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5"/>
  </p:sldMasterIdLst>
  <p:notesMasterIdLst>
    <p:notesMasterId r:id="rId64"/>
  </p:notesMasterIdLst>
  <p:handoutMasterIdLst>
    <p:handoutMasterId r:id="rId65"/>
  </p:handoutMasterIdLst>
  <p:sldIdLst>
    <p:sldId id="261" r:id="rId6"/>
    <p:sldId id="256" r:id="rId7"/>
    <p:sldId id="263"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95" r:id="rId39"/>
    <p:sldId id="296" r:id="rId40"/>
    <p:sldId id="297" r:id="rId41"/>
    <p:sldId id="298" r:id="rId42"/>
    <p:sldId id="299" r:id="rId43"/>
    <p:sldId id="300" r:id="rId44"/>
    <p:sldId id="301" r:id="rId45"/>
    <p:sldId id="302" r:id="rId46"/>
    <p:sldId id="303" r:id="rId47"/>
    <p:sldId id="304" r:id="rId48"/>
    <p:sldId id="305" r:id="rId49"/>
    <p:sldId id="306" r:id="rId50"/>
    <p:sldId id="307" r:id="rId51"/>
    <p:sldId id="308" r:id="rId52"/>
    <p:sldId id="309" r:id="rId53"/>
    <p:sldId id="310" r:id="rId54"/>
    <p:sldId id="311" r:id="rId55"/>
    <p:sldId id="312" r:id="rId56"/>
    <p:sldId id="313" r:id="rId57"/>
    <p:sldId id="314" r:id="rId58"/>
    <p:sldId id="315" r:id="rId59"/>
    <p:sldId id="316" r:id="rId60"/>
    <p:sldId id="317" r:id="rId61"/>
    <p:sldId id="318" r:id="rId62"/>
    <p:sldId id="319" r:id="rId6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1pPr>
    <a:lvl2pPr marL="4572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2pPr>
    <a:lvl3pPr marL="9144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3pPr>
    <a:lvl4pPr marL="13716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4pPr>
    <a:lvl5pPr marL="1828800" algn="l" rtl="0" eaLnBrk="0" fontAlgn="base" hangingPunct="0">
      <a:spcBef>
        <a:spcPct val="0"/>
      </a:spcBef>
      <a:spcAft>
        <a:spcPct val="0"/>
      </a:spcAft>
      <a:defRPr sz="2400" kern="1200">
        <a:solidFill>
          <a:schemeClr val="tx1"/>
        </a:solidFill>
        <a:latin typeface="Arial" charset="0"/>
        <a:ea typeface="ＭＳ Ｐゴシック" pitchFamily="-124" charset="-128"/>
        <a:cs typeface="+mn-cs"/>
      </a:defRPr>
    </a:lvl5pPr>
    <a:lvl6pPr marL="2286000" algn="l" defTabSz="914400" rtl="0" eaLnBrk="1" latinLnBrk="0" hangingPunct="1">
      <a:defRPr sz="2400" kern="1200">
        <a:solidFill>
          <a:schemeClr val="tx1"/>
        </a:solidFill>
        <a:latin typeface="Arial" charset="0"/>
        <a:ea typeface="ＭＳ Ｐゴシック" pitchFamily="-124" charset="-128"/>
        <a:cs typeface="+mn-cs"/>
      </a:defRPr>
    </a:lvl6pPr>
    <a:lvl7pPr marL="2743200" algn="l" defTabSz="914400" rtl="0" eaLnBrk="1" latinLnBrk="0" hangingPunct="1">
      <a:defRPr sz="2400" kern="1200">
        <a:solidFill>
          <a:schemeClr val="tx1"/>
        </a:solidFill>
        <a:latin typeface="Arial" charset="0"/>
        <a:ea typeface="ＭＳ Ｐゴシック" pitchFamily="-124" charset="-128"/>
        <a:cs typeface="+mn-cs"/>
      </a:defRPr>
    </a:lvl7pPr>
    <a:lvl8pPr marL="3200400" algn="l" defTabSz="914400" rtl="0" eaLnBrk="1" latinLnBrk="0" hangingPunct="1">
      <a:defRPr sz="2400" kern="1200">
        <a:solidFill>
          <a:schemeClr val="tx1"/>
        </a:solidFill>
        <a:latin typeface="Arial" charset="0"/>
        <a:ea typeface="ＭＳ Ｐゴシック" pitchFamily="-124" charset="-128"/>
        <a:cs typeface="+mn-cs"/>
      </a:defRPr>
    </a:lvl8pPr>
    <a:lvl9pPr marL="3657600" algn="l" defTabSz="914400" rtl="0" eaLnBrk="1" latinLnBrk="0" hangingPunct="1">
      <a:defRPr sz="2400" kern="1200">
        <a:solidFill>
          <a:schemeClr val="tx1"/>
        </a:solidFill>
        <a:latin typeface="Arial" charset="0"/>
        <a:ea typeface="ＭＳ Ｐゴシック" pitchFamily="-12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531B"/>
    <a:srgbClr val="A02A1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723" autoAdjust="0"/>
    <p:restoredTop sz="94940" autoAdjust="0"/>
  </p:normalViewPr>
  <p:slideViewPr>
    <p:cSldViewPr>
      <p:cViewPr varScale="1">
        <p:scale>
          <a:sx n="109" d="100"/>
          <a:sy n="109" d="100"/>
        </p:scale>
        <p:origin x="2184"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70" y="-12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61" Type="http://schemas.openxmlformats.org/officeDocument/2006/relationships/slide" Target="slides/slide56.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A4B8E8D-E227-488B-88AB-1995FDA6B723}" type="doc">
      <dgm:prSet loTypeId="urn:microsoft.com/office/officeart/2005/8/layout/arrow2" loCatId="process" qsTypeId="urn:microsoft.com/office/officeart/2005/8/quickstyle/simple1" qsCatId="simple" csTypeId="urn:microsoft.com/office/officeart/2005/8/colors/accent1_2" csCatId="accent1" phldr="1"/>
      <dgm:spPr/>
    </dgm:pt>
    <dgm:pt modelId="{180E153B-7DF8-4C30-9B9C-CFDD61344F69}">
      <dgm:prSet phldrT="[Text]" custT="1"/>
      <dgm:spPr>
        <a:solidFill>
          <a:srgbClr val="FFFF00">
            <a:alpha val="50000"/>
          </a:srgbClr>
        </a:solidFill>
        <a:ln w="50800">
          <a:solidFill>
            <a:schemeClr val="tx1"/>
          </a:solidFill>
        </a:ln>
      </dgm:spPr>
      <dgm:t>
        <a:bodyPr/>
        <a:lstStyle/>
        <a:p>
          <a:pPr algn="ctr"/>
          <a:endParaRPr lang="en-AU" sz="900" b="1" dirty="0" smtClean="0">
            <a:solidFill>
              <a:srgbClr val="FF0000"/>
            </a:solidFill>
          </a:endParaRPr>
        </a:p>
        <a:p>
          <a:pPr algn="ctr"/>
          <a:r>
            <a:rPr lang="en-AU" sz="1800" b="1" dirty="0" smtClean="0">
              <a:solidFill>
                <a:srgbClr val="FF0000"/>
              </a:solidFill>
            </a:rPr>
            <a:t>554 kL </a:t>
          </a:r>
        </a:p>
        <a:p>
          <a:pPr algn="ctr"/>
          <a:r>
            <a:rPr lang="en-AU" sz="1800" b="1" dirty="0" smtClean="0">
              <a:solidFill>
                <a:srgbClr val="FF0000"/>
              </a:solidFill>
            </a:rPr>
            <a:t>Liquefied NH</a:t>
          </a:r>
          <a:r>
            <a:rPr lang="en-AU" sz="1800" b="1" baseline="-25000" dirty="0" smtClean="0">
              <a:solidFill>
                <a:srgbClr val="FF0000"/>
              </a:solidFill>
            </a:rPr>
            <a:t>3</a:t>
          </a:r>
          <a:endParaRPr lang="en-AU" sz="2400" dirty="0"/>
        </a:p>
      </dgm:t>
    </dgm:pt>
    <dgm:pt modelId="{CF970AB4-B2DE-4220-B7C3-1DFF91892828}" type="parTrans" cxnId="{796AE5EC-FD4B-43F4-BA2C-17AFDE0090AB}">
      <dgm:prSet/>
      <dgm:spPr/>
      <dgm:t>
        <a:bodyPr/>
        <a:lstStyle/>
        <a:p>
          <a:endParaRPr lang="en-AU"/>
        </a:p>
      </dgm:t>
    </dgm:pt>
    <dgm:pt modelId="{553CF1A5-D8CE-41A7-9C2B-4403AA1DD75C}" type="sibTrans" cxnId="{796AE5EC-FD4B-43F4-BA2C-17AFDE0090AB}">
      <dgm:prSet/>
      <dgm:spPr/>
      <dgm:t>
        <a:bodyPr/>
        <a:lstStyle/>
        <a:p>
          <a:endParaRPr lang="en-AU"/>
        </a:p>
      </dgm:t>
    </dgm:pt>
    <dgm:pt modelId="{CF7A7F9D-1A77-4FDF-96C5-FB5A526BDAAD}">
      <dgm:prSet phldrT="[Text]" custT="1"/>
      <dgm:spPr/>
      <dgm:t>
        <a:bodyPr/>
        <a:lstStyle/>
        <a:p>
          <a:pPr algn="ctr"/>
          <a:r>
            <a:rPr lang="en-AU" sz="2400" b="1" dirty="0" smtClean="0"/>
            <a:t>X 850</a:t>
          </a:r>
          <a:endParaRPr lang="en-AU" sz="2400" dirty="0" smtClean="0"/>
        </a:p>
      </dgm:t>
    </dgm:pt>
    <dgm:pt modelId="{013455CF-8BF7-47A9-9942-D76BB2AB105D}" type="parTrans" cxnId="{EC0B6071-560D-4449-A2E1-8B5F4F505A90}">
      <dgm:prSet/>
      <dgm:spPr/>
      <dgm:t>
        <a:bodyPr/>
        <a:lstStyle/>
        <a:p>
          <a:endParaRPr lang="en-AU"/>
        </a:p>
      </dgm:t>
    </dgm:pt>
    <dgm:pt modelId="{27B66DE0-EE79-480B-966E-D6FE11DE45EF}" type="sibTrans" cxnId="{EC0B6071-560D-4449-A2E1-8B5F4F505A90}">
      <dgm:prSet/>
      <dgm:spPr/>
      <dgm:t>
        <a:bodyPr/>
        <a:lstStyle/>
        <a:p>
          <a:endParaRPr lang="en-AU"/>
        </a:p>
      </dgm:t>
    </dgm:pt>
    <dgm:pt modelId="{4BB1ADAE-7962-4DE2-BACE-6CB870EAEEEC}" type="pres">
      <dgm:prSet presAssocID="{6A4B8E8D-E227-488B-88AB-1995FDA6B723}" presName="arrowDiagram" presStyleCnt="0">
        <dgm:presLayoutVars>
          <dgm:chMax val="5"/>
          <dgm:dir/>
          <dgm:resizeHandles val="exact"/>
        </dgm:presLayoutVars>
      </dgm:prSet>
      <dgm:spPr/>
    </dgm:pt>
    <dgm:pt modelId="{6A48E20D-46C3-4342-8C7E-C8974CDCA2DA}" type="pres">
      <dgm:prSet presAssocID="{6A4B8E8D-E227-488B-88AB-1995FDA6B723}" presName="arrow" presStyleLbl="bgShp" presStyleIdx="0" presStyleCnt="1" custAng="0" custScaleX="93655" custScaleY="86645"/>
      <dgm:spPr>
        <a:solidFill>
          <a:schemeClr val="accent5">
            <a:lumMod val="50000"/>
          </a:schemeClr>
        </a:solidFill>
      </dgm:spPr>
    </dgm:pt>
    <dgm:pt modelId="{6538EB86-D036-429D-B9C8-A7DD69F43B49}" type="pres">
      <dgm:prSet presAssocID="{6A4B8E8D-E227-488B-88AB-1995FDA6B723}" presName="arrowDiagram2" presStyleCnt="0"/>
      <dgm:spPr/>
    </dgm:pt>
    <dgm:pt modelId="{71F857D2-E1F7-44D6-8F10-BE774784C867}" type="pres">
      <dgm:prSet presAssocID="{180E153B-7DF8-4C30-9B9C-CFDD61344F69}" presName="bullet2a" presStyleLbl="node1" presStyleIdx="0" presStyleCnt="2"/>
      <dgm:spPr/>
    </dgm:pt>
    <dgm:pt modelId="{BB78DD9E-683E-4762-826C-AEC52E9A1427}" type="pres">
      <dgm:prSet presAssocID="{180E153B-7DF8-4C30-9B9C-CFDD61344F69}" presName="textBox2a" presStyleLbl="revTx" presStyleIdx="0" presStyleCnt="2" custScaleX="149998" custScaleY="86600" custLinFactNeighborX="-81033" custLinFactNeighborY="41076">
        <dgm:presLayoutVars>
          <dgm:bulletEnabled val="1"/>
        </dgm:presLayoutVars>
      </dgm:prSet>
      <dgm:spPr/>
      <dgm:t>
        <a:bodyPr/>
        <a:lstStyle/>
        <a:p>
          <a:endParaRPr lang="en-AU"/>
        </a:p>
      </dgm:t>
    </dgm:pt>
    <dgm:pt modelId="{B6B3938D-9CB5-4260-A091-3D557A7A3AE6}" type="pres">
      <dgm:prSet presAssocID="{CF7A7F9D-1A77-4FDF-96C5-FB5A526BDAAD}" presName="bullet2b" presStyleLbl="node1" presStyleIdx="1" presStyleCnt="2"/>
      <dgm:spPr/>
    </dgm:pt>
    <dgm:pt modelId="{98D8C76F-C885-41DC-803F-C5C4E8F2C14A}" type="pres">
      <dgm:prSet presAssocID="{CF7A7F9D-1A77-4FDF-96C5-FB5A526BDAAD}" presName="textBox2b" presStyleLbl="revTx" presStyleIdx="1" presStyleCnt="2" custScaleX="79040" custScaleY="25634" custLinFactNeighborX="-69217" custLinFactNeighborY="-62813">
        <dgm:presLayoutVars>
          <dgm:bulletEnabled val="1"/>
        </dgm:presLayoutVars>
      </dgm:prSet>
      <dgm:spPr/>
      <dgm:t>
        <a:bodyPr/>
        <a:lstStyle/>
        <a:p>
          <a:endParaRPr lang="en-AU"/>
        </a:p>
      </dgm:t>
    </dgm:pt>
  </dgm:ptLst>
  <dgm:cxnLst>
    <dgm:cxn modelId="{6E6873B6-8880-4A0E-AA82-077D31F722DA}" type="presOf" srcId="{CF7A7F9D-1A77-4FDF-96C5-FB5A526BDAAD}" destId="{98D8C76F-C885-41DC-803F-C5C4E8F2C14A}" srcOrd="0" destOrd="0" presId="urn:microsoft.com/office/officeart/2005/8/layout/arrow2"/>
    <dgm:cxn modelId="{796AE5EC-FD4B-43F4-BA2C-17AFDE0090AB}" srcId="{6A4B8E8D-E227-488B-88AB-1995FDA6B723}" destId="{180E153B-7DF8-4C30-9B9C-CFDD61344F69}" srcOrd="0" destOrd="0" parTransId="{CF970AB4-B2DE-4220-B7C3-1DFF91892828}" sibTransId="{553CF1A5-D8CE-41A7-9C2B-4403AA1DD75C}"/>
    <dgm:cxn modelId="{7F3ABAC8-7FFC-42B3-B0D3-168614F9182E}" type="presOf" srcId="{6A4B8E8D-E227-488B-88AB-1995FDA6B723}" destId="{4BB1ADAE-7962-4DE2-BACE-6CB870EAEEEC}" srcOrd="0" destOrd="0" presId="urn:microsoft.com/office/officeart/2005/8/layout/arrow2"/>
    <dgm:cxn modelId="{9AF24619-F089-4CE6-9C0E-BAE645B56E82}" type="presOf" srcId="{180E153B-7DF8-4C30-9B9C-CFDD61344F69}" destId="{BB78DD9E-683E-4762-826C-AEC52E9A1427}" srcOrd="0" destOrd="0" presId="urn:microsoft.com/office/officeart/2005/8/layout/arrow2"/>
    <dgm:cxn modelId="{EC0B6071-560D-4449-A2E1-8B5F4F505A90}" srcId="{6A4B8E8D-E227-488B-88AB-1995FDA6B723}" destId="{CF7A7F9D-1A77-4FDF-96C5-FB5A526BDAAD}" srcOrd="1" destOrd="0" parTransId="{013455CF-8BF7-47A9-9942-D76BB2AB105D}" sibTransId="{27B66DE0-EE79-480B-966E-D6FE11DE45EF}"/>
    <dgm:cxn modelId="{9A32945E-B305-41A0-9830-CB3A870C2E7F}" type="presParOf" srcId="{4BB1ADAE-7962-4DE2-BACE-6CB870EAEEEC}" destId="{6A48E20D-46C3-4342-8C7E-C8974CDCA2DA}" srcOrd="0" destOrd="0" presId="urn:microsoft.com/office/officeart/2005/8/layout/arrow2"/>
    <dgm:cxn modelId="{0481173B-652C-43BC-A5A4-FDB3FED71A7F}" type="presParOf" srcId="{4BB1ADAE-7962-4DE2-BACE-6CB870EAEEEC}" destId="{6538EB86-D036-429D-B9C8-A7DD69F43B49}" srcOrd="1" destOrd="0" presId="urn:microsoft.com/office/officeart/2005/8/layout/arrow2"/>
    <dgm:cxn modelId="{9833EE1D-D2CB-41E2-B953-17C53C17118D}" type="presParOf" srcId="{6538EB86-D036-429D-B9C8-A7DD69F43B49}" destId="{71F857D2-E1F7-44D6-8F10-BE774784C867}" srcOrd="0" destOrd="0" presId="urn:microsoft.com/office/officeart/2005/8/layout/arrow2"/>
    <dgm:cxn modelId="{8A090691-E4E0-47A3-B9B3-0894ED08BEFB}" type="presParOf" srcId="{6538EB86-D036-429D-B9C8-A7DD69F43B49}" destId="{BB78DD9E-683E-4762-826C-AEC52E9A1427}" srcOrd="1" destOrd="0" presId="urn:microsoft.com/office/officeart/2005/8/layout/arrow2"/>
    <dgm:cxn modelId="{C0D7ECE0-4EA7-4C9A-9F86-4FB3DA6B30D9}" type="presParOf" srcId="{6538EB86-D036-429D-B9C8-A7DD69F43B49}" destId="{B6B3938D-9CB5-4260-A091-3D557A7A3AE6}" srcOrd="2" destOrd="0" presId="urn:microsoft.com/office/officeart/2005/8/layout/arrow2"/>
    <dgm:cxn modelId="{1B2258A2-E831-4F0F-9A3E-53A1F7DDDB51}" type="presParOf" srcId="{6538EB86-D036-429D-B9C8-A7DD69F43B49}" destId="{98D8C76F-C885-41DC-803F-C5C4E8F2C14A}" srcOrd="3"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48E20D-46C3-4342-8C7E-C8974CDCA2DA}">
      <dsp:nvSpPr>
        <dsp:cNvPr id="0" name=""/>
        <dsp:cNvSpPr/>
      </dsp:nvSpPr>
      <dsp:spPr>
        <a:xfrm>
          <a:off x="120579" y="225987"/>
          <a:ext cx="3559626" cy="2058244"/>
        </a:xfrm>
        <a:prstGeom prst="swooshArrow">
          <a:avLst>
            <a:gd name="adj1" fmla="val 25000"/>
            <a:gd name="adj2" fmla="val 25000"/>
          </a:avLst>
        </a:prstGeom>
        <a:solidFill>
          <a:schemeClr val="accent5">
            <a:lumMod val="50000"/>
          </a:schemeClr>
        </a:solidFill>
        <a:ln>
          <a:noFill/>
        </a:ln>
        <a:effectLst/>
      </dsp:spPr>
      <dsp:style>
        <a:lnRef idx="0">
          <a:scrgbClr r="0" g="0" b="0"/>
        </a:lnRef>
        <a:fillRef idx="1">
          <a:scrgbClr r="0" g="0" b="0"/>
        </a:fillRef>
        <a:effectRef idx="0">
          <a:scrgbClr r="0" g="0" b="0"/>
        </a:effectRef>
        <a:fontRef idx="minor"/>
      </dsp:style>
    </dsp:sp>
    <dsp:sp modelId="{71F857D2-E1F7-44D6-8F10-BE774784C867}">
      <dsp:nvSpPr>
        <dsp:cNvPr id="0" name=""/>
        <dsp:cNvSpPr/>
      </dsp:nvSpPr>
      <dsp:spPr>
        <a:xfrm>
          <a:off x="883682" y="1362006"/>
          <a:ext cx="133027" cy="13302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78DD9E-683E-4762-826C-AEC52E9A1427}">
      <dsp:nvSpPr>
        <dsp:cNvPr id="0" name=""/>
        <dsp:cNvSpPr/>
      </dsp:nvSpPr>
      <dsp:spPr>
        <a:xfrm>
          <a:off x="0" y="1722468"/>
          <a:ext cx="1852858" cy="878413"/>
        </a:xfrm>
        <a:prstGeom prst="rect">
          <a:avLst/>
        </a:prstGeom>
        <a:solidFill>
          <a:srgbClr val="FFFF00">
            <a:alpha val="50000"/>
          </a:srgbClr>
        </a:solidFill>
        <a:ln w="50800">
          <a:solidFill>
            <a:schemeClr val="tx1"/>
          </a:solidFill>
        </a:ln>
        <a:effectLst/>
      </dsp:spPr>
      <dsp:style>
        <a:lnRef idx="0">
          <a:scrgbClr r="0" g="0" b="0"/>
        </a:lnRef>
        <a:fillRef idx="0">
          <a:scrgbClr r="0" g="0" b="0"/>
        </a:fillRef>
        <a:effectRef idx="0">
          <a:scrgbClr r="0" g="0" b="0"/>
        </a:effectRef>
        <a:fontRef idx="minor"/>
      </dsp:style>
      <dsp:txBody>
        <a:bodyPr spcFirstLastPara="0" vert="horz" wrap="square" lIns="70489" tIns="0" rIns="0" bIns="0" numCol="1" spcCol="1270" anchor="t" anchorCtr="0">
          <a:noAutofit/>
        </a:bodyPr>
        <a:lstStyle/>
        <a:p>
          <a:pPr lvl="0" algn="ctr" defTabSz="400050">
            <a:lnSpc>
              <a:spcPct val="90000"/>
            </a:lnSpc>
            <a:spcBef>
              <a:spcPct val="0"/>
            </a:spcBef>
            <a:spcAft>
              <a:spcPct val="35000"/>
            </a:spcAft>
          </a:pPr>
          <a:endParaRPr lang="en-AU" sz="900" b="1" kern="1200" dirty="0" smtClean="0">
            <a:solidFill>
              <a:srgbClr val="FF0000"/>
            </a:solidFill>
          </a:endParaRPr>
        </a:p>
        <a:p>
          <a:pPr lvl="0" algn="ctr" defTabSz="400050">
            <a:lnSpc>
              <a:spcPct val="90000"/>
            </a:lnSpc>
            <a:spcBef>
              <a:spcPct val="0"/>
            </a:spcBef>
            <a:spcAft>
              <a:spcPct val="35000"/>
            </a:spcAft>
          </a:pPr>
          <a:r>
            <a:rPr lang="en-AU" sz="1800" b="1" kern="1200" dirty="0" smtClean="0">
              <a:solidFill>
                <a:srgbClr val="FF0000"/>
              </a:solidFill>
            </a:rPr>
            <a:t>554 kL </a:t>
          </a:r>
        </a:p>
        <a:p>
          <a:pPr lvl="0" algn="ctr" defTabSz="400050">
            <a:lnSpc>
              <a:spcPct val="90000"/>
            </a:lnSpc>
            <a:spcBef>
              <a:spcPct val="0"/>
            </a:spcBef>
            <a:spcAft>
              <a:spcPct val="35000"/>
            </a:spcAft>
          </a:pPr>
          <a:r>
            <a:rPr lang="en-AU" sz="1800" b="1" kern="1200" dirty="0" smtClean="0">
              <a:solidFill>
                <a:srgbClr val="FF0000"/>
              </a:solidFill>
            </a:rPr>
            <a:t>Liquefied NH</a:t>
          </a:r>
          <a:r>
            <a:rPr lang="en-AU" sz="1800" b="1" kern="1200" baseline="-25000" dirty="0" smtClean="0">
              <a:solidFill>
                <a:srgbClr val="FF0000"/>
              </a:solidFill>
            </a:rPr>
            <a:t>3</a:t>
          </a:r>
          <a:endParaRPr lang="en-AU" sz="2400" kern="1200" dirty="0"/>
        </a:p>
      </dsp:txBody>
      <dsp:txXfrm>
        <a:off x="0" y="1722468"/>
        <a:ext cx="1852858" cy="878413"/>
      </dsp:txXfrm>
    </dsp:sp>
    <dsp:sp modelId="{B6B3938D-9CB5-4260-A091-3D557A7A3AE6}">
      <dsp:nvSpPr>
        <dsp:cNvPr id="0" name=""/>
        <dsp:cNvSpPr/>
      </dsp:nvSpPr>
      <dsp:spPr>
        <a:xfrm>
          <a:off x="2109436" y="756256"/>
          <a:ext cx="228047" cy="228047"/>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8D8C76F-C885-41DC-803F-C5C4E8F2C14A}">
      <dsp:nvSpPr>
        <dsp:cNvPr id="0" name=""/>
        <dsp:cNvSpPr/>
      </dsp:nvSpPr>
      <dsp:spPr>
        <a:xfrm>
          <a:off x="1497907" y="467228"/>
          <a:ext cx="976345" cy="4031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837" tIns="0" rIns="0" bIns="0" numCol="1" spcCol="1270" anchor="t" anchorCtr="0">
          <a:noAutofit/>
        </a:bodyPr>
        <a:lstStyle/>
        <a:p>
          <a:pPr lvl="0" algn="ctr" defTabSz="1066800">
            <a:lnSpc>
              <a:spcPct val="90000"/>
            </a:lnSpc>
            <a:spcBef>
              <a:spcPct val="0"/>
            </a:spcBef>
            <a:spcAft>
              <a:spcPct val="35000"/>
            </a:spcAft>
          </a:pPr>
          <a:r>
            <a:rPr lang="en-AU" sz="2400" b="1" kern="1200" dirty="0" smtClean="0"/>
            <a:t>X 850</a:t>
          </a:r>
          <a:endParaRPr lang="en-AU" sz="2400" kern="1200" dirty="0" smtClean="0"/>
        </a:p>
      </dsp:txBody>
      <dsp:txXfrm>
        <a:off x="1497907" y="467228"/>
        <a:ext cx="976345" cy="40311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252CB90-8EE4-4A53-A71A-793E1FEE6F21}" type="datetimeFigureOut">
              <a:rPr lang="en-AU" smtClean="0"/>
              <a:t>30/11/2017</a:t>
            </a:fld>
            <a:endParaRPr lang="en-AU"/>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3D2436D-9620-40DF-B67B-D2C21934DF6E}" type="slidenum">
              <a:rPr lang="en-AU" smtClean="0"/>
              <a:t>‹#›</a:t>
            </a:fld>
            <a:endParaRPr lang="en-AU"/>
          </a:p>
        </p:txBody>
      </p:sp>
    </p:spTree>
    <p:extLst>
      <p:ext uri="{BB962C8B-B14F-4D97-AF65-F5344CB8AC3E}">
        <p14:creationId xmlns:p14="http://schemas.microsoft.com/office/powerpoint/2010/main" val="39228352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CBFC4B7-690C-49E7-B546-F590042CAEDE}" type="datetimeFigureOut">
              <a:rPr lang="en-AU"/>
              <a:pPr>
                <a:defRPr/>
              </a:pPr>
              <a:t>30/11/2017</a:t>
            </a:fld>
            <a:endParaRPr lang="en-AU"/>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AU"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AU" noProof="0" smtClean="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E2EE5A4-A1FE-4A33-9EDF-C05CFFD626FB}" type="slidenum">
              <a:rPr lang="en-AU"/>
              <a:pPr>
                <a:defRPr/>
              </a:pPr>
              <a:t>‹#›</a:t>
            </a:fld>
            <a:endParaRPr lang="en-AU"/>
          </a:p>
        </p:txBody>
      </p:sp>
    </p:spTree>
    <p:extLst>
      <p:ext uri="{BB962C8B-B14F-4D97-AF65-F5344CB8AC3E}">
        <p14:creationId xmlns:p14="http://schemas.microsoft.com/office/powerpoint/2010/main" val="356621800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13</a:t>
            </a:fld>
            <a:endParaRPr lang="en-AU" dirty="0"/>
          </a:p>
        </p:txBody>
      </p:sp>
    </p:spTree>
    <p:extLst>
      <p:ext uri="{BB962C8B-B14F-4D97-AF65-F5344CB8AC3E}">
        <p14:creationId xmlns:p14="http://schemas.microsoft.com/office/powerpoint/2010/main" val="21080177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indent="0">
              <a:lnSpc>
                <a:spcPct val="100000"/>
              </a:lnSpc>
              <a:spcAft>
                <a:spcPts val="1000"/>
              </a:spcAft>
              <a:buNone/>
            </a:pPr>
            <a:r>
              <a:rPr lang="en-AU" sz="1400" dirty="0" smtClean="0"/>
              <a:t>Incidents:</a:t>
            </a:r>
          </a:p>
          <a:p>
            <a:pPr marL="0" indent="0">
              <a:lnSpc>
                <a:spcPct val="100000"/>
              </a:lnSpc>
              <a:spcAft>
                <a:spcPts val="1000"/>
              </a:spcAft>
              <a:buNone/>
            </a:pPr>
            <a:endParaRPr lang="en-AU" sz="1400" dirty="0" smtClean="0"/>
          </a:p>
          <a:p>
            <a:pPr lvl="1">
              <a:lnSpc>
                <a:spcPct val="200000"/>
              </a:lnSpc>
              <a:spcAft>
                <a:spcPts val="1000"/>
              </a:spcAft>
              <a:buFont typeface="Wingdings" panose="05000000000000000000" pitchFamily="2" charset="2"/>
              <a:buChar char="v"/>
            </a:pPr>
            <a:r>
              <a:rPr lang="en-AU" sz="1400" dirty="0" smtClean="0"/>
              <a:t>Minot ammonia tanker derailment, 2002</a:t>
            </a:r>
          </a:p>
          <a:p>
            <a:pPr lvl="1">
              <a:lnSpc>
                <a:spcPct val="200000"/>
              </a:lnSpc>
              <a:spcAft>
                <a:spcPts val="1000"/>
              </a:spcAft>
              <a:buFont typeface="Wingdings" panose="05000000000000000000" pitchFamily="2" charset="2"/>
              <a:buChar char="v"/>
            </a:pPr>
            <a:r>
              <a:rPr lang="en-AU" sz="1400" dirty="0" smtClean="0"/>
              <a:t>Graniteville chlorine tanker rupture, 2005</a:t>
            </a:r>
          </a:p>
          <a:p>
            <a:pPr lvl="1">
              <a:lnSpc>
                <a:spcPct val="200000"/>
              </a:lnSpc>
              <a:spcAft>
                <a:spcPts val="1000"/>
              </a:spcAft>
              <a:buFont typeface="Wingdings" panose="05000000000000000000" pitchFamily="2" charset="2"/>
              <a:buChar char="v"/>
            </a:pPr>
            <a:r>
              <a:rPr lang="en-AU" sz="1400" dirty="0" smtClean="0"/>
              <a:t>Michigan mercaptan release during transfer, 2001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38</a:t>
            </a:fld>
            <a:endParaRPr lang="en-AU" dirty="0"/>
          </a:p>
        </p:txBody>
      </p:sp>
    </p:spTree>
    <p:extLst>
      <p:ext uri="{BB962C8B-B14F-4D97-AF65-F5344CB8AC3E}">
        <p14:creationId xmlns:p14="http://schemas.microsoft.com/office/powerpoint/2010/main" val="1248351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41</a:t>
            </a:fld>
            <a:endParaRPr lang="en-AU" dirty="0"/>
          </a:p>
        </p:txBody>
      </p:sp>
    </p:spTree>
    <p:extLst>
      <p:ext uri="{BB962C8B-B14F-4D97-AF65-F5344CB8AC3E}">
        <p14:creationId xmlns:p14="http://schemas.microsoft.com/office/powerpoint/2010/main" val="40420585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dirty="0" smtClean="0"/>
              <a:t>Damage to the anhydrous ammonia tank cars categorized as ranging from severe to light, </a:t>
            </a:r>
          </a:p>
          <a:p>
            <a:r>
              <a:rPr lang="en-AU" dirty="0" smtClean="0"/>
              <a:t>generally decreasing amounts of damage with increased distance from the front of the train</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42</a:t>
            </a:fld>
            <a:endParaRPr lang="en-AU" dirty="0"/>
          </a:p>
        </p:txBody>
      </p:sp>
    </p:spTree>
    <p:extLst>
      <p:ext uri="{BB962C8B-B14F-4D97-AF65-F5344CB8AC3E}">
        <p14:creationId xmlns:p14="http://schemas.microsoft.com/office/powerpoint/2010/main" val="16889336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b="1" i="1" dirty="0" smtClean="0"/>
              <a:t>Tank Car Damage</a:t>
            </a:r>
          </a:p>
          <a:p>
            <a:r>
              <a:rPr lang="en-AU" dirty="0" smtClean="0"/>
              <a:t>During the derailment, the first seven of the derailed anhydrous ammonia tank cars rotated laterally and separated from their couplers and came to rest aligned perpendicular to the tracks. </a:t>
            </a:r>
          </a:p>
          <a:p>
            <a:pPr marL="0" indent="0">
              <a:buNone/>
            </a:pPr>
            <a:endParaRPr lang="en-AU" dirty="0" smtClean="0"/>
          </a:p>
          <a:p>
            <a:r>
              <a:rPr lang="en-AU" dirty="0" smtClean="0"/>
              <a:t>Five of these tank cars received sidewall impacts to their shells, and the shells structurally failed.</a:t>
            </a:r>
          </a:p>
          <a:p>
            <a:pPr marL="0" indent="0">
              <a:buNone/>
            </a:pPr>
            <a:endParaRPr lang="en-AU" dirty="0" smtClean="0"/>
          </a:p>
          <a:p>
            <a:r>
              <a:rPr lang="en-AU" dirty="0" smtClean="0"/>
              <a:t>Four of these tank car shells sustained fractures that propagated completely around their circumferences. </a:t>
            </a:r>
          </a:p>
          <a:p>
            <a:endParaRPr lang="en-AU" dirty="0" smtClean="0"/>
          </a:p>
          <a:p>
            <a:r>
              <a:rPr lang="en-AU" dirty="0" smtClean="0"/>
              <a:t>The fifth tank car sustained a fracture that resulted in separation of the tank head from the tank car.</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43</a:t>
            </a:fld>
            <a:endParaRPr lang="en-AU" dirty="0"/>
          </a:p>
        </p:txBody>
      </p:sp>
    </p:spTree>
    <p:extLst>
      <p:ext uri="{BB962C8B-B14F-4D97-AF65-F5344CB8AC3E}">
        <p14:creationId xmlns:p14="http://schemas.microsoft.com/office/powerpoint/2010/main" val="3583854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Main track in tangent areas was laid with 100-pound18 continuous welded rail (CWR) &amp; curves were 115-pound CWR </a:t>
            </a:r>
          </a:p>
          <a:p>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Each end of the plug was spliced into the CWR with two 36-inch joint bars, which fit against the inside &amp; outside of rail and are fastened with bolts, sandwiching the rail between the bars.</a:t>
            </a:r>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44</a:t>
            </a:fld>
            <a:endParaRPr lang="en-AU" dirty="0"/>
          </a:p>
        </p:txBody>
      </p:sp>
    </p:spTree>
    <p:extLst>
      <p:ext uri="{BB962C8B-B14F-4D97-AF65-F5344CB8AC3E}">
        <p14:creationId xmlns:p14="http://schemas.microsoft.com/office/powerpoint/2010/main" val="30630444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Joint bars at the east end of the </a:t>
            </a:r>
            <a:r>
              <a:rPr lang="en-AU" b="1" dirty="0" smtClean="0"/>
              <a:t>plug rail fractured </a:t>
            </a:r>
            <a:r>
              <a:rPr lang="en-AU" dirty="0" smtClean="0"/>
              <a:t>as accident train passed over, rail itself also fracturing and breaking away.</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Inspection procedures were inadequate to properly </a:t>
            </a:r>
            <a:r>
              <a:rPr lang="en-AU" b="1" dirty="0" smtClean="0"/>
              <a:t>inspect and maintain joints </a:t>
            </a:r>
            <a:r>
              <a:rPr lang="en-AU" dirty="0" smtClean="0"/>
              <a:t>within continuous welded rail.</a:t>
            </a:r>
          </a:p>
          <a:p>
            <a:pPr marL="0" marR="0" indent="0" algn="l" defTabSz="914400" rtl="0" eaLnBrk="0" fontAlgn="base" latinLnBrk="0" hangingPunct="0">
              <a:lnSpc>
                <a:spcPct val="100000"/>
              </a:lnSpc>
              <a:spcBef>
                <a:spcPct val="30000"/>
              </a:spcBef>
              <a:spcAft>
                <a:spcPct val="0"/>
              </a:spcAft>
              <a:buClrTx/>
              <a:buSzTx/>
              <a:buFontTx/>
              <a:buNone/>
              <a:tabLst/>
              <a:defRPr/>
            </a:pPr>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Inadequate procedures allowed </a:t>
            </a:r>
            <a:r>
              <a:rPr lang="en-AU" b="1" dirty="0" smtClean="0"/>
              <a:t>undetected cracking </a:t>
            </a:r>
            <a:r>
              <a:rPr lang="en-AU" dirty="0" smtClean="0"/>
              <a:t>in the joint bars at the accident location to </a:t>
            </a:r>
            <a:r>
              <a:rPr lang="en-AU" b="1" dirty="0" smtClean="0"/>
              <a:t>grow to a critical size</a:t>
            </a:r>
            <a:r>
              <a:rPr lang="en-AU" dirty="0" smtClean="0"/>
              <a:t>.</a:t>
            </a:r>
          </a:p>
          <a:p>
            <a:endParaRPr lang="en-AU"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en-AU" dirty="0" smtClean="0"/>
              <a:t>Materials standard needed to define </a:t>
            </a:r>
            <a:r>
              <a:rPr lang="en-AU" b="1" dirty="0" smtClean="0"/>
              <a:t>minimum level of dynamic fracture toughness </a:t>
            </a:r>
            <a:r>
              <a:rPr lang="en-AU" dirty="0" smtClean="0"/>
              <a:t>for the material in all Class 2 tank cars</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45</a:t>
            </a:fld>
            <a:endParaRPr lang="en-AU" dirty="0"/>
          </a:p>
        </p:txBody>
      </p:sp>
    </p:spTree>
    <p:extLst>
      <p:ext uri="{BB962C8B-B14F-4D97-AF65-F5344CB8AC3E}">
        <p14:creationId xmlns:p14="http://schemas.microsoft.com/office/powerpoint/2010/main" val="4928201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dirty="0" smtClean="0"/>
              <a:t>NTSB Railroad Accident Report - 05/04</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46</a:t>
            </a:fld>
            <a:endParaRPr lang="en-AU" dirty="0"/>
          </a:p>
        </p:txBody>
      </p:sp>
    </p:spTree>
    <p:extLst>
      <p:ext uri="{BB962C8B-B14F-4D97-AF65-F5344CB8AC3E}">
        <p14:creationId xmlns:p14="http://schemas.microsoft.com/office/powerpoint/2010/main" val="25405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Figure 4. Looking north at the switch and turnout from the NSR main line onto the Avondale Mills industry track at Graniteville.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switch banner, or target, shows white, indicating that the switch is in the normal position, i.e., aligned for movement along the main line track.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banner shows</a:t>
            </a:r>
            <a:r>
              <a:rPr lang="en-AU" sz="1200" b="1" i="0" u="none" strike="noStrike" kern="1200" baseline="0" dirty="0" smtClean="0">
                <a:solidFill>
                  <a:srgbClr val="FF0000"/>
                </a:solidFill>
                <a:latin typeface="+mn-lt"/>
                <a:ea typeface="+mn-ea"/>
                <a:cs typeface="+mn-cs"/>
              </a:rPr>
              <a:t> red </a:t>
            </a:r>
            <a:r>
              <a:rPr lang="en-AU" sz="1200" b="0" i="0" u="none" strike="noStrike" kern="1200" baseline="0" dirty="0" smtClean="0">
                <a:solidFill>
                  <a:schemeClr val="tx1"/>
                </a:solidFill>
                <a:latin typeface="+mn-lt"/>
                <a:ea typeface="+mn-ea"/>
                <a:cs typeface="+mn-cs"/>
              </a:rPr>
              <a:t>when the switch is set for the industry track into the mill.)</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47</a:t>
            </a:fld>
            <a:endParaRPr lang="en-AU" dirty="0"/>
          </a:p>
        </p:txBody>
      </p:sp>
    </p:spTree>
    <p:extLst>
      <p:ext uri="{BB962C8B-B14F-4D97-AF65-F5344CB8AC3E}">
        <p14:creationId xmlns:p14="http://schemas.microsoft.com/office/powerpoint/2010/main" val="34644525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b="1" dirty="0" smtClean="0"/>
              <a:t>Events leading to collision</a:t>
            </a:r>
          </a:p>
          <a:p>
            <a:endParaRPr lang="en-AU" dirty="0" smtClean="0"/>
          </a:p>
          <a:p>
            <a:pPr marL="171450" indent="-171450">
              <a:buFont typeface="Arial" panose="020B0604020202020204" pitchFamily="34" charset="0"/>
              <a:buChar char="•"/>
            </a:pPr>
            <a:r>
              <a:rPr lang="en-AU" dirty="0" smtClean="0"/>
              <a:t>Switch point locked into position for diverting into mill</a:t>
            </a:r>
          </a:p>
          <a:p>
            <a:endParaRPr lang="en-AU" dirty="0" smtClean="0"/>
          </a:p>
          <a:p>
            <a:pPr marL="171450" indent="-171450">
              <a:buFont typeface="Arial" panose="020B0604020202020204" pitchFamily="34" charset="0"/>
              <a:buChar char="•"/>
            </a:pPr>
            <a:r>
              <a:rPr lang="en-AU" dirty="0" smtClean="0"/>
              <a:t>Train P22 parked on spur overnight - loco + 2 freight containers</a:t>
            </a:r>
          </a:p>
          <a:p>
            <a:pPr marL="0" indent="0">
              <a:buNone/>
            </a:pPr>
            <a:r>
              <a:rPr lang="en-AU" dirty="0" smtClean="0"/>
              <a:t>   </a:t>
            </a:r>
            <a:r>
              <a:rPr lang="en-AU" baseline="0" dirty="0" smtClean="0"/>
              <a:t> </a:t>
            </a:r>
            <a:r>
              <a:rPr lang="en-AU" dirty="0" smtClean="0"/>
              <a:t>Positioned on spur~ 6 car lengths from main line switch </a:t>
            </a:r>
          </a:p>
          <a:p>
            <a:endParaRPr lang="en-AU" dirty="0" smtClean="0"/>
          </a:p>
          <a:p>
            <a:pPr marL="171450" indent="-171450">
              <a:buFont typeface="Arial" panose="020B0604020202020204" pitchFamily="34" charset="0"/>
              <a:buChar char="•"/>
            </a:pPr>
            <a:r>
              <a:rPr lang="en-AU" dirty="0" smtClean="0"/>
              <a:t>Train 192 approached on main line at 77 km/h at 2:39 AM</a:t>
            </a:r>
          </a:p>
          <a:p>
            <a:pPr marL="0" indent="0">
              <a:buNone/>
            </a:pPr>
            <a:endParaRPr lang="en-AU" dirty="0" smtClean="0"/>
          </a:p>
          <a:p>
            <a:pPr marL="171450" indent="-171450">
              <a:buFont typeface="Arial" panose="020B0604020202020204" pitchFamily="34" charset="0"/>
              <a:buChar char="•"/>
            </a:pPr>
            <a:r>
              <a:rPr lang="en-AU" dirty="0" smtClean="0"/>
              <a:t>Train 192 carrying 42 cars - 14 cars had hazardous load</a:t>
            </a:r>
          </a:p>
          <a:p>
            <a:pPr marL="0" indent="0">
              <a:buNone/>
            </a:pPr>
            <a:r>
              <a:rPr lang="en-AU" dirty="0" smtClean="0"/>
              <a:t>     Chlorine, sodium hydroxide and cresol tankers</a:t>
            </a:r>
          </a:p>
          <a:p>
            <a:endParaRPr lang="en-AU" dirty="0" smtClean="0"/>
          </a:p>
          <a:p>
            <a:pPr marL="171450" indent="-171450">
              <a:buFont typeface="Arial" panose="020B0604020202020204" pitchFamily="34" charset="0"/>
              <a:buChar char="•"/>
            </a:pPr>
            <a:r>
              <a:rPr lang="en-AU" dirty="0" smtClean="0"/>
              <a:t> 6/7/9</a:t>
            </a:r>
            <a:r>
              <a:rPr lang="en-AU" baseline="30000" dirty="0" smtClean="0"/>
              <a:t>th</a:t>
            </a:r>
            <a:r>
              <a:rPr lang="en-AU" dirty="0" smtClean="0"/>
              <a:t> cars - 90 tonne tank wagons of liquefied chlorine gas </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48</a:t>
            </a:fld>
            <a:endParaRPr lang="en-AU" dirty="0"/>
          </a:p>
        </p:txBody>
      </p:sp>
    </p:spTree>
    <p:extLst>
      <p:ext uri="{BB962C8B-B14F-4D97-AF65-F5344CB8AC3E}">
        <p14:creationId xmlns:p14="http://schemas.microsoft.com/office/powerpoint/2010/main" val="14220771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b="1" dirty="0" smtClean="0"/>
              <a:t>Rail Wagon &amp; Locomotive damage</a:t>
            </a:r>
          </a:p>
          <a:p>
            <a:endParaRPr lang="en-AU" b="1" dirty="0" smtClean="0"/>
          </a:p>
          <a:p>
            <a:pPr marL="171450" indent="-171450">
              <a:buFont typeface="Arial" panose="020B0604020202020204" pitchFamily="34" charset="0"/>
              <a:buChar char="•"/>
            </a:pPr>
            <a:r>
              <a:rPr lang="en-AU" dirty="0" smtClean="0"/>
              <a:t>6</a:t>
            </a:r>
            <a:r>
              <a:rPr lang="en-AU" baseline="30000" dirty="0" smtClean="0"/>
              <a:t>th</a:t>
            </a:r>
            <a:r>
              <a:rPr lang="en-AU" dirty="0" smtClean="0"/>
              <a:t> car (Cl</a:t>
            </a:r>
            <a:r>
              <a:rPr lang="en-AU" baseline="-25000" dirty="0" smtClean="0"/>
              <a:t>2</a:t>
            </a:r>
            <a:r>
              <a:rPr lang="en-AU" dirty="0" smtClean="0"/>
              <a:t>) - severe dent right of centre in B-end head</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7</a:t>
            </a:r>
            <a:r>
              <a:rPr lang="en-AU" baseline="30000" dirty="0" smtClean="0"/>
              <a:t>th</a:t>
            </a:r>
            <a:r>
              <a:rPr lang="en-AU" dirty="0" smtClean="0"/>
              <a:t> car (Cl</a:t>
            </a:r>
            <a:r>
              <a:rPr lang="en-AU" baseline="-25000" dirty="0" smtClean="0"/>
              <a:t>2</a:t>
            </a:r>
            <a:r>
              <a:rPr lang="en-AU" dirty="0" smtClean="0"/>
              <a:t>) - severe dent left midline </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8</a:t>
            </a:r>
            <a:r>
              <a:rPr lang="en-AU" baseline="30000" dirty="0" smtClean="0"/>
              <a:t>th</a:t>
            </a:r>
            <a:r>
              <a:rPr lang="en-AU" dirty="0" smtClean="0"/>
              <a:t> car (NaOH) - sustained major jacket damage, torn from almost 1/3 of tank</a:t>
            </a:r>
          </a:p>
          <a:p>
            <a:pPr marL="171450" indent="-171450">
              <a:buFont typeface="Arial" panose="020B0604020202020204" pitchFamily="34" charset="0"/>
              <a:buChar char="•"/>
            </a:pPr>
            <a:endParaRPr lang="en-AU" dirty="0" smtClean="0"/>
          </a:p>
          <a:p>
            <a:pPr marL="171450" indent="-171450">
              <a:buFont typeface="Arial" panose="020B0604020202020204" pitchFamily="34" charset="0"/>
              <a:buChar char="•"/>
            </a:pPr>
            <a:r>
              <a:rPr lang="en-AU" dirty="0" smtClean="0"/>
              <a:t>9</a:t>
            </a:r>
            <a:r>
              <a:rPr lang="en-AU" baseline="30000" dirty="0" smtClean="0"/>
              <a:t>th</a:t>
            </a:r>
            <a:r>
              <a:rPr lang="en-AU" dirty="0" smtClean="0"/>
              <a:t> car (Cl</a:t>
            </a:r>
            <a:r>
              <a:rPr lang="en-AU" baseline="-25000" dirty="0" smtClean="0"/>
              <a:t>2</a:t>
            </a:r>
            <a:r>
              <a:rPr lang="en-AU" dirty="0" smtClean="0"/>
              <a:t>) - puncture and tear on the right side middle of tank </a:t>
            </a:r>
          </a:p>
          <a:p>
            <a:pPr marL="0" indent="0">
              <a:buFont typeface="Arial" panose="020B0604020202020204" pitchFamily="34" charset="0"/>
              <a:buNone/>
            </a:pPr>
            <a:r>
              <a:rPr lang="en-AU" dirty="0" smtClean="0"/>
              <a:t>   Opening 950mm long  X 125mm wide</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49</a:t>
            </a:fld>
            <a:endParaRPr lang="en-AU" dirty="0"/>
          </a:p>
        </p:txBody>
      </p:sp>
    </p:spTree>
    <p:extLst>
      <p:ext uri="{BB962C8B-B14F-4D97-AF65-F5344CB8AC3E}">
        <p14:creationId xmlns:p14="http://schemas.microsoft.com/office/powerpoint/2010/main" val="1329326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lvl="0"/>
            <a:r>
              <a:rPr lang="en-AU" dirty="0" smtClean="0"/>
              <a:t>LIAISON WITH ONRSR</a:t>
            </a:r>
          </a:p>
          <a:p>
            <a:pPr marL="0" lvl="0" indent="0">
              <a:buNone/>
            </a:pPr>
            <a:endParaRPr lang="en-AU" dirty="0" smtClean="0"/>
          </a:p>
          <a:p>
            <a:pPr lvl="0"/>
            <a:r>
              <a:rPr lang="en-AU" dirty="0" smtClean="0"/>
              <a:t>INDIVIDUAL RAIL OPERATORS</a:t>
            </a:r>
          </a:p>
          <a:p>
            <a:pPr marL="0" lvl="0" indent="0">
              <a:buNone/>
            </a:pPr>
            <a:endParaRPr lang="en-AU" dirty="0" smtClean="0"/>
          </a:p>
          <a:p>
            <a:pPr lvl="0"/>
            <a:r>
              <a:rPr lang="en-AU" dirty="0" smtClean="0"/>
              <a:t>BULK TRANSFER</a:t>
            </a:r>
          </a:p>
          <a:p>
            <a:pPr marL="0" lvl="0" indent="0">
              <a:buNone/>
            </a:pPr>
            <a:endParaRPr lang="en-AU" dirty="0" smtClean="0"/>
          </a:p>
          <a:p>
            <a:pPr lvl="0"/>
            <a:r>
              <a:rPr lang="en-AU" dirty="0" smtClean="0"/>
              <a:t>DGT COMPLIANCE PROGRAM</a:t>
            </a:r>
          </a:p>
          <a:p>
            <a:pPr marL="0" lvl="0" indent="0">
              <a:buNone/>
            </a:pPr>
            <a:endParaRPr lang="en-AU" dirty="0" smtClean="0"/>
          </a:p>
          <a:p>
            <a:pPr lvl="0"/>
            <a:r>
              <a:rPr lang="en-AU" dirty="0" smtClean="0"/>
              <a:t>OTHER</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14</a:t>
            </a:fld>
            <a:endParaRPr lang="en-AU" dirty="0"/>
          </a:p>
        </p:txBody>
      </p:sp>
    </p:spTree>
    <p:extLst>
      <p:ext uri="{BB962C8B-B14F-4D97-AF65-F5344CB8AC3E}">
        <p14:creationId xmlns:p14="http://schemas.microsoft.com/office/powerpoint/2010/main" val="2539067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Figure 8. Ruptured chlorine tank car during unloading.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The tank has been rotated so that the patched puncture is at the top. </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Hoses attached to the patch are drawing off chlorine vapors that are then bubbled </a:t>
            </a:r>
          </a:p>
          <a:p>
            <a:r>
              <a:rPr lang="en-AU" sz="1200" b="0" i="0" u="none" strike="noStrike" kern="1200" baseline="0" dirty="0" smtClean="0">
                <a:solidFill>
                  <a:schemeClr val="tx1"/>
                </a:solidFill>
                <a:latin typeface="+mn-lt"/>
                <a:ea typeface="+mn-ea"/>
                <a:cs typeface="+mn-cs"/>
              </a:rPr>
              <a:t>through a sodium hydroxide solution to reduce their hazard.</a:t>
            </a:r>
          </a:p>
          <a:p>
            <a:endParaRPr lang="en-AU" sz="1200" b="0" i="0" u="none" strike="noStrike" kern="1200" baseline="0" dirty="0" smtClean="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51</a:t>
            </a:fld>
            <a:endParaRPr lang="en-AU" dirty="0"/>
          </a:p>
        </p:txBody>
      </p:sp>
    </p:spTree>
    <p:extLst>
      <p:ext uri="{BB962C8B-B14F-4D97-AF65-F5344CB8AC3E}">
        <p14:creationId xmlns:p14="http://schemas.microsoft.com/office/powerpoint/2010/main" val="219052354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53</a:t>
            </a:fld>
            <a:endParaRPr lang="en-AU" dirty="0"/>
          </a:p>
        </p:txBody>
      </p:sp>
    </p:spTree>
    <p:extLst>
      <p:ext uri="{BB962C8B-B14F-4D97-AF65-F5344CB8AC3E}">
        <p14:creationId xmlns:p14="http://schemas.microsoft.com/office/powerpoint/2010/main" val="29735627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b="1" dirty="0" smtClean="0"/>
              <a:t>Consequences</a:t>
            </a:r>
          </a:p>
          <a:p>
            <a:endParaRPr lang="en-AU" b="1" dirty="0" smtClean="0"/>
          </a:p>
          <a:p>
            <a:pPr marL="171450" indent="-171450">
              <a:buFont typeface="Arial" panose="020B0604020202020204" pitchFamily="34" charset="0"/>
              <a:buChar char="•"/>
            </a:pPr>
            <a:r>
              <a:rPr lang="en-AU" dirty="0" smtClean="0"/>
              <a:t>Three plant employees were killed in the accident. </a:t>
            </a:r>
          </a:p>
          <a:p>
            <a:pPr marL="0" indent="0">
              <a:buFont typeface="Arial" panose="020B0604020202020204" pitchFamily="34" charset="0"/>
              <a:buNone/>
            </a:pPr>
            <a:endParaRPr lang="en-AU" dirty="0" smtClean="0"/>
          </a:p>
          <a:p>
            <a:pPr marL="171450" indent="-171450">
              <a:buFont typeface="Arial" panose="020B0604020202020204" pitchFamily="34" charset="0"/>
              <a:buChar char="•"/>
            </a:pPr>
            <a:r>
              <a:rPr lang="en-AU" dirty="0" smtClean="0"/>
              <a:t>About 2,000 residents were evacuated from their homes for about 10 hours. </a:t>
            </a:r>
          </a:p>
          <a:p>
            <a:pPr marL="0" indent="0">
              <a:buFont typeface="Arial" panose="020B0604020202020204" pitchFamily="34" charset="0"/>
              <a:buNone/>
            </a:pPr>
            <a:endParaRPr lang="en-AU" dirty="0" smtClean="0"/>
          </a:p>
          <a:p>
            <a:pPr marL="171450" indent="-171450">
              <a:buFont typeface="Arial" panose="020B0604020202020204" pitchFamily="34" charset="0"/>
              <a:buChar char="•"/>
            </a:pPr>
            <a:r>
              <a:rPr lang="en-AU" dirty="0" smtClean="0"/>
              <a:t>Two tank cars, railroad track, and plant equipment (including hoses and fittings) were damaged in the fire.</a:t>
            </a:r>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54</a:t>
            </a:fld>
            <a:endParaRPr lang="en-AU" dirty="0"/>
          </a:p>
        </p:txBody>
      </p:sp>
    </p:spTree>
    <p:extLst>
      <p:ext uri="{BB962C8B-B14F-4D97-AF65-F5344CB8AC3E}">
        <p14:creationId xmlns:p14="http://schemas.microsoft.com/office/powerpoint/2010/main" val="8701209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15</a:t>
            </a:fld>
            <a:endParaRPr lang="en-AU" dirty="0"/>
          </a:p>
        </p:txBody>
      </p:sp>
    </p:spTree>
    <p:extLst>
      <p:ext uri="{BB962C8B-B14F-4D97-AF65-F5344CB8AC3E}">
        <p14:creationId xmlns:p14="http://schemas.microsoft.com/office/powerpoint/2010/main" val="797395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16</a:t>
            </a:fld>
            <a:endParaRPr lang="en-AU" dirty="0"/>
          </a:p>
        </p:txBody>
      </p:sp>
    </p:spTree>
    <p:extLst>
      <p:ext uri="{BB962C8B-B14F-4D97-AF65-F5344CB8AC3E}">
        <p14:creationId xmlns:p14="http://schemas.microsoft.com/office/powerpoint/2010/main" val="33961103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77500" lnSpcReduction="20000"/>
          </a:bodyPr>
          <a:lstStyle/>
          <a:p>
            <a:pPr>
              <a:lnSpc>
                <a:spcPct val="200000"/>
              </a:lnSpc>
            </a:pPr>
            <a:r>
              <a:rPr lang="en-AU" sz="1200" dirty="0" smtClean="0"/>
              <a:t>LP GAS – Rail wagon </a:t>
            </a:r>
            <a:r>
              <a:rPr lang="en-AU" sz="1200" dirty="0" smtClean="0">
                <a:sym typeface="Wingdings" panose="05000000000000000000" pitchFamily="2" charset="2"/>
              </a:rPr>
              <a:t> Depot storage tank</a:t>
            </a:r>
          </a:p>
          <a:p>
            <a:pPr>
              <a:lnSpc>
                <a:spcPct val="200000"/>
              </a:lnSpc>
            </a:pPr>
            <a:endParaRPr lang="en-AU" sz="1200" dirty="0" smtClean="0"/>
          </a:p>
          <a:p>
            <a:pPr>
              <a:lnSpc>
                <a:spcPct val="200000"/>
              </a:lnSpc>
            </a:pPr>
            <a:r>
              <a:rPr lang="en-AU" sz="1200" dirty="0" smtClean="0"/>
              <a:t>AMMONIA – Manuf. </a:t>
            </a:r>
            <a:r>
              <a:rPr lang="en-AU" sz="1200" dirty="0" smtClean="0">
                <a:sym typeface="Wingdings" panose="05000000000000000000" pitchFamily="2" charset="2"/>
              </a:rPr>
              <a:t> Rail  Road Tanker  Mine-site</a:t>
            </a:r>
            <a:r>
              <a:rPr lang="en-AU" sz="1200" dirty="0" smtClean="0"/>
              <a:t> </a:t>
            </a:r>
          </a:p>
          <a:p>
            <a:pPr>
              <a:lnSpc>
                <a:spcPct val="200000"/>
              </a:lnSpc>
            </a:pPr>
            <a:endParaRPr lang="en-AU" sz="1200" dirty="0" smtClean="0"/>
          </a:p>
          <a:p>
            <a:pPr>
              <a:lnSpc>
                <a:spcPct val="200000"/>
              </a:lnSpc>
            </a:pPr>
            <a:r>
              <a:rPr lang="en-AU" sz="1200" dirty="0" smtClean="0"/>
              <a:t>SODIUM CYANIDE – Manuf. </a:t>
            </a:r>
            <a:r>
              <a:rPr lang="en-AU" sz="1200" dirty="0" smtClean="0">
                <a:sym typeface="Wingdings" panose="05000000000000000000" pitchFamily="2" charset="2"/>
              </a:rPr>
              <a:t> Rail ISO  Kalg.  Semi  Mine</a:t>
            </a:r>
          </a:p>
          <a:p>
            <a:pPr>
              <a:lnSpc>
                <a:spcPct val="200000"/>
              </a:lnSpc>
            </a:pPr>
            <a:endParaRPr lang="en-AU" sz="1200" dirty="0" smtClean="0"/>
          </a:p>
          <a:p>
            <a:pPr>
              <a:lnSpc>
                <a:spcPct val="200000"/>
              </a:lnSpc>
            </a:pPr>
            <a:r>
              <a:rPr lang="en-AU" sz="1200" dirty="0" smtClean="0"/>
              <a:t>CAUSTIC SODA – Port </a:t>
            </a:r>
            <a:r>
              <a:rPr lang="en-AU" sz="1200" dirty="0" smtClean="0">
                <a:sym typeface="Wingdings" panose="05000000000000000000" pitchFamily="2" charset="2"/>
              </a:rPr>
              <a:t> Rail  Process Site  Rail  Next site</a:t>
            </a:r>
          </a:p>
          <a:p>
            <a:pPr>
              <a:lnSpc>
                <a:spcPct val="200000"/>
              </a:lnSpc>
            </a:pPr>
            <a:endParaRPr lang="en-AU" sz="1200" dirty="0" smtClean="0"/>
          </a:p>
          <a:p>
            <a:pPr>
              <a:lnSpc>
                <a:spcPct val="200000"/>
              </a:lnSpc>
            </a:pPr>
            <a:r>
              <a:rPr lang="en-AU" sz="1200" dirty="0" smtClean="0"/>
              <a:t>SULPHURIC ACID – Manuf. </a:t>
            </a:r>
            <a:r>
              <a:rPr lang="en-AU" sz="1200" dirty="0" smtClean="0">
                <a:sym typeface="Wingdings" panose="05000000000000000000" pitchFamily="2" charset="2"/>
              </a:rPr>
              <a:t> Rail  Kwinana storage tank</a:t>
            </a:r>
          </a:p>
          <a:p>
            <a:pPr>
              <a:lnSpc>
                <a:spcPct val="200000"/>
              </a:lnSpc>
            </a:pPr>
            <a:endParaRPr lang="en-AU" sz="1200" dirty="0" smtClean="0"/>
          </a:p>
          <a:p>
            <a:pPr>
              <a:lnSpc>
                <a:spcPct val="200000"/>
              </a:lnSpc>
            </a:pPr>
            <a:r>
              <a:rPr lang="en-AU" sz="1200" dirty="0" smtClean="0"/>
              <a:t>SULPHUR – Port Storage </a:t>
            </a:r>
            <a:r>
              <a:rPr lang="en-AU" sz="1200" dirty="0" smtClean="0">
                <a:sym typeface="Wingdings" panose="05000000000000000000" pitchFamily="2" charset="2"/>
              </a:rPr>
              <a:t> Bulk container  Siding  Semi  Mine</a:t>
            </a:r>
          </a:p>
          <a:p>
            <a:pPr>
              <a:lnSpc>
                <a:spcPct val="200000"/>
              </a:lnSpc>
            </a:pPr>
            <a:endParaRPr lang="en-AU" sz="1200" dirty="0" smtClean="0"/>
          </a:p>
          <a:p>
            <a:pPr>
              <a:lnSpc>
                <a:spcPct val="200000"/>
              </a:lnSpc>
            </a:pPr>
            <a:r>
              <a:rPr lang="en-AU" sz="1200" dirty="0" smtClean="0"/>
              <a:t>PETROL – Terminal </a:t>
            </a:r>
            <a:r>
              <a:rPr lang="en-AU" sz="1200" dirty="0" smtClean="0">
                <a:sym typeface="Wingdings" panose="05000000000000000000" pitchFamily="2" charset="2"/>
              </a:rPr>
              <a:t> Rail Tank  Kalg. depot</a:t>
            </a:r>
            <a:endParaRPr lang="en-AU" sz="1200" dirty="0" smtClean="0"/>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19</a:t>
            </a:fld>
            <a:endParaRPr lang="en-AU" dirty="0"/>
          </a:p>
        </p:txBody>
      </p:sp>
    </p:spTree>
    <p:extLst>
      <p:ext uri="{BB962C8B-B14F-4D97-AF65-F5344CB8AC3E}">
        <p14:creationId xmlns:p14="http://schemas.microsoft.com/office/powerpoint/2010/main" val="27265846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21</a:t>
            </a:fld>
            <a:endParaRPr lang="en-AU" dirty="0"/>
          </a:p>
        </p:txBody>
      </p:sp>
    </p:spTree>
    <p:extLst>
      <p:ext uri="{BB962C8B-B14F-4D97-AF65-F5344CB8AC3E}">
        <p14:creationId xmlns:p14="http://schemas.microsoft.com/office/powerpoint/2010/main" val="2887246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24</a:t>
            </a:fld>
            <a:endParaRPr lang="en-AU" dirty="0"/>
          </a:p>
        </p:txBody>
      </p:sp>
    </p:spTree>
    <p:extLst>
      <p:ext uri="{BB962C8B-B14F-4D97-AF65-F5344CB8AC3E}">
        <p14:creationId xmlns:p14="http://schemas.microsoft.com/office/powerpoint/2010/main" val="26781372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kern="1200" dirty="0" smtClean="0">
                <a:solidFill>
                  <a:schemeClr val="tx1"/>
                </a:solidFill>
                <a:effectLst/>
                <a:latin typeface="+mn-lt"/>
                <a:ea typeface="+mn-ea"/>
                <a:cs typeface="+mn-cs"/>
              </a:rPr>
              <a:t> </a:t>
            </a:r>
          </a:p>
          <a:p>
            <a:r>
              <a:rPr lang="en-AU" sz="1200" b="1" kern="1200" dirty="0" smtClean="0">
                <a:solidFill>
                  <a:schemeClr val="tx1"/>
                </a:solidFill>
                <a:effectLst/>
                <a:latin typeface="+mn-lt"/>
                <a:ea typeface="+mn-ea"/>
                <a:cs typeface="+mn-cs"/>
              </a:rPr>
              <a:t>The largest impacts of the LP Gas rail car scenario were:</a:t>
            </a:r>
          </a:p>
          <a:p>
            <a:endParaRPr lang="en-AU"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towards the health system,</a:t>
            </a:r>
          </a:p>
          <a:p>
            <a:pPr marL="171450" indent="-171450">
              <a:buFont typeface="Arial" panose="020B0604020202020204" pitchFamily="34" charset="0"/>
              <a:buChar char="•"/>
            </a:pPr>
            <a:r>
              <a:rPr lang="en-AU" sz="1200" kern="1200" dirty="0" smtClean="0">
                <a:solidFill>
                  <a:schemeClr val="tx1"/>
                </a:solidFill>
                <a:effectLst/>
                <a:latin typeface="+mn-lt"/>
                <a:ea typeface="+mn-ea"/>
                <a:cs typeface="+mn-cs"/>
              </a:rPr>
              <a:t>disruption to trade (East-West) and the resources industry. </a:t>
            </a:r>
          </a:p>
          <a:p>
            <a:endParaRPr lang="en-AU" sz="1200" kern="1200" dirty="0" smtClean="0">
              <a:solidFill>
                <a:schemeClr val="tx1"/>
              </a:solidFill>
              <a:effectLst/>
              <a:latin typeface="+mn-lt"/>
              <a:ea typeface="+mn-ea"/>
              <a:cs typeface="+mn-cs"/>
            </a:endParaRPr>
          </a:p>
          <a:p>
            <a:r>
              <a:rPr lang="en-AU" sz="1200" kern="1200" dirty="0" smtClean="0">
                <a:solidFill>
                  <a:schemeClr val="tx1"/>
                </a:solidFill>
                <a:effectLst/>
                <a:latin typeface="+mn-lt"/>
                <a:ea typeface="+mn-ea"/>
                <a:cs typeface="+mn-cs"/>
              </a:rPr>
              <a:t>Communities would also be displaced as homes would be lost from the fire/explosion of the rail car.</a:t>
            </a:r>
          </a:p>
          <a:p>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35</a:t>
            </a:fld>
            <a:endParaRPr lang="en-AU" dirty="0"/>
          </a:p>
        </p:txBody>
      </p:sp>
    </p:spTree>
    <p:extLst>
      <p:ext uri="{BB962C8B-B14F-4D97-AF65-F5344CB8AC3E}">
        <p14:creationId xmlns:p14="http://schemas.microsoft.com/office/powerpoint/2010/main" val="42493019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AU" sz="1200" b="1" i="0" u="none" strike="noStrike" kern="1200" baseline="0" dirty="0" smtClean="0">
                <a:solidFill>
                  <a:schemeClr val="tx1"/>
                </a:solidFill>
                <a:latin typeface="+mn-lt"/>
                <a:ea typeface="+mn-ea"/>
                <a:cs typeface="+mn-cs"/>
              </a:rPr>
              <a:t>8. Duty to minimise risk from dangerous goods</a:t>
            </a:r>
          </a:p>
          <a:p>
            <a:endParaRPr lang="en-AU" sz="1200" b="0" i="0" u="none" strike="noStrike" kern="1200" baseline="0" dirty="0" smtClean="0">
              <a:solidFill>
                <a:schemeClr val="tx1"/>
              </a:solidFill>
              <a:latin typeface="+mn-lt"/>
              <a:ea typeface="+mn-ea"/>
              <a:cs typeface="+mn-cs"/>
            </a:endParaRPr>
          </a:p>
          <a:p>
            <a:r>
              <a:rPr lang="en-AU" sz="1200" b="0" i="0" u="none" strike="noStrike" kern="1200" baseline="0" dirty="0" smtClean="0">
                <a:solidFill>
                  <a:schemeClr val="tx1"/>
                </a:solidFill>
                <a:latin typeface="+mn-lt"/>
                <a:ea typeface="+mn-ea"/>
                <a:cs typeface="+mn-cs"/>
              </a:rPr>
              <a:t>(1) A person who is involved directly or indirectly in storing, handling or transporting dangerous goods must take all</a:t>
            </a:r>
          </a:p>
          <a:p>
            <a:r>
              <a:rPr lang="en-AU" sz="1200" b="0" i="0" u="none" strike="noStrike" kern="1200" baseline="0" dirty="0" smtClean="0">
                <a:solidFill>
                  <a:schemeClr val="tx1"/>
                </a:solidFill>
                <a:latin typeface="+mn-lt"/>
                <a:ea typeface="+mn-ea"/>
                <a:cs typeface="+mn-cs"/>
              </a:rPr>
              <a:t>reasonably practicable measures to minimise the risk to people, property and the environment from the goods.</a:t>
            </a:r>
          </a:p>
          <a:p>
            <a:endParaRPr lang="en-AU" sz="1200" b="0" i="0" u="none" strike="noStrike" kern="1200" baseline="0" dirty="0" smtClean="0">
              <a:solidFill>
                <a:schemeClr val="tx1"/>
              </a:solidFill>
              <a:latin typeface="+mn-lt"/>
              <a:ea typeface="+mn-ea"/>
              <a:cs typeface="+mn-cs"/>
            </a:endParaRPr>
          </a:p>
          <a:p>
            <a:r>
              <a:rPr lang="en-AU" sz="1200" b="1" i="0" u="none" strike="noStrike" kern="1200" baseline="0" dirty="0" smtClean="0">
                <a:solidFill>
                  <a:schemeClr val="tx1"/>
                </a:solidFill>
                <a:latin typeface="+mn-lt"/>
                <a:ea typeface="+mn-ea"/>
                <a:cs typeface="+mn-cs"/>
              </a:rPr>
              <a:t>ALARP Inverted Triangle</a:t>
            </a:r>
          </a:p>
          <a:p>
            <a:endParaRPr lang="en-AU" sz="1200" b="0" i="0" u="none" strike="noStrike" kern="1200" baseline="0" dirty="0" smtClean="0">
              <a:solidFill>
                <a:schemeClr val="tx1"/>
              </a:solidFill>
              <a:latin typeface="+mn-lt"/>
              <a:ea typeface="+mn-ea"/>
              <a:cs typeface="+mn-cs"/>
            </a:endParaRP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What</a:t>
            </a:r>
            <a:r>
              <a:rPr lang="en-AU" sz="1200" b="1" i="0" u="none" strike="noStrike" kern="1200" baseline="0" dirty="0" smtClean="0">
                <a:solidFill>
                  <a:schemeClr val="tx1"/>
                </a:solidFill>
                <a:latin typeface="+mn-lt"/>
                <a:ea typeface="+mn-ea"/>
                <a:cs typeface="+mn-cs"/>
              </a:rPr>
              <a:t> criteria </a:t>
            </a:r>
            <a:r>
              <a:rPr lang="en-AU" sz="1200" b="0" i="0" u="none" strike="noStrike" kern="1200" baseline="0" dirty="0" smtClean="0">
                <a:solidFill>
                  <a:schemeClr val="tx1"/>
                </a:solidFill>
                <a:latin typeface="+mn-lt"/>
                <a:ea typeface="+mn-ea"/>
                <a:cs typeface="+mn-cs"/>
              </a:rPr>
              <a:t>does your company use to assess risk?</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Has your rail company assessed the risks as </a:t>
            </a:r>
            <a:r>
              <a:rPr lang="en-AU" sz="1200" b="1" i="0" u="none" strike="noStrike" kern="1200" baseline="0" dirty="0" smtClean="0">
                <a:solidFill>
                  <a:schemeClr val="tx1"/>
                </a:solidFill>
                <a:latin typeface="+mn-lt"/>
                <a:ea typeface="+mn-ea"/>
                <a:cs typeface="+mn-cs"/>
              </a:rPr>
              <a:t>tolerable</a:t>
            </a:r>
            <a:r>
              <a:rPr lang="en-AU" sz="1200" b="0" i="0" u="none" strike="noStrike" kern="1200" baseline="0" dirty="0" smtClean="0">
                <a:solidFill>
                  <a:schemeClr val="tx1"/>
                </a:solidFill>
                <a:latin typeface="+mn-lt"/>
                <a:ea typeface="+mn-ea"/>
                <a:cs typeface="+mn-cs"/>
              </a:rPr>
              <a:t>?</a:t>
            </a:r>
          </a:p>
          <a:p>
            <a:pPr marL="171450" indent="-171450">
              <a:buFont typeface="Arial" panose="020B0604020202020204" pitchFamily="34" charset="0"/>
              <a:buChar char="•"/>
            </a:pPr>
            <a:r>
              <a:rPr lang="en-AU" sz="1200" b="0" i="0" u="none" strike="noStrike" kern="1200" baseline="0" dirty="0" smtClean="0">
                <a:solidFill>
                  <a:schemeClr val="tx1"/>
                </a:solidFill>
                <a:latin typeface="+mn-lt"/>
                <a:ea typeface="+mn-ea"/>
                <a:cs typeface="+mn-cs"/>
              </a:rPr>
              <a:t>What practices are driving your overall risk towards </a:t>
            </a:r>
            <a:r>
              <a:rPr lang="en-AU" sz="1200" b="1" i="0" u="none" strike="noStrike" kern="1200" baseline="0" dirty="0" smtClean="0">
                <a:solidFill>
                  <a:schemeClr val="tx1"/>
                </a:solidFill>
                <a:latin typeface="+mn-lt"/>
                <a:ea typeface="+mn-ea"/>
                <a:cs typeface="+mn-cs"/>
              </a:rPr>
              <a:t>broadly acceptable</a:t>
            </a:r>
            <a:r>
              <a:rPr lang="en-AU" sz="1200" b="0" i="0" u="none" strike="noStrike" kern="1200" baseline="0" dirty="0" smtClean="0">
                <a:solidFill>
                  <a:schemeClr val="tx1"/>
                </a:solidFill>
                <a:latin typeface="+mn-lt"/>
                <a:ea typeface="+mn-ea"/>
                <a:cs typeface="+mn-cs"/>
              </a:rPr>
              <a:t>?</a:t>
            </a:r>
            <a:endParaRPr lang="en-AU" dirty="0"/>
          </a:p>
        </p:txBody>
      </p:sp>
      <p:sp>
        <p:nvSpPr>
          <p:cNvPr id="4" name="Slide Number Placeholder 3"/>
          <p:cNvSpPr>
            <a:spLocks noGrp="1"/>
          </p:cNvSpPr>
          <p:nvPr>
            <p:ph type="sldNum" sz="quarter" idx="10"/>
          </p:nvPr>
        </p:nvSpPr>
        <p:spPr/>
        <p:txBody>
          <a:bodyPr/>
          <a:lstStyle/>
          <a:p>
            <a:pPr>
              <a:defRPr/>
            </a:pPr>
            <a:fld id="{6E2EE5A4-A1FE-4A33-9EDF-C05CFFD626FB}" type="slidenum">
              <a:rPr lang="en-AU" smtClean="0"/>
              <a:pPr>
                <a:defRPr/>
              </a:pPr>
              <a:t>37</a:t>
            </a:fld>
            <a:endParaRPr lang="en-AU" dirty="0"/>
          </a:p>
        </p:txBody>
      </p:sp>
    </p:spTree>
    <p:extLst>
      <p:ext uri="{BB962C8B-B14F-4D97-AF65-F5344CB8AC3E}">
        <p14:creationId xmlns:p14="http://schemas.microsoft.com/office/powerpoint/2010/main" val="16820191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lvl1pPr>
              <a:defRPr sz="3600"/>
            </a:lvl1pPr>
          </a:lstStyle>
          <a:p>
            <a:r>
              <a:rPr lang="en-US" dirty="0" smtClean="0"/>
              <a:t>Click to edit Master title style</a:t>
            </a:r>
            <a:endParaRPr lang="en-AU"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2400"/>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smtClean="0"/>
              <a:t>Click to edit Master subtitle style</a:t>
            </a:r>
            <a:endParaRPr lang="en-AU" dirty="0"/>
          </a:p>
        </p:txBody>
      </p:sp>
      <p:sp>
        <p:nvSpPr>
          <p:cNvPr id="4" name="Rectangle 6"/>
          <p:cNvSpPr>
            <a:spLocks noGrp="1" noChangeArrowheads="1"/>
          </p:cNvSpPr>
          <p:nvPr>
            <p:ph type="sldNum" sz="quarter" idx="10"/>
          </p:nvPr>
        </p:nvSpPr>
        <p:spPr>
          <a:ln/>
        </p:spPr>
        <p:txBody>
          <a:bodyPr/>
          <a:lstStyle>
            <a:lvl1pPr>
              <a:defRPr/>
            </a:lvl1pPr>
          </a:lstStyle>
          <a:p>
            <a:pPr>
              <a:defRPr/>
            </a:pPr>
            <a:fld id="{618EADB2-E57C-4FD8-9205-7B2BCFC9B396}" type="slidenum">
              <a:rPr lang="en-US"/>
              <a:pPr>
                <a:defRPr/>
              </a:pPr>
              <a:t>‹#›</a:t>
            </a:fld>
            <a:endParaRPr lang="en-US"/>
          </a:p>
        </p:txBody>
      </p:sp>
      <p:pic>
        <p:nvPicPr>
          <p:cNvPr id="1026"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0"/>
            <a:ext cx="9144000" cy="145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8917380"/>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2"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6"/>
          <p:cNvSpPr>
            <a:spLocks noGrp="1" noChangeArrowheads="1"/>
          </p:cNvSpPr>
          <p:nvPr>
            <p:ph type="sldNum" sz="quarter" idx="10"/>
          </p:nvPr>
        </p:nvSpPr>
        <p:spPr>
          <a:ln/>
        </p:spPr>
        <p:txBody>
          <a:bodyPr/>
          <a:lstStyle>
            <a:lvl1pPr>
              <a:defRPr/>
            </a:lvl1pPr>
          </a:lstStyle>
          <a:p>
            <a:pPr>
              <a:defRPr/>
            </a:pPr>
            <a:fld id="{44C1278F-C93A-44A2-AB74-1750ADFF2444}" type="slidenum">
              <a:rPr lang="en-US"/>
              <a:pPr>
                <a:defRPr/>
              </a:pPr>
              <a:t>‹#›</a:t>
            </a:fld>
            <a:endParaRPr lang="en-US"/>
          </a:p>
        </p:txBody>
      </p:sp>
    </p:spTree>
    <p:extLst>
      <p:ext uri="{BB962C8B-B14F-4D97-AF65-F5344CB8AC3E}">
        <p14:creationId xmlns:p14="http://schemas.microsoft.com/office/powerpoint/2010/main" val="426407737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Content Placeholder 2"/>
          <p:cNvSpPr>
            <a:spLocks noGrp="1"/>
          </p:cNvSpPr>
          <p:nvPr>
            <p:ph sz="half" idx="1"/>
          </p:nvPr>
        </p:nvSpPr>
        <p:spPr>
          <a:xfrm>
            <a:off x="6858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600200"/>
            <a:ext cx="3810000" cy="4495800"/>
          </a:xfrm>
        </p:spPr>
        <p:txBody>
          <a:bodyPr/>
          <a:lstStyle>
            <a:lvl1pPr>
              <a:defRPr sz="2400"/>
            </a:lvl1pPr>
            <a:lvl2pPr>
              <a:defRPr sz="24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6"/>
          <p:cNvSpPr>
            <a:spLocks noGrp="1" noChangeArrowheads="1"/>
          </p:cNvSpPr>
          <p:nvPr>
            <p:ph type="sldNum" sz="quarter" idx="10"/>
          </p:nvPr>
        </p:nvSpPr>
        <p:spPr>
          <a:ln/>
        </p:spPr>
        <p:txBody>
          <a:bodyPr/>
          <a:lstStyle>
            <a:lvl1pPr>
              <a:defRPr/>
            </a:lvl1pPr>
          </a:lstStyle>
          <a:p>
            <a:pPr>
              <a:defRPr/>
            </a:pPr>
            <a:fld id="{FC3B4667-6740-498E-8822-F87BCEEB3D9F}" type="slidenum">
              <a:rPr lang="en-US"/>
              <a:pPr>
                <a:defRPr/>
              </a:pPr>
              <a:t>‹#›</a:t>
            </a:fld>
            <a:endParaRPr lang="en-US"/>
          </a:p>
        </p:txBody>
      </p:sp>
      <p:sp>
        <p:nvSpPr>
          <p:cNvPr id="8"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153953024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1490472"/>
          </a:xfrm>
          <a:prstGeom prst="rect">
            <a:avLst/>
          </a:prstGeom>
        </p:spPr>
      </p:pic>
      <p:sp>
        <p:nvSpPr>
          <p:cNvPr id="3" name="Text Placeholder 2"/>
          <p:cNvSpPr>
            <a:spLocks noGrp="1"/>
          </p:cNvSpPr>
          <p:nvPr>
            <p:ph type="body" idx="1"/>
          </p:nvPr>
        </p:nvSpPr>
        <p:spPr>
          <a:xfrm>
            <a:off x="457200" y="1535113"/>
            <a:ext cx="4040188"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000"/>
            </a:lvl1pPr>
            <a:lvl2pPr>
              <a:defRPr sz="2000"/>
            </a:lvl2pPr>
            <a:lvl3pPr>
              <a:defRPr sz="2000"/>
            </a:lvl3pPr>
            <a:lvl4pPr>
              <a:defRPr sz="2000"/>
            </a:lvl4pPr>
            <a:lvl5pPr>
              <a:defRPr sz="2000"/>
            </a:lvl5pPr>
            <a:lvl6pPr>
              <a:defRPr sz="1600"/>
            </a:lvl6pPr>
            <a:lvl7pPr>
              <a:defRPr sz="1600"/>
            </a:lvl7pPr>
            <a:lvl8pPr>
              <a:defRPr sz="1600"/>
            </a:lvl8pPr>
            <a:lvl9pPr>
              <a:defRPr sz="16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7" name="Rectangle 6"/>
          <p:cNvSpPr>
            <a:spLocks noGrp="1" noChangeArrowheads="1"/>
          </p:cNvSpPr>
          <p:nvPr>
            <p:ph type="sldNum" sz="quarter" idx="10"/>
          </p:nvPr>
        </p:nvSpPr>
        <p:spPr>
          <a:ln/>
        </p:spPr>
        <p:txBody>
          <a:bodyPr/>
          <a:lstStyle>
            <a:lvl1pPr>
              <a:defRPr/>
            </a:lvl1pPr>
          </a:lstStyle>
          <a:p>
            <a:pPr>
              <a:defRPr/>
            </a:pPr>
            <a:fld id="{850CF36C-9474-467E-B1EB-132C8187E1E8}" type="slidenum">
              <a:rPr lang="en-US"/>
              <a:pPr>
                <a:defRPr/>
              </a:pPr>
              <a:t>‹#›</a:t>
            </a:fld>
            <a:endParaRPr lang="en-US"/>
          </a:p>
        </p:txBody>
      </p:sp>
      <p:sp>
        <p:nvSpPr>
          <p:cNvPr id="10" name="Title 1"/>
          <p:cNvSpPr>
            <a:spLocks noGrp="1"/>
          </p:cNvSpPr>
          <p:nvPr>
            <p:ph type="title"/>
          </p:nvPr>
        </p:nvSpPr>
        <p:spPr>
          <a:xfrm>
            <a:off x="685800" y="228600"/>
            <a:ext cx="7772400" cy="752128"/>
          </a:xfrm>
        </p:spPr>
        <p:txBody>
          <a:bodyPr/>
          <a:lstStyle>
            <a:lvl1pPr>
              <a:defRPr>
                <a:solidFill>
                  <a:schemeClr val="bg1"/>
                </a:solidFill>
              </a:defRPr>
            </a:lvl1pPr>
          </a:lstStyle>
          <a:p>
            <a:r>
              <a:rPr lang="en-US" dirty="0" smtClean="0"/>
              <a:t>Click to edit Master title style</a:t>
            </a:r>
            <a:endParaRPr lang="en-AU" dirty="0"/>
          </a:p>
        </p:txBody>
      </p:sp>
    </p:spTree>
    <p:extLst>
      <p:ext uri="{BB962C8B-B14F-4D97-AF65-F5344CB8AC3E}">
        <p14:creationId xmlns:p14="http://schemas.microsoft.com/office/powerpoint/2010/main" val="66210241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Rectangle 6"/>
          <p:cNvSpPr>
            <a:spLocks noGrp="1" noChangeArrowheads="1"/>
          </p:cNvSpPr>
          <p:nvPr>
            <p:ph type="sldNum" sz="quarter" idx="10"/>
          </p:nvPr>
        </p:nvSpPr>
        <p:spPr>
          <a:ln/>
        </p:spPr>
        <p:txBody>
          <a:bodyPr/>
          <a:lstStyle>
            <a:lvl1pPr>
              <a:defRPr/>
            </a:lvl1pPr>
          </a:lstStyle>
          <a:p>
            <a:pPr>
              <a:defRPr/>
            </a:pPr>
            <a:fld id="{7F93E5DF-A899-468D-9298-EECA3D13A54B}" type="slidenum">
              <a:rPr lang="en-US"/>
              <a:pPr>
                <a:defRPr/>
              </a:pPr>
              <a:t>‹#›</a:t>
            </a:fld>
            <a:endParaRPr lang="en-US"/>
          </a:p>
        </p:txBody>
      </p:sp>
      <p:sp>
        <p:nvSpPr>
          <p:cNvPr id="6" name="Title 1"/>
          <p:cNvSpPr>
            <a:spLocks noGrp="1"/>
          </p:cNvSpPr>
          <p:nvPr>
            <p:ph type="title"/>
          </p:nvPr>
        </p:nvSpPr>
        <p:spPr>
          <a:xfrm>
            <a:off x="685800" y="228600"/>
            <a:ext cx="7772400" cy="752128"/>
          </a:xfrm>
        </p:spPr>
        <p:txBody>
          <a:bodyPr/>
          <a:lstStyle>
            <a:lvl1pPr>
              <a:defRPr>
                <a:solidFill>
                  <a:schemeClr val="accent1">
                    <a:lumMod val="50000"/>
                  </a:schemeClr>
                </a:solidFill>
              </a:defRPr>
            </a:lvl1pPr>
          </a:lstStyle>
          <a:p>
            <a:r>
              <a:rPr lang="en-US" dirty="0" smtClean="0"/>
              <a:t>Click to edit Master title style</a:t>
            </a:r>
            <a:endParaRPr lang="en-AU"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30082596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ChangeArrowheads="1"/>
          </p:cNvSpPr>
          <p:nvPr userDrawn="1"/>
        </p:nvSpPr>
        <p:spPr bwMode="auto">
          <a:xfrm>
            <a:off x="755651" y="1196975"/>
            <a:ext cx="7777163" cy="71438"/>
          </a:xfrm>
          <a:prstGeom prst="rect">
            <a:avLst/>
          </a:prstGeom>
          <a:solidFill>
            <a:schemeClr val="bg1"/>
          </a:solidFill>
          <a:ln w="9525" algn="ctr">
            <a:solidFill>
              <a:schemeClr val="bg1"/>
            </a:solidFill>
            <a:round/>
            <a:headEnd/>
            <a:tailEnd/>
          </a:ln>
        </p:spPr>
        <p:txBody>
          <a:bodyPr/>
          <a:lstStyle/>
          <a:p>
            <a:endParaRPr lang="en-AU" sz="2400"/>
          </a:p>
        </p:txBody>
      </p:sp>
      <p:sp>
        <p:nvSpPr>
          <p:cNvPr id="3"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a:t>
            </a:fld>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1964173021"/>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pPr>
              <a:defRPr/>
            </a:pPr>
            <a:fld id="{02639592-979F-446E-B0CD-E6B23ED5042B}" type="slidenum">
              <a:rPr lang="en-US"/>
              <a:pPr>
                <a:defRPr/>
              </a:pPr>
              <a:t>‹#›</a:t>
            </a:fld>
            <a:endParaRPr lang="en-US"/>
          </a:p>
        </p:txBody>
      </p:sp>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9144000" cy="154329"/>
          </a:xfrm>
          <a:prstGeom prst="rect">
            <a:avLst/>
          </a:prstGeom>
        </p:spPr>
      </p:pic>
    </p:spTree>
    <p:extLst>
      <p:ext uri="{BB962C8B-B14F-4D97-AF65-F5344CB8AC3E}">
        <p14:creationId xmlns:p14="http://schemas.microsoft.com/office/powerpoint/2010/main" val="392396178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444" y="6180307"/>
            <a:ext cx="9144000" cy="676656"/>
          </a:xfrm>
          <a:prstGeom prst="rect">
            <a:avLst/>
          </a:prstGeom>
        </p:spPr>
      </p:pic>
      <p:sp>
        <p:nvSpPr>
          <p:cNvPr id="1027" name="Rectangle 2"/>
          <p:cNvSpPr>
            <a:spLocks noGrp="1" noChangeArrowheads="1"/>
          </p:cNvSpPr>
          <p:nvPr>
            <p:ph type="title"/>
          </p:nvPr>
        </p:nvSpPr>
        <p:spPr bwMode="auto">
          <a:xfrm>
            <a:off x="685800" y="228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685800" y="1600200"/>
            <a:ext cx="77724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30" name="Rectangle 6"/>
          <p:cNvSpPr>
            <a:spLocks noGrp="1" noChangeArrowheads="1"/>
          </p:cNvSpPr>
          <p:nvPr>
            <p:ph type="sldNum" sz="quarter" idx="4"/>
          </p:nvPr>
        </p:nvSpPr>
        <p:spPr bwMode="auto">
          <a:xfrm>
            <a:off x="7239000" y="6500815"/>
            <a:ext cx="1905000" cy="36161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solidFill>
                  <a:schemeClr val="bg1"/>
                </a:solidFill>
              </a:defRPr>
            </a:lvl1pPr>
          </a:lstStyle>
          <a:p>
            <a:pPr>
              <a:defRPr/>
            </a:pPr>
            <a:fld id="{1B86F9D1-B07B-4D00-B2E6-B8677B14ED20}"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3659" r:id="rId1"/>
    <p:sldLayoutId id="2147483660" r:id="rId2"/>
    <p:sldLayoutId id="2147483662" r:id="rId3"/>
    <p:sldLayoutId id="2147483663" r:id="rId4"/>
    <p:sldLayoutId id="2147483664" r:id="rId5"/>
    <p:sldLayoutId id="2147483666" r:id="rId6"/>
    <p:sldLayoutId id="2147483665" r:id="rId7"/>
  </p:sldLayoutIdLst>
  <p:timing>
    <p:tnLst>
      <p:par>
        <p:cTn id="1" dur="indefinite" restart="never" nodeType="tmRoot"/>
      </p:par>
    </p:tnLst>
  </p:timing>
  <p:txStyles>
    <p:titleStyle>
      <a:lvl1pPr algn="l" rtl="0" eaLnBrk="0" fontAlgn="base" hangingPunct="0">
        <a:spcBef>
          <a:spcPct val="0"/>
        </a:spcBef>
        <a:spcAft>
          <a:spcPct val="0"/>
        </a:spcAft>
        <a:defRPr sz="2800">
          <a:solidFill>
            <a:schemeClr val="tx2"/>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jpeg"/><Relationship Id="rId1" Type="http://schemas.openxmlformats.org/officeDocument/2006/relationships/slideLayout" Target="../slideLayouts/slideLayout6.xml"/><Relationship Id="rId5" Type="http://schemas.openxmlformats.org/officeDocument/2006/relationships/image" Target="../media/image19.png"/><Relationship Id="rId4" Type="http://schemas.openxmlformats.org/officeDocument/2006/relationships/image" Target="../media/image18.jpeg"/></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21.wmf"/></Relationships>
</file>

<file path=ppt/slides/_rels/slide22.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29.wmf"/></Relationships>
</file>

<file path=ppt/slides/_rels/slide25.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7.wmf"/><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google.com.au/url?sa=i&amp;rct=j&amp;q=&amp;esrc=s&amp;source=images&amp;cd=&amp;cad=rja&amp;uact=8&amp;ved=0ahUKEwj3ldX605fOAhVCGJQKHVsUBYQQjRwIBw&amp;url=http://www.ehattons.com/121937/Hornby_R9299_Thomas_and_Friends_Tanker_Triple_Pack/StockDetail.aspx&amp;psig=AFQjCNG5hQL6iqM9tKn6lB0v459LuL5MoA&amp;ust=1469846684260890"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emf"/></Relationships>
</file>

<file path=ppt/slides/_rels/slide4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4823" y="228600"/>
            <a:ext cx="8053379" cy="752128"/>
          </a:xfrm>
        </p:spPr>
        <p:txBody>
          <a:bodyPr/>
          <a:lstStyle/>
          <a:p>
            <a:r>
              <a:rPr lang="en-AU" altLang="en-US" dirty="0">
                <a:solidFill>
                  <a:srgbClr val="CF5E31"/>
                </a:solidFill>
              </a:rPr>
              <a:t>Please read this before using presentation</a:t>
            </a:r>
            <a:endParaRPr lang="en-AU" altLang="en-US" dirty="0"/>
          </a:p>
        </p:txBody>
      </p:sp>
      <p:sp>
        <p:nvSpPr>
          <p:cNvPr id="3" name="Text Placeholder 1"/>
          <p:cNvSpPr txBox="1">
            <a:spLocks/>
          </p:cNvSpPr>
          <p:nvPr/>
        </p:nvSpPr>
        <p:spPr>
          <a:xfrm>
            <a:off x="404821" y="1124744"/>
            <a:ext cx="8516762" cy="4896544"/>
          </a:xfrm>
          <a:prstGeom prst="rect">
            <a:avLst/>
          </a:prstGeom>
        </p:spPr>
        <p:txBody>
          <a:bodyPr/>
          <a:lst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defRPr/>
            </a:pPr>
            <a:r>
              <a:rPr lang="en-AU" sz="2000" kern="0" dirty="0"/>
              <a:t>This presentation is based on content presented at the 2017 Dangerous Goods Rail Safety Forum.</a:t>
            </a:r>
          </a:p>
          <a:p>
            <a:pPr>
              <a:defRPr/>
            </a:pPr>
            <a:r>
              <a:rPr lang="en-AU" sz="2000" kern="0" dirty="0"/>
              <a:t>Department of Mines, Industry Regulation and Safety (DMIRS) supports and encourages reuse of its information (including data), and endorses use of the Australian Governments Open Access and Licensing Framework (</a:t>
            </a:r>
            <a:r>
              <a:rPr lang="en-AU" sz="2000" kern="0" dirty="0" err="1"/>
              <a:t>AusGOAL</a:t>
            </a:r>
            <a:r>
              <a:rPr lang="en-AU" sz="2000" kern="0" dirty="0"/>
              <a:t>)</a:t>
            </a:r>
          </a:p>
          <a:p>
            <a:pPr>
              <a:defRPr/>
            </a:pPr>
            <a:r>
              <a:rPr lang="en-AU" sz="2000" kern="0" dirty="0"/>
              <a:t>This material is licensed under Creative Commons Attribution 4.0 licence. We request that you observe and retain any copyright or related notices that may accompany this material as part of attribution. This is a requirement of Creative Commons Licences.</a:t>
            </a:r>
            <a:r>
              <a:rPr lang="en-AU" sz="2000" b="1" kern="0" dirty="0"/>
              <a:t> </a:t>
            </a:r>
          </a:p>
          <a:p>
            <a:pPr>
              <a:defRPr/>
            </a:pPr>
            <a:r>
              <a:rPr lang="en-AU" sz="2000" kern="0" dirty="0"/>
              <a:t>Please give attribution to Department of Mines, Industry Regulation and Safety, 2017.</a:t>
            </a:r>
          </a:p>
          <a:p>
            <a:pPr>
              <a:defRPr/>
            </a:pPr>
            <a:r>
              <a:rPr lang="en-AU" altLang="en-US" sz="2000" kern="0" dirty="0"/>
              <a:t>For resources, information or clarification, please contact: </a:t>
            </a:r>
            <a:r>
              <a:rPr lang="en-AU" altLang="en-US" sz="2000" b="1" kern="0" dirty="0">
                <a:solidFill>
                  <a:srgbClr val="0000FF"/>
                </a:solidFill>
              </a:rPr>
              <a:t>RSDComms@dmirs.wa.gov.au</a:t>
            </a:r>
            <a:r>
              <a:rPr lang="en-AU" altLang="en-US" sz="2000" b="1" kern="0" dirty="0">
                <a:solidFill>
                  <a:srgbClr val="C00000"/>
                </a:solidFill>
              </a:rPr>
              <a:t> </a:t>
            </a:r>
            <a:r>
              <a:rPr lang="en-AU" altLang="en-US" sz="2000" kern="0" dirty="0"/>
              <a:t>or visit </a:t>
            </a:r>
            <a:r>
              <a:rPr lang="en-AU" altLang="en-US" sz="2000" b="1" kern="0" dirty="0">
                <a:solidFill>
                  <a:srgbClr val="0000FF"/>
                </a:solidFill>
              </a:rPr>
              <a:t>www.dmirs.wa.gov.au/ResourcesSafety</a:t>
            </a:r>
          </a:p>
          <a:p>
            <a:pPr>
              <a:defRPr/>
            </a:pPr>
            <a:endParaRPr lang="en-AU" altLang="en-US" sz="2000" b="1" kern="0" dirty="0">
              <a:solidFill>
                <a:srgbClr val="C00000"/>
              </a:solidFill>
            </a:endParaRPr>
          </a:p>
          <a:p>
            <a:endParaRPr lang="en-AU" sz="2000" kern="0" dirty="0"/>
          </a:p>
        </p:txBody>
      </p:sp>
      <p:pic>
        <p:nvPicPr>
          <p:cNvPr id="5"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8702" y="305274"/>
            <a:ext cx="1838325" cy="69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209869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10</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No specific PPE requirements</a:t>
            </a:r>
            <a:endParaRPr lang="en-AU" dirty="0">
              <a:solidFill>
                <a:srgbClr val="0E6E7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836713"/>
            <a:ext cx="5832648" cy="5353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344763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11</a:t>
            </a:fld>
            <a:endParaRPr lang="en-US" dirty="0"/>
          </a:p>
        </p:txBody>
      </p:sp>
      <p:sp>
        <p:nvSpPr>
          <p:cNvPr id="2" name="Title 1"/>
          <p:cNvSpPr>
            <a:spLocks noGrp="1"/>
          </p:cNvSpPr>
          <p:nvPr>
            <p:ph type="title" idx="4294967295"/>
          </p:nvPr>
        </p:nvSpPr>
        <p:spPr>
          <a:xfrm>
            <a:off x="1" y="228601"/>
            <a:ext cx="9086273" cy="608112"/>
          </a:xfrm>
        </p:spPr>
        <p:txBody>
          <a:bodyPr/>
          <a:lstStyle/>
          <a:p>
            <a:pPr algn="ctr"/>
            <a:r>
              <a:rPr lang="en-AU" dirty="0" smtClean="0">
                <a:solidFill>
                  <a:srgbClr val="0E6E71"/>
                </a:solidFill>
              </a:rPr>
              <a:t>Approved Emergency Responders (AERs) apply to rail (WA Law)</a:t>
            </a:r>
            <a:endParaRPr lang="en-AU" dirty="0">
              <a:solidFill>
                <a:srgbClr val="0E6E71"/>
              </a:solidFill>
            </a:endParaRPr>
          </a:p>
        </p:txBody>
      </p:sp>
      <p:pic>
        <p:nvPicPr>
          <p:cNvPr id="3" name="Picture 2"/>
          <p:cNvPicPr>
            <a:picLocks noChangeAspect="1"/>
          </p:cNvPicPr>
          <p:nvPr/>
        </p:nvPicPr>
        <p:blipFill>
          <a:blip r:embed="rId2"/>
          <a:stretch>
            <a:fillRect/>
          </a:stretch>
        </p:blipFill>
        <p:spPr>
          <a:xfrm>
            <a:off x="1821418" y="1196754"/>
            <a:ext cx="5486886" cy="4826697"/>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07959" y="6240857"/>
            <a:ext cx="409817" cy="230263"/>
          </a:xfrm>
          <a:prstGeom prst="rect">
            <a:avLst/>
          </a:prstGeom>
        </p:spPr>
      </p:pic>
    </p:spTree>
    <p:extLst>
      <p:ext uri="{BB962C8B-B14F-4D97-AF65-F5344CB8AC3E}">
        <p14:creationId xmlns:p14="http://schemas.microsoft.com/office/powerpoint/2010/main" val="936535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28600"/>
            <a:ext cx="7702624" cy="752128"/>
          </a:xfrm>
        </p:spPr>
        <p:txBody>
          <a:bodyPr/>
          <a:lstStyle/>
          <a:p>
            <a:r>
              <a:rPr lang="en-AU" dirty="0" smtClean="0"/>
              <a:t>DMIRS awakens </a:t>
            </a:r>
            <a:r>
              <a:rPr lang="en-AU" dirty="0"/>
              <a:t>– </a:t>
            </a:r>
            <a:r>
              <a:rPr lang="en-AU" dirty="0" smtClean="0"/>
              <a:t>getting into rail</a:t>
            </a:r>
            <a:endParaRPr lang="en-AU" dirty="0"/>
          </a:p>
        </p:txBody>
      </p:sp>
      <p:sp>
        <p:nvSpPr>
          <p:cNvPr id="3" name="Content Placeholder 2"/>
          <p:cNvSpPr>
            <a:spLocks noGrp="1"/>
          </p:cNvSpPr>
          <p:nvPr>
            <p:ph idx="1"/>
          </p:nvPr>
        </p:nvSpPr>
        <p:spPr>
          <a:xfrm>
            <a:off x="755576" y="1484784"/>
            <a:ext cx="7560840" cy="4611216"/>
          </a:xfrm>
        </p:spPr>
        <p:txBody>
          <a:bodyPr/>
          <a:lstStyle/>
          <a:p>
            <a:pPr lvl="0"/>
            <a:r>
              <a:rPr lang="en-US" dirty="0" smtClean="0"/>
              <a:t>DG </a:t>
            </a:r>
            <a:r>
              <a:rPr lang="en-US" dirty="0"/>
              <a:t>Rail Working Group </a:t>
            </a:r>
            <a:r>
              <a:rPr lang="en-US" dirty="0" smtClean="0"/>
              <a:t>convened August </a:t>
            </a:r>
            <a:r>
              <a:rPr lang="en-US" dirty="0"/>
              <a:t>2015 to examine DG </a:t>
            </a:r>
            <a:r>
              <a:rPr lang="en-US" dirty="0" smtClean="0"/>
              <a:t>rail regulation </a:t>
            </a:r>
            <a:r>
              <a:rPr lang="en-US" dirty="0"/>
              <a:t>and </a:t>
            </a:r>
            <a:r>
              <a:rPr lang="en-US" dirty="0" smtClean="0"/>
              <a:t>how </a:t>
            </a:r>
            <a:r>
              <a:rPr lang="en-US" dirty="0"/>
              <a:t>to establish a compliance </a:t>
            </a:r>
            <a:r>
              <a:rPr lang="en-US" dirty="0" smtClean="0"/>
              <a:t>program</a:t>
            </a:r>
          </a:p>
          <a:p>
            <a:pPr lvl="0"/>
            <a:r>
              <a:rPr lang="en-US" dirty="0" smtClean="0"/>
              <a:t>Dangerous goods officers (DGOs) conducted rail familiarisation </a:t>
            </a:r>
            <a:r>
              <a:rPr lang="en-US" dirty="0"/>
              <a:t>at </a:t>
            </a:r>
            <a:r>
              <a:rPr lang="en-US" dirty="0" smtClean="0"/>
              <a:t>Aurizon depots mid-2016</a:t>
            </a:r>
          </a:p>
          <a:p>
            <a:pPr lvl="0"/>
            <a:r>
              <a:rPr lang="en-US" dirty="0" smtClean="0"/>
              <a:t>“Force </a:t>
            </a:r>
            <a:r>
              <a:rPr lang="en-US" dirty="0"/>
              <a:t>Field Analysis” of </a:t>
            </a:r>
            <a:r>
              <a:rPr lang="en-US" dirty="0" smtClean="0"/>
              <a:t>our rail regulation performed and Working </a:t>
            </a:r>
            <a:r>
              <a:rPr lang="en-US" dirty="0"/>
              <a:t>Group conducted </a:t>
            </a:r>
            <a:r>
              <a:rPr lang="en-US" dirty="0" smtClean="0"/>
              <a:t>a </a:t>
            </a:r>
            <a:r>
              <a:rPr lang="en-US" dirty="0"/>
              <a:t>SWOT </a:t>
            </a:r>
            <a:r>
              <a:rPr lang="en-US" dirty="0" smtClean="0"/>
              <a:t>Analysis</a:t>
            </a:r>
          </a:p>
          <a:p>
            <a:pPr lvl="0"/>
            <a:r>
              <a:rPr lang="en-US" dirty="0" smtClean="0"/>
              <a:t>Identified 15 </a:t>
            </a:r>
            <a:r>
              <a:rPr lang="en-US" dirty="0"/>
              <a:t>rail transfer sites in </a:t>
            </a:r>
            <a:r>
              <a:rPr lang="en-US" dirty="0" smtClean="0"/>
              <a:t>WA</a:t>
            </a:r>
            <a:r>
              <a:rPr lang="en-US" dirty="0"/>
              <a:t> </a:t>
            </a:r>
            <a:r>
              <a:rPr lang="en-US" dirty="0" smtClean="0"/>
              <a:t>and adopted </a:t>
            </a:r>
            <a:r>
              <a:rPr lang="en-US" dirty="0"/>
              <a:t>a list of the criteria </a:t>
            </a:r>
            <a:r>
              <a:rPr lang="en-US" dirty="0" smtClean="0"/>
              <a:t>to </a:t>
            </a:r>
            <a:r>
              <a:rPr lang="en-US" dirty="0"/>
              <a:t>be addressed and </a:t>
            </a:r>
            <a:r>
              <a:rPr lang="en-US" dirty="0" smtClean="0"/>
              <a:t>interrogated in 2016-17 period</a:t>
            </a:r>
            <a:endParaRPr lang="en-AU" dirty="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12</a:t>
            </a:fld>
            <a:endParaRPr lang="en-US" dirty="0"/>
          </a:p>
        </p:txBody>
      </p:sp>
    </p:spTree>
    <p:extLst>
      <p:ext uri="{BB962C8B-B14F-4D97-AF65-F5344CB8AC3E}">
        <p14:creationId xmlns:p14="http://schemas.microsoft.com/office/powerpoint/2010/main" val="76598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13</a:t>
            </a:fld>
            <a:endParaRPr lang="en-US" dirty="0"/>
          </a:p>
        </p:txBody>
      </p:sp>
      <p:sp>
        <p:nvSpPr>
          <p:cNvPr id="2" name="Title 1"/>
          <p:cNvSpPr>
            <a:spLocks noGrp="1"/>
          </p:cNvSpPr>
          <p:nvPr>
            <p:ph type="title" idx="4294967295"/>
          </p:nvPr>
        </p:nvSpPr>
        <p:spPr>
          <a:xfrm>
            <a:off x="0" y="228602"/>
            <a:ext cx="9108504" cy="538163"/>
          </a:xfrm>
        </p:spPr>
        <p:txBody>
          <a:bodyPr/>
          <a:lstStyle/>
          <a:p>
            <a:pPr algn="ctr"/>
            <a:r>
              <a:rPr lang="en-AU" dirty="0" smtClean="0">
                <a:solidFill>
                  <a:srgbClr val="0E6E71"/>
                </a:solidFill>
              </a:rPr>
              <a:t>Scoping DG rail compliance in WA</a:t>
            </a:r>
            <a:endParaRPr lang="en-AU" dirty="0">
              <a:solidFill>
                <a:srgbClr val="0E6E71"/>
              </a:solidFill>
            </a:endParaRP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1" y="1268760"/>
            <a:ext cx="9136815" cy="40324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30635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8208912" cy="752128"/>
          </a:xfrm>
        </p:spPr>
        <p:txBody>
          <a:bodyPr/>
          <a:lstStyle/>
          <a:p>
            <a:r>
              <a:rPr lang="en-AU" dirty="0" smtClean="0"/>
              <a:t>Opportunities from SWOT analysis</a:t>
            </a:r>
            <a:endParaRPr lang="en-AU" dirty="0"/>
          </a:p>
        </p:txBody>
      </p:sp>
      <p:sp>
        <p:nvSpPr>
          <p:cNvPr id="3" name="Content Placeholder 2"/>
          <p:cNvSpPr>
            <a:spLocks noGrp="1"/>
          </p:cNvSpPr>
          <p:nvPr>
            <p:ph idx="1"/>
          </p:nvPr>
        </p:nvSpPr>
        <p:spPr>
          <a:xfrm>
            <a:off x="827584" y="1655177"/>
            <a:ext cx="7560840" cy="4824536"/>
          </a:xfrm>
        </p:spPr>
        <p:txBody>
          <a:bodyPr/>
          <a:lstStyle/>
          <a:p>
            <a:pPr lvl="0"/>
            <a:r>
              <a:rPr lang="en-AU" dirty="0"/>
              <a:t>Joint </a:t>
            </a:r>
            <a:r>
              <a:rPr lang="en-AU" dirty="0" smtClean="0"/>
              <a:t>inspection </a:t>
            </a:r>
            <a:r>
              <a:rPr lang="en-AU" dirty="0"/>
              <a:t>and </a:t>
            </a:r>
            <a:r>
              <a:rPr lang="en-AU" dirty="0" smtClean="0"/>
              <a:t>training </a:t>
            </a:r>
            <a:r>
              <a:rPr lang="en-AU" dirty="0"/>
              <a:t>with rail </a:t>
            </a:r>
            <a:r>
              <a:rPr lang="en-AU" dirty="0" smtClean="0"/>
              <a:t>agencies</a:t>
            </a:r>
          </a:p>
          <a:p>
            <a:r>
              <a:rPr lang="en-AU" dirty="0" smtClean="0"/>
              <a:t>Examine </a:t>
            </a:r>
            <a:r>
              <a:rPr lang="en-AU" dirty="0"/>
              <a:t>and report upon risks observed in </a:t>
            </a:r>
            <a:r>
              <a:rPr lang="en-AU" dirty="0" smtClean="0"/>
              <a:t>industry</a:t>
            </a:r>
          </a:p>
          <a:p>
            <a:pPr lvl="0"/>
            <a:r>
              <a:rPr lang="en-AU" dirty="0" smtClean="0"/>
              <a:t>Conduct </a:t>
            </a:r>
            <a:r>
              <a:rPr lang="en-AU" dirty="0"/>
              <a:t>“Rail-blocks” analogous to “Road-blocks” conducted in </a:t>
            </a:r>
            <a:r>
              <a:rPr lang="en-AU" dirty="0" smtClean="0"/>
              <a:t>on-road enforcement (ORE) </a:t>
            </a:r>
            <a:r>
              <a:rPr lang="en-AU" dirty="0"/>
              <a:t>of </a:t>
            </a:r>
            <a:r>
              <a:rPr lang="en-AU" dirty="0" smtClean="0"/>
              <a:t>road dangerous goods transport (DGT)</a:t>
            </a:r>
          </a:p>
          <a:p>
            <a:pPr lvl="0"/>
            <a:r>
              <a:rPr lang="en-AU" dirty="0" smtClean="0"/>
              <a:t>Educate </a:t>
            </a:r>
            <a:r>
              <a:rPr lang="en-AU" dirty="0"/>
              <a:t>Rail Operators on DGT requirements, e.g. PPE, </a:t>
            </a:r>
            <a:r>
              <a:rPr lang="en-AU" dirty="0" smtClean="0"/>
              <a:t>Segregation</a:t>
            </a:r>
            <a:endParaRPr lang="en-AU" sz="800" dirty="0"/>
          </a:p>
          <a:p>
            <a:pPr lvl="0"/>
            <a:r>
              <a:rPr lang="en-AU" dirty="0"/>
              <a:t>Involve </a:t>
            </a:r>
            <a:r>
              <a:rPr lang="en-AU" dirty="0" smtClean="0"/>
              <a:t>agencies and stakeholders </a:t>
            </a:r>
            <a:r>
              <a:rPr lang="en-AU" dirty="0"/>
              <a:t>in a 2017 </a:t>
            </a:r>
            <a:r>
              <a:rPr lang="en-AU" dirty="0" smtClean="0"/>
              <a:t>DG Rail Forum.</a:t>
            </a: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14</a:t>
            </a:fld>
            <a:endParaRPr lang="en-US" dirty="0"/>
          </a:p>
        </p:txBody>
      </p:sp>
    </p:spTree>
    <p:extLst>
      <p:ext uri="{BB962C8B-B14F-4D97-AF65-F5344CB8AC3E}">
        <p14:creationId xmlns:p14="http://schemas.microsoft.com/office/powerpoint/2010/main" val="28866632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15</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Survey of Australian DGT regulators</a:t>
            </a:r>
            <a:endParaRPr lang="en-AU" dirty="0">
              <a:solidFill>
                <a:srgbClr val="0E6E71"/>
              </a:solidFill>
            </a:endParaRPr>
          </a:p>
        </p:txBody>
      </p:sp>
      <p:graphicFrame>
        <p:nvGraphicFramePr>
          <p:cNvPr id="4" name="Table 3"/>
          <p:cNvGraphicFramePr>
            <a:graphicFrameLocks noGrp="1"/>
          </p:cNvGraphicFramePr>
          <p:nvPr>
            <p:extLst/>
          </p:nvPr>
        </p:nvGraphicFramePr>
        <p:xfrm>
          <a:off x="0" y="811241"/>
          <a:ext cx="9144000" cy="5732181"/>
        </p:xfrm>
        <a:graphic>
          <a:graphicData uri="http://schemas.openxmlformats.org/drawingml/2006/table">
            <a:tbl>
              <a:tblPr firstRow="1" firstCol="1" bandRow="1">
                <a:tableStyleId>{5C22544A-7EE6-4342-B048-85BDC9FD1C3A}</a:tableStyleId>
              </a:tblPr>
              <a:tblGrid>
                <a:gridCol w="1763688">
                  <a:extLst>
                    <a:ext uri="{9D8B030D-6E8A-4147-A177-3AD203B41FA5}">
                      <a16:colId xmlns:a16="http://schemas.microsoft.com/office/drawing/2014/main" val="20000"/>
                    </a:ext>
                  </a:extLst>
                </a:gridCol>
                <a:gridCol w="7380312">
                  <a:extLst>
                    <a:ext uri="{9D8B030D-6E8A-4147-A177-3AD203B41FA5}">
                      <a16:colId xmlns:a16="http://schemas.microsoft.com/office/drawing/2014/main" val="20001"/>
                    </a:ext>
                  </a:extLst>
                </a:gridCol>
              </a:tblGrid>
              <a:tr h="504056">
                <a:tc>
                  <a:txBody>
                    <a:bodyPr/>
                    <a:lstStyle/>
                    <a:p>
                      <a:pPr algn="ctr">
                        <a:lnSpc>
                          <a:spcPts val="1200"/>
                        </a:lnSpc>
                        <a:spcAft>
                          <a:spcPts val="0"/>
                        </a:spcAft>
                      </a:pPr>
                      <a:endParaRPr lang="en-AU" sz="1800" dirty="0" smtClean="0">
                        <a:solidFill>
                          <a:schemeClr val="tx1"/>
                        </a:solidFill>
                        <a:effectLst/>
                      </a:endParaRPr>
                    </a:p>
                    <a:p>
                      <a:pPr algn="ctr">
                        <a:lnSpc>
                          <a:spcPts val="1200"/>
                        </a:lnSpc>
                        <a:spcAft>
                          <a:spcPts val="0"/>
                        </a:spcAft>
                      </a:pPr>
                      <a:r>
                        <a:rPr lang="en-AU" sz="1800" dirty="0" smtClean="0">
                          <a:solidFill>
                            <a:schemeClr val="tx1"/>
                          </a:solidFill>
                          <a:effectLst/>
                        </a:rPr>
                        <a:t>Element</a:t>
                      </a:r>
                    </a:p>
                  </a:txBody>
                  <a:tcPr marL="37065" marR="37065" marT="0" marB="0"/>
                </a:tc>
                <a:tc>
                  <a:txBody>
                    <a:bodyPr/>
                    <a:lstStyle/>
                    <a:p>
                      <a:pPr algn="ctr">
                        <a:lnSpc>
                          <a:spcPts val="1200"/>
                        </a:lnSpc>
                        <a:spcAft>
                          <a:spcPts val="0"/>
                        </a:spcAft>
                      </a:pPr>
                      <a:endParaRPr lang="en-AU" sz="1800" dirty="0" smtClean="0">
                        <a:solidFill>
                          <a:schemeClr val="tx1"/>
                        </a:solidFill>
                        <a:effectLst/>
                        <a:latin typeface="+mn-lt"/>
                        <a:ea typeface="+mn-ea"/>
                        <a:cs typeface="+mn-cs"/>
                      </a:endParaRPr>
                    </a:p>
                    <a:p>
                      <a:pPr algn="ctr">
                        <a:lnSpc>
                          <a:spcPts val="1200"/>
                        </a:lnSpc>
                        <a:spcAft>
                          <a:spcPts val="0"/>
                        </a:spcAft>
                      </a:pPr>
                      <a:r>
                        <a:rPr lang="en-AU" sz="1800" dirty="0" smtClean="0">
                          <a:solidFill>
                            <a:schemeClr val="tx1"/>
                          </a:solidFill>
                          <a:effectLst/>
                          <a:latin typeface="+mn-lt"/>
                          <a:ea typeface="+mn-ea"/>
                          <a:cs typeface="+mn-cs"/>
                        </a:rPr>
                        <a:t>Questions</a:t>
                      </a:r>
                      <a:endParaRPr lang="en-AU" sz="1800" dirty="0">
                        <a:solidFill>
                          <a:schemeClr val="tx1"/>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10000"/>
                  </a:ext>
                </a:extLst>
              </a:tr>
              <a:tr h="947460">
                <a:tc>
                  <a:txBody>
                    <a:bodyPr/>
                    <a:lstStyle/>
                    <a:p>
                      <a:pPr algn="l">
                        <a:lnSpc>
                          <a:spcPts val="1200"/>
                        </a:lnSpc>
                        <a:spcAft>
                          <a:spcPts val="0"/>
                        </a:spcAft>
                      </a:pPr>
                      <a:endParaRPr lang="en-AU" sz="1800" dirty="0" smtClean="0">
                        <a:solidFill>
                          <a:schemeClr val="tx1"/>
                        </a:solidFill>
                        <a:effectLst/>
                      </a:endParaRPr>
                    </a:p>
                    <a:p>
                      <a:pPr algn="l">
                        <a:lnSpc>
                          <a:spcPts val="1200"/>
                        </a:lnSpc>
                        <a:spcAft>
                          <a:spcPts val="0"/>
                        </a:spcAft>
                      </a:pPr>
                      <a:r>
                        <a:rPr lang="en-AU" sz="1800" dirty="0" smtClean="0">
                          <a:solidFill>
                            <a:schemeClr val="tx1"/>
                          </a:solidFill>
                          <a:effectLst/>
                        </a:rPr>
                        <a:t>Jurisdiction</a:t>
                      </a:r>
                      <a:endParaRPr lang="en-AU" sz="1800" dirty="0">
                        <a:solidFill>
                          <a:schemeClr val="tx1"/>
                        </a:solidFill>
                        <a:effectLst/>
                        <a:latin typeface="Arial Narrow"/>
                        <a:ea typeface="Times New Roman"/>
                        <a:cs typeface="Times New Roman"/>
                      </a:endParaRPr>
                    </a:p>
                  </a:txBody>
                  <a:tcPr marL="37065" marR="37065" marT="0" marB="0"/>
                </a:tc>
                <a:tc>
                  <a:txBody>
                    <a:bodyPr/>
                    <a:lstStyle/>
                    <a:p>
                      <a:pPr algn="just">
                        <a:lnSpc>
                          <a:spcPts val="1200"/>
                        </a:lnSpc>
                        <a:spcAft>
                          <a:spcPts val="0"/>
                        </a:spcAft>
                      </a:pPr>
                      <a:endParaRPr lang="en-AU" sz="1800" dirty="0" smtClean="0">
                        <a:effectLst/>
                      </a:endParaRPr>
                    </a:p>
                    <a:p>
                      <a:pPr algn="just">
                        <a:lnSpc>
                          <a:spcPts val="1200"/>
                        </a:lnSpc>
                        <a:spcAft>
                          <a:spcPts val="0"/>
                        </a:spcAft>
                      </a:pPr>
                      <a:r>
                        <a:rPr lang="en-AU" sz="1800" dirty="0" smtClean="0">
                          <a:effectLst/>
                        </a:rPr>
                        <a:t>Which </a:t>
                      </a:r>
                      <a:r>
                        <a:rPr lang="en-AU" sz="1800" dirty="0">
                          <a:effectLst/>
                        </a:rPr>
                        <a:t>state agency has primary responsibility for rail </a:t>
                      </a:r>
                      <a:r>
                        <a:rPr lang="en-AU" sz="1800" dirty="0" smtClean="0">
                          <a:effectLst/>
                        </a:rPr>
                        <a:t>transport</a:t>
                      </a:r>
                    </a:p>
                    <a:p>
                      <a:pPr algn="just">
                        <a:lnSpc>
                          <a:spcPts val="1200"/>
                        </a:lnSpc>
                        <a:spcAft>
                          <a:spcPts val="0"/>
                        </a:spcAft>
                      </a:pPr>
                      <a:endParaRPr lang="en-AU" sz="1800" dirty="0" smtClean="0">
                        <a:effectLst/>
                      </a:endParaRPr>
                    </a:p>
                    <a:p>
                      <a:pPr algn="just">
                        <a:lnSpc>
                          <a:spcPts val="1200"/>
                        </a:lnSpc>
                        <a:spcAft>
                          <a:spcPts val="0"/>
                        </a:spcAft>
                      </a:pPr>
                      <a:r>
                        <a:rPr lang="en-AU" sz="1800" dirty="0" smtClean="0">
                          <a:effectLst/>
                        </a:rPr>
                        <a:t> </a:t>
                      </a:r>
                      <a:r>
                        <a:rPr lang="en-AU" sz="1800" dirty="0">
                          <a:effectLst/>
                        </a:rPr>
                        <a:t>of dangerous goods?</a:t>
                      </a:r>
                    </a:p>
                    <a:p>
                      <a:pPr algn="just">
                        <a:lnSpc>
                          <a:spcPts val="1200"/>
                        </a:lnSpc>
                        <a:spcAft>
                          <a:spcPts val="0"/>
                        </a:spcAft>
                      </a:pPr>
                      <a:r>
                        <a:rPr lang="en-AU" sz="1800" dirty="0">
                          <a:effectLst/>
                        </a:rPr>
                        <a:t> </a:t>
                      </a:r>
                    </a:p>
                    <a:p>
                      <a:pPr algn="just">
                        <a:lnSpc>
                          <a:spcPts val="1200"/>
                        </a:lnSpc>
                        <a:spcAft>
                          <a:spcPts val="0"/>
                        </a:spcAft>
                      </a:pPr>
                      <a:endParaRPr lang="en-AU" sz="1800" dirty="0">
                        <a:solidFill>
                          <a:srgbClr val="5F5F5F"/>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10001"/>
                  </a:ext>
                </a:extLst>
              </a:tr>
              <a:tr h="4280665">
                <a:tc>
                  <a:txBody>
                    <a:bodyPr/>
                    <a:lstStyle/>
                    <a:p>
                      <a:pPr algn="l">
                        <a:lnSpc>
                          <a:spcPts val="1200"/>
                        </a:lnSpc>
                        <a:spcAft>
                          <a:spcPts val="0"/>
                        </a:spcAft>
                      </a:pPr>
                      <a:endParaRPr lang="en-AU" sz="1800" dirty="0" smtClean="0">
                        <a:solidFill>
                          <a:schemeClr val="tx1"/>
                        </a:solidFill>
                        <a:effectLst/>
                      </a:endParaRPr>
                    </a:p>
                    <a:p>
                      <a:pPr algn="l">
                        <a:lnSpc>
                          <a:spcPts val="1200"/>
                        </a:lnSpc>
                        <a:spcAft>
                          <a:spcPts val="0"/>
                        </a:spcAft>
                      </a:pPr>
                      <a:r>
                        <a:rPr lang="en-AU" sz="1800" dirty="0" smtClean="0">
                          <a:solidFill>
                            <a:schemeClr val="tx1"/>
                          </a:solidFill>
                          <a:effectLst/>
                        </a:rPr>
                        <a:t>Regulation</a:t>
                      </a:r>
                      <a:endParaRPr lang="en-AU" sz="1800" dirty="0">
                        <a:solidFill>
                          <a:schemeClr val="tx1"/>
                        </a:solidFill>
                        <a:effectLst/>
                        <a:latin typeface="Arial Narrow"/>
                        <a:ea typeface="Times New Roman"/>
                        <a:cs typeface="Times New Roman"/>
                      </a:endParaRPr>
                    </a:p>
                  </a:txBody>
                  <a:tcPr marL="37065" marR="37065" marT="0" marB="0"/>
                </a:tc>
                <a:tc>
                  <a:txBody>
                    <a:bodyPr/>
                    <a:lstStyle/>
                    <a:p>
                      <a:pPr algn="just">
                        <a:lnSpc>
                          <a:spcPct val="150000"/>
                        </a:lnSpc>
                        <a:spcAft>
                          <a:spcPts val="0"/>
                        </a:spcAft>
                      </a:pPr>
                      <a:r>
                        <a:rPr lang="en-AU" sz="1800" dirty="0">
                          <a:effectLst/>
                        </a:rPr>
                        <a:t>What type of interactions does your agency have with rail operators? </a:t>
                      </a:r>
                    </a:p>
                    <a:p>
                      <a:pPr algn="just">
                        <a:lnSpc>
                          <a:spcPct val="150000"/>
                        </a:lnSpc>
                        <a:spcAft>
                          <a:spcPts val="0"/>
                        </a:spcAft>
                      </a:pPr>
                      <a:endParaRPr lang="en-AU" sz="800" dirty="0">
                        <a:effectLst/>
                      </a:endParaRPr>
                    </a:p>
                    <a:p>
                      <a:pPr algn="just">
                        <a:lnSpc>
                          <a:spcPct val="150000"/>
                        </a:lnSpc>
                        <a:spcAft>
                          <a:spcPts val="0"/>
                        </a:spcAft>
                      </a:pPr>
                      <a:r>
                        <a:rPr lang="en-AU" b="1" dirty="0" smtClean="0">
                          <a:solidFill>
                            <a:srgbClr val="C1531B"/>
                          </a:solidFill>
                        </a:rPr>
                        <a:t>Do you conduct system audits of rail operators against relevant </a:t>
                      </a:r>
                    </a:p>
                    <a:p>
                      <a:pPr algn="just">
                        <a:lnSpc>
                          <a:spcPct val="150000"/>
                        </a:lnSpc>
                        <a:spcAft>
                          <a:spcPts val="0"/>
                        </a:spcAft>
                      </a:pPr>
                      <a:r>
                        <a:rPr lang="en-AU" b="1" dirty="0" smtClean="0">
                          <a:solidFill>
                            <a:srgbClr val="C1531B"/>
                          </a:solidFill>
                        </a:rPr>
                        <a:t>criteria of Dangerous Goods Transport Regulations?</a:t>
                      </a:r>
                    </a:p>
                    <a:p>
                      <a:pPr algn="just">
                        <a:lnSpc>
                          <a:spcPct val="150000"/>
                        </a:lnSpc>
                        <a:spcAft>
                          <a:spcPts val="0"/>
                        </a:spcAft>
                      </a:pPr>
                      <a:endParaRPr lang="en-AU" sz="800" dirty="0">
                        <a:effectLst/>
                      </a:endParaRPr>
                    </a:p>
                    <a:p>
                      <a:pPr algn="just">
                        <a:lnSpc>
                          <a:spcPct val="150000"/>
                        </a:lnSpc>
                        <a:spcAft>
                          <a:spcPts val="0"/>
                        </a:spcAft>
                      </a:pPr>
                      <a:r>
                        <a:rPr lang="en-AU" sz="1800" dirty="0" smtClean="0">
                          <a:effectLst/>
                        </a:rPr>
                        <a:t>Is </a:t>
                      </a:r>
                      <a:r>
                        <a:rPr lang="en-AU" sz="1800" dirty="0">
                          <a:effectLst/>
                        </a:rPr>
                        <a:t>a DGT Rail Compliance Program in force</a:t>
                      </a:r>
                      <a:r>
                        <a:rPr lang="en-AU" sz="1800" dirty="0" smtClean="0">
                          <a:effectLst/>
                        </a:rPr>
                        <a:t>?</a:t>
                      </a:r>
                    </a:p>
                    <a:p>
                      <a:pPr algn="just">
                        <a:lnSpc>
                          <a:spcPct val="150000"/>
                        </a:lnSpc>
                        <a:spcAft>
                          <a:spcPts val="0"/>
                        </a:spcAft>
                      </a:pPr>
                      <a:endParaRPr lang="en-AU" sz="800" dirty="0">
                        <a:effectLst/>
                      </a:endParaRPr>
                    </a:p>
                    <a:p>
                      <a:pPr algn="just">
                        <a:lnSpc>
                          <a:spcPct val="150000"/>
                        </a:lnSpc>
                        <a:spcAft>
                          <a:spcPts val="0"/>
                        </a:spcAft>
                      </a:pPr>
                      <a:r>
                        <a:rPr lang="en-AU" b="1" dirty="0">
                          <a:solidFill>
                            <a:srgbClr val="C1531B"/>
                          </a:solidFill>
                        </a:rPr>
                        <a:t>Do you conduct inspections of rail terminals, rail depots or </a:t>
                      </a:r>
                      <a:endParaRPr lang="en-AU" b="1" dirty="0" smtClean="0">
                        <a:solidFill>
                          <a:srgbClr val="C1531B"/>
                        </a:solidFill>
                      </a:endParaRPr>
                    </a:p>
                    <a:p>
                      <a:pPr algn="just">
                        <a:lnSpc>
                          <a:spcPct val="150000"/>
                        </a:lnSpc>
                        <a:spcAft>
                          <a:spcPts val="0"/>
                        </a:spcAft>
                      </a:pPr>
                      <a:r>
                        <a:rPr lang="en-AU" b="1" dirty="0" smtClean="0">
                          <a:solidFill>
                            <a:srgbClr val="C1531B"/>
                          </a:solidFill>
                        </a:rPr>
                        <a:t>rail </a:t>
                      </a:r>
                      <a:r>
                        <a:rPr lang="en-AU" b="1" dirty="0">
                          <a:solidFill>
                            <a:srgbClr val="C1531B"/>
                          </a:solidFill>
                        </a:rPr>
                        <a:t>gantries at DG sites</a:t>
                      </a:r>
                      <a:r>
                        <a:rPr lang="en-AU" b="1" dirty="0" smtClean="0">
                          <a:solidFill>
                            <a:srgbClr val="C1531B"/>
                          </a:solidFill>
                        </a:rPr>
                        <a:t>?</a:t>
                      </a:r>
                      <a:endParaRPr lang="en-AU" b="1" dirty="0">
                        <a:solidFill>
                          <a:srgbClr val="C1531B"/>
                        </a:solidFill>
                      </a:endParaRPr>
                    </a:p>
                    <a:p>
                      <a:pPr algn="just">
                        <a:lnSpc>
                          <a:spcPct val="150000"/>
                        </a:lnSpc>
                        <a:spcAft>
                          <a:spcPts val="0"/>
                        </a:spcAft>
                      </a:pPr>
                      <a:endParaRPr lang="en-AU" sz="800" dirty="0">
                        <a:effectLst/>
                      </a:endParaRPr>
                    </a:p>
                    <a:p>
                      <a:pPr algn="just">
                        <a:lnSpc>
                          <a:spcPct val="150000"/>
                        </a:lnSpc>
                        <a:spcAft>
                          <a:spcPts val="0"/>
                        </a:spcAft>
                      </a:pPr>
                      <a:r>
                        <a:rPr lang="en-AU" sz="1800" dirty="0">
                          <a:effectLst/>
                        </a:rPr>
                        <a:t>Are observations of bulk transfer at the rail wagon / consignee </a:t>
                      </a:r>
                      <a:endParaRPr lang="en-AU" sz="1800" dirty="0" smtClean="0">
                        <a:effectLst/>
                      </a:endParaRPr>
                    </a:p>
                    <a:p>
                      <a:pPr algn="just">
                        <a:lnSpc>
                          <a:spcPct val="150000"/>
                        </a:lnSpc>
                        <a:spcAft>
                          <a:spcPts val="0"/>
                        </a:spcAft>
                      </a:pPr>
                      <a:r>
                        <a:rPr lang="en-AU" sz="1800" dirty="0" smtClean="0">
                          <a:effectLst/>
                        </a:rPr>
                        <a:t>interface </a:t>
                      </a:r>
                      <a:r>
                        <a:rPr lang="en-AU" sz="1800" dirty="0">
                          <a:effectLst/>
                        </a:rPr>
                        <a:t>conducted? </a:t>
                      </a:r>
                    </a:p>
                    <a:p>
                      <a:pPr algn="just">
                        <a:lnSpc>
                          <a:spcPts val="1200"/>
                        </a:lnSpc>
                        <a:spcAft>
                          <a:spcPts val="0"/>
                        </a:spcAft>
                      </a:pPr>
                      <a:r>
                        <a:rPr lang="en-AU" sz="1800" dirty="0">
                          <a:effectLst/>
                        </a:rPr>
                        <a:t> </a:t>
                      </a:r>
                      <a:endParaRPr lang="en-AU" sz="1800" dirty="0">
                        <a:solidFill>
                          <a:srgbClr val="5F5F5F"/>
                        </a:solidFill>
                        <a:effectLst/>
                        <a:latin typeface="Arial Narrow"/>
                        <a:ea typeface="Times New Roman"/>
                        <a:cs typeface="Times New Roman"/>
                      </a:endParaRPr>
                    </a:p>
                  </a:txBody>
                  <a:tcPr marL="37065" marR="37065" marT="0" marB="0">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8628729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16</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Survey of Australian DGT regulators</a:t>
            </a:r>
            <a:endParaRPr lang="en-AU" dirty="0">
              <a:solidFill>
                <a:srgbClr val="0E6E71"/>
              </a:solidFill>
            </a:endParaRPr>
          </a:p>
        </p:txBody>
      </p:sp>
      <p:graphicFrame>
        <p:nvGraphicFramePr>
          <p:cNvPr id="4" name="Table 3"/>
          <p:cNvGraphicFramePr>
            <a:graphicFrameLocks noGrp="1"/>
          </p:cNvGraphicFramePr>
          <p:nvPr>
            <p:extLst/>
          </p:nvPr>
        </p:nvGraphicFramePr>
        <p:xfrm>
          <a:off x="0" y="764707"/>
          <a:ext cx="9144000" cy="6143887"/>
        </p:xfrm>
        <a:graphic>
          <a:graphicData uri="http://schemas.openxmlformats.org/drawingml/2006/table">
            <a:tbl>
              <a:tblPr firstRow="1" firstCol="1" bandRow="1">
                <a:tableStyleId>{5C22544A-7EE6-4342-B048-85BDC9FD1C3A}</a:tableStyleId>
              </a:tblPr>
              <a:tblGrid>
                <a:gridCol w="1763688">
                  <a:extLst>
                    <a:ext uri="{9D8B030D-6E8A-4147-A177-3AD203B41FA5}">
                      <a16:colId xmlns:a16="http://schemas.microsoft.com/office/drawing/2014/main" val="20000"/>
                    </a:ext>
                  </a:extLst>
                </a:gridCol>
                <a:gridCol w="7380312">
                  <a:extLst>
                    <a:ext uri="{9D8B030D-6E8A-4147-A177-3AD203B41FA5}">
                      <a16:colId xmlns:a16="http://schemas.microsoft.com/office/drawing/2014/main" val="20001"/>
                    </a:ext>
                  </a:extLst>
                </a:gridCol>
              </a:tblGrid>
              <a:tr h="409781">
                <a:tc>
                  <a:txBody>
                    <a:bodyPr/>
                    <a:lstStyle/>
                    <a:p>
                      <a:pPr algn="ctr">
                        <a:lnSpc>
                          <a:spcPts val="1200"/>
                        </a:lnSpc>
                        <a:spcAft>
                          <a:spcPts val="0"/>
                        </a:spcAft>
                      </a:pPr>
                      <a:endParaRPr lang="en-AU" sz="1800" dirty="0" smtClean="0">
                        <a:solidFill>
                          <a:schemeClr val="tx1"/>
                        </a:solidFill>
                        <a:effectLst/>
                      </a:endParaRPr>
                    </a:p>
                    <a:p>
                      <a:pPr algn="ctr">
                        <a:lnSpc>
                          <a:spcPts val="1200"/>
                        </a:lnSpc>
                        <a:spcAft>
                          <a:spcPts val="0"/>
                        </a:spcAft>
                      </a:pPr>
                      <a:r>
                        <a:rPr lang="en-AU" sz="1800" dirty="0" smtClean="0">
                          <a:solidFill>
                            <a:schemeClr val="tx1"/>
                          </a:solidFill>
                          <a:effectLst/>
                        </a:rPr>
                        <a:t>Element</a:t>
                      </a:r>
                    </a:p>
                  </a:txBody>
                  <a:tcPr marL="37065" marR="37065" marT="0" marB="0"/>
                </a:tc>
                <a:tc>
                  <a:txBody>
                    <a:bodyPr/>
                    <a:lstStyle/>
                    <a:p>
                      <a:pPr algn="ctr">
                        <a:lnSpc>
                          <a:spcPts val="1200"/>
                        </a:lnSpc>
                        <a:spcAft>
                          <a:spcPts val="0"/>
                        </a:spcAft>
                      </a:pPr>
                      <a:endParaRPr lang="en-AU" sz="1800" dirty="0" smtClean="0">
                        <a:solidFill>
                          <a:schemeClr val="tx1"/>
                        </a:solidFill>
                        <a:effectLst/>
                        <a:latin typeface="+mn-lt"/>
                        <a:ea typeface="+mn-ea"/>
                        <a:cs typeface="+mn-cs"/>
                      </a:endParaRPr>
                    </a:p>
                    <a:p>
                      <a:pPr algn="ctr">
                        <a:lnSpc>
                          <a:spcPts val="1200"/>
                        </a:lnSpc>
                        <a:spcAft>
                          <a:spcPts val="0"/>
                        </a:spcAft>
                      </a:pPr>
                      <a:r>
                        <a:rPr lang="en-AU" sz="1800" dirty="0" smtClean="0">
                          <a:solidFill>
                            <a:schemeClr val="tx1"/>
                          </a:solidFill>
                          <a:effectLst/>
                          <a:latin typeface="+mn-lt"/>
                          <a:ea typeface="+mn-ea"/>
                          <a:cs typeface="+mn-cs"/>
                        </a:rPr>
                        <a:t>Questions</a:t>
                      </a:r>
                      <a:endParaRPr lang="en-AU" sz="1800" dirty="0">
                        <a:solidFill>
                          <a:schemeClr val="tx1"/>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10000"/>
                  </a:ext>
                </a:extLst>
              </a:tr>
              <a:tr h="613466">
                <a:tc>
                  <a:txBody>
                    <a:bodyPr/>
                    <a:lstStyle/>
                    <a:p>
                      <a:pPr algn="l">
                        <a:lnSpc>
                          <a:spcPts val="1200"/>
                        </a:lnSpc>
                        <a:spcAft>
                          <a:spcPts val="0"/>
                        </a:spcAft>
                      </a:pPr>
                      <a:endParaRPr lang="en-AU" sz="1800" dirty="0" smtClean="0">
                        <a:solidFill>
                          <a:schemeClr val="tx1"/>
                        </a:solidFill>
                        <a:effectLst/>
                      </a:endParaRPr>
                    </a:p>
                    <a:p>
                      <a:pPr algn="l">
                        <a:lnSpc>
                          <a:spcPts val="1200"/>
                        </a:lnSpc>
                        <a:spcAft>
                          <a:spcPts val="0"/>
                        </a:spcAft>
                      </a:pPr>
                      <a:r>
                        <a:rPr lang="en-AU" sz="1800" dirty="0" smtClean="0">
                          <a:solidFill>
                            <a:schemeClr val="tx1"/>
                          </a:solidFill>
                          <a:effectLst/>
                        </a:rPr>
                        <a:t>Approvals</a:t>
                      </a:r>
                      <a:endParaRPr lang="en-AU" sz="1800" dirty="0">
                        <a:solidFill>
                          <a:schemeClr val="tx1"/>
                        </a:solidFill>
                        <a:effectLst/>
                        <a:latin typeface="Arial Narrow"/>
                        <a:ea typeface="Times New Roman"/>
                        <a:cs typeface="Times New Roman"/>
                      </a:endParaRPr>
                    </a:p>
                  </a:txBody>
                  <a:tcPr marL="37065" marR="37065" marT="0" marB="0"/>
                </a:tc>
                <a:tc>
                  <a:txBody>
                    <a:bodyPr/>
                    <a:lstStyle/>
                    <a:p>
                      <a:pPr algn="just">
                        <a:lnSpc>
                          <a:spcPts val="1200"/>
                        </a:lnSpc>
                        <a:spcAft>
                          <a:spcPts val="0"/>
                        </a:spcAft>
                      </a:pPr>
                      <a:endParaRPr lang="en-AU" sz="1800" dirty="0" smtClean="0">
                        <a:effectLst/>
                      </a:endParaRPr>
                    </a:p>
                    <a:p>
                      <a:pPr algn="just">
                        <a:lnSpc>
                          <a:spcPts val="1200"/>
                        </a:lnSpc>
                        <a:spcAft>
                          <a:spcPts val="0"/>
                        </a:spcAft>
                      </a:pPr>
                      <a:r>
                        <a:rPr lang="en-AU" sz="1800" dirty="0" smtClean="0">
                          <a:effectLst/>
                        </a:rPr>
                        <a:t>Does </a:t>
                      </a:r>
                      <a:r>
                        <a:rPr lang="en-AU" sz="1800" dirty="0">
                          <a:effectLst/>
                        </a:rPr>
                        <a:t>your agency grant approvals for rail tank wagon design?</a:t>
                      </a:r>
                    </a:p>
                    <a:p>
                      <a:pPr algn="just">
                        <a:lnSpc>
                          <a:spcPts val="1200"/>
                        </a:lnSpc>
                        <a:spcAft>
                          <a:spcPts val="0"/>
                        </a:spcAft>
                      </a:pPr>
                      <a:r>
                        <a:rPr lang="en-AU" sz="1800" dirty="0">
                          <a:effectLst/>
                        </a:rPr>
                        <a:t> </a:t>
                      </a:r>
                    </a:p>
                    <a:p>
                      <a:pPr algn="just">
                        <a:lnSpc>
                          <a:spcPts val="1200"/>
                        </a:lnSpc>
                        <a:spcAft>
                          <a:spcPts val="0"/>
                        </a:spcAft>
                      </a:pPr>
                      <a:r>
                        <a:rPr lang="en-AU" sz="1800" dirty="0">
                          <a:effectLst/>
                        </a:rPr>
                        <a:t> </a:t>
                      </a:r>
                      <a:endParaRPr lang="en-AU" sz="1800" dirty="0">
                        <a:solidFill>
                          <a:srgbClr val="5F5F5F"/>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10001"/>
                  </a:ext>
                </a:extLst>
              </a:tr>
              <a:tr h="2577152">
                <a:tc>
                  <a:txBody>
                    <a:bodyPr/>
                    <a:lstStyle/>
                    <a:p>
                      <a:pPr algn="l">
                        <a:lnSpc>
                          <a:spcPts val="1200"/>
                        </a:lnSpc>
                        <a:spcAft>
                          <a:spcPts val="0"/>
                        </a:spcAft>
                      </a:pPr>
                      <a:endParaRPr lang="en-AU" sz="1800" dirty="0" smtClean="0">
                        <a:solidFill>
                          <a:schemeClr val="tx1"/>
                        </a:solidFill>
                        <a:effectLst/>
                      </a:endParaRPr>
                    </a:p>
                    <a:p>
                      <a:pPr algn="l">
                        <a:lnSpc>
                          <a:spcPts val="1200"/>
                        </a:lnSpc>
                        <a:spcAft>
                          <a:spcPts val="0"/>
                        </a:spcAft>
                      </a:pPr>
                      <a:r>
                        <a:rPr lang="en-AU" sz="1800" dirty="0" smtClean="0">
                          <a:solidFill>
                            <a:schemeClr val="tx1"/>
                          </a:solidFill>
                          <a:effectLst/>
                        </a:rPr>
                        <a:t>HAZMAT</a:t>
                      </a:r>
                      <a:endParaRPr lang="en-AU" sz="1800" dirty="0">
                        <a:solidFill>
                          <a:schemeClr val="tx1"/>
                        </a:solidFill>
                        <a:effectLst/>
                        <a:latin typeface="Arial Narrow"/>
                        <a:ea typeface="Times New Roman"/>
                        <a:cs typeface="Times New Roman"/>
                      </a:endParaRPr>
                    </a:p>
                  </a:txBody>
                  <a:tcPr marL="37065" marR="37065" marT="0" marB="0"/>
                </a:tc>
                <a:tc>
                  <a:txBody>
                    <a:bodyPr/>
                    <a:lstStyle/>
                    <a:p>
                      <a:pPr algn="just">
                        <a:lnSpc>
                          <a:spcPct val="150000"/>
                        </a:lnSpc>
                        <a:spcAft>
                          <a:spcPts val="0"/>
                        </a:spcAft>
                      </a:pPr>
                      <a:r>
                        <a:rPr lang="en-AU" b="1" dirty="0">
                          <a:solidFill>
                            <a:srgbClr val="C1531B"/>
                          </a:solidFill>
                        </a:rPr>
                        <a:t>What requirements are there of rail operators in your state </a:t>
                      </a:r>
                      <a:r>
                        <a:rPr lang="en-AU" b="1" dirty="0" smtClean="0">
                          <a:solidFill>
                            <a:srgbClr val="C1531B"/>
                          </a:solidFill>
                        </a:rPr>
                        <a:t>for</a:t>
                      </a:r>
                    </a:p>
                    <a:p>
                      <a:pPr algn="just">
                        <a:lnSpc>
                          <a:spcPct val="150000"/>
                        </a:lnSpc>
                        <a:spcAft>
                          <a:spcPts val="0"/>
                        </a:spcAft>
                      </a:pPr>
                      <a:r>
                        <a:rPr lang="en-AU" b="1" dirty="0" smtClean="0">
                          <a:solidFill>
                            <a:srgbClr val="C1531B"/>
                          </a:solidFill>
                        </a:rPr>
                        <a:t>Transport </a:t>
                      </a:r>
                      <a:r>
                        <a:rPr lang="en-AU" b="1" dirty="0">
                          <a:solidFill>
                            <a:srgbClr val="C1531B"/>
                          </a:solidFill>
                        </a:rPr>
                        <a:t>Emergency Response Planning (T.E.R.P.)? </a:t>
                      </a:r>
                    </a:p>
                    <a:p>
                      <a:pPr algn="just">
                        <a:lnSpc>
                          <a:spcPct val="150000"/>
                        </a:lnSpc>
                        <a:spcAft>
                          <a:spcPts val="0"/>
                        </a:spcAft>
                      </a:pPr>
                      <a:r>
                        <a:rPr lang="en-AU" sz="800" dirty="0">
                          <a:effectLst/>
                        </a:rPr>
                        <a:t> </a:t>
                      </a:r>
                    </a:p>
                    <a:p>
                      <a:pPr algn="just">
                        <a:lnSpc>
                          <a:spcPct val="150000"/>
                        </a:lnSpc>
                        <a:spcAft>
                          <a:spcPts val="0"/>
                        </a:spcAft>
                      </a:pPr>
                      <a:r>
                        <a:rPr lang="en-AU" sz="1800" dirty="0">
                          <a:effectLst/>
                        </a:rPr>
                        <a:t>Which agency or company fulfils role of Incident Controller in </a:t>
                      </a:r>
                      <a:endParaRPr lang="en-AU" sz="1800" dirty="0" smtClean="0">
                        <a:effectLst/>
                      </a:endParaRPr>
                    </a:p>
                    <a:p>
                      <a:pPr algn="just">
                        <a:lnSpc>
                          <a:spcPct val="150000"/>
                        </a:lnSpc>
                        <a:spcAft>
                          <a:spcPts val="0"/>
                        </a:spcAft>
                      </a:pPr>
                      <a:r>
                        <a:rPr lang="en-AU" sz="1800" dirty="0" smtClean="0">
                          <a:effectLst/>
                        </a:rPr>
                        <a:t>a </a:t>
                      </a:r>
                      <a:r>
                        <a:rPr lang="en-AU" sz="1800" dirty="0">
                          <a:effectLst/>
                        </a:rPr>
                        <a:t>DG rail incident?</a:t>
                      </a:r>
                    </a:p>
                    <a:p>
                      <a:pPr algn="just">
                        <a:lnSpc>
                          <a:spcPct val="150000"/>
                        </a:lnSpc>
                        <a:spcAft>
                          <a:spcPts val="0"/>
                        </a:spcAft>
                      </a:pPr>
                      <a:endParaRPr lang="en-AU" sz="800" dirty="0">
                        <a:effectLst/>
                      </a:endParaRPr>
                    </a:p>
                    <a:p>
                      <a:pPr algn="just">
                        <a:lnSpc>
                          <a:spcPct val="150000"/>
                        </a:lnSpc>
                        <a:spcAft>
                          <a:spcPts val="0"/>
                        </a:spcAft>
                      </a:pPr>
                      <a:r>
                        <a:rPr lang="en-AU" sz="1800" dirty="0">
                          <a:effectLst/>
                        </a:rPr>
                        <a:t>Are DG rail incidents reported to your agency?</a:t>
                      </a:r>
                    </a:p>
                    <a:p>
                      <a:pPr algn="just">
                        <a:lnSpc>
                          <a:spcPts val="1200"/>
                        </a:lnSpc>
                        <a:spcAft>
                          <a:spcPts val="0"/>
                        </a:spcAft>
                      </a:pPr>
                      <a:r>
                        <a:rPr lang="en-AU" sz="1800" dirty="0">
                          <a:effectLst/>
                        </a:rPr>
                        <a:t> </a:t>
                      </a:r>
                    </a:p>
                    <a:p>
                      <a:pPr algn="just">
                        <a:lnSpc>
                          <a:spcPts val="1200"/>
                        </a:lnSpc>
                        <a:spcAft>
                          <a:spcPts val="0"/>
                        </a:spcAft>
                      </a:pPr>
                      <a:endParaRPr lang="en-AU" sz="800" dirty="0">
                        <a:solidFill>
                          <a:srgbClr val="5F5F5F"/>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10002"/>
                  </a:ext>
                </a:extLst>
              </a:tr>
              <a:tr h="1967246">
                <a:tc>
                  <a:txBody>
                    <a:bodyPr/>
                    <a:lstStyle/>
                    <a:p>
                      <a:pPr algn="l">
                        <a:lnSpc>
                          <a:spcPts val="1200"/>
                        </a:lnSpc>
                        <a:spcAft>
                          <a:spcPts val="0"/>
                        </a:spcAft>
                      </a:pPr>
                      <a:endParaRPr lang="en-AU" sz="1800" dirty="0" smtClean="0">
                        <a:solidFill>
                          <a:schemeClr val="tx1"/>
                        </a:solidFill>
                        <a:effectLst/>
                      </a:endParaRPr>
                    </a:p>
                    <a:p>
                      <a:pPr algn="l">
                        <a:lnSpc>
                          <a:spcPts val="1200"/>
                        </a:lnSpc>
                        <a:spcAft>
                          <a:spcPts val="0"/>
                        </a:spcAft>
                      </a:pPr>
                      <a:r>
                        <a:rPr lang="en-AU" sz="1800" dirty="0" smtClean="0">
                          <a:solidFill>
                            <a:schemeClr val="tx1"/>
                          </a:solidFill>
                          <a:effectLst/>
                        </a:rPr>
                        <a:t>Route </a:t>
                      </a:r>
                      <a:r>
                        <a:rPr lang="en-AU" sz="1800" dirty="0">
                          <a:solidFill>
                            <a:schemeClr val="tx1"/>
                          </a:solidFill>
                          <a:effectLst/>
                        </a:rPr>
                        <a:t>Planning</a:t>
                      </a:r>
                      <a:endParaRPr lang="en-AU" sz="1800" dirty="0">
                        <a:solidFill>
                          <a:schemeClr val="tx1"/>
                        </a:solidFill>
                        <a:effectLst/>
                        <a:latin typeface="Arial Narrow"/>
                        <a:ea typeface="Times New Roman"/>
                        <a:cs typeface="Times New Roman"/>
                      </a:endParaRPr>
                    </a:p>
                  </a:txBody>
                  <a:tcPr marL="37065" marR="37065" marT="0" marB="0"/>
                </a:tc>
                <a:tc>
                  <a:txBody>
                    <a:bodyPr/>
                    <a:lstStyle/>
                    <a:p>
                      <a:pPr algn="just">
                        <a:lnSpc>
                          <a:spcPct val="150000"/>
                        </a:lnSpc>
                        <a:spcAft>
                          <a:spcPts val="0"/>
                        </a:spcAft>
                      </a:pPr>
                      <a:r>
                        <a:rPr lang="en-AU" b="1" dirty="0">
                          <a:solidFill>
                            <a:srgbClr val="C1531B"/>
                          </a:solidFill>
                        </a:rPr>
                        <a:t>What are the requirements for route planning, i.e. are there </a:t>
                      </a:r>
                      <a:r>
                        <a:rPr lang="en-AU" b="1" dirty="0" smtClean="0">
                          <a:solidFill>
                            <a:srgbClr val="C1531B"/>
                          </a:solidFill>
                        </a:rPr>
                        <a:t>regulatory </a:t>
                      </a:r>
                      <a:r>
                        <a:rPr lang="en-AU" b="1" dirty="0">
                          <a:solidFill>
                            <a:srgbClr val="C1531B"/>
                          </a:solidFill>
                        </a:rPr>
                        <a:t>approval processes, risk assessment by operator, etc. in place</a:t>
                      </a:r>
                      <a:r>
                        <a:rPr lang="en-AU" b="1" dirty="0" smtClean="0">
                          <a:solidFill>
                            <a:srgbClr val="C1531B"/>
                          </a:solidFill>
                        </a:rPr>
                        <a:t>? </a:t>
                      </a:r>
                    </a:p>
                    <a:p>
                      <a:pPr algn="just">
                        <a:lnSpc>
                          <a:spcPct val="150000"/>
                        </a:lnSpc>
                        <a:spcAft>
                          <a:spcPts val="0"/>
                        </a:spcAft>
                      </a:pPr>
                      <a:r>
                        <a:rPr lang="en-AU" sz="800" dirty="0">
                          <a:effectLst/>
                        </a:rPr>
                        <a:t> </a:t>
                      </a:r>
                    </a:p>
                    <a:p>
                      <a:pPr algn="just">
                        <a:lnSpc>
                          <a:spcPct val="150000"/>
                        </a:lnSpc>
                        <a:spcAft>
                          <a:spcPts val="0"/>
                        </a:spcAft>
                      </a:pPr>
                      <a:r>
                        <a:rPr lang="en-AU" sz="1800" dirty="0">
                          <a:effectLst/>
                        </a:rPr>
                        <a:t>Are Environmental Conditions placed upon toxic goods, e.g. sodium cyanide, anhydrous ammonia or chlorine gas transported by rail?</a:t>
                      </a:r>
                    </a:p>
                    <a:p>
                      <a:pPr algn="just">
                        <a:lnSpc>
                          <a:spcPts val="1200"/>
                        </a:lnSpc>
                        <a:spcAft>
                          <a:spcPts val="0"/>
                        </a:spcAft>
                      </a:pPr>
                      <a:r>
                        <a:rPr lang="en-AU" sz="1800" dirty="0">
                          <a:effectLst/>
                        </a:rPr>
                        <a:t> </a:t>
                      </a:r>
                      <a:endParaRPr lang="en-AU" sz="1800" dirty="0">
                        <a:solidFill>
                          <a:srgbClr val="5F5F5F"/>
                        </a:solidFill>
                        <a:effectLst/>
                        <a:latin typeface="Arial Narrow"/>
                        <a:ea typeface="Times New Roman"/>
                        <a:cs typeface="Times New Roman"/>
                      </a:endParaRPr>
                    </a:p>
                  </a:txBody>
                  <a:tcPr marL="37065" marR="37065" marT="0" marB="0"/>
                </a:tc>
                <a:extLst>
                  <a:ext uri="{0D108BD9-81ED-4DB2-BD59-A6C34878D82A}">
                    <a16:rowId xmlns:a16="http://schemas.microsoft.com/office/drawing/2014/main" val="2164724020"/>
                  </a:ext>
                </a:extLst>
              </a:tr>
            </a:tbl>
          </a:graphicData>
        </a:graphic>
      </p:graphicFrame>
    </p:spTree>
    <p:extLst>
      <p:ext uri="{BB962C8B-B14F-4D97-AF65-F5344CB8AC3E}">
        <p14:creationId xmlns:p14="http://schemas.microsoft.com/office/powerpoint/2010/main" val="115650917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State responses to 4 key questions</a:t>
            </a:r>
            <a:endParaRPr lang="en-AU" dirty="0"/>
          </a:p>
        </p:txBody>
      </p:sp>
      <p:sp>
        <p:nvSpPr>
          <p:cNvPr id="3" name="Content Placeholder 2"/>
          <p:cNvSpPr>
            <a:spLocks noGrp="1"/>
          </p:cNvSpPr>
          <p:nvPr>
            <p:ph idx="1"/>
          </p:nvPr>
        </p:nvSpPr>
        <p:spPr>
          <a:xfrm>
            <a:off x="827584" y="1412776"/>
            <a:ext cx="7776864" cy="4968552"/>
          </a:xfrm>
        </p:spPr>
        <p:txBody>
          <a:bodyPr/>
          <a:lstStyle/>
          <a:p>
            <a:r>
              <a:rPr lang="en-AU" dirty="0" smtClean="0"/>
              <a:t>System </a:t>
            </a:r>
            <a:r>
              <a:rPr lang="en-AU" dirty="0"/>
              <a:t>audits </a:t>
            </a:r>
            <a:r>
              <a:rPr lang="en-AU" dirty="0" smtClean="0"/>
              <a:t>against DG Transport Regs?</a:t>
            </a:r>
          </a:p>
          <a:p>
            <a:pPr lvl="1"/>
            <a:r>
              <a:rPr lang="en-AU" sz="2000" dirty="0">
                <a:solidFill>
                  <a:schemeClr val="accent1">
                    <a:lumMod val="50000"/>
                  </a:schemeClr>
                </a:solidFill>
              </a:rPr>
              <a:t>Not undertaken – except in QLD who conduct risk-based audits</a:t>
            </a:r>
          </a:p>
          <a:p>
            <a:r>
              <a:rPr lang="en-AU" dirty="0" smtClean="0"/>
              <a:t>Inspections </a:t>
            </a:r>
            <a:r>
              <a:rPr lang="en-AU" dirty="0"/>
              <a:t>of rail terminals, </a:t>
            </a:r>
            <a:r>
              <a:rPr lang="en-AU" dirty="0" smtClean="0"/>
              <a:t>depots </a:t>
            </a:r>
            <a:r>
              <a:rPr lang="en-AU" dirty="0"/>
              <a:t>or </a:t>
            </a:r>
            <a:r>
              <a:rPr lang="en-AU" dirty="0" smtClean="0"/>
              <a:t>gantries?</a:t>
            </a:r>
          </a:p>
          <a:p>
            <a:pPr lvl="1"/>
            <a:r>
              <a:rPr lang="en-AU" sz="2000" dirty="0">
                <a:solidFill>
                  <a:schemeClr val="accent1">
                    <a:lumMod val="50000"/>
                  </a:schemeClr>
                </a:solidFill>
              </a:rPr>
              <a:t>VIC and WA some involvement</a:t>
            </a:r>
            <a:r>
              <a:rPr lang="en-AU" sz="2000" dirty="0"/>
              <a:t> </a:t>
            </a:r>
            <a:r>
              <a:rPr lang="en-AU" sz="2000" dirty="0">
                <a:solidFill>
                  <a:schemeClr val="accent1">
                    <a:lumMod val="50000"/>
                  </a:schemeClr>
                </a:solidFill>
              </a:rPr>
              <a:t>– QLD  focus on specific activities</a:t>
            </a:r>
          </a:p>
          <a:p>
            <a:r>
              <a:rPr lang="en-AU" dirty="0" smtClean="0"/>
              <a:t>Requirements for </a:t>
            </a:r>
            <a:r>
              <a:rPr lang="en-AU" dirty="0"/>
              <a:t>Transport Emergency Response </a:t>
            </a:r>
            <a:r>
              <a:rPr lang="en-AU" dirty="0" smtClean="0"/>
              <a:t>Plan (TERP)?</a:t>
            </a:r>
          </a:p>
          <a:p>
            <a:pPr lvl="1"/>
            <a:r>
              <a:rPr lang="en-AU" sz="2000" dirty="0">
                <a:solidFill>
                  <a:schemeClr val="accent1">
                    <a:lumMod val="50000"/>
                  </a:schemeClr>
                </a:solidFill>
              </a:rPr>
              <a:t>All regulators require TERP under DGT regulations and ADG Code</a:t>
            </a:r>
          </a:p>
          <a:p>
            <a:r>
              <a:rPr lang="en-AU" dirty="0" smtClean="0"/>
              <a:t>Requirements </a:t>
            </a:r>
            <a:r>
              <a:rPr lang="en-AU" dirty="0"/>
              <a:t>for route </a:t>
            </a:r>
            <a:r>
              <a:rPr lang="en-AU" dirty="0" smtClean="0"/>
              <a:t>planning &amp; risk assessment? </a:t>
            </a:r>
          </a:p>
          <a:p>
            <a:pPr lvl="1"/>
            <a:r>
              <a:rPr lang="en-AU" sz="2000" dirty="0">
                <a:solidFill>
                  <a:schemeClr val="accent1">
                    <a:lumMod val="50000"/>
                  </a:schemeClr>
                </a:solidFill>
              </a:rPr>
              <a:t>Unanimously viewed as operator responsibility – no approvals  </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17</a:t>
            </a:fld>
            <a:endParaRPr lang="en-US" dirty="0"/>
          </a:p>
        </p:txBody>
      </p:sp>
    </p:spTree>
    <p:extLst>
      <p:ext uri="{BB962C8B-B14F-4D97-AF65-F5344CB8AC3E}">
        <p14:creationId xmlns:p14="http://schemas.microsoft.com/office/powerpoint/2010/main" val="40907261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28600"/>
            <a:ext cx="8388424" cy="752128"/>
          </a:xfrm>
        </p:spPr>
        <p:txBody>
          <a:bodyPr/>
          <a:lstStyle/>
          <a:p>
            <a:r>
              <a:rPr lang="en-AU" dirty="0" smtClean="0"/>
              <a:t>Getting on-board with rail operations</a:t>
            </a:r>
            <a:endParaRPr lang="en-AU" dirty="0"/>
          </a:p>
        </p:txBody>
      </p:sp>
      <p:sp>
        <p:nvSpPr>
          <p:cNvPr id="3" name="Content Placeholder 2"/>
          <p:cNvSpPr>
            <a:spLocks noGrp="1"/>
          </p:cNvSpPr>
          <p:nvPr>
            <p:ph idx="1"/>
          </p:nvPr>
        </p:nvSpPr>
        <p:spPr>
          <a:xfrm>
            <a:off x="755576" y="1628800"/>
            <a:ext cx="7992888" cy="4536504"/>
          </a:xfrm>
        </p:spPr>
        <p:txBody>
          <a:bodyPr/>
          <a:lstStyle/>
          <a:p>
            <a:r>
              <a:rPr lang="en-AU" dirty="0" smtClean="0"/>
              <a:t>Examine consignment systems for DGT by rail</a:t>
            </a:r>
          </a:p>
          <a:p>
            <a:r>
              <a:rPr lang="en-AU" dirty="0" smtClean="0"/>
              <a:t>Discuss liaison with DG manufacturer and consignee</a:t>
            </a:r>
          </a:p>
          <a:p>
            <a:r>
              <a:rPr lang="en-AU" dirty="0" smtClean="0"/>
              <a:t>Understand system for assuring tank wagon safety</a:t>
            </a:r>
          </a:p>
          <a:p>
            <a:r>
              <a:rPr lang="en-AU" dirty="0" smtClean="0"/>
              <a:t>Scrutinise TERP including communications and Approved Emergency Responder (AER)</a:t>
            </a:r>
          </a:p>
          <a:p>
            <a:r>
              <a:rPr lang="en-AU" dirty="0" smtClean="0"/>
              <a:t>Review specific training packages incl. bulk transfer procedures</a:t>
            </a:r>
          </a:p>
          <a:p>
            <a:r>
              <a:rPr lang="en-AU" dirty="0" smtClean="0"/>
              <a:t>Learn about rail operations and discuss safety implications. </a:t>
            </a:r>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18</a:t>
            </a:fld>
            <a:endParaRPr lang="en-US" dirty="0"/>
          </a:p>
        </p:txBody>
      </p:sp>
    </p:spTree>
    <p:extLst>
      <p:ext uri="{BB962C8B-B14F-4D97-AF65-F5344CB8AC3E}">
        <p14:creationId xmlns:p14="http://schemas.microsoft.com/office/powerpoint/2010/main" val="29544425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Focus on bulk transfer of DG</a:t>
            </a:r>
            <a:endParaRPr lang="en-AU" dirty="0"/>
          </a:p>
        </p:txBody>
      </p:sp>
      <p:sp>
        <p:nvSpPr>
          <p:cNvPr id="3" name="Content Placeholder 2"/>
          <p:cNvSpPr>
            <a:spLocks noGrp="1"/>
          </p:cNvSpPr>
          <p:nvPr>
            <p:ph idx="1"/>
          </p:nvPr>
        </p:nvSpPr>
        <p:spPr>
          <a:xfrm>
            <a:off x="827584" y="1412776"/>
            <a:ext cx="8316416" cy="5040560"/>
          </a:xfrm>
        </p:spPr>
        <p:txBody>
          <a:bodyPr/>
          <a:lstStyle/>
          <a:p>
            <a:r>
              <a:rPr lang="en-AU" dirty="0" smtClean="0"/>
              <a:t>Developed generic template for bulk DG transfer</a:t>
            </a:r>
          </a:p>
          <a:p>
            <a:pPr lvl="1"/>
            <a:r>
              <a:rPr lang="en-AU" sz="2000" dirty="0"/>
              <a:t>Procedures</a:t>
            </a:r>
          </a:p>
          <a:p>
            <a:pPr lvl="1"/>
            <a:r>
              <a:rPr lang="en-AU" sz="2000" dirty="0"/>
              <a:t>Hardware</a:t>
            </a:r>
          </a:p>
          <a:p>
            <a:pPr lvl="1"/>
            <a:r>
              <a:rPr lang="en-AU" sz="2000" dirty="0"/>
              <a:t>Controls</a:t>
            </a:r>
          </a:p>
          <a:p>
            <a:pPr lvl="1"/>
            <a:r>
              <a:rPr lang="en-AU" sz="2000" dirty="0"/>
              <a:t>Maintenance</a:t>
            </a:r>
          </a:p>
          <a:p>
            <a:pPr lvl="1"/>
            <a:r>
              <a:rPr lang="en-AU" sz="2000" dirty="0"/>
              <a:t>Risk Management</a:t>
            </a:r>
          </a:p>
          <a:p>
            <a:r>
              <a:rPr lang="en-AU" dirty="0" smtClean="0"/>
              <a:t>Scheduled observations for live loading and active unloading</a:t>
            </a:r>
          </a:p>
          <a:p>
            <a:r>
              <a:rPr lang="en-AU" dirty="0" smtClean="0"/>
              <a:t>Typically spent 4 hours at site  </a:t>
            </a:r>
            <a:endParaRPr lang="en-AU" dirty="0"/>
          </a:p>
          <a:p>
            <a:pPr lvl="1"/>
            <a:r>
              <a:rPr lang="en-AU" sz="2000" dirty="0"/>
              <a:t>Reviewing operator responsibilities</a:t>
            </a:r>
          </a:p>
          <a:p>
            <a:pPr lvl="1"/>
            <a:r>
              <a:rPr lang="en-AU" sz="2000" dirty="0"/>
              <a:t>Observing mechanics and controls of transfer</a:t>
            </a:r>
          </a:p>
          <a:p>
            <a:pPr lvl="1"/>
            <a:r>
              <a:rPr lang="en-AU" sz="2000" dirty="0"/>
              <a:t>Interviewing key personnel to understand risk management</a:t>
            </a:r>
            <a:endParaRPr lang="en-AU" sz="2800"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19</a:t>
            </a:fld>
            <a:endParaRPr lang="en-US" dirty="0"/>
          </a:p>
        </p:txBody>
      </p:sp>
    </p:spTree>
    <p:extLst>
      <p:ext uri="{BB962C8B-B14F-4D97-AF65-F5344CB8AC3E}">
        <p14:creationId xmlns:p14="http://schemas.microsoft.com/office/powerpoint/2010/main" val="56032788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1391570"/>
            <a:ext cx="8401200" cy="4776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20</a:t>
            </a:fld>
            <a:endParaRPr lang="en-US" dirty="0"/>
          </a:p>
        </p:txBody>
      </p:sp>
      <p:sp>
        <p:nvSpPr>
          <p:cNvPr id="2" name="Title 1"/>
          <p:cNvSpPr>
            <a:spLocks noGrp="1"/>
          </p:cNvSpPr>
          <p:nvPr>
            <p:ph type="title" idx="4294967295"/>
          </p:nvPr>
        </p:nvSpPr>
        <p:spPr>
          <a:xfrm>
            <a:off x="0" y="228602"/>
            <a:ext cx="9161920" cy="443959"/>
          </a:xfrm>
        </p:spPr>
        <p:txBody>
          <a:bodyPr/>
          <a:lstStyle/>
          <a:p>
            <a:pPr algn="ctr"/>
            <a:r>
              <a:rPr lang="en-AU" dirty="0" smtClean="0">
                <a:solidFill>
                  <a:srgbClr val="0E6E71"/>
                </a:solidFill>
              </a:rPr>
              <a:t>LP gas (Div. 2.1)</a:t>
            </a:r>
            <a:endParaRPr lang="en-AU" dirty="0">
              <a:solidFill>
                <a:srgbClr val="0E6E71"/>
              </a:solidFill>
            </a:endParaRPr>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24345" y="3211374"/>
            <a:ext cx="3239651" cy="24297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descr="S:\MIEDGSL\DGStorage\Class Labels\Model No 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1544" y="2564906"/>
            <a:ext cx="1401705" cy="140170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S:\MIEDGSL\DGStorage\Class Labels\Model No 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5557" y="2564906"/>
            <a:ext cx="1401705" cy="140170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33258"/>
            <a:ext cx="9144000" cy="461665"/>
          </a:xfrm>
          <a:prstGeom prst="rect">
            <a:avLst/>
          </a:prstGeom>
          <a:noFill/>
        </p:spPr>
        <p:txBody>
          <a:bodyPr wrap="square" rtlCol="0">
            <a:spAutoFit/>
          </a:bodyPr>
          <a:lstStyle/>
          <a:p>
            <a:pPr algn="ctr"/>
            <a:r>
              <a:rPr lang="en-AU" dirty="0"/>
              <a:t>Rail wagon </a:t>
            </a:r>
            <a:r>
              <a:rPr lang="en-AU" dirty="0">
                <a:sym typeface="Wingdings" panose="05000000000000000000" pitchFamily="2" charset="2"/>
              </a:rPr>
              <a:t> Depot storage tank</a:t>
            </a:r>
            <a:endParaRPr lang="en-AU" dirty="0"/>
          </a:p>
        </p:txBody>
      </p:sp>
      <p:pic>
        <p:nvPicPr>
          <p:cNvPr id="7"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15411"/>
          <a:stretch/>
        </p:blipFill>
        <p:spPr bwMode="auto">
          <a:xfrm>
            <a:off x="1763688" y="764704"/>
            <a:ext cx="5600306" cy="2304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688" y="3211372"/>
            <a:ext cx="1695192" cy="238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579501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21</a:t>
            </a:fld>
            <a:endParaRPr lang="en-US" dirty="0"/>
          </a:p>
        </p:txBody>
      </p:sp>
      <p:sp>
        <p:nvSpPr>
          <p:cNvPr id="2" name="Title 1"/>
          <p:cNvSpPr>
            <a:spLocks noGrp="1"/>
          </p:cNvSpPr>
          <p:nvPr>
            <p:ph type="title" idx="4294967295"/>
          </p:nvPr>
        </p:nvSpPr>
        <p:spPr>
          <a:xfrm>
            <a:off x="-7158" y="260350"/>
            <a:ext cx="9144000" cy="570950"/>
          </a:xfrm>
        </p:spPr>
        <p:txBody>
          <a:bodyPr/>
          <a:lstStyle/>
          <a:p>
            <a:pPr algn="ctr"/>
            <a:r>
              <a:rPr lang="en-AU" dirty="0" smtClean="0">
                <a:solidFill>
                  <a:srgbClr val="0E6E71"/>
                </a:solidFill>
              </a:rPr>
              <a:t/>
            </a:r>
            <a:br>
              <a:rPr lang="en-AU" dirty="0" smtClean="0">
                <a:solidFill>
                  <a:srgbClr val="0E6E71"/>
                </a:solidFill>
              </a:rPr>
            </a:br>
            <a:r>
              <a:rPr lang="en-AU" dirty="0" smtClean="0">
                <a:solidFill>
                  <a:srgbClr val="0E6E71"/>
                </a:solidFill>
              </a:rPr>
              <a:t>Anhydrous ammonia (div. 2.3 sub-risk 8)</a:t>
            </a:r>
            <a:br>
              <a:rPr lang="en-AU" dirty="0" smtClean="0">
                <a:solidFill>
                  <a:srgbClr val="0E6E71"/>
                </a:solidFill>
              </a:rPr>
            </a:br>
            <a:endParaRPr lang="en-AU" dirty="0">
              <a:solidFill>
                <a:srgbClr val="0E6E71"/>
              </a:solidFill>
            </a:endParaRPr>
          </a:p>
        </p:txBody>
      </p:sp>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64196" y="898338"/>
            <a:ext cx="2952328" cy="2214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descr="S:\MIEDGSL\DGStorage\Class Labels\Model No 2.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956376" y="2682135"/>
            <a:ext cx="1132856" cy="113285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64" y="5699613"/>
            <a:ext cx="9132278" cy="461665"/>
          </a:xfrm>
          <a:prstGeom prst="rect">
            <a:avLst/>
          </a:prstGeom>
          <a:noFill/>
        </p:spPr>
        <p:txBody>
          <a:bodyPr wrap="square" rtlCol="0">
            <a:spAutoFit/>
          </a:bodyPr>
          <a:lstStyle/>
          <a:p>
            <a:pPr algn="ctr"/>
            <a:r>
              <a:rPr lang="en-AU" dirty="0"/>
              <a:t>Manufacturer </a:t>
            </a:r>
            <a:r>
              <a:rPr lang="en-AU" dirty="0">
                <a:sym typeface="Wingdings" panose="05000000000000000000" pitchFamily="2" charset="2"/>
              </a:rPr>
              <a:t> Rail  Road tanker  Mine site</a:t>
            </a:r>
            <a:r>
              <a:rPr lang="en-AU" dirty="0"/>
              <a:t> </a:t>
            </a:r>
          </a:p>
        </p:txBody>
      </p:sp>
      <p:pic>
        <p:nvPicPr>
          <p:cNvPr id="7" name="Picture 2"/>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4355816" y="891843"/>
            <a:ext cx="3509461" cy="46796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4196" y="3357283"/>
            <a:ext cx="2952328" cy="22142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descr="S:\MIEDGSL\DGStorage\Class Labels\Model No 2.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768" y="2665258"/>
            <a:ext cx="1132856" cy="11328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27418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22</a:t>
            </a:fld>
            <a:endParaRPr lang="en-US" dirty="0"/>
          </a:p>
        </p:txBody>
      </p:sp>
      <p:sp>
        <p:nvSpPr>
          <p:cNvPr id="2" name="Title 1"/>
          <p:cNvSpPr>
            <a:spLocks noGrp="1"/>
          </p:cNvSpPr>
          <p:nvPr>
            <p:ph type="title" idx="4294967295"/>
          </p:nvPr>
        </p:nvSpPr>
        <p:spPr>
          <a:xfrm>
            <a:off x="0" y="228601"/>
            <a:ext cx="9144000" cy="536104"/>
          </a:xfrm>
        </p:spPr>
        <p:txBody>
          <a:bodyPr/>
          <a:lstStyle/>
          <a:p>
            <a:pPr algn="ctr"/>
            <a:r>
              <a:rPr lang="en-AU" dirty="0">
                <a:solidFill>
                  <a:srgbClr val="0E6E71"/>
                </a:solidFill>
              </a:rPr>
              <a:t>S</a:t>
            </a:r>
            <a:r>
              <a:rPr lang="en-AU" dirty="0" smtClean="0">
                <a:solidFill>
                  <a:srgbClr val="0E6E71"/>
                </a:solidFill>
              </a:rPr>
              <a:t>odium cyanide solution (div. 6.1) </a:t>
            </a:r>
            <a:endParaRPr lang="en-AU" dirty="0">
              <a:solidFill>
                <a:srgbClr val="0E6E71"/>
              </a:solidFill>
            </a:endParaRPr>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1619672" y="1270286"/>
            <a:ext cx="5904348" cy="393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descr="S:\MIEDGSL\DGStorage\Class Labels\Model No 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4277" y="2924946"/>
            <a:ext cx="1325743" cy="13257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MIEDGSL\DGStorage\Class Labels\Model No 6.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6" y="2924946"/>
            <a:ext cx="1325743" cy="13257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511" y="5500777"/>
            <a:ext cx="9146980" cy="461665"/>
          </a:xfrm>
          <a:prstGeom prst="rect">
            <a:avLst/>
          </a:prstGeom>
          <a:noFill/>
        </p:spPr>
        <p:txBody>
          <a:bodyPr wrap="square" rtlCol="0">
            <a:spAutoFit/>
          </a:bodyPr>
          <a:lstStyle/>
          <a:p>
            <a:pPr algn="ctr"/>
            <a:r>
              <a:rPr lang="en-AU" dirty="0"/>
              <a:t>Manufacturer </a:t>
            </a:r>
            <a:r>
              <a:rPr lang="en-AU" dirty="0">
                <a:sym typeface="Wingdings" panose="05000000000000000000" pitchFamily="2" charset="2"/>
              </a:rPr>
              <a:t> Rail ISO  Kalgoorlie  Semi  Mine</a:t>
            </a:r>
            <a:endParaRPr lang="en-AU" dirty="0"/>
          </a:p>
        </p:txBody>
      </p:sp>
    </p:spTree>
    <p:extLst>
      <p:ext uri="{BB962C8B-B14F-4D97-AF65-F5344CB8AC3E}">
        <p14:creationId xmlns:p14="http://schemas.microsoft.com/office/powerpoint/2010/main" val="36801273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23</a:t>
            </a:fld>
            <a:endParaRPr lang="en-US" dirty="0"/>
          </a:p>
        </p:txBody>
      </p:sp>
      <p:sp>
        <p:nvSpPr>
          <p:cNvPr id="2" name="Title 1"/>
          <p:cNvSpPr>
            <a:spLocks noGrp="1"/>
          </p:cNvSpPr>
          <p:nvPr>
            <p:ph type="title" idx="4294967295"/>
          </p:nvPr>
        </p:nvSpPr>
        <p:spPr>
          <a:xfrm>
            <a:off x="0" y="228601"/>
            <a:ext cx="9144000" cy="547880"/>
          </a:xfrm>
        </p:spPr>
        <p:txBody>
          <a:bodyPr/>
          <a:lstStyle/>
          <a:p>
            <a:pPr algn="ctr"/>
            <a:r>
              <a:rPr lang="en-AU" dirty="0" smtClean="0">
                <a:solidFill>
                  <a:srgbClr val="0E6E71"/>
                </a:solidFill>
              </a:rPr>
              <a:t>Caustic soda (Class 8) </a:t>
            </a:r>
            <a:endParaRPr lang="en-AU" dirty="0">
              <a:solidFill>
                <a:srgbClr val="0E6E71"/>
              </a:solidFill>
            </a:endParaRP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908720"/>
            <a:ext cx="6059024" cy="460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S:\MIEDGSL\DGStorage\Class Labels\Model No 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1029" y="2750676"/>
            <a:ext cx="1355176" cy="135517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S:\MIEDGSL\DGStorage\Class Labels\Model No 8.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4" y="2708920"/>
            <a:ext cx="1355176" cy="135517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711059"/>
            <a:ext cx="9144000" cy="830997"/>
          </a:xfrm>
          <a:prstGeom prst="rect">
            <a:avLst/>
          </a:prstGeom>
          <a:noFill/>
        </p:spPr>
        <p:txBody>
          <a:bodyPr wrap="square" rtlCol="0">
            <a:spAutoFit/>
          </a:bodyPr>
          <a:lstStyle/>
          <a:p>
            <a:pPr algn="ctr"/>
            <a:r>
              <a:rPr lang="en-AU" dirty="0"/>
              <a:t>Port </a:t>
            </a:r>
            <a:r>
              <a:rPr lang="en-AU" dirty="0">
                <a:sym typeface="Wingdings" panose="05000000000000000000" pitchFamily="2" charset="2"/>
              </a:rPr>
              <a:t> Rail  Process site  Rail  Next site</a:t>
            </a:r>
            <a:endParaRPr lang="en-AU" dirty="0"/>
          </a:p>
          <a:p>
            <a:pPr algn="ctr"/>
            <a:endParaRPr lang="en-AU" dirty="0"/>
          </a:p>
        </p:txBody>
      </p:sp>
    </p:spTree>
    <p:extLst>
      <p:ext uri="{BB962C8B-B14F-4D97-AF65-F5344CB8AC3E}">
        <p14:creationId xmlns:p14="http://schemas.microsoft.com/office/powerpoint/2010/main" val="392140489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24</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a:solidFill>
                  <a:srgbClr val="0E6E71"/>
                </a:solidFill>
              </a:rPr>
              <a:t>P</a:t>
            </a:r>
            <a:r>
              <a:rPr lang="en-AU" dirty="0" smtClean="0">
                <a:solidFill>
                  <a:srgbClr val="0E6E71"/>
                </a:solidFill>
              </a:rPr>
              <a:t>etrol (Class 3) and Diesel (CL)</a:t>
            </a:r>
            <a:endParaRPr lang="en-AU" dirty="0">
              <a:solidFill>
                <a:srgbClr val="0E6E7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671" y="965854"/>
            <a:ext cx="6715363" cy="47123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descr="S:\MIEDGSL\DGStorage\Class Labels\Model No 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3376" y="2852936"/>
            <a:ext cx="1073280" cy="10732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descr="S:\MIEDGSL\DGStorage\Class Labels\Model No 3.wmf"/>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496" y="2852936"/>
            <a:ext cx="1073280" cy="10732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0" y="5669818"/>
            <a:ext cx="9144000" cy="830997"/>
          </a:xfrm>
          <a:prstGeom prst="rect">
            <a:avLst/>
          </a:prstGeom>
          <a:noFill/>
        </p:spPr>
        <p:txBody>
          <a:bodyPr wrap="square" rtlCol="0">
            <a:spAutoFit/>
          </a:bodyPr>
          <a:lstStyle/>
          <a:p>
            <a:pPr algn="ctr"/>
            <a:r>
              <a:rPr lang="en-AU" dirty="0"/>
              <a:t>Metro terminal </a:t>
            </a:r>
            <a:r>
              <a:rPr lang="en-AU" dirty="0">
                <a:sym typeface="Wingdings" panose="05000000000000000000" pitchFamily="2" charset="2"/>
              </a:rPr>
              <a:t> Rail tank  Kalgoorlie depot</a:t>
            </a:r>
            <a:endParaRPr lang="en-AU" dirty="0"/>
          </a:p>
          <a:p>
            <a:pPr algn="ctr"/>
            <a:endParaRPr lang="en-AU" dirty="0"/>
          </a:p>
        </p:txBody>
      </p:sp>
    </p:spTree>
    <p:extLst>
      <p:ext uri="{BB962C8B-B14F-4D97-AF65-F5344CB8AC3E}">
        <p14:creationId xmlns:p14="http://schemas.microsoft.com/office/powerpoint/2010/main" val="36832252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25</a:t>
            </a:fld>
            <a:endParaRPr lang="en-US" dirty="0"/>
          </a:p>
        </p:txBody>
      </p:sp>
      <p:sp>
        <p:nvSpPr>
          <p:cNvPr id="2" name="Title 1"/>
          <p:cNvSpPr>
            <a:spLocks noGrp="1"/>
          </p:cNvSpPr>
          <p:nvPr>
            <p:ph type="title" idx="4294967295"/>
          </p:nvPr>
        </p:nvSpPr>
        <p:spPr>
          <a:xfrm>
            <a:off x="0" y="228602"/>
            <a:ext cx="9144000" cy="482091"/>
          </a:xfrm>
        </p:spPr>
        <p:txBody>
          <a:bodyPr/>
          <a:lstStyle/>
          <a:p>
            <a:pPr algn="ctr"/>
            <a:r>
              <a:rPr lang="en-AU" dirty="0">
                <a:solidFill>
                  <a:srgbClr val="0E6E71"/>
                </a:solidFill>
              </a:rPr>
              <a:t>S</a:t>
            </a:r>
            <a:r>
              <a:rPr lang="en-AU" dirty="0" smtClean="0">
                <a:solidFill>
                  <a:srgbClr val="0E6E71"/>
                </a:solidFill>
              </a:rPr>
              <a:t>ulphur (div. 4.1)</a:t>
            </a:r>
            <a:endParaRPr lang="en-AU" dirty="0">
              <a:solidFill>
                <a:srgbClr val="0E6E71"/>
              </a:solidFill>
            </a:endParaRPr>
          </a:p>
        </p:txBody>
      </p:sp>
      <p:pic>
        <p:nvPicPr>
          <p:cNvPr id="9219" name="Picture 3" descr="H:\Rail Photos\DG RAIL PHOTOS\Sulphur\IMG_2589.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98701" y="944575"/>
            <a:ext cx="6025189" cy="451889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5697353"/>
            <a:ext cx="9144000" cy="461665"/>
          </a:xfrm>
          <a:prstGeom prst="rect">
            <a:avLst/>
          </a:prstGeom>
          <a:noFill/>
        </p:spPr>
        <p:txBody>
          <a:bodyPr wrap="square" rtlCol="0">
            <a:spAutoFit/>
          </a:bodyPr>
          <a:lstStyle/>
          <a:p>
            <a:pPr algn="ctr"/>
            <a:r>
              <a:rPr lang="en-AU" dirty="0"/>
              <a:t>Port storage </a:t>
            </a:r>
            <a:r>
              <a:rPr lang="en-AU" dirty="0">
                <a:sym typeface="Wingdings" panose="05000000000000000000" pitchFamily="2" charset="2"/>
              </a:rPr>
              <a:t> Bulk container  Siding  Semi  Mine</a:t>
            </a:r>
            <a:endParaRPr lang="en-AU" dirty="0"/>
          </a:p>
        </p:txBody>
      </p:sp>
      <p:pic>
        <p:nvPicPr>
          <p:cNvPr id="2050" name="Picture 2" descr="S:\MIEDGSL\DGStorage\Class Labels\Model No 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9226" y="2564906"/>
            <a:ext cx="1313665" cy="131366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MIEDGSL\DGStorage\Class Labels\Model No 4.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7506" y="2564906"/>
            <a:ext cx="1313665" cy="13136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9803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26</a:t>
            </a:fld>
            <a:endParaRPr lang="en-US" dirty="0"/>
          </a:p>
        </p:txBody>
      </p:sp>
      <p:sp>
        <p:nvSpPr>
          <p:cNvPr id="2" name="Title 1"/>
          <p:cNvSpPr>
            <a:spLocks noGrp="1"/>
          </p:cNvSpPr>
          <p:nvPr>
            <p:ph type="title" idx="4294967295"/>
          </p:nvPr>
        </p:nvSpPr>
        <p:spPr>
          <a:xfrm>
            <a:off x="1" y="228601"/>
            <a:ext cx="9108945" cy="536104"/>
          </a:xfrm>
        </p:spPr>
        <p:txBody>
          <a:bodyPr/>
          <a:lstStyle/>
          <a:p>
            <a:pPr algn="ctr"/>
            <a:r>
              <a:rPr lang="en-AU" dirty="0" smtClean="0">
                <a:solidFill>
                  <a:srgbClr val="0E6E71"/>
                </a:solidFill>
              </a:rPr>
              <a:t>Sulphuric acid (Class 8)</a:t>
            </a:r>
            <a:endParaRPr lang="en-AU" dirty="0">
              <a:solidFill>
                <a:srgbClr val="0E6E71"/>
              </a:solidFill>
            </a:endParaRPr>
          </a:p>
        </p:txBody>
      </p:sp>
      <p:pic>
        <p:nvPicPr>
          <p:cNvPr id="6" name="Picture 3" descr="S:\MIEDGSL\DGStorage\Class Labels\Model No 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77982" y="2924943"/>
            <a:ext cx="1222444" cy="122244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890" y="5762892"/>
            <a:ext cx="9108944" cy="461665"/>
          </a:xfrm>
          <a:prstGeom prst="rect">
            <a:avLst/>
          </a:prstGeom>
          <a:noFill/>
        </p:spPr>
        <p:txBody>
          <a:bodyPr wrap="square" rtlCol="0">
            <a:spAutoFit/>
          </a:bodyPr>
          <a:lstStyle/>
          <a:p>
            <a:pPr algn="ctr"/>
            <a:r>
              <a:rPr lang="en-AU" dirty="0"/>
              <a:t>Manufacturer </a:t>
            </a:r>
            <a:r>
              <a:rPr lang="en-AU" dirty="0">
                <a:sym typeface="Wingdings" panose="05000000000000000000" pitchFamily="2" charset="2"/>
              </a:rPr>
              <a:t> Rail  Kwinana storage tank</a:t>
            </a:r>
            <a:endParaRPr lang="en-AU" dirty="0"/>
          </a:p>
        </p:txBody>
      </p:sp>
      <p:pic>
        <p:nvPicPr>
          <p:cNvPr id="7" name="Picture 3" descr="S:\MIEDGSL\DGStorage\Class Labels\Model No 8.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924944"/>
            <a:ext cx="1222444" cy="1222444"/>
          </a:xfrm>
          <a:prstGeom prst="rect">
            <a:avLst/>
          </a:prstGeom>
          <a:noFill/>
          <a:extLst>
            <a:ext uri="{909E8E84-426E-40DD-AFC4-6F175D3DCCD1}">
              <a14:hiddenFill xmlns:a14="http://schemas.microsoft.com/office/drawing/2010/main">
                <a:solidFill>
                  <a:srgbClr val="FFFFFF"/>
                </a:solidFill>
              </a14:hiddenFill>
            </a:ext>
          </a:extLst>
        </p:spPr>
      </p:pic>
      <p:pic>
        <p:nvPicPr>
          <p:cNvPr id="2050" name="9DF6E453-CC9D-4DF7-8A62-D96C97B43F75" descr="9DF6E453-CC9D-4DF7-8A62-D96C97B43F75"/>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132" r="21549"/>
          <a:stretch/>
        </p:blipFill>
        <p:spPr bwMode="auto">
          <a:xfrm rot="5400000">
            <a:off x="2119809" y="579436"/>
            <a:ext cx="4867542" cy="5499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717674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27</a:t>
            </a:fld>
            <a:endParaRPr lang="en-US" dirty="0"/>
          </a:p>
        </p:txBody>
      </p:sp>
      <p:sp>
        <p:nvSpPr>
          <p:cNvPr id="2" name="Title 1"/>
          <p:cNvSpPr>
            <a:spLocks noGrp="1"/>
          </p:cNvSpPr>
          <p:nvPr>
            <p:ph type="title" idx="4294967295"/>
          </p:nvPr>
        </p:nvSpPr>
        <p:spPr>
          <a:xfrm>
            <a:off x="0" y="108563"/>
            <a:ext cx="9144000" cy="752475"/>
          </a:xfrm>
        </p:spPr>
        <p:txBody>
          <a:bodyPr/>
          <a:lstStyle/>
          <a:p>
            <a:pPr algn="ctr"/>
            <a:r>
              <a:rPr lang="en-AU" dirty="0" smtClean="0">
                <a:solidFill>
                  <a:srgbClr val="0E6E71"/>
                </a:solidFill>
              </a:rPr>
              <a:t>Summary of findings – DG transfers</a:t>
            </a:r>
            <a:endParaRPr lang="en-AU" dirty="0">
              <a:solidFill>
                <a:srgbClr val="0E6E71"/>
              </a:solidFill>
            </a:endParaRPr>
          </a:p>
        </p:txBody>
      </p:sp>
      <p:graphicFrame>
        <p:nvGraphicFramePr>
          <p:cNvPr id="5" name="Table 4"/>
          <p:cNvGraphicFramePr>
            <a:graphicFrameLocks noGrp="1"/>
          </p:cNvGraphicFramePr>
          <p:nvPr>
            <p:extLst/>
          </p:nvPr>
        </p:nvGraphicFramePr>
        <p:xfrm>
          <a:off x="107504" y="980728"/>
          <a:ext cx="9036496" cy="4693116"/>
        </p:xfrm>
        <a:graphic>
          <a:graphicData uri="http://schemas.openxmlformats.org/drawingml/2006/table">
            <a:tbl>
              <a:tblPr firstRow="1" bandRow="1">
                <a:tableStyleId>{5C22544A-7EE6-4342-B048-85BDC9FD1C3A}</a:tableStyleId>
              </a:tblPr>
              <a:tblGrid>
                <a:gridCol w="4518248">
                  <a:extLst>
                    <a:ext uri="{9D8B030D-6E8A-4147-A177-3AD203B41FA5}">
                      <a16:colId xmlns:a16="http://schemas.microsoft.com/office/drawing/2014/main" val="20000"/>
                    </a:ext>
                  </a:extLst>
                </a:gridCol>
                <a:gridCol w="4518248">
                  <a:extLst>
                    <a:ext uri="{9D8B030D-6E8A-4147-A177-3AD203B41FA5}">
                      <a16:colId xmlns:a16="http://schemas.microsoft.com/office/drawing/2014/main" val="20001"/>
                    </a:ext>
                  </a:extLst>
                </a:gridCol>
              </a:tblGrid>
              <a:tr h="576064">
                <a:tc>
                  <a:txBody>
                    <a:bodyPr/>
                    <a:lstStyle/>
                    <a:p>
                      <a:r>
                        <a:rPr lang="en-AU" sz="1800" dirty="0" smtClean="0"/>
                        <a:t>POSITIVE</a:t>
                      </a:r>
                      <a:r>
                        <a:rPr lang="en-AU" sz="1800" baseline="0" dirty="0" smtClean="0"/>
                        <a:t> FINDINGS</a:t>
                      </a:r>
                      <a:endParaRPr lang="en-AU" sz="1800" dirty="0"/>
                    </a:p>
                  </a:txBody>
                  <a:tcPr>
                    <a:solidFill>
                      <a:schemeClr val="accent1">
                        <a:lumMod val="25000"/>
                      </a:schemeClr>
                    </a:solidFill>
                  </a:tcPr>
                </a:tc>
                <a:tc>
                  <a:txBody>
                    <a:bodyPr/>
                    <a:lstStyle/>
                    <a:p>
                      <a:r>
                        <a:rPr lang="en-AU" sz="1800" dirty="0" smtClean="0"/>
                        <a:t>OPPORTUNITY</a:t>
                      </a:r>
                      <a:r>
                        <a:rPr lang="en-AU" sz="1800" baseline="0" dirty="0" smtClean="0"/>
                        <a:t> FOR IMPROVEMENT</a:t>
                      </a:r>
                      <a:endParaRPr lang="en-AU" sz="1800" dirty="0"/>
                    </a:p>
                  </a:txBody>
                  <a:tcPr>
                    <a:solidFill>
                      <a:schemeClr val="accent1">
                        <a:lumMod val="25000"/>
                      </a:schemeClr>
                    </a:solidFill>
                  </a:tcPr>
                </a:tc>
                <a:extLst>
                  <a:ext uri="{0D108BD9-81ED-4DB2-BD59-A6C34878D82A}">
                    <a16:rowId xmlns:a16="http://schemas.microsoft.com/office/drawing/2014/main" val="10000"/>
                  </a:ext>
                </a:extLst>
              </a:tr>
              <a:tr h="1224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Manufacturers’ infrastructure aligns with risk minimisation principles  </a:t>
                      </a:r>
                      <a:endParaRPr lang="en-AU" sz="1400" dirty="0" smtClean="0"/>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Remote sidings need some improvement w.r.t transfer</a:t>
                      </a:r>
                      <a:r>
                        <a:rPr lang="en-AU" baseline="0" dirty="0" smtClean="0"/>
                        <a:t> controls</a:t>
                      </a:r>
                      <a:endParaRPr lang="en-AU" sz="1400" dirty="0" smtClean="0"/>
                    </a:p>
                    <a:p>
                      <a:endParaRPr lang="en-AU" dirty="0"/>
                    </a:p>
                  </a:txBody>
                  <a:tcPr/>
                </a:tc>
                <a:extLst>
                  <a:ext uri="{0D108BD9-81ED-4DB2-BD59-A6C34878D82A}">
                    <a16:rowId xmlns:a16="http://schemas.microsoft.com/office/drawing/2014/main" val="10001"/>
                  </a:ext>
                </a:extLst>
              </a:tr>
              <a:tr h="122413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Cyanide solution transfer protocols positively influencing transport and</a:t>
                      </a:r>
                      <a:r>
                        <a:rPr lang="en-AU" baseline="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AU" baseline="0" dirty="0" smtClean="0"/>
                        <a:t>mine-site </a:t>
                      </a:r>
                      <a:r>
                        <a:rPr lang="en-AU" dirty="0" smtClean="0"/>
                        <a:t>safety</a:t>
                      </a:r>
                    </a:p>
                    <a:p>
                      <a:endParaRPr lang="en-AU"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Concern for caustic soda unloading is control of air pressure </a:t>
                      </a:r>
                    </a:p>
                    <a:p>
                      <a:endParaRPr lang="en-AU" dirty="0"/>
                    </a:p>
                  </a:txBody>
                  <a:tcPr/>
                </a:tc>
                <a:extLst>
                  <a:ext uri="{0D108BD9-81ED-4DB2-BD59-A6C34878D82A}">
                    <a16:rowId xmlns:a16="http://schemas.microsoft.com/office/drawing/2014/main" val="10002"/>
                  </a:ext>
                </a:extLst>
              </a:tr>
              <a:tr h="16687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Positive interactions between manufacturers/ consignors and </a:t>
                      </a:r>
                    </a:p>
                    <a:p>
                      <a:pPr marL="0" marR="0" indent="0" algn="l" defTabSz="914400" rtl="0" eaLnBrk="1" fontAlgn="auto" latinLnBrk="0" hangingPunct="1">
                        <a:lnSpc>
                          <a:spcPct val="100000"/>
                        </a:lnSpc>
                        <a:spcBef>
                          <a:spcPts val="0"/>
                        </a:spcBef>
                        <a:spcAft>
                          <a:spcPts val="0"/>
                        </a:spcAft>
                        <a:buClrTx/>
                        <a:buSzTx/>
                        <a:buFontTx/>
                        <a:buNone/>
                        <a:tabLst/>
                        <a:defRPr/>
                      </a:pPr>
                      <a:r>
                        <a:rPr lang="en-AU" dirty="0" smtClean="0"/>
                        <a:t>rail operators</a:t>
                      </a:r>
                    </a:p>
                    <a:p>
                      <a:endParaRPr lang="en-AU" dirty="0"/>
                    </a:p>
                  </a:txBody>
                  <a:tcPr/>
                </a:tc>
                <a:tc>
                  <a:txBody>
                    <a:bodyPr/>
                    <a:lstStyle/>
                    <a:p>
                      <a:pPr>
                        <a:lnSpc>
                          <a:spcPct val="175000"/>
                        </a:lnSpc>
                      </a:pPr>
                      <a:r>
                        <a:rPr lang="en-AU" dirty="0" smtClean="0"/>
                        <a:t>Emergency planning</a:t>
                      </a:r>
                      <a:r>
                        <a:rPr lang="en-AU" baseline="0" dirty="0" smtClean="0"/>
                        <a:t> </a:t>
                      </a:r>
                      <a:r>
                        <a:rPr lang="en-AU" dirty="0" smtClean="0"/>
                        <a:t>requires attention– </a:t>
                      </a:r>
                    </a:p>
                    <a:p>
                      <a:pPr lvl="0">
                        <a:lnSpc>
                          <a:spcPct val="150000"/>
                        </a:lnSpc>
                        <a:buFont typeface="Wingdings" panose="05000000000000000000" pitchFamily="2" charset="2"/>
                        <a:buNone/>
                      </a:pPr>
                      <a:r>
                        <a:rPr lang="en-AU" dirty="0" smtClean="0"/>
                        <a:t>- response capability</a:t>
                      </a:r>
                    </a:p>
                    <a:p>
                      <a:pPr lvl="0">
                        <a:lnSpc>
                          <a:spcPct val="150000"/>
                        </a:lnSpc>
                        <a:buFont typeface="Wingdings" panose="05000000000000000000" pitchFamily="2" charset="2"/>
                        <a:buNone/>
                      </a:pPr>
                      <a:r>
                        <a:rPr lang="en-AU" dirty="0" smtClean="0"/>
                        <a:t>- mobilising resources to remote areas</a:t>
                      </a:r>
                    </a:p>
                    <a:p>
                      <a:endParaRPr lang="en-AU" dirty="0"/>
                    </a:p>
                  </a:txBody>
                  <a:tcPr/>
                </a:tc>
                <a:extLst>
                  <a:ext uri="{0D108BD9-81ED-4DB2-BD59-A6C34878D82A}">
                    <a16:rowId xmlns:a16="http://schemas.microsoft.com/office/drawing/2014/main" val="10003"/>
                  </a:ext>
                </a:extLst>
              </a:tr>
            </a:tbl>
          </a:graphicData>
        </a:graphic>
      </p:graphicFrame>
      <p:pic>
        <p:nvPicPr>
          <p:cNvPr id="3076" name="Picture 4" descr="C:\Users\MIEDGSL\AppData\Local\Microsoft\Windows\Temporary Internet Files\Content.IE5\C4VN7STU\incorrect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19329" y="2007853"/>
            <a:ext cx="509610" cy="46609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Users\MIEDGSL\AppData\Local\Microsoft\Windows\Temporary Internet Files\Content.IE5\C4VN7STU\incorrect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1729" y="3376004"/>
            <a:ext cx="509610" cy="46609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C:\Users\MIEDGSL\AppData\Local\Microsoft\Windows\Temporary Internet Files\Content.IE5\C4VN7STU\incorrecto[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71729" y="4528133"/>
            <a:ext cx="509610" cy="46609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MIEDGSL\AppData\Local\Microsoft\Windows\Temporary Internet Files\Content.IE5\VTWFL1Q8\Tick-gre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085" y="1897954"/>
            <a:ext cx="708751" cy="68588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MIEDGSL\AppData\Local\Microsoft\Windows\Temporary Internet Files\Content.IE5\VTWFL1Q8\Tick-gre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085" y="4418234"/>
            <a:ext cx="708751" cy="68588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C:\Users\MIEDGSL\AppData\Local\Microsoft\Windows\Temporary Internet Files\Content.IE5\VTWFL1Q8\Tick-gree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5085" y="3266105"/>
            <a:ext cx="708751" cy="685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112033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28</a:t>
            </a:fld>
            <a:endParaRPr lang="en-US" dirty="0"/>
          </a:p>
        </p:txBody>
      </p:sp>
      <p:sp>
        <p:nvSpPr>
          <p:cNvPr id="2" name="Title 1"/>
          <p:cNvSpPr>
            <a:spLocks noGrp="1"/>
          </p:cNvSpPr>
          <p:nvPr>
            <p:ph type="title" idx="4294967295"/>
          </p:nvPr>
        </p:nvSpPr>
        <p:spPr>
          <a:xfrm>
            <a:off x="0" y="228601"/>
            <a:ext cx="9144000" cy="536104"/>
          </a:xfrm>
        </p:spPr>
        <p:txBody>
          <a:bodyPr/>
          <a:lstStyle/>
          <a:p>
            <a:pPr algn="ctr"/>
            <a:r>
              <a:rPr lang="en-AU" dirty="0" smtClean="0">
                <a:solidFill>
                  <a:srgbClr val="0E6E71"/>
                </a:solidFill>
              </a:rPr>
              <a:t>What have we found? </a:t>
            </a:r>
            <a:endParaRPr lang="en-AU" dirty="0">
              <a:solidFill>
                <a:srgbClr val="0E6E71"/>
              </a:solidFill>
            </a:endParaRPr>
          </a:p>
        </p:txBody>
      </p:sp>
      <p:pic>
        <p:nvPicPr>
          <p:cNvPr id="9218" name="Picture 2" descr="H:\My Documents\Peterx\Inspections\Inspections Photos\rail 2016\IMG_20160610_11344213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1035362"/>
            <a:ext cx="8496944" cy="47795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74558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29</a:t>
            </a:fld>
            <a:endParaRPr lang="en-US" dirty="0"/>
          </a:p>
        </p:txBody>
      </p:sp>
      <p:sp>
        <p:nvSpPr>
          <p:cNvPr id="2" name="Title 1"/>
          <p:cNvSpPr>
            <a:spLocks noGrp="1"/>
          </p:cNvSpPr>
          <p:nvPr>
            <p:ph type="title" idx="4294967295"/>
          </p:nvPr>
        </p:nvSpPr>
        <p:spPr>
          <a:xfrm>
            <a:off x="0" y="228601"/>
            <a:ext cx="9144000" cy="684390"/>
          </a:xfrm>
        </p:spPr>
        <p:txBody>
          <a:bodyPr/>
          <a:lstStyle/>
          <a:p>
            <a:pPr algn="ctr"/>
            <a:r>
              <a:rPr lang="en-AU" dirty="0" smtClean="0">
                <a:solidFill>
                  <a:srgbClr val="0E6E71"/>
                </a:solidFill>
              </a:rPr>
              <a:t>Placarding</a:t>
            </a:r>
            <a:endParaRPr lang="en-AU" dirty="0">
              <a:solidFill>
                <a:srgbClr val="0E6E71"/>
              </a:solidFill>
            </a:endParaRPr>
          </a:p>
        </p:txBody>
      </p:sp>
      <p:pic>
        <p:nvPicPr>
          <p:cNvPr id="4" name="Picture 2" descr="H:\My Documents\Peterx\Inspections\Inspections Photos\rail 2016\IMG_20160610_113429399_HD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1052736"/>
            <a:ext cx="8228928" cy="46287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67876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https://hattonsimages.blob.core.windows.net/products/R9299_3155344_Qty1_2.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4" y="3140968"/>
            <a:ext cx="3988623" cy="223933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subTitle" idx="1"/>
          </p:nvPr>
        </p:nvSpPr>
        <p:spPr>
          <a:xfrm>
            <a:off x="899592" y="1628800"/>
            <a:ext cx="7416824" cy="4464496"/>
          </a:xfrm>
        </p:spPr>
        <p:txBody>
          <a:bodyPr/>
          <a:lstStyle/>
          <a:p>
            <a:r>
              <a:rPr lang="en-AU" sz="3600" dirty="0">
                <a:solidFill>
                  <a:srgbClr val="0E6E71"/>
                </a:solidFill>
                <a:latin typeface="Arial" panose="020B0604020202020204" pitchFamily="34" charset="0"/>
                <a:cs typeface="Arial" panose="020B0604020202020204" pitchFamily="34" charset="0"/>
              </a:rPr>
              <a:t>WA dangerous goods rail transfer observations and an overview of the Julia Creek incident</a:t>
            </a:r>
          </a:p>
          <a:p>
            <a:endParaRPr lang="en-AU" dirty="0" smtClean="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a:p>
            <a:endParaRPr lang="en-AU" dirty="0" smtClean="0">
              <a:latin typeface="Arial" panose="020B0604020202020204" pitchFamily="34" charset="0"/>
              <a:cs typeface="Arial" panose="020B0604020202020204" pitchFamily="34" charset="0"/>
            </a:endParaRPr>
          </a:p>
          <a:p>
            <a:endParaRPr lang="en-AU"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978778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30</a:t>
            </a:fld>
            <a:endParaRPr lang="en-US" dirty="0"/>
          </a:p>
        </p:txBody>
      </p:sp>
      <p:sp>
        <p:nvSpPr>
          <p:cNvPr id="2" name="Title 1"/>
          <p:cNvSpPr>
            <a:spLocks noGrp="1"/>
          </p:cNvSpPr>
          <p:nvPr>
            <p:ph type="title"/>
          </p:nvPr>
        </p:nvSpPr>
        <p:spPr>
          <a:xfrm>
            <a:off x="0" y="228600"/>
            <a:ext cx="9108504" cy="608112"/>
          </a:xfrm>
        </p:spPr>
        <p:txBody>
          <a:bodyPr/>
          <a:lstStyle/>
          <a:p>
            <a:pPr algn="ctr"/>
            <a:r>
              <a:rPr lang="en-AU" dirty="0" smtClean="0"/>
              <a:t>Inside the locomotive</a:t>
            </a:r>
            <a:endParaRPr lang="en-AU" dirty="0"/>
          </a:p>
        </p:txBody>
      </p:sp>
      <p:pic>
        <p:nvPicPr>
          <p:cNvPr id="10242" name="Picture 2" descr="H:\My Documents\Peterx\Inspections\Inspections Photos\rail 2016\IMG_20160610_11384934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585" y="908720"/>
            <a:ext cx="2712912" cy="51499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H:\My Documents\Peterx\Inspections\Inspections Photos\rail 2016\IMG_20160610_113856647_HD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3545213" y="711371"/>
            <a:ext cx="5149918" cy="55446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17169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31</a:t>
            </a:fld>
            <a:endParaRPr lang="en-US" dirty="0"/>
          </a:p>
        </p:txBody>
      </p:sp>
      <p:sp>
        <p:nvSpPr>
          <p:cNvPr id="2" name="Title 1"/>
          <p:cNvSpPr>
            <a:spLocks noGrp="1"/>
          </p:cNvSpPr>
          <p:nvPr>
            <p:ph type="title" idx="4294967295"/>
          </p:nvPr>
        </p:nvSpPr>
        <p:spPr>
          <a:xfrm>
            <a:off x="0" y="228601"/>
            <a:ext cx="9144000" cy="536104"/>
          </a:xfrm>
        </p:spPr>
        <p:txBody>
          <a:bodyPr/>
          <a:lstStyle/>
          <a:p>
            <a:pPr algn="ctr"/>
            <a:r>
              <a:rPr lang="en-AU" dirty="0" smtClean="0">
                <a:solidFill>
                  <a:srgbClr val="0E6E71"/>
                </a:solidFill>
              </a:rPr>
              <a:t>Segregation chart for rail</a:t>
            </a:r>
            <a:endParaRPr lang="en-AU" dirty="0">
              <a:solidFill>
                <a:srgbClr val="0E6E71"/>
              </a:solidFill>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588" y="764707"/>
            <a:ext cx="4730824" cy="53899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6131029"/>
            <a:ext cx="2627784" cy="338554"/>
          </a:xfrm>
          <a:prstGeom prst="rect">
            <a:avLst/>
          </a:prstGeom>
          <a:noFill/>
        </p:spPr>
        <p:txBody>
          <a:bodyPr wrap="square" rtlCol="0">
            <a:spAutoFit/>
          </a:bodyPr>
          <a:lstStyle/>
          <a:p>
            <a:r>
              <a:rPr lang="en-AU" sz="1600" dirty="0"/>
              <a:t>Source: rissb.com.au</a:t>
            </a:r>
          </a:p>
        </p:txBody>
      </p:sp>
    </p:spTree>
    <p:extLst>
      <p:ext uri="{BB962C8B-B14F-4D97-AF65-F5344CB8AC3E}">
        <p14:creationId xmlns:p14="http://schemas.microsoft.com/office/powerpoint/2010/main" val="34562271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Overflow of liquid DG</a:t>
            </a:r>
            <a:endParaRPr lang="en-AU" dirty="0"/>
          </a:p>
        </p:txBody>
      </p:sp>
      <p:sp>
        <p:nvSpPr>
          <p:cNvPr id="3" name="Content Placeholder 2"/>
          <p:cNvSpPr>
            <a:spLocks noGrp="1"/>
          </p:cNvSpPr>
          <p:nvPr>
            <p:ph idx="1"/>
          </p:nvPr>
        </p:nvSpPr>
        <p:spPr>
          <a:xfrm>
            <a:off x="827584" y="1600200"/>
            <a:ext cx="7630616" cy="4495800"/>
          </a:xfrm>
        </p:spPr>
        <p:txBody>
          <a:bodyPr/>
          <a:lstStyle/>
          <a:p>
            <a:r>
              <a:rPr lang="en-AU" dirty="0" smtClean="0"/>
              <a:t>400 kL corrosives in rail tank wagons</a:t>
            </a:r>
          </a:p>
          <a:p>
            <a:r>
              <a:rPr lang="en-AU" dirty="0" smtClean="0"/>
              <a:t>150kL holding tank with “automatic” pumping at high level to larger tank. Overflow to bund.</a:t>
            </a:r>
          </a:p>
          <a:p>
            <a:r>
              <a:rPr lang="en-AU" dirty="0" smtClean="0"/>
              <a:t>150kL Bund</a:t>
            </a:r>
          </a:p>
          <a:p>
            <a:r>
              <a:rPr lang="en-AU" dirty="0" smtClean="0"/>
              <a:t>You do the maths!</a:t>
            </a:r>
            <a:endParaRPr lang="en-AU"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5379" r="5872"/>
          <a:stretch/>
        </p:blipFill>
        <p:spPr>
          <a:xfrm>
            <a:off x="6108743" y="3933057"/>
            <a:ext cx="2376264" cy="150608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9" y="3933058"/>
            <a:ext cx="2042854" cy="1506089"/>
          </a:xfrm>
          <a:prstGeom prst="rect">
            <a:avLst/>
          </a:prstGeom>
        </p:spPr>
      </p:pic>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32</a:t>
            </a:fld>
            <a:endParaRPr lang="en-US" dirty="0"/>
          </a:p>
        </p:txBody>
      </p:sp>
    </p:spTree>
    <p:extLst>
      <p:ext uri="{BB962C8B-B14F-4D97-AF65-F5344CB8AC3E}">
        <p14:creationId xmlns:p14="http://schemas.microsoft.com/office/powerpoint/2010/main" val="427478937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2276872"/>
            <a:ext cx="4317490" cy="3240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33</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a:solidFill>
                  <a:srgbClr val="0E6E71"/>
                </a:solidFill>
              </a:rPr>
              <a:t>S</a:t>
            </a:r>
            <a:r>
              <a:rPr lang="en-AU" dirty="0" smtClean="0">
                <a:solidFill>
                  <a:srgbClr val="0E6E71"/>
                </a:solidFill>
              </a:rPr>
              <a:t>tate risk project – Hazmat rail scenario</a:t>
            </a:r>
            <a:endParaRPr lang="en-AU" dirty="0">
              <a:solidFill>
                <a:srgbClr val="0E6E71"/>
              </a:solidFill>
            </a:endParaRPr>
          </a:p>
        </p:txBody>
      </p:sp>
      <p:sp>
        <p:nvSpPr>
          <p:cNvPr id="3" name="Content Placeholder 2"/>
          <p:cNvSpPr>
            <a:spLocks noGrp="1"/>
          </p:cNvSpPr>
          <p:nvPr>
            <p:ph idx="4294967295"/>
          </p:nvPr>
        </p:nvSpPr>
        <p:spPr>
          <a:xfrm>
            <a:off x="539552" y="1256557"/>
            <a:ext cx="5184576" cy="4824412"/>
          </a:xfrm>
        </p:spPr>
        <p:txBody>
          <a:bodyPr/>
          <a:lstStyle/>
          <a:p>
            <a:pPr lvl="0"/>
            <a:r>
              <a:rPr lang="en-AU" dirty="0"/>
              <a:t>40 kL diesel tanker - travelling south </a:t>
            </a:r>
            <a:r>
              <a:rPr lang="en-AU" dirty="0" smtClean="0"/>
              <a:t>on </a:t>
            </a:r>
            <a:r>
              <a:rPr lang="en-AU" dirty="0"/>
              <a:t>Chapple St </a:t>
            </a:r>
            <a:r>
              <a:rPr lang="en-AU" dirty="0" smtClean="0"/>
              <a:t>Kalgoorlie</a:t>
            </a:r>
            <a:endParaRPr lang="en-AU" dirty="0"/>
          </a:p>
          <a:p>
            <a:pPr marL="0" indent="0">
              <a:buNone/>
            </a:pPr>
            <a:endParaRPr lang="en-AU" dirty="0"/>
          </a:p>
          <a:p>
            <a:pPr lvl="0"/>
            <a:r>
              <a:rPr lang="en-AU" dirty="0"/>
              <a:t>Collides </a:t>
            </a:r>
            <a:r>
              <a:rPr lang="en-AU" dirty="0" smtClean="0"/>
              <a:t>with locomotive </a:t>
            </a:r>
          </a:p>
          <a:p>
            <a:pPr marL="0" indent="0">
              <a:buNone/>
            </a:pPr>
            <a:r>
              <a:rPr lang="en-AU" dirty="0"/>
              <a:t> </a:t>
            </a:r>
            <a:r>
              <a:rPr lang="en-AU" dirty="0" smtClean="0"/>
              <a:t>   carrying </a:t>
            </a:r>
            <a:r>
              <a:rPr lang="en-AU" dirty="0"/>
              <a:t>LP Gas rail car  </a:t>
            </a:r>
            <a:endParaRPr lang="en-AU" dirty="0" smtClean="0"/>
          </a:p>
          <a:p>
            <a:pPr marL="0" indent="0">
              <a:buNone/>
            </a:pPr>
            <a:r>
              <a:rPr lang="en-AU" dirty="0"/>
              <a:t> </a:t>
            </a:r>
            <a:r>
              <a:rPr lang="en-AU" dirty="0" smtClean="0"/>
              <a:t>   (</a:t>
            </a:r>
            <a:r>
              <a:rPr lang="en-AU" dirty="0"/>
              <a:t>77 kL, 32 t on board)</a:t>
            </a:r>
          </a:p>
          <a:p>
            <a:pPr marL="0" indent="0">
              <a:buNone/>
            </a:pPr>
            <a:endParaRPr lang="en-AU" dirty="0"/>
          </a:p>
        </p:txBody>
      </p:sp>
    </p:spTree>
    <p:extLst>
      <p:ext uri="{BB962C8B-B14F-4D97-AF65-F5344CB8AC3E}">
        <p14:creationId xmlns:p14="http://schemas.microsoft.com/office/powerpoint/2010/main" val="95167190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34</a:t>
            </a:fld>
            <a:endParaRPr lang="en-US" dirty="0"/>
          </a:p>
        </p:txBody>
      </p:sp>
      <p:sp>
        <p:nvSpPr>
          <p:cNvPr id="2" name="Title 1"/>
          <p:cNvSpPr>
            <a:spLocks noGrp="1"/>
          </p:cNvSpPr>
          <p:nvPr>
            <p:ph type="title" idx="4294967295"/>
          </p:nvPr>
        </p:nvSpPr>
        <p:spPr>
          <a:xfrm>
            <a:off x="0" y="228603"/>
            <a:ext cx="9144000" cy="536103"/>
          </a:xfrm>
        </p:spPr>
        <p:txBody>
          <a:bodyPr/>
          <a:lstStyle/>
          <a:p>
            <a:pPr algn="ctr"/>
            <a:r>
              <a:rPr lang="en-AU" dirty="0" smtClean="0">
                <a:solidFill>
                  <a:srgbClr val="0E6E71"/>
                </a:solidFill>
              </a:rPr>
              <a:t>Consequences</a:t>
            </a:r>
            <a:endParaRPr lang="en-AU" dirty="0">
              <a:solidFill>
                <a:srgbClr val="0E6E71"/>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7747" y="831262"/>
            <a:ext cx="7123755" cy="522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15728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State risk project – Hazmat Rail</a:t>
            </a:r>
            <a:endParaRPr lang="en-AU" dirty="0"/>
          </a:p>
        </p:txBody>
      </p:sp>
      <p:sp>
        <p:nvSpPr>
          <p:cNvPr id="3" name="Content Placeholder 2"/>
          <p:cNvSpPr>
            <a:spLocks noGrp="1"/>
          </p:cNvSpPr>
          <p:nvPr>
            <p:ph idx="1"/>
          </p:nvPr>
        </p:nvSpPr>
        <p:spPr>
          <a:xfrm>
            <a:off x="971600" y="1600200"/>
            <a:ext cx="7486600" cy="4495800"/>
          </a:xfrm>
        </p:spPr>
        <p:txBody>
          <a:bodyPr/>
          <a:lstStyle/>
          <a:p>
            <a:pPr marL="0" indent="0">
              <a:buNone/>
            </a:pPr>
            <a:r>
              <a:rPr lang="en-AU" dirty="0" smtClean="0"/>
              <a:t>Key findings:</a:t>
            </a:r>
          </a:p>
          <a:p>
            <a:endParaRPr lang="en-AU" dirty="0"/>
          </a:p>
          <a:p>
            <a:r>
              <a:rPr lang="en-AU" dirty="0" smtClean="0"/>
              <a:t>Preparedness – planning and capabilities</a:t>
            </a:r>
          </a:p>
          <a:p>
            <a:r>
              <a:rPr lang="en-AU" dirty="0" smtClean="0"/>
              <a:t>Health system would be placed under stress</a:t>
            </a:r>
          </a:p>
          <a:p>
            <a:r>
              <a:rPr lang="en-AU" dirty="0" smtClean="0"/>
              <a:t>Impact on business – rail through many suburbs, cities and towns</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35</a:t>
            </a:fld>
            <a:endParaRPr lang="en-US" dirty="0"/>
          </a:p>
        </p:txBody>
      </p:sp>
    </p:spTree>
    <p:extLst>
      <p:ext uri="{BB962C8B-B14F-4D97-AF65-F5344CB8AC3E}">
        <p14:creationId xmlns:p14="http://schemas.microsoft.com/office/powerpoint/2010/main" val="114842694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Has your depot taken its eye off the ball?</a:t>
            </a:r>
            <a:endParaRPr lang="en-AU" dirty="0"/>
          </a:p>
        </p:txBody>
      </p:sp>
      <p:sp>
        <p:nvSpPr>
          <p:cNvPr id="3" name="Content Placeholder 2"/>
          <p:cNvSpPr>
            <a:spLocks noGrp="1"/>
          </p:cNvSpPr>
          <p:nvPr>
            <p:ph idx="1"/>
          </p:nvPr>
        </p:nvSpPr>
        <p:spPr>
          <a:xfrm>
            <a:off x="899592" y="1628800"/>
            <a:ext cx="7558608" cy="4525962"/>
          </a:xfrm>
        </p:spPr>
        <p:txBody>
          <a:bodyPr/>
          <a:lstStyle/>
          <a:p>
            <a:pPr lvl="0"/>
            <a:r>
              <a:rPr lang="en-AU" dirty="0"/>
              <a:t>No e</a:t>
            </a:r>
            <a:r>
              <a:rPr lang="en-AU" dirty="0" smtClean="0"/>
              <a:t>mergency plans and s</a:t>
            </a:r>
            <a:r>
              <a:rPr lang="en-AU" dirty="0"/>
              <a:t>ite extremely reliant on emergency services</a:t>
            </a:r>
          </a:p>
          <a:p>
            <a:pPr lvl="0"/>
            <a:r>
              <a:rPr lang="en-AU" dirty="0"/>
              <a:t>No breathing apparatus on site </a:t>
            </a:r>
            <a:r>
              <a:rPr lang="en-AU" dirty="0" smtClean="0"/>
              <a:t>or </a:t>
            </a:r>
            <a:r>
              <a:rPr lang="en-AU" dirty="0"/>
              <a:t>trains</a:t>
            </a:r>
          </a:p>
          <a:p>
            <a:r>
              <a:rPr lang="en-AU" dirty="0"/>
              <a:t>No </a:t>
            </a:r>
            <a:r>
              <a:rPr lang="en-AU" dirty="0" smtClean="0"/>
              <a:t>d</a:t>
            </a:r>
            <a:r>
              <a:rPr lang="en-AU" dirty="0"/>
              <a:t>angerous goods training for staff</a:t>
            </a:r>
          </a:p>
          <a:p>
            <a:pPr lvl="0"/>
            <a:r>
              <a:rPr lang="en-AU" dirty="0"/>
              <a:t>No spill containment on site </a:t>
            </a:r>
          </a:p>
          <a:p>
            <a:pPr lvl="0"/>
            <a:endParaRPr lang="en-AU" dirty="0"/>
          </a:p>
          <a:p>
            <a:pPr marL="0" indent="0">
              <a:buNone/>
            </a:pPr>
            <a:endParaRPr lang="en-AU" dirty="0"/>
          </a:p>
        </p:txBody>
      </p:sp>
      <p:pic>
        <p:nvPicPr>
          <p:cNvPr id="10" name="Picture 2" descr="C:\Users\MIEDGSL\AppData\Local\Microsoft\Windows\Temporary Internet Files\Content.IE5\HKVY5N1E\Sherrin_footy[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5001" y="4584542"/>
            <a:ext cx="1882405" cy="1411804"/>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MIEDGSL\AppData\Local\Microsoft\Windows\Temporary Internet Files\Content.IE5\VTWFL1Q8\1024px-Ghostscript_Tiger.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95406" y="4268154"/>
            <a:ext cx="1728192" cy="1728192"/>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36</a:t>
            </a:fld>
            <a:endParaRPr lang="en-US" dirty="0"/>
          </a:p>
        </p:txBody>
      </p:sp>
    </p:spTree>
    <p:extLst>
      <p:ext uri="{BB962C8B-B14F-4D97-AF65-F5344CB8AC3E}">
        <p14:creationId xmlns:p14="http://schemas.microsoft.com/office/powerpoint/2010/main" val="200852726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71" y="2197720"/>
            <a:ext cx="3975520" cy="308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899592" y="228600"/>
            <a:ext cx="8244408" cy="752128"/>
          </a:xfrm>
        </p:spPr>
        <p:txBody>
          <a:bodyPr/>
          <a:lstStyle/>
          <a:p>
            <a:r>
              <a:rPr lang="en-AU" dirty="0" smtClean="0"/>
              <a:t>What does ALARP look like from a DG perspective?</a:t>
            </a:r>
            <a:endParaRPr lang="en-AU" dirty="0"/>
          </a:p>
        </p:txBody>
      </p:sp>
      <p:sp>
        <p:nvSpPr>
          <p:cNvPr id="3" name="Content Placeholder 2"/>
          <p:cNvSpPr>
            <a:spLocks noGrp="1"/>
          </p:cNvSpPr>
          <p:nvPr>
            <p:ph idx="1"/>
          </p:nvPr>
        </p:nvSpPr>
        <p:spPr>
          <a:xfrm>
            <a:off x="899592" y="1672477"/>
            <a:ext cx="4608512" cy="4680520"/>
          </a:xfrm>
        </p:spPr>
        <p:txBody>
          <a:bodyPr/>
          <a:lstStyle/>
          <a:p>
            <a:pPr marL="0" indent="0">
              <a:buNone/>
            </a:pPr>
            <a:r>
              <a:rPr lang="en-AU" dirty="0" smtClean="0"/>
              <a:t>Developed under Section 8 (Duty to minimise risk from DGs)</a:t>
            </a:r>
          </a:p>
          <a:p>
            <a:endParaRPr lang="en-AU" dirty="0"/>
          </a:p>
          <a:p>
            <a:r>
              <a:rPr lang="en-AU" dirty="0" smtClean="0"/>
              <a:t>Chain of custody and responsibility for DG</a:t>
            </a:r>
          </a:p>
          <a:p>
            <a:r>
              <a:rPr lang="en-AU" dirty="0" smtClean="0"/>
              <a:t>Address DG transfer risks</a:t>
            </a:r>
          </a:p>
          <a:p>
            <a:r>
              <a:rPr lang="en-AU" dirty="0" smtClean="0"/>
              <a:t>Emergency preparedness</a:t>
            </a:r>
            <a:endParaRPr lang="en-AU" dirty="0"/>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37</a:t>
            </a:fld>
            <a:endParaRPr lang="en-US" dirty="0"/>
          </a:p>
        </p:txBody>
      </p:sp>
    </p:spTree>
    <p:extLst>
      <p:ext uri="{BB962C8B-B14F-4D97-AF65-F5344CB8AC3E}">
        <p14:creationId xmlns:p14="http://schemas.microsoft.com/office/powerpoint/2010/main" val="1896346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272808" cy="752128"/>
          </a:xfrm>
        </p:spPr>
        <p:txBody>
          <a:bodyPr/>
          <a:lstStyle/>
          <a:p>
            <a:r>
              <a:rPr lang="en-AU" dirty="0" smtClean="0"/>
              <a:t>DG transport incidents – exposure to hazards in rail</a:t>
            </a:r>
            <a:endParaRPr lang="en-AU" dirty="0"/>
          </a:p>
        </p:txBody>
      </p:sp>
      <p:sp>
        <p:nvSpPr>
          <p:cNvPr id="3" name="Content Placeholder 2"/>
          <p:cNvSpPr>
            <a:spLocks noGrp="1"/>
          </p:cNvSpPr>
          <p:nvPr>
            <p:ph idx="1"/>
          </p:nvPr>
        </p:nvSpPr>
        <p:spPr>
          <a:xfrm>
            <a:off x="827584" y="1600200"/>
            <a:ext cx="7630616" cy="4495800"/>
          </a:xfrm>
        </p:spPr>
        <p:txBody>
          <a:bodyPr/>
          <a:lstStyle/>
          <a:p>
            <a:pPr marL="0" indent="0">
              <a:lnSpc>
                <a:spcPct val="150000"/>
              </a:lnSpc>
              <a:buNone/>
            </a:pPr>
            <a:r>
              <a:rPr lang="en-AU" dirty="0" smtClean="0"/>
              <a:t>Three prominent US rail incidents highlight hazards inherent in rail transport systems:</a:t>
            </a:r>
          </a:p>
          <a:p>
            <a:pPr>
              <a:lnSpc>
                <a:spcPct val="150000"/>
              </a:lnSpc>
            </a:pPr>
            <a:r>
              <a:rPr lang="en-AU" dirty="0" smtClean="0"/>
              <a:t>maintenance </a:t>
            </a:r>
            <a:r>
              <a:rPr lang="en-AU" dirty="0"/>
              <a:t>of track</a:t>
            </a:r>
          </a:p>
          <a:p>
            <a:pPr>
              <a:lnSpc>
                <a:spcPct val="150000"/>
              </a:lnSpc>
            </a:pPr>
            <a:r>
              <a:rPr lang="en-AU" dirty="0" smtClean="0"/>
              <a:t>human </a:t>
            </a:r>
            <a:r>
              <a:rPr lang="en-AU" dirty="0"/>
              <a:t>intervention in track switching</a:t>
            </a:r>
          </a:p>
          <a:p>
            <a:pPr>
              <a:lnSpc>
                <a:spcPct val="150000"/>
              </a:lnSpc>
            </a:pPr>
            <a:r>
              <a:rPr lang="en-AU" dirty="0" smtClean="0"/>
              <a:t>bulk </a:t>
            </a:r>
            <a:r>
              <a:rPr lang="en-AU" dirty="0"/>
              <a:t>transfer of </a:t>
            </a:r>
            <a:r>
              <a:rPr lang="en-AU" dirty="0" smtClean="0"/>
              <a:t>dangerous and </a:t>
            </a:r>
            <a:r>
              <a:rPr lang="en-AU" dirty="0"/>
              <a:t>hazardous </a:t>
            </a:r>
            <a:r>
              <a:rPr lang="en-AU" dirty="0" smtClean="0"/>
              <a:t>goods.</a:t>
            </a:r>
            <a:endParaRPr lang="en-AU" dirty="0"/>
          </a:p>
          <a:p>
            <a:endParaRPr lang="en-AU" dirty="0" smtClean="0"/>
          </a:p>
          <a:p>
            <a:pPr lvl="1">
              <a:buFont typeface="Wingdings" panose="05000000000000000000" pitchFamily="2" charset="2"/>
              <a:buChar char="v"/>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38</a:t>
            </a:fld>
            <a:endParaRPr lang="en-US" dirty="0"/>
          </a:p>
        </p:txBody>
      </p:sp>
    </p:spTree>
    <p:extLst>
      <p:ext uri="{BB962C8B-B14F-4D97-AF65-F5344CB8AC3E}">
        <p14:creationId xmlns:p14="http://schemas.microsoft.com/office/powerpoint/2010/main" val="36143504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39</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Minot ammonia rail wagon incident 18/1/2002</a:t>
            </a:r>
            <a:endParaRPr lang="en-AU" dirty="0">
              <a:solidFill>
                <a:srgbClr val="0E6E71"/>
              </a:solidFill>
            </a:endParaRPr>
          </a:p>
        </p:txBody>
      </p:sp>
      <p:sp>
        <p:nvSpPr>
          <p:cNvPr id="3" name="Content Placeholder 2"/>
          <p:cNvSpPr>
            <a:spLocks noGrp="1"/>
          </p:cNvSpPr>
          <p:nvPr>
            <p:ph idx="4294967295"/>
          </p:nvPr>
        </p:nvSpPr>
        <p:spPr>
          <a:xfrm>
            <a:off x="0" y="1227138"/>
            <a:ext cx="9144000" cy="4866158"/>
          </a:xfrm>
        </p:spPr>
        <p:txBody>
          <a:bodyPr/>
          <a:lstStyle/>
          <a:p>
            <a:pPr marL="0" indent="0">
              <a:buNone/>
            </a:pPr>
            <a:endParaRPr lang="en-AU" dirty="0" smtClean="0"/>
          </a:p>
          <a:p>
            <a:pPr marL="0" indent="0">
              <a:buNone/>
            </a:pPr>
            <a:endParaRPr lang="en-AU" dirty="0"/>
          </a:p>
          <a:p>
            <a:pPr marL="0" indent="0">
              <a:buNone/>
            </a:pPr>
            <a:endParaRPr lang="en-AU" dirty="0" smtClean="0"/>
          </a:p>
          <a:p>
            <a:pPr marL="0" indent="0">
              <a:buNone/>
            </a:pPr>
            <a:endParaRPr lang="en-AU" dirty="0"/>
          </a:p>
          <a:p>
            <a:pPr marL="0" indent="0">
              <a:buNone/>
            </a:pPr>
            <a:endParaRPr lang="en-AU" dirty="0" smtClean="0"/>
          </a:p>
          <a:p>
            <a:pPr marL="0" indent="0">
              <a:buNone/>
            </a:pPr>
            <a:endParaRPr lang="en-AU" dirty="0"/>
          </a:p>
          <a:p>
            <a:pPr marL="0" indent="0">
              <a:buNone/>
            </a:pPr>
            <a:endParaRPr lang="en-AU" dirty="0" smtClean="0"/>
          </a:p>
          <a:p>
            <a:pPr marL="0" indent="0">
              <a:buNone/>
            </a:pPr>
            <a:endParaRPr lang="en-AU" dirty="0" smtClean="0"/>
          </a:p>
          <a:p>
            <a:pPr marL="0" indent="0">
              <a:buNone/>
            </a:pPr>
            <a:endParaRPr lang="en-AU" dirty="0" smtClean="0"/>
          </a:p>
          <a:p>
            <a:pPr marL="0" indent="0" algn="ctr">
              <a:buNone/>
            </a:pPr>
            <a:r>
              <a:rPr lang="en-AU" dirty="0" smtClean="0"/>
              <a:t>Occurred west of Minot, when </a:t>
            </a:r>
            <a:r>
              <a:rPr lang="en-AU" dirty="0"/>
              <a:t>a </a:t>
            </a:r>
            <a:r>
              <a:rPr lang="en-AU" dirty="0" smtClean="0"/>
              <a:t>CPR freight </a:t>
            </a:r>
            <a:r>
              <a:rPr lang="en-AU" dirty="0"/>
              <a:t>train derailed in </a:t>
            </a:r>
            <a:r>
              <a:rPr lang="en-AU" dirty="0" smtClean="0"/>
              <a:t>Harrison, spilling </a:t>
            </a:r>
            <a:r>
              <a:rPr lang="en-AU" dirty="0"/>
              <a:t>hazardous </a:t>
            </a:r>
            <a:r>
              <a:rPr lang="en-AU" dirty="0" smtClean="0"/>
              <a:t>materials.</a:t>
            </a:r>
            <a:endParaRPr lang="en-AU" baseline="30000" dirty="0" smtClean="0"/>
          </a:p>
          <a:p>
            <a:endParaRPr lang="en-AU" baseline="30000" dirty="0"/>
          </a:p>
          <a:p>
            <a:endParaRPr lang="en-AU"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7744" y="908720"/>
            <a:ext cx="4778894" cy="4145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54435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O</a:t>
            </a:r>
            <a:r>
              <a:rPr lang="en-AU" dirty="0" smtClean="0"/>
              <a:t>verview of our rail journey</a:t>
            </a:r>
            <a:endParaRPr lang="en-AU" dirty="0"/>
          </a:p>
        </p:txBody>
      </p:sp>
      <p:sp>
        <p:nvSpPr>
          <p:cNvPr id="3" name="Content Placeholder 2"/>
          <p:cNvSpPr>
            <a:spLocks noGrp="1"/>
          </p:cNvSpPr>
          <p:nvPr>
            <p:ph idx="1"/>
          </p:nvPr>
        </p:nvSpPr>
        <p:spPr>
          <a:xfrm>
            <a:off x="685800" y="1628800"/>
            <a:ext cx="7990656" cy="4464496"/>
          </a:xfrm>
        </p:spPr>
        <p:txBody>
          <a:bodyPr/>
          <a:lstStyle/>
          <a:p>
            <a:r>
              <a:rPr lang="en-AU" dirty="0"/>
              <a:t>DG </a:t>
            </a:r>
            <a:r>
              <a:rPr lang="en-AU" dirty="0" smtClean="0"/>
              <a:t>rail transport – getting started</a:t>
            </a:r>
          </a:p>
          <a:p>
            <a:endParaRPr lang="en-AU" dirty="0" smtClean="0"/>
          </a:p>
          <a:p>
            <a:r>
              <a:rPr lang="en-AU" dirty="0" smtClean="0"/>
              <a:t>Regulating – familiarise ourselves with rail practices</a:t>
            </a:r>
          </a:p>
          <a:p>
            <a:endParaRPr lang="en-AU" dirty="0" smtClean="0"/>
          </a:p>
          <a:p>
            <a:r>
              <a:rPr lang="en-AU" dirty="0" smtClean="0"/>
              <a:t>DG transport risk – focus on transfer</a:t>
            </a:r>
          </a:p>
          <a:p>
            <a:endParaRPr lang="en-AU" dirty="0" smtClean="0"/>
          </a:p>
          <a:p>
            <a:r>
              <a:rPr lang="en-AU" dirty="0" smtClean="0"/>
              <a:t>DG rail incidents – prevention and mitigation</a:t>
            </a:r>
          </a:p>
          <a:p>
            <a:endParaRPr lang="en-AU" dirty="0" smtClean="0"/>
          </a:p>
          <a:p>
            <a:r>
              <a:rPr lang="en-AU" dirty="0" smtClean="0"/>
              <a:t>Where to from here?</a:t>
            </a:r>
          </a:p>
          <a:p>
            <a:endParaRPr lang="en-AU" dirty="0" smtClean="0"/>
          </a:p>
          <a:p>
            <a:endParaRPr lang="en-AU" dirty="0" smtClean="0"/>
          </a:p>
          <a:p>
            <a:endParaRPr lang="en-AU" dirty="0" smtClean="0"/>
          </a:p>
          <a:p>
            <a:endParaRPr lang="en-AU" dirty="0" smtClean="0"/>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a:t>
            </a:fld>
            <a:endParaRPr lang="en-US" dirty="0"/>
          </a:p>
        </p:txBody>
      </p:sp>
    </p:spTree>
    <p:extLst>
      <p:ext uri="{BB962C8B-B14F-4D97-AF65-F5344CB8AC3E}">
        <p14:creationId xmlns:p14="http://schemas.microsoft.com/office/powerpoint/2010/main" val="401295509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Summary of events</a:t>
            </a:r>
            <a:endParaRPr lang="en-AU" dirty="0"/>
          </a:p>
        </p:txBody>
      </p:sp>
      <p:sp>
        <p:nvSpPr>
          <p:cNvPr id="3" name="Content Placeholder 2"/>
          <p:cNvSpPr>
            <a:spLocks noGrp="1"/>
          </p:cNvSpPr>
          <p:nvPr>
            <p:ph idx="1"/>
          </p:nvPr>
        </p:nvSpPr>
        <p:spPr>
          <a:xfrm>
            <a:off x="827584" y="1532261"/>
            <a:ext cx="7560840" cy="4968552"/>
          </a:xfrm>
        </p:spPr>
        <p:txBody>
          <a:bodyPr/>
          <a:lstStyle/>
          <a:p>
            <a:r>
              <a:rPr lang="en-AU" dirty="0"/>
              <a:t>At </a:t>
            </a:r>
            <a:r>
              <a:rPr lang="en-AU" dirty="0" smtClean="0"/>
              <a:t>1.37 </a:t>
            </a:r>
            <a:r>
              <a:rPr lang="en-AU" dirty="0"/>
              <a:t>a.m</a:t>
            </a:r>
            <a:r>
              <a:rPr lang="en-AU" dirty="0" smtClean="0"/>
              <a:t>., 31 </a:t>
            </a:r>
            <a:r>
              <a:rPr lang="en-AU" dirty="0"/>
              <a:t>cars of </a:t>
            </a:r>
            <a:r>
              <a:rPr lang="en-AU" dirty="0" smtClean="0"/>
              <a:t>CPR train derailed 6.5km west of Minot</a:t>
            </a:r>
          </a:p>
          <a:p>
            <a:pPr marL="0" indent="0">
              <a:buNone/>
            </a:pPr>
            <a:endParaRPr lang="en-AU" sz="1000" dirty="0"/>
          </a:p>
          <a:p>
            <a:r>
              <a:rPr lang="en-AU" dirty="0" smtClean="0"/>
              <a:t>Five </a:t>
            </a:r>
            <a:r>
              <a:rPr lang="en-AU" dirty="0"/>
              <a:t>tanker cars carrying </a:t>
            </a:r>
            <a:r>
              <a:rPr lang="en-AU" dirty="0" smtClean="0"/>
              <a:t>anhydrous ammonia ruptured</a:t>
            </a:r>
            <a:r>
              <a:rPr lang="en-AU" dirty="0"/>
              <a:t>, releasing a cloud of </a:t>
            </a:r>
            <a:r>
              <a:rPr lang="en-AU" dirty="0" smtClean="0"/>
              <a:t>toxic corrosive gas over city</a:t>
            </a:r>
          </a:p>
          <a:p>
            <a:endParaRPr lang="en-AU" sz="1000" dirty="0"/>
          </a:p>
          <a:p>
            <a:r>
              <a:rPr lang="en-AU" dirty="0" smtClean="0"/>
              <a:t>Large </a:t>
            </a:r>
            <a:r>
              <a:rPr lang="en-AU" dirty="0"/>
              <a:t>area around the derailed </a:t>
            </a:r>
            <a:r>
              <a:rPr lang="en-AU" dirty="0" smtClean="0"/>
              <a:t>train </a:t>
            </a:r>
            <a:r>
              <a:rPr lang="en-AU" dirty="0"/>
              <a:t>evacuated, and residents in the remainder of the city were told to stay </a:t>
            </a:r>
            <a:r>
              <a:rPr lang="en-AU" dirty="0" smtClean="0"/>
              <a:t>indoors</a:t>
            </a:r>
          </a:p>
          <a:p>
            <a:endParaRPr lang="en-AU" sz="1000" baseline="30000" dirty="0"/>
          </a:p>
          <a:p>
            <a:r>
              <a:rPr lang="en-AU" dirty="0" smtClean="0"/>
              <a:t>Accident </a:t>
            </a:r>
            <a:r>
              <a:rPr lang="en-AU" dirty="0"/>
              <a:t>killed one person, caused serious injuries to 11 people (</a:t>
            </a:r>
            <a:r>
              <a:rPr lang="en-AU" dirty="0" smtClean="0"/>
              <a:t>incl. 2 train crew), </a:t>
            </a:r>
            <a:r>
              <a:rPr lang="en-AU" dirty="0"/>
              <a:t>and caused minor injuries to 322 </a:t>
            </a:r>
            <a:r>
              <a:rPr lang="en-AU" dirty="0" smtClean="0"/>
              <a:t>others</a:t>
            </a: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40</a:t>
            </a:fld>
            <a:endParaRPr lang="en-US" dirty="0"/>
          </a:p>
        </p:txBody>
      </p:sp>
    </p:spTree>
    <p:extLst>
      <p:ext uri="{BB962C8B-B14F-4D97-AF65-F5344CB8AC3E}">
        <p14:creationId xmlns:p14="http://schemas.microsoft.com/office/powerpoint/2010/main" val="15346618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8316416" cy="752128"/>
          </a:xfrm>
        </p:spPr>
        <p:txBody>
          <a:bodyPr/>
          <a:lstStyle/>
          <a:p>
            <a:r>
              <a:rPr lang="en-AU" dirty="0" smtClean="0"/>
              <a:t>Consequence severity due to liquid flashing</a:t>
            </a:r>
            <a:endParaRPr lang="en-AU" dirty="0"/>
          </a:p>
        </p:txBody>
      </p:sp>
      <p:sp>
        <p:nvSpPr>
          <p:cNvPr id="3" name="Content Placeholder 2"/>
          <p:cNvSpPr>
            <a:spLocks noGrp="1"/>
          </p:cNvSpPr>
          <p:nvPr>
            <p:ph idx="1"/>
          </p:nvPr>
        </p:nvSpPr>
        <p:spPr>
          <a:xfrm>
            <a:off x="827584" y="1484784"/>
            <a:ext cx="7638084" cy="4968552"/>
          </a:xfrm>
        </p:spPr>
        <p:txBody>
          <a:bodyPr/>
          <a:lstStyle/>
          <a:p>
            <a:pPr marL="0" indent="0">
              <a:buNone/>
            </a:pPr>
            <a:r>
              <a:rPr lang="en-AU" dirty="0" smtClean="0"/>
              <a:t>Catastrophic </a:t>
            </a:r>
            <a:r>
              <a:rPr lang="en-AU" dirty="0"/>
              <a:t>failure of </a:t>
            </a:r>
            <a:r>
              <a:rPr lang="en-AU" dirty="0" smtClean="0"/>
              <a:t>5 </a:t>
            </a:r>
            <a:r>
              <a:rPr lang="en-AU" dirty="0"/>
              <a:t>tank </a:t>
            </a:r>
            <a:r>
              <a:rPr lang="en-AU" dirty="0" smtClean="0"/>
              <a:t>cars and ammonia vaporised</a:t>
            </a:r>
          </a:p>
          <a:p>
            <a:pPr lvl="0"/>
            <a:endParaRPr lang="en-AU" dirty="0"/>
          </a:p>
          <a:p>
            <a:pPr marL="0" indent="0">
              <a:buNone/>
            </a:pPr>
            <a:endParaRPr lang="en-AU" dirty="0" smtClean="0">
              <a:sym typeface="Wingdings" panose="05000000000000000000" pitchFamily="2" charset="2"/>
            </a:endParaRPr>
          </a:p>
          <a:p>
            <a:endParaRPr lang="en-AU" dirty="0" smtClean="0">
              <a:sym typeface="Wingdings" panose="05000000000000000000" pitchFamily="2" charset="2"/>
            </a:endParaRPr>
          </a:p>
          <a:p>
            <a:endParaRPr lang="en-AU" dirty="0" smtClean="0">
              <a:sym typeface="Wingdings" panose="05000000000000000000" pitchFamily="2" charset="2"/>
            </a:endParaRPr>
          </a:p>
          <a:p>
            <a:endParaRPr lang="en-AU" dirty="0" smtClean="0">
              <a:sym typeface="Wingdings" panose="05000000000000000000" pitchFamily="2" charset="2"/>
            </a:endParaRPr>
          </a:p>
          <a:p>
            <a:endParaRPr lang="en-AU" dirty="0" smtClean="0"/>
          </a:p>
          <a:p>
            <a:pPr marL="0" indent="0">
              <a:buNone/>
            </a:pPr>
            <a:r>
              <a:rPr lang="en-AU" dirty="0" smtClean="0"/>
              <a:t>Plume </a:t>
            </a:r>
            <a:r>
              <a:rPr lang="en-AU" dirty="0"/>
              <a:t>rose </a:t>
            </a:r>
            <a:r>
              <a:rPr lang="en-AU" dirty="0" smtClean="0"/>
              <a:t>an estimated 100 metres and </a:t>
            </a:r>
            <a:r>
              <a:rPr lang="en-AU" dirty="0"/>
              <a:t>gradually e</a:t>
            </a:r>
            <a:r>
              <a:rPr lang="en-AU" dirty="0" smtClean="0"/>
              <a:t>xpanded 8 km downwind of accident over population </a:t>
            </a:r>
            <a:r>
              <a:rPr lang="en-AU" dirty="0"/>
              <a:t>of </a:t>
            </a:r>
            <a:r>
              <a:rPr lang="en-AU" dirty="0" smtClean="0"/>
              <a:t>11,600 people</a:t>
            </a:r>
            <a:endParaRPr lang="en-AU" dirty="0"/>
          </a:p>
        </p:txBody>
      </p:sp>
      <p:graphicFrame>
        <p:nvGraphicFramePr>
          <p:cNvPr id="10" name="Diagram 9"/>
          <p:cNvGraphicFramePr/>
          <p:nvPr>
            <p:extLst/>
          </p:nvPr>
        </p:nvGraphicFramePr>
        <p:xfrm>
          <a:off x="827584" y="2094012"/>
          <a:ext cx="3800786" cy="26008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loud 10"/>
          <p:cNvSpPr/>
          <p:nvPr/>
        </p:nvSpPr>
        <p:spPr bwMode="auto">
          <a:xfrm>
            <a:off x="4582996" y="1991753"/>
            <a:ext cx="3739962" cy="2805400"/>
          </a:xfrm>
          <a:prstGeom prst="cloud">
            <a:avLst/>
          </a:prstGeom>
          <a:solidFill>
            <a:srgbClr val="7030A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AU" sz="4000" dirty="0">
                <a:solidFill>
                  <a:schemeClr val="bg1"/>
                </a:solidFill>
                <a:sym typeface="Wingdings" panose="05000000000000000000" pitchFamily="2" charset="2"/>
              </a:rPr>
              <a:t>470 000 kL Gas</a:t>
            </a:r>
            <a:endParaRPr lang="en-AU" sz="4000" dirty="0">
              <a:solidFill>
                <a:schemeClr val="bg1"/>
              </a:solidFill>
            </a:endParaRP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41</a:t>
            </a:fld>
            <a:endParaRPr lang="en-US" dirty="0"/>
          </a:p>
        </p:txBody>
      </p:sp>
    </p:spTree>
    <p:extLst>
      <p:ext uri="{BB962C8B-B14F-4D97-AF65-F5344CB8AC3E}">
        <p14:creationId xmlns:p14="http://schemas.microsoft.com/office/powerpoint/2010/main" val="16882622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42</a:t>
            </a:fld>
            <a:endParaRPr lang="en-US" dirty="0"/>
          </a:p>
        </p:txBody>
      </p:sp>
      <p:sp>
        <p:nvSpPr>
          <p:cNvPr id="2" name="Title 1"/>
          <p:cNvSpPr>
            <a:spLocks noGrp="1"/>
          </p:cNvSpPr>
          <p:nvPr>
            <p:ph type="title" idx="4294967295"/>
          </p:nvPr>
        </p:nvSpPr>
        <p:spPr>
          <a:xfrm>
            <a:off x="0" y="228603"/>
            <a:ext cx="9144000" cy="608111"/>
          </a:xfrm>
        </p:spPr>
        <p:txBody>
          <a:bodyPr/>
          <a:lstStyle/>
          <a:p>
            <a:pPr algn="ctr"/>
            <a:r>
              <a:rPr lang="en-AU" dirty="0" smtClean="0">
                <a:solidFill>
                  <a:srgbClr val="0E6E71"/>
                </a:solidFill>
              </a:rPr>
              <a:t>Derailment scene</a:t>
            </a:r>
            <a:endParaRPr lang="en-AU" dirty="0">
              <a:solidFill>
                <a:srgbClr val="0E6E71"/>
              </a:solidFill>
            </a:endParaRPr>
          </a:p>
        </p:txBody>
      </p:sp>
      <p:sp>
        <p:nvSpPr>
          <p:cNvPr id="3" name="Content Placeholder 2"/>
          <p:cNvSpPr>
            <a:spLocks noGrp="1"/>
          </p:cNvSpPr>
          <p:nvPr>
            <p:ph idx="4294967295"/>
          </p:nvPr>
        </p:nvSpPr>
        <p:spPr>
          <a:xfrm>
            <a:off x="0" y="1052738"/>
            <a:ext cx="9144000" cy="5255989"/>
          </a:xfrm>
        </p:spPr>
        <p:txBody>
          <a:bodyPr/>
          <a:lstStyle/>
          <a:p>
            <a:pPr lvl="0"/>
            <a:endParaRPr lang="en-AU" dirty="0" smtClean="0"/>
          </a:p>
          <a:p>
            <a:pPr lvl="0"/>
            <a:endParaRPr lang="en-AU" dirty="0"/>
          </a:p>
          <a:p>
            <a:pPr lvl="0"/>
            <a:endParaRPr lang="en-AU" dirty="0" smtClean="0"/>
          </a:p>
          <a:p>
            <a:pPr lvl="0"/>
            <a:endParaRPr lang="en-AU" dirty="0"/>
          </a:p>
          <a:p>
            <a:pPr lvl="0"/>
            <a:endParaRPr lang="en-AU" dirty="0" smtClean="0"/>
          </a:p>
          <a:p>
            <a:pPr lvl="0"/>
            <a:endParaRPr lang="en-AU" dirty="0"/>
          </a:p>
          <a:p>
            <a:pPr lvl="0"/>
            <a:endParaRPr lang="en-AU" dirty="0" smtClean="0"/>
          </a:p>
          <a:p>
            <a:pPr lvl="0"/>
            <a:endParaRPr lang="en-AU" dirty="0"/>
          </a:p>
          <a:p>
            <a:pPr lvl="0"/>
            <a:endParaRPr lang="en-AU" dirty="0" smtClean="0"/>
          </a:p>
          <a:p>
            <a:pPr lvl="0"/>
            <a:endParaRPr lang="en-AU" dirty="0"/>
          </a:p>
          <a:p>
            <a:pPr lvl="0"/>
            <a:endParaRPr lang="en-AU" sz="800" dirty="0"/>
          </a:p>
          <a:p>
            <a:pPr marL="0" indent="0" algn="ctr">
              <a:buNone/>
            </a:pPr>
            <a:r>
              <a:rPr lang="en-AU" dirty="0" smtClean="0"/>
              <a:t>Freight </a:t>
            </a:r>
            <a:r>
              <a:rPr lang="en-AU" dirty="0"/>
              <a:t>cars 8 </a:t>
            </a:r>
            <a:r>
              <a:rPr lang="en-AU" dirty="0" smtClean="0">
                <a:sym typeface="Wingdings" panose="05000000000000000000" pitchFamily="2" charset="2"/>
              </a:rPr>
              <a:t></a:t>
            </a:r>
            <a:r>
              <a:rPr lang="en-AU" dirty="0" smtClean="0"/>
              <a:t>17 </a:t>
            </a:r>
            <a:r>
              <a:rPr lang="en-AU" dirty="0"/>
              <a:t>formed </a:t>
            </a:r>
            <a:r>
              <a:rPr lang="en-AU" dirty="0" smtClean="0"/>
              <a:t>wall </a:t>
            </a:r>
            <a:r>
              <a:rPr lang="en-AU" dirty="0"/>
              <a:t>that blocked </a:t>
            </a:r>
            <a:r>
              <a:rPr lang="en-AU" dirty="0" smtClean="0"/>
              <a:t>15 </a:t>
            </a:r>
            <a:r>
              <a:rPr lang="en-AU" b="1" dirty="0" smtClean="0">
                <a:solidFill>
                  <a:srgbClr val="FF0000"/>
                </a:solidFill>
              </a:rPr>
              <a:t>NH</a:t>
            </a:r>
            <a:r>
              <a:rPr lang="en-AU" b="1" baseline="-25000" dirty="0" smtClean="0">
                <a:solidFill>
                  <a:srgbClr val="FF0000"/>
                </a:solidFill>
              </a:rPr>
              <a:t>3</a:t>
            </a:r>
            <a:r>
              <a:rPr lang="en-AU" dirty="0" smtClean="0"/>
              <a:t> </a:t>
            </a:r>
            <a:r>
              <a:rPr lang="en-AU" dirty="0"/>
              <a:t>tank </a:t>
            </a:r>
            <a:r>
              <a:rPr lang="en-AU" dirty="0" smtClean="0"/>
              <a:t>cars</a:t>
            </a:r>
          </a:p>
          <a:p>
            <a:pPr marL="0" indent="0">
              <a:buNone/>
            </a:pPr>
            <a:endParaRPr lang="en-AU" dirty="0"/>
          </a:p>
          <a:p>
            <a:endParaRPr lang="en-AU" dirty="0" smtClean="0"/>
          </a:p>
          <a:p>
            <a:endParaRPr lang="en-AU" dirty="0" smtClean="0"/>
          </a:p>
          <a:p>
            <a:pPr marL="0" indent="0">
              <a:buNone/>
            </a:pPr>
            <a:endParaRPr lang="en-AU" dirty="0" smtClean="0"/>
          </a:p>
          <a:p>
            <a:endParaRPr lang="en-AU" dirty="0" smtClean="0"/>
          </a:p>
          <a:p>
            <a:endParaRPr lang="en-AU" dirty="0"/>
          </a:p>
          <a:p>
            <a:pPr marL="0" indent="0">
              <a:buNone/>
            </a:pPr>
            <a:endParaRPr lang="en-AU" dirty="0"/>
          </a:p>
          <a:p>
            <a:endParaRPr lang="en-AU" dirty="0" smtClean="0"/>
          </a:p>
          <a:p>
            <a:pPr marL="0" indent="0">
              <a:buNone/>
            </a:pPr>
            <a:endParaRPr lang="en-AU"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309" y="732254"/>
            <a:ext cx="8179382" cy="47849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70473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43</a:t>
            </a:fld>
            <a:endParaRPr lang="en-US" dirty="0"/>
          </a:p>
        </p:txBody>
      </p:sp>
      <p:sp>
        <p:nvSpPr>
          <p:cNvPr id="2" name="Title 1"/>
          <p:cNvSpPr>
            <a:spLocks noGrp="1"/>
          </p:cNvSpPr>
          <p:nvPr>
            <p:ph type="title" idx="4294967295"/>
          </p:nvPr>
        </p:nvSpPr>
        <p:spPr>
          <a:xfrm>
            <a:off x="0" y="228601"/>
            <a:ext cx="9144000" cy="536104"/>
          </a:xfrm>
        </p:spPr>
        <p:txBody>
          <a:bodyPr/>
          <a:lstStyle/>
          <a:p>
            <a:pPr algn="ctr"/>
            <a:r>
              <a:rPr lang="en-AU" dirty="0" smtClean="0">
                <a:solidFill>
                  <a:srgbClr val="0E6E71"/>
                </a:solidFill>
              </a:rPr>
              <a:t>Ammonia tank catastrophic rupture</a:t>
            </a:r>
            <a:endParaRPr lang="en-AU" dirty="0">
              <a:solidFill>
                <a:srgbClr val="0E6E71"/>
              </a:solidFill>
            </a:endParaRPr>
          </a:p>
        </p:txBody>
      </p:sp>
      <p:pic>
        <p:nvPicPr>
          <p:cNvPr id="102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731" t="3009" r="3332" b="1520"/>
          <a:stretch/>
        </p:blipFill>
        <p:spPr bwMode="auto">
          <a:xfrm>
            <a:off x="1995490" y="846162"/>
            <a:ext cx="5153025" cy="539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882427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5576" y="228600"/>
            <a:ext cx="7702624" cy="752128"/>
          </a:xfrm>
        </p:spPr>
        <p:txBody>
          <a:bodyPr/>
          <a:lstStyle/>
          <a:p>
            <a:r>
              <a:rPr lang="en-AU" dirty="0" smtClean="0"/>
              <a:t>Historical repair of track using track joint bars</a:t>
            </a:r>
            <a:endParaRPr lang="en-AU" dirty="0"/>
          </a:p>
        </p:txBody>
      </p:sp>
      <p:sp>
        <p:nvSpPr>
          <p:cNvPr id="3" name="Content Placeholder 2"/>
          <p:cNvSpPr>
            <a:spLocks noGrp="1"/>
          </p:cNvSpPr>
          <p:nvPr>
            <p:ph idx="1"/>
          </p:nvPr>
        </p:nvSpPr>
        <p:spPr>
          <a:xfrm>
            <a:off x="827584" y="1442592"/>
            <a:ext cx="7540620" cy="5010745"/>
          </a:xfrm>
        </p:spPr>
        <p:txBody>
          <a:bodyPr/>
          <a:lstStyle/>
          <a:p>
            <a:pPr marL="0" indent="0">
              <a:buNone/>
            </a:pPr>
            <a:r>
              <a:rPr lang="en-AU" dirty="0" smtClean="0"/>
              <a:t>Numerous </a:t>
            </a:r>
            <a:r>
              <a:rPr lang="en-AU" dirty="0"/>
              <a:t>joints </a:t>
            </a:r>
            <a:r>
              <a:rPr lang="en-AU" dirty="0" smtClean="0"/>
              <a:t>where defective </a:t>
            </a:r>
            <a:r>
              <a:rPr lang="en-AU" dirty="0"/>
              <a:t>sections of rail had been cut out and replaced with pieces of </a:t>
            </a:r>
            <a:r>
              <a:rPr lang="en-AU" dirty="0" smtClean="0"/>
              <a:t>matching 19 rail called </a:t>
            </a:r>
            <a:r>
              <a:rPr lang="en-AU" dirty="0"/>
              <a:t>“</a:t>
            </a:r>
            <a:r>
              <a:rPr lang="en-AU" dirty="0" smtClean="0"/>
              <a:t>plugs” </a:t>
            </a:r>
          </a:p>
          <a:p>
            <a:pPr marL="0" indent="0">
              <a:buNone/>
            </a:pPr>
            <a:endParaRPr lang="en-AU" dirty="0"/>
          </a:p>
          <a:p>
            <a:endParaRPr lang="en-AU" dirty="0" smtClean="0"/>
          </a:p>
          <a:p>
            <a:endParaRPr lang="en-AU" dirty="0"/>
          </a:p>
          <a:p>
            <a:pPr marL="0" indent="0">
              <a:buNone/>
            </a:pPr>
            <a:endParaRPr lang="en-AU" dirty="0" smtClean="0"/>
          </a:p>
          <a:p>
            <a:endParaRPr lang="en-AU" dirty="0" smtClean="0"/>
          </a:p>
          <a:p>
            <a:endParaRPr lang="en-AU" dirty="0" smtClean="0"/>
          </a:p>
          <a:p>
            <a:endParaRPr lang="en-AU" dirty="0"/>
          </a:p>
        </p:txBody>
      </p:sp>
      <p:pic>
        <p:nvPicPr>
          <p:cNvPr id="409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6315" t="4671" r="4275" b="2985"/>
          <a:stretch/>
        </p:blipFill>
        <p:spPr bwMode="auto">
          <a:xfrm>
            <a:off x="692714" y="2708922"/>
            <a:ext cx="7839726" cy="348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44</a:t>
            </a:fld>
            <a:endParaRPr lang="en-US" dirty="0"/>
          </a:p>
        </p:txBody>
      </p:sp>
    </p:spTree>
    <p:extLst>
      <p:ext uri="{BB962C8B-B14F-4D97-AF65-F5344CB8AC3E}">
        <p14:creationId xmlns:p14="http://schemas.microsoft.com/office/powerpoint/2010/main" val="201947137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488832" cy="752128"/>
          </a:xfrm>
        </p:spPr>
        <p:txBody>
          <a:bodyPr/>
          <a:lstStyle/>
          <a:p>
            <a:r>
              <a:rPr lang="en-AU" dirty="0" smtClean="0"/>
              <a:t>Derailment conclusions – rail maintenance and wagon shells</a:t>
            </a:r>
            <a:endParaRPr lang="en-AU" dirty="0"/>
          </a:p>
        </p:txBody>
      </p:sp>
      <p:sp>
        <p:nvSpPr>
          <p:cNvPr id="3" name="Content Placeholder 2"/>
          <p:cNvSpPr>
            <a:spLocks noGrp="1"/>
          </p:cNvSpPr>
          <p:nvPr>
            <p:ph idx="1"/>
          </p:nvPr>
        </p:nvSpPr>
        <p:spPr>
          <a:xfrm>
            <a:off x="827584" y="1484784"/>
            <a:ext cx="7704856" cy="5016028"/>
          </a:xfrm>
        </p:spPr>
        <p:txBody>
          <a:bodyPr/>
          <a:lstStyle/>
          <a:p>
            <a:pPr marL="0" indent="0">
              <a:buNone/>
            </a:pPr>
            <a:r>
              <a:rPr lang="en-AU" sz="2200" dirty="0"/>
              <a:t>Cause was ineffective inspection and maintenance program that did not identify and replace cracked joint bars</a:t>
            </a:r>
          </a:p>
          <a:p>
            <a:endParaRPr lang="en-AU" dirty="0" smtClean="0"/>
          </a:p>
          <a:p>
            <a:endParaRPr lang="en-AU" dirty="0" smtClean="0"/>
          </a:p>
          <a:p>
            <a:pPr marL="0" indent="0">
              <a:buNone/>
            </a:pPr>
            <a:r>
              <a:rPr lang="en-AU" dirty="0" smtClean="0"/>
              <a:t> </a:t>
            </a:r>
          </a:p>
          <a:p>
            <a:endParaRPr lang="en-AU" dirty="0"/>
          </a:p>
          <a:p>
            <a:endParaRPr lang="en-AU" dirty="0" smtClean="0"/>
          </a:p>
          <a:p>
            <a:endParaRPr lang="en-AU" dirty="0" smtClean="0"/>
          </a:p>
          <a:p>
            <a:endParaRPr lang="en-AU" dirty="0" smtClean="0"/>
          </a:p>
          <a:p>
            <a:pPr marL="0" indent="0">
              <a:buNone/>
            </a:pPr>
            <a:r>
              <a:rPr lang="en-AU" sz="2200" dirty="0"/>
              <a:t>Low fracture toughness of non-normalized steels in tank shells in this accident contributed to complete fracture and separation</a:t>
            </a:r>
          </a:p>
          <a:p>
            <a:endParaRPr lang="en-AU" dirty="0" smtClean="0"/>
          </a:p>
          <a:p>
            <a:endParaRPr lang="en-AU" dirty="0"/>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45</a:t>
            </a:fld>
            <a:endParaRPr lang="en-US" dirty="0"/>
          </a:p>
        </p:txBody>
      </p:sp>
      <p:grpSp>
        <p:nvGrpSpPr>
          <p:cNvPr id="7" name="Group 6"/>
          <p:cNvGrpSpPr/>
          <p:nvPr/>
        </p:nvGrpSpPr>
        <p:grpSpPr>
          <a:xfrm>
            <a:off x="1547664" y="2276874"/>
            <a:ext cx="6048672" cy="2891239"/>
            <a:chOff x="1547664" y="2351687"/>
            <a:chExt cx="6048672" cy="2891239"/>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7664" y="2351687"/>
              <a:ext cx="6048672" cy="2549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619671" y="4873594"/>
              <a:ext cx="5904657" cy="369332"/>
            </a:xfrm>
            <a:prstGeom prst="rect">
              <a:avLst/>
            </a:prstGeom>
          </p:spPr>
          <p:txBody>
            <a:bodyPr wrap="square">
              <a:spAutoFit/>
            </a:bodyPr>
            <a:lstStyle/>
            <a:p>
              <a:pPr algn="ctr"/>
              <a:r>
                <a:rPr lang="en-AU" sz="1800" dirty="0"/>
                <a:t>Fracture of joint bars contributed to derailment</a:t>
              </a:r>
              <a:endParaRPr lang="en-AU" sz="2000" dirty="0"/>
            </a:p>
          </p:txBody>
        </p:sp>
      </p:grpSp>
    </p:spTree>
    <p:extLst>
      <p:ext uri="{BB962C8B-B14F-4D97-AF65-F5344CB8AC3E}">
        <p14:creationId xmlns:p14="http://schemas.microsoft.com/office/powerpoint/2010/main" val="25112174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46</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Graniteville chlorine incident 6 Jan 2005</a:t>
            </a:r>
            <a:endParaRPr lang="en-AU" dirty="0">
              <a:solidFill>
                <a:srgbClr val="0E6E71"/>
              </a:solidFill>
            </a:endParaRPr>
          </a:p>
        </p:txBody>
      </p:sp>
      <p:pic>
        <p:nvPicPr>
          <p:cNvPr id="4" name="Content Placeholder 3"/>
          <p:cNvPicPr>
            <a:picLocks noGrp="1"/>
          </p:cNvPicPr>
          <p:nvPr>
            <p:ph idx="4294967295"/>
          </p:nvPr>
        </p:nvPicPr>
        <p:blipFill>
          <a:blip r:embed="rId3"/>
          <a:stretch>
            <a:fillRect/>
          </a:stretch>
        </p:blipFill>
        <p:spPr>
          <a:xfrm>
            <a:off x="467420" y="1052736"/>
            <a:ext cx="8209160" cy="4968676"/>
          </a:xfrm>
          <a:prstGeom prst="rect">
            <a:avLst/>
          </a:prstGeom>
        </p:spPr>
      </p:pic>
    </p:spTree>
    <p:extLst>
      <p:ext uri="{BB962C8B-B14F-4D97-AF65-F5344CB8AC3E}">
        <p14:creationId xmlns:p14="http://schemas.microsoft.com/office/powerpoint/2010/main" val="312195419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47</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View down the main railway line</a:t>
            </a:r>
            <a:endParaRPr lang="en-AU" dirty="0">
              <a:solidFill>
                <a:srgbClr val="0E6E71"/>
              </a:solidFill>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356" y="908720"/>
            <a:ext cx="8669291"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329683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Switch point from Main Line to Avondale Mills</a:t>
            </a:r>
            <a:endParaRPr lang="en-AU"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5557" y="1407459"/>
            <a:ext cx="7912949" cy="47016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0028261">
            <a:off x="3991023" y="3316989"/>
            <a:ext cx="1100294" cy="734822"/>
          </a:xfrm>
          <a:prstGeom prst="rect">
            <a:avLst/>
          </a:prstGeom>
          <a:noFill/>
          <a:ln>
            <a:noFill/>
          </a:ln>
          <a:effectLst/>
          <a:scene3d>
            <a:camera prst="orthographicFront">
              <a:rot lat="0" lon="10800000" rev="0"/>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descr="C:\Users\MIEDGSL\AppData\Local\Microsoft\Windows\Temporary Internet Files\Content.IE5\C4VN7STU\Train_CSX_5457_GE_ES44DC[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62808">
            <a:off x="88236" y="3617822"/>
            <a:ext cx="1500032" cy="811738"/>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652725">
            <a:off x="251520" y="2636912"/>
            <a:ext cx="1656184" cy="720080"/>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r>
              <a:rPr lang="en-AU" sz="1800" dirty="0"/>
              <a:t>77 km/h</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48</a:t>
            </a:fld>
            <a:endParaRPr lang="en-US" dirty="0"/>
          </a:p>
        </p:txBody>
      </p:sp>
    </p:spTree>
    <p:extLst>
      <p:ext uri="{BB962C8B-B14F-4D97-AF65-F5344CB8AC3E}">
        <p14:creationId xmlns:p14="http://schemas.microsoft.com/office/powerpoint/2010/main" val="225044892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Collision and derailment</a:t>
            </a:r>
            <a:endParaRPr lang="en-AU" dirty="0"/>
          </a:p>
        </p:txBody>
      </p:sp>
      <p:sp>
        <p:nvSpPr>
          <p:cNvPr id="3" name="Content Placeholder 2"/>
          <p:cNvSpPr>
            <a:spLocks noGrp="1"/>
          </p:cNvSpPr>
          <p:nvPr>
            <p:ph idx="1"/>
          </p:nvPr>
        </p:nvSpPr>
        <p:spPr>
          <a:xfrm>
            <a:off x="835270" y="1628800"/>
            <a:ext cx="8308730" cy="4824536"/>
          </a:xfrm>
        </p:spPr>
        <p:txBody>
          <a:bodyPr/>
          <a:lstStyle/>
          <a:p>
            <a:r>
              <a:rPr lang="en-AU" dirty="0" smtClean="0"/>
              <a:t>Both </a:t>
            </a:r>
            <a:r>
              <a:rPr lang="en-AU" dirty="0"/>
              <a:t>locomotives and the first 16 </a:t>
            </a:r>
            <a:r>
              <a:rPr lang="en-AU" dirty="0" smtClean="0"/>
              <a:t>cars derailed</a:t>
            </a:r>
          </a:p>
          <a:p>
            <a:r>
              <a:rPr lang="en-AU" dirty="0" smtClean="0"/>
              <a:t>Punctured 9th car released 60 tonnes chlorine (rupture froze)</a:t>
            </a:r>
          </a:p>
          <a:p>
            <a:r>
              <a:rPr lang="en-AU" dirty="0" smtClean="0"/>
              <a:t>Chlorine vapour </a:t>
            </a:r>
            <a:r>
              <a:rPr lang="en-AU" dirty="0"/>
              <a:t>cloud settled in </a:t>
            </a:r>
            <a:r>
              <a:rPr lang="en-AU" dirty="0" smtClean="0"/>
              <a:t>low-lying valley along tracks</a:t>
            </a:r>
          </a:p>
          <a:p>
            <a:pPr marL="0" indent="0">
              <a:buNone/>
            </a:pPr>
            <a:r>
              <a:rPr lang="en-AU" sz="1000" dirty="0"/>
              <a:t> </a:t>
            </a:r>
            <a:r>
              <a:rPr lang="en-AU" dirty="0" smtClean="0"/>
              <a:t>Cloud </a:t>
            </a:r>
            <a:r>
              <a:rPr lang="en-AU" dirty="0"/>
              <a:t>extended at </a:t>
            </a:r>
            <a:r>
              <a:rPr lang="en-AU" dirty="0" smtClean="0"/>
              <a:t>least:</a:t>
            </a:r>
          </a:p>
          <a:p>
            <a:pPr lvl="1">
              <a:buFont typeface="Calibri" panose="020F0502020204030204" pitchFamily="34" charset="0"/>
              <a:buChar char="‒"/>
            </a:pPr>
            <a:r>
              <a:rPr lang="en-AU" dirty="0" smtClean="0"/>
              <a:t> </a:t>
            </a:r>
            <a:r>
              <a:rPr lang="en-AU" sz="2000" dirty="0"/>
              <a:t>800 meters to the North </a:t>
            </a:r>
          </a:p>
          <a:p>
            <a:pPr lvl="1">
              <a:buFont typeface="Calibri" panose="020F0502020204030204" pitchFamily="34" charset="0"/>
              <a:buChar char="‒"/>
            </a:pPr>
            <a:r>
              <a:rPr lang="en-AU" sz="2000" dirty="0"/>
              <a:t> 300 metres to the East, South and West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87354" y="3457133"/>
            <a:ext cx="1861110" cy="24921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49</a:t>
            </a:fld>
            <a:endParaRPr lang="en-US" dirty="0"/>
          </a:p>
        </p:txBody>
      </p:sp>
    </p:spTree>
    <p:extLst>
      <p:ext uri="{BB962C8B-B14F-4D97-AF65-F5344CB8AC3E}">
        <p14:creationId xmlns:p14="http://schemas.microsoft.com/office/powerpoint/2010/main" val="2175271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n-AU" altLang="en-US" dirty="0" smtClean="0"/>
              <a:t>Why do we care? It’s our responsibility!</a:t>
            </a:r>
          </a:p>
        </p:txBody>
      </p:sp>
      <p:sp>
        <p:nvSpPr>
          <p:cNvPr id="19459" name="Rectangle 3"/>
          <p:cNvSpPr>
            <a:spLocks noGrp="1" noChangeArrowheads="1"/>
          </p:cNvSpPr>
          <p:nvPr>
            <p:ph type="body" idx="1"/>
          </p:nvPr>
        </p:nvSpPr>
        <p:spPr>
          <a:xfrm>
            <a:off x="611560" y="1628800"/>
            <a:ext cx="8229600" cy="1080120"/>
          </a:xfrm>
        </p:spPr>
        <p:txBody>
          <a:bodyPr/>
          <a:lstStyle/>
          <a:p>
            <a:pPr marL="0" indent="0">
              <a:buNone/>
            </a:pPr>
            <a:r>
              <a:rPr lang="en-AU" dirty="0"/>
              <a:t>Dangerous Goods Safety (Road and </a:t>
            </a:r>
            <a:r>
              <a:rPr lang="en-AU" b="1" i="1" dirty="0">
                <a:solidFill>
                  <a:srgbClr val="FF0000"/>
                </a:solidFill>
              </a:rPr>
              <a:t>Rail</a:t>
            </a:r>
            <a:r>
              <a:rPr lang="en-AU" dirty="0"/>
              <a:t> Transport of Non-explosives) Regulations 2007</a:t>
            </a:r>
            <a:endParaRPr lang="en-AU" altLang="en-US" dirty="0"/>
          </a:p>
          <a:p>
            <a:pPr eaLnBrk="1" hangingPunct="1"/>
            <a:endParaRPr lang="en-AU" altLang="en-US" dirty="0" smtClean="0"/>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5</a:t>
            </a:fld>
            <a:endParaRPr lang="en-US" dirty="0"/>
          </a:p>
        </p:txBody>
      </p:sp>
      <p:pic>
        <p:nvPicPr>
          <p:cNvPr id="6" name="Picture 5"/>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 t="7681" r="4540" b="6554"/>
          <a:stretch/>
        </p:blipFill>
        <p:spPr>
          <a:xfrm>
            <a:off x="2303748" y="2420888"/>
            <a:ext cx="4536504" cy="3947348"/>
          </a:xfrm>
          <a:prstGeom prst="rect">
            <a:avLst/>
          </a:prstGeom>
        </p:spPr>
      </p:pic>
    </p:spTree>
    <p:extLst>
      <p:ext uri="{BB962C8B-B14F-4D97-AF65-F5344CB8AC3E}">
        <p14:creationId xmlns:p14="http://schemas.microsoft.com/office/powerpoint/2010/main" val="354168988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smtClean="0"/>
              <a:t>Consequences</a:t>
            </a:r>
            <a:endParaRPr lang="en-AU" dirty="0"/>
          </a:p>
        </p:txBody>
      </p:sp>
      <p:sp>
        <p:nvSpPr>
          <p:cNvPr id="3" name="Content Placeholder 2"/>
          <p:cNvSpPr>
            <a:spLocks noGrp="1"/>
          </p:cNvSpPr>
          <p:nvPr>
            <p:ph idx="1"/>
          </p:nvPr>
        </p:nvSpPr>
        <p:spPr>
          <a:xfrm>
            <a:off x="835271" y="1628800"/>
            <a:ext cx="7553155" cy="4536504"/>
          </a:xfrm>
        </p:spPr>
        <p:txBody>
          <a:bodyPr/>
          <a:lstStyle/>
          <a:p>
            <a:r>
              <a:rPr lang="en-AU" dirty="0"/>
              <a:t>9th car – puncture and tear </a:t>
            </a:r>
            <a:r>
              <a:rPr lang="en-AU" dirty="0" smtClean="0"/>
              <a:t>on RHS tank middle – opening </a:t>
            </a:r>
            <a:r>
              <a:rPr lang="en-AU" dirty="0"/>
              <a:t>950mm long X 125mm wide</a:t>
            </a:r>
          </a:p>
          <a:p>
            <a:r>
              <a:rPr lang="en-AU" dirty="0" smtClean="0"/>
              <a:t>Nine </a:t>
            </a:r>
            <a:r>
              <a:rPr lang="en-AU" dirty="0"/>
              <a:t>people died (eight at the time of the accident, one </a:t>
            </a:r>
            <a:r>
              <a:rPr lang="en-AU" dirty="0" smtClean="0"/>
              <a:t>resident later </a:t>
            </a:r>
            <a:r>
              <a:rPr lang="en-AU" dirty="0"/>
              <a:t>as a result of chlorine inhalation</a:t>
            </a:r>
            <a:r>
              <a:rPr lang="en-AU" dirty="0" smtClean="0"/>
              <a:t>)</a:t>
            </a:r>
          </a:p>
          <a:p>
            <a:r>
              <a:rPr lang="en-AU" dirty="0" smtClean="0"/>
              <a:t>At </a:t>
            </a:r>
            <a:r>
              <a:rPr lang="en-AU" dirty="0"/>
              <a:t>least 250 people were treated for chlorine </a:t>
            </a:r>
            <a:r>
              <a:rPr lang="en-AU" dirty="0" smtClean="0"/>
              <a:t>exposure</a:t>
            </a:r>
          </a:p>
          <a:p>
            <a:r>
              <a:rPr lang="en-AU" dirty="0" smtClean="0"/>
              <a:t>5,400 </a:t>
            </a:r>
            <a:r>
              <a:rPr lang="en-AU" dirty="0"/>
              <a:t>residents </a:t>
            </a:r>
            <a:r>
              <a:rPr lang="en-AU" dirty="0" smtClean="0"/>
              <a:t>within 1.6</a:t>
            </a:r>
            <a:r>
              <a:rPr lang="en-AU" dirty="0"/>
              <a:t> </a:t>
            </a:r>
            <a:r>
              <a:rPr lang="en-AU" dirty="0" smtClean="0"/>
              <a:t>km </a:t>
            </a:r>
            <a:r>
              <a:rPr lang="en-AU" dirty="0"/>
              <a:t>of </a:t>
            </a:r>
            <a:r>
              <a:rPr lang="en-AU" dirty="0" smtClean="0"/>
              <a:t>crash site </a:t>
            </a:r>
            <a:r>
              <a:rPr lang="en-AU" dirty="0"/>
              <a:t>forced to evacuate </a:t>
            </a:r>
            <a:r>
              <a:rPr lang="en-AU" dirty="0" smtClean="0"/>
              <a:t>for 2 weeks </a:t>
            </a:r>
            <a:r>
              <a:rPr lang="en-AU" dirty="0"/>
              <a:t>while </a:t>
            </a:r>
            <a:r>
              <a:rPr lang="en-AU" dirty="0" smtClean="0"/>
              <a:t>HAZMAT and clean-up </a:t>
            </a:r>
            <a:r>
              <a:rPr lang="en-AU" dirty="0"/>
              <a:t>crews decontaminated</a:t>
            </a:r>
          </a:p>
          <a:p>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50</a:t>
            </a:fld>
            <a:endParaRPr lang="en-US" dirty="0"/>
          </a:p>
        </p:txBody>
      </p:sp>
    </p:spTree>
    <p:extLst>
      <p:ext uri="{BB962C8B-B14F-4D97-AF65-F5344CB8AC3E}">
        <p14:creationId xmlns:p14="http://schemas.microsoft.com/office/powerpoint/2010/main" val="233521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51</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Decanting and neutralisation complete 20 Jan 2005</a:t>
            </a:r>
            <a:endParaRPr lang="en-AU" dirty="0">
              <a:solidFill>
                <a:srgbClr val="0E6E71"/>
              </a:solidFill>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8144" y="931012"/>
            <a:ext cx="8447712" cy="500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500235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52</a:t>
            </a:fld>
            <a:endParaRPr lang="en-US" dirty="0"/>
          </a:p>
        </p:txBody>
      </p:sp>
      <p:sp>
        <p:nvSpPr>
          <p:cNvPr id="4098" name="Rectangle 2"/>
          <p:cNvSpPr>
            <a:spLocks noGrp="1" noChangeArrowheads="1"/>
          </p:cNvSpPr>
          <p:nvPr>
            <p:ph type="title" idx="4294967295"/>
          </p:nvPr>
        </p:nvSpPr>
        <p:spPr>
          <a:xfrm>
            <a:off x="0" y="228602"/>
            <a:ext cx="9144000" cy="657033"/>
          </a:xfrm>
        </p:spPr>
        <p:txBody>
          <a:bodyPr/>
          <a:lstStyle/>
          <a:p>
            <a:pPr algn="ctr" eaLnBrk="1" hangingPunct="1"/>
            <a:r>
              <a:rPr lang="en-AU" dirty="0" smtClean="0">
                <a:solidFill>
                  <a:srgbClr val="0E6E71"/>
                </a:solidFill>
              </a:rPr>
              <a:t>Methyl Mercaptan release during transfer</a:t>
            </a:r>
            <a:endParaRPr lang="en-US" dirty="0" smtClean="0">
              <a:solidFill>
                <a:srgbClr val="0E6E71"/>
              </a:solidFill>
            </a:endParaRPr>
          </a:p>
        </p:txBody>
      </p:sp>
      <p:sp>
        <p:nvSpPr>
          <p:cNvPr id="9" name="TextBox 8"/>
          <p:cNvSpPr txBox="1"/>
          <p:nvPr/>
        </p:nvSpPr>
        <p:spPr>
          <a:xfrm>
            <a:off x="1420167" y="4732693"/>
            <a:ext cx="6320186" cy="1384995"/>
          </a:xfrm>
          <a:prstGeom prst="rect">
            <a:avLst/>
          </a:prstGeom>
          <a:noFill/>
        </p:spPr>
        <p:txBody>
          <a:bodyPr wrap="square" rtlCol="0">
            <a:spAutoFit/>
          </a:bodyPr>
          <a:lstStyle/>
          <a:p>
            <a:pPr algn="ctr"/>
            <a:r>
              <a:rPr lang="en-AU" sz="3600" b="1" dirty="0">
                <a:solidFill>
                  <a:srgbClr val="8E1A16"/>
                </a:solidFill>
              </a:rPr>
              <a:t>Toxic and Flammable Gas</a:t>
            </a:r>
          </a:p>
          <a:p>
            <a:pPr algn="ctr"/>
            <a:r>
              <a:rPr lang="en-AU" b="1" dirty="0">
                <a:solidFill>
                  <a:srgbClr val="8E1A16"/>
                </a:solidFill>
              </a:rPr>
              <a:t>Boiling Point 6˚C,  Flash Point -18˚C</a:t>
            </a:r>
          </a:p>
          <a:p>
            <a:pPr algn="ctr"/>
            <a:r>
              <a:rPr lang="en-AU" b="1" dirty="0">
                <a:solidFill>
                  <a:srgbClr val="8E1A16"/>
                </a:solidFill>
              </a:rPr>
              <a:t>Flammability Limits 4 – 22%</a:t>
            </a: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9253" y="821655"/>
            <a:ext cx="6585494" cy="39110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561947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53</a:t>
            </a:fld>
            <a:endParaRPr lang="en-US" dirty="0"/>
          </a:p>
        </p:txBody>
      </p:sp>
      <p:sp>
        <p:nvSpPr>
          <p:cNvPr id="2" name="Title 1"/>
          <p:cNvSpPr>
            <a:spLocks noGrp="1"/>
          </p:cNvSpPr>
          <p:nvPr>
            <p:ph type="title" idx="4294967295"/>
          </p:nvPr>
        </p:nvSpPr>
        <p:spPr>
          <a:xfrm>
            <a:off x="0" y="228602"/>
            <a:ext cx="9144000" cy="608111"/>
          </a:xfrm>
        </p:spPr>
        <p:txBody>
          <a:bodyPr/>
          <a:lstStyle/>
          <a:p>
            <a:pPr algn="ctr"/>
            <a:r>
              <a:rPr lang="en-AU" dirty="0" smtClean="0">
                <a:solidFill>
                  <a:srgbClr val="0E6E71"/>
                </a:solidFill>
              </a:rPr>
              <a:t>Incident </a:t>
            </a:r>
            <a:r>
              <a:rPr lang="en-AU" dirty="0">
                <a:solidFill>
                  <a:srgbClr val="0E6E71"/>
                </a:solidFill>
              </a:rPr>
              <a:t>t</a:t>
            </a:r>
            <a:r>
              <a:rPr lang="en-AU" dirty="0" smtClean="0">
                <a:solidFill>
                  <a:srgbClr val="0E6E71"/>
                </a:solidFill>
              </a:rPr>
              <a:t>imeline</a:t>
            </a:r>
            <a:endParaRPr lang="en-AU" dirty="0">
              <a:solidFill>
                <a:srgbClr val="0E6E7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81" y="1124744"/>
            <a:ext cx="8666838" cy="48097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921244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54</a:t>
            </a:fld>
            <a:endParaRPr lang="en-US" dirty="0"/>
          </a:p>
        </p:txBody>
      </p:sp>
      <p:sp>
        <p:nvSpPr>
          <p:cNvPr id="2" name="Title 1"/>
          <p:cNvSpPr>
            <a:spLocks noGrp="1"/>
          </p:cNvSpPr>
          <p:nvPr>
            <p:ph type="title" idx="4294967295"/>
          </p:nvPr>
        </p:nvSpPr>
        <p:spPr>
          <a:xfrm>
            <a:off x="0" y="228601"/>
            <a:ext cx="9144000" cy="608112"/>
          </a:xfrm>
        </p:spPr>
        <p:txBody>
          <a:bodyPr/>
          <a:lstStyle/>
          <a:p>
            <a:pPr algn="ctr"/>
            <a:r>
              <a:rPr lang="en-AU" dirty="0" smtClean="0">
                <a:solidFill>
                  <a:srgbClr val="0E6E71"/>
                </a:solidFill>
              </a:rPr>
              <a:t>Aerial view of response</a:t>
            </a:r>
            <a:endParaRPr lang="en-AU" dirty="0">
              <a:solidFill>
                <a:srgbClr val="0E6E71"/>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908720"/>
            <a:ext cx="7221358" cy="5074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075079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6"/>
          <p:cNvSpPr>
            <a:spLocks noGrp="1" noChangeArrowheads="1"/>
          </p:cNvSpPr>
          <p:nvPr>
            <p:ph type="sldNum" sz="quarter" idx="10"/>
          </p:nvPr>
        </p:nvSpPr>
        <p:spPr/>
        <p:txBody>
          <a:bodyPr/>
          <a:lstStyle>
            <a:lvl1pPr>
              <a:defRPr/>
            </a:lvl1pPr>
          </a:lstStyle>
          <a:p>
            <a:pPr>
              <a:defRPr/>
            </a:pPr>
            <a:fld id="{0CC24133-A28B-4EF4-A2D5-AE011194DEDC}" type="slidenum">
              <a:rPr lang="en-US"/>
              <a:pPr>
                <a:defRPr/>
              </a:pPr>
              <a:t>55</a:t>
            </a:fld>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6" y="980728"/>
            <a:ext cx="4319415" cy="52993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6919" y="1556792"/>
            <a:ext cx="4515438" cy="35503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itle 1"/>
          <p:cNvSpPr txBox="1">
            <a:spLocks/>
          </p:cNvSpPr>
          <p:nvPr/>
        </p:nvSpPr>
        <p:spPr bwMode="auto">
          <a:xfrm>
            <a:off x="1" y="188640"/>
            <a:ext cx="9144001"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pPr algn="ctr"/>
            <a:r>
              <a:rPr lang="en-AU" kern="0" dirty="0">
                <a:solidFill>
                  <a:srgbClr val="0E6E71"/>
                </a:solidFill>
              </a:rPr>
              <a:t>Transfer pipe failed</a:t>
            </a:r>
          </a:p>
        </p:txBody>
      </p:sp>
    </p:spTree>
    <p:extLst>
      <p:ext uri="{BB962C8B-B14F-4D97-AF65-F5344CB8AC3E}">
        <p14:creationId xmlns:p14="http://schemas.microsoft.com/office/powerpoint/2010/main" val="196687549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28600"/>
            <a:ext cx="7630616" cy="752128"/>
          </a:xfrm>
        </p:spPr>
        <p:txBody>
          <a:bodyPr/>
          <a:lstStyle/>
          <a:p>
            <a:r>
              <a:rPr lang="en-AU" dirty="0"/>
              <a:t>NTSB </a:t>
            </a:r>
            <a:r>
              <a:rPr lang="en-AU" dirty="0" smtClean="0"/>
              <a:t>investigation conclusions</a:t>
            </a:r>
            <a:endParaRPr lang="en-AU" dirty="0"/>
          </a:p>
        </p:txBody>
      </p:sp>
      <p:sp>
        <p:nvSpPr>
          <p:cNvPr id="3" name="Content Placeholder 2"/>
          <p:cNvSpPr>
            <a:spLocks noGrp="1"/>
          </p:cNvSpPr>
          <p:nvPr>
            <p:ph idx="1"/>
          </p:nvPr>
        </p:nvSpPr>
        <p:spPr>
          <a:xfrm>
            <a:off x="827584" y="1628800"/>
            <a:ext cx="7630616" cy="4896544"/>
          </a:xfrm>
        </p:spPr>
        <p:txBody>
          <a:bodyPr/>
          <a:lstStyle/>
          <a:p>
            <a:r>
              <a:rPr lang="en-AU" dirty="0" smtClean="0"/>
              <a:t>Cargo </a:t>
            </a:r>
            <a:r>
              <a:rPr lang="en-AU" dirty="0"/>
              <a:t>transfer pipe </a:t>
            </a:r>
            <a:r>
              <a:rPr lang="en-AU" dirty="0" smtClean="0"/>
              <a:t>fracture resulted from:</a:t>
            </a:r>
          </a:p>
          <a:p>
            <a:pPr lvl="1">
              <a:buFont typeface="Calibri" panose="020F0502020204030204" pitchFamily="34" charset="0"/>
              <a:buChar char="‒"/>
            </a:pPr>
            <a:r>
              <a:rPr lang="en-AU" sz="2200" dirty="0"/>
              <a:t>failure of company to adequately inspect and maintain        it’s equipment</a:t>
            </a:r>
          </a:p>
          <a:p>
            <a:pPr lvl="1">
              <a:buFont typeface="Calibri" panose="020F0502020204030204" pitchFamily="34" charset="0"/>
              <a:buChar char="‒"/>
            </a:pPr>
            <a:r>
              <a:rPr lang="en-AU" sz="2200" dirty="0"/>
              <a:t>inadequate federal oversight of unloading operations involving hazardous materials</a:t>
            </a:r>
          </a:p>
          <a:p>
            <a:r>
              <a:rPr lang="en-AU" dirty="0" smtClean="0"/>
              <a:t>Contributing </a:t>
            </a:r>
            <a:r>
              <a:rPr lang="en-AU" dirty="0"/>
              <a:t>to </a:t>
            </a:r>
            <a:r>
              <a:rPr lang="en-AU" dirty="0" smtClean="0"/>
              <a:t>accident were: </a:t>
            </a:r>
          </a:p>
          <a:p>
            <a:pPr lvl="1">
              <a:buFont typeface="Calibri" panose="020F0502020204030204" pitchFamily="34" charset="0"/>
              <a:buChar char="‒"/>
            </a:pPr>
            <a:r>
              <a:rPr lang="en-AU" sz="2200" dirty="0"/>
              <a:t>reliance on tank car excess flow valve to close in leak event</a:t>
            </a:r>
          </a:p>
          <a:p>
            <a:pPr lvl="1">
              <a:buFont typeface="Calibri" panose="020F0502020204030204" pitchFamily="34" charset="0"/>
              <a:buChar char="‒"/>
            </a:pPr>
            <a:r>
              <a:rPr lang="en-AU" sz="2200" dirty="0"/>
              <a:t>company’s failure to require appropriate safety equipment for employees involved in loading and unloading operations.</a:t>
            </a:r>
          </a:p>
        </p:txBody>
      </p:sp>
      <p:sp>
        <p:nvSpPr>
          <p:cNvPr id="5" name="Slide Number Placeholder 4"/>
          <p:cNvSpPr>
            <a:spLocks noGrp="1"/>
          </p:cNvSpPr>
          <p:nvPr>
            <p:ph type="sldNum" sz="quarter" idx="10"/>
          </p:nvPr>
        </p:nvSpPr>
        <p:spPr/>
        <p:txBody>
          <a:bodyPr/>
          <a:lstStyle/>
          <a:p>
            <a:pPr>
              <a:defRPr/>
            </a:pPr>
            <a:fld id="{44C1278F-C93A-44A2-AB74-1750ADFF2444}" type="slidenum">
              <a:rPr lang="en-US" smtClean="0"/>
              <a:pPr>
                <a:defRPr/>
              </a:pPr>
              <a:t>56</a:t>
            </a:fld>
            <a:endParaRPr lang="en-US" dirty="0"/>
          </a:p>
        </p:txBody>
      </p:sp>
    </p:spTree>
    <p:extLst>
      <p:ext uri="{BB962C8B-B14F-4D97-AF65-F5344CB8AC3E}">
        <p14:creationId xmlns:p14="http://schemas.microsoft.com/office/powerpoint/2010/main" val="408385804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57</a:t>
            </a:fld>
            <a:endParaRPr lang="en-US" dirty="0"/>
          </a:p>
        </p:txBody>
      </p:sp>
      <p:sp>
        <p:nvSpPr>
          <p:cNvPr id="2" name="Title 1"/>
          <p:cNvSpPr>
            <a:spLocks noGrp="1"/>
          </p:cNvSpPr>
          <p:nvPr>
            <p:ph type="title" idx="4294967295"/>
          </p:nvPr>
        </p:nvSpPr>
        <p:spPr>
          <a:xfrm>
            <a:off x="1" y="228603"/>
            <a:ext cx="9143999" cy="464095"/>
          </a:xfrm>
        </p:spPr>
        <p:txBody>
          <a:bodyPr/>
          <a:lstStyle/>
          <a:p>
            <a:pPr algn="ctr"/>
            <a:r>
              <a:rPr lang="en-AU" dirty="0" smtClean="0">
                <a:solidFill>
                  <a:srgbClr val="0E6E71"/>
                </a:solidFill>
              </a:rPr>
              <a:t>Regulating effectively</a:t>
            </a:r>
            <a:endParaRPr lang="en-AU" dirty="0">
              <a:solidFill>
                <a:srgbClr val="0E6E71"/>
              </a:solidFill>
            </a:endParaRPr>
          </a:p>
        </p:txBody>
      </p:sp>
      <p:pic>
        <p:nvPicPr>
          <p:cNvPr id="1026" name="Picture 2" descr="image003"/>
          <p:cNvPicPr>
            <a:picLocks noChangeAspect="1" noChangeArrowheads="1"/>
          </p:cNvPicPr>
          <p:nvPr/>
        </p:nvPicPr>
        <p:blipFill rotWithShape="1">
          <a:blip r:embed="rId2">
            <a:extLst>
              <a:ext uri="{28A0092B-C50C-407E-A947-70E740481C1C}">
                <a14:useLocalDpi xmlns:a14="http://schemas.microsoft.com/office/drawing/2010/main" val="0"/>
              </a:ext>
            </a:extLst>
          </a:blip>
          <a:srcRect l="1916" r="5844"/>
          <a:stretch/>
        </p:blipFill>
        <p:spPr bwMode="auto">
          <a:xfrm>
            <a:off x="25380" y="1052736"/>
            <a:ext cx="9118619" cy="4949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9237017"/>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260648"/>
            <a:ext cx="7630616" cy="720080"/>
          </a:xfrm>
        </p:spPr>
        <p:txBody>
          <a:bodyPr/>
          <a:lstStyle/>
          <a:p>
            <a:r>
              <a:rPr lang="en-AU" dirty="0" smtClean="0"/>
              <a:t>What do we still need to do?</a:t>
            </a:r>
            <a:endParaRPr lang="en-AU" dirty="0"/>
          </a:p>
        </p:txBody>
      </p:sp>
      <p:sp>
        <p:nvSpPr>
          <p:cNvPr id="3" name="Content Placeholder 2"/>
          <p:cNvSpPr>
            <a:spLocks noGrp="1"/>
          </p:cNvSpPr>
          <p:nvPr>
            <p:ph idx="1"/>
          </p:nvPr>
        </p:nvSpPr>
        <p:spPr>
          <a:xfrm>
            <a:off x="827584" y="1412776"/>
            <a:ext cx="8136904" cy="4968552"/>
          </a:xfrm>
        </p:spPr>
        <p:txBody>
          <a:bodyPr/>
          <a:lstStyle/>
          <a:p>
            <a:pPr>
              <a:lnSpc>
                <a:spcPct val="150000"/>
              </a:lnSpc>
            </a:pPr>
            <a:r>
              <a:rPr lang="en-AU" dirty="0" smtClean="0"/>
              <a:t>Rail consignment and business systems</a:t>
            </a:r>
          </a:p>
          <a:p>
            <a:pPr>
              <a:lnSpc>
                <a:spcPct val="150000"/>
              </a:lnSpc>
            </a:pPr>
            <a:r>
              <a:rPr lang="en-AU" dirty="0" smtClean="0"/>
              <a:t>Protecting dangerous goods from impact during derailment</a:t>
            </a:r>
          </a:p>
          <a:p>
            <a:pPr>
              <a:lnSpc>
                <a:spcPct val="150000"/>
              </a:lnSpc>
            </a:pPr>
            <a:r>
              <a:rPr lang="en-AU" dirty="0" smtClean="0"/>
              <a:t>Route planning – minimise risk </a:t>
            </a:r>
          </a:p>
          <a:p>
            <a:pPr>
              <a:lnSpc>
                <a:spcPct val="150000"/>
              </a:lnSpc>
            </a:pPr>
            <a:r>
              <a:rPr lang="en-AU" dirty="0" smtClean="0"/>
              <a:t>Security SSAN</a:t>
            </a:r>
          </a:p>
          <a:p>
            <a:pPr>
              <a:lnSpc>
                <a:spcPct val="150000"/>
              </a:lnSpc>
            </a:pPr>
            <a:r>
              <a:rPr lang="en-AU" dirty="0" smtClean="0"/>
              <a:t>DG package consignment systems</a:t>
            </a:r>
          </a:p>
          <a:p>
            <a:pPr>
              <a:lnSpc>
                <a:spcPct val="150000"/>
              </a:lnSpc>
            </a:pPr>
            <a:r>
              <a:rPr lang="en-AU" dirty="0" smtClean="0"/>
              <a:t>Load consolidation</a:t>
            </a:r>
          </a:p>
          <a:p>
            <a:pPr>
              <a:lnSpc>
                <a:spcPct val="150000"/>
              </a:lnSpc>
            </a:pPr>
            <a:r>
              <a:rPr lang="en-AU" dirty="0" smtClean="0"/>
              <a:t>Use </a:t>
            </a:r>
            <a:r>
              <a:rPr lang="en-AU" dirty="0"/>
              <a:t>of freight containers </a:t>
            </a:r>
            <a:endParaRPr lang="en-AU" dirty="0" smtClean="0"/>
          </a:p>
          <a:p>
            <a:pPr>
              <a:lnSpc>
                <a:spcPct val="150000"/>
              </a:lnSpc>
            </a:pPr>
            <a:endParaRPr lang="en-AU" dirty="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58</a:t>
            </a:fld>
            <a:endParaRPr lang="en-US" dirty="0"/>
          </a:p>
        </p:txBody>
      </p:sp>
    </p:spTree>
    <p:extLst>
      <p:ext uri="{BB962C8B-B14F-4D97-AF65-F5344CB8AC3E}">
        <p14:creationId xmlns:p14="http://schemas.microsoft.com/office/powerpoint/2010/main" val="37948100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What have we done recently?</a:t>
            </a:r>
            <a:endParaRPr lang="en-AU" dirty="0"/>
          </a:p>
        </p:txBody>
      </p:sp>
      <p:sp>
        <p:nvSpPr>
          <p:cNvPr id="3" name="Content Placeholder 2"/>
          <p:cNvSpPr>
            <a:spLocks noGrp="1"/>
          </p:cNvSpPr>
          <p:nvPr>
            <p:ph idx="1"/>
          </p:nvPr>
        </p:nvSpPr>
        <p:spPr>
          <a:xfrm>
            <a:off x="755576" y="1628800"/>
            <a:ext cx="7560840" cy="4320480"/>
          </a:xfrm>
        </p:spPr>
        <p:txBody>
          <a:bodyPr/>
          <a:lstStyle/>
          <a:p>
            <a:r>
              <a:rPr lang="en-AU" dirty="0" smtClean="0"/>
              <a:t>Rail operator audits</a:t>
            </a:r>
          </a:p>
          <a:p>
            <a:r>
              <a:rPr lang="en-AU" dirty="0" smtClean="0"/>
              <a:t>MoU with other regulators</a:t>
            </a:r>
          </a:p>
          <a:p>
            <a:r>
              <a:rPr lang="en-AU" dirty="0" smtClean="0"/>
              <a:t>Rail transfer observations</a:t>
            </a:r>
          </a:p>
          <a:p>
            <a:r>
              <a:rPr lang="en-AU" dirty="0" smtClean="0"/>
              <a:t>Surveyed currency of Australian DG regulator’s involvement in rail transport </a:t>
            </a:r>
          </a:p>
          <a:p>
            <a:endParaRPr lang="en-AU" dirty="0" smtClean="0"/>
          </a:p>
          <a:p>
            <a:endParaRPr lang="en-AU" dirty="0" smtClean="0"/>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6</a:t>
            </a:fld>
            <a:endParaRPr lang="en-US" dirty="0"/>
          </a:p>
        </p:txBody>
      </p:sp>
    </p:spTree>
    <p:extLst>
      <p:ext uri="{BB962C8B-B14F-4D97-AF65-F5344CB8AC3E}">
        <p14:creationId xmlns:p14="http://schemas.microsoft.com/office/powerpoint/2010/main" val="27149758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www.sulphuric-acid.com/techmanual/Plant_Safety/GATX-derail-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732" y="1885998"/>
            <a:ext cx="5157795" cy="3999360"/>
          </a:xfrm>
          <a:prstGeom prst="roundRect">
            <a:avLst>
              <a:gd name="adj" fmla="val 11111"/>
            </a:avLst>
          </a:prstGeom>
          <a:ln w="190500" cap="rnd">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6204" y="3896187"/>
            <a:ext cx="3502365" cy="1989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343527" y="1859224"/>
            <a:ext cx="3800475" cy="1800493"/>
          </a:xfrm>
          <a:prstGeom prst="rect">
            <a:avLst/>
          </a:prstGeom>
          <a:noFill/>
        </p:spPr>
        <p:txBody>
          <a:bodyPr wrap="square" rtlCol="0">
            <a:spAutoFit/>
          </a:bodyPr>
          <a:lstStyle/>
          <a:p>
            <a:pPr algn="l">
              <a:lnSpc>
                <a:spcPct val="150000"/>
              </a:lnSpc>
            </a:pPr>
            <a:r>
              <a:rPr lang="en-AU" sz="2000" b="1" dirty="0"/>
              <a:t>Derailment Dec 2015</a:t>
            </a:r>
          </a:p>
          <a:p>
            <a:pPr algn="l">
              <a:lnSpc>
                <a:spcPct val="150000"/>
              </a:lnSpc>
            </a:pPr>
            <a:r>
              <a:rPr lang="en-AU" sz="1800" dirty="0"/>
              <a:t>820 kL H</a:t>
            </a:r>
            <a:r>
              <a:rPr lang="en-AU" sz="1800" baseline="-25000" dirty="0"/>
              <a:t>2</a:t>
            </a:r>
            <a:r>
              <a:rPr lang="en-AU" sz="1800" dirty="0"/>
              <a:t>SO</a:t>
            </a:r>
            <a:r>
              <a:rPr lang="en-AU" sz="1800" baseline="-25000" dirty="0"/>
              <a:t>4</a:t>
            </a:r>
            <a:r>
              <a:rPr lang="en-AU" sz="1800" dirty="0"/>
              <a:t> in 26 tank wagons</a:t>
            </a:r>
          </a:p>
          <a:p>
            <a:pPr algn="l">
              <a:lnSpc>
                <a:spcPct val="150000"/>
              </a:lnSpc>
            </a:pPr>
            <a:r>
              <a:rPr lang="en-AU" sz="1800" dirty="0"/>
              <a:t>Loss of Containment - 61 kL </a:t>
            </a:r>
          </a:p>
          <a:p>
            <a:pPr algn="l">
              <a:lnSpc>
                <a:spcPct val="150000"/>
              </a:lnSpc>
            </a:pPr>
            <a:r>
              <a:rPr lang="en-AU" sz="1800" dirty="0"/>
              <a:t>20km East of Julia Creek</a:t>
            </a:r>
          </a:p>
        </p:txBody>
      </p:sp>
      <p:sp>
        <p:nvSpPr>
          <p:cNvPr id="12" name="Title 1"/>
          <p:cNvSpPr txBox="1">
            <a:spLocks/>
          </p:cNvSpPr>
          <p:nvPr/>
        </p:nvSpPr>
        <p:spPr bwMode="auto">
          <a:xfrm>
            <a:off x="683568" y="42899"/>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2800">
                <a:solidFill>
                  <a:schemeClr val="bg1"/>
                </a:solidFill>
                <a:latin typeface="+mj-lt"/>
                <a:ea typeface="+mj-ea"/>
                <a:cs typeface="+mj-cs"/>
              </a:defRPr>
            </a:lvl1pPr>
            <a:lvl2pPr algn="l" rtl="0" eaLnBrk="0" fontAlgn="base" hangingPunct="0">
              <a:spcBef>
                <a:spcPct val="0"/>
              </a:spcBef>
              <a:spcAft>
                <a:spcPct val="0"/>
              </a:spcAft>
              <a:defRPr sz="2800">
                <a:solidFill>
                  <a:schemeClr val="tx2"/>
                </a:solidFill>
                <a:latin typeface="Arial" charset="0"/>
                <a:ea typeface="ＭＳ Ｐゴシック" pitchFamily="-124" charset="-128"/>
              </a:defRPr>
            </a:lvl2pPr>
            <a:lvl3pPr algn="l" rtl="0" eaLnBrk="0" fontAlgn="base" hangingPunct="0">
              <a:spcBef>
                <a:spcPct val="0"/>
              </a:spcBef>
              <a:spcAft>
                <a:spcPct val="0"/>
              </a:spcAft>
              <a:defRPr sz="2800">
                <a:solidFill>
                  <a:schemeClr val="tx2"/>
                </a:solidFill>
                <a:latin typeface="Arial" charset="0"/>
                <a:ea typeface="ＭＳ Ｐゴシック" pitchFamily="-124" charset="-128"/>
              </a:defRPr>
            </a:lvl3pPr>
            <a:lvl4pPr algn="l" rtl="0" eaLnBrk="0" fontAlgn="base" hangingPunct="0">
              <a:spcBef>
                <a:spcPct val="0"/>
              </a:spcBef>
              <a:spcAft>
                <a:spcPct val="0"/>
              </a:spcAft>
              <a:defRPr sz="2800">
                <a:solidFill>
                  <a:schemeClr val="tx2"/>
                </a:solidFill>
                <a:latin typeface="Arial" charset="0"/>
                <a:ea typeface="ＭＳ Ｐゴシック" pitchFamily="-124" charset="-128"/>
              </a:defRPr>
            </a:lvl4pPr>
            <a:lvl5pPr algn="l" rtl="0" eaLnBrk="0" fontAlgn="base" hangingPunct="0">
              <a:spcBef>
                <a:spcPct val="0"/>
              </a:spcBef>
              <a:spcAft>
                <a:spcPct val="0"/>
              </a:spcAft>
              <a:defRPr sz="2800">
                <a:solidFill>
                  <a:schemeClr val="tx2"/>
                </a:solidFill>
                <a:latin typeface="Arial" charset="0"/>
                <a:ea typeface="ＭＳ Ｐゴシック" pitchFamily="-124" charset="-128"/>
              </a:defRPr>
            </a:lvl5pPr>
            <a:lvl6pPr marL="457200" algn="l" rtl="0" fontAlgn="base">
              <a:spcBef>
                <a:spcPct val="0"/>
              </a:spcBef>
              <a:spcAft>
                <a:spcPct val="0"/>
              </a:spcAft>
              <a:defRPr sz="4400">
                <a:solidFill>
                  <a:schemeClr val="tx2"/>
                </a:solidFill>
                <a:latin typeface="Arial" charset="0"/>
                <a:ea typeface="ＭＳ Ｐゴシック" pitchFamily="-124" charset="-128"/>
              </a:defRPr>
            </a:lvl6pPr>
            <a:lvl7pPr marL="914400" algn="l" rtl="0" fontAlgn="base">
              <a:spcBef>
                <a:spcPct val="0"/>
              </a:spcBef>
              <a:spcAft>
                <a:spcPct val="0"/>
              </a:spcAft>
              <a:defRPr sz="4400">
                <a:solidFill>
                  <a:schemeClr val="tx2"/>
                </a:solidFill>
                <a:latin typeface="Arial" charset="0"/>
                <a:ea typeface="ＭＳ Ｐゴシック" pitchFamily="-124" charset="-128"/>
              </a:defRPr>
            </a:lvl7pPr>
            <a:lvl8pPr marL="1371600" algn="l" rtl="0" fontAlgn="base">
              <a:spcBef>
                <a:spcPct val="0"/>
              </a:spcBef>
              <a:spcAft>
                <a:spcPct val="0"/>
              </a:spcAft>
              <a:defRPr sz="4400">
                <a:solidFill>
                  <a:schemeClr val="tx2"/>
                </a:solidFill>
                <a:latin typeface="Arial" charset="0"/>
                <a:ea typeface="ＭＳ Ｐゴシック" pitchFamily="-124" charset="-128"/>
              </a:defRPr>
            </a:lvl8pPr>
            <a:lvl9pPr marL="1828800" algn="l" rtl="0" fontAlgn="base">
              <a:spcBef>
                <a:spcPct val="0"/>
              </a:spcBef>
              <a:spcAft>
                <a:spcPct val="0"/>
              </a:spcAft>
              <a:defRPr sz="4400">
                <a:solidFill>
                  <a:schemeClr val="tx2"/>
                </a:solidFill>
                <a:latin typeface="Arial" charset="0"/>
                <a:ea typeface="ＭＳ Ｐゴシック" pitchFamily="-124" charset="-128"/>
              </a:defRPr>
            </a:lvl9pPr>
          </a:lstStyle>
          <a:p>
            <a:r>
              <a:rPr lang="en-AU" kern="0" dirty="0"/>
              <a:t>What about rail in Australia?</a:t>
            </a:r>
          </a:p>
        </p:txBody>
      </p:sp>
      <p:sp>
        <p:nvSpPr>
          <p:cNvPr id="2" name="Slide Number Placeholder 1"/>
          <p:cNvSpPr>
            <a:spLocks noGrp="1"/>
          </p:cNvSpPr>
          <p:nvPr>
            <p:ph type="sldNum" sz="quarter" idx="10"/>
          </p:nvPr>
        </p:nvSpPr>
        <p:spPr/>
        <p:txBody>
          <a:bodyPr/>
          <a:lstStyle/>
          <a:p>
            <a:pPr>
              <a:defRPr/>
            </a:pPr>
            <a:fld id="{44C1278F-C93A-44A2-AB74-1750ADFF2444}" type="slidenum">
              <a:rPr lang="en-US" smtClean="0"/>
              <a:pPr>
                <a:defRPr/>
              </a:pPr>
              <a:t>7</a:t>
            </a:fld>
            <a:endParaRPr lang="en-US" dirty="0"/>
          </a:p>
        </p:txBody>
      </p:sp>
    </p:spTree>
    <p:extLst>
      <p:ext uri="{BB962C8B-B14F-4D97-AF65-F5344CB8AC3E}">
        <p14:creationId xmlns:p14="http://schemas.microsoft.com/office/powerpoint/2010/main" val="25460376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Julia Creek Logs</a:t>
            </a:r>
            <a:endParaRPr lang="en-AU" dirty="0"/>
          </a:p>
        </p:txBody>
      </p:sp>
      <p:sp>
        <p:nvSpPr>
          <p:cNvPr id="3" name="Content Placeholder 2"/>
          <p:cNvSpPr>
            <a:spLocks noGrp="1"/>
          </p:cNvSpPr>
          <p:nvPr>
            <p:ph idx="1"/>
          </p:nvPr>
        </p:nvSpPr>
        <p:spPr/>
        <p:txBody>
          <a:bodyPr/>
          <a:lstStyle/>
          <a:p>
            <a:r>
              <a:rPr lang="en-AU" dirty="0"/>
              <a:t>Train crew saw a washout about 45 m ahead &amp; called out a warning</a:t>
            </a:r>
          </a:p>
          <a:p>
            <a:r>
              <a:rPr lang="en-AU" dirty="0"/>
              <a:t>The driver immediately emergency braked</a:t>
            </a:r>
          </a:p>
          <a:p>
            <a:r>
              <a:rPr lang="en-AU" dirty="0" smtClean="0"/>
              <a:t>L</a:t>
            </a:r>
            <a:r>
              <a:rPr lang="en-AU" dirty="0"/>
              <a:t>ocomotive entered the washout</a:t>
            </a:r>
          </a:p>
          <a:p>
            <a:r>
              <a:rPr lang="en-AU" dirty="0"/>
              <a:t>Crew felt the locomotive bounce and saw water splash on the windscreen before it derailed and began to tip over</a:t>
            </a:r>
          </a:p>
        </p:txBody>
      </p:sp>
      <p:sp>
        <p:nvSpPr>
          <p:cNvPr id="4" name="Slide Number Placeholder 3"/>
          <p:cNvSpPr>
            <a:spLocks noGrp="1"/>
          </p:cNvSpPr>
          <p:nvPr>
            <p:ph type="sldNum" sz="quarter" idx="10"/>
          </p:nvPr>
        </p:nvSpPr>
        <p:spPr/>
        <p:txBody>
          <a:bodyPr/>
          <a:lstStyle/>
          <a:p>
            <a:pPr>
              <a:defRPr/>
            </a:pPr>
            <a:fld id="{44C1278F-C93A-44A2-AB74-1750ADFF2444}" type="slidenum">
              <a:rPr lang="en-US" smtClean="0"/>
              <a:pPr>
                <a:defRPr/>
              </a:pPr>
              <a:t>8</a:t>
            </a:fld>
            <a:endParaRPr lang="en-US" dirty="0"/>
          </a:p>
        </p:txBody>
      </p:sp>
    </p:spTree>
    <p:extLst>
      <p:ext uri="{BB962C8B-B14F-4D97-AF65-F5344CB8AC3E}">
        <p14:creationId xmlns:p14="http://schemas.microsoft.com/office/powerpoint/2010/main" val="246037417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228600"/>
            <a:ext cx="7774632" cy="752128"/>
          </a:xfrm>
        </p:spPr>
        <p:txBody>
          <a:bodyPr/>
          <a:lstStyle/>
          <a:p>
            <a:r>
              <a:rPr lang="en-AU" dirty="0" smtClean="0"/>
              <a:t>Australian Dangerous Goods Code (ADG7.5)</a:t>
            </a:r>
            <a:endParaRPr lang="en-AU"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3753" y="1844826"/>
            <a:ext cx="7576494" cy="34089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0"/>
          </p:nvPr>
        </p:nvSpPr>
        <p:spPr/>
        <p:txBody>
          <a:bodyPr/>
          <a:lstStyle/>
          <a:p>
            <a:pPr>
              <a:defRPr/>
            </a:pPr>
            <a:fld id="{44C1278F-C93A-44A2-AB74-1750ADFF2444}" type="slidenum">
              <a:rPr lang="en-US" smtClean="0"/>
              <a:pPr>
                <a:defRPr/>
              </a:pPr>
              <a:t>9</a:t>
            </a:fld>
            <a:endParaRPr lang="en-US" dirty="0"/>
          </a:p>
        </p:txBody>
      </p:sp>
    </p:spTree>
    <p:extLst>
      <p:ext uri="{BB962C8B-B14F-4D97-AF65-F5344CB8AC3E}">
        <p14:creationId xmlns:p14="http://schemas.microsoft.com/office/powerpoint/2010/main" val="2952023414"/>
      </p:ext>
    </p:extLst>
  </p:cSld>
  <p:clrMapOvr>
    <a:masterClrMapping/>
  </p:clrMapOvr>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urDocsIsRecordsDocument xmlns="dce3ed02-b0cd-470d-9119-e5f1a2533a21">false</OurDocsIsRecordsDocument>
    <OurDocsDataStore xmlns="dce3ed02-b0cd-470d-9119-e5f1a2533a21">Central</OurDocsDataStore>
    <OurDocsDocId xmlns="dce3ed02-b0cd-470d-9119-e5f1a2533a21">006419.Safety.Coms</OurDocsDocId>
    <OurDocsVersionCreatedBy xmlns="dce3ed02-b0cd-470d-9119-e5f1a2533a21">MIRSDLC</OurDocsVersionCreatedBy>
    <OurDocsIsLocked xmlns="dce3ed02-b0cd-470d-9119-e5f1a2533a21">false</OurDocsIsLocked>
    <OurDocsDocumentType xmlns="dce3ed02-b0cd-470d-9119-e5f1a2533a21">External Presentations</OurDocsDocumentType>
    <OurDocsFileNumbers xmlns="dce3ed02-b0cd-470d-9119-e5f1a2533a21" xsi:nil="true"/>
    <OurDocsLockedOnBehalfOf xmlns="dce3ed02-b0cd-470d-9119-e5f1a2533a21" xsi:nil="true"/>
    <OurDocsDocumentDate xmlns="dce3ed02-b0cd-470d-9119-e5f1a2533a21">2017-11-27T16:00:00+00:00</OurDocsDocumentDate>
    <OurDocsVersionCreatedAt xmlns="dce3ed02-b0cd-470d-9119-e5f1a2533a21">2017-11-28T03:46:03+00:00</OurDocsVersionCreatedAt>
    <OurDocsReleaseClassification xmlns="dce3ed02-b0cd-470d-9119-e5f1a2533a21">Departmental Use Only</OurDocsReleaseClassification>
    <OurDocsTitle xmlns="dce3ed02-b0cd-470d-9119-e5f1a2533a21">DGS - Toolbox Presentation - WA dangerous goods rail transfer observation and an overview of the Julia Creek incident</OurDocsTitle>
    <OurDocsLocation xmlns="dce3ed02-b0cd-470d-9119-e5f1a2533a21">Perth</OurDocsLocation>
    <OurDocsDescription xmlns="dce3ed02-b0cd-470d-9119-e5f1a2533a21">WA dangerous goods rail transfer observations and an overview of the Jula Creek incident</OurDocsDescription>
    <OurDocsVersionReason xmlns="dce3ed02-b0cd-470d-9119-e5f1a2533a21" xsi:nil="true"/>
    <OurDocsAuthor xmlns="dce3ed02-b0cd-470d-9119-e5f1a2533a21">Peter.XANTHIS / Stephen.LANE</OurDocsAuthor>
    <OurDocsLockedBy xmlns="dce3ed02-b0cd-470d-9119-e5f1a2533a21" xsi:nil="true"/>
    <OurDocsLockedOn xmlns="dce3ed02-b0cd-470d-9119-e5f1a2533a21" xsi:nil="true"/>
    <OurDocsVersionNumber xmlns="dce3ed02-b0cd-470d-9119-e5f1a2533a21">1</OurDocsVersionNumber>
    <OurDocsDocumentSource xmlns="dce3ed02-b0cd-470d-9119-e5f1a2533a21">Internal</OurDocsDocumentSource>
  </documentManagement>
</p:properties>
</file>

<file path=customXml/item3.xml><?xml version="1.0" encoding="utf-8"?>
<?mso-contentType ?>
<SharedContentType xmlns="Microsoft.SharePoint.Taxonomy.ContentTypeSync" SourceId="47aadd75-fb41-49d7-866d-414b51aa1b7e" ContentTypeId="0x0101000AC6246A9CD2FC45B52DC6FEC0F0AAAA" PreviousValue="false"/>
</file>

<file path=customXml/item4.xml><?xml version="1.0" encoding="utf-8"?>
<ct:contentTypeSchema xmlns:ct="http://schemas.microsoft.com/office/2006/metadata/contentType" xmlns:ma="http://schemas.microsoft.com/office/2006/metadata/properties/metaAttributes" ct:_="" ma:_="" ma:contentTypeName="OurDocs Document" ma:contentTypeID="0x0101000AC6246A9CD2FC45B52DC6FEC0F0AAAA00A5C1F1DA62DAB340B34B67F1BBB7A427" ma:contentTypeVersion="76" ma:contentTypeDescription="Create a new document." ma:contentTypeScope="" ma:versionID="6300657fd74095d67dda67094617262f">
  <xsd:schema xmlns:xsd="http://www.w3.org/2001/XMLSchema" xmlns:xs="http://www.w3.org/2001/XMLSchema" xmlns:p="http://schemas.microsoft.com/office/2006/metadata/properties" xmlns:ns2="dce3ed02-b0cd-470d-9119-e5f1a2533a21" targetNamespace="http://schemas.microsoft.com/office/2006/metadata/properties" ma:root="true" ma:fieldsID="3996e60e55f1126f10561fe58fc67083" ns2:_="">
    <xsd:import namespace="dce3ed02-b0cd-470d-9119-e5f1a2533a21"/>
    <xsd:element name="properties">
      <xsd:complexType>
        <xsd:sequence>
          <xsd:element name="documentManagement">
            <xsd:complexType>
              <xsd:all>
                <xsd:element ref="ns2:OurDocsDataStore"/>
                <xsd:element ref="ns2:OurDocsDocId"/>
                <xsd:element ref="ns2:OurDocsVersionNumber"/>
                <xsd:element ref="ns2:OurDocsIsRecordsDocument" minOccurs="0"/>
                <xsd:element ref="ns2:OurDocsIsLocked" minOccurs="0"/>
                <xsd:element ref="ns2:OurDocsTitle" minOccurs="0"/>
                <xsd:element ref="ns2:OurDocsDescription" minOccurs="0"/>
                <xsd:element ref="ns2:OurDocsAuthor" minOccurs="0"/>
                <xsd:element ref="ns2:OurDocsLocation" minOccurs="0"/>
                <xsd:element ref="ns2:OurDocsReleaseClassification" minOccurs="0"/>
                <xsd:element ref="ns2:OurDocsDocumentType" minOccurs="0"/>
                <xsd:element ref="ns2:OurDocsDocumentDate" minOccurs="0"/>
                <xsd:element ref="ns2:OurDocsDocumentSource" minOccurs="0"/>
                <xsd:element ref="ns2:OurDocsFileNumbers" minOccurs="0"/>
                <xsd:element ref="ns2:OurDocsLockedBy" minOccurs="0"/>
                <xsd:element ref="ns2:OurDocsLockedOnBehalfOf" minOccurs="0"/>
                <xsd:element ref="ns2:OurDocsLockedOn" minOccurs="0"/>
                <xsd:element ref="ns2:OurDocsVersionCreatedBy" minOccurs="0"/>
                <xsd:element ref="ns2:OurDocsVersionCreatedAt" minOccurs="0"/>
                <xsd:element ref="ns2:OurDocsVersionReas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ce3ed02-b0cd-470d-9119-e5f1a2533a21" elementFormDefault="qualified">
    <xsd:import namespace="http://schemas.microsoft.com/office/2006/documentManagement/types"/>
    <xsd:import namespace="http://schemas.microsoft.com/office/infopath/2007/PartnerControls"/>
    <xsd:element name="OurDocsDataStore" ma:index="8" ma:displayName="DataStore" ma:internalName="OurDocsDataStore">
      <xsd:simpleType>
        <xsd:restriction base="dms:Text"/>
      </xsd:simpleType>
    </xsd:element>
    <xsd:element name="OurDocsDocId" ma:index="9" ma:displayName="DocId" ma:internalName="OurDocsDocId">
      <xsd:simpleType>
        <xsd:restriction base="dms:Text"/>
      </xsd:simpleType>
    </xsd:element>
    <xsd:element name="OurDocsVersionNumber" ma:index="10" ma:displayName="VersionNumber" ma:internalName="OurDocsVersionNumber">
      <xsd:simpleType>
        <xsd:restriction base="dms:Text"/>
      </xsd:simpleType>
    </xsd:element>
    <xsd:element name="OurDocsIsRecordsDocument" ma:index="11" nillable="true" ma:displayName="IsRecordsDocument" ma:internalName="OurDocsIsRecordsDocument">
      <xsd:simpleType>
        <xsd:restriction base="dms:Boolean"/>
      </xsd:simpleType>
    </xsd:element>
    <xsd:element name="OurDocsIsLocked" ma:index="12" nillable="true" ma:displayName="IsLocked" ma:internalName="OurDocsIsLocked">
      <xsd:simpleType>
        <xsd:restriction base="dms:Boolean"/>
      </xsd:simpleType>
    </xsd:element>
    <xsd:element name="OurDocsTitle" ma:index="13" nillable="true" ma:displayName="Title" ma:internalName="OurDocsTitle">
      <xsd:simpleType>
        <xsd:restriction base="dms:Text"/>
      </xsd:simpleType>
    </xsd:element>
    <xsd:element name="OurDocsDescription" ma:index="14" nillable="true" ma:displayName="Description" ma:internalName="OurDocsDescription">
      <xsd:simpleType>
        <xsd:restriction base="dms:Note">
          <xsd:maxLength value="255"/>
        </xsd:restriction>
      </xsd:simpleType>
    </xsd:element>
    <xsd:element name="OurDocsAuthor" ma:index="15" nillable="true" ma:displayName="Author" ma:internalName="OurDocsAuthor">
      <xsd:simpleType>
        <xsd:restriction base="dms:Text"/>
      </xsd:simpleType>
    </xsd:element>
    <xsd:element name="OurDocsLocation" ma:index="16" nillable="true" ma:displayName="Location" ma:internalName="OurDocsLocation">
      <xsd:simpleType>
        <xsd:restriction base="dms:Text"/>
      </xsd:simpleType>
    </xsd:element>
    <xsd:element name="OurDocsReleaseClassification" ma:index="17" nillable="true" ma:displayName="ReleaseClassification" ma:internalName="OurDocsReleaseClassification">
      <xsd:simpleType>
        <xsd:restriction base="dms:Choice">
          <xsd:enumeration value="Departmental Use Only"/>
          <xsd:enumeration value="Within Government Only"/>
          <xsd:enumeration value="Addressee Use Only"/>
          <xsd:enumeration value="Addressee and Within Government Only"/>
          <xsd:enumeration value="For Public Release"/>
          <xsd:enumeration value="UNKNOWN"/>
        </xsd:restriction>
      </xsd:simpleType>
    </xsd:element>
    <xsd:element name="OurDocsDocumentType" ma:index="18" nillable="true" ma:displayName="DocumentType" ma:format="Dropdown" ma:internalName="OurDocsDocumentType">
      <xsd:simpleType>
        <xsd:restriction base="dms:Choice">
          <xsd:enumeration value="Administration"/>
          <xsd:enumeration value="Agenda"/>
          <xsd:enumeration value="Appointment"/>
          <xsd:enumeration value="Briefing Note"/>
          <xsd:enumeration value="Certificate of Competency"/>
          <xsd:enumeration value="Corporate Executive"/>
          <xsd:enumeration value="Corporate Form"/>
          <xsd:enumeration value="Corporate Policy"/>
          <xsd:enumeration value="Corporate Procedure"/>
          <xsd:enumeration value="Document"/>
          <xsd:enumeration value="Email"/>
          <xsd:enumeration value="External Presentations"/>
          <xsd:enumeration value="External Published Document"/>
          <xsd:enumeration value="Facsimile"/>
          <xsd:enumeration value="File"/>
          <xsd:enumeration value="File Note"/>
          <xsd:enumeration value="Form"/>
          <xsd:enumeration value="Incident Report"/>
          <xsd:enumeration value="Internal Memo"/>
          <xsd:enumeration value="Internal Presentations"/>
          <xsd:enumeration value="Investigation Document"/>
          <xsd:enumeration value="Letter"/>
          <xsd:enumeration value="Map"/>
          <xsd:enumeration value="Memorandum"/>
          <xsd:enumeration value="Ministerial"/>
          <xsd:enumeration value="Minutes"/>
          <xsd:enumeration value="Other"/>
          <xsd:enumeration value="Permit"/>
          <xsd:enumeration value="Photos"/>
          <xsd:enumeration value="Policy"/>
          <xsd:enumeration value="Press Clipping"/>
          <xsd:enumeration value="Press Release"/>
          <xsd:enumeration value="Procurement"/>
          <xsd:enumeration value="Production Report"/>
          <xsd:enumeration value="Report"/>
          <xsd:enumeration value="Risk Management"/>
          <xsd:enumeration value="Royalty Audit"/>
          <xsd:enumeration value="Royalty Payment/Revenue"/>
          <xsd:enumeration value="Royalty Return"/>
          <xsd:enumeration value="Safety Bulletin"/>
          <xsd:enumeration value="Speech"/>
          <xsd:enumeration value="Training"/>
          <xsd:enumeration value="Web Document"/>
        </xsd:restriction>
      </xsd:simpleType>
    </xsd:element>
    <xsd:element name="OurDocsDocumentDate" ma:index="19" nillable="true" ma:displayName="DocumentDate" ma:internalName="OurDocsDocumentDate">
      <xsd:simpleType>
        <xsd:restriction base="dms:DateTime"/>
      </xsd:simpleType>
    </xsd:element>
    <xsd:element name="OurDocsDocumentSource" ma:index="20" nillable="true" ma:displayName="DocumentSource" ma:internalName="OurDocsDocumentSource">
      <xsd:simpleType>
        <xsd:restriction base="dms:Choice">
          <xsd:enumeration value="Internal"/>
          <xsd:enumeration value="External"/>
          <xsd:enumeration value="UNKNOWN"/>
        </xsd:restriction>
      </xsd:simpleType>
    </xsd:element>
    <xsd:element name="OurDocsFileNumbers" ma:index="21" nillable="true" ma:displayName="FileNumbers" ma:internalName="OurDocsFileNumbers">
      <xsd:simpleType>
        <xsd:restriction base="dms:Note">
          <xsd:maxLength value="255"/>
        </xsd:restriction>
      </xsd:simpleType>
    </xsd:element>
    <xsd:element name="OurDocsLockedBy" ma:index="22" nillable="true" ma:displayName="LockedBy" ma:internalName="OurDocsLockedBy">
      <xsd:simpleType>
        <xsd:restriction base="dms:Text"/>
      </xsd:simpleType>
    </xsd:element>
    <xsd:element name="OurDocsLockedOnBehalfOf" ma:index="23" nillable="true" ma:displayName="LockedOnBehalfOf" ma:internalName="OurDocsLockedOnBehalfOf">
      <xsd:simpleType>
        <xsd:restriction base="dms:Text"/>
      </xsd:simpleType>
    </xsd:element>
    <xsd:element name="OurDocsLockedOn" ma:index="24" nillable="true" ma:displayName="LockedOn" ma:internalName="OurDocsLockedOn">
      <xsd:simpleType>
        <xsd:restriction base="dms:DateTime"/>
      </xsd:simpleType>
    </xsd:element>
    <xsd:element name="OurDocsVersionCreatedBy" ma:index="25" nillable="true" ma:displayName="VersionCreatedBy" ma:internalName="OurDocsVersionCreatedBy">
      <xsd:simpleType>
        <xsd:restriction base="dms:Text"/>
      </xsd:simpleType>
    </xsd:element>
    <xsd:element name="OurDocsVersionCreatedAt" ma:index="26" nillable="true" ma:displayName="VersionCreatedAt" ma:internalName="OurDocsVersionCreatedAt">
      <xsd:simpleType>
        <xsd:restriction base="dms:DateTime"/>
      </xsd:simpleType>
    </xsd:element>
    <xsd:element name="OurDocsVersionReason" ma:index="27" nillable="true" ma:displayName="VersionReason" ma:internalName="OurDocsVersionReason">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C1078-9C5E-4285-89F2-EB90CFD16C33}">
  <ds:schemaRefs>
    <ds:schemaRef ds:uri="http://schemas.microsoft.com/sharepoint/v3/contenttype/forms"/>
  </ds:schemaRefs>
</ds:datastoreItem>
</file>

<file path=customXml/itemProps2.xml><?xml version="1.0" encoding="utf-8"?>
<ds:datastoreItem xmlns:ds="http://schemas.openxmlformats.org/officeDocument/2006/customXml" ds:itemID="{853D9A20-CA18-4B9E-9133-BDE91CECFDBA}">
  <ds:schemaRefs>
    <ds:schemaRef ds:uri="http://purl.org/dc/elements/1.1/"/>
    <ds:schemaRef ds:uri="http://schemas.microsoft.com/office/2006/metadata/properties"/>
    <ds:schemaRef ds:uri="http://schemas.microsoft.com/office/infopath/2007/PartnerControls"/>
    <ds:schemaRef ds:uri="http://purl.org/dc/terms/"/>
    <ds:schemaRef ds:uri="dce3ed02-b0cd-470d-9119-e5f1a2533a21"/>
    <ds:schemaRef ds:uri="http://schemas.microsoft.com/office/2006/documentManagement/type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41862446-4505-499B-BA7A-17424786CCE7}">
  <ds:schemaRefs>
    <ds:schemaRef ds:uri="Microsoft.SharePoint.Taxonomy.ContentTypeSync"/>
  </ds:schemaRefs>
</ds:datastoreItem>
</file>

<file path=customXml/itemProps4.xml><?xml version="1.0" encoding="utf-8"?>
<ds:datastoreItem xmlns:ds="http://schemas.openxmlformats.org/officeDocument/2006/customXml" ds:itemID="{1F8DD9A1-2AF3-42D3-A0A4-C6000E6B60C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ce3ed02-b0cd-470d-9119-e5f1a2533a2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300</TotalTime>
  <Words>2587</Words>
  <Application>Microsoft Office PowerPoint</Application>
  <PresentationFormat>On-screen Show (4:3)</PresentationFormat>
  <Paragraphs>499</Paragraphs>
  <Slides>58</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58</vt:i4>
      </vt:variant>
    </vt:vector>
  </HeadingPairs>
  <TitlesOfParts>
    <vt:vector size="65" baseType="lpstr">
      <vt:lpstr>ＭＳ Ｐゴシック</vt:lpstr>
      <vt:lpstr>Arial</vt:lpstr>
      <vt:lpstr>Arial Narrow</vt:lpstr>
      <vt:lpstr>Calibri</vt:lpstr>
      <vt:lpstr>Times New Roman</vt:lpstr>
      <vt:lpstr>Wingdings</vt:lpstr>
      <vt:lpstr>Blank Presentation</vt:lpstr>
      <vt:lpstr>Please read this before using presentation</vt:lpstr>
      <vt:lpstr>PowerPoint Presentation</vt:lpstr>
      <vt:lpstr>PowerPoint Presentation</vt:lpstr>
      <vt:lpstr>Overview of our rail journey</vt:lpstr>
      <vt:lpstr>Why do we care? It’s our responsibility!</vt:lpstr>
      <vt:lpstr>What have we done recently?</vt:lpstr>
      <vt:lpstr>PowerPoint Presentation</vt:lpstr>
      <vt:lpstr>Julia Creek Logs</vt:lpstr>
      <vt:lpstr>Australian Dangerous Goods Code (ADG7.5)</vt:lpstr>
      <vt:lpstr>No specific PPE requirements</vt:lpstr>
      <vt:lpstr>Approved Emergency Responders (AERs) apply to rail (WA Law)</vt:lpstr>
      <vt:lpstr>DMIRS awakens – getting into rail</vt:lpstr>
      <vt:lpstr>Scoping DG rail compliance in WA</vt:lpstr>
      <vt:lpstr>Opportunities from SWOT analysis</vt:lpstr>
      <vt:lpstr>Survey of Australian DGT regulators</vt:lpstr>
      <vt:lpstr>Survey of Australian DGT regulators</vt:lpstr>
      <vt:lpstr>State responses to 4 key questions</vt:lpstr>
      <vt:lpstr>Getting on-board with rail operations</vt:lpstr>
      <vt:lpstr>Focus on bulk transfer of DG</vt:lpstr>
      <vt:lpstr>LP gas (Div. 2.1)</vt:lpstr>
      <vt:lpstr> Anhydrous ammonia (div. 2.3 sub-risk 8) </vt:lpstr>
      <vt:lpstr>Sodium cyanide solution (div. 6.1) </vt:lpstr>
      <vt:lpstr>Caustic soda (Class 8) </vt:lpstr>
      <vt:lpstr>Petrol (Class 3) and Diesel (CL)</vt:lpstr>
      <vt:lpstr>Sulphur (div. 4.1)</vt:lpstr>
      <vt:lpstr>Sulphuric acid (Class 8)</vt:lpstr>
      <vt:lpstr>Summary of findings – DG transfers</vt:lpstr>
      <vt:lpstr>What have we found? </vt:lpstr>
      <vt:lpstr>Placarding</vt:lpstr>
      <vt:lpstr>Inside the locomotive</vt:lpstr>
      <vt:lpstr>Segregation chart for rail</vt:lpstr>
      <vt:lpstr>Overflow of liquid DG</vt:lpstr>
      <vt:lpstr>State risk project – Hazmat rail scenario</vt:lpstr>
      <vt:lpstr>Consequences</vt:lpstr>
      <vt:lpstr>State risk project – Hazmat Rail</vt:lpstr>
      <vt:lpstr>Has your depot taken its eye off the ball?</vt:lpstr>
      <vt:lpstr>What does ALARP look like from a DG perspective?</vt:lpstr>
      <vt:lpstr>DG transport incidents – exposure to hazards in rail</vt:lpstr>
      <vt:lpstr>Minot ammonia rail wagon incident 18/1/2002</vt:lpstr>
      <vt:lpstr>Summary of events</vt:lpstr>
      <vt:lpstr>Consequence severity due to liquid flashing</vt:lpstr>
      <vt:lpstr>Derailment scene</vt:lpstr>
      <vt:lpstr>Ammonia tank catastrophic rupture</vt:lpstr>
      <vt:lpstr>Historical repair of track using track joint bars</vt:lpstr>
      <vt:lpstr>Derailment conclusions – rail maintenance and wagon shells</vt:lpstr>
      <vt:lpstr>Graniteville chlorine incident 6 Jan 2005</vt:lpstr>
      <vt:lpstr>View down the main railway line</vt:lpstr>
      <vt:lpstr>Switch point from Main Line to Avondale Mills</vt:lpstr>
      <vt:lpstr>Collision and derailment</vt:lpstr>
      <vt:lpstr>Consequences</vt:lpstr>
      <vt:lpstr>Decanting and neutralisation complete 20 Jan 2005</vt:lpstr>
      <vt:lpstr>Methyl Mercaptan release during transfer</vt:lpstr>
      <vt:lpstr>Incident timeline</vt:lpstr>
      <vt:lpstr>Aerial view of response</vt:lpstr>
      <vt:lpstr>PowerPoint Presentation</vt:lpstr>
      <vt:lpstr>NTSB investigation conclusions</vt:lpstr>
      <vt:lpstr>Regulating effectively</vt:lpstr>
      <vt:lpstr>What do we still need to do?</vt:lpstr>
    </vt:vector>
  </TitlesOfParts>
  <Company>Department of Mines and Industry Regulatory and Safety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DGS - Toolbox Presentation - WA dangerous goods rail transfer observation and an overview of the Julia Creek incident</dc:title>
  <dc:subject>Resources Safety</dc:subject>
  <dc:creator>Peter.XANTHIS;Stephen.LANE</dc:creator>
  <cp:keywords>DocSrc=Internal&lt;!&gt;VersionNo=2&lt;!&gt;VersionBy=Su.HO&lt;!&gt;VersionDate=08/11/2012&lt;!&gt;Branch=&lt;!&gt;Division=&lt;!&gt;Section=&lt;!&gt;LockedBy=&lt;!&gt;LockedOn=&lt;!&gt;LockedBehalfof=</cp:keywords>
  <dc:description>FileNo=A0571/200906&lt;!&gt;Site=PERTH&lt;!&gt;MDNo=&lt;!&gt;DocType=Corporate Policy&lt;!&gt;DocSec=RS\current&lt;!&gt;Owner=manual.manager&lt;!&gt;Filename=001276V02.Manual.Manager.ppt&lt;!&gt;Project=&lt;!&gt;Group=&lt;!&gt;SecType=Departmental Use Only</dc:description>
  <cp:lastModifiedBy>CHEW, Lindy</cp:lastModifiedBy>
  <cp:revision>40</cp:revision>
  <dcterms:created xsi:type="dcterms:W3CDTF">2011-01-21T07:01:17Z</dcterms:created>
  <dcterms:modified xsi:type="dcterms:W3CDTF">2017-11-30T04:48:26Z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ite">
    <vt:lpwstr>PERTH</vt:lpwstr>
  </property>
  <property fmtid="{D5CDD505-2E9C-101B-9397-08002B2CF9AE}" pid="3" name="SecType">
    <vt:lpwstr>Departmental Use Only</vt:lpwstr>
  </property>
  <property fmtid="{D5CDD505-2E9C-101B-9397-08002B2CF9AE}" pid="4" name="Manual_Owner_id">
    <vt:lpwstr>MP090079</vt:lpwstr>
  </property>
  <property fmtid="{D5CDD505-2E9C-101B-9397-08002B2CF9AE}" pid="5" name="Manual_Owner">
    <vt:lpwstr>Manager Safety Communications - Business Development</vt:lpwstr>
  </property>
  <property fmtid="{D5CDD505-2E9C-101B-9397-08002B2CF9AE}" pid="6" name="Manual_Contact_ID">
    <vt:lpwstr>MP090079</vt:lpwstr>
  </property>
  <property fmtid="{D5CDD505-2E9C-101B-9397-08002B2CF9AE}" pid="7" name="Manual_Contact">
    <vt:lpwstr>Manager Safety Communications - Business Development</vt:lpwstr>
  </property>
  <property fmtid="{D5CDD505-2E9C-101B-9397-08002B2CF9AE}" pid="8" name="ContentTypeId">
    <vt:lpwstr>0x0101000AC6246A9CD2FC45B52DC6FEC0F0AAAA00A5C1F1DA62DAB340B34B67F1BBB7A427</vt:lpwstr>
  </property>
  <property fmtid="{D5CDD505-2E9C-101B-9397-08002B2CF9AE}" pid="9" name="_MarkAsFinal">
    <vt:bool>true</vt:bool>
  </property>
</Properties>
</file>