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756" r:id="rId6"/>
  </p:sldMasterIdLst>
  <p:notesMasterIdLst>
    <p:notesMasterId r:id="rId24"/>
  </p:notesMasterIdLst>
  <p:sldIdLst>
    <p:sldId id="427" r:id="rId7"/>
    <p:sldId id="274" r:id="rId8"/>
    <p:sldId id="429" r:id="rId9"/>
    <p:sldId id="423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7" r:id="rId20"/>
    <p:sldId id="356" r:id="rId21"/>
    <p:sldId id="424" r:id="rId22"/>
    <p:sldId id="278" r:id="rId2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E3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86" autoAdjust="0"/>
  </p:normalViewPr>
  <p:slideViewPr>
    <p:cSldViewPr>
      <p:cViewPr varScale="1">
        <p:scale>
          <a:sx n="51" d="100"/>
          <a:sy n="51" d="100"/>
        </p:scale>
        <p:origin x="-1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144D8-BE0F-442D-B64D-627BC9E1BD30}" type="datetimeFigureOut">
              <a:rPr lang="en-AU" smtClean="0"/>
              <a:t>28/11/2014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E5703-F4AA-441F-8FD2-94E9572AB62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89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altLang="en-US" dirty="0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80EECEC-6984-4644-B8D5-4F644DCACFD2}" type="slidenum">
              <a:rPr lang="en-AU" altLang="en-US">
                <a:solidFill>
                  <a:prstClr val="black"/>
                </a:solidFill>
                <a:latin typeface="Calibri" pitchFamily="34" charset="0"/>
              </a:rPr>
              <a:pPr/>
              <a:t>1</a:t>
            </a:fld>
            <a:endParaRPr lang="en-AU" alt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This table is from ADG7.3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146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Don’t get caught with a fire extinguisher that is out of service.</a:t>
            </a:r>
          </a:p>
          <a:p>
            <a:endParaRPr lang="en-AU" dirty="0" smtClean="0"/>
          </a:p>
          <a:p>
            <a:r>
              <a:rPr lang="en-AU" dirty="0" smtClean="0"/>
              <a:t>Not only might it not work when you need it, but the prime contractor could be fined $3,000.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8012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Table from ADG7.3</a:t>
            </a:r>
            <a:r>
              <a:rPr lang="en-AU" baseline="0" dirty="0" smtClean="0"/>
              <a:t> lists requirements when transporting </a:t>
            </a:r>
            <a:r>
              <a:rPr lang="en-AU" baseline="0" smtClean="0"/>
              <a:t>placard load.</a:t>
            </a:r>
            <a:endParaRPr lang="en-A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7523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Check that</a:t>
            </a:r>
            <a:r>
              <a:rPr lang="en-AU" baseline="0" dirty="0" smtClean="0"/>
              <a:t> your breathing apparatus (BA) and respirators are in date.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832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BFC30C-EBAA-4B5E-9831-C36BD4319285}" type="slidenum">
              <a:rPr lang="en-AU">
                <a:solidFill>
                  <a:prstClr val="black"/>
                </a:solidFill>
              </a:rPr>
              <a:pPr/>
              <a:t>16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further information on Dangerous Goods Transport, send an email to these addresses 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4" charset="-128"/>
              </a:defRPr>
            </a:lvl1pPr>
            <a:lvl2pPr marL="742889" indent="-285726">
              <a:defRPr sz="2400">
                <a:solidFill>
                  <a:schemeClr val="tx1"/>
                </a:solidFill>
                <a:latin typeface="Arial" charset="0"/>
                <a:ea typeface="ＭＳ Ｐゴシック" pitchFamily="-124" charset="-128"/>
              </a:defRPr>
            </a:lvl2pPr>
            <a:lvl3pPr marL="1142907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-124" charset="-128"/>
              </a:defRPr>
            </a:lvl3pPr>
            <a:lvl4pPr marL="1600070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-124" charset="-128"/>
              </a:defRPr>
            </a:lvl4pPr>
            <a:lvl5pPr marL="2057232" indent="-228581">
              <a:defRPr sz="2400">
                <a:solidFill>
                  <a:schemeClr val="tx1"/>
                </a:solidFill>
                <a:latin typeface="Arial" charset="0"/>
                <a:ea typeface="ＭＳ Ｐゴシック" pitchFamily="-124" charset="-128"/>
              </a:defRPr>
            </a:lvl5pPr>
            <a:lvl6pPr marL="2514395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4" charset="-128"/>
              </a:defRPr>
            </a:lvl6pPr>
            <a:lvl7pPr marL="2971559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4" charset="-128"/>
              </a:defRPr>
            </a:lvl7pPr>
            <a:lvl8pPr marL="3428722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4" charset="-128"/>
              </a:defRPr>
            </a:lvl8pPr>
            <a:lvl9pPr marL="3885884" indent="-2285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4" charset="-128"/>
              </a:defRPr>
            </a:lvl9pPr>
          </a:lstStyle>
          <a:p>
            <a:fld id="{92A42829-D078-4E41-B5EE-223D1839FB15}" type="slidenum">
              <a:rPr lang="en-AU" sz="1200">
                <a:solidFill>
                  <a:prstClr val="black"/>
                </a:solidFill>
              </a:rPr>
              <a:pPr/>
              <a:t>17</a:t>
            </a:fld>
            <a:endParaRPr lang="en-A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CEC57F-D47E-41B0-A201-811C5AF9F861}" type="slidenum">
              <a:rPr lang="en-A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6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presentation focuses on </a:t>
            </a:r>
            <a:r>
              <a:rPr lang="en-A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vehicle,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Six Pillars of Dangerous Goods Transport.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six visible elements of your transport system for dangerous goods?  [LISTED IN GRAPHIC]</a:t>
            </a:r>
          </a:p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Department of Mines and Petroleum views training as the platform that holds these elements or pillars together. </a:t>
            </a:r>
          </a:p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Packaged dangerous goods transport has often been afforded a low priority in organisations that cart general freight- the poor cousin of bulk tanker transport.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when you consider that dangerous goods freight movement currently constitutes 8% of road transport activity, the safe movement of multitudes of placard and sub-placard loads is important in terms of road networks and the exposure of the public. 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risk to personnel in your transport activity is determined by the integrity of the packaging.  Pause and consider the effects of a single 32 kg chlorine cylinder releasing its contents while your driver is checking the pallet restraints and tyre pressures after a rest break.</a:t>
            </a:r>
          </a:p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information presented here is a snapshot of the common considerations applied to the transport of packaged dangerous goods.  Each business will have some unique challenges for carting mixed loads and a range of container types.  Nevertheless, applying the safe transport principles stipulated in the Australian Dangerous Goods Code will guide you toward minimising risk.</a:t>
            </a:r>
          </a:p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five other toolbox presentations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Six Pillars series available at www.dmp.wa.gov.au/14788.aspx. They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 directly to the self-audit template for prime contractors available on the Resources Safety website at www.dmp.wa.gov.au/17148.aspx.  </a:t>
            </a:r>
          </a:p>
          <a:p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audit can be used to conduct a “health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check” of your dangerous goods transport system.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CC097A-8632-48C9-869A-8D87ACE952AC}" type="slidenum">
              <a:rPr lang="en-AU" smtClean="0">
                <a:solidFill>
                  <a:prstClr val="black"/>
                </a:solidFill>
              </a:rPr>
              <a:pPr/>
              <a:t>3</a:t>
            </a:fld>
            <a:endParaRPr lang="en-A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You don’t want to attract unwanted attention!</a:t>
            </a:r>
          </a:p>
          <a:p>
            <a:endParaRPr lang="en-AU" dirty="0" smtClean="0"/>
          </a:p>
          <a:p>
            <a:r>
              <a:rPr lang="en-AU" dirty="0" smtClean="0"/>
              <a:t>Your dangerous goods vehicle must be in a roadworthy condition and free from any defects. The vehicle</a:t>
            </a:r>
            <a:r>
              <a:rPr lang="en-AU" baseline="0" dirty="0" smtClean="0"/>
              <a:t> is obviously an important component when transporting dangerous goods safely.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8698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Make sure you have all the necessary emergency equipment on board your dangerous goods vehicle.</a:t>
            </a:r>
          </a:p>
          <a:p>
            <a:endParaRPr lang="en-AU" dirty="0" smtClean="0"/>
          </a:p>
          <a:p>
            <a:r>
              <a:rPr lang="en-AU" dirty="0" smtClean="0"/>
              <a:t>It could save your life one day.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7094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Having these documents is a legal requirement and helps</a:t>
            </a:r>
            <a:r>
              <a:rPr lang="en-AU" baseline="0" dirty="0" smtClean="0"/>
              <a:t> the Department of Fire and Emergency Services (DFES) and WA Police in emergencies. They will know what they are dealing with.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2611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This is an example EPG for vehicle fire.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895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This is an example EPG for LP</a:t>
            </a:r>
            <a:r>
              <a:rPr lang="en-AU" baseline="0" dirty="0" smtClean="0"/>
              <a:t> Gas</a:t>
            </a:r>
            <a:r>
              <a:rPr lang="en-AU" dirty="0" smtClean="0"/>
              <a:t>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306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 smtClean="0"/>
              <a:t>Fire fighting equipment (FFE) requirements for a vehicle containing packaged dangerous goods.</a:t>
            </a:r>
          </a:p>
          <a:p>
            <a:endParaRPr lang="en-AU" baseline="0" dirty="0" smtClean="0"/>
          </a:p>
          <a:p>
            <a:r>
              <a:rPr lang="en-AU" dirty="0" smtClean="0"/>
              <a:t>ADG7 = The Australian</a:t>
            </a:r>
            <a:r>
              <a:rPr lang="en-AU" baseline="0" dirty="0" smtClean="0"/>
              <a:t> Dangerous Goods Code, Edition 7.3</a:t>
            </a:r>
          </a:p>
          <a:p>
            <a:endParaRPr lang="en-AU" baseline="0" dirty="0" smtClean="0"/>
          </a:p>
          <a:p>
            <a:r>
              <a:rPr lang="en-AU" dirty="0" smtClean="0"/>
              <a:t>General</a:t>
            </a:r>
            <a:r>
              <a:rPr lang="en-AU" baseline="0" dirty="0" smtClean="0"/>
              <a:t> i</a:t>
            </a:r>
            <a:r>
              <a:rPr lang="en-AU" dirty="0" smtClean="0"/>
              <a:t>nformation available at</a:t>
            </a:r>
            <a:r>
              <a:rPr lang="en-AU" baseline="0" dirty="0" smtClean="0"/>
              <a:t> </a:t>
            </a:r>
            <a:r>
              <a:rPr lang="en-AU" dirty="0" smtClean="0"/>
              <a:t>www.infrastructure.gov.au/transport/australia/dangerous/dg_code_7e.aspx</a:t>
            </a:r>
          </a:p>
          <a:p>
            <a:endParaRPr lang="en-AU" dirty="0" smtClean="0"/>
          </a:p>
          <a:p>
            <a:r>
              <a:rPr lang="en-AU" dirty="0" smtClean="0"/>
              <a:t>Code available at www.ntc.gov.au/heavy-vehicles/safety/australian-dangerous-goods-code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5703-F4AA-441F-8FD2-94E9572AB627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385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rgbClr val="CF5E3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DC2ED-F8CC-422D-8C4F-5DA8CF0BFD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29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395288" y="1052513"/>
            <a:ext cx="8424862" cy="288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0122D-1597-4234-B249-780DB57BB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67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191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9495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8597FD-73E2-4611-942C-04BEA2786407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21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60223D-B4A9-43BC-9E1B-E701617BDAA1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92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C28FF4-7A14-4581-8C80-B86177D138C8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6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DBDF9D-27E7-49B0-A451-468D876F1EBC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89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8C32D6-F75F-4888-9F26-FFD1881E409D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93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6BF460-738B-4118-A1F2-D078BD325D51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581700-45C6-4915-94E7-0D79427172D2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0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aseline="0"/>
            </a:lvl1pPr>
            <a:lvl2pPr>
              <a:defRPr sz="2400" baseline="0"/>
            </a:lvl2pPr>
            <a:lvl3pPr>
              <a:defRPr sz="2200" baseline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85113" y="6524625"/>
            <a:ext cx="1258887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01BBC-B154-426B-B193-7FA9844B8C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7A2CDA-4991-48C5-A22D-6AD0B3744EFB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8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18B8C5-EB1E-4748-B13E-848D8799830E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00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FE0786-DFB6-48D5-8C8A-6916F24F6656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76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81A6EB-9DE3-42A9-8BDC-4FEEA0BE2216}" type="slidenum">
              <a:rPr lang="en-US" altLang="en-US"/>
              <a:pPr/>
              <a:t>‹#›</a:t>
            </a:fld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0" i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0CA8B-CA02-4A22-95AE-17E4526143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49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68EE9-5F65-45D1-89B0-E3950B23D0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9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i="0" baseline="0">
                <a:solidFill>
                  <a:srgbClr val="CF5E3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 i="0" baseline="0">
                <a:solidFill>
                  <a:srgbClr val="CF5E3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E128A-5A70-41FC-AA36-C77879C610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4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53646-FB96-47C5-897D-3331B35CF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A7A57-AE52-4B8C-9CF6-0E673B4C17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0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395288" y="1052513"/>
            <a:ext cx="8424862" cy="288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 i="0" baseline="0">
                <a:solidFill>
                  <a:srgbClr val="CF5E3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B18D9-038D-4C77-A189-4DDFB8F83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5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395288" y="1052513"/>
            <a:ext cx="8424862" cy="288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0" baseline="0">
                <a:solidFill>
                  <a:srgbClr val="CF5E3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33B80-5048-46D4-8AFA-EE1B4B7F4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2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Powerpoint design"/>
          <p:cNvPicPr>
            <a:picLocks noChangeAspect="1" noChangeArrowheads="1"/>
          </p:cNvPicPr>
          <p:nvPr/>
        </p:nvPicPr>
        <p:blipFill>
          <a:blip r:embed="rId14" cstate="print"/>
          <a:srcRect l="841" t="73334" r="3508"/>
          <a:stretch>
            <a:fillRect/>
          </a:stretch>
        </p:blipFill>
        <p:spPr bwMode="auto">
          <a:xfrm>
            <a:off x="0" y="5029200"/>
            <a:ext cx="8820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600200" y="6537325"/>
            <a:ext cx="754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</a:rPr>
              <a:t> www.dmp.wa.gov.au/ResourcesSafety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838200" y="1219200"/>
            <a:ext cx="7620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2400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4625"/>
            <a:ext cx="1905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CF5E31"/>
                </a:solidFill>
                <a:latin typeface="Arial" charset="0"/>
                <a:ea typeface="ＭＳ Ｐゴシック" pitchFamily="-12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8D125E-C098-4188-ACAE-D16F295D60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9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-124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-124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-124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-124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Powerpoint desig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73334" r="3508"/>
          <a:stretch>
            <a:fillRect/>
          </a:stretch>
        </p:blipFill>
        <p:spPr bwMode="auto">
          <a:xfrm>
            <a:off x="0" y="5029200"/>
            <a:ext cx="88201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MS PGothic" pitchFamily="34" charset="-128"/>
              </a:rPr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>
                <a:sym typeface="MS PGothic" pitchFamily="34" charset="-128"/>
              </a:rPr>
              <a:t>Click to edit Master text styles</a:t>
            </a:r>
          </a:p>
          <a:p>
            <a:pPr lvl="1"/>
            <a:r>
              <a:rPr lang="en-US" altLang="zh-CN" smtClean="0">
                <a:sym typeface="MS PGothic" pitchFamily="34" charset="-128"/>
              </a:rPr>
              <a:t>Second level</a:t>
            </a:r>
          </a:p>
          <a:p>
            <a:pPr lvl="2"/>
            <a:r>
              <a:rPr lang="en-US" altLang="zh-CN" smtClean="0">
                <a:sym typeface="MS PGothic" pitchFamily="34" charset="-128"/>
              </a:rPr>
              <a:t>Third level</a:t>
            </a:r>
          </a:p>
          <a:p>
            <a:pPr lvl="3"/>
            <a:r>
              <a:rPr lang="en-US" altLang="zh-CN" smtClean="0">
                <a:sym typeface="MS PGothic" pitchFamily="34" charset="-128"/>
              </a:rPr>
              <a:t>Fourth level</a:t>
            </a:r>
          </a:p>
          <a:p>
            <a:pPr lvl="4"/>
            <a:r>
              <a:rPr lang="en-US" altLang="zh-CN" smtClean="0">
                <a:sym typeface="MS PGothic" pitchFamily="34" charset="-128"/>
              </a:rPr>
              <a:t>Fifth level</a:t>
            </a:r>
          </a:p>
        </p:txBody>
      </p:sp>
      <p:sp>
        <p:nvSpPr>
          <p:cNvPr id="2053" name="Text Box 8"/>
          <p:cNvSpPr>
            <a:spLocks noChangeArrowheads="1"/>
          </p:cNvSpPr>
          <p:nvPr/>
        </p:nvSpPr>
        <p:spPr bwMode="auto">
          <a:xfrm>
            <a:off x="1600200" y="6537325"/>
            <a:ext cx="754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n-US" sz="1400">
                <a:solidFill>
                  <a:srgbClr val="FFFFFF"/>
                </a:solidFill>
                <a:sym typeface="Arial" pitchFamily="34" charset="0"/>
              </a:rPr>
              <a:t> www.dmp.wa.gov.au/ResourcesSafety</a:t>
            </a:r>
            <a:endParaRPr lang="en-US" altLang="en-US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2054" name="Line 10"/>
          <p:cNvSpPr>
            <a:spLocks noChangeShapeType="1"/>
          </p:cNvSpPr>
          <p:nvPr/>
        </p:nvSpPr>
        <p:spPr bwMode="auto">
          <a:xfrm>
            <a:off x="838200" y="1219200"/>
            <a:ext cx="7620000" cy="0"/>
          </a:xfrm>
          <a:prstGeom prst="line">
            <a:avLst/>
          </a:prstGeom>
          <a:noFill/>
          <a:ln w="158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US" alt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4625"/>
            <a:ext cx="1905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CF5E31"/>
                </a:solidFill>
                <a:ea typeface="+mn-ea"/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fld id="{B353E2FC-0732-476A-9375-1F4E449B37C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t>‹#›</a:t>
            </a:fld>
            <a:endParaRPr lang="en-US" altLang="en-US" sz="1800">
              <a:solidFill>
                <a:srgbClr val="00000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187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  <a:sym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sym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sym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sym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sym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sym typeface="MS PGothic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sym typeface="MS PGothic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sym typeface="MS PGothic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sym typeface="MS PGothic" pitchFamily="34" charset="-128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MS PGothic" pitchFamily="34" charset="-128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sym typeface="MS PGothic" pitchFamily="34" charset="-128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MS PGothic" pitchFamily="34" charset="-128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MS PGothic" pitchFamily="34" charset="-128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MS PGothic" pitchFamily="34" charset="-128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MS PGothic" pitchFamily="34" charset="-128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MS PGothic" pitchFamily="34" charset="-128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MS PGothic" pitchFamily="34" charset="-128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MS PGothic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SDComms@dmp.wa.gov.a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mp.wa.gov.au/ResourcesSafet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packages@dmp.wa.gov.a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lacardableunit@dmp.wa.gov.a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oleObject" Target="../embeddings/Microsoft_Word_97_-_2003_Document1.doc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5.wmf"/><Relationship Id="rId1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>
                <a:solidFill>
                  <a:srgbClr val="CF5E31"/>
                </a:solidFill>
              </a:rPr>
              <a:t>Please read this before using presentation</a:t>
            </a:r>
          </a:p>
        </p:txBody>
      </p:sp>
      <p:sp>
        <p:nvSpPr>
          <p:cNvPr id="4710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 sz="1800" dirty="0" smtClean="0"/>
              <a:t>This presentation is based on content presented at the Six Pillars of Dangerous Goods Transport </a:t>
            </a:r>
            <a:r>
              <a:rPr lang="en-AU" altLang="en-US" sz="1800" dirty="0"/>
              <a:t>i</a:t>
            </a:r>
            <a:r>
              <a:rPr lang="en-AU" altLang="en-US" sz="1800" dirty="0" smtClean="0"/>
              <a:t>nformation sessions held in October 2014</a:t>
            </a:r>
          </a:p>
          <a:p>
            <a:r>
              <a:rPr lang="en-AU" altLang="en-US" sz="1800" dirty="0" smtClean="0"/>
              <a:t>It is made available for non-commercial use (e.g. toolbox meetings, safety discussions) subject to the condition that the PowerPoint file is not altered without permission from Resources Safety</a:t>
            </a:r>
          </a:p>
          <a:p>
            <a:r>
              <a:rPr lang="en-AU" altLang="en-US" sz="1800" dirty="0" smtClean="0"/>
              <a:t>Supporting resources, such as brochures and posters, are available from Resources Safety</a:t>
            </a:r>
          </a:p>
          <a:p>
            <a:r>
              <a:rPr lang="en-AU" altLang="en-US" sz="1800" dirty="0" smtClean="0"/>
              <a:t>For resources, information or clarification, please contact:</a:t>
            </a:r>
          </a:p>
          <a:p>
            <a:pPr lvl="1">
              <a:buFontTx/>
              <a:buNone/>
            </a:pPr>
            <a:r>
              <a:rPr lang="en-AU" altLang="en-US" sz="1800" b="1" dirty="0" smtClean="0">
                <a:solidFill>
                  <a:srgbClr val="C00000"/>
                </a:solidFill>
                <a:hlinkClick r:id="rId3"/>
              </a:rPr>
              <a:t>RSDComms@dmp.wa.gov.au</a:t>
            </a:r>
            <a:endParaRPr lang="en-AU" altLang="en-US" sz="1800" b="1" dirty="0" smtClean="0">
              <a:solidFill>
                <a:srgbClr val="C00000"/>
              </a:solidFill>
            </a:endParaRPr>
          </a:p>
          <a:p>
            <a:pPr lvl="1">
              <a:buFontTx/>
              <a:buNone/>
            </a:pPr>
            <a:r>
              <a:rPr lang="en-AU" altLang="en-US" sz="1800" dirty="0" smtClean="0"/>
              <a:t>or visit</a:t>
            </a:r>
          </a:p>
          <a:p>
            <a:pPr lvl="1">
              <a:buFontTx/>
              <a:buNone/>
            </a:pPr>
            <a:r>
              <a:rPr lang="en-AU" altLang="en-US" sz="1800" b="1" dirty="0" smtClean="0">
                <a:solidFill>
                  <a:srgbClr val="C00000"/>
                </a:solidFill>
                <a:hlinkClick r:id="rId4"/>
              </a:rPr>
              <a:t>www.dmp.wa.gov.au/ResourcesSafety</a:t>
            </a:r>
            <a:endParaRPr lang="en-AU" altLang="en-US" sz="1800" b="1" dirty="0" smtClean="0">
              <a:solidFill>
                <a:srgbClr val="C00000"/>
              </a:solidFill>
            </a:endParaRPr>
          </a:p>
          <a:p>
            <a:endParaRPr lang="en-AU" altLang="en-US" dirty="0" smtClean="0"/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4A8FB3-4815-4236-AC52-BD65269A1869}" type="slidenum">
              <a:rPr lang="en-US" altLang="en-US" smtClean="0">
                <a:solidFill>
                  <a:srgbClr val="CF5E3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dirty="0" smtClean="0">
              <a:solidFill>
                <a:srgbClr val="CF5E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FFE for placard load ADG 7.3 Table 12.1</a:t>
            </a:r>
            <a:endParaRPr lang="en-A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374324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AU" sz="2000" dirty="0" smtClean="0"/>
              <a:t>What fire-fighting equipment is required for vehicle carrying packaged goods?</a:t>
            </a:r>
          </a:p>
          <a:p>
            <a:r>
              <a:rPr lang="en-AU" sz="2000" dirty="0" smtClean="0"/>
              <a:t>Each vehicle – rigid </a:t>
            </a:r>
            <a:r>
              <a:rPr lang="en-AU" sz="2000" dirty="0" err="1" smtClean="0"/>
              <a:t>traytop</a:t>
            </a:r>
            <a:r>
              <a:rPr lang="en-AU" sz="2000" dirty="0" smtClean="0"/>
              <a:t>, trailer – requires minimum of 30 B DCP</a:t>
            </a:r>
          </a:p>
          <a:p>
            <a:r>
              <a:rPr lang="en-AU" sz="2000" dirty="0" smtClean="0"/>
              <a:t>Stamped with service date within 6 months, gauge in green zone</a:t>
            </a:r>
            <a:endParaRPr lang="en-AU" sz="2000" dirty="0"/>
          </a:p>
        </p:txBody>
      </p:sp>
      <p:pic>
        <p:nvPicPr>
          <p:cNvPr id="5" name="Picture 4" descr="dryPow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14366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284538"/>
            <a:ext cx="309562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RO-PG009RC-l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213100"/>
            <a:ext cx="31686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511269" y="5877248"/>
            <a:ext cx="3046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rgbClr val="CF5E31"/>
                </a:solidFill>
              </a:rPr>
              <a:t>DCP = dry chemical powder</a:t>
            </a:r>
            <a:endParaRPr lang="en-AU" dirty="0">
              <a:solidFill>
                <a:srgbClr val="CF5E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Australian Dangerous Goods Code</a:t>
            </a:r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46" y="0"/>
            <a:ext cx="91471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53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FFE must be serviceable</a:t>
            </a:r>
            <a:endParaRPr lang="en-AU" dirty="0"/>
          </a:p>
        </p:txBody>
      </p:sp>
      <p:pic>
        <p:nvPicPr>
          <p:cNvPr id="4" name="Picture 2" descr="\\INTERNAL.dom\CORP\USERDATA\CANNINGTON\HOMEDRIVE\mirsdjd\Desktop\Transport pix\IMG_88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5664629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INTERNAL.dom\CORP\USERDATA\CANNINGTON\HOMEDRIVE\mirsdjd\Desktop\Transport pix\IMG_9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92" y="1628800"/>
            <a:ext cx="2988638" cy="2241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INTERNAL.dom\CORP\USERDATA\CANNINGTON\HOMEDRIVE\mirsdjd\Desktop\Transport pix\IMG_91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92" y="4033734"/>
            <a:ext cx="2999680" cy="224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Emergency equipment (ADG 7.3, Chapter 12)</a:t>
            </a:r>
            <a:endParaRPr lang="en-AU" dirty="0"/>
          </a:p>
        </p:txBody>
      </p:sp>
      <p:pic>
        <p:nvPicPr>
          <p:cNvPr id="4" name="Picture 4" descr="6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16113"/>
            <a:ext cx="2808288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MG_06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916113"/>
            <a:ext cx="2376487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95536" y="3860800"/>
            <a:ext cx="856907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AU" sz="2000" dirty="0" smtClean="0">
                <a:solidFill>
                  <a:srgbClr val="000000"/>
                </a:solidFill>
                <a:ea typeface="SimSun" pitchFamily="2" charset="-122"/>
              </a:rPr>
              <a:t>      Breakdown triangles                     </a:t>
            </a:r>
            <a:r>
              <a:rPr lang="en-AU" sz="2000" dirty="0">
                <a:solidFill>
                  <a:srgbClr val="000000"/>
                </a:solidFill>
                <a:ea typeface="SimSun" pitchFamily="2" charset="-122"/>
              </a:rPr>
              <a:t>Torch            </a:t>
            </a:r>
            <a:r>
              <a:rPr lang="en-AU" sz="2000" dirty="0" smtClean="0">
                <a:solidFill>
                  <a:srgbClr val="000000"/>
                </a:solidFill>
                <a:ea typeface="SimSun" pitchFamily="2" charset="-122"/>
              </a:rPr>
              <a:t>       Eyewash (250 mL)</a:t>
            </a:r>
            <a:endParaRPr lang="en-AU" sz="2000" dirty="0">
              <a:solidFill>
                <a:srgbClr val="000000"/>
              </a:solidFill>
              <a:ea typeface="SimSun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AU" dirty="0">
              <a:solidFill>
                <a:srgbClr val="000000"/>
              </a:solidFill>
              <a:ea typeface="SimSun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AU" dirty="0" smtClean="0">
              <a:solidFill>
                <a:srgbClr val="000000"/>
              </a:solidFill>
              <a:ea typeface="SimSun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AU" dirty="0" smtClean="0">
                <a:solidFill>
                  <a:srgbClr val="CF5E31"/>
                </a:solidFill>
                <a:ea typeface="SimSun" pitchFamily="2" charset="-122"/>
              </a:rPr>
              <a:t>What else is required?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AU" dirty="0" smtClean="0">
                <a:solidFill>
                  <a:srgbClr val="CF5E31"/>
                </a:solidFill>
                <a:ea typeface="SimSun" pitchFamily="2" charset="-122"/>
              </a:rPr>
              <a:t>PPE in </a:t>
            </a:r>
            <a:r>
              <a:rPr lang="en-AU" dirty="0">
                <a:solidFill>
                  <a:srgbClr val="CF5E31"/>
                </a:solidFill>
                <a:ea typeface="SimSun" pitchFamily="2" charset="-122"/>
              </a:rPr>
              <a:t>accordance with </a:t>
            </a:r>
            <a:r>
              <a:rPr lang="en-AU" dirty="0" smtClean="0">
                <a:solidFill>
                  <a:srgbClr val="CF5E31"/>
                </a:solidFill>
                <a:ea typeface="SimSun" pitchFamily="2" charset="-122"/>
              </a:rPr>
              <a:t>ADG7.3 Table </a:t>
            </a:r>
            <a:r>
              <a:rPr lang="en-AU" dirty="0">
                <a:solidFill>
                  <a:srgbClr val="CF5E31"/>
                </a:solidFill>
                <a:ea typeface="SimSun" pitchFamily="2" charset="-122"/>
              </a:rPr>
              <a:t>12.2 </a:t>
            </a:r>
            <a:r>
              <a:rPr lang="en-AU" dirty="0" smtClean="0">
                <a:solidFill>
                  <a:srgbClr val="CF5E31"/>
                </a:solidFill>
                <a:ea typeface="SimSun" pitchFamily="2" charset="-122"/>
              </a:rPr>
              <a:t>also needs to be carried.</a:t>
            </a:r>
            <a:endParaRPr lang="en-AU" dirty="0">
              <a:solidFill>
                <a:srgbClr val="CF5E31"/>
              </a:solidFill>
              <a:ea typeface="SimSun" pitchFamily="2" charset="-122"/>
            </a:endParaRPr>
          </a:p>
        </p:txBody>
      </p:sp>
      <p:pic>
        <p:nvPicPr>
          <p:cNvPr id="7" name="Picture 2" descr="\\INTERNAL.dom\CORP\USERDATA\CANNINGTON\HOMEDRIVE\mirsdjd\Desktop\Transport pix\pictures fuel tanker plus service stn 19 AUGUST 2008 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18714" y="1878392"/>
            <a:ext cx="2284274" cy="17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4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86"/>
            <a:ext cx="9144000" cy="670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Emergency equipment must be serviceable</a:t>
            </a:r>
            <a:endParaRPr lang="en-AU" dirty="0"/>
          </a:p>
        </p:txBody>
      </p:sp>
      <p:pic>
        <p:nvPicPr>
          <p:cNvPr id="4098" name="Picture 2" descr="C:\Users\mirsdjd\AppData\Local\Microsoft\Windows\Temporary Internet Files\Content.Outlook\7X9147VL\IMG_07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2" y="2116578"/>
            <a:ext cx="3657611" cy="274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irsdjd\AppData\Local\Microsoft\Windows\Temporary Internet Files\Content.Outlook\7X9147VL\IMG_0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2" y="2143626"/>
            <a:ext cx="3688855" cy="2766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990694" y="4038584"/>
            <a:ext cx="1295366" cy="821202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AU" smtClean="0">
              <a:solidFill>
                <a:srgbClr val="00000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06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Any questions</a:t>
            </a:r>
            <a:r>
              <a:rPr lang="en-AU" dirty="0"/>
              <a:t>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4C100-B343-45CB-97BE-58A43C546B6B}" type="slidenum">
              <a:rPr lang="en-AU"/>
              <a:pPr/>
              <a:t>16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340768"/>
            <a:ext cx="79208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200" dirty="0"/>
          </a:p>
          <a:p>
            <a:r>
              <a:rPr lang="en-AU" sz="3200" dirty="0" smtClean="0"/>
              <a:t>Email </a:t>
            </a:r>
            <a:r>
              <a:rPr lang="en-AU" sz="3200" dirty="0" smtClean="0">
                <a:hlinkClick r:id="rId3"/>
              </a:rPr>
              <a:t>packages@dmp.wa.gov.au</a:t>
            </a:r>
            <a:endParaRPr lang="en-AU" sz="3200" dirty="0" smtClean="0"/>
          </a:p>
          <a:p>
            <a:endParaRPr lang="en-AU" sz="3200" dirty="0" smtClean="0"/>
          </a:p>
          <a:p>
            <a:endParaRPr lang="en-AU" sz="3200" dirty="0"/>
          </a:p>
          <a:p>
            <a:r>
              <a:rPr lang="en-AU" sz="3200" dirty="0"/>
              <a:t>Email </a:t>
            </a:r>
            <a:r>
              <a:rPr lang="en-AU" sz="3200" dirty="0" smtClean="0"/>
              <a:t> </a:t>
            </a:r>
            <a:r>
              <a:rPr lang="en-AU" sz="3200" dirty="0" smtClean="0">
                <a:hlinkClick r:id="rId4"/>
              </a:rPr>
              <a:t>punit@dmp.wa.gov.au</a:t>
            </a:r>
            <a:endParaRPr lang="en-AU" sz="3200" dirty="0" smtClean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19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Don’t forget – Stay informed!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AU" sz="2400" dirty="0" smtClean="0"/>
              <a:t>Visit </a:t>
            </a:r>
            <a:r>
              <a:rPr lang="en-AU" sz="2400" dirty="0">
                <a:solidFill>
                  <a:srgbClr val="C00000"/>
                </a:solidFill>
              </a:rPr>
              <a:t>www.dmp.wa.gov.au/ResourcesSafety</a:t>
            </a:r>
          </a:p>
          <a:p>
            <a:pPr marL="0" indent="0">
              <a:buFontTx/>
              <a:buNone/>
              <a:defRPr/>
            </a:pPr>
            <a:r>
              <a:rPr lang="en-AU" sz="2400" dirty="0"/>
              <a:t>to sign </a:t>
            </a:r>
            <a:r>
              <a:rPr lang="en-AU" sz="2400" dirty="0" smtClean="0"/>
              <a:t>up for our weekly news alerts</a:t>
            </a:r>
          </a:p>
          <a:p>
            <a:pPr marL="0" indent="0">
              <a:buFontTx/>
              <a:buNone/>
              <a:defRPr/>
            </a:pPr>
            <a:endParaRPr lang="en-AU" sz="2400" dirty="0"/>
          </a:p>
          <a:p>
            <a:pPr>
              <a:defRPr/>
            </a:pPr>
            <a:endParaRPr lang="en-AU" sz="2400" dirty="0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511794"/>
            <a:ext cx="406518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3933056"/>
            <a:ext cx="1343025" cy="130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1625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CF5E31"/>
                </a:solidFill>
              </a:rPr>
              <a:t>Vehicle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Your </a:t>
            </a:r>
            <a:r>
              <a:rPr lang="en-AU" dirty="0"/>
              <a:t>vehicle is one of the most important </a:t>
            </a:r>
            <a:r>
              <a:rPr lang="en-AU" dirty="0" smtClean="0"/>
              <a:t>factors in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preventing dangerous goods incidents</a:t>
            </a:r>
            <a:endParaRPr lang="en-AU" dirty="0" smtClean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21625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74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CF5E31"/>
                </a:solidFill>
              </a:rPr>
              <a:t>Six </a:t>
            </a:r>
            <a:r>
              <a:rPr lang="en-AU" dirty="0">
                <a:solidFill>
                  <a:srgbClr val="CF5E31"/>
                </a:solidFill>
              </a:rPr>
              <a:t>p</a:t>
            </a:r>
            <a:r>
              <a:rPr lang="en-AU" dirty="0" smtClean="0">
                <a:solidFill>
                  <a:srgbClr val="CF5E31"/>
                </a:solidFill>
              </a:rPr>
              <a:t>illars of dangerous goods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885113" y="6524625"/>
            <a:ext cx="1258887" cy="333375"/>
          </a:xfrm>
        </p:spPr>
        <p:txBody>
          <a:bodyPr/>
          <a:lstStyle/>
          <a:p>
            <a:pPr>
              <a:defRPr/>
            </a:pPr>
            <a:fld id="{65F01BBC-B154-426B-B193-7FA9844B8C6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95736" y="1340768"/>
            <a:ext cx="5112568" cy="4824536"/>
            <a:chOff x="0" y="0"/>
            <a:chExt cx="3352800" cy="2804160"/>
          </a:xfrm>
        </p:grpSpPr>
        <p:pic>
          <p:nvPicPr>
            <p:cNvPr id="8" name="Picture 7" descr="C:\Documents and Settings\MIEDGSL\Local Settings\Temporary Internet Files\Content.Outlook\URKKZR2H\training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3" r="15235"/>
            <a:stretch/>
          </p:blipFill>
          <p:spPr bwMode="auto">
            <a:xfrm>
              <a:off x="76200" y="0"/>
              <a:ext cx="3187700" cy="2804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0" y="289560"/>
              <a:ext cx="533400" cy="3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1200">
                  <a:solidFill>
                    <a:prstClr val="white"/>
                  </a:solidFill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19400" y="289560"/>
              <a:ext cx="533400" cy="3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1200">
                  <a:solidFill>
                    <a:prstClr val="white"/>
                  </a:solidFill>
                  <a:latin typeface="Times New Roman"/>
                  <a:ea typeface="Times New Roman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24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3" name="Picture 5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615378" cy="591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2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B1BAE-DFF6-4FEE-B0CC-E231C300E82E}" type="slidenum">
              <a:rPr lang="en-US" altLang="en-US"/>
              <a:pPr/>
              <a:t>5</a:t>
            </a:fld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122" name="Title 1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r>
              <a:rPr lang="en-AU" altLang="en-US" dirty="0" smtClean="0"/>
              <a:t>Roadworthy?</a:t>
            </a:r>
            <a:endParaRPr lang="en-US" altLang="en-US" dirty="0"/>
          </a:p>
        </p:txBody>
      </p:sp>
      <p:pic>
        <p:nvPicPr>
          <p:cNvPr id="2" name="Picture 2" descr="C:\Users\mirsdjd\AppData\Local\Microsoft\Windows\Temporary Internet Files\Content.Outlook\7X9147VL\IMG_0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90" y="1276485"/>
            <a:ext cx="6934018" cy="52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014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/>
              <a:t>Vehicle equipment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713" y="1600200"/>
            <a:ext cx="8810511" cy="4495800"/>
          </a:xfrm>
        </p:spPr>
        <p:txBody>
          <a:bodyPr/>
          <a:lstStyle/>
          <a:p>
            <a:r>
              <a:rPr lang="en-AU" dirty="0" smtClean="0"/>
              <a:t>Transport document holder (driver’s door)</a:t>
            </a:r>
          </a:p>
          <a:p>
            <a:r>
              <a:rPr lang="en-AU" dirty="0" smtClean="0"/>
              <a:t>Breakdown triangles</a:t>
            </a:r>
          </a:p>
          <a:p>
            <a:r>
              <a:rPr lang="en-AU" dirty="0" smtClean="0"/>
              <a:t>Torch (hazardous zone rated for flammable materials) </a:t>
            </a:r>
          </a:p>
          <a:p>
            <a:r>
              <a:rPr lang="en-AU" dirty="0" smtClean="0"/>
              <a:t>Eyewash</a:t>
            </a:r>
          </a:p>
          <a:p>
            <a:r>
              <a:rPr lang="en-AU" dirty="0" smtClean="0"/>
              <a:t>Class label/s</a:t>
            </a:r>
            <a:r>
              <a:rPr lang="en-AU" dirty="0"/>
              <a:t> </a:t>
            </a:r>
            <a:r>
              <a:rPr lang="en-AU" dirty="0" smtClean="0"/>
              <a:t>and/or EIPs</a:t>
            </a:r>
          </a:p>
          <a:p>
            <a:r>
              <a:rPr lang="en-AU" dirty="0" smtClean="0"/>
              <a:t>Fire extinguisher/s</a:t>
            </a:r>
          </a:p>
          <a:p>
            <a:r>
              <a:rPr lang="en-AU" dirty="0" smtClean="0"/>
              <a:t>Emergency equipment (gloves, boots, face shield, coveralls, escape breathing apparatus) </a:t>
            </a:r>
          </a:p>
        </p:txBody>
      </p:sp>
      <p:pic>
        <p:nvPicPr>
          <p:cNvPr id="4" name="Picture 20" descr="Flammable Liquid Class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46700"/>
            <a:ext cx="989012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5346700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346700"/>
            <a:ext cx="99218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5354638"/>
            <a:ext cx="100806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1"/>
          <p:cNvGraphicFramePr>
            <a:graphicFrameLocks noChangeAspect="1"/>
          </p:cNvGraphicFramePr>
          <p:nvPr/>
        </p:nvGraphicFramePr>
        <p:xfrm>
          <a:off x="4641850" y="5303838"/>
          <a:ext cx="1074738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Picture" r:id="rId8" imgW="1600200" imgH="1600200" progId="Word.Picture.8">
                  <p:embed/>
                </p:oleObj>
              </mc:Choice>
              <mc:Fallback>
                <p:oleObj name="Picture" r:id="rId8" imgW="1600200" imgH="16002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5303838"/>
                        <a:ext cx="1074738" cy="107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5346700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54638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73688"/>
            <a:ext cx="10017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http://4.bp.blogspot.com/_I2WMrtKalBg/SRo-lJ1ze_I/AAAAAAAAABg/yal_YF76aOk/s320/flammable-gas-diamon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133350"/>
            <a:ext cx="9794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7029450" y="119063"/>
          <a:ext cx="1027113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Document" r:id="rId15" imgW="1600200" imgH="1612392" progId="Word.Document.8">
                  <p:embed/>
                </p:oleObj>
              </mc:Choice>
              <mc:Fallback>
                <p:oleObj name="Document" r:id="rId15" imgW="1600200" imgH="16123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119063"/>
                        <a:ext cx="1027113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115888"/>
            <a:ext cx="10429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4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Documentation and emergency information</a:t>
            </a:r>
            <a:endParaRPr lang="en-AU" dirty="0"/>
          </a:p>
        </p:txBody>
      </p:sp>
      <p:pic>
        <p:nvPicPr>
          <p:cNvPr id="4" name="Picture 3" descr="sh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191" y="1340768"/>
            <a:ext cx="1775657" cy="2376264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190" y="3789040"/>
            <a:ext cx="1775657" cy="26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51920" y="2209832"/>
            <a:ext cx="48454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AU" sz="2400" dirty="0">
                <a:solidFill>
                  <a:srgbClr val="000000"/>
                </a:solidFill>
                <a:ea typeface="SimSun" pitchFamily="2" charset="-122"/>
              </a:rPr>
              <a:t>Located by </a:t>
            </a:r>
            <a:r>
              <a:rPr lang="en-AU" sz="2400" dirty="0" smtClean="0">
                <a:solidFill>
                  <a:srgbClr val="000000"/>
                </a:solidFill>
                <a:ea typeface="SimSun" pitchFamily="2" charset="-122"/>
              </a:rPr>
              <a:t>driver’s </a:t>
            </a:r>
            <a:r>
              <a:rPr lang="en-AU" sz="2400" dirty="0">
                <a:solidFill>
                  <a:srgbClr val="000000"/>
                </a:solidFill>
                <a:ea typeface="SimSun" pitchFamily="2" charset="-122"/>
              </a:rPr>
              <a:t>door in </a:t>
            </a:r>
            <a:r>
              <a:rPr lang="en-AU" sz="2400" dirty="0" smtClean="0">
                <a:solidFill>
                  <a:srgbClr val="000000"/>
                </a:solidFill>
                <a:ea typeface="SimSun" pitchFamily="2" charset="-122"/>
              </a:rPr>
              <a:t>holder</a:t>
            </a:r>
            <a:r>
              <a:rPr lang="en-AU" sz="2400" dirty="0">
                <a:solidFill>
                  <a:srgbClr val="000000"/>
                </a:solidFill>
                <a:ea typeface="SimSun" pitchFamily="2" charset="-122"/>
              </a:rPr>
              <a:t>: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rgbClr val="000000"/>
                </a:solidFill>
                <a:ea typeface="SimSun" pitchFamily="2" charset="-122"/>
              </a:rPr>
              <a:t>Transport </a:t>
            </a:r>
            <a:r>
              <a:rPr lang="en-AU" sz="2400" dirty="0">
                <a:solidFill>
                  <a:srgbClr val="000000"/>
                </a:solidFill>
                <a:ea typeface="SimSun" pitchFamily="2" charset="-122"/>
              </a:rPr>
              <a:t>document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000000"/>
                </a:solidFill>
                <a:ea typeface="SimSun" pitchFamily="2" charset="-122"/>
              </a:rPr>
              <a:t>Emergency procedure guide for product and vehicle fires (or HB 76)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AU" sz="1600" dirty="0">
              <a:solidFill>
                <a:srgbClr val="006699"/>
              </a:solidFill>
              <a:latin typeface="Trebuchet MS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10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EPGs – emergency procedure guides</a:t>
            </a:r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3390365" cy="480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3"/>
            <a:ext cx="3400834" cy="480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EPGs</a:t>
            </a:r>
            <a:endParaRPr lang="en-A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12" y="1542340"/>
            <a:ext cx="3339846" cy="469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90" y="1542340"/>
            <a:ext cx="3366433" cy="469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urDocsIsRecordsDocument xmlns="dce3ed02-b0cd-470d-9119-e5f1a2533a21">true</OurDocsIsRecordsDocument>
    <OurDocsDataStore xmlns="dce3ed02-b0cd-470d-9119-e5f1a2533a21">Central</OurDocsDataStore>
    <OurDocsDocId xmlns="dce3ed02-b0cd-470d-9119-e5f1a2533a21">000072.Safety.Coms</OurDocsDocId>
    <OurDocsVersionCreatedBy xmlns="dce3ed02-b0cd-470d-9119-e5f1a2533a21">MIWWEMY</OurDocsVersionCreatedBy>
    <OurDocsIsLocked xmlns="dce3ed02-b0cd-470d-9119-e5f1a2533a21">false</OurDocsIsLocked>
    <OurDocsDocumentType xmlns="dce3ed02-b0cd-470d-9119-e5f1a2533a21">Other</OurDocsDocumentType>
    <OurDocsFileNumbers xmlns="dce3ed02-b0cd-470d-9119-e5f1a2533a21">A2099/201401</OurDocsFileNumbers>
    <OurDocsLockedOnBehalfOf xmlns="dce3ed02-b0cd-470d-9119-e5f1a2533a21" xsi:nil="true"/>
    <OurDocsDocumentDate xmlns="dce3ed02-b0cd-470d-9119-e5f1a2533a21">2014-11-06T16:00:00+00:00</OurDocsDocumentDate>
    <OurDocsVersionCreatedAt xmlns="dce3ed02-b0cd-470d-9119-e5f1a2533a21">2014-11-07T05:52:14+00:00</OurDocsVersionCreatedAt>
    <OurDocsReleaseClassification xmlns="dce3ed02-b0cd-470d-9119-e5f1a2533a21">Departmental Use Only</OurDocsReleaseClassification>
    <OurDocsTitle xmlns="dce3ed02-b0cd-470d-9119-e5f1a2533a21">DGS - Toolbox Presentation - 2014 - Vehicle</OurDocsTitle>
    <OurDocsLocation xmlns="dce3ed02-b0cd-470d-9119-e5f1a2533a21">Perth</OurDocsLocation>
    <OurDocsDescription xmlns="dce3ed02-b0cd-470d-9119-e5f1a2533a21">Six Pillars of DG Transport Information Session 2014 Toolbox Presentation </OurDocsDescription>
    <OurDocsVersionReason xmlns="dce3ed02-b0cd-470d-9119-e5f1a2533a21" xsi:nil="true"/>
    <OurDocsAuthor xmlns="dce3ed02-b0cd-470d-9119-e5f1a2533a21">MOORE, Bec</OurDocsAuthor>
    <OurDocsLockedBy xmlns="dce3ed02-b0cd-470d-9119-e5f1a2533a21" xsi:nil="true"/>
    <OurDocsLockedOn xmlns="dce3ed02-b0cd-470d-9119-e5f1a2533a21" xsi:nil="true"/>
    <OurDocsVersionNumber xmlns="dce3ed02-b0cd-470d-9119-e5f1a2533a21">1</OurDocsVersionNumber>
    <OurDocsDocumentSource xmlns="dce3ed02-b0cd-470d-9119-e5f1a2533a21">Internal</OurDocsDocumentSourc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OurDocs Document" ma:contentTypeID="0x0101000AC6246A9CD2FC45B52DC6FEC0F0AAAA00A5C1F1DA62DAB340B34B67F1BBB7A427" ma:contentTypeVersion="32" ma:contentTypeDescription="Create a new document." ma:contentTypeScope="" ma:versionID="ed85fc0e994bd587aacbec29dd8edd5c">
  <xsd:schema xmlns:xsd="http://www.w3.org/2001/XMLSchema" xmlns:xs="http://www.w3.org/2001/XMLSchema" xmlns:p="http://schemas.microsoft.com/office/2006/metadata/properties" xmlns:ns2="dce3ed02-b0cd-470d-9119-e5f1a2533a21" targetNamespace="http://schemas.microsoft.com/office/2006/metadata/properties" ma:root="true" ma:fieldsID="d6fc7f555b4b50738d5ce00429abb5da" ns2:_="">
    <xsd:import namespace="dce3ed02-b0cd-470d-9119-e5f1a2533a21"/>
    <xsd:element name="properties">
      <xsd:complexType>
        <xsd:sequence>
          <xsd:element name="documentManagement">
            <xsd:complexType>
              <xsd:all>
                <xsd:element ref="ns2:OurDocsDataStore"/>
                <xsd:element ref="ns2:OurDocsDocId"/>
                <xsd:element ref="ns2:OurDocsVersionNumber"/>
                <xsd:element ref="ns2:OurDocsIsRecordsDocument" minOccurs="0"/>
                <xsd:element ref="ns2:OurDocsIsLocked" minOccurs="0"/>
                <xsd:element ref="ns2:OurDocsTitle" minOccurs="0"/>
                <xsd:element ref="ns2:OurDocsDescription" minOccurs="0"/>
                <xsd:element ref="ns2:OurDocsAuthor" minOccurs="0"/>
                <xsd:element ref="ns2:OurDocsLocation" minOccurs="0"/>
                <xsd:element ref="ns2:OurDocsReleaseClassification" minOccurs="0"/>
                <xsd:element ref="ns2:OurDocsDocumentType" minOccurs="0"/>
                <xsd:element ref="ns2:OurDocsDocumentDate" minOccurs="0"/>
                <xsd:element ref="ns2:OurDocsDocumentSource" minOccurs="0"/>
                <xsd:element ref="ns2:OurDocsFileNumbers" minOccurs="0"/>
                <xsd:element ref="ns2:OurDocsLockedBy" minOccurs="0"/>
                <xsd:element ref="ns2:OurDocsLockedOnBehalfOf" minOccurs="0"/>
                <xsd:element ref="ns2:OurDocsLockedOn" minOccurs="0"/>
                <xsd:element ref="ns2:OurDocsVersionCreatedBy" minOccurs="0"/>
                <xsd:element ref="ns2:OurDocsVersionCreatedAt" minOccurs="0"/>
                <xsd:element ref="ns2:OurDocsVersionReas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3ed02-b0cd-470d-9119-e5f1a2533a21" elementFormDefault="qualified">
    <xsd:import namespace="http://schemas.microsoft.com/office/2006/documentManagement/types"/>
    <xsd:import namespace="http://schemas.microsoft.com/office/infopath/2007/PartnerControls"/>
    <xsd:element name="OurDocsDataStore" ma:index="8" ma:displayName="DataStore" ma:internalName="OurDocsDataStore">
      <xsd:simpleType>
        <xsd:restriction base="dms:Text"/>
      </xsd:simpleType>
    </xsd:element>
    <xsd:element name="OurDocsDocId" ma:index="9" ma:displayName="DocId" ma:internalName="OurDocsDocId">
      <xsd:simpleType>
        <xsd:restriction base="dms:Text"/>
      </xsd:simpleType>
    </xsd:element>
    <xsd:element name="OurDocsVersionNumber" ma:index="10" ma:displayName="VersionNumber" ma:internalName="OurDocsVersionNumber">
      <xsd:simpleType>
        <xsd:restriction base="dms:Text"/>
      </xsd:simpleType>
    </xsd:element>
    <xsd:element name="OurDocsIsRecordsDocument" ma:index="11" nillable="true" ma:displayName="IsRecordsDocument" ma:internalName="OurDocsIsRecordsDocument">
      <xsd:simpleType>
        <xsd:restriction base="dms:Boolean"/>
      </xsd:simpleType>
    </xsd:element>
    <xsd:element name="OurDocsIsLocked" ma:index="12" nillable="true" ma:displayName="IsLocked" ma:internalName="OurDocsIsLocked">
      <xsd:simpleType>
        <xsd:restriction base="dms:Boolean"/>
      </xsd:simpleType>
    </xsd:element>
    <xsd:element name="OurDocsTitle" ma:index="13" nillable="true" ma:displayName="Title" ma:internalName="OurDocsTitle">
      <xsd:simpleType>
        <xsd:restriction base="dms:Text"/>
      </xsd:simpleType>
    </xsd:element>
    <xsd:element name="OurDocsDescription" ma:index="14" nillable="true" ma:displayName="Description" ma:internalName="OurDocsDescription">
      <xsd:simpleType>
        <xsd:restriction base="dms:Note">
          <xsd:maxLength value="255"/>
        </xsd:restriction>
      </xsd:simpleType>
    </xsd:element>
    <xsd:element name="OurDocsAuthor" ma:index="15" nillable="true" ma:displayName="Author" ma:internalName="OurDocsAuthor">
      <xsd:simpleType>
        <xsd:restriction base="dms:Text"/>
      </xsd:simpleType>
    </xsd:element>
    <xsd:element name="OurDocsLocation" ma:index="16" nillable="true" ma:displayName="Location" ma:internalName="OurDocsLocation">
      <xsd:simpleType>
        <xsd:restriction base="dms:Text"/>
      </xsd:simpleType>
    </xsd:element>
    <xsd:element name="OurDocsReleaseClassification" ma:index="17" nillable="true" ma:displayName="ReleaseClassification" ma:internalName="OurDocsReleaseClassification">
      <xsd:simpleType>
        <xsd:restriction base="dms:Choice">
          <xsd:enumeration value="Departmental Use Only"/>
          <xsd:enumeration value="Within Government Only"/>
          <xsd:enumeration value="Addressee Use Only"/>
          <xsd:enumeration value="Addressee and Within Government Only"/>
          <xsd:enumeration value="For Public Release"/>
          <xsd:enumeration value="UNKNOWN"/>
        </xsd:restriction>
      </xsd:simpleType>
    </xsd:element>
    <xsd:element name="OurDocsDocumentType" ma:index="18" nillable="true" ma:displayName="DocumentType" ma:internalName="OurDocsDocumentType">
      <xsd:simpleType>
        <xsd:restriction base="dms:Choice">
          <xsd:enumeration value="Administration"/>
          <xsd:enumeration value="Agenda"/>
          <xsd:enumeration value="Appointment"/>
          <xsd:enumeration value="Briefing Note"/>
          <xsd:enumeration value="Certificate of Competency"/>
          <xsd:enumeration value="Corporate Executive"/>
          <xsd:enumeration value="Corporate Form"/>
          <xsd:enumeration value="Corporate Policy"/>
          <xsd:enumeration value="Corporate Procedure"/>
          <xsd:enumeration value="Document"/>
          <xsd:enumeration value="Email"/>
          <xsd:enumeration value="External Presentations"/>
          <xsd:enumeration value="External Published Document"/>
          <xsd:enumeration value="Facsimile"/>
          <xsd:enumeration value="File"/>
          <xsd:enumeration value="File Note"/>
          <xsd:enumeration value="Form"/>
          <xsd:enumeration value="Incident Report"/>
          <xsd:enumeration value="Internal Memo"/>
          <xsd:enumeration value="Internal Presentations"/>
          <xsd:enumeration value="Investigation Document"/>
          <xsd:enumeration value="Letter"/>
          <xsd:enumeration value="Map"/>
          <xsd:enumeration value="Memorandum"/>
          <xsd:enumeration value="Ministerial"/>
          <xsd:enumeration value="Minutes"/>
          <xsd:enumeration value="Other"/>
          <xsd:enumeration value="Permit"/>
          <xsd:enumeration value="Photos"/>
          <xsd:enumeration value="Policy"/>
          <xsd:enumeration value="Press Clipping"/>
          <xsd:enumeration value="Press Release"/>
          <xsd:enumeration value="Procurement"/>
          <xsd:enumeration value="Production Report"/>
          <xsd:enumeration value="Report"/>
          <xsd:enumeration value="Risk Management"/>
          <xsd:enumeration value="Royalty Audit"/>
          <xsd:enumeration value="Royalty Payment/Revenue"/>
          <xsd:enumeration value="Royalty Return"/>
          <xsd:enumeration value="Safety Bulletin"/>
          <xsd:enumeration value="Speech"/>
          <xsd:enumeration value="Training"/>
          <xsd:enumeration value="Web Document"/>
        </xsd:restriction>
      </xsd:simpleType>
    </xsd:element>
    <xsd:element name="OurDocsDocumentDate" ma:index="19" nillable="true" ma:displayName="DocumentDate" ma:internalName="OurDocsDocumentDate">
      <xsd:simpleType>
        <xsd:restriction base="dms:DateTime"/>
      </xsd:simpleType>
    </xsd:element>
    <xsd:element name="OurDocsDocumentSource" ma:index="20" nillable="true" ma:displayName="DocumentSource" ma:internalName="OurDocsDocumentSource">
      <xsd:simpleType>
        <xsd:restriction base="dms:Choice">
          <xsd:enumeration value="Internal"/>
          <xsd:enumeration value="External"/>
          <xsd:enumeration value="UNKNOWN"/>
        </xsd:restriction>
      </xsd:simpleType>
    </xsd:element>
    <xsd:element name="OurDocsFileNumbers" ma:index="21" nillable="true" ma:displayName="FileNumbers" ma:internalName="OurDocsFileNumbers">
      <xsd:simpleType>
        <xsd:restriction base="dms:Note">
          <xsd:maxLength value="255"/>
        </xsd:restriction>
      </xsd:simpleType>
    </xsd:element>
    <xsd:element name="OurDocsLockedBy" ma:index="22" nillable="true" ma:displayName="LockedBy" ma:internalName="OurDocsLockedBy">
      <xsd:simpleType>
        <xsd:restriction base="dms:Text"/>
      </xsd:simpleType>
    </xsd:element>
    <xsd:element name="OurDocsLockedOnBehalfOf" ma:index="23" nillable="true" ma:displayName="LockedOnBehalfOf" ma:internalName="OurDocsLockedOnBehalfOf">
      <xsd:simpleType>
        <xsd:restriction base="dms:Text"/>
      </xsd:simpleType>
    </xsd:element>
    <xsd:element name="OurDocsLockedOn" ma:index="24" nillable="true" ma:displayName="LockedOn" ma:internalName="OurDocsLockedOn">
      <xsd:simpleType>
        <xsd:restriction base="dms:DateTime"/>
      </xsd:simpleType>
    </xsd:element>
    <xsd:element name="OurDocsVersionCreatedBy" ma:index="25" nillable="true" ma:displayName="VersionCreatedBy" ma:internalName="OurDocsVersionCreatedBy">
      <xsd:simpleType>
        <xsd:restriction base="dms:Text"/>
      </xsd:simpleType>
    </xsd:element>
    <xsd:element name="OurDocsVersionCreatedAt" ma:index="26" nillable="true" ma:displayName="VersionCreatedAt" ma:internalName="OurDocsVersionCreatedAt">
      <xsd:simpleType>
        <xsd:restriction base="dms:DateTime"/>
      </xsd:simpleType>
    </xsd:element>
    <xsd:element name="OurDocsVersionReason" ma:index="27" nillable="true" ma:displayName="VersionReason" ma:internalName="OurDocsVersionReas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47aadd75-fb41-49d7-866d-414b51aa1b7e" ContentTypeId="0x0101000AC6246A9CD2FC45B52DC6FEC0F0AAAA" PreviousValue="false"/>
</file>

<file path=customXml/itemProps1.xml><?xml version="1.0" encoding="utf-8"?>
<ds:datastoreItem xmlns:ds="http://schemas.openxmlformats.org/officeDocument/2006/customXml" ds:itemID="{A7DFB892-D3A2-49BE-A179-192759F57D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569F34-2B14-4578-A04C-327E91E74A05}">
  <ds:schemaRefs>
    <ds:schemaRef ds:uri="http://schemas.microsoft.com/office/2006/documentManagement/types"/>
    <ds:schemaRef ds:uri="dce3ed02-b0cd-470d-9119-e5f1a2533a2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0F494D-F687-49AE-9217-0D96B856D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e3ed02-b0cd-470d-9119-e5f1a2533a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56649D5-7E21-46C7-9F89-41DA59716413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836</Words>
  <Application>Microsoft Office PowerPoint</Application>
  <PresentationFormat>On-screen Show (4:3)</PresentationFormat>
  <Paragraphs>111</Paragraphs>
  <Slides>17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4_Blank Presentation</vt:lpstr>
      <vt:lpstr>6_Blank Presentation</vt:lpstr>
      <vt:lpstr>Picture</vt:lpstr>
      <vt:lpstr>Document</vt:lpstr>
      <vt:lpstr>Please read this before using presentation</vt:lpstr>
      <vt:lpstr>Vehicle</vt:lpstr>
      <vt:lpstr>Six pillars of dangerous goods transport</vt:lpstr>
      <vt:lpstr>PowerPoint Presentation</vt:lpstr>
      <vt:lpstr>Roadworthy?</vt:lpstr>
      <vt:lpstr>Vehicle equipment</vt:lpstr>
      <vt:lpstr>Documentation and emergency information</vt:lpstr>
      <vt:lpstr>EPGs – emergency procedure guides</vt:lpstr>
      <vt:lpstr>EPGs</vt:lpstr>
      <vt:lpstr>FFE for placard load ADG 7.3 Table 12.1</vt:lpstr>
      <vt:lpstr>Australian Dangerous Goods Code</vt:lpstr>
      <vt:lpstr>FFE must be serviceable</vt:lpstr>
      <vt:lpstr>Emergency equipment (ADG 7.3, Chapter 12)</vt:lpstr>
      <vt:lpstr>PowerPoint Presentation</vt:lpstr>
      <vt:lpstr>Emergency equipment must be serviceable</vt:lpstr>
      <vt:lpstr>Any questions…</vt:lpstr>
      <vt:lpstr>Don’t forget – Stay informed!</vt:lpstr>
    </vt:vector>
  </TitlesOfParts>
  <Company>Department of Mines and Petroleum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DGS - Toolbox Presentation - 2014 - Vehicle</dc:title>
  <dc:creator>MOORE, Bec</dc:creator>
  <cp:lastModifiedBy>CORNEJO, Leezelle</cp:lastModifiedBy>
  <cp:revision>84</cp:revision>
  <cp:lastPrinted>2014-10-14T04:16:15Z</cp:lastPrinted>
  <dcterms:created xsi:type="dcterms:W3CDTF">2014-09-11T01:05:05Z</dcterms:created>
  <dcterms:modified xsi:type="dcterms:W3CDTF">2014-11-27T22:37:29Z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0x0101000AC6246A9CD2FC45B52DC6FEC0F0AAAA00A5C1F1DA62DAB340B34B67F1BBB7A427</vt:lpwstr>
  </property>
</Properties>
</file>