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9" r:id="rId2"/>
    <p:sldId id="301" r:id="rId3"/>
    <p:sldId id="298" r:id="rId4"/>
    <p:sldId id="293" r:id="rId5"/>
    <p:sldId id="300" r:id="rId6"/>
    <p:sldId id="283" r:id="rId7"/>
    <p:sldId id="310" r:id="rId8"/>
    <p:sldId id="269" r:id="rId9"/>
    <p:sldId id="270" r:id="rId10"/>
    <p:sldId id="275" r:id="rId11"/>
    <p:sldId id="286" r:id="rId12"/>
    <p:sldId id="276" r:id="rId13"/>
    <p:sldId id="277" r:id="rId14"/>
    <p:sldId id="278" r:id="rId15"/>
    <p:sldId id="297" r:id="rId16"/>
    <p:sldId id="280" r:id="rId17"/>
    <p:sldId id="295" r:id="rId18"/>
    <p:sldId id="294" r:id="rId19"/>
    <p:sldId id="281" r:id="rId20"/>
    <p:sldId id="291" r:id="rId21"/>
    <p:sldId id="288" r:id="rId22"/>
    <p:sldId id="299" r:id="rId23"/>
    <p:sldId id="29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FFCB"/>
    <a:srgbClr val="FF0000"/>
    <a:srgbClr val="0004F3"/>
    <a:srgbClr val="0014EA"/>
    <a:srgbClr val="7030A0"/>
    <a:srgbClr val="548235"/>
    <a:srgbClr val="0070C0"/>
    <a:srgbClr val="BF9000"/>
    <a:srgbClr val="E90000"/>
    <a:srgbClr val="00A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74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CFE72-A70A-4B9C-9981-2E9FA63CD2D3}" type="datetimeFigureOut">
              <a:rPr lang="en-AU" smtClean="0"/>
              <a:t>05/03/2020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757D8-96A0-41FE-B5A4-49C8485123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4340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DF17-B184-415D-BA27-12054AE606DF}" type="datetimeFigureOut">
              <a:rPr lang="en-AU" smtClean="0"/>
              <a:t>05/03/2020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7C07-432C-455F-9E1B-38EA363E23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8538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DF17-B184-415D-BA27-12054AE606DF}" type="datetimeFigureOut">
              <a:rPr lang="en-AU" smtClean="0"/>
              <a:t>05/03/2020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7C07-432C-455F-9E1B-38EA363E23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0353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DF17-B184-415D-BA27-12054AE606DF}" type="datetimeFigureOut">
              <a:rPr lang="en-AU" smtClean="0"/>
              <a:t>05/03/2020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7C07-432C-455F-9E1B-38EA363E23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575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DF17-B184-415D-BA27-12054AE606DF}" type="datetimeFigureOut">
              <a:rPr lang="en-AU" smtClean="0"/>
              <a:t>05/03/2020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7C07-432C-455F-9E1B-38EA363E23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6788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DF17-B184-415D-BA27-12054AE606DF}" type="datetimeFigureOut">
              <a:rPr lang="en-AU" smtClean="0"/>
              <a:t>05/03/2020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7C07-432C-455F-9E1B-38EA363E23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2527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DF17-B184-415D-BA27-12054AE606DF}" type="datetimeFigureOut">
              <a:rPr lang="en-AU" smtClean="0"/>
              <a:t>05/03/2020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7C07-432C-455F-9E1B-38EA363E23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9991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DF17-B184-415D-BA27-12054AE606DF}" type="datetimeFigureOut">
              <a:rPr lang="en-AU" smtClean="0"/>
              <a:t>05/03/2020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7C07-432C-455F-9E1B-38EA363E23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6417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DF17-B184-415D-BA27-12054AE606DF}" type="datetimeFigureOut">
              <a:rPr lang="en-AU" smtClean="0"/>
              <a:t>05/03/2020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7C07-432C-455F-9E1B-38EA363E23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2391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DF17-B184-415D-BA27-12054AE606DF}" type="datetimeFigureOut">
              <a:rPr lang="en-AU" smtClean="0"/>
              <a:t>05/03/2020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7C07-432C-455F-9E1B-38EA363E236C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408" y="166620"/>
            <a:ext cx="855110" cy="419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639" y="171521"/>
            <a:ext cx="1101374" cy="361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48850"/>
            <a:ext cx="936134" cy="60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76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DF17-B184-415D-BA27-12054AE606DF}" type="datetimeFigureOut">
              <a:rPr lang="en-AU" smtClean="0"/>
              <a:t>05/03/2020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7C07-432C-455F-9E1B-38EA363E23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2837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DF17-B184-415D-BA27-12054AE606DF}" type="datetimeFigureOut">
              <a:rPr lang="en-AU" smtClean="0"/>
              <a:t>05/03/2020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7C07-432C-455F-9E1B-38EA363E23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5504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2DF17-B184-415D-BA27-12054AE606DF}" type="datetimeFigureOut">
              <a:rPr lang="en-AU" smtClean="0"/>
              <a:t>05/03/2020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77C07-432C-455F-9E1B-38EA363E23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043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1" b="3830"/>
          <a:stretch/>
        </p:blipFill>
        <p:spPr>
          <a:xfrm>
            <a:off x="0" y="870856"/>
            <a:ext cx="12192000" cy="59653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4058" y="1041087"/>
            <a:ext cx="10983884" cy="1969770"/>
          </a:xfrm>
          <a:prstGeom prst="rect">
            <a:avLst/>
          </a:prstGeom>
          <a:solidFill>
            <a:srgbClr val="FFFFFF">
              <a:alpha val="63137"/>
            </a:srgb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A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1600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Mark Jessell</a:t>
            </a:r>
            <a:r>
              <a:rPr lang="fr-FR" sz="160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Vitaliy Ogarko</a:t>
            </a:r>
            <a:r>
              <a:rPr lang="fr-FR" sz="160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Mark Lindsay</a:t>
            </a:r>
            <a:r>
              <a:rPr lang="fr-FR" sz="160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Ranee Joshi</a:t>
            </a:r>
            <a:r>
              <a:rPr lang="fr-FR" sz="160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Lachlan Grose</a:t>
            </a:r>
            <a:r>
              <a:rPr lang="fr-FR" sz="160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Laurent Ailleres</a:t>
            </a:r>
            <a:r>
              <a:rPr lang="fr-FR" sz="160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Miguel de la Varga</a:t>
            </a:r>
            <a:r>
              <a:rPr lang="fr-FR" sz="160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Guillaume </a:t>
            </a:r>
            <a:r>
              <a:rPr lang="fr-FR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Pirot</a:t>
            </a:r>
            <a:r>
              <a:rPr lang="fr-FR" sz="1600" baseline="30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>
              <a:spcAft>
                <a:spcPts val="0"/>
              </a:spcAft>
            </a:pPr>
            <a:endParaRPr lang="en-A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sz="140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GB" sz="14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Mineral Exploration Cooperative Research Centre, School of Earth Sciences, UWA, Perth, Australia</a:t>
            </a:r>
            <a:endParaRPr lang="en-A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sz="140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GB" sz="14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Centre for Radio Astronomy Research, UWA, Perth, Australia</a:t>
            </a:r>
            <a:endParaRPr lang="en-A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sz="140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GB" sz="14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School of Earth, Atmosphere and Environment, Monash University</a:t>
            </a:r>
            <a:endParaRPr lang="en-A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sz="140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Computational Geoscience and Reservoir Engineering, RWTH Aachen, Germany</a:t>
            </a:r>
            <a:endParaRPr lang="en-A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sz="14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mark.jessell@uwa.edu.au</a:t>
            </a:r>
            <a:endParaRPr lang="en-A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66473" y="6466897"/>
            <a:ext cx="192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i="1" dirty="0" smtClean="0">
                <a:solidFill>
                  <a:schemeClr val="bg1">
                    <a:lumMod val="65000"/>
                  </a:schemeClr>
                </a:solidFill>
              </a:rPr>
              <a:t>GSWA 21/02/2020</a:t>
            </a:r>
            <a:endParaRPr lang="en-AU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56" y="4841651"/>
            <a:ext cx="3107257" cy="1509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968" y="4807071"/>
            <a:ext cx="2818493" cy="1610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727" y="4151926"/>
            <a:ext cx="855110" cy="419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881" y="171520"/>
            <a:ext cx="1739132" cy="571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346" y="4057982"/>
            <a:ext cx="936134" cy="607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2782" y="4775348"/>
            <a:ext cx="4084048" cy="15756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8868" y="157339"/>
            <a:ext cx="8614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/>
              <a:t>Loop 3D geological modelling: speeding up the workflow</a:t>
            </a:r>
            <a:endParaRPr lang="en-AU" sz="2800" b="1" dirty="0"/>
          </a:p>
        </p:txBody>
      </p:sp>
    </p:spTree>
    <p:extLst>
      <p:ext uri="{BB962C8B-B14F-4D97-AF65-F5344CB8AC3E}">
        <p14:creationId xmlns:p14="http://schemas.microsoft.com/office/powerpoint/2010/main" val="363050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295A4D-6026-4F9C-AF41-3923B3149B33}"/>
              </a:ext>
            </a:extLst>
          </p:cNvPr>
          <p:cNvSpPr txBox="1">
            <a:spLocks/>
          </p:cNvSpPr>
          <p:nvPr/>
        </p:nvSpPr>
        <p:spPr>
          <a:xfrm>
            <a:off x="190129" y="1302472"/>
            <a:ext cx="10254503" cy="4649554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3900" i="1" dirty="0" smtClean="0"/>
              <a:t>map2loop</a:t>
            </a:r>
            <a:endParaRPr lang="en-AU" sz="3900" i="1" dirty="0"/>
          </a:p>
          <a:p>
            <a:r>
              <a:rPr lang="en-AU" sz="2400" dirty="0"/>
              <a:t>3 layers available via WFS</a:t>
            </a:r>
          </a:p>
          <a:p>
            <a:r>
              <a:rPr lang="en-AU" sz="2400" dirty="0" smtClean="0"/>
              <a:t>at geo.loop-gis.org/</a:t>
            </a:r>
            <a:r>
              <a:rPr lang="en-AU" sz="2400" dirty="0" err="1" smtClean="0"/>
              <a:t>geoserver</a:t>
            </a:r>
            <a:endParaRPr lang="en-AU" sz="2400" dirty="0" smtClean="0"/>
          </a:p>
          <a:p>
            <a:endParaRPr lang="en-AU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AU" sz="2400" dirty="0"/>
              <a:t>Geology polygons (GSWA 500k </a:t>
            </a:r>
            <a:r>
              <a:rPr lang="en-AU" sz="2400" dirty="0" err="1"/>
              <a:t>IGB,state</a:t>
            </a:r>
            <a:r>
              <a:rPr lang="en-AU" sz="2400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sz="2400" dirty="0"/>
              <a:t>Fault polylines (surface trace, state)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sz="2400" dirty="0"/>
              <a:t>Structural points (bedding, local area)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0" indent="0">
              <a:buNone/>
            </a:pPr>
            <a:r>
              <a:rPr lang="en-AU" sz="2400" dirty="0"/>
              <a:t>DTM online from GA</a:t>
            </a:r>
          </a:p>
          <a:p>
            <a:pPr marL="0" indent="0">
              <a:spcAft>
                <a:spcPts val="600"/>
              </a:spcAft>
              <a:buNone/>
            </a:pPr>
            <a:endParaRPr lang="en-AU" sz="2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AAA560-EE68-4784-8BEB-BE34BA7875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0129" y="219031"/>
            <a:ext cx="5810250" cy="479425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Loop Information Manager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695" y="0"/>
            <a:ext cx="6319305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5" t="3712" r="47723" b="-1"/>
          <a:stretch/>
        </p:blipFill>
        <p:spPr>
          <a:xfrm>
            <a:off x="10839449" y="0"/>
            <a:ext cx="1352551" cy="2169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965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21677" y="1007460"/>
            <a:ext cx="64687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Concepts: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What is the geological framework in this region?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 smtClean="0"/>
          </a:p>
          <a:p>
            <a:r>
              <a:rPr lang="en-AU" sz="3200" dirty="0" smtClean="0"/>
              <a:t>Observations:</a:t>
            </a:r>
            <a:endParaRPr lang="en-AU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Topology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DTM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 smtClean="0"/>
          </a:p>
          <a:p>
            <a:r>
              <a:rPr lang="en-AU" sz="3200" dirty="0" smtClean="0"/>
              <a:t>Outputs:</a:t>
            </a:r>
            <a:endParaRPr lang="en-AU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Selected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Subsampled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Derived measurements</a:t>
            </a:r>
            <a:endParaRPr lang="en-AU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1"/>
            <a:ext cx="5403273" cy="6672861"/>
            <a:chOff x="0" y="0"/>
            <a:chExt cx="5589273" cy="69025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589273" cy="684159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65760" y="2182271"/>
              <a:ext cx="1064029" cy="344798"/>
            </a:xfrm>
            <a:prstGeom prst="rect">
              <a:avLst/>
            </a:prstGeom>
            <a:solidFill>
              <a:srgbClr val="62ED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Gradient</a:t>
              </a:r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161309" y="2182271"/>
              <a:ext cx="1064029" cy="344798"/>
            </a:xfrm>
            <a:prstGeom prst="rect">
              <a:avLst/>
            </a:prstGeom>
            <a:solidFill>
              <a:srgbClr val="C28B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Position</a:t>
              </a:r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6" name="Flowchart: Decision 5"/>
            <p:cNvSpPr/>
            <p:nvPr/>
          </p:nvSpPr>
          <p:spPr>
            <a:xfrm>
              <a:off x="3150524" y="5328458"/>
              <a:ext cx="773084" cy="832552"/>
            </a:xfrm>
            <a:prstGeom prst="flowChartDecision">
              <a:avLst/>
            </a:prstGeom>
            <a:solidFill>
              <a:srgbClr val="C28B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P’</a:t>
              </a:r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7" name="Flowchart: Decision 6"/>
            <p:cNvSpPr/>
            <p:nvPr/>
          </p:nvSpPr>
          <p:spPr>
            <a:xfrm>
              <a:off x="3765665" y="6060086"/>
              <a:ext cx="773084" cy="832552"/>
            </a:xfrm>
            <a:prstGeom prst="flowChartDecision">
              <a:avLst/>
            </a:prstGeom>
            <a:solidFill>
              <a:srgbClr val="7D9A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T’</a:t>
              </a:r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8" name="Flowchart: Decision 7"/>
            <p:cNvSpPr/>
            <p:nvPr/>
          </p:nvSpPr>
          <p:spPr>
            <a:xfrm>
              <a:off x="1749828" y="6070012"/>
              <a:ext cx="773084" cy="832552"/>
            </a:xfrm>
            <a:prstGeom prst="flowChartDecision">
              <a:avLst/>
            </a:prstGeom>
            <a:solidFill>
              <a:srgbClr val="62ED7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dirty="0">
                  <a:solidFill>
                    <a:schemeClr val="tx1"/>
                  </a:solidFill>
                </a:rPr>
                <a:t>G</a:t>
              </a:r>
              <a:r>
                <a:rPr lang="en-AU" sz="1600" dirty="0" smtClean="0">
                  <a:solidFill>
                    <a:schemeClr val="tx1"/>
                  </a:solidFill>
                </a:rPr>
                <a:t>’</a:t>
              </a:r>
              <a:endParaRPr lang="en-AU" sz="1600" dirty="0">
                <a:solidFill>
                  <a:schemeClr val="tx1"/>
                </a:solidFill>
              </a:endParaRPr>
            </a:p>
          </p:txBody>
        </p:sp>
        <p:sp>
          <p:nvSpPr>
            <p:cNvPr id="9" name="Flowchart: Decision 8"/>
            <p:cNvSpPr/>
            <p:nvPr/>
          </p:nvSpPr>
          <p:spPr>
            <a:xfrm>
              <a:off x="1131569" y="5328458"/>
              <a:ext cx="773084" cy="832552"/>
            </a:xfrm>
            <a:prstGeom prst="flowChartDecision">
              <a:avLst/>
            </a:prstGeom>
            <a:solidFill>
              <a:srgbClr val="ED7C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dirty="0" smtClean="0">
                  <a:solidFill>
                    <a:schemeClr val="tx1"/>
                  </a:solidFill>
                </a:rPr>
                <a:t>D’</a:t>
              </a:r>
              <a:endParaRPr lang="en-AU" sz="1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397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165" y="0"/>
            <a:ext cx="438812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733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Automated Geometry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8" t="3562" r="26701" b="3884"/>
          <a:stretch/>
        </p:blipFill>
        <p:spPr>
          <a:xfrm>
            <a:off x="1221729" y="770326"/>
            <a:ext cx="2511342" cy="276327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4841911" y="757354"/>
            <a:ext cx="2561129" cy="2772935"/>
            <a:chOff x="3323815" y="1219200"/>
            <a:chExt cx="4245385" cy="4596479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41" t="2860" r="25979" b="3342"/>
            <a:stretch/>
          </p:blipFill>
          <p:spPr>
            <a:xfrm>
              <a:off x="3335867" y="1219200"/>
              <a:ext cx="4233333" cy="4580467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86" t="2860" r="25380" b="3170"/>
            <a:stretch/>
          </p:blipFill>
          <p:spPr>
            <a:xfrm>
              <a:off x="3323815" y="1226747"/>
              <a:ext cx="4239845" cy="4588932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4" t="11268" r="26074" b="2973"/>
          <a:stretch/>
        </p:blipFill>
        <p:spPr>
          <a:xfrm>
            <a:off x="8528949" y="763466"/>
            <a:ext cx="2764405" cy="27683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726678" y="3461692"/>
            <a:ext cx="1469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>
                <a:solidFill>
                  <a:schemeClr val="tx1">
                    <a:lumMod val="50000"/>
                  </a:schemeClr>
                </a:solidFill>
              </a:rPr>
              <a:t>Structures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08256" y="3474557"/>
            <a:ext cx="1268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>
                <a:solidFill>
                  <a:schemeClr val="tx1">
                    <a:lumMod val="50000"/>
                  </a:schemeClr>
                </a:solidFill>
              </a:rPr>
              <a:t>Contacts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78450" y="3546540"/>
            <a:ext cx="920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>
                <a:solidFill>
                  <a:schemeClr val="tx1">
                    <a:lumMod val="50000"/>
                  </a:schemeClr>
                </a:solidFill>
              </a:rPr>
              <a:t>Faults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7"/>
          <a:stretch/>
        </p:blipFill>
        <p:spPr>
          <a:xfrm>
            <a:off x="1784129" y="4103735"/>
            <a:ext cx="6633630" cy="251098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417759" y="4646387"/>
            <a:ext cx="2939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>
                <a:solidFill>
                  <a:schemeClr val="tx1">
                    <a:lumMod val="50000"/>
                  </a:schemeClr>
                </a:solidFill>
              </a:rPr>
              <a:t>Seismic Interpretation</a:t>
            </a:r>
          </a:p>
          <a:p>
            <a:r>
              <a:rPr lang="en-AU" sz="2400" dirty="0" smtClean="0">
                <a:solidFill>
                  <a:schemeClr val="tx1">
                    <a:lumMod val="50000"/>
                  </a:schemeClr>
                </a:solidFill>
              </a:rPr>
              <a:t>(10GA-CP1)</a:t>
            </a:r>
            <a:endParaRPr lang="en-AU" sz="24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5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33898" y="629884"/>
            <a:ext cx="417979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733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Automated Topology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" y="0"/>
            <a:ext cx="4339244" cy="67258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65" y="4024466"/>
            <a:ext cx="7167732" cy="20550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334939" y="2820606"/>
            <a:ext cx="1787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>
                <a:solidFill>
                  <a:schemeClr val="tx1">
                    <a:lumMod val="50000"/>
                  </a:schemeClr>
                </a:solidFill>
              </a:rPr>
              <a:t>Stratigraphic</a:t>
            </a:r>
          </a:p>
          <a:p>
            <a:r>
              <a:rPr lang="en-AU" sz="2400" dirty="0">
                <a:solidFill>
                  <a:schemeClr val="tx1">
                    <a:lumMod val="50000"/>
                  </a:schemeClr>
                </a:solidFill>
              </a:rPr>
              <a:t>relationships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1198" y="4098198"/>
            <a:ext cx="1787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>
                <a:solidFill>
                  <a:schemeClr val="tx1">
                    <a:lumMod val="50000"/>
                  </a:schemeClr>
                </a:solidFill>
              </a:rPr>
              <a:t>Fault/fault</a:t>
            </a:r>
          </a:p>
          <a:p>
            <a:r>
              <a:rPr lang="en-AU" sz="2400" dirty="0">
                <a:solidFill>
                  <a:schemeClr val="tx1">
                    <a:lumMod val="50000"/>
                  </a:schemeClr>
                </a:solidFill>
              </a:rPr>
              <a:t>relationships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103" y="1296670"/>
            <a:ext cx="7180168" cy="25163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94264" y="3271947"/>
            <a:ext cx="3276731" cy="379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1867" dirty="0">
                <a:solidFill>
                  <a:schemeClr val="tx1">
                    <a:lumMod val="50000"/>
                  </a:schemeClr>
                </a:solidFill>
              </a:rPr>
              <a:t>Fault/Stratigraphy Relationships</a:t>
            </a:r>
          </a:p>
        </p:txBody>
      </p:sp>
    </p:spTree>
    <p:extLst>
      <p:ext uri="{BB962C8B-B14F-4D97-AF65-F5344CB8AC3E}">
        <p14:creationId xmlns:p14="http://schemas.microsoft.com/office/powerpoint/2010/main" val="319300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36555" y="604981"/>
            <a:ext cx="4050083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733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Automated Analysis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07168" y="5813962"/>
            <a:ext cx="330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>
                <a:solidFill>
                  <a:schemeClr val="tx1">
                    <a:lumMod val="50000"/>
                  </a:schemeClr>
                </a:solidFill>
              </a:rPr>
              <a:t>Estimated Unit Thickness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88543" y="5813962"/>
            <a:ext cx="2808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>
                <a:solidFill>
                  <a:schemeClr val="tx1">
                    <a:lumMod val="50000"/>
                  </a:schemeClr>
                </a:solidFill>
              </a:rPr>
              <a:t>Apparent fault throw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20" y="1158673"/>
            <a:ext cx="5463824" cy="4612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 r="16646"/>
          <a:stretch/>
        </p:blipFill>
        <p:spPr>
          <a:xfrm>
            <a:off x="5893858" y="1146935"/>
            <a:ext cx="6053667" cy="4802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1" r="19079"/>
          <a:stretch/>
        </p:blipFill>
        <p:spPr>
          <a:xfrm>
            <a:off x="6391691" y="1137155"/>
            <a:ext cx="5350933" cy="48016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2" r="18484"/>
          <a:stretch/>
        </p:blipFill>
        <p:spPr>
          <a:xfrm>
            <a:off x="6688026" y="1158673"/>
            <a:ext cx="5096933" cy="480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3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"/>
          <a:stretch/>
        </p:blipFill>
        <p:spPr>
          <a:xfrm>
            <a:off x="24745" y="0"/>
            <a:ext cx="6336339" cy="6857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55987" y="18662"/>
            <a:ext cx="314441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2400" dirty="0" err="1" smtClean="0"/>
              <a:t>Litho</a:t>
            </a:r>
            <a:r>
              <a:rPr lang="en-AU" sz="2400" dirty="0" smtClean="0"/>
              <a:t>-structural mineralisation context</a:t>
            </a:r>
            <a:endParaRPr lang="en-AU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-1" b="974"/>
          <a:stretch/>
        </p:blipFill>
        <p:spPr>
          <a:xfrm>
            <a:off x="4029186" y="0"/>
            <a:ext cx="2331898" cy="21478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35374" r="25866" b="26667"/>
          <a:stretch/>
        </p:blipFill>
        <p:spPr>
          <a:xfrm>
            <a:off x="6522098" y="82432"/>
            <a:ext cx="4166915" cy="5284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643396" y="6167530"/>
            <a:ext cx="1576873" cy="475860"/>
          </a:xfrm>
          <a:prstGeom prst="rect">
            <a:avLst/>
          </a:prstGeom>
          <a:solidFill>
            <a:srgbClr val="CBFF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Formation</a:t>
            </a:r>
            <a:endParaRPr lang="en-AU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036838" y="6554752"/>
            <a:ext cx="69979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0762906" y="6554752"/>
            <a:ext cx="699796" cy="0"/>
          </a:xfrm>
          <a:prstGeom prst="straightConnector1">
            <a:avLst/>
          </a:prstGeom>
          <a:ln w="57150">
            <a:solidFill>
              <a:srgbClr val="0004F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496672" y="6125545"/>
            <a:ext cx="178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Fault Contact</a:t>
            </a:r>
            <a:endParaRPr lang="en-AU" dirty="0"/>
          </a:p>
        </p:txBody>
      </p:sp>
      <p:sp>
        <p:nvSpPr>
          <p:cNvPr id="29" name="TextBox 28"/>
          <p:cNvSpPr txBox="1"/>
          <p:nvPr/>
        </p:nvSpPr>
        <p:spPr>
          <a:xfrm>
            <a:off x="10222740" y="6125545"/>
            <a:ext cx="178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Strat Contact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6850379" y="5559678"/>
            <a:ext cx="4198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dirty="0" smtClean="0"/>
              <a:t>12</a:t>
            </a:r>
            <a:endParaRPr lang="en-AU" dirty="0"/>
          </a:p>
        </p:txBody>
      </p:sp>
      <p:sp>
        <p:nvSpPr>
          <p:cNvPr id="30" name="TextBox 29"/>
          <p:cNvSpPr txBox="1"/>
          <p:nvPr/>
        </p:nvSpPr>
        <p:spPr>
          <a:xfrm>
            <a:off x="9994139" y="5432659"/>
            <a:ext cx="1780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Deposits hosted by formation</a:t>
            </a:r>
            <a:endParaRPr lang="en-AU" dirty="0"/>
          </a:p>
        </p:txBody>
      </p:sp>
      <p:sp>
        <p:nvSpPr>
          <p:cNvPr id="31" name="TextBox 30"/>
          <p:cNvSpPr txBox="1"/>
          <p:nvPr/>
        </p:nvSpPr>
        <p:spPr>
          <a:xfrm>
            <a:off x="7254982" y="5446472"/>
            <a:ext cx="1780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Deposits on/near contact</a:t>
            </a:r>
            <a:endParaRPr lang="en-AU" dirty="0"/>
          </a:p>
        </p:txBody>
      </p:sp>
      <p:sp>
        <p:nvSpPr>
          <p:cNvPr id="11" name="TextBox 10"/>
          <p:cNvSpPr txBox="1"/>
          <p:nvPr/>
        </p:nvSpPr>
        <p:spPr>
          <a:xfrm>
            <a:off x="9604997" y="5563372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[7]</a:t>
            </a:r>
            <a:endParaRPr lang="en-AU" dirty="0"/>
          </a:p>
        </p:txBody>
      </p:sp>
      <p:sp>
        <p:nvSpPr>
          <p:cNvPr id="12" name="Rectangle 11"/>
          <p:cNvSpPr/>
          <p:nvPr/>
        </p:nvSpPr>
        <p:spPr>
          <a:xfrm>
            <a:off x="6522098" y="5430411"/>
            <a:ext cx="5589037" cy="12876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317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434343"/>
              </a:clrFrom>
              <a:clrTo>
                <a:srgbClr val="43434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1" t="23502" r="45811" b="11873"/>
          <a:stretch/>
        </p:blipFill>
        <p:spPr>
          <a:xfrm>
            <a:off x="421677" y="1505164"/>
            <a:ext cx="3362957" cy="25933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/>
          <p:nvPr/>
        </p:nvSpPr>
        <p:spPr>
          <a:xfrm>
            <a:off x="350208" y="1437076"/>
            <a:ext cx="108095" cy="2732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7" name="Picture 2" descr="fdi_surfaces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6" t="20189" r="16287" b="18005"/>
          <a:stretch/>
        </p:blipFill>
        <p:spPr bwMode="auto">
          <a:xfrm>
            <a:off x="8104855" y="1475365"/>
            <a:ext cx="3921281" cy="271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25044" y="948342"/>
            <a:ext cx="1752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err="1">
                <a:solidFill>
                  <a:schemeClr val="accent1">
                    <a:lumMod val="75000"/>
                  </a:schemeClr>
                </a:solidFill>
              </a:rPr>
              <a:t>geomodeller</a:t>
            </a:r>
            <a:endParaRPr lang="en-A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434343"/>
              </a:clrFrom>
              <a:clrTo>
                <a:srgbClr val="43434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9" y="4224104"/>
            <a:ext cx="2427252" cy="2407080"/>
          </a:xfrm>
          <a:prstGeom prst="rect">
            <a:avLst/>
          </a:prstGeom>
        </p:spPr>
      </p:pic>
      <p:pic>
        <p:nvPicPr>
          <p:cNvPr id="14" name="Picture 3" descr="fdi_scalarfield.pn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5" t="14431" r="24294" b="15495"/>
          <a:stretch/>
        </p:blipFill>
        <p:spPr bwMode="auto">
          <a:xfrm rot="21540000">
            <a:off x="6821362" y="4253730"/>
            <a:ext cx="2185243" cy="230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A0A0A0"/>
              </a:clrFrom>
              <a:clrTo>
                <a:srgbClr val="A0A0A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88" y="-3224196"/>
            <a:ext cx="3961870" cy="27487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A0A0A0"/>
              </a:clrFrom>
              <a:clrTo>
                <a:srgbClr val="A0A0A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62" y="-2384874"/>
            <a:ext cx="2772815" cy="19237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316" y="4367143"/>
            <a:ext cx="1912999" cy="20760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A0A0A0"/>
              </a:clrFrom>
              <a:clrTo>
                <a:srgbClr val="A0A0A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32" y="1347473"/>
            <a:ext cx="4070824" cy="2822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A0A0A0"/>
              </a:clrFrom>
              <a:clrTo>
                <a:srgbClr val="A0A0A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22" y="4302708"/>
            <a:ext cx="2049929" cy="2116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38" y="638539"/>
            <a:ext cx="1730074" cy="7637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430" y="514796"/>
            <a:ext cx="2267760" cy="48930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9239085" y="953498"/>
            <a:ext cx="2192100" cy="461665"/>
            <a:chOff x="8742529" y="885808"/>
            <a:chExt cx="2192100" cy="461665"/>
          </a:xfrm>
        </p:grpSpPr>
        <p:sp>
          <p:nvSpPr>
            <p:cNvPr id="10" name="TextBox 9"/>
            <p:cNvSpPr txBox="1"/>
            <p:nvPr/>
          </p:nvSpPr>
          <p:spPr>
            <a:xfrm>
              <a:off x="9518857" y="88580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i="1" dirty="0" smtClean="0">
                  <a:solidFill>
                    <a:schemeClr val="tx1">
                      <a:lumMod val="50000"/>
                    </a:schemeClr>
                  </a:solidFill>
                </a:rPr>
                <a:t>Structural</a:t>
              </a:r>
              <a:endParaRPr lang="en-AU" sz="2400" i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2529" y="915286"/>
              <a:ext cx="855110" cy="419333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" r="5748" b="9251"/>
          <a:stretch/>
        </p:blipFill>
        <p:spPr>
          <a:xfrm>
            <a:off x="8274108" y="1537975"/>
            <a:ext cx="2449191" cy="185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7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031" y="960987"/>
            <a:ext cx="1840085" cy="17581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763108" cy="40838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506543" y="678073"/>
            <a:ext cx="23070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i="1" dirty="0" smtClean="0">
                <a:solidFill>
                  <a:srgbClr val="FF0000"/>
                </a:solidFill>
              </a:rPr>
              <a:t>map2loop</a:t>
            </a:r>
            <a:endParaRPr lang="en-AU" sz="2400" dirty="0" smtClean="0">
              <a:solidFill>
                <a:srgbClr val="FF0000"/>
              </a:solidFill>
            </a:endParaRPr>
          </a:p>
          <a:p>
            <a:endParaRPr lang="en-AU" sz="2400" dirty="0" smtClean="0">
              <a:solidFill>
                <a:srgbClr val="FF0000"/>
              </a:solidFill>
            </a:endParaRPr>
          </a:p>
          <a:p>
            <a:r>
              <a:rPr lang="en-AU" sz="2400" b="1" i="1" dirty="0" smtClean="0">
                <a:solidFill>
                  <a:srgbClr val="0032FA"/>
                </a:solidFill>
              </a:rPr>
              <a:t>       </a:t>
            </a:r>
            <a:r>
              <a:rPr lang="en-AU" sz="2400" b="1" i="1" dirty="0" err="1" smtClean="0">
                <a:solidFill>
                  <a:srgbClr val="0032FA"/>
                </a:solidFill>
              </a:rPr>
              <a:t>Geomodeller</a:t>
            </a:r>
            <a:endParaRPr lang="en-AU" sz="2400" dirty="0" smtClean="0">
              <a:solidFill>
                <a:srgbClr val="0032FA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A0A0A0"/>
              </a:clrFrom>
              <a:clrTo>
                <a:srgbClr val="A0A0A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878" y="2862005"/>
            <a:ext cx="5879122" cy="40545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87519" y="2021238"/>
            <a:ext cx="20428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dirty="0" smtClean="0"/>
              <a:t>minutes</a:t>
            </a:r>
            <a:endParaRPr lang="en-AU" sz="4400" dirty="0"/>
          </a:p>
        </p:txBody>
      </p:sp>
      <p:sp>
        <p:nvSpPr>
          <p:cNvPr id="13" name="Right Arrow 12"/>
          <p:cNvSpPr/>
          <p:nvPr/>
        </p:nvSpPr>
        <p:spPr>
          <a:xfrm rot="1647955">
            <a:off x="4317185" y="3537035"/>
            <a:ext cx="2167949" cy="861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431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66117" y="944314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800" dirty="0" smtClean="0">
                <a:solidFill>
                  <a:srgbClr val="04CB10"/>
                </a:solidFill>
                <a:latin typeface="Webdings" panose="05030102010509060703" pitchFamily="18" charset="2"/>
              </a:rPr>
              <a:t>a</a:t>
            </a:r>
            <a:endParaRPr lang="en-AU" sz="4800" dirty="0">
              <a:solidFill>
                <a:srgbClr val="04CB10"/>
              </a:solidFill>
              <a:latin typeface="Webdings" panose="05030102010509060703" pitchFamily="18" charset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74250" y="4448590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800" dirty="0" smtClean="0">
                <a:solidFill>
                  <a:srgbClr val="04CB10"/>
                </a:solidFill>
                <a:latin typeface="Webdings" panose="05030102010509060703" pitchFamily="18" charset="2"/>
              </a:rPr>
              <a:t>a</a:t>
            </a:r>
            <a:endParaRPr lang="en-AU" sz="4800" dirty="0">
              <a:solidFill>
                <a:srgbClr val="04CB10"/>
              </a:solidFill>
              <a:latin typeface="Webdings" panose="05030102010509060703" pitchFamily="18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4458" y="1128980"/>
            <a:ext cx="728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 smtClean="0">
                <a:solidFill>
                  <a:srgbClr val="FF0000"/>
                </a:solidFill>
                <a:latin typeface="Webdings" panose="05030102010509060703" pitchFamily="18" charset="2"/>
              </a:rPr>
              <a:t>r</a:t>
            </a:r>
            <a:endParaRPr lang="en-AU" sz="3600" dirty="0">
              <a:solidFill>
                <a:srgbClr val="FF0000"/>
              </a:solidFill>
              <a:latin typeface="Webdings" panose="05030102010509060703" pitchFamily="18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1803" y="2077612"/>
            <a:ext cx="728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 smtClean="0">
                <a:solidFill>
                  <a:srgbClr val="FF0000"/>
                </a:solidFill>
                <a:latin typeface="Webdings" panose="05030102010509060703" pitchFamily="18" charset="2"/>
              </a:rPr>
              <a:t>r</a:t>
            </a:r>
            <a:endParaRPr lang="en-AU" sz="3600" dirty="0">
              <a:solidFill>
                <a:srgbClr val="FF0000"/>
              </a:solidFill>
              <a:latin typeface="Webdings" panose="05030102010509060703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001" y="211667"/>
            <a:ext cx="4747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>
                <a:latin typeface="+mj-lt"/>
              </a:rPr>
              <a:t>Uncertainty Quantification?</a:t>
            </a:r>
            <a:endParaRPr lang="en-AU" sz="32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9258" y="1267479"/>
            <a:ext cx="122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Elicitation?</a:t>
            </a:r>
            <a:endParaRPr lang="en-AU" dirty="0"/>
          </a:p>
        </p:txBody>
      </p:sp>
      <p:sp>
        <p:nvSpPr>
          <p:cNvPr id="11" name="TextBox 10"/>
          <p:cNvSpPr txBox="1"/>
          <p:nvPr/>
        </p:nvSpPr>
        <p:spPr>
          <a:xfrm>
            <a:off x="8974469" y="2216111"/>
            <a:ext cx="273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Concept parameterisation?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221" y="1704108"/>
            <a:ext cx="7244855" cy="421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3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65296"/>
            <a:ext cx="10515600" cy="756499"/>
          </a:xfrm>
        </p:spPr>
        <p:txBody>
          <a:bodyPr>
            <a:normAutofit/>
          </a:bodyPr>
          <a:lstStyle/>
          <a:p>
            <a:r>
              <a:rPr lang="en-AU" sz="2800" dirty="0" smtClean="0"/>
              <a:t>3D model data uncertainty quantification</a:t>
            </a:r>
            <a:endParaRPr lang="en-AU" sz="2800" dirty="0"/>
          </a:p>
        </p:txBody>
      </p:sp>
      <p:grpSp>
        <p:nvGrpSpPr>
          <p:cNvPr id="27" name="First"/>
          <p:cNvGrpSpPr/>
          <p:nvPr/>
        </p:nvGrpSpPr>
        <p:grpSpPr>
          <a:xfrm>
            <a:off x="1453381" y="1989891"/>
            <a:ext cx="1625100" cy="3541075"/>
            <a:chOff x="1453380" y="2595566"/>
            <a:chExt cx="911897" cy="2776904"/>
          </a:xfrm>
        </p:grpSpPr>
        <p:sp>
          <p:nvSpPr>
            <p:cNvPr id="15" name="Freeform 14"/>
            <p:cNvSpPr/>
            <p:nvPr/>
          </p:nvSpPr>
          <p:spPr>
            <a:xfrm>
              <a:off x="1846554" y="2595566"/>
              <a:ext cx="518723" cy="866725"/>
            </a:xfrm>
            <a:custGeom>
              <a:avLst/>
              <a:gdLst>
                <a:gd name="connsiteX0" fmla="*/ 0 w 393174"/>
                <a:gd name="connsiteY0" fmla="*/ 0 h 656947"/>
                <a:gd name="connsiteX1" fmla="*/ 372862 w 393174"/>
                <a:gd name="connsiteY1" fmla="*/ 319596 h 656947"/>
                <a:gd name="connsiteX2" fmla="*/ 310719 w 393174"/>
                <a:gd name="connsiteY2" fmla="*/ 656947 h 65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3174" h="656947">
                  <a:moveTo>
                    <a:pt x="0" y="0"/>
                  </a:moveTo>
                  <a:cubicBezTo>
                    <a:pt x="160538" y="105052"/>
                    <a:pt x="321076" y="210105"/>
                    <a:pt x="372862" y="319596"/>
                  </a:cubicBezTo>
                  <a:cubicBezTo>
                    <a:pt x="424648" y="429087"/>
                    <a:pt x="367683" y="543017"/>
                    <a:pt x="310719" y="656947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A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1453380" y="4505745"/>
              <a:ext cx="778085" cy="866725"/>
            </a:xfrm>
            <a:custGeom>
              <a:avLst/>
              <a:gdLst>
                <a:gd name="connsiteX0" fmla="*/ 0 w 393174"/>
                <a:gd name="connsiteY0" fmla="*/ 0 h 656947"/>
                <a:gd name="connsiteX1" fmla="*/ 372862 w 393174"/>
                <a:gd name="connsiteY1" fmla="*/ 319596 h 656947"/>
                <a:gd name="connsiteX2" fmla="*/ 310719 w 393174"/>
                <a:gd name="connsiteY2" fmla="*/ 656947 h 65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3174" h="656947">
                  <a:moveTo>
                    <a:pt x="0" y="0"/>
                  </a:moveTo>
                  <a:cubicBezTo>
                    <a:pt x="160538" y="105052"/>
                    <a:pt x="321076" y="210105"/>
                    <a:pt x="372862" y="319596"/>
                  </a:cubicBezTo>
                  <a:cubicBezTo>
                    <a:pt x="424648" y="429087"/>
                    <a:pt x="367683" y="543017"/>
                    <a:pt x="310719" y="656947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A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8" name="Straight Connector 17"/>
            <p:cNvCxnSpPr>
              <a:stCxn id="15" idx="0"/>
              <a:endCxn id="16" idx="0"/>
            </p:cNvCxnSpPr>
            <p:nvPr/>
          </p:nvCxnSpPr>
          <p:spPr>
            <a:xfrm flipH="1">
              <a:off x="1453380" y="2595566"/>
              <a:ext cx="393174" cy="1910179"/>
            </a:xfrm>
            <a:prstGeom prst="lin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5" idx="2"/>
              <a:endCxn id="16" idx="2"/>
            </p:cNvCxnSpPr>
            <p:nvPr/>
          </p:nvCxnSpPr>
          <p:spPr>
            <a:xfrm flipH="1">
              <a:off x="2068288" y="3462291"/>
              <a:ext cx="188204" cy="1910179"/>
            </a:xfrm>
            <a:prstGeom prst="lin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2146696" y="1989892"/>
            <a:ext cx="931784" cy="1105237"/>
            <a:chOff x="2146696" y="2595566"/>
            <a:chExt cx="931784" cy="1105237"/>
          </a:xfrm>
        </p:grpSpPr>
        <p:grpSp>
          <p:nvGrpSpPr>
            <p:cNvPr id="26" name="Group 25"/>
            <p:cNvGrpSpPr/>
            <p:nvPr/>
          </p:nvGrpSpPr>
          <p:grpSpPr>
            <a:xfrm>
              <a:off x="2146696" y="2595566"/>
              <a:ext cx="931784" cy="1105237"/>
              <a:chOff x="2157274" y="2212020"/>
              <a:chExt cx="393174" cy="656947"/>
            </a:xfrm>
          </p:grpSpPr>
          <p:sp>
            <p:nvSpPr>
              <p:cNvPr id="24" name="Freeform 23"/>
              <p:cNvSpPr/>
              <p:nvPr/>
            </p:nvSpPr>
            <p:spPr>
              <a:xfrm>
                <a:off x="2157274" y="2212020"/>
                <a:ext cx="393174" cy="656947"/>
              </a:xfrm>
              <a:custGeom>
                <a:avLst/>
                <a:gdLst>
                  <a:gd name="connsiteX0" fmla="*/ 0 w 393174"/>
                  <a:gd name="connsiteY0" fmla="*/ 0 h 656947"/>
                  <a:gd name="connsiteX1" fmla="*/ 372862 w 393174"/>
                  <a:gd name="connsiteY1" fmla="*/ 319596 h 656947"/>
                  <a:gd name="connsiteX2" fmla="*/ 310719 w 393174"/>
                  <a:gd name="connsiteY2" fmla="*/ 656947 h 656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3174" h="656947">
                    <a:moveTo>
                      <a:pt x="0" y="0"/>
                    </a:moveTo>
                    <a:cubicBezTo>
                      <a:pt x="160538" y="105052"/>
                      <a:pt x="321076" y="210105"/>
                      <a:pt x="372862" y="319596"/>
                    </a:cubicBezTo>
                    <a:cubicBezTo>
                      <a:pt x="424648" y="429087"/>
                      <a:pt x="367683" y="543017"/>
                      <a:pt x="310719" y="656947"/>
                    </a:cubicBezTo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A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 rot="13704223">
                <a:off x="2393527" y="2496105"/>
                <a:ext cx="142043" cy="88776"/>
              </a:xfrm>
              <a:prstGeom prst="triangl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A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421308" y="2994639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AU" dirty="0">
                  <a:solidFill>
                    <a:prstClr val="black"/>
                  </a:solidFill>
                  <a:latin typeface="Calibri" panose="020F0502020204030204"/>
                </a:rPr>
                <a:t>75</a:t>
              </a:r>
            </a:p>
          </p:txBody>
        </p:sp>
      </p:grpSp>
      <p:grpSp>
        <p:nvGrpSpPr>
          <p:cNvPr id="30" name="Second"/>
          <p:cNvGrpSpPr/>
          <p:nvPr/>
        </p:nvGrpSpPr>
        <p:grpSpPr>
          <a:xfrm>
            <a:off x="1066800" y="1989891"/>
            <a:ext cx="2001929" cy="3454512"/>
            <a:chOff x="1241929" y="2595566"/>
            <a:chExt cx="1123348" cy="2709022"/>
          </a:xfrm>
        </p:grpSpPr>
        <p:sp>
          <p:nvSpPr>
            <p:cNvPr id="31" name="Freeform 30"/>
            <p:cNvSpPr/>
            <p:nvPr/>
          </p:nvSpPr>
          <p:spPr>
            <a:xfrm>
              <a:off x="1846554" y="2595566"/>
              <a:ext cx="518723" cy="866725"/>
            </a:xfrm>
            <a:custGeom>
              <a:avLst/>
              <a:gdLst>
                <a:gd name="connsiteX0" fmla="*/ 0 w 393174"/>
                <a:gd name="connsiteY0" fmla="*/ 0 h 656947"/>
                <a:gd name="connsiteX1" fmla="*/ 372862 w 393174"/>
                <a:gd name="connsiteY1" fmla="*/ 319596 h 656947"/>
                <a:gd name="connsiteX2" fmla="*/ 310719 w 393174"/>
                <a:gd name="connsiteY2" fmla="*/ 656947 h 65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3174" h="656947">
                  <a:moveTo>
                    <a:pt x="0" y="0"/>
                  </a:moveTo>
                  <a:cubicBezTo>
                    <a:pt x="160538" y="105052"/>
                    <a:pt x="321076" y="210105"/>
                    <a:pt x="372862" y="319596"/>
                  </a:cubicBezTo>
                  <a:cubicBezTo>
                    <a:pt x="424648" y="429087"/>
                    <a:pt x="367683" y="543017"/>
                    <a:pt x="310719" y="656947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A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1241929" y="4505746"/>
              <a:ext cx="837718" cy="798842"/>
            </a:xfrm>
            <a:custGeom>
              <a:avLst/>
              <a:gdLst>
                <a:gd name="connsiteX0" fmla="*/ 0 w 393174"/>
                <a:gd name="connsiteY0" fmla="*/ 0 h 656947"/>
                <a:gd name="connsiteX1" fmla="*/ 372862 w 393174"/>
                <a:gd name="connsiteY1" fmla="*/ 319596 h 656947"/>
                <a:gd name="connsiteX2" fmla="*/ 310719 w 393174"/>
                <a:gd name="connsiteY2" fmla="*/ 656947 h 65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3174" h="656947">
                  <a:moveTo>
                    <a:pt x="0" y="0"/>
                  </a:moveTo>
                  <a:cubicBezTo>
                    <a:pt x="160538" y="105052"/>
                    <a:pt x="321076" y="210105"/>
                    <a:pt x="372862" y="319596"/>
                  </a:cubicBezTo>
                  <a:cubicBezTo>
                    <a:pt x="424648" y="429087"/>
                    <a:pt x="367683" y="543017"/>
                    <a:pt x="310719" y="656947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A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3" name="Straight Connector 32"/>
            <p:cNvCxnSpPr>
              <a:stCxn id="31" idx="0"/>
            </p:cNvCxnSpPr>
            <p:nvPr/>
          </p:nvCxnSpPr>
          <p:spPr>
            <a:xfrm flipH="1">
              <a:off x="1241930" y="2595566"/>
              <a:ext cx="604624" cy="1910179"/>
            </a:xfrm>
            <a:prstGeom prst="lin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1" idx="2"/>
            </p:cNvCxnSpPr>
            <p:nvPr/>
          </p:nvCxnSpPr>
          <p:spPr>
            <a:xfrm flipH="1">
              <a:off x="1902803" y="3462291"/>
              <a:ext cx="353690" cy="1842297"/>
            </a:xfrm>
            <a:prstGeom prst="lin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2154059" y="1983096"/>
            <a:ext cx="931784" cy="1105237"/>
            <a:chOff x="2146696" y="2595566"/>
            <a:chExt cx="931784" cy="1105237"/>
          </a:xfrm>
        </p:grpSpPr>
        <p:grpSp>
          <p:nvGrpSpPr>
            <p:cNvPr id="36" name="Group 35"/>
            <p:cNvGrpSpPr/>
            <p:nvPr/>
          </p:nvGrpSpPr>
          <p:grpSpPr>
            <a:xfrm>
              <a:off x="2146696" y="2595566"/>
              <a:ext cx="931784" cy="1105237"/>
              <a:chOff x="2157274" y="2212020"/>
              <a:chExt cx="393174" cy="656947"/>
            </a:xfrm>
          </p:grpSpPr>
          <p:sp>
            <p:nvSpPr>
              <p:cNvPr id="38" name="Freeform 37"/>
              <p:cNvSpPr/>
              <p:nvPr/>
            </p:nvSpPr>
            <p:spPr>
              <a:xfrm>
                <a:off x="2157274" y="2212020"/>
                <a:ext cx="393174" cy="656947"/>
              </a:xfrm>
              <a:custGeom>
                <a:avLst/>
                <a:gdLst>
                  <a:gd name="connsiteX0" fmla="*/ 0 w 393174"/>
                  <a:gd name="connsiteY0" fmla="*/ 0 h 656947"/>
                  <a:gd name="connsiteX1" fmla="*/ 372862 w 393174"/>
                  <a:gd name="connsiteY1" fmla="*/ 319596 h 656947"/>
                  <a:gd name="connsiteX2" fmla="*/ 310719 w 393174"/>
                  <a:gd name="connsiteY2" fmla="*/ 656947 h 656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3174" h="656947">
                    <a:moveTo>
                      <a:pt x="0" y="0"/>
                    </a:moveTo>
                    <a:cubicBezTo>
                      <a:pt x="160538" y="105052"/>
                      <a:pt x="321076" y="210105"/>
                      <a:pt x="372862" y="319596"/>
                    </a:cubicBezTo>
                    <a:cubicBezTo>
                      <a:pt x="424648" y="429087"/>
                      <a:pt x="367683" y="543017"/>
                      <a:pt x="310719" y="656947"/>
                    </a:cubicBezTo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A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Isosceles Triangle 38"/>
              <p:cNvSpPr/>
              <p:nvPr/>
            </p:nvSpPr>
            <p:spPr>
              <a:xfrm rot="13704223">
                <a:off x="2393527" y="2496105"/>
                <a:ext cx="142043" cy="88776"/>
              </a:xfrm>
              <a:prstGeom prst="triangl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A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37" name="65"/>
            <p:cNvSpPr txBox="1"/>
            <p:nvPr/>
          </p:nvSpPr>
          <p:spPr>
            <a:xfrm>
              <a:off x="2421308" y="2994639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AU" dirty="0">
                  <a:solidFill>
                    <a:prstClr val="black"/>
                  </a:solidFill>
                  <a:latin typeface="Calibri" panose="020F0502020204030204"/>
                </a:rPr>
                <a:t>65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089174" y="1983096"/>
            <a:ext cx="1418196" cy="3302112"/>
            <a:chOff x="2089173" y="2588771"/>
            <a:chExt cx="1418196" cy="3302112"/>
          </a:xfrm>
        </p:grpSpPr>
        <p:grpSp>
          <p:nvGrpSpPr>
            <p:cNvPr id="43" name="Third"/>
            <p:cNvGrpSpPr/>
            <p:nvPr/>
          </p:nvGrpSpPr>
          <p:grpSpPr>
            <a:xfrm>
              <a:off x="2089173" y="2588771"/>
              <a:ext cx="1373165" cy="3302112"/>
              <a:chOff x="1660786" y="2595566"/>
              <a:chExt cx="770528" cy="2589510"/>
            </a:xfrm>
          </p:grpSpPr>
          <p:sp>
            <p:nvSpPr>
              <p:cNvPr id="44" name="Freeform 43"/>
              <p:cNvSpPr/>
              <p:nvPr/>
            </p:nvSpPr>
            <p:spPr>
              <a:xfrm>
                <a:off x="1846554" y="2595567"/>
                <a:ext cx="584760" cy="651437"/>
              </a:xfrm>
              <a:custGeom>
                <a:avLst/>
                <a:gdLst>
                  <a:gd name="connsiteX0" fmla="*/ 0 w 393174"/>
                  <a:gd name="connsiteY0" fmla="*/ 0 h 656947"/>
                  <a:gd name="connsiteX1" fmla="*/ 372862 w 393174"/>
                  <a:gd name="connsiteY1" fmla="*/ 319596 h 656947"/>
                  <a:gd name="connsiteX2" fmla="*/ 310719 w 393174"/>
                  <a:gd name="connsiteY2" fmla="*/ 656947 h 656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3174" h="656947">
                    <a:moveTo>
                      <a:pt x="0" y="0"/>
                    </a:moveTo>
                    <a:cubicBezTo>
                      <a:pt x="160538" y="105052"/>
                      <a:pt x="321076" y="210105"/>
                      <a:pt x="372862" y="319596"/>
                    </a:cubicBezTo>
                    <a:cubicBezTo>
                      <a:pt x="424648" y="429087"/>
                      <a:pt x="367683" y="543017"/>
                      <a:pt x="310719" y="656947"/>
                    </a:cubicBezTo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A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1660786" y="4505746"/>
                <a:ext cx="520417" cy="679330"/>
              </a:xfrm>
              <a:custGeom>
                <a:avLst/>
                <a:gdLst>
                  <a:gd name="connsiteX0" fmla="*/ 0 w 393174"/>
                  <a:gd name="connsiteY0" fmla="*/ 0 h 656947"/>
                  <a:gd name="connsiteX1" fmla="*/ 372862 w 393174"/>
                  <a:gd name="connsiteY1" fmla="*/ 319596 h 656947"/>
                  <a:gd name="connsiteX2" fmla="*/ 310719 w 393174"/>
                  <a:gd name="connsiteY2" fmla="*/ 656947 h 656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3174" h="656947">
                    <a:moveTo>
                      <a:pt x="0" y="0"/>
                    </a:moveTo>
                    <a:cubicBezTo>
                      <a:pt x="160538" y="105052"/>
                      <a:pt x="321076" y="210105"/>
                      <a:pt x="372862" y="319596"/>
                    </a:cubicBezTo>
                    <a:cubicBezTo>
                      <a:pt x="424648" y="429087"/>
                      <a:pt x="367683" y="543017"/>
                      <a:pt x="310719" y="656947"/>
                    </a:cubicBezTo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A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46" name="Straight Connector 45"/>
              <p:cNvCxnSpPr>
                <a:stCxn id="44" idx="0"/>
              </p:cNvCxnSpPr>
              <p:nvPr/>
            </p:nvCxnSpPr>
            <p:spPr>
              <a:xfrm flipH="1">
                <a:off x="1660789" y="2595566"/>
                <a:ext cx="185765" cy="1910181"/>
              </a:xfrm>
              <a:prstGeom prst="line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44" idx="2"/>
                <a:endCxn id="45" idx="2"/>
              </p:cNvCxnSpPr>
              <p:nvPr/>
            </p:nvCxnSpPr>
            <p:spPr>
              <a:xfrm flipH="1">
                <a:off x="2072063" y="3247003"/>
                <a:ext cx="236617" cy="1938073"/>
              </a:xfrm>
              <a:prstGeom prst="line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Isosceles Triangle 52"/>
            <p:cNvSpPr/>
            <p:nvPr/>
          </p:nvSpPr>
          <p:spPr>
            <a:xfrm rot="12616344">
              <a:off x="3105465" y="2898929"/>
              <a:ext cx="238971" cy="210390"/>
            </a:xfrm>
            <a:prstGeom prst="triangl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A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65"/>
            <p:cNvSpPr txBox="1"/>
            <p:nvPr/>
          </p:nvSpPr>
          <p:spPr>
            <a:xfrm>
              <a:off x="3088665" y="301064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AU" dirty="0">
                  <a:solidFill>
                    <a:prstClr val="black"/>
                  </a:solidFill>
                  <a:latin typeface="Calibri" panose="020F0502020204030204"/>
                </a:rPr>
                <a:t>85</a:t>
              </a:r>
            </a:p>
          </p:txBody>
        </p:sp>
      </p:grpSp>
      <p:grpSp>
        <p:nvGrpSpPr>
          <p:cNvPr id="59" name="Contact1"/>
          <p:cNvGrpSpPr/>
          <p:nvPr/>
        </p:nvGrpSpPr>
        <p:grpSpPr>
          <a:xfrm>
            <a:off x="4680286" y="1644231"/>
            <a:ext cx="2310063" cy="2538663"/>
            <a:chOff x="4680284" y="2249905"/>
            <a:chExt cx="2310063" cy="2538663"/>
          </a:xfrm>
          <a:scene3d>
            <a:camera prst="isometricTopUp"/>
            <a:lightRig rig="threePt" dir="t"/>
          </a:scene3d>
        </p:grpSpPr>
        <p:sp>
          <p:nvSpPr>
            <p:cNvPr id="58" name="Flowchart: Process 57"/>
            <p:cNvSpPr/>
            <p:nvPr/>
          </p:nvSpPr>
          <p:spPr>
            <a:xfrm>
              <a:off x="4680284" y="2249905"/>
              <a:ext cx="2310063" cy="2538663"/>
            </a:xfrm>
            <a:prstGeom prst="flowChartProcess">
              <a:avLst/>
            </a:prstGeom>
            <a:solidFill>
              <a:srgbClr val="00B0F0"/>
            </a:solidFill>
            <a:sp3d extrusionH="304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A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7" name="Flowchart: Document 56"/>
            <p:cNvSpPr/>
            <p:nvPr/>
          </p:nvSpPr>
          <p:spPr>
            <a:xfrm>
              <a:off x="4680284" y="2249905"/>
              <a:ext cx="2310063" cy="1359569"/>
            </a:xfrm>
            <a:prstGeom prst="flowChartDocument">
              <a:avLst/>
            </a:prstGeom>
            <a:solidFill>
              <a:schemeClr val="accent6"/>
            </a:solidFill>
            <a:sp3d extrusionH="304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A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6" name="Contact2"/>
          <p:cNvGrpSpPr/>
          <p:nvPr/>
        </p:nvGrpSpPr>
        <p:grpSpPr>
          <a:xfrm>
            <a:off x="4688311" y="1637322"/>
            <a:ext cx="2310063" cy="2538663"/>
            <a:chOff x="4680284" y="2249905"/>
            <a:chExt cx="2310063" cy="2538663"/>
          </a:xfrm>
          <a:scene3d>
            <a:camera prst="isometricTopUp"/>
            <a:lightRig rig="threePt" dir="t"/>
          </a:scene3d>
        </p:grpSpPr>
        <p:sp>
          <p:nvSpPr>
            <p:cNvPr id="67" name="Flowchart: Process 66"/>
            <p:cNvSpPr/>
            <p:nvPr/>
          </p:nvSpPr>
          <p:spPr>
            <a:xfrm>
              <a:off x="4680284" y="2249905"/>
              <a:ext cx="2310063" cy="2538663"/>
            </a:xfrm>
            <a:prstGeom prst="flowChartProcess">
              <a:avLst/>
            </a:prstGeom>
            <a:solidFill>
              <a:srgbClr val="00B0F0"/>
            </a:solidFill>
            <a:sp3d extrusionH="311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A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8" name="Flowchart: Document 67"/>
            <p:cNvSpPr/>
            <p:nvPr/>
          </p:nvSpPr>
          <p:spPr>
            <a:xfrm>
              <a:off x="4680284" y="2249905"/>
              <a:ext cx="2310063" cy="1937084"/>
            </a:xfrm>
            <a:prstGeom prst="flowChartDocument">
              <a:avLst/>
            </a:prstGeom>
            <a:solidFill>
              <a:schemeClr val="accent6"/>
            </a:solidFill>
            <a:sp3d extrusionH="311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A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9" name="Contact3"/>
          <p:cNvGrpSpPr/>
          <p:nvPr/>
        </p:nvGrpSpPr>
        <p:grpSpPr>
          <a:xfrm>
            <a:off x="4680286" y="1639545"/>
            <a:ext cx="2310063" cy="2538663"/>
            <a:chOff x="4680284" y="2249905"/>
            <a:chExt cx="2310063" cy="2538663"/>
          </a:xfrm>
          <a:scene3d>
            <a:camera prst="isometricTopUp"/>
            <a:lightRig rig="threePt" dir="t"/>
          </a:scene3d>
        </p:grpSpPr>
        <p:sp>
          <p:nvSpPr>
            <p:cNvPr id="70" name="Flowchart: Process 69"/>
            <p:cNvSpPr/>
            <p:nvPr/>
          </p:nvSpPr>
          <p:spPr>
            <a:xfrm>
              <a:off x="4680284" y="2249905"/>
              <a:ext cx="2310063" cy="2538663"/>
            </a:xfrm>
            <a:prstGeom prst="flowChartProcess">
              <a:avLst/>
            </a:prstGeom>
            <a:solidFill>
              <a:srgbClr val="00B0F0"/>
            </a:solidFill>
            <a:sp3d extrusionH="304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A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1" name="Flowchart: Document 70"/>
            <p:cNvSpPr/>
            <p:nvPr/>
          </p:nvSpPr>
          <p:spPr>
            <a:xfrm>
              <a:off x="4680284" y="2249905"/>
              <a:ext cx="2310063" cy="866273"/>
            </a:xfrm>
            <a:prstGeom prst="flowChartDocument">
              <a:avLst/>
            </a:prstGeom>
            <a:solidFill>
              <a:schemeClr val="accent6"/>
            </a:solidFill>
            <a:sp3d extrusionH="304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A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2" name="Contact1"/>
          <p:cNvGrpSpPr/>
          <p:nvPr/>
        </p:nvGrpSpPr>
        <p:grpSpPr>
          <a:xfrm>
            <a:off x="4688311" y="2494443"/>
            <a:ext cx="2310063" cy="2538663"/>
            <a:chOff x="4680284" y="2249905"/>
            <a:chExt cx="2310063" cy="2538663"/>
          </a:xfrm>
          <a:scene3d>
            <a:camera prst="isometricTopUp"/>
            <a:lightRig rig="threePt" dir="t"/>
          </a:scene3d>
        </p:grpSpPr>
        <p:sp>
          <p:nvSpPr>
            <p:cNvPr id="73" name="Flowchart: Process 72"/>
            <p:cNvSpPr/>
            <p:nvPr/>
          </p:nvSpPr>
          <p:spPr>
            <a:xfrm>
              <a:off x="4680284" y="2249905"/>
              <a:ext cx="2310063" cy="2538663"/>
            </a:xfrm>
            <a:prstGeom prst="flowChartProcess">
              <a:avLst/>
            </a:prstGeom>
            <a:solidFill>
              <a:srgbClr val="00B0F0"/>
            </a:solidFill>
            <a:sp3d extrusionH="304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A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4" name="Flowchart: Document 73"/>
            <p:cNvSpPr/>
            <p:nvPr/>
          </p:nvSpPr>
          <p:spPr>
            <a:xfrm>
              <a:off x="4680284" y="2249905"/>
              <a:ext cx="2310063" cy="1359569"/>
            </a:xfrm>
            <a:prstGeom prst="flowChartDocument">
              <a:avLst/>
            </a:prstGeom>
            <a:solidFill>
              <a:schemeClr val="accent6"/>
            </a:solidFill>
            <a:sp3d extrusionH="304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A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5" name="Contact2"/>
          <p:cNvGrpSpPr/>
          <p:nvPr/>
        </p:nvGrpSpPr>
        <p:grpSpPr>
          <a:xfrm>
            <a:off x="4696338" y="2021736"/>
            <a:ext cx="2310063" cy="2538663"/>
            <a:chOff x="4680284" y="2249905"/>
            <a:chExt cx="2310063" cy="2538663"/>
          </a:xfrm>
          <a:scene3d>
            <a:camera prst="isometricTopUp"/>
            <a:lightRig rig="threePt" dir="t"/>
          </a:scene3d>
        </p:grpSpPr>
        <p:sp>
          <p:nvSpPr>
            <p:cNvPr id="76" name="Flowchart: Process 75"/>
            <p:cNvSpPr/>
            <p:nvPr/>
          </p:nvSpPr>
          <p:spPr>
            <a:xfrm>
              <a:off x="4680284" y="2249905"/>
              <a:ext cx="2310063" cy="2538663"/>
            </a:xfrm>
            <a:prstGeom prst="flowChartProcess">
              <a:avLst/>
            </a:prstGeom>
            <a:solidFill>
              <a:srgbClr val="00B0F0"/>
            </a:solidFill>
            <a:sp3d extrusionH="304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A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7" name="Flowchart: Document 76"/>
            <p:cNvSpPr/>
            <p:nvPr/>
          </p:nvSpPr>
          <p:spPr>
            <a:xfrm>
              <a:off x="4680284" y="2249905"/>
              <a:ext cx="2310063" cy="1937084"/>
            </a:xfrm>
            <a:prstGeom prst="flowChartDocument">
              <a:avLst/>
            </a:prstGeom>
            <a:solidFill>
              <a:schemeClr val="accent6"/>
            </a:solidFill>
            <a:sp3d extrusionH="304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A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8" name="Contact3"/>
          <p:cNvGrpSpPr/>
          <p:nvPr/>
        </p:nvGrpSpPr>
        <p:grpSpPr>
          <a:xfrm>
            <a:off x="4688311" y="1488075"/>
            <a:ext cx="2310063" cy="2538663"/>
            <a:chOff x="4680284" y="2249905"/>
            <a:chExt cx="2310063" cy="2538663"/>
          </a:xfrm>
          <a:scene3d>
            <a:camera prst="isometricTopUp"/>
            <a:lightRig rig="threePt" dir="t"/>
          </a:scene3d>
        </p:grpSpPr>
        <p:sp>
          <p:nvSpPr>
            <p:cNvPr id="79" name="Flowchart: Process 78"/>
            <p:cNvSpPr/>
            <p:nvPr/>
          </p:nvSpPr>
          <p:spPr>
            <a:xfrm>
              <a:off x="4680284" y="2249905"/>
              <a:ext cx="2310063" cy="2538663"/>
            </a:xfrm>
            <a:prstGeom prst="flowChartProcess">
              <a:avLst/>
            </a:prstGeom>
            <a:solidFill>
              <a:srgbClr val="00B0F0"/>
            </a:solidFill>
            <a:sp3d extrusionH="304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A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0" name="Flowchart: Document 79"/>
            <p:cNvSpPr/>
            <p:nvPr/>
          </p:nvSpPr>
          <p:spPr>
            <a:xfrm>
              <a:off x="4680284" y="2249905"/>
              <a:ext cx="2310063" cy="866273"/>
            </a:xfrm>
            <a:prstGeom prst="flowChartDocument">
              <a:avLst/>
            </a:prstGeom>
            <a:solidFill>
              <a:schemeClr val="accent6"/>
            </a:solidFill>
            <a:sp3d extrusionH="304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A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58630" y="934870"/>
            <a:ext cx="209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AU" dirty="0">
                <a:solidFill>
                  <a:prstClr val="black"/>
                </a:solidFill>
                <a:latin typeface="Calibri" panose="020F0502020204030204"/>
              </a:rPr>
              <a:t>Multiple realisations</a:t>
            </a:r>
          </a:p>
          <a:p>
            <a:pPr algn="ctr" defTabSz="914377"/>
            <a:r>
              <a:rPr lang="en-AU" dirty="0">
                <a:solidFill>
                  <a:prstClr val="black"/>
                </a:solidFill>
                <a:latin typeface="Calibri" panose="020F0502020204030204"/>
              </a:rPr>
              <a:t>of the same fault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688311" y="934870"/>
            <a:ext cx="209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AU" dirty="0">
                <a:solidFill>
                  <a:prstClr val="black"/>
                </a:solidFill>
                <a:latin typeface="Calibri" panose="020F0502020204030204"/>
              </a:rPr>
              <a:t>Multiple realisations</a:t>
            </a:r>
          </a:p>
          <a:p>
            <a:pPr algn="ctr" defTabSz="914377"/>
            <a:r>
              <a:rPr lang="en-AU" dirty="0">
                <a:solidFill>
                  <a:prstClr val="black"/>
                </a:solidFill>
                <a:latin typeface="Calibri" panose="020F0502020204030204"/>
              </a:rPr>
              <a:t>of the same contact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645552" y="601659"/>
            <a:ext cx="26263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AU" dirty="0">
                <a:solidFill>
                  <a:prstClr val="black"/>
                </a:solidFill>
                <a:latin typeface="Calibri" panose="020F0502020204030204"/>
              </a:rPr>
              <a:t>Multiple realisations</a:t>
            </a:r>
          </a:p>
          <a:p>
            <a:pPr algn="ctr" defTabSz="914377"/>
            <a:r>
              <a:rPr lang="en-AU" dirty="0">
                <a:solidFill>
                  <a:prstClr val="black"/>
                </a:solidFill>
                <a:latin typeface="Calibri" panose="020F0502020204030204"/>
              </a:rPr>
              <a:t>of the same model with </a:t>
            </a:r>
          </a:p>
          <a:p>
            <a:pPr algn="ctr" defTabSz="914377"/>
            <a:r>
              <a:rPr lang="en-AU" dirty="0">
                <a:solidFill>
                  <a:prstClr val="black"/>
                </a:solidFill>
                <a:latin typeface="Calibri" panose="020F0502020204030204"/>
              </a:rPr>
              <a:t>confidence acknowledged</a:t>
            </a:r>
          </a:p>
          <a:p>
            <a:pPr algn="ctr" defTabSz="914377"/>
            <a:endParaRPr lang="en-AU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4" name="Plus 93"/>
          <p:cNvSpPr/>
          <p:nvPr/>
        </p:nvSpPr>
        <p:spPr>
          <a:xfrm>
            <a:off x="3698898" y="886947"/>
            <a:ext cx="758087" cy="75808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A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Equal 6"/>
          <p:cNvSpPr/>
          <p:nvPr/>
        </p:nvSpPr>
        <p:spPr>
          <a:xfrm>
            <a:off x="7627467" y="863984"/>
            <a:ext cx="804013" cy="80401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AU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636" y="1574756"/>
            <a:ext cx="3488580" cy="21388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03420" y="3465451"/>
            <a:ext cx="3488580" cy="2138882"/>
          </a:xfrm>
          <a:prstGeom prst="rect">
            <a:avLst/>
          </a:prstGeom>
        </p:spPr>
      </p:pic>
      <p:sp>
        <p:nvSpPr>
          <p:cNvPr id="95" name="Title 1">
            <a:extLst>
              <a:ext uri="{FF2B5EF4-FFF2-40B4-BE49-F238E27FC236}">
                <a16:creationId xmlns:a16="http://schemas.microsoft.com/office/drawing/2014/main" id="{26E39A66-9D0D-4BF9-BB5B-F0D380491A04}"/>
              </a:ext>
            </a:extLst>
          </p:cNvPr>
          <p:cNvSpPr txBox="1">
            <a:spLocks/>
          </p:cNvSpPr>
          <p:nvPr/>
        </p:nvSpPr>
        <p:spPr>
          <a:xfrm>
            <a:off x="190129" y="6151436"/>
            <a:ext cx="10761233" cy="4797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solidFill>
                  <a:schemeClr val="bg1"/>
                </a:solidFill>
              </a:rPr>
              <a:t>Uncertainty analysis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128" y="5567880"/>
            <a:ext cx="9334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With new workflow, uncertainty propagation from source data, not just from sampled data and provides pathway for conceptual uncertainty</a:t>
            </a:r>
            <a:endParaRPr lang="en-A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601049" y="6517575"/>
            <a:ext cx="8856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Jessell +2010,  Wellmann + 2010,2011,. Lindsay + 2013,2014, Pakyuz-Charrier + 2018,2019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8334492" y="4104005"/>
            <a:ext cx="8993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 smtClean="0"/>
              <a:t>Uncertainty </a:t>
            </a:r>
            <a:r>
              <a:rPr lang="en-AU" sz="1100" dirty="0" err="1" smtClean="0"/>
              <a:t>voxet</a:t>
            </a:r>
            <a:endParaRPr lang="en-AU" sz="1100" dirty="0"/>
          </a:p>
        </p:txBody>
      </p:sp>
      <p:sp>
        <p:nvSpPr>
          <p:cNvPr id="60" name="TextBox 59"/>
          <p:cNvSpPr txBox="1"/>
          <p:nvPr/>
        </p:nvSpPr>
        <p:spPr>
          <a:xfrm>
            <a:off x="10045002" y="23893"/>
            <a:ext cx="21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WP 5 Guillaume Pirot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5660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2711" y="972588"/>
            <a:ext cx="7920758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 smtClean="0"/>
              <a:t>3D Geological Modelling Challenges</a:t>
            </a:r>
          </a:p>
          <a:p>
            <a:endParaRPr lang="en-AU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rgbClr val="FF0000"/>
                </a:solidFill>
              </a:rPr>
              <a:t>Speeding up the workflow  			Loop WP2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AU" sz="2400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rgbClr val="FF0000"/>
                </a:solidFill>
              </a:rPr>
              <a:t>Building reproducible Models 			Loop </a:t>
            </a:r>
            <a:r>
              <a:rPr lang="en-AU" sz="2400" dirty="0">
                <a:solidFill>
                  <a:srgbClr val="FF0000"/>
                </a:solidFill>
              </a:rPr>
              <a:t>WP2</a:t>
            </a:r>
            <a:endParaRPr lang="en-AU" sz="2400" dirty="0" smtClean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Managing complex geology 			Loop WP3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Integrating geophysical constraints 		Loop WP4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Quantifying </a:t>
            </a:r>
            <a:r>
              <a:rPr lang="en-AU" sz="2400" dirty="0"/>
              <a:t>Uncertainty 			Loop WP5</a:t>
            </a:r>
          </a:p>
          <a:p>
            <a:endParaRPr lang="en-AU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53" y="251927"/>
            <a:ext cx="1634822" cy="80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0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lock Arc 11"/>
          <p:cNvSpPr/>
          <p:nvPr/>
        </p:nvSpPr>
        <p:spPr>
          <a:xfrm>
            <a:off x="1806759" y="523220"/>
            <a:ext cx="9431867" cy="6129867"/>
          </a:xfrm>
          <a:prstGeom prst="blockArc">
            <a:avLst>
              <a:gd name="adj1" fmla="val 11170643"/>
              <a:gd name="adj2" fmla="val 3121520"/>
              <a:gd name="adj3" fmla="val 61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134" y="0"/>
            <a:ext cx="8935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/>
              <a:t>From geological uncertainty to geophysical inversions (and back again)</a:t>
            </a:r>
            <a:endParaRPr lang="en-AU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893" y="480600"/>
            <a:ext cx="3385525" cy="27196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37200" y="3233580"/>
            <a:ext cx="2589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Voxel-level petrophysical uncertainty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577" t="6685" r="9337" b="8851"/>
          <a:stretch/>
        </p:blipFill>
        <p:spPr>
          <a:xfrm>
            <a:off x="220134" y="523221"/>
            <a:ext cx="3065762" cy="4607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134" y="5284689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Voxel-level lithological uncertainty</a:t>
            </a: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76"/>
          <a:stretch>
            <a:fillRect/>
          </a:stretch>
        </p:blipFill>
        <p:spPr>
          <a:xfrm>
            <a:off x="3695970" y="3988961"/>
            <a:ext cx="4789244" cy="2468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25333"/>
          <a:stretch/>
        </p:blipFill>
        <p:spPr>
          <a:xfrm>
            <a:off x="8126926" y="2546069"/>
            <a:ext cx="3956978" cy="15943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78168" y="4094327"/>
            <a:ext cx="290573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smtClean="0"/>
              <a:t>Geophysical inversion with geological &amp; petrophysical constraints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4188560" y="6452457"/>
            <a:ext cx="4757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Lithological recovery with topological constraints</a:t>
            </a:r>
            <a:endParaRPr lang="en-AU" dirty="0"/>
          </a:p>
        </p:txBody>
      </p:sp>
      <p:sp>
        <p:nvSpPr>
          <p:cNvPr id="13" name="Isosceles Triangle 12"/>
          <p:cNvSpPr/>
          <p:nvPr/>
        </p:nvSpPr>
        <p:spPr>
          <a:xfrm rot="15545893">
            <a:off x="8077519" y="5819170"/>
            <a:ext cx="621796" cy="68637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/>
          <p:cNvSpPr txBox="1"/>
          <p:nvPr/>
        </p:nvSpPr>
        <p:spPr>
          <a:xfrm>
            <a:off x="220134" y="6381522"/>
            <a:ext cx="261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Giraud + 2017,2018,2019</a:t>
            </a:r>
            <a:endParaRPr lang="en-AU" dirty="0"/>
          </a:p>
        </p:txBody>
      </p:sp>
      <p:sp>
        <p:nvSpPr>
          <p:cNvPr id="11" name="TextBox 10"/>
          <p:cNvSpPr txBox="1"/>
          <p:nvPr/>
        </p:nvSpPr>
        <p:spPr>
          <a:xfrm>
            <a:off x="9875833" y="6345310"/>
            <a:ext cx="2146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WP 4 Jeremie Giraud</a:t>
            </a:r>
            <a:endParaRPr lang="en-AU" dirty="0"/>
          </a:p>
        </p:txBody>
      </p:sp>
      <p:sp>
        <p:nvSpPr>
          <p:cNvPr id="15" name="TextBox 14"/>
          <p:cNvSpPr txBox="1"/>
          <p:nvPr/>
        </p:nvSpPr>
        <p:spPr>
          <a:xfrm>
            <a:off x="3285896" y="2769166"/>
            <a:ext cx="1347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1= certain</a:t>
            </a:r>
          </a:p>
          <a:p>
            <a:endParaRPr lang="en-AU" sz="2400" dirty="0" smtClean="0"/>
          </a:p>
          <a:p>
            <a:r>
              <a:rPr lang="en-AU" sz="1200" dirty="0" smtClean="0"/>
              <a:t>0=uncertain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23213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924" y="825318"/>
            <a:ext cx="1189053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map2loop</a:t>
            </a:r>
            <a:r>
              <a:rPr lang="en-GB" sz="3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automation provides significant </a:t>
            </a:r>
            <a:r>
              <a:rPr lang="en-GB" sz="3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advantages, since it: </a:t>
            </a:r>
          </a:p>
          <a:p>
            <a:endParaRPr lang="en-GB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3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ignificantly </a:t>
            </a:r>
            <a:r>
              <a:rPr lang="en-GB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reduces the time to first prototype models; </a:t>
            </a:r>
            <a:endParaRPr lang="en-GB" sz="32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Clearly </a:t>
            </a:r>
            <a:r>
              <a:rPr lang="en-GB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separates the primary </a:t>
            </a:r>
            <a:r>
              <a:rPr lang="en-GB" sz="3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observations, interpretations, derived data and conceptual priors during </a:t>
            </a:r>
            <a:r>
              <a:rPr lang="en-GB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data reduction steps </a:t>
            </a:r>
            <a:r>
              <a:rPr lang="en-GB" sz="3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Provides </a:t>
            </a:r>
            <a:r>
              <a:rPr lang="en-GB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homogenous pathway to </a:t>
            </a:r>
            <a:r>
              <a:rPr lang="en-GB" sz="3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Sensitivity Analysis</a:t>
            </a:r>
            <a:r>
              <a:rPr lang="en-GB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Uncertainty Quantification, Multiscale Modelling </a:t>
            </a:r>
            <a:r>
              <a:rPr lang="en-GB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Value of Information studies. 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192026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1" y="88184"/>
            <a:ext cx="6338280" cy="280794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34744" y="2833761"/>
            <a:ext cx="7578008" cy="3919076"/>
            <a:chOff x="4534744" y="2833761"/>
            <a:chExt cx="7578008" cy="39190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8135" y="3788664"/>
              <a:ext cx="4312532" cy="2423845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4534744" y="3416008"/>
              <a:ext cx="2085468" cy="1088102"/>
            </a:xfrm>
            <a:prstGeom prst="cloudCallout">
              <a:avLst>
                <a:gd name="adj1" fmla="val -4608"/>
                <a:gd name="adj2" fmla="val -663"/>
              </a:avLst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dirty="0" smtClean="0"/>
                <a:t>Observations</a:t>
              </a:r>
            </a:p>
            <a:p>
              <a:pPr algn="ctr"/>
              <a:endParaRPr lang="en-AU" sz="1600" dirty="0"/>
            </a:p>
          </p:txBody>
        </p:sp>
        <p:sp>
          <p:nvSpPr>
            <p:cNvPr id="8" name="Cloud Callout 7"/>
            <p:cNvSpPr/>
            <p:nvPr/>
          </p:nvSpPr>
          <p:spPr>
            <a:xfrm>
              <a:off x="5039482" y="5573737"/>
              <a:ext cx="2259875" cy="1179100"/>
            </a:xfrm>
            <a:prstGeom prst="cloudCallout">
              <a:avLst>
                <a:gd name="adj1" fmla="val -4693"/>
                <a:gd name="adj2" fmla="val 11211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dirty="0" smtClean="0"/>
                <a:t>Interpretations</a:t>
              </a:r>
            </a:p>
            <a:p>
              <a:pPr algn="ctr"/>
              <a:endParaRPr lang="en-AU" sz="1600" dirty="0"/>
            </a:p>
          </p:txBody>
        </p:sp>
        <p:sp>
          <p:nvSpPr>
            <p:cNvPr id="9" name="Cloud Callout 8"/>
            <p:cNvSpPr/>
            <p:nvPr/>
          </p:nvSpPr>
          <p:spPr>
            <a:xfrm>
              <a:off x="8448469" y="2833761"/>
              <a:ext cx="2442855" cy="1274570"/>
            </a:xfrm>
            <a:prstGeom prst="cloudCallout">
              <a:avLst>
                <a:gd name="adj1" fmla="val 1387"/>
                <a:gd name="adj2" fmla="val 1806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dirty="0" smtClean="0"/>
                <a:t>Concepts</a:t>
              </a:r>
            </a:p>
            <a:p>
              <a:pPr algn="ctr"/>
              <a:endParaRPr lang="en-AU" sz="1600" dirty="0"/>
            </a:p>
          </p:txBody>
        </p:sp>
        <p:sp>
          <p:nvSpPr>
            <p:cNvPr id="10" name="Cloud Callout 9"/>
            <p:cNvSpPr/>
            <p:nvPr/>
          </p:nvSpPr>
          <p:spPr>
            <a:xfrm>
              <a:off x="9669897" y="5478267"/>
              <a:ext cx="2442855" cy="1274570"/>
            </a:xfrm>
            <a:prstGeom prst="cloudCallout">
              <a:avLst>
                <a:gd name="adj1" fmla="val -9818"/>
                <a:gd name="adj2" fmla="val 14943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dirty="0" smtClean="0"/>
                <a:t>Algorithms</a:t>
              </a:r>
            </a:p>
            <a:p>
              <a:pPr algn="ctr"/>
              <a:endParaRPr lang="en-A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744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1" b="3830"/>
          <a:stretch/>
        </p:blipFill>
        <p:spPr>
          <a:xfrm>
            <a:off x="0" y="870856"/>
            <a:ext cx="12192000" cy="59653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264" y="5108347"/>
            <a:ext cx="3107257" cy="1509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076" y="5108347"/>
            <a:ext cx="2818493" cy="1610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6900" y="5108347"/>
            <a:ext cx="4084048" cy="1575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Image result for warning icons for powerpoint presentations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81" y="70898"/>
            <a:ext cx="724050" cy="69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3331" y="190642"/>
            <a:ext cx="5009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/>
              <a:t>Proof of concept, use at your own risk!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413837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6661" y="2028306"/>
            <a:ext cx="1040753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err="1" smtClean="0"/>
              <a:t>MinEx</a:t>
            </a:r>
            <a:r>
              <a:rPr lang="en-AU" sz="3200" b="1" dirty="0" smtClean="0"/>
              <a:t> CRC Project 6: </a:t>
            </a:r>
            <a:r>
              <a:rPr lang="en-AU" sz="3200" b="1" dirty="0" smtClean="0">
                <a:solidFill>
                  <a:srgbClr val="FF0000"/>
                </a:solidFill>
              </a:rPr>
              <a:t>Automated</a:t>
            </a:r>
            <a:r>
              <a:rPr lang="en-AU" sz="3200" b="1" dirty="0" smtClean="0"/>
              <a:t> 3D geological modelling</a:t>
            </a:r>
          </a:p>
          <a:p>
            <a:endParaRPr lang="en-AU" sz="2800" dirty="0"/>
          </a:p>
          <a:p>
            <a:r>
              <a:rPr lang="en-AU" sz="3200" dirty="0">
                <a:solidFill>
                  <a:srgbClr val="FF0000"/>
                </a:solidFill>
              </a:rPr>
              <a:t>Reduce to one week the time taken </a:t>
            </a:r>
            <a:r>
              <a:rPr lang="en-AU" sz="3200" dirty="0">
                <a:solidFill>
                  <a:schemeClr val="tx1">
                    <a:lumMod val="50000"/>
                  </a:schemeClr>
                </a:solidFill>
              </a:rPr>
              <a:t>from receiving data </a:t>
            </a:r>
            <a:r>
              <a:rPr lang="en-AU" sz="3200" dirty="0" smtClean="0">
                <a:solidFill>
                  <a:schemeClr val="tx1">
                    <a:lumMod val="50000"/>
                  </a:schemeClr>
                </a:solidFill>
              </a:rPr>
              <a:t>to</a:t>
            </a:r>
          </a:p>
          <a:p>
            <a:endParaRPr lang="en-AU" sz="32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AU" sz="3200" dirty="0" smtClean="0">
                <a:solidFill>
                  <a:srgbClr val="FF0000"/>
                </a:solidFill>
              </a:rPr>
              <a:t>constructing </a:t>
            </a:r>
            <a:r>
              <a:rPr lang="en-AU" sz="3200" dirty="0">
                <a:solidFill>
                  <a:srgbClr val="FF0000"/>
                </a:solidFill>
              </a:rPr>
              <a:t>probabilistic models</a:t>
            </a:r>
            <a:r>
              <a:rPr lang="en-AU" sz="3200" dirty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en-AU" sz="3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74" y="857581"/>
            <a:ext cx="1804869" cy="117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9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232521" y="529422"/>
            <a:ext cx="3767980" cy="1965960"/>
          </a:xfrm>
          <a:prstGeom prst="cloudCallout">
            <a:avLst>
              <a:gd name="adj1" fmla="val -3064"/>
              <a:gd name="adj2" fmla="val 132529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 smtClean="0"/>
              <a:t>Observations</a:t>
            </a:r>
          </a:p>
          <a:p>
            <a:pPr algn="ctr"/>
            <a:endParaRPr lang="en-AU" sz="3200" dirty="0"/>
          </a:p>
        </p:txBody>
      </p:sp>
      <p:sp>
        <p:nvSpPr>
          <p:cNvPr id="6" name="Cloud Callout 5"/>
          <p:cNvSpPr/>
          <p:nvPr/>
        </p:nvSpPr>
        <p:spPr>
          <a:xfrm>
            <a:off x="4577578" y="560358"/>
            <a:ext cx="4083095" cy="2130373"/>
          </a:xfrm>
          <a:prstGeom prst="cloudCallout">
            <a:avLst>
              <a:gd name="adj1" fmla="val -112799"/>
              <a:gd name="adj2" fmla="val 11695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 smtClean="0"/>
              <a:t>Interpretations</a:t>
            </a:r>
          </a:p>
          <a:p>
            <a:pPr algn="ctr"/>
            <a:endParaRPr lang="en-AU" sz="3200" dirty="0"/>
          </a:p>
        </p:txBody>
      </p:sp>
      <p:sp>
        <p:nvSpPr>
          <p:cNvPr id="7" name="Cloud Callout 6"/>
          <p:cNvSpPr/>
          <p:nvPr/>
        </p:nvSpPr>
        <p:spPr>
          <a:xfrm rot="21060348">
            <a:off x="7068055" y="1052519"/>
            <a:ext cx="4413698" cy="2302866"/>
          </a:xfrm>
          <a:prstGeom prst="cloudCallout">
            <a:avLst>
              <a:gd name="adj1" fmla="val -177332"/>
              <a:gd name="adj2" fmla="val 46265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 smtClean="0"/>
              <a:t>Concepts</a:t>
            </a:r>
          </a:p>
          <a:p>
            <a:pPr algn="ctr"/>
            <a:endParaRPr lang="en-AU" sz="3200" dirty="0"/>
          </a:p>
        </p:txBody>
      </p:sp>
      <p:sp>
        <p:nvSpPr>
          <p:cNvPr id="8" name="Cloud Callout 7"/>
          <p:cNvSpPr/>
          <p:nvPr/>
        </p:nvSpPr>
        <p:spPr>
          <a:xfrm>
            <a:off x="6619125" y="4369777"/>
            <a:ext cx="4413698" cy="2302866"/>
          </a:xfrm>
          <a:prstGeom prst="cloudCallout">
            <a:avLst>
              <a:gd name="adj1" fmla="val -154463"/>
              <a:gd name="adj2" fmla="val -60861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 smtClean="0"/>
              <a:t>Algorithms</a:t>
            </a:r>
          </a:p>
          <a:p>
            <a:pPr algn="ctr"/>
            <a:endParaRPr lang="en-AU" sz="3200" dirty="0"/>
          </a:p>
        </p:txBody>
      </p:sp>
      <p:sp>
        <p:nvSpPr>
          <p:cNvPr id="10" name="Oval 9"/>
          <p:cNvSpPr/>
          <p:nvPr/>
        </p:nvSpPr>
        <p:spPr>
          <a:xfrm>
            <a:off x="3429000" y="3120222"/>
            <a:ext cx="285750" cy="285750"/>
          </a:xfrm>
          <a:prstGeom prst="ellipse">
            <a:avLst/>
          </a:prstGeom>
          <a:solidFill>
            <a:srgbClr val="5482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/>
          <p:cNvSpPr/>
          <p:nvPr/>
        </p:nvSpPr>
        <p:spPr>
          <a:xfrm>
            <a:off x="4291828" y="3485852"/>
            <a:ext cx="285750" cy="285750"/>
          </a:xfrm>
          <a:prstGeom prst="ellipse">
            <a:avLst/>
          </a:prstGeom>
          <a:solidFill>
            <a:srgbClr val="BF9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6377193" y="2737182"/>
            <a:ext cx="574098" cy="574098"/>
          </a:xfrm>
          <a:prstGeom prst="ellipse">
            <a:avLst/>
          </a:prstGeom>
          <a:solidFill>
            <a:srgbClr val="BF9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/>
          <p:cNvSpPr/>
          <p:nvPr/>
        </p:nvSpPr>
        <p:spPr>
          <a:xfrm>
            <a:off x="5895225" y="4815672"/>
            <a:ext cx="574098" cy="57409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/>
          <p:cNvSpPr/>
          <p:nvPr/>
        </p:nvSpPr>
        <p:spPr>
          <a:xfrm>
            <a:off x="4209674" y="4447684"/>
            <a:ext cx="285750" cy="28575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/>
          <p:cNvSpPr/>
          <p:nvPr/>
        </p:nvSpPr>
        <p:spPr>
          <a:xfrm>
            <a:off x="31170" y="26268"/>
            <a:ext cx="10363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dirty="0"/>
              <a:t>Ingredients </a:t>
            </a:r>
            <a:r>
              <a:rPr lang="en-AU" sz="2400" dirty="0" smtClean="0"/>
              <a:t>of </a:t>
            </a:r>
            <a:r>
              <a:rPr lang="en-AU" sz="2400" dirty="0"/>
              <a:t>a 3D geological </a:t>
            </a:r>
            <a:r>
              <a:rPr lang="en-AU" sz="2400" dirty="0" smtClean="0"/>
              <a:t>model (and sources of uncertainty)</a:t>
            </a:r>
            <a:endParaRPr lang="en-AU" sz="2400" dirty="0"/>
          </a:p>
        </p:txBody>
      </p:sp>
      <p:pic>
        <p:nvPicPr>
          <p:cNvPr id="18" name="Picture 6" descr="Imbricate faulting in the hanging wall of a listric normal fa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25974" y="2407449"/>
            <a:ext cx="2315608" cy="866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x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88" y="5521210"/>
            <a:ext cx="2397671" cy="6376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748" y="1608154"/>
            <a:ext cx="1866242" cy="12385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8" name="Picture 4" descr="https://cdn.exploroz.com/images/places/57388_7__TN1000x800.jpg?gid=16670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7" t="41112" r="20577" b="25505"/>
          <a:stretch/>
        </p:blipFill>
        <p:spPr bwMode="auto">
          <a:xfrm>
            <a:off x="1012246" y="1493900"/>
            <a:ext cx="2120958" cy="10696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12246" y="3686234"/>
            <a:ext cx="2493644" cy="311820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219296" y="3933860"/>
            <a:ext cx="2034659" cy="1457007"/>
            <a:chOff x="1200379" y="3940800"/>
            <a:chExt cx="1417895" cy="8693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00379" y="3940800"/>
              <a:ext cx="1417895" cy="86932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2402681" y="4657725"/>
              <a:ext cx="164307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59203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92914" y="1208865"/>
            <a:ext cx="11735603" cy="5175310"/>
            <a:chOff x="642049" y="1441621"/>
            <a:chExt cx="9442397" cy="4186361"/>
          </a:xfrm>
        </p:grpSpPr>
        <p:pic>
          <p:nvPicPr>
            <p:cNvPr id="2" name="Picture 4" descr="Image result for jumbled telephone wire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20"/>
            <a:stretch/>
          </p:blipFill>
          <p:spPr bwMode="auto">
            <a:xfrm>
              <a:off x="2683790" y="1896074"/>
              <a:ext cx="5607377" cy="3731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loud Callout 2"/>
            <p:cNvSpPr/>
            <p:nvPr/>
          </p:nvSpPr>
          <p:spPr>
            <a:xfrm>
              <a:off x="816456" y="1441621"/>
              <a:ext cx="2085468" cy="1088102"/>
            </a:xfrm>
            <a:prstGeom prst="cloudCallout">
              <a:avLst>
                <a:gd name="adj1" fmla="val -4608"/>
                <a:gd name="adj2" fmla="val -663"/>
              </a:avLst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dirty="0" smtClean="0"/>
                <a:t>Observations</a:t>
              </a:r>
            </a:p>
            <a:p>
              <a:pPr algn="ctr"/>
              <a:endParaRPr lang="en-AU" sz="1600" dirty="0"/>
            </a:p>
          </p:txBody>
        </p:sp>
        <p:sp>
          <p:nvSpPr>
            <p:cNvPr id="4" name="Cloud Callout 3"/>
            <p:cNvSpPr/>
            <p:nvPr/>
          </p:nvSpPr>
          <p:spPr>
            <a:xfrm>
              <a:off x="642049" y="3870093"/>
              <a:ext cx="2259875" cy="1179100"/>
            </a:xfrm>
            <a:prstGeom prst="cloudCallout">
              <a:avLst>
                <a:gd name="adj1" fmla="val -4693"/>
                <a:gd name="adj2" fmla="val 11211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dirty="0" smtClean="0"/>
                <a:t>Interpretations</a:t>
              </a:r>
            </a:p>
            <a:p>
              <a:pPr algn="ctr"/>
              <a:endParaRPr lang="en-AU" sz="1600" dirty="0"/>
            </a:p>
          </p:txBody>
        </p:sp>
        <p:sp>
          <p:nvSpPr>
            <p:cNvPr id="5" name="Cloud Callout 4"/>
            <p:cNvSpPr/>
            <p:nvPr/>
          </p:nvSpPr>
          <p:spPr>
            <a:xfrm>
              <a:off x="7325707" y="1822213"/>
              <a:ext cx="2442855" cy="1274570"/>
            </a:xfrm>
            <a:prstGeom prst="cloudCallout">
              <a:avLst>
                <a:gd name="adj1" fmla="val 1387"/>
                <a:gd name="adj2" fmla="val 1806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dirty="0" smtClean="0"/>
                <a:t>Concepts</a:t>
              </a:r>
            </a:p>
            <a:p>
              <a:pPr algn="ctr"/>
              <a:endParaRPr lang="en-AU" sz="1600" dirty="0"/>
            </a:p>
          </p:txBody>
        </p:sp>
        <p:sp>
          <p:nvSpPr>
            <p:cNvPr id="6" name="Cloud Callout 5"/>
            <p:cNvSpPr/>
            <p:nvPr/>
          </p:nvSpPr>
          <p:spPr>
            <a:xfrm>
              <a:off x="7641591" y="4020637"/>
              <a:ext cx="2442855" cy="1274570"/>
            </a:xfrm>
            <a:prstGeom prst="cloudCallout">
              <a:avLst>
                <a:gd name="adj1" fmla="val -9818"/>
                <a:gd name="adj2" fmla="val 14943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600" dirty="0" smtClean="0"/>
                <a:t>Algorithms</a:t>
              </a:r>
            </a:p>
            <a:p>
              <a:pPr algn="ctr"/>
              <a:endParaRPr lang="en-AU" sz="16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522004" y="542926"/>
            <a:ext cx="1338577" cy="1532720"/>
            <a:chOff x="5522004" y="542926"/>
            <a:chExt cx="1338577" cy="1532720"/>
          </a:xfrm>
        </p:grpSpPr>
        <p:sp>
          <p:nvSpPr>
            <p:cNvPr id="8" name="Rounded Rectangle 7"/>
            <p:cNvSpPr/>
            <p:nvPr/>
          </p:nvSpPr>
          <p:spPr>
            <a:xfrm>
              <a:off x="5522004" y="542926"/>
              <a:ext cx="1338577" cy="1532720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/>
                <a:t>Current 3D Modelling Workflow</a:t>
              </a:r>
            </a:p>
            <a:p>
              <a:pPr algn="ctr"/>
              <a:endParaRPr lang="en-AU" dirty="0" smtClean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6191292" y="1581150"/>
              <a:ext cx="0" cy="38100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847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7865" y="128135"/>
            <a:ext cx="10515600" cy="688975"/>
          </a:xfrm>
        </p:spPr>
        <p:txBody>
          <a:bodyPr>
            <a:normAutofit fontScale="90000"/>
          </a:bodyPr>
          <a:lstStyle/>
          <a:p>
            <a:r>
              <a:rPr lang="en-AU" dirty="0"/>
              <a:t>Prior concepts about </a:t>
            </a:r>
            <a:r>
              <a:rPr lang="en-AU" dirty="0" smtClean="0"/>
              <a:t>region (faults)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7864" y="991735"/>
            <a:ext cx="12053455" cy="13191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 smtClean="0"/>
              <a:t>Without limited geophysical constraints, the sub-surface geometry of faults is often ‘solved’ by applying a pre-conceived notion based on vertical, </a:t>
            </a:r>
            <a:r>
              <a:rPr lang="en-AU" dirty="0" err="1" smtClean="0"/>
              <a:t>listric</a:t>
            </a:r>
            <a:r>
              <a:rPr lang="en-AU" dirty="0" smtClean="0"/>
              <a:t>, flower or negative flow, fold &amp; thrust geometries.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9" t="11092" b="67970"/>
          <a:stretch/>
        </p:blipFill>
        <p:spPr>
          <a:xfrm>
            <a:off x="2950119" y="2317308"/>
            <a:ext cx="5846300" cy="1386945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9" y="3901513"/>
            <a:ext cx="3273882" cy="2749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255" y="4240146"/>
            <a:ext cx="3284206" cy="2141507"/>
          </a:xfrm>
          <a:prstGeom prst="rect">
            <a:avLst/>
          </a:prstGeom>
        </p:spPr>
      </p:pic>
      <p:pic>
        <p:nvPicPr>
          <p:cNvPr id="8" name="Picture 4" descr="https://files.mtstatic.com/site_4038/278/0?Expires=1575816752&amp;Signature=JFHlqVpjiO7CfBzqtZQZzj6xz~zDtEqb596NdngojiI-GEsIV8buP0iL~AJvwkVJ4PXAG~RR3JCqzksRXqBM0GxecPzqSke9wQf8XPsEqD33-6oJPvJ4QMjS3cfiL9mcbZZeS36jYPvMWYH2Cry7wSSAb7sj8FsbOxBpof3oGkY_&amp;Key-Pair-Id=APKAJ5Y6AV4GI7A555N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81436" y="5310900"/>
            <a:ext cx="3021706" cy="97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bricate faulting in the hanging wall of a listric normal faul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81435" y="3781265"/>
            <a:ext cx="3244459" cy="130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50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7865" y="128135"/>
            <a:ext cx="10515600" cy="688975"/>
          </a:xfrm>
        </p:spPr>
        <p:txBody>
          <a:bodyPr>
            <a:normAutofit fontScale="90000"/>
          </a:bodyPr>
          <a:lstStyle/>
          <a:p>
            <a:r>
              <a:rPr lang="en-AU" dirty="0"/>
              <a:t>Prior concepts about </a:t>
            </a:r>
            <a:r>
              <a:rPr lang="en-AU" dirty="0" smtClean="0"/>
              <a:t>region (faults)</a:t>
            </a: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50314"/>
          <a:stretch/>
        </p:blipFill>
        <p:spPr>
          <a:xfrm>
            <a:off x="887462" y="1042174"/>
            <a:ext cx="2424905" cy="3182341"/>
          </a:xfrm>
          <a:prstGeom prst="rect">
            <a:avLst/>
          </a:prstGeom>
        </p:spPr>
      </p:pic>
      <p:pic>
        <p:nvPicPr>
          <p:cNvPr id="9" name="Picture 6" descr="Imbricate faulting in the hanging wall of a listric normal fa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501" y="1546807"/>
            <a:ext cx="4494837" cy="181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7293" b="64447"/>
          <a:stretch/>
        </p:blipFill>
        <p:spPr>
          <a:xfrm>
            <a:off x="2659224" y="3982164"/>
            <a:ext cx="7779189" cy="266889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815949" y="4208903"/>
            <a:ext cx="2366958" cy="229089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/>
          <p:cNvSpPr/>
          <p:nvPr/>
        </p:nvSpPr>
        <p:spPr>
          <a:xfrm>
            <a:off x="1139941" y="1296229"/>
            <a:ext cx="1919946" cy="2674229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6335485" y="3982164"/>
            <a:ext cx="2226384" cy="2154834"/>
          </a:xfrm>
          <a:prstGeom prst="ellipse">
            <a:avLst/>
          </a:prstGeom>
          <a:noFill/>
          <a:ln w="57150">
            <a:solidFill>
              <a:srgbClr val="E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/>
          <p:cNvSpPr/>
          <p:nvPr/>
        </p:nvSpPr>
        <p:spPr>
          <a:xfrm>
            <a:off x="6904653" y="918717"/>
            <a:ext cx="4787607" cy="2731444"/>
          </a:xfrm>
          <a:prstGeom prst="ellipse">
            <a:avLst/>
          </a:prstGeom>
          <a:noFill/>
          <a:ln w="57150">
            <a:solidFill>
              <a:srgbClr val="E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918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13150"/>
            <a:ext cx="6075363" cy="666750"/>
          </a:xfrm>
        </p:spPr>
        <p:txBody>
          <a:bodyPr>
            <a:normAutofit/>
          </a:bodyPr>
          <a:lstStyle/>
          <a:p>
            <a:r>
              <a:rPr lang="en-AU" sz="2800" dirty="0" smtClean="0">
                <a:solidFill>
                  <a:schemeClr val="bg1"/>
                </a:solidFill>
              </a:rPr>
              <a:t>Start notebook</a:t>
            </a:r>
            <a:endParaRPr lang="en-AU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450" y="307571"/>
            <a:ext cx="77858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Two end-member regional 3D modelling scenarios:</a:t>
            </a:r>
          </a:p>
          <a:p>
            <a:endParaRPr lang="en-AU" dirty="0" smtClean="0"/>
          </a:p>
          <a:p>
            <a:endParaRPr lang="en-AU" dirty="0"/>
          </a:p>
          <a:p>
            <a:endParaRPr lang="en-AU" dirty="0"/>
          </a:p>
          <a:p>
            <a:pPr marL="800100" lvl="1" indent="-342900">
              <a:buFont typeface="+mj-lt"/>
              <a:buAutoNum type="arabicPeriod"/>
            </a:pPr>
            <a:r>
              <a:rPr lang="en-AU" sz="2000" dirty="0" smtClean="0"/>
              <a:t>Geological constraints</a:t>
            </a:r>
            <a:r>
              <a:rPr lang="en-AU" sz="2000" dirty="0"/>
              <a:t> </a:t>
            </a:r>
            <a:r>
              <a:rPr lang="en-AU" sz="2000" dirty="0" smtClean="0"/>
              <a:t>come FIRST</a:t>
            </a:r>
          </a:p>
          <a:p>
            <a:pPr marL="800100" lvl="1" indent="-342900">
              <a:buFont typeface="+mj-lt"/>
              <a:buAutoNum type="arabicPeriod"/>
            </a:pPr>
            <a:endParaRPr lang="en-AU" sz="2000" dirty="0" smtClean="0"/>
          </a:p>
          <a:p>
            <a:pPr marL="800100" lvl="1" indent="-342900">
              <a:buFont typeface="+mj-lt"/>
              <a:buAutoNum type="arabicPeriod"/>
            </a:pPr>
            <a:endParaRPr lang="en-AU" sz="2000" dirty="0"/>
          </a:p>
          <a:p>
            <a:pPr marL="800100" lvl="1" indent="-342900">
              <a:buFont typeface="+mj-lt"/>
              <a:buAutoNum type="arabicPeriod"/>
            </a:pPr>
            <a:endParaRPr lang="en-AU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251" y="1105384"/>
            <a:ext cx="5300749" cy="57526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3102" y="5333750"/>
            <a:ext cx="1668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GSWA 500K IBG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293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13150"/>
            <a:ext cx="6075363" cy="666750"/>
          </a:xfrm>
        </p:spPr>
        <p:txBody>
          <a:bodyPr>
            <a:normAutofit/>
          </a:bodyPr>
          <a:lstStyle/>
          <a:p>
            <a:r>
              <a:rPr lang="en-AU" sz="2800" dirty="0" smtClean="0">
                <a:solidFill>
                  <a:schemeClr val="bg1"/>
                </a:solidFill>
              </a:rPr>
              <a:t>Start notebook</a:t>
            </a:r>
            <a:endParaRPr lang="en-AU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450" y="307571"/>
            <a:ext cx="802839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Two end-member regional 3D modelling scenarios:</a:t>
            </a:r>
          </a:p>
          <a:p>
            <a:endParaRPr lang="en-AU" dirty="0" smtClean="0"/>
          </a:p>
          <a:p>
            <a:endParaRPr lang="en-AU" dirty="0"/>
          </a:p>
          <a:p>
            <a:endParaRPr lang="en-AU" dirty="0"/>
          </a:p>
          <a:p>
            <a:pPr marL="800100" lvl="1" indent="-342900">
              <a:buFont typeface="+mj-lt"/>
              <a:buAutoNum type="arabicPeriod"/>
            </a:pPr>
            <a:r>
              <a:rPr lang="en-AU" sz="2000" dirty="0" smtClean="0"/>
              <a:t>Geological constraints come FIRST</a:t>
            </a:r>
          </a:p>
          <a:p>
            <a:pPr marL="800100" lvl="1" indent="-342900">
              <a:buFont typeface="+mj-lt"/>
              <a:buAutoNum type="arabicPeriod"/>
            </a:pPr>
            <a:endParaRPr lang="en-AU" sz="2000" dirty="0" smtClean="0"/>
          </a:p>
          <a:p>
            <a:pPr marL="800100" lvl="1" indent="-342900">
              <a:buFont typeface="+mj-lt"/>
              <a:buAutoNum type="arabicPeriod"/>
            </a:pPr>
            <a:endParaRPr lang="en-AU" sz="2000" dirty="0"/>
          </a:p>
          <a:p>
            <a:pPr marL="800100" lvl="1" indent="-342900">
              <a:buFont typeface="+mj-lt"/>
              <a:buAutoNum type="arabicPeriod"/>
            </a:pPr>
            <a:endParaRPr lang="en-AU" sz="2000" dirty="0"/>
          </a:p>
          <a:p>
            <a:pPr marL="800100" lvl="1" indent="-342900">
              <a:buFont typeface="+mj-lt"/>
              <a:buAutoNum type="arabicPeriod"/>
            </a:pPr>
            <a:r>
              <a:rPr lang="en-AU" sz="2000" dirty="0" smtClean="0"/>
              <a:t>Under cover, so geophysics is FIRST constraint</a:t>
            </a:r>
            <a:endParaRPr lang="en-A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223102" y="5333750"/>
            <a:ext cx="1668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GSWA 500K IBG</a:t>
            </a: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6891251" y="1105384"/>
            <a:ext cx="5300749" cy="5752616"/>
          </a:xfrm>
          <a:prstGeom prst="rect">
            <a:avLst/>
          </a:prstGeom>
          <a:solidFill>
            <a:srgbClr val="FEFB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solidFill>
                  <a:srgbClr val="FF0000"/>
                </a:solidFill>
              </a:rPr>
              <a:t>Qs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38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3548</TotalTime>
  <Words>589</Words>
  <Application>Microsoft Office PowerPoint</Application>
  <PresentationFormat>Widescreen</PresentationFormat>
  <Paragraphs>162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Webdings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Prior concepts about region (faults)</vt:lpstr>
      <vt:lpstr>Prior concepts about region (faults)</vt:lpstr>
      <vt:lpstr>Start notebook</vt:lpstr>
      <vt:lpstr>Start notebook</vt:lpstr>
      <vt:lpstr>Loop Information Manager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3D model data uncertainty quantification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Western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Jessell</dc:creator>
  <cp:lastModifiedBy>GODSMAN, Garth</cp:lastModifiedBy>
  <cp:revision>199</cp:revision>
  <dcterms:created xsi:type="dcterms:W3CDTF">2019-12-08T13:09:37Z</dcterms:created>
  <dcterms:modified xsi:type="dcterms:W3CDTF">2020-03-05T05:16:23Z</dcterms:modified>
</cp:coreProperties>
</file>