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708" r:id="rId6"/>
  </p:sldMasterIdLst>
  <p:notesMasterIdLst>
    <p:notesMasterId r:id="rId29"/>
  </p:notesMasterIdLst>
  <p:handoutMasterIdLst>
    <p:handoutMasterId r:id="rId30"/>
  </p:handoutMasterIdLst>
  <p:sldIdLst>
    <p:sldId id="638" r:id="rId7"/>
    <p:sldId id="639" r:id="rId8"/>
    <p:sldId id="640" r:id="rId9"/>
    <p:sldId id="619" r:id="rId10"/>
    <p:sldId id="620" r:id="rId11"/>
    <p:sldId id="621" r:id="rId12"/>
    <p:sldId id="622" r:id="rId13"/>
    <p:sldId id="623" r:id="rId14"/>
    <p:sldId id="624" r:id="rId15"/>
    <p:sldId id="625" r:id="rId16"/>
    <p:sldId id="626" r:id="rId17"/>
    <p:sldId id="627" r:id="rId18"/>
    <p:sldId id="628" r:id="rId19"/>
    <p:sldId id="629" r:id="rId20"/>
    <p:sldId id="630" r:id="rId21"/>
    <p:sldId id="631" r:id="rId22"/>
    <p:sldId id="632" r:id="rId23"/>
    <p:sldId id="633" r:id="rId24"/>
    <p:sldId id="634" r:id="rId25"/>
    <p:sldId id="635" r:id="rId26"/>
    <p:sldId id="636" r:id="rId27"/>
    <p:sldId id="637" r:id="rId28"/>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SNAM, Clinton" initials="WC" lastIdx="1" clrIdx="0">
    <p:extLst>
      <p:ext uri="{19B8F6BF-5375-455C-9EA6-DF929625EA0E}">
        <p15:presenceInfo xmlns:p15="http://schemas.microsoft.com/office/powerpoint/2012/main" userId="S-1-5-21-2548343187-3005953052-3739400866-59276" providerId="AD"/>
      </p:ext>
    </p:extLst>
  </p:cmAuthor>
  <p:cmAuthor id="2" name="WYNANDS, Tracy" initials="WT" lastIdx="2" clrIdx="1">
    <p:extLst>
      <p:ext uri="{19B8F6BF-5375-455C-9EA6-DF929625EA0E}">
        <p15:presenceInfo xmlns:p15="http://schemas.microsoft.com/office/powerpoint/2012/main" userId="S-1-5-21-2548343187-3005953052-3739400866-57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7F"/>
    <a:srgbClr val="A02A1D"/>
    <a:srgbClr val="49405D"/>
    <a:srgbClr val="C1531B"/>
    <a:srgbClr val="042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1" autoAdjust="0"/>
    <p:restoredTop sz="83372" autoAdjust="0"/>
  </p:normalViewPr>
  <p:slideViewPr>
    <p:cSldViewPr>
      <p:cViewPr varScale="1">
        <p:scale>
          <a:sx n="64" d="100"/>
          <a:sy n="64" d="100"/>
        </p:scale>
        <p:origin x="1896" y="72"/>
      </p:cViewPr>
      <p:guideLst>
        <p:guide orient="horz" pos="2160"/>
        <p:guide pos="2880"/>
      </p:guideLst>
    </p:cSldViewPr>
  </p:slideViewPr>
  <p:outlineViewPr>
    <p:cViewPr>
      <p:scale>
        <a:sx n="33" d="100"/>
        <a:sy n="33" d="100"/>
      </p:scale>
      <p:origin x="0" y="-28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4026" y="6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B16E71-36B1-4F86-BCBD-21229ED2E25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AU"/>
        </a:p>
      </dgm:t>
    </dgm:pt>
    <dgm:pt modelId="{DD75DFED-9B65-49F3-B357-2D591395995A}">
      <dgm:prSet phldrT="[Text]" custT="1"/>
      <dgm:spPr/>
      <dgm:t>
        <a:bodyPr/>
        <a:lstStyle/>
        <a:p>
          <a:r>
            <a:rPr lang="en-AU" sz="3600" dirty="0"/>
            <a:t>Regulators</a:t>
          </a:r>
        </a:p>
      </dgm:t>
    </dgm:pt>
    <dgm:pt modelId="{B6654077-A3D1-4EC0-8062-C0E34342646D}" type="parTrans" cxnId="{A655E2BE-AED3-4920-93F4-E275A6D90227}">
      <dgm:prSet/>
      <dgm:spPr/>
      <dgm:t>
        <a:bodyPr/>
        <a:lstStyle/>
        <a:p>
          <a:endParaRPr lang="en-AU"/>
        </a:p>
      </dgm:t>
    </dgm:pt>
    <dgm:pt modelId="{7F93B3F5-B015-4FEA-89A1-E810D7A00F06}" type="sibTrans" cxnId="{A655E2BE-AED3-4920-93F4-E275A6D90227}">
      <dgm:prSet/>
      <dgm:spPr/>
      <dgm:t>
        <a:bodyPr/>
        <a:lstStyle/>
        <a:p>
          <a:endParaRPr lang="en-AU"/>
        </a:p>
      </dgm:t>
    </dgm:pt>
    <dgm:pt modelId="{5FAE09C4-9795-439C-BA53-9CE92C55897A}">
      <dgm:prSet phldrT="[Text]"/>
      <dgm:spPr/>
      <dgm:t>
        <a:bodyPr/>
        <a:lstStyle/>
        <a:p>
          <a:pPr>
            <a:buFont typeface="Arial" panose="020B0604020202020204" pitchFamily="34" charset="0"/>
            <a:buChar char="•"/>
          </a:pPr>
          <a:r>
            <a:rPr lang="en-AU" b="1" dirty="0"/>
            <a:t>Standards to improve workplace health and safety</a:t>
          </a:r>
          <a:endParaRPr lang="en-AU" dirty="0"/>
        </a:p>
      </dgm:t>
    </dgm:pt>
    <dgm:pt modelId="{38FB6A5A-7E23-4C19-8794-5CE7FC0BF62A}" type="parTrans" cxnId="{944CBBF9-22B2-48B9-906E-325C1B871EB2}">
      <dgm:prSet/>
      <dgm:spPr/>
      <dgm:t>
        <a:bodyPr/>
        <a:lstStyle/>
        <a:p>
          <a:endParaRPr lang="en-AU"/>
        </a:p>
      </dgm:t>
    </dgm:pt>
    <dgm:pt modelId="{0F1B67C4-AD8E-4EA9-94DC-04560F23A002}" type="sibTrans" cxnId="{944CBBF9-22B2-48B9-906E-325C1B871EB2}">
      <dgm:prSet/>
      <dgm:spPr/>
      <dgm:t>
        <a:bodyPr/>
        <a:lstStyle/>
        <a:p>
          <a:endParaRPr lang="en-AU"/>
        </a:p>
      </dgm:t>
    </dgm:pt>
    <dgm:pt modelId="{7F34077E-3F20-4134-A26E-0470DCC9A957}">
      <dgm:prSet phldrT="[Text]"/>
      <dgm:spPr/>
      <dgm:t>
        <a:bodyPr/>
        <a:lstStyle/>
        <a:p>
          <a:r>
            <a:rPr lang="en-AU" dirty="0"/>
            <a:t>Miners and Explorers</a:t>
          </a:r>
        </a:p>
      </dgm:t>
    </dgm:pt>
    <dgm:pt modelId="{C87962E9-03F8-4E63-BAB7-C57F8C2D244E}" type="parTrans" cxnId="{26747D15-B76E-4036-B3FD-28828E03AD28}">
      <dgm:prSet/>
      <dgm:spPr/>
      <dgm:t>
        <a:bodyPr/>
        <a:lstStyle/>
        <a:p>
          <a:endParaRPr lang="en-AU"/>
        </a:p>
      </dgm:t>
    </dgm:pt>
    <dgm:pt modelId="{3717DF75-EDE9-4F7C-B001-695F211D871B}" type="sibTrans" cxnId="{26747D15-B76E-4036-B3FD-28828E03AD28}">
      <dgm:prSet/>
      <dgm:spPr/>
      <dgm:t>
        <a:bodyPr/>
        <a:lstStyle/>
        <a:p>
          <a:endParaRPr lang="en-AU"/>
        </a:p>
      </dgm:t>
    </dgm:pt>
    <dgm:pt modelId="{5691EFB3-CEF2-4196-B57F-AB69289E0B84}">
      <dgm:prSet phldrT="[Text]"/>
      <dgm:spPr/>
      <dgm:t>
        <a:bodyPr/>
        <a:lstStyle/>
        <a:p>
          <a:r>
            <a:rPr lang="en-AU" b="1" dirty="0"/>
            <a:t>Need to report to shareholders  their EH&amp;S statistics. </a:t>
          </a:r>
          <a:endParaRPr lang="en-AU" dirty="0"/>
        </a:p>
      </dgm:t>
    </dgm:pt>
    <dgm:pt modelId="{5E985B5A-EE82-458E-9897-5F97A8CAA411}" type="parTrans" cxnId="{AE28B397-4352-45DC-BBF5-E1E433B177E0}">
      <dgm:prSet/>
      <dgm:spPr/>
      <dgm:t>
        <a:bodyPr/>
        <a:lstStyle/>
        <a:p>
          <a:endParaRPr lang="en-AU"/>
        </a:p>
      </dgm:t>
    </dgm:pt>
    <dgm:pt modelId="{5C79A967-F960-4EA2-98B4-26B111B4FDE1}" type="sibTrans" cxnId="{AE28B397-4352-45DC-BBF5-E1E433B177E0}">
      <dgm:prSet/>
      <dgm:spPr/>
      <dgm:t>
        <a:bodyPr/>
        <a:lstStyle/>
        <a:p>
          <a:endParaRPr lang="en-AU"/>
        </a:p>
      </dgm:t>
    </dgm:pt>
    <dgm:pt modelId="{636FE6C4-5E68-444A-A80F-743605B25CDE}">
      <dgm:prSet phldrT="[Text]"/>
      <dgm:spPr/>
      <dgm:t>
        <a:bodyPr/>
        <a:lstStyle/>
        <a:p>
          <a:r>
            <a:rPr lang="en-AU" b="1" dirty="0"/>
            <a:t>Development of targets to reduce risk throughout the business.</a:t>
          </a:r>
          <a:endParaRPr lang="en-AU" dirty="0"/>
        </a:p>
      </dgm:t>
    </dgm:pt>
    <dgm:pt modelId="{0F3DB766-2793-462A-BD39-85487E6A2EE3}" type="parTrans" cxnId="{8DD753F2-7AC0-4E5D-BFC7-C3D63B47A357}">
      <dgm:prSet/>
      <dgm:spPr/>
      <dgm:t>
        <a:bodyPr/>
        <a:lstStyle/>
        <a:p>
          <a:endParaRPr lang="en-AU"/>
        </a:p>
      </dgm:t>
    </dgm:pt>
    <dgm:pt modelId="{504C0973-48A4-4941-A754-EA714A9E5719}" type="sibTrans" cxnId="{8DD753F2-7AC0-4E5D-BFC7-C3D63B47A357}">
      <dgm:prSet/>
      <dgm:spPr/>
      <dgm:t>
        <a:bodyPr/>
        <a:lstStyle/>
        <a:p>
          <a:endParaRPr lang="en-AU"/>
        </a:p>
      </dgm:t>
    </dgm:pt>
    <dgm:pt modelId="{BF0D7F61-BD0C-4315-9E35-5B059F615E4E}">
      <dgm:prSet phldrT="[Text]"/>
      <dgm:spPr/>
      <dgm:t>
        <a:bodyPr/>
        <a:lstStyle/>
        <a:p>
          <a:r>
            <a:rPr lang="en-AU" dirty="0"/>
            <a:t>Drilling Contractors</a:t>
          </a:r>
        </a:p>
      </dgm:t>
    </dgm:pt>
    <dgm:pt modelId="{7AB350C8-4E1E-4BA8-A3DC-15E7EBDCE101}" type="parTrans" cxnId="{30BCF4BE-A32C-4C27-8C96-57D0146B342D}">
      <dgm:prSet/>
      <dgm:spPr/>
      <dgm:t>
        <a:bodyPr/>
        <a:lstStyle/>
        <a:p>
          <a:endParaRPr lang="en-AU"/>
        </a:p>
      </dgm:t>
    </dgm:pt>
    <dgm:pt modelId="{FD5F20F3-AB9B-4C34-9A7C-BFB4BA1A30E0}" type="sibTrans" cxnId="{30BCF4BE-A32C-4C27-8C96-57D0146B342D}">
      <dgm:prSet/>
      <dgm:spPr/>
      <dgm:t>
        <a:bodyPr/>
        <a:lstStyle/>
        <a:p>
          <a:endParaRPr lang="en-AU"/>
        </a:p>
      </dgm:t>
    </dgm:pt>
    <dgm:pt modelId="{295FD9C9-2C47-4EEF-A63E-726BA4E0C5B9}">
      <dgm:prSet phldrT="[Text]"/>
      <dgm:spPr/>
      <dgm:t>
        <a:bodyPr/>
        <a:lstStyle/>
        <a:p>
          <a:r>
            <a:rPr lang="en-AU" b="1" dirty="0"/>
            <a:t>Embrace</a:t>
          </a:r>
          <a:r>
            <a:rPr lang="en-AU" dirty="0"/>
            <a:t> </a:t>
          </a:r>
          <a:r>
            <a:rPr lang="en-AU" b="1" dirty="0"/>
            <a:t>technological advancements in the workplace</a:t>
          </a:r>
          <a:endParaRPr lang="en-AU" dirty="0"/>
        </a:p>
      </dgm:t>
    </dgm:pt>
    <dgm:pt modelId="{0A5DC2EE-9B2C-4002-92F3-AB9D8C25DCC9}" type="parTrans" cxnId="{E1AD43D9-E51D-4316-9661-843D1AE73376}">
      <dgm:prSet/>
      <dgm:spPr/>
      <dgm:t>
        <a:bodyPr/>
        <a:lstStyle/>
        <a:p>
          <a:endParaRPr lang="en-AU"/>
        </a:p>
      </dgm:t>
    </dgm:pt>
    <dgm:pt modelId="{C76BD527-0CA0-46C8-8D5B-3E5934F508BE}" type="sibTrans" cxnId="{E1AD43D9-E51D-4316-9661-843D1AE73376}">
      <dgm:prSet/>
      <dgm:spPr/>
      <dgm:t>
        <a:bodyPr/>
        <a:lstStyle/>
        <a:p>
          <a:endParaRPr lang="en-AU"/>
        </a:p>
      </dgm:t>
    </dgm:pt>
    <dgm:pt modelId="{E3936441-10AF-4AA6-BDFE-63F86066154F}">
      <dgm:prSet phldrT="[Text]"/>
      <dgm:spPr/>
      <dgm:t>
        <a:bodyPr/>
        <a:lstStyle/>
        <a:p>
          <a:r>
            <a:rPr lang="en-AU" b="1" dirty="0"/>
            <a:t>Development of safety systems to comply with client requirements.</a:t>
          </a:r>
          <a:endParaRPr lang="en-AU" dirty="0"/>
        </a:p>
      </dgm:t>
    </dgm:pt>
    <dgm:pt modelId="{0031C081-2B0F-4D07-BECA-17057186BE5B}" type="parTrans" cxnId="{0174192D-E105-441F-8858-4CB3C867DF75}">
      <dgm:prSet/>
      <dgm:spPr/>
      <dgm:t>
        <a:bodyPr/>
        <a:lstStyle/>
        <a:p>
          <a:endParaRPr lang="en-AU"/>
        </a:p>
      </dgm:t>
    </dgm:pt>
    <dgm:pt modelId="{42919A3C-6E21-4679-96E8-68F9B051255C}" type="sibTrans" cxnId="{0174192D-E105-441F-8858-4CB3C867DF75}">
      <dgm:prSet/>
      <dgm:spPr/>
      <dgm:t>
        <a:bodyPr/>
        <a:lstStyle/>
        <a:p>
          <a:endParaRPr lang="en-AU"/>
        </a:p>
      </dgm:t>
    </dgm:pt>
    <dgm:pt modelId="{DBD51F50-99FF-482F-8FF0-DD357DD6DEA4}">
      <dgm:prSet phldrT="[Text]"/>
      <dgm:spPr/>
      <dgm:t>
        <a:bodyPr/>
        <a:lstStyle/>
        <a:p>
          <a:r>
            <a:rPr lang="en-AU" b="1" dirty="0"/>
            <a:t>Community expectations that people come home from work safe and uninjured.</a:t>
          </a:r>
        </a:p>
      </dgm:t>
    </dgm:pt>
    <dgm:pt modelId="{6863BF7D-171F-4E85-948B-D2412CA9941D}" type="parTrans" cxnId="{D8F2B5A8-0060-427B-A53E-E896DD56A404}">
      <dgm:prSet/>
      <dgm:spPr/>
      <dgm:t>
        <a:bodyPr/>
        <a:lstStyle/>
        <a:p>
          <a:endParaRPr lang="en-AU"/>
        </a:p>
      </dgm:t>
    </dgm:pt>
    <dgm:pt modelId="{569F7EC6-29F4-4CE6-880C-B6043423E051}" type="sibTrans" cxnId="{D8F2B5A8-0060-427B-A53E-E896DD56A404}">
      <dgm:prSet/>
      <dgm:spPr/>
      <dgm:t>
        <a:bodyPr/>
        <a:lstStyle/>
        <a:p>
          <a:endParaRPr lang="en-AU"/>
        </a:p>
      </dgm:t>
    </dgm:pt>
    <dgm:pt modelId="{6E15B61C-C397-4D50-9706-4F692E682AB9}">
      <dgm:prSet phldrT="[Text]"/>
      <dgm:spPr/>
      <dgm:t>
        <a:bodyPr/>
        <a:lstStyle/>
        <a:p>
          <a:r>
            <a:rPr lang="en-AU" b="1" dirty="0"/>
            <a:t>Standards filter down to the smaller companies </a:t>
          </a:r>
          <a:endParaRPr lang="en-AU" dirty="0"/>
        </a:p>
      </dgm:t>
    </dgm:pt>
    <dgm:pt modelId="{DD7FEF8C-6803-4809-8DA4-B325DC39B0E2}" type="parTrans" cxnId="{970FBDC8-72B0-47D3-B2F9-D8DE78CBC7C7}">
      <dgm:prSet/>
      <dgm:spPr/>
      <dgm:t>
        <a:bodyPr/>
        <a:lstStyle/>
        <a:p>
          <a:endParaRPr lang="en-AU"/>
        </a:p>
      </dgm:t>
    </dgm:pt>
    <dgm:pt modelId="{4AC5F7A8-BB6E-4285-A8D6-644E576FD3FE}" type="sibTrans" cxnId="{970FBDC8-72B0-47D3-B2F9-D8DE78CBC7C7}">
      <dgm:prSet/>
      <dgm:spPr/>
      <dgm:t>
        <a:bodyPr/>
        <a:lstStyle/>
        <a:p>
          <a:endParaRPr lang="en-AU"/>
        </a:p>
      </dgm:t>
    </dgm:pt>
    <dgm:pt modelId="{9DD699BB-2852-49E4-A6C0-4C7C833F12D1}">
      <dgm:prSet phldrT="[Text]"/>
      <dgm:spPr/>
      <dgm:t>
        <a:bodyPr/>
        <a:lstStyle/>
        <a:p>
          <a:r>
            <a:rPr lang="en-AU" b="1" dirty="0"/>
            <a:t>Strong client relationship allows for reinvestment in the business.</a:t>
          </a:r>
        </a:p>
      </dgm:t>
    </dgm:pt>
    <dgm:pt modelId="{74004759-E863-4655-8985-720FB819D8A9}" type="parTrans" cxnId="{FA1E0813-0837-4552-BD96-AEB68B58C6ED}">
      <dgm:prSet/>
      <dgm:spPr/>
      <dgm:t>
        <a:bodyPr/>
        <a:lstStyle/>
        <a:p>
          <a:endParaRPr lang="en-AU"/>
        </a:p>
      </dgm:t>
    </dgm:pt>
    <dgm:pt modelId="{ADD05C3E-4625-4E67-8DAE-24B4EF4FC279}" type="sibTrans" cxnId="{FA1E0813-0837-4552-BD96-AEB68B58C6ED}">
      <dgm:prSet/>
      <dgm:spPr/>
      <dgm:t>
        <a:bodyPr/>
        <a:lstStyle/>
        <a:p>
          <a:endParaRPr lang="en-AU"/>
        </a:p>
      </dgm:t>
    </dgm:pt>
    <dgm:pt modelId="{DEC2C3EF-82BB-4E6A-8177-A93F6BEF998D}" type="pres">
      <dgm:prSet presAssocID="{C3B16E71-36B1-4F86-BCBD-21229ED2E25C}" presName="Name0" presStyleCnt="0">
        <dgm:presLayoutVars>
          <dgm:chMax val="7"/>
          <dgm:dir/>
          <dgm:animLvl val="lvl"/>
          <dgm:resizeHandles val="exact"/>
        </dgm:presLayoutVars>
      </dgm:prSet>
      <dgm:spPr/>
      <dgm:t>
        <a:bodyPr/>
        <a:lstStyle/>
        <a:p>
          <a:endParaRPr lang="en-US"/>
        </a:p>
      </dgm:t>
    </dgm:pt>
    <dgm:pt modelId="{FF4619BC-53AA-4DC3-9D0D-ACE2B231BFD9}" type="pres">
      <dgm:prSet presAssocID="{DD75DFED-9B65-49F3-B357-2D591395995A}" presName="circle1" presStyleLbl="node1" presStyleIdx="0" presStyleCnt="3"/>
      <dgm:spPr/>
    </dgm:pt>
    <dgm:pt modelId="{3AAF6D0F-5CBB-414A-A80D-7BF3B6F52E0E}" type="pres">
      <dgm:prSet presAssocID="{DD75DFED-9B65-49F3-B357-2D591395995A}" presName="space" presStyleCnt="0"/>
      <dgm:spPr/>
    </dgm:pt>
    <dgm:pt modelId="{D12E48AB-F84E-4B74-A6D9-0B0F4090D580}" type="pres">
      <dgm:prSet presAssocID="{DD75DFED-9B65-49F3-B357-2D591395995A}" presName="rect1" presStyleLbl="alignAcc1" presStyleIdx="0" presStyleCnt="3"/>
      <dgm:spPr/>
      <dgm:t>
        <a:bodyPr/>
        <a:lstStyle/>
        <a:p>
          <a:endParaRPr lang="en-US"/>
        </a:p>
      </dgm:t>
    </dgm:pt>
    <dgm:pt modelId="{D803402F-DD58-49A9-8A6E-46A877934649}" type="pres">
      <dgm:prSet presAssocID="{7F34077E-3F20-4134-A26E-0470DCC9A957}" presName="vertSpace2" presStyleLbl="node1" presStyleIdx="0" presStyleCnt="3"/>
      <dgm:spPr/>
    </dgm:pt>
    <dgm:pt modelId="{9B7768F5-A429-4C6B-B02B-2DF79824A155}" type="pres">
      <dgm:prSet presAssocID="{7F34077E-3F20-4134-A26E-0470DCC9A957}" presName="circle2" presStyleLbl="node1" presStyleIdx="1" presStyleCnt="3"/>
      <dgm:spPr>
        <a:solidFill>
          <a:srgbClr val="92D050"/>
        </a:solidFill>
      </dgm:spPr>
    </dgm:pt>
    <dgm:pt modelId="{06BF93F4-8D35-42A0-BCA2-4FCE9926DFF5}" type="pres">
      <dgm:prSet presAssocID="{7F34077E-3F20-4134-A26E-0470DCC9A957}" presName="rect2" presStyleLbl="alignAcc1" presStyleIdx="1" presStyleCnt="3"/>
      <dgm:spPr/>
      <dgm:t>
        <a:bodyPr/>
        <a:lstStyle/>
        <a:p>
          <a:endParaRPr lang="en-US"/>
        </a:p>
      </dgm:t>
    </dgm:pt>
    <dgm:pt modelId="{E2D68616-3684-4D16-A0AB-8BE3A6E5D619}" type="pres">
      <dgm:prSet presAssocID="{BF0D7F61-BD0C-4315-9E35-5B059F615E4E}" presName="vertSpace3" presStyleLbl="node1" presStyleIdx="1" presStyleCnt="3"/>
      <dgm:spPr/>
    </dgm:pt>
    <dgm:pt modelId="{493D82FC-FFE5-487F-BCDE-AC58EBAE4651}" type="pres">
      <dgm:prSet presAssocID="{BF0D7F61-BD0C-4315-9E35-5B059F615E4E}" presName="circle3" presStyleLbl="node1" presStyleIdx="2" presStyleCnt="3"/>
      <dgm:spPr>
        <a:solidFill>
          <a:schemeClr val="accent6">
            <a:lumMod val="60000"/>
            <a:lumOff val="40000"/>
          </a:schemeClr>
        </a:solidFill>
      </dgm:spPr>
    </dgm:pt>
    <dgm:pt modelId="{73581232-5629-4516-B308-028A8F17F6A7}" type="pres">
      <dgm:prSet presAssocID="{BF0D7F61-BD0C-4315-9E35-5B059F615E4E}" presName="rect3" presStyleLbl="alignAcc1" presStyleIdx="2" presStyleCnt="3"/>
      <dgm:spPr/>
      <dgm:t>
        <a:bodyPr/>
        <a:lstStyle/>
        <a:p>
          <a:endParaRPr lang="en-US"/>
        </a:p>
      </dgm:t>
    </dgm:pt>
    <dgm:pt modelId="{4A2B5346-BC37-4DB4-BAFC-82A55B7F8B95}" type="pres">
      <dgm:prSet presAssocID="{DD75DFED-9B65-49F3-B357-2D591395995A}" presName="rect1ParTx" presStyleLbl="alignAcc1" presStyleIdx="2" presStyleCnt="3">
        <dgm:presLayoutVars>
          <dgm:chMax val="1"/>
          <dgm:bulletEnabled val="1"/>
        </dgm:presLayoutVars>
      </dgm:prSet>
      <dgm:spPr/>
      <dgm:t>
        <a:bodyPr/>
        <a:lstStyle/>
        <a:p>
          <a:endParaRPr lang="en-US"/>
        </a:p>
      </dgm:t>
    </dgm:pt>
    <dgm:pt modelId="{F61BA140-9417-4FCB-94F2-080337BA06D9}" type="pres">
      <dgm:prSet presAssocID="{DD75DFED-9B65-49F3-B357-2D591395995A}" presName="rect1ChTx" presStyleLbl="alignAcc1" presStyleIdx="2" presStyleCnt="3">
        <dgm:presLayoutVars>
          <dgm:bulletEnabled val="1"/>
        </dgm:presLayoutVars>
      </dgm:prSet>
      <dgm:spPr/>
      <dgm:t>
        <a:bodyPr/>
        <a:lstStyle/>
        <a:p>
          <a:endParaRPr lang="en-US"/>
        </a:p>
      </dgm:t>
    </dgm:pt>
    <dgm:pt modelId="{AD1A8690-3C07-4E39-B2E6-0AB70F043C71}" type="pres">
      <dgm:prSet presAssocID="{7F34077E-3F20-4134-A26E-0470DCC9A957}" presName="rect2ParTx" presStyleLbl="alignAcc1" presStyleIdx="2" presStyleCnt="3">
        <dgm:presLayoutVars>
          <dgm:chMax val="1"/>
          <dgm:bulletEnabled val="1"/>
        </dgm:presLayoutVars>
      </dgm:prSet>
      <dgm:spPr/>
      <dgm:t>
        <a:bodyPr/>
        <a:lstStyle/>
        <a:p>
          <a:endParaRPr lang="en-US"/>
        </a:p>
      </dgm:t>
    </dgm:pt>
    <dgm:pt modelId="{9720736B-39B7-4D90-BDCA-679AC627B3D6}" type="pres">
      <dgm:prSet presAssocID="{7F34077E-3F20-4134-A26E-0470DCC9A957}" presName="rect2ChTx" presStyleLbl="alignAcc1" presStyleIdx="2" presStyleCnt="3">
        <dgm:presLayoutVars>
          <dgm:bulletEnabled val="1"/>
        </dgm:presLayoutVars>
      </dgm:prSet>
      <dgm:spPr/>
      <dgm:t>
        <a:bodyPr/>
        <a:lstStyle/>
        <a:p>
          <a:endParaRPr lang="en-US"/>
        </a:p>
      </dgm:t>
    </dgm:pt>
    <dgm:pt modelId="{3C10B167-EEE0-4734-B6F8-EB3B2FF00094}" type="pres">
      <dgm:prSet presAssocID="{BF0D7F61-BD0C-4315-9E35-5B059F615E4E}" presName="rect3ParTx" presStyleLbl="alignAcc1" presStyleIdx="2" presStyleCnt="3">
        <dgm:presLayoutVars>
          <dgm:chMax val="1"/>
          <dgm:bulletEnabled val="1"/>
        </dgm:presLayoutVars>
      </dgm:prSet>
      <dgm:spPr/>
      <dgm:t>
        <a:bodyPr/>
        <a:lstStyle/>
        <a:p>
          <a:endParaRPr lang="en-US"/>
        </a:p>
      </dgm:t>
    </dgm:pt>
    <dgm:pt modelId="{99D963F7-7599-4DC3-A495-76D4777B587E}" type="pres">
      <dgm:prSet presAssocID="{BF0D7F61-BD0C-4315-9E35-5B059F615E4E}" presName="rect3ChTx" presStyleLbl="alignAcc1" presStyleIdx="2" presStyleCnt="3">
        <dgm:presLayoutVars>
          <dgm:bulletEnabled val="1"/>
        </dgm:presLayoutVars>
      </dgm:prSet>
      <dgm:spPr/>
      <dgm:t>
        <a:bodyPr/>
        <a:lstStyle/>
        <a:p>
          <a:endParaRPr lang="en-US"/>
        </a:p>
      </dgm:t>
    </dgm:pt>
  </dgm:ptLst>
  <dgm:cxnLst>
    <dgm:cxn modelId="{53945406-6DB0-4CEE-BC60-D34E7D0FE03A}" type="presOf" srcId="{5691EFB3-CEF2-4196-B57F-AB69289E0B84}" destId="{9720736B-39B7-4D90-BDCA-679AC627B3D6}" srcOrd="0" destOrd="0" presId="urn:microsoft.com/office/officeart/2005/8/layout/target3"/>
    <dgm:cxn modelId="{9338B35C-FE09-427F-BCB0-E014A5D2B864}" type="presOf" srcId="{E3936441-10AF-4AA6-BDFE-63F86066154F}" destId="{99D963F7-7599-4DC3-A495-76D4777B587E}" srcOrd="0" destOrd="1" presId="urn:microsoft.com/office/officeart/2005/8/layout/target3"/>
    <dgm:cxn modelId="{970FBDC8-72B0-47D3-B2F9-D8DE78CBC7C7}" srcId="{7F34077E-3F20-4134-A26E-0470DCC9A957}" destId="{6E15B61C-C397-4D50-9706-4F692E682AB9}" srcOrd="2" destOrd="0" parTransId="{DD7FEF8C-6803-4809-8DA4-B325DC39B0E2}" sibTransId="{4AC5F7A8-BB6E-4285-A8D6-644E576FD3FE}"/>
    <dgm:cxn modelId="{5990C938-74AC-452A-B2E4-D05BE4C34935}" type="presOf" srcId="{5FAE09C4-9795-439C-BA53-9CE92C55897A}" destId="{F61BA140-9417-4FCB-94F2-080337BA06D9}" srcOrd="0" destOrd="0" presId="urn:microsoft.com/office/officeart/2005/8/layout/target3"/>
    <dgm:cxn modelId="{E3057848-FF38-4FB7-987C-CA8F6F1EFBD7}" type="presOf" srcId="{295FD9C9-2C47-4EEF-A63E-726BA4E0C5B9}" destId="{99D963F7-7599-4DC3-A495-76D4777B587E}" srcOrd="0" destOrd="0" presId="urn:microsoft.com/office/officeart/2005/8/layout/target3"/>
    <dgm:cxn modelId="{DCD5FC8F-C35C-489A-9EB7-4DA5D8E332FA}" type="presOf" srcId="{DBD51F50-99FF-482F-8FF0-DD357DD6DEA4}" destId="{F61BA140-9417-4FCB-94F2-080337BA06D9}" srcOrd="0" destOrd="1" presId="urn:microsoft.com/office/officeart/2005/8/layout/target3"/>
    <dgm:cxn modelId="{AE28B397-4352-45DC-BBF5-E1E433B177E0}" srcId="{7F34077E-3F20-4134-A26E-0470DCC9A957}" destId="{5691EFB3-CEF2-4196-B57F-AB69289E0B84}" srcOrd="0" destOrd="0" parTransId="{5E985B5A-EE82-458E-9897-5F97A8CAA411}" sibTransId="{5C79A967-F960-4EA2-98B4-26B111B4FDE1}"/>
    <dgm:cxn modelId="{5F1A3266-0EC1-4832-8C1A-11A31FA02A61}" type="presOf" srcId="{C3B16E71-36B1-4F86-BCBD-21229ED2E25C}" destId="{DEC2C3EF-82BB-4E6A-8177-A93F6BEF998D}" srcOrd="0" destOrd="0" presId="urn:microsoft.com/office/officeart/2005/8/layout/target3"/>
    <dgm:cxn modelId="{2F5F922C-E485-449F-B9E9-8832B13C409F}" type="presOf" srcId="{636FE6C4-5E68-444A-A80F-743605B25CDE}" destId="{9720736B-39B7-4D90-BDCA-679AC627B3D6}" srcOrd="0" destOrd="1" presId="urn:microsoft.com/office/officeart/2005/8/layout/target3"/>
    <dgm:cxn modelId="{DAA79785-4CB2-4DC6-8E1C-20C1CC1CA67C}" type="presOf" srcId="{7F34077E-3F20-4134-A26E-0470DCC9A957}" destId="{06BF93F4-8D35-42A0-BCA2-4FCE9926DFF5}" srcOrd="0" destOrd="0" presId="urn:microsoft.com/office/officeart/2005/8/layout/target3"/>
    <dgm:cxn modelId="{0174192D-E105-441F-8858-4CB3C867DF75}" srcId="{BF0D7F61-BD0C-4315-9E35-5B059F615E4E}" destId="{E3936441-10AF-4AA6-BDFE-63F86066154F}" srcOrd="1" destOrd="0" parTransId="{0031C081-2B0F-4D07-BECA-17057186BE5B}" sibTransId="{42919A3C-6E21-4679-96E8-68F9B051255C}"/>
    <dgm:cxn modelId="{769995AE-5B4A-4D2A-B6E7-8932A0B67233}" type="presOf" srcId="{BF0D7F61-BD0C-4315-9E35-5B059F615E4E}" destId="{3C10B167-EEE0-4734-B6F8-EB3B2FF00094}" srcOrd="1" destOrd="0" presId="urn:microsoft.com/office/officeart/2005/8/layout/target3"/>
    <dgm:cxn modelId="{89E88209-7304-49A2-B0EE-907D16232D88}" type="presOf" srcId="{DD75DFED-9B65-49F3-B357-2D591395995A}" destId="{D12E48AB-F84E-4B74-A6D9-0B0F4090D580}" srcOrd="0" destOrd="0" presId="urn:microsoft.com/office/officeart/2005/8/layout/target3"/>
    <dgm:cxn modelId="{FA1E0813-0837-4552-BD96-AEB68B58C6ED}" srcId="{BF0D7F61-BD0C-4315-9E35-5B059F615E4E}" destId="{9DD699BB-2852-49E4-A6C0-4C7C833F12D1}" srcOrd="2" destOrd="0" parTransId="{74004759-E863-4655-8985-720FB819D8A9}" sibTransId="{ADD05C3E-4625-4E67-8DAE-24B4EF4FC279}"/>
    <dgm:cxn modelId="{30BCF4BE-A32C-4C27-8C96-57D0146B342D}" srcId="{C3B16E71-36B1-4F86-BCBD-21229ED2E25C}" destId="{BF0D7F61-BD0C-4315-9E35-5B059F615E4E}" srcOrd="2" destOrd="0" parTransId="{7AB350C8-4E1E-4BA8-A3DC-15E7EBDCE101}" sibTransId="{FD5F20F3-AB9B-4C34-9A7C-BFB4BA1A30E0}"/>
    <dgm:cxn modelId="{6F799148-27E5-4B54-A4DA-0104E4E7BE6A}" type="presOf" srcId="{9DD699BB-2852-49E4-A6C0-4C7C833F12D1}" destId="{99D963F7-7599-4DC3-A495-76D4777B587E}" srcOrd="0" destOrd="2" presId="urn:microsoft.com/office/officeart/2005/8/layout/target3"/>
    <dgm:cxn modelId="{D8F2B5A8-0060-427B-A53E-E896DD56A404}" srcId="{DD75DFED-9B65-49F3-B357-2D591395995A}" destId="{DBD51F50-99FF-482F-8FF0-DD357DD6DEA4}" srcOrd="1" destOrd="0" parTransId="{6863BF7D-171F-4E85-948B-D2412CA9941D}" sibTransId="{569F7EC6-29F4-4CE6-880C-B6043423E051}"/>
    <dgm:cxn modelId="{E1AD43D9-E51D-4316-9661-843D1AE73376}" srcId="{BF0D7F61-BD0C-4315-9E35-5B059F615E4E}" destId="{295FD9C9-2C47-4EEF-A63E-726BA4E0C5B9}" srcOrd="0" destOrd="0" parTransId="{0A5DC2EE-9B2C-4002-92F3-AB9D8C25DCC9}" sibTransId="{C76BD527-0CA0-46C8-8D5B-3E5934F508BE}"/>
    <dgm:cxn modelId="{A655E2BE-AED3-4920-93F4-E275A6D90227}" srcId="{C3B16E71-36B1-4F86-BCBD-21229ED2E25C}" destId="{DD75DFED-9B65-49F3-B357-2D591395995A}" srcOrd="0" destOrd="0" parTransId="{B6654077-A3D1-4EC0-8062-C0E34342646D}" sibTransId="{7F93B3F5-B015-4FEA-89A1-E810D7A00F06}"/>
    <dgm:cxn modelId="{E2520911-BF62-4705-8DD8-14237E8B3385}" type="presOf" srcId="{6E15B61C-C397-4D50-9706-4F692E682AB9}" destId="{9720736B-39B7-4D90-BDCA-679AC627B3D6}" srcOrd="0" destOrd="2" presId="urn:microsoft.com/office/officeart/2005/8/layout/target3"/>
    <dgm:cxn modelId="{E6265469-4002-4EA7-AFFB-73F62BC8A9D3}" type="presOf" srcId="{7F34077E-3F20-4134-A26E-0470DCC9A957}" destId="{AD1A8690-3C07-4E39-B2E6-0AB70F043C71}" srcOrd="1" destOrd="0" presId="urn:microsoft.com/office/officeart/2005/8/layout/target3"/>
    <dgm:cxn modelId="{944CBBF9-22B2-48B9-906E-325C1B871EB2}" srcId="{DD75DFED-9B65-49F3-B357-2D591395995A}" destId="{5FAE09C4-9795-439C-BA53-9CE92C55897A}" srcOrd="0" destOrd="0" parTransId="{38FB6A5A-7E23-4C19-8794-5CE7FC0BF62A}" sibTransId="{0F1B67C4-AD8E-4EA9-94DC-04560F23A002}"/>
    <dgm:cxn modelId="{26747D15-B76E-4036-B3FD-28828E03AD28}" srcId="{C3B16E71-36B1-4F86-BCBD-21229ED2E25C}" destId="{7F34077E-3F20-4134-A26E-0470DCC9A957}" srcOrd="1" destOrd="0" parTransId="{C87962E9-03F8-4E63-BAB7-C57F8C2D244E}" sibTransId="{3717DF75-EDE9-4F7C-B001-695F211D871B}"/>
    <dgm:cxn modelId="{8DD753F2-7AC0-4E5D-BFC7-C3D63B47A357}" srcId="{7F34077E-3F20-4134-A26E-0470DCC9A957}" destId="{636FE6C4-5E68-444A-A80F-743605B25CDE}" srcOrd="1" destOrd="0" parTransId="{0F3DB766-2793-462A-BD39-85487E6A2EE3}" sibTransId="{504C0973-48A4-4941-A754-EA714A9E5719}"/>
    <dgm:cxn modelId="{99D65186-E765-4B19-9840-0150BAEF9351}" type="presOf" srcId="{BF0D7F61-BD0C-4315-9E35-5B059F615E4E}" destId="{73581232-5629-4516-B308-028A8F17F6A7}" srcOrd="0" destOrd="0" presId="urn:microsoft.com/office/officeart/2005/8/layout/target3"/>
    <dgm:cxn modelId="{045BF686-8F17-46AE-AF6C-E6731D83F835}" type="presOf" srcId="{DD75DFED-9B65-49F3-B357-2D591395995A}" destId="{4A2B5346-BC37-4DB4-BAFC-82A55B7F8B95}" srcOrd="1" destOrd="0" presId="urn:microsoft.com/office/officeart/2005/8/layout/target3"/>
    <dgm:cxn modelId="{4D1F20B7-4E8D-4DF8-AA15-AE879F9B39D3}" type="presParOf" srcId="{DEC2C3EF-82BB-4E6A-8177-A93F6BEF998D}" destId="{FF4619BC-53AA-4DC3-9D0D-ACE2B231BFD9}" srcOrd="0" destOrd="0" presId="urn:microsoft.com/office/officeart/2005/8/layout/target3"/>
    <dgm:cxn modelId="{59EC0DE2-1A1C-4760-AAED-5AA2CE12C7A2}" type="presParOf" srcId="{DEC2C3EF-82BB-4E6A-8177-A93F6BEF998D}" destId="{3AAF6D0F-5CBB-414A-A80D-7BF3B6F52E0E}" srcOrd="1" destOrd="0" presId="urn:microsoft.com/office/officeart/2005/8/layout/target3"/>
    <dgm:cxn modelId="{957B398B-B2C0-458E-8A54-33C89E6D207A}" type="presParOf" srcId="{DEC2C3EF-82BB-4E6A-8177-A93F6BEF998D}" destId="{D12E48AB-F84E-4B74-A6D9-0B0F4090D580}" srcOrd="2" destOrd="0" presId="urn:microsoft.com/office/officeart/2005/8/layout/target3"/>
    <dgm:cxn modelId="{A0A80768-14A1-4B35-A8C2-3CDF8EAE3039}" type="presParOf" srcId="{DEC2C3EF-82BB-4E6A-8177-A93F6BEF998D}" destId="{D803402F-DD58-49A9-8A6E-46A877934649}" srcOrd="3" destOrd="0" presId="urn:microsoft.com/office/officeart/2005/8/layout/target3"/>
    <dgm:cxn modelId="{02AEEE82-C163-4ECD-8ECE-478A945ABD74}" type="presParOf" srcId="{DEC2C3EF-82BB-4E6A-8177-A93F6BEF998D}" destId="{9B7768F5-A429-4C6B-B02B-2DF79824A155}" srcOrd="4" destOrd="0" presId="urn:microsoft.com/office/officeart/2005/8/layout/target3"/>
    <dgm:cxn modelId="{D5235380-9F5A-4208-A35F-E8659EE05ED2}" type="presParOf" srcId="{DEC2C3EF-82BB-4E6A-8177-A93F6BEF998D}" destId="{06BF93F4-8D35-42A0-BCA2-4FCE9926DFF5}" srcOrd="5" destOrd="0" presId="urn:microsoft.com/office/officeart/2005/8/layout/target3"/>
    <dgm:cxn modelId="{3A951DC5-551A-401C-8968-066DBE2F4D4E}" type="presParOf" srcId="{DEC2C3EF-82BB-4E6A-8177-A93F6BEF998D}" destId="{E2D68616-3684-4D16-A0AB-8BE3A6E5D619}" srcOrd="6" destOrd="0" presId="urn:microsoft.com/office/officeart/2005/8/layout/target3"/>
    <dgm:cxn modelId="{17C166D0-03D2-4346-9DC5-C8C5DF24112E}" type="presParOf" srcId="{DEC2C3EF-82BB-4E6A-8177-A93F6BEF998D}" destId="{493D82FC-FFE5-487F-BCDE-AC58EBAE4651}" srcOrd="7" destOrd="0" presId="urn:microsoft.com/office/officeart/2005/8/layout/target3"/>
    <dgm:cxn modelId="{742853EC-B3B9-4AAF-8AC1-63180F7BB6D0}" type="presParOf" srcId="{DEC2C3EF-82BB-4E6A-8177-A93F6BEF998D}" destId="{73581232-5629-4516-B308-028A8F17F6A7}" srcOrd="8" destOrd="0" presId="urn:microsoft.com/office/officeart/2005/8/layout/target3"/>
    <dgm:cxn modelId="{C99CB457-B30F-479D-8B51-E7CF76626E09}" type="presParOf" srcId="{DEC2C3EF-82BB-4E6A-8177-A93F6BEF998D}" destId="{4A2B5346-BC37-4DB4-BAFC-82A55B7F8B95}" srcOrd="9" destOrd="0" presId="urn:microsoft.com/office/officeart/2005/8/layout/target3"/>
    <dgm:cxn modelId="{62B85E9C-1B3E-4153-96B1-3C4F8DFA0D1A}" type="presParOf" srcId="{DEC2C3EF-82BB-4E6A-8177-A93F6BEF998D}" destId="{F61BA140-9417-4FCB-94F2-080337BA06D9}" srcOrd="10" destOrd="0" presId="urn:microsoft.com/office/officeart/2005/8/layout/target3"/>
    <dgm:cxn modelId="{DDB85B26-8CC6-4DA6-A4C9-1A823BCCE22C}" type="presParOf" srcId="{DEC2C3EF-82BB-4E6A-8177-A93F6BEF998D}" destId="{AD1A8690-3C07-4E39-B2E6-0AB70F043C71}" srcOrd="11" destOrd="0" presId="urn:microsoft.com/office/officeart/2005/8/layout/target3"/>
    <dgm:cxn modelId="{F9C97C3F-9A39-421D-8282-D08A748145AF}" type="presParOf" srcId="{DEC2C3EF-82BB-4E6A-8177-A93F6BEF998D}" destId="{9720736B-39B7-4D90-BDCA-679AC627B3D6}" srcOrd="12" destOrd="0" presId="urn:microsoft.com/office/officeart/2005/8/layout/target3"/>
    <dgm:cxn modelId="{6FBA6617-A777-4CBE-AB00-F569C7794EA0}" type="presParOf" srcId="{DEC2C3EF-82BB-4E6A-8177-A93F6BEF998D}" destId="{3C10B167-EEE0-4734-B6F8-EB3B2FF00094}" srcOrd="13" destOrd="0" presId="urn:microsoft.com/office/officeart/2005/8/layout/target3"/>
    <dgm:cxn modelId="{04AE23A5-31CB-494F-9919-B7C6A92738EC}" type="presParOf" srcId="{DEC2C3EF-82BB-4E6A-8177-A93F6BEF998D}" destId="{99D963F7-7599-4DC3-A495-76D4777B587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1BAE45-4203-44CF-88BF-ADCFAAA182C3}" type="doc">
      <dgm:prSet loTypeId="urn:microsoft.com/office/officeart/2005/8/layout/pyramid1" loCatId="pyramid" qsTypeId="urn:microsoft.com/office/officeart/2005/8/quickstyle/simple1" qsCatId="simple" csTypeId="urn:microsoft.com/office/officeart/2005/8/colors/accent1_2" csCatId="accent1" phldr="1"/>
      <dgm:spPr/>
    </dgm:pt>
    <dgm:pt modelId="{2742E50E-DABE-4F19-8642-3393BE0A0872}">
      <dgm:prSet phldrT="[Text]"/>
      <dgm:spPr/>
      <dgm:t>
        <a:bodyPr/>
        <a:lstStyle/>
        <a:p>
          <a:r>
            <a:rPr lang="en-AU" dirty="0"/>
            <a:t>Senior Management must be 100% committed and provide the resources</a:t>
          </a:r>
        </a:p>
      </dgm:t>
    </dgm:pt>
    <dgm:pt modelId="{52791BB8-24FC-43A4-9666-639CB5B49FBB}" type="parTrans" cxnId="{E3E6E6B2-9E9D-45C3-8313-E37AF75FD298}">
      <dgm:prSet/>
      <dgm:spPr/>
      <dgm:t>
        <a:bodyPr/>
        <a:lstStyle/>
        <a:p>
          <a:endParaRPr lang="en-AU"/>
        </a:p>
      </dgm:t>
    </dgm:pt>
    <dgm:pt modelId="{9FDB1820-9EFA-4800-8230-BE2EFBCDC469}" type="sibTrans" cxnId="{E3E6E6B2-9E9D-45C3-8313-E37AF75FD298}">
      <dgm:prSet/>
      <dgm:spPr/>
      <dgm:t>
        <a:bodyPr/>
        <a:lstStyle/>
        <a:p>
          <a:endParaRPr lang="en-AU"/>
        </a:p>
      </dgm:t>
    </dgm:pt>
    <dgm:pt modelId="{5D4CB057-48DF-44B4-9684-E3AF0A0F9788}">
      <dgm:prSet phldrT="[Text]"/>
      <dgm:spPr/>
      <dgm:t>
        <a:bodyPr/>
        <a:lstStyle/>
        <a:p>
          <a:r>
            <a:rPr lang="en-AU" dirty="0"/>
            <a:t>Operations Management must live and breathe the standards and “walk the talk”.</a:t>
          </a:r>
        </a:p>
      </dgm:t>
    </dgm:pt>
    <dgm:pt modelId="{8A8ECBBB-131D-4239-B7AB-E329D226AE56}" type="parTrans" cxnId="{2CF1D188-FD93-4DD1-B88A-7CFCFAF74284}">
      <dgm:prSet/>
      <dgm:spPr/>
      <dgm:t>
        <a:bodyPr/>
        <a:lstStyle/>
        <a:p>
          <a:endParaRPr lang="en-AU"/>
        </a:p>
      </dgm:t>
    </dgm:pt>
    <dgm:pt modelId="{012FE4EA-6D8B-463A-9E35-80AF67794C73}" type="sibTrans" cxnId="{2CF1D188-FD93-4DD1-B88A-7CFCFAF74284}">
      <dgm:prSet/>
      <dgm:spPr/>
      <dgm:t>
        <a:bodyPr/>
        <a:lstStyle/>
        <a:p>
          <a:endParaRPr lang="en-AU"/>
        </a:p>
      </dgm:t>
    </dgm:pt>
    <dgm:pt modelId="{AFF49D07-2256-485F-AAC7-A2C1FE9FCF40}">
      <dgm:prSet phldrT="[Text]"/>
      <dgm:spPr/>
      <dgm:t>
        <a:bodyPr/>
        <a:lstStyle/>
        <a:p>
          <a:r>
            <a:rPr lang="en-AU" dirty="0"/>
            <a:t>The drill crews need to have clarity and support on an ongoing basis and a safety culture they can identify with. They must be encouraged to feedback unsafe situations.</a:t>
          </a:r>
        </a:p>
      </dgm:t>
    </dgm:pt>
    <dgm:pt modelId="{E9DA990A-119A-4008-8E2A-0ACABABE6B42}" type="parTrans" cxnId="{654D97E3-7A5F-4521-8F6B-DCA8519A2777}">
      <dgm:prSet/>
      <dgm:spPr/>
      <dgm:t>
        <a:bodyPr/>
        <a:lstStyle/>
        <a:p>
          <a:endParaRPr lang="en-AU"/>
        </a:p>
      </dgm:t>
    </dgm:pt>
    <dgm:pt modelId="{21B1FE4C-561C-4475-8DA8-4BA81D3D2A9D}" type="sibTrans" cxnId="{654D97E3-7A5F-4521-8F6B-DCA8519A2777}">
      <dgm:prSet/>
      <dgm:spPr/>
      <dgm:t>
        <a:bodyPr/>
        <a:lstStyle/>
        <a:p>
          <a:endParaRPr lang="en-AU"/>
        </a:p>
      </dgm:t>
    </dgm:pt>
    <dgm:pt modelId="{B078BD1B-7546-4264-9AB5-8F97655481E0}" type="pres">
      <dgm:prSet presAssocID="{F91BAE45-4203-44CF-88BF-ADCFAAA182C3}" presName="Name0" presStyleCnt="0">
        <dgm:presLayoutVars>
          <dgm:dir/>
          <dgm:animLvl val="lvl"/>
          <dgm:resizeHandles val="exact"/>
        </dgm:presLayoutVars>
      </dgm:prSet>
      <dgm:spPr/>
    </dgm:pt>
    <dgm:pt modelId="{0EEB66A7-67D8-4650-A7D0-79FF095FD0D3}" type="pres">
      <dgm:prSet presAssocID="{2742E50E-DABE-4F19-8642-3393BE0A0872}" presName="Name8" presStyleCnt="0"/>
      <dgm:spPr/>
    </dgm:pt>
    <dgm:pt modelId="{37BB6D8B-CCF9-4FAF-81DD-C76161964AC6}" type="pres">
      <dgm:prSet presAssocID="{2742E50E-DABE-4F19-8642-3393BE0A0872}" presName="level" presStyleLbl="node1" presStyleIdx="0" presStyleCnt="3">
        <dgm:presLayoutVars>
          <dgm:chMax val="1"/>
          <dgm:bulletEnabled val="1"/>
        </dgm:presLayoutVars>
      </dgm:prSet>
      <dgm:spPr/>
      <dgm:t>
        <a:bodyPr/>
        <a:lstStyle/>
        <a:p>
          <a:endParaRPr lang="en-US"/>
        </a:p>
      </dgm:t>
    </dgm:pt>
    <dgm:pt modelId="{A4776FC8-E7CF-4776-A3F2-0919DA85100F}" type="pres">
      <dgm:prSet presAssocID="{2742E50E-DABE-4F19-8642-3393BE0A0872}" presName="levelTx" presStyleLbl="revTx" presStyleIdx="0" presStyleCnt="0">
        <dgm:presLayoutVars>
          <dgm:chMax val="1"/>
          <dgm:bulletEnabled val="1"/>
        </dgm:presLayoutVars>
      </dgm:prSet>
      <dgm:spPr/>
      <dgm:t>
        <a:bodyPr/>
        <a:lstStyle/>
        <a:p>
          <a:endParaRPr lang="en-US"/>
        </a:p>
      </dgm:t>
    </dgm:pt>
    <dgm:pt modelId="{B5FBFD89-276A-4AEC-A2FC-975E8D288D25}" type="pres">
      <dgm:prSet presAssocID="{5D4CB057-48DF-44B4-9684-E3AF0A0F9788}" presName="Name8" presStyleCnt="0"/>
      <dgm:spPr/>
    </dgm:pt>
    <dgm:pt modelId="{397CC5DC-C1CF-4C14-A401-ECCF5C2EF733}" type="pres">
      <dgm:prSet presAssocID="{5D4CB057-48DF-44B4-9684-E3AF0A0F9788}" presName="level" presStyleLbl="node1" presStyleIdx="1" presStyleCnt="3">
        <dgm:presLayoutVars>
          <dgm:chMax val="1"/>
          <dgm:bulletEnabled val="1"/>
        </dgm:presLayoutVars>
      </dgm:prSet>
      <dgm:spPr/>
      <dgm:t>
        <a:bodyPr/>
        <a:lstStyle/>
        <a:p>
          <a:endParaRPr lang="en-US"/>
        </a:p>
      </dgm:t>
    </dgm:pt>
    <dgm:pt modelId="{146BFC21-1046-410B-8676-132BDD6F5454}" type="pres">
      <dgm:prSet presAssocID="{5D4CB057-48DF-44B4-9684-E3AF0A0F9788}" presName="levelTx" presStyleLbl="revTx" presStyleIdx="0" presStyleCnt="0">
        <dgm:presLayoutVars>
          <dgm:chMax val="1"/>
          <dgm:bulletEnabled val="1"/>
        </dgm:presLayoutVars>
      </dgm:prSet>
      <dgm:spPr/>
      <dgm:t>
        <a:bodyPr/>
        <a:lstStyle/>
        <a:p>
          <a:endParaRPr lang="en-US"/>
        </a:p>
      </dgm:t>
    </dgm:pt>
    <dgm:pt modelId="{7CE36A8D-0D3B-478D-99B1-EB9114281819}" type="pres">
      <dgm:prSet presAssocID="{AFF49D07-2256-485F-AAC7-A2C1FE9FCF40}" presName="Name8" presStyleCnt="0"/>
      <dgm:spPr/>
    </dgm:pt>
    <dgm:pt modelId="{64797452-4954-4390-AA92-E5A903FB4497}" type="pres">
      <dgm:prSet presAssocID="{AFF49D07-2256-485F-AAC7-A2C1FE9FCF40}" presName="level" presStyleLbl="node1" presStyleIdx="2" presStyleCnt="3">
        <dgm:presLayoutVars>
          <dgm:chMax val="1"/>
          <dgm:bulletEnabled val="1"/>
        </dgm:presLayoutVars>
      </dgm:prSet>
      <dgm:spPr/>
      <dgm:t>
        <a:bodyPr/>
        <a:lstStyle/>
        <a:p>
          <a:endParaRPr lang="en-US"/>
        </a:p>
      </dgm:t>
    </dgm:pt>
    <dgm:pt modelId="{51E0B6B1-71CF-477C-9ADF-21B2D643C1A0}" type="pres">
      <dgm:prSet presAssocID="{AFF49D07-2256-485F-AAC7-A2C1FE9FCF40}" presName="levelTx" presStyleLbl="revTx" presStyleIdx="0" presStyleCnt="0">
        <dgm:presLayoutVars>
          <dgm:chMax val="1"/>
          <dgm:bulletEnabled val="1"/>
        </dgm:presLayoutVars>
      </dgm:prSet>
      <dgm:spPr/>
      <dgm:t>
        <a:bodyPr/>
        <a:lstStyle/>
        <a:p>
          <a:endParaRPr lang="en-US"/>
        </a:p>
      </dgm:t>
    </dgm:pt>
  </dgm:ptLst>
  <dgm:cxnLst>
    <dgm:cxn modelId="{B9D98E5C-2602-4153-9E04-34D9D57BD2E7}" type="presOf" srcId="{5D4CB057-48DF-44B4-9684-E3AF0A0F9788}" destId="{397CC5DC-C1CF-4C14-A401-ECCF5C2EF733}" srcOrd="0" destOrd="0" presId="urn:microsoft.com/office/officeart/2005/8/layout/pyramid1"/>
    <dgm:cxn modelId="{B7959FAB-1FCD-460A-938A-9DF749EF722E}" type="presOf" srcId="{2742E50E-DABE-4F19-8642-3393BE0A0872}" destId="{37BB6D8B-CCF9-4FAF-81DD-C76161964AC6}" srcOrd="0" destOrd="0" presId="urn:microsoft.com/office/officeart/2005/8/layout/pyramid1"/>
    <dgm:cxn modelId="{F011961B-A46C-49B3-B29F-9739E8BF3229}" type="presOf" srcId="{AFF49D07-2256-485F-AAC7-A2C1FE9FCF40}" destId="{51E0B6B1-71CF-477C-9ADF-21B2D643C1A0}" srcOrd="1" destOrd="0" presId="urn:microsoft.com/office/officeart/2005/8/layout/pyramid1"/>
    <dgm:cxn modelId="{E3E6E6B2-9E9D-45C3-8313-E37AF75FD298}" srcId="{F91BAE45-4203-44CF-88BF-ADCFAAA182C3}" destId="{2742E50E-DABE-4F19-8642-3393BE0A0872}" srcOrd="0" destOrd="0" parTransId="{52791BB8-24FC-43A4-9666-639CB5B49FBB}" sibTransId="{9FDB1820-9EFA-4800-8230-BE2EFBCDC469}"/>
    <dgm:cxn modelId="{654D97E3-7A5F-4521-8F6B-DCA8519A2777}" srcId="{F91BAE45-4203-44CF-88BF-ADCFAAA182C3}" destId="{AFF49D07-2256-485F-AAC7-A2C1FE9FCF40}" srcOrd="2" destOrd="0" parTransId="{E9DA990A-119A-4008-8E2A-0ACABABE6B42}" sibTransId="{21B1FE4C-561C-4475-8DA8-4BA81D3D2A9D}"/>
    <dgm:cxn modelId="{2CF1D188-FD93-4DD1-B88A-7CFCFAF74284}" srcId="{F91BAE45-4203-44CF-88BF-ADCFAAA182C3}" destId="{5D4CB057-48DF-44B4-9684-E3AF0A0F9788}" srcOrd="1" destOrd="0" parTransId="{8A8ECBBB-131D-4239-B7AB-E329D226AE56}" sibTransId="{012FE4EA-6D8B-463A-9E35-80AF67794C73}"/>
    <dgm:cxn modelId="{E5423EAF-8CCF-42F2-8EDE-143D94F96F7D}" type="presOf" srcId="{2742E50E-DABE-4F19-8642-3393BE0A0872}" destId="{A4776FC8-E7CF-4776-A3F2-0919DA85100F}" srcOrd="1" destOrd="0" presId="urn:microsoft.com/office/officeart/2005/8/layout/pyramid1"/>
    <dgm:cxn modelId="{1D046544-3E99-4653-8016-E291CD10485D}" type="presOf" srcId="{5D4CB057-48DF-44B4-9684-E3AF0A0F9788}" destId="{146BFC21-1046-410B-8676-132BDD6F5454}" srcOrd="1" destOrd="0" presId="urn:microsoft.com/office/officeart/2005/8/layout/pyramid1"/>
    <dgm:cxn modelId="{E6EAE6F2-196A-475F-9F8B-7205F7A79193}" type="presOf" srcId="{AFF49D07-2256-485F-AAC7-A2C1FE9FCF40}" destId="{64797452-4954-4390-AA92-E5A903FB4497}" srcOrd="0" destOrd="0" presId="urn:microsoft.com/office/officeart/2005/8/layout/pyramid1"/>
    <dgm:cxn modelId="{1E304408-898A-4B43-9633-1F09B522E8BD}" type="presOf" srcId="{F91BAE45-4203-44CF-88BF-ADCFAAA182C3}" destId="{B078BD1B-7546-4264-9AB5-8F97655481E0}" srcOrd="0" destOrd="0" presId="urn:microsoft.com/office/officeart/2005/8/layout/pyramid1"/>
    <dgm:cxn modelId="{0BFF460B-E681-41FB-B226-BBFBCFCEC25C}" type="presParOf" srcId="{B078BD1B-7546-4264-9AB5-8F97655481E0}" destId="{0EEB66A7-67D8-4650-A7D0-79FF095FD0D3}" srcOrd="0" destOrd="0" presId="urn:microsoft.com/office/officeart/2005/8/layout/pyramid1"/>
    <dgm:cxn modelId="{3F2CE3C7-1D38-4202-AF7C-7785ECF84AC1}" type="presParOf" srcId="{0EEB66A7-67D8-4650-A7D0-79FF095FD0D3}" destId="{37BB6D8B-CCF9-4FAF-81DD-C76161964AC6}" srcOrd="0" destOrd="0" presId="urn:microsoft.com/office/officeart/2005/8/layout/pyramid1"/>
    <dgm:cxn modelId="{1891A095-A427-42AF-B086-E91CB5716C3F}" type="presParOf" srcId="{0EEB66A7-67D8-4650-A7D0-79FF095FD0D3}" destId="{A4776FC8-E7CF-4776-A3F2-0919DA85100F}" srcOrd="1" destOrd="0" presId="urn:microsoft.com/office/officeart/2005/8/layout/pyramid1"/>
    <dgm:cxn modelId="{DD5D2CEC-CAA1-4CD4-A11C-860857A7DDC2}" type="presParOf" srcId="{B078BD1B-7546-4264-9AB5-8F97655481E0}" destId="{B5FBFD89-276A-4AEC-A2FC-975E8D288D25}" srcOrd="1" destOrd="0" presId="urn:microsoft.com/office/officeart/2005/8/layout/pyramid1"/>
    <dgm:cxn modelId="{38F06D34-587D-43CB-8B18-2BC2DE92AD73}" type="presParOf" srcId="{B5FBFD89-276A-4AEC-A2FC-975E8D288D25}" destId="{397CC5DC-C1CF-4C14-A401-ECCF5C2EF733}" srcOrd="0" destOrd="0" presId="urn:microsoft.com/office/officeart/2005/8/layout/pyramid1"/>
    <dgm:cxn modelId="{C5A86B18-2C5A-4015-9BB0-9D7958624252}" type="presParOf" srcId="{B5FBFD89-276A-4AEC-A2FC-975E8D288D25}" destId="{146BFC21-1046-410B-8676-132BDD6F5454}" srcOrd="1" destOrd="0" presId="urn:microsoft.com/office/officeart/2005/8/layout/pyramid1"/>
    <dgm:cxn modelId="{CDFDA5F1-9506-429F-B7D7-243105A4755B}" type="presParOf" srcId="{B078BD1B-7546-4264-9AB5-8F97655481E0}" destId="{7CE36A8D-0D3B-478D-99B1-EB9114281819}" srcOrd="2" destOrd="0" presId="urn:microsoft.com/office/officeart/2005/8/layout/pyramid1"/>
    <dgm:cxn modelId="{2FE016A6-107A-4A1F-8453-DB32E4D8C248}" type="presParOf" srcId="{7CE36A8D-0D3B-478D-99B1-EB9114281819}" destId="{64797452-4954-4390-AA92-E5A903FB4497}" srcOrd="0" destOrd="0" presId="urn:microsoft.com/office/officeart/2005/8/layout/pyramid1"/>
    <dgm:cxn modelId="{17D05138-34A2-4314-B488-BBB3B610343D}" type="presParOf" srcId="{7CE36A8D-0D3B-478D-99B1-EB9114281819}" destId="{51E0B6B1-71CF-477C-9ADF-21B2D643C1A0}"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40E9F7-6A05-4409-ABEB-3EF7B688CE8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89737D46-6A8B-48FC-8D63-EA90E2C53A15}">
      <dgm:prSet phldrT="[Text]"/>
      <dgm:spPr>
        <a:solidFill>
          <a:schemeClr val="accent1">
            <a:lumMod val="75000"/>
          </a:schemeClr>
        </a:solidFill>
      </dgm:spPr>
      <dgm:t>
        <a:bodyPr/>
        <a:lstStyle/>
        <a:p>
          <a:r>
            <a:rPr lang="en-AU" dirty="0"/>
            <a:t>First preference is for transferrable Qualifications</a:t>
          </a:r>
        </a:p>
      </dgm:t>
    </dgm:pt>
    <dgm:pt modelId="{99D05A95-26C8-4D2F-9EDE-822F1DB24C69}" type="parTrans" cxnId="{8F152393-4776-4711-A25D-4166F2F62FC1}">
      <dgm:prSet/>
      <dgm:spPr/>
      <dgm:t>
        <a:bodyPr/>
        <a:lstStyle/>
        <a:p>
          <a:endParaRPr lang="en-AU"/>
        </a:p>
      </dgm:t>
    </dgm:pt>
    <dgm:pt modelId="{36C8C500-C4FE-4FDD-B569-CA799150D56B}" type="sibTrans" cxnId="{8F152393-4776-4711-A25D-4166F2F62FC1}">
      <dgm:prSet/>
      <dgm:spPr/>
      <dgm:t>
        <a:bodyPr/>
        <a:lstStyle/>
        <a:p>
          <a:endParaRPr lang="en-AU"/>
        </a:p>
      </dgm:t>
    </dgm:pt>
    <dgm:pt modelId="{B9741D42-36B9-4049-B3D4-7F739A257E28}">
      <dgm:prSet phldrT="[Text]"/>
      <dgm:spPr>
        <a:solidFill>
          <a:schemeClr val="accent1">
            <a:lumMod val="75000"/>
          </a:schemeClr>
        </a:solidFill>
      </dgm:spPr>
      <dgm:t>
        <a:bodyPr/>
        <a:lstStyle/>
        <a:p>
          <a:r>
            <a:rPr lang="en-AU" dirty="0"/>
            <a:t>Good work/life balance</a:t>
          </a:r>
        </a:p>
      </dgm:t>
    </dgm:pt>
    <dgm:pt modelId="{18BFC151-0BE7-4CC9-A737-F6AB9397171B}" type="parTrans" cxnId="{3C0287F7-4FF0-4323-882E-D18E6AD01938}">
      <dgm:prSet/>
      <dgm:spPr/>
      <dgm:t>
        <a:bodyPr/>
        <a:lstStyle/>
        <a:p>
          <a:endParaRPr lang="en-AU"/>
        </a:p>
      </dgm:t>
    </dgm:pt>
    <dgm:pt modelId="{6E971E3A-2EE5-4A71-90BC-6B64C7917B0B}" type="sibTrans" cxnId="{3C0287F7-4FF0-4323-882E-D18E6AD01938}">
      <dgm:prSet/>
      <dgm:spPr/>
      <dgm:t>
        <a:bodyPr/>
        <a:lstStyle/>
        <a:p>
          <a:endParaRPr lang="en-AU"/>
        </a:p>
      </dgm:t>
    </dgm:pt>
    <dgm:pt modelId="{9BB3E8A5-0548-4377-B1C4-1EE5EDC3F2CE}">
      <dgm:prSet phldrT="[Text]"/>
      <dgm:spPr>
        <a:solidFill>
          <a:schemeClr val="accent1">
            <a:lumMod val="75000"/>
          </a:schemeClr>
        </a:solidFill>
      </dgm:spPr>
      <dgm:t>
        <a:bodyPr/>
        <a:lstStyle/>
        <a:p>
          <a:r>
            <a:rPr lang="en-AU" dirty="0"/>
            <a:t>Salary is important but 3</a:t>
          </a:r>
          <a:r>
            <a:rPr lang="en-AU" baseline="30000" dirty="0"/>
            <a:t>rd</a:t>
          </a:r>
          <a:r>
            <a:rPr lang="en-AU" dirty="0"/>
            <a:t> on the list.</a:t>
          </a:r>
        </a:p>
      </dgm:t>
    </dgm:pt>
    <dgm:pt modelId="{714BEAEA-3626-4FC1-823F-E3124CCD3FC8}" type="parTrans" cxnId="{DCC895A6-1440-495D-9D12-56489DCF869A}">
      <dgm:prSet/>
      <dgm:spPr/>
      <dgm:t>
        <a:bodyPr/>
        <a:lstStyle/>
        <a:p>
          <a:endParaRPr lang="en-AU"/>
        </a:p>
      </dgm:t>
    </dgm:pt>
    <dgm:pt modelId="{DEE8D788-27E9-4E1E-8B67-0DB7CBFE0FD0}" type="sibTrans" cxnId="{DCC895A6-1440-495D-9D12-56489DCF869A}">
      <dgm:prSet/>
      <dgm:spPr/>
      <dgm:t>
        <a:bodyPr/>
        <a:lstStyle/>
        <a:p>
          <a:endParaRPr lang="en-AU"/>
        </a:p>
      </dgm:t>
    </dgm:pt>
    <dgm:pt modelId="{A3DAB8C3-1FC2-4B61-B9A7-FA7F656F3953}" type="pres">
      <dgm:prSet presAssocID="{EC40E9F7-6A05-4409-ABEB-3EF7B688CE86}" presName="linear" presStyleCnt="0">
        <dgm:presLayoutVars>
          <dgm:dir/>
          <dgm:animLvl val="lvl"/>
          <dgm:resizeHandles val="exact"/>
        </dgm:presLayoutVars>
      </dgm:prSet>
      <dgm:spPr/>
      <dgm:t>
        <a:bodyPr/>
        <a:lstStyle/>
        <a:p>
          <a:endParaRPr lang="en-US"/>
        </a:p>
      </dgm:t>
    </dgm:pt>
    <dgm:pt modelId="{64BE6837-1A58-4A2D-B271-454C729A8B5E}" type="pres">
      <dgm:prSet presAssocID="{89737D46-6A8B-48FC-8D63-EA90E2C53A15}" presName="parentLin" presStyleCnt="0"/>
      <dgm:spPr/>
    </dgm:pt>
    <dgm:pt modelId="{F25EC6CB-56D9-4B3F-906A-BABCC7479E16}" type="pres">
      <dgm:prSet presAssocID="{89737D46-6A8B-48FC-8D63-EA90E2C53A15}" presName="parentLeftMargin" presStyleLbl="node1" presStyleIdx="0" presStyleCnt="3"/>
      <dgm:spPr/>
      <dgm:t>
        <a:bodyPr/>
        <a:lstStyle/>
        <a:p>
          <a:endParaRPr lang="en-US"/>
        </a:p>
      </dgm:t>
    </dgm:pt>
    <dgm:pt modelId="{492617AE-AF46-4C82-A979-617D606C47BF}" type="pres">
      <dgm:prSet presAssocID="{89737D46-6A8B-48FC-8D63-EA90E2C53A15}" presName="parentText" presStyleLbl="node1" presStyleIdx="0" presStyleCnt="3">
        <dgm:presLayoutVars>
          <dgm:chMax val="0"/>
          <dgm:bulletEnabled val="1"/>
        </dgm:presLayoutVars>
      </dgm:prSet>
      <dgm:spPr/>
      <dgm:t>
        <a:bodyPr/>
        <a:lstStyle/>
        <a:p>
          <a:endParaRPr lang="en-US"/>
        </a:p>
      </dgm:t>
    </dgm:pt>
    <dgm:pt modelId="{307A04F2-B0EE-417E-88D6-F7B6F178031F}" type="pres">
      <dgm:prSet presAssocID="{89737D46-6A8B-48FC-8D63-EA90E2C53A15}" presName="negativeSpace" presStyleCnt="0"/>
      <dgm:spPr/>
    </dgm:pt>
    <dgm:pt modelId="{4991B4C8-54C4-44B3-A18D-9C430E3433AA}" type="pres">
      <dgm:prSet presAssocID="{89737D46-6A8B-48FC-8D63-EA90E2C53A15}" presName="childText" presStyleLbl="conFgAcc1" presStyleIdx="0" presStyleCnt="3">
        <dgm:presLayoutVars>
          <dgm:bulletEnabled val="1"/>
        </dgm:presLayoutVars>
      </dgm:prSet>
      <dgm:spPr/>
    </dgm:pt>
    <dgm:pt modelId="{7FF4D8F2-4DB6-43CA-BD9A-BF8EE2F6C6EF}" type="pres">
      <dgm:prSet presAssocID="{36C8C500-C4FE-4FDD-B569-CA799150D56B}" presName="spaceBetweenRectangles" presStyleCnt="0"/>
      <dgm:spPr/>
    </dgm:pt>
    <dgm:pt modelId="{33C35503-FED0-4EE6-9C7C-8A514811D127}" type="pres">
      <dgm:prSet presAssocID="{B9741D42-36B9-4049-B3D4-7F739A257E28}" presName="parentLin" presStyleCnt="0"/>
      <dgm:spPr/>
    </dgm:pt>
    <dgm:pt modelId="{EF68D437-3807-4ECF-A7DE-9CD438509DB6}" type="pres">
      <dgm:prSet presAssocID="{B9741D42-36B9-4049-B3D4-7F739A257E28}" presName="parentLeftMargin" presStyleLbl="node1" presStyleIdx="0" presStyleCnt="3"/>
      <dgm:spPr/>
      <dgm:t>
        <a:bodyPr/>
        <a:lstStyle/>
        <a:p>
          <a:endParaRPr lang="en-US"/>
        </a:p>
      </dgm:t>
    </dgm:pt>
    <dgm:pt modelId="{C7766965-442F-4DF9-BCBA-AB52C397212A}" type="pres">
      <dgm:prSet presAssocID="{B9741D42-36B9-4049-B3D4-7F739A257E28}" presName="parentText" presStyleLbl="node1" presStyleIdx="1" presStyleCnt="3">
        <dgm:presLayoutVars>
          <dgm:chMax val="0"/>
          <dgm:bulletEnabled val="1"/>
        </dgm:presLayoutVars>
      </dgm:prSet>
      <dgm:spPr/>
      <dgm:t>
        <a:bodyPr/>
        <a:lstStyle/>
        <a:p>
          <a:endParaRPr lang="en-US"/>
        </a:p>
      </dgm:t>
    </dgm:pt>
    <dgm:pt modelId="{7CBBF57A-2F70-4F2E-BE64-19CA84657381}" type="pres">
      <dgm:prSet presAssocID="{B9741D42-36B9-4049-B3D4-7F739A257E28}" presName="negativeSpace" presStyleCnt="0"/>
      <dgm:spPr/>
    </dgm:pt>
    <dgm:pt modelId="{336E5230-D1A5-4BB1-BE8E-E9648959FD43}" type="pres">
      <dgm:prSet presAssocID="{B9741D42-36B9-4049-B3D4-7F739A257E28}" presName="childText" presStyleLbl="conFgAcc1" presStyleIdx="1" presStyleCnt="3">
        <dgm:presLayoutVars>
          <dgm:bulletEnabled val="1"/>
        </dgm:presLayoutVars>
      </dgm:prSet>
      <dgm:spPr/>
    </dgm:pt>
    <dgm:pt modelId="{BF16EB57-79DC-41E6-BFBC-743F20AF686C}" type="pres">
      <dgm:prSet presAssocID="{6E971E3A-2EE5-4A71-90BC-6B64C7917B0B}" presName="spaceBetweenRectangles" presStyleCnt="0"/>
      <dgm:spPr/>
    </dgm:pt>
    <dgm:pt modelId="{97D928CA-3B5F-4842-A681-7D9D5961A6B7}" type="pres">
      <dgm:prSet presAssocID="{9BB3E8A5-0548-4377-B1C4-1EE5EDC3F2CE}" presName="parentLin" presStyleCnt="0"/>
      <dgm:spPr/>
    </dgm:pt>
    <dgm:pt modelId="{FEAE79E0-0D58-4DAD-A4AE-7493A98DB599}" type="pres">
      <dgm:prSet presAssocID="{9BB3E8A5-0548-4377-B1C4-1EE5EDC3F2CE}" presName="parentLeftMargin" presStyleLbl="node1" presStyleIdx="1" presStyleCnt="3"/>
      <dgm:spPr/>
      <dgm:t>
        <a:bodyPr/>
        <a:lstStyle/>
        <a:p>
          <a:endParaRPr lang="en-US"/>
        </a:p>
      </dgm:t>
    </dgm:pt>
    <dgm:pt modelId="{FC8362ED-3E30-4DBF-A2AE-A54F9641FE18}" type="pres">
      <dgm:prSet presAssocID="{9BB3E8A5-0548-4377-B1C4-1EE5EDC3F2CE}" presName="parentText" presStyleLbl="node1" presStyleIdx="2" presStyleCnt="3">
        <dgm:presLayoutVars>
          <dgm:chMax val="0"/>
          <dgm:bulletEnabled val="1"/>
        </dgm:presLayoutVars>
      </dgm:prSet>
      <dgm:spPr/>
      <dgm:t>
        <a:bodyPr/>
        <a:lstStyle/>
        <a:p>
          <a:endParaRPr lang="en-US"/>
        </a:p>
      </dgm:t>
    </dgm:pt>
    <dgm:pt modelId="{E5E682B6-4957-4237-9807-4D020FFB49D8}" type="pres">
      <dgm:prSet presAssocID="{9BB3E8A5-0548-4377-B1C4-1EE5EDC3F2CE}" presName="negativeSpace" presStyleCnt="0"/>
      <dgm:spPr/>
    </dgm:pt>
    <dgm:pt modelId="{CD24AFFF-F5B7-4474-906B-7B1BD80F9E60}" type="pres">
      <dgm:prSet presAssocID="{9BB3E8A5-0548-4377-B1C4-1EE5EDC3F2CE}" presName="childText" presStyleLbl="conFgAcc1" presStyleIdx="2" presStyleCnt="3">
        <dgm:presLayoutVars>
          <dgm:bulletEnabled val="1"/>
        </dgm:presLayoutVars>
      </dgm:prSet>
      <dgm:spPr/>
    </dgm:pt>
  </dgm:ptLst>
  <dgm:cxnLst>
    <dgm:cxn modelId="{2D2F89EA-C77C-4D1E-86EE-87E036514DB0}" type="presOf" srcId="{B9741D42-36B9-4049-B3D4-7F739A257E28}" destId="{EF68D437-3807-4ECF-A7DE-9CD438509DB6}" srcOrd="0" destOrd="0" presId="urn:microsoft.com/office/officeart/2005/8/layout/list1"/>
    <dgm:cxn modelId="{E3DD7637-471B-4C16-BB0F-21D33A030869}" type="presOf" srcId="{EC40E9F7-6A05-4409-ABEB-3EF7B688CE86}" destId="{A3DAB8C3-1FC2-4B61-B9A7-FA7F656F3953}" srcOrd="0" destOrd="0" presId="urn:microsoft.com/office/officeart/2005/8/layout/list1"/>
    <dgm:cxn modelId="{8F152393-4776-4711-A25D-4166F2F62FC1}" srcId="{EC40E9F7-6A05-4409-ABEB-3EF7B688CE86}" destId="{89737D46-6A8B-48FC-8D63-EA90E2C53A15}" srcOrd="0" destOrd="0" parTransId="{99D05A95-26C8-4D2F-9EDE-822F1DB24C69}" sibTransId="{36C8C500-C4FE-4FDD-B569-CA799150D56B}"/>
    <dgm:cxn modelId="{0BE88854-D4D7-4E2F-9911-9C3139EBE831}" type="presOf" srcId="{9BB3E8A5-0548-4377-B1C4-1EE5EDC3F2CE}" destId="{FEAE79E0-0D58-4DAD-A4AE-7493A98DB599}" srcOrd="0" destOrd="0" presId="urn:microsoft.com/office/officeart/2005/8/layout/list1"/>
    <dgm:cxn modelId="{3C0287F7-4FF0-4323-882E-D18E6AD01938}" srcId="{EC40E9F7-6A05-4409-ABEB-3EF7B688CE86}" destId="{B9741D42-36B9-4049-B3D4-7F739A257E28}" srcOrd="1" destOrd="0" parTransId="{18BFC151-0BE7-4CC9-A737-F6AB9397171B}" sibTransId="{6E971E3A-2EE5-4A71-90BC-6B64C7917B0B}"/>
    <dgm:cxn modelId="{DCC895A6-1440-495D-9D12-56489DCF869A}" srcId="{EC40E9F7-6A05-4409-ABEB-3EF7B688CE86}" destId="{9BB3E8A5-0548-4377-B1C4-1EE5EDC3F2CE}" srcOrd="2" destOrd="0" parTransId="{714BEAEA-3626-4FC1-823F-E3124CCD3FC8}" sibTransId="{DEE8D788-27E9-4E1E-8B67-0DB7CBFE0FD0}"/>
    <dgm:cxn modelId="{120887EC-FD11-47E7-94BB-62111A742E81}" type="presOf" srcId="{B9741D42-36B9-4049-B3D4-7F739A257E28}" destId="{C7766965-442F-4DF9-BCBA-AB52C397212A}" srcOrd="1" destOrd="0" presId="urn:microsoft.com/office/officeart/2005/8/layout/list1"/>
    <dgm:cxn modelId="{14EE9DEF-E50C-4629-8205-7F88D0B3FC79}" type="presOf" srcId="{89737D46-6A8B-48FC-8D63-EA90E2C53A15}" destId="{F25EC6CB-56D9-4B3F-906A-BABCC7479E16}" srcOrd="0" destOrd="0" presId="urn:microsoft.com/office/officeart/2005/8/layout/list1"/>
    <dgm:cxn modelId="{B8862A12-7A1B-4A3A-A0E3-0F5FAF674567}" type="presOf" srcId="{89737D46-6A8B-48FC-8D63-EA90E2C53A15}" destId="{492617AE-AF46-4C82-A979-617D606C47BF}" srcOrd="1" destOrd="0" presId="urn:microsoft.com/office/officeart/2005/8/layout/list1"/>
    <dgm:cxn modelId="{CE5F5CC8-F329-4D4E-82A2-14E5216799E9}" type="presOf" srcId="{9BB3E8A5-0548-4377-B1C4-1EE5EDC3F2CE}" destId="{FC8362ED-3E30-4DBF-A2AE-A54F9641FE18}" srcOrd="1" destOrd="0" presId="urn:microsoft.com/office/officeart/2005/8/layout/list1"/>
    <dgm:cxn modelId="{17D2EF4D-1DBD-4A8F-B5E5-1F16B2B97C67}" type="presParOf" srcId="{A3DAB8C3-1FC2-4B61-B9A7-FA7F656F3953}" destId="{64BE6837-1A58-4A2D-B271-454C729A8B5E}" srcOrd="0" destOrd="0" presId="urn:microsoft.com/office/officeart/2005/8/layout/list1"/>
    <dgm:cxn modelId="{419D3132-66C6-461D-AA25-EC4B32088F73}" type="presParOf" srcId="{64BE6837-1A58-4A2D-B271-454C729A8B5E}" destId="{F25EC6CB-56D9-4B3F-906A-BABCC7479E16}" srcOrd="0" destOrd="0" presId="urn:microsoft.com/office/officeart/2005/8/layout/list1"/>
    <dgm:cxn modelId="{4E701C8E-BE20-4D23-B513-3C80129BDD0D}" type="presParOf" srcId="{64BE6837-1A58-4A2D-B271-454C729A8B5E}" destId="{492617AE-AF46-4C82-A979-617D606C47BF}" srcOrd="1" destOrd="0" presId="urn:microsoft.com/office/officeart/2005/8/layout/list1"/>
    <dgm:cxn modelId="{4A76F0A6-BA16-4F4B-97AD-78F96A7B4672}" type="presParOf" srcId="{A3DAB8C3-1FC2-4B61-B9A7-FA7F656F3953}" destId="{307A04F2-B0EE-417E-88D6-F7B6F178031F}" srcOrd="1" destOrd="0" presId="urn:microsoft.com/office/officeart/2005/8/layout/list1"/>
    <dgm:cxn modelId="{985CF426-2ECF-4C2D-A628-D2DEC25C6131}" type="presParOf" srcId="{A3DAB8C3-1FC2-4B61-B9A7-FA7F656F3953}" destId="{4991B4C8-54C4-44B3-A18D-9C430E3433AA}" srcOrd="2" destOrd="0" presId="urn:microsoft.com/office/officeart/2005/8/layout/list1"/>
    <dgm:cxn modelId="{9947BD3B-F776-4124-B657-3F1D2BFB6D2B}" type="presParOf" srcId="{A3DAB8C3-1FC2-4B61-B9A7-FA7F656F3953}" destId="{7FF4D8F2-4DB6-43CA-BD9A-BF8EE2F6C6EF}" srcOrd="3" destOrd="0" presId="urn:microsoft.com/office/officeart/2005/8/layout/list1"/>
    <dgm:cxn modelId="{BA75A030-E6C9-4884-868B-D3592BE19C12}" type="presParOf" srcId="{A3DAB8C3-1FC2-4B61-B9A7-FA7F656F3953}" destId="{33C35503-FED0-4EE6-9C7C-8A514811D127}" srcOrd="4" destOrd="0" presId="urn:microsoft.com/office/officeart/2005/8/layout/list1"/>
    <dgm:cxn modelId="{92FC49A4-24A5-4107-BDE7-0E3D0FE8390A}" type="presParOf" srcId="{33C35503-FED0-4EE6-9C7C-8A514811D127}" destId="{EF68D437-3807-4ECF-A7DE-9CD438509DB6}" srcOrd="0" destOrd="0" presId="urn:microsoft.com/office/officeart/2005/8/layout/list1"/>
    <dgm:cxn modelId="{E6ECFCC3-E18E-40E1-A575-B621EA607674}" type="presParOf" srcId="{33C35503-FED0-4EE6-9C7C-8A514811D127}" destId="{C7766965-442F-4DF9-BCBA-AB52C397212A}" srcOrd="1" destOrd="0" presId="urn:microsoft.com/office/officeart/2005/8/layout/list1"/>
    <dgm:cxn modelId="{F5F24349-EBF3-4ECC-A3EA-F97FEDABCB03}" type="presParOf" srcId="{A3DAB8C3-1FC2-4B61-B9A7-FA7F656F3953}" destId="{7CBBF57A-2F70-4F2E-BE64-19CA84657381}" srcOrd="5" destOrd="0" presId="urn:microsoft.com/office/officeart/2005/8/layout/list1"/>
    <dgm:cxn modelId="{87E7CA9B-5D9D-4DB0-AB8E-2390DF5D4D5E}" type="presParOf" srcId="{A3DAB8C3-1FC2-4B61-B9A7-FA7F656F3953}" destId="{336E5230-D1A5-4BB1-BE8E-E9648959FD43}" srcOrd="6" destOrd="0" presId="urn:microsoft.com/office/officeart/2005/8/layout/list1"/>
    <dgm:cxn modelId="{2DDBB1BB-18F8-4182-AA34-FA2731A9AE91}" type="presParOf" srcId="{A3DAB8C3-1FC2-4B61-B9A7-FA7F656F3953}" destId="{BF16EB57-79DC-41E6-BFBC-743F20AF686C}" srcOrd="7" destOrd="0" presId="urn:microsoft.com/office/officeart/2005/8/layout/list1"/>
    <dgm:cxn modelId="{7B3E4BC6-7BE8-4B8F-8047-57A6F0D93A50}" type="presParOf" srcId="{A3DAB8C3-1FC2-4B61-B9A7-FA7F656F3953}" destId="{97D928CA-3B5F-4842-A681-7D9D5961A6B7}" srcOrd="8" destOrd="0" presId="urn:microsoft.com/office/officeart/2005/8/layout/list1"/>
    <dgm:cxn modelId="{4DCFAFD3-0CCC-41E4-9572-7940D87F81E9}" type="presParOf" srcId="{97D928CA-3B5F-4842-A681-7D9D5961A6B7}" destId="{FEAE79E0-0D58-4DAD-A4AE-7493A98DB599}" srcOrd="0" destOrd="0" presId="urn:microsoft.com/office/officeart/2005/8/layout/list1"/>
    <dgm:cxn modelId="{97A0B381-9F78-4040-9263-8D3081680097}" type="presParOf" srcId="{97D928CA-3B5F-4842-A681-7D9D5961A6B7}" destId="{FC8362ED-3E30-4DBF-A2AE-A54F9641FE18}" srcOrd="1" destOrd="0" presId="urn:microsoft.com/office/officeart/2005/8/layout/list1"/>
    <dgm:cxn modelId="{8CBA0775-B336-476D-BDB1-F60E3F8DDBB6}" type="presParOf" srcId="{A3DAB8C3-1FC2-4B61-B9A7-FA7F656F3953}" destId="{E5E682B6-4957-4237-9807-4D020FFB49D8}" srcOrd="9" destOrd="0" presId="urn:microsoft.com/office/officeart/2005/8/layout/list1"/>
    <dgm:cxn modelId="{D42AE743-4949-4DE1-BF86-EC6848996CB1}" type="presParOf" srcId="{A3DAB8C3-1FC2-4B61-B9A7-FA7F656F3953}" destId="{CD24AFFF-F5B7-4474-906B-7B1BD80F9E6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D9046A-2457-4810-9C7F-32E613A25128}"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AU"/>
        </a:p>
      </dgm:t>
    </dgm:pt>
    <dgm:pt modelId="{964EB72F-B19F-4B35-871B-A241DBF7D2E9}">
      <dgm:prSet phldrT="[Text]"/>
      <dgm:spPr/>
      <dgm:t>
        <a:bodyPr/>
        <a:lstStyle/>
        <a:p>
          <a:r>
            <a:rPr lang="en-AU" b="1" dirty="0"/>
            <a:t>Contractor</a:t>
          </a:r>
        </a:p>
        <a:p>
          <a:r>
            <a:rPr lang="en-AU" dirty="0"/>
            <a:t>Qualifications</a:t>
          </a:r>
        </a:p>
        <a:p>
          <a:r>
            <a:rPr lang="en-AU" dirty="0"/>
            <a:t>Training</a:t>
          </a:r>
        </a:p>
        <a:p>
          <a:r>
            <a:rPr lang="en-AU" dirty="0"/>
            <a:t>Inductions</a:t>
          </a:r>
        </a:p>
        <a:p>
          <a:r>
            <a:rPr lang="en-AU" dirty="0"/>
            <a:t>Rig audit</a:t>
          </a:r>
        </a:p>
        <a:p>
          <a:r>
            <a:rPr lang="en-AU" dirty="0"/>
            <a:t>Engineering</a:t>
          </a:r>
        </a:p>
        <a:p>
          <a:r>
            <a:rPr lang="en-AU" dirty="0"/>
            <a:t>Maintenance</a:t>
          </a:r>
        </a:p>
      </dgm:t>
    </dgm:pt>
    <dgm:pt modelId="{D809E82D-9529-4A56-9E01-D793D2610316}" type="parTrans" cxnId="{D93E9D52-14B3-430A-9C99-F9A17CCC8F1D}">
      <dgm:prSet/>
      <dgm:spPr/>
      <dgm:t>
        <a:bodyPr/>
        <a:lstStyle/>
        <a:p>
          <a:endParaRPr lang="en-AU"/>
        </a:p>
      </dgm:t>
    </dgm:pt>
    <dgm:pt modelId="{C7A35582-34FB-4626-A06E-0C0691840E8E}" type="sibTrans" cxnId="{D93E9D52-14B3-430A-9C99-F9A17CCC8F1D}">
      <dgm:prSet/>
      <dgm:spPr/>
      <dgm:t>
        <a:bodyPr/>
        <a:lstStyle/>
        <a:p>
          <a:endParaRPr lang="en-AU"/>
        </a:p>
      </dgm:t>
    </dgm:pt>
    <dgm:pt modelId="{A0ECD320-91A0-4767-9553-5D5220F07C0D}">
      <dgm:prSet phldrT="[Text]"/>
      <dgm:spPr/>
      <dgm:t>
        <a:bodyPr/>
        <a:lstStyle/>
        <a:p>
          <a:r>
            <a:rPr lang="en-AU" b="1" dirty="0"/>
            <a:t>Client</a:t>
          </a:r>
        </a:p>
        <a:p>
          <a:r>
            <a:rPr lang="en-AU" b="0" dirty="0"/>
            <a:t>Reporting</a:t>
          </a:r>
        </a:p>
        <a:p>
          <a:r>
            <a:rPr lang="en-AU" b="0" dirty="0"/>
            <a:t>Culture</a:t>
          </a:r>
        </a:p>
        <a:p>
          <a:r>
            <a:rPr lang="en-AU" b="0" dirty="0"/>
            <a:t>Communication</a:t>
          </a:r>
        </a:p>
        <a:p>
          <a:r>
            <a:rPr lang="en-AU" b="0" dirty="0"/>
            <a:t>Meetings</a:t>
          </a:r>
        </a:p>
        <a:p>
          <a:r>
            <a:rPr lang="en-AU" b="0" dirty="0"/>
            <a:t>Responsibilities</a:t>
          </a:r>
        </a:p>
        <a:p>
          <a:r>
            <a:rPr lang="en-AU" b="0" dirty="0"/>
            <a:t>Expectations</a:t>
          </a:r>
        </a:p>
      </dgm:t>
    </dgm:pt>
    <dgm:pt modelId="{3152647D-1ADD-4913-A36F-86E2D23175E2}" type="parTrans" cxnId="{8BD9AF4E-CE8A-4AC9-9EFC-11DFA049D335}">
      <dgm:prSet/>
      <dgm:spPr/>
      <dgm:t>
        <a:bodyPr/>
        <a:lstStyle/>
        <a:p>
          <a:endParaRPr lang="en-AU"/>
        </a:p>
      </dgm:t>
    </dgm:pt>
    <dgm:pt modelId="{5F31C897-5282-41F1-8550-E2626EFE586D}" type="sibTrans" cxnId="{8BD9AF4E-CE8A-4AC9-9EFC-11DFA049D335}">
      <dgm:prSet/>
      <dgm:spPr/>
      <dgm:t>
        <a:bodyPr/>
        <a:lstStyle/>
        <a:p>
          <a:endParaRPr lang="en-AU"/>
        </a:p>
      </dgm:t>
    </dgm:pt>
    <dgm:pt modelId="{A1FB9C52-C188-472D-9597-21F7ED87A992}" type="pres">
      <dgm:prSet presAssocID="{ECD9046A-2457-4810-9C7F-32E613A25128}" presName="Name0" presStyleCnt="0">
        <dgm:presLayoutVars>
          <dgm:chMax val="2"/>
          <dgm:chPref val="2"/>
          <dgm:animLvl val="lvl"/>
        </dgm:presLayoutVars>
      </dgm:prSet>
      <dgm:spPr/>
      <dgm:t>
        <a:bodyPr/>
        <a:lstStyle/>
        <a:p>
          <a:endParaRPr lang="en-US"/>
        </a:p>
      </dgm:t>
    </dgm:pt>
    <dgm:pt modelId="{188A41C8-2AAB-4FAD-80A4-46113200985C}" type="pres">
      <dgm:prSet presAssocID="{ECD9046A-2457-4810-9C7F-32E613A25128}" presName="LeftText" presStyleLbl="revTx" presStyleIdx="0" presStyleCnt="0">
        <dgm:presLayoutVars>
          <dgm:bulletEnabled val="1"/>
        </dgm:presLayoutVars>
      </dgm:prSet>
      <dgm:spPr/>
      <dgm:t>
        <a:bodyPr/>
        <a:lstStyle/>
        <a:p>
          <a:endParaRPr lang="en-US"/>
        </a:p>
      </dgm:t>
    </dgm:pt>
    <dgm:pt modelId="{A03CC2BF-E592-4CFC-89AB-AD9FA315EA9E}" type="pres">
      <dgm:prSet presAssocID="{ECD9046A-2457-4810-9C7F-32E613A25128}" presName="LeftNode" presStyleLbl="bgImgPlace1" presStyleIdx="0" presStyleCnt="2">
        <dgm:presLayoutVars>
          <dgm:chMax val="2"/>
          <dgm:chPref val="2"/>
        </dgm:presLayoutVars>
      </dgm:prSet>
      <dgm:spPr/>
      <dgm:t>
        <a:bodyPr/>
        <a:lstStyle/>
        <a:p>
          <a:endParaRPr lang="en-US"/>
        </a:p>
      </dgm:t>
    </dgm:pt>
    <dgm:pt modelId="{1CD478B7-D746-49D6-9B8A-CF1E7F84C014}" type="pres">
      <dgm:prSet presAssocID="{ECD9046A-2457-4810-9C7F-32E613A25128}" presName="RightText" presStyleLbl="revTx" presStyleIdx="0" presStyleCnt="0">
        <dgm:presLayoutVars>
          <dgm:bulletEnabled val="1"/>
        </dgm:presLayoutVars>
      </dgm:prSet>
      <dgm:spPr/>
      <dgm:t>
        <a:bodyPr/>
        <a:lstStyle/>
        <a:p>
          <a:endParaRPr lang="en-US"/>
        </a:p>
      </dgm:t>
    </dgm:pt>
    <dgm:pt modelId="{C9F87B3A-7DD6-4A3D-90EF-09DA8F7EC6A0}" type="pres">
      <dgm:prSet presAssocID="{ECD9046A-2457-4810-9C7F-32E613A25128}" presName="RightNode" presStyleLbl="bgImgPlace1" presStyleIdx="1" presStyleCnt="2" custLinFactNeighborY="0">
        <dgm:presLayoutVars>
          <dgm:chMax val="0"/>
          <dgm:chPref val="0"/>
        </dgm:presLayoutVars>
      </dgm:prSet>
      <dgm:spPr/>
      <dgm:t>
        <a:bodyPr/>
        <a:lstStyle/>
        <a:p>
          <a:endParaRPr lang="en-US"/>
        </a:p>
      </dgm:t>
    </dgm:pt>
    <dgm:pt modelId="{C7B46CC4-763C-4A89-81DA-209600964702}" type="pres">
      <dgm:prSet presAssocID="{ECD9046A-2457-4810-9C7F-32E613A25128}" presName="TopArrow" presStyleLbl="node1" presStyleIdx="0" presStyleCnt="2"/>
      <dgm:spPr/>
    </dgm:pt>
    <dgm:pt modelId="{0C54AD28-AF99-465E-AD71-34571CBAA7BD}" type="pres">
      <dgm:prSet presAssocID="{ECD9046A-2457-4810-9C7F-32E613A25128}" presName="BottomArrow" presStyleLbl="node1" presStyleIdx="1" presStyleCnt="2"/>
      <dgm:spPr/>
    </dgm:pt>
  </dgm:ptLst>
  <dgm:cxnLst>
    <dgm:cxn modelId="{E1B2A1B2-AB63-4AC0-BF49-41B8AC23C4A2}" type="presOf" srcId="{ECD9046A-2457-4810-9C7F-32E613A25128}" destId="{A1FB9C52-C188-472D-9597-21F7ED87A992}" srcOrd="0" destOrd="0" presId="urn:microsoft.com/office/officeart/2009/layout/ReverseList"/>
    <dgm:cxn modelId="{FBCB671B-3649-436C-AF5C-C4B74ABC0397}" type="presOf" srcId="{A0ECD320-91A0-4767-9553-5D5220F07C0D}" destId="{1CD478B7-D746-49D6-9B8A-CF1E7F84C014}" srcOrd="0" destOrd="0" presId="urn:microsoft.com/office/officeart/2009/layout/ReverseList"/>
    <dgm:cxn modelId="{1B46ABC6-9FBA-44EE-A7EB-7ACBF18BEDB3}" type="presOf" srcId="{A0ECD320-91A0-4767-9553-5D5220F07C0D}" destId="{C9F87B3A-7DD6-4A3D-90EF-09DA8F7EC6A0}" srcOrd="1" destOrd="0" presId="urn:microsoft.com/office/officeart/2009/layout/ReverseList"/>
    <dgm:cxn modelId="{6B3666A2-D351-49D6-AED7-E778A974FEB8}" type="presOf" srcId="{964EB72F-B19F-4B35-871B-A241DBF7D2E9}" destId="{188A41C8-2AAB-4FAD-80A4-46113200985C}" srcOrd="0" destOrd="0" presId="urn:microsoft.com/office/officeart/2009/layout/ReverseList"/>
    <dgm:cxn modelId="{8BD9AF4E-CE8A-4AC9-9EFC-11DFA049D335}" srcId="{ECD9046A-2457-4810-9C7F-32E613A25128}" destId="{A0ECD320-91A0-4767-9553-5D5220F07C0D}" srcOrd="1" destOrd="0" parTransId="{3152647D-1ADD-4913-A36F-86E2D23175E2}" sibTransId="{5F31C897-5282-41F1-8550-E2626EFE586D}"/>
    <dgm:cxn modelId="{D93E9D52-14B3-430A-9C99-F9A17CCC8F1D}" srcId="{ECD9046A-2457-4810-9C7F-32E613A25128}" destId="{964EB72F-B19F-4B35-871B-A241DBF7D2E9}" srcOrd="0" destOrd="0" parTransId="{D809E82D-9529-4A56-9E01-D793D2610316}" sibTransId="{C7A35582-34FB-4626-A06E-0C0691840E8E}"/>
    <dgm:cxn modelId="{98F1A120-8724-4588-9F8A-0EDC584AA928}" type="presOf" srcId="{964EB72F-B19F-4B35-871B-A241DBF7D2E9}" destId="{A03CC2BF-E592-4CFC-89AB-AD9FA315EA9E}" srcOrd="1" destOrd="0" presId="urn:microsoft.com/office/officeart/2009/layout/ReverseList"/>
    <dgm:cxn modelId="{5922BC52-972B-4D87-BE34-7F3C40C865B9}" type="presParOf" srcId="{A1FB9C52-C188-472D-9597-21F7ED87A992}" destId="{188A41C8-2AAB-4FAD-80A4-46113200985C}" srcOrd="0" destOrd="0" presId="urn:microsoft.com/office/officeart/2009/layout/ReverseList"/>
    <dgm:cxn modelId="{EFF21C16-5C58-450E-AF69-617B4B8ECE65}" type="presParOf" srcId="{A1FB9C52-C188-472D-9597-21F7ED87A992}" destId="{A03CC2BF-E592-4CFC-89AB-AD9FA315EA9E}" srcOrd="1" destOrd="0" presId="urn:microsoft.com/office/officeart/2009/layout/ReverseList"/>
    <dgm:cxn modelId="{074F73CB-F971-43D3-948D-ECCA8F2B3C05}" type="presParOf" srcId="{A1FB9C52-C188-472D-9597-21F7ED87A992}" destId="{1CD478B7-D746-49D6-9B8A-CF1E7F84C014}" srcOrd="2" destOrd="0" presId="urn:microsoft.com/office/officeart/2009/layout/ReverseList"/>
    <dgm:cxn modelId="{A0BB8436-2634-4B73-AA1F-CC205DBF8D72}" type="presParOf" srcId="{A1FB9C52-C188-472D-9597-21F7ED87A992}" destId="{C9F87B3A-7DD6-4A3D-90EF-09DA8F7EC6A0}" srcOrd="3" destOrd="0" presId="urn:microsoft.com/office/officeart/2009/layout/ReverseList"/>
    <dgm:cxn modelId="{FD9EA40A-B7DD-41EB-B05B-AFEA1B26B529}" type="presParOf" srcId="{A1FB9C52-C188-472D-9597-21F7ED87A992}" destId="{C7B46CC4-763C-4A89-81DA-209600964702}" srcOrd="4" destOrd="0" presId="urn:microsoft.com/office/officeart/2009/layout/ReverseList"/>
    <dgm:cxn modelId="{6EDA1058-CF57-41B5-849E-4F7E3AF4AED2}" type="presParOf" srcId="{A1FB9C52-C188-472D-9597-21F7ED87A992}" destId="{0C54AD28-AF99-465E-AD71-34571CBAA7BD}"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D9046A-2457-4810-9C7F-32E613A25128}"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AU"/>
        </a:p>
      </dgm:t>
    </dgm:pt>
    <dgm:pt modelId="{964EB72F-B19F-4B35-871B-A241DBF7D2E9}">
      <dgm:prSet phldrT="[Text]"/>
      <dgm:spPr/>
      <dgm:t>
        <a:bodyPr/>
        <a:lstStyle/>
        <a:p>
          <a:r>
            <a:rPr lang="en-AU" b="1" dirty="0"/>
            <a:t>Contractor</a:t>
          </a:r>
        </a:p>
        <a:p>
          <a:r>
            <a:rPr lang="en-AU" dirty="0"/>
            <a:t>Communication</a:t>
          </a:r>
        </a:p>
        <a:p>
          <a:r>
            <a:rPr lang="en-AU" dirty="0"/>
            <a:t>Respect</a:t>
          </a:r>
        </a:p>
        <a:p>
          <a:r>
            <a:rPr lang="en-AU" dirty="0"/>
            <a:t>Empathy</a:t>
          </a:r>
        </a:p>
        <a:p>
          <a:r>
            <a:rPr lang="en-AU" dirty="0"/>
            <a:t>Mentoring</a:t>
          </a:r>
        </a:p>
        <a:p>
          <a:r>
            <a:rPr lang="en-AU" dirty="0"/>
            <a:t>Management interaction</a:t>
          </a:r>
        </a:p>
        <a:p>
          <a:r>
            <a:rPr lang="en-AU" dirty="0"/>
            <a:t>Demonstrate support.</a:t>
          </a:r>
        </a:p>
      </dgm:t>
    </dgm:pt>
    <dgm:pt modelId="{D809E82D-9529-4A56-9E01-D793D2610316}" type="parTrans" cxnId="{D93E9D52-14B3-430A-9C99-F9A17CCC8F1D}">
      <dgm:prSet/>
      <dgm:spPr/>
      <dgm:t>
        <a:bodyPr/>
        <a:lstStyle/>
        <a:p>
          <a:endParaRPr lang="en-AU"/>
        </a:p>
      </dgm:t>
    </dgm:pt>
    <dgm:pt modelId="{C7A35582-34FB-4626-A06E-0C0691840E8E}" type="sibTrans" cxnId="{D93E9D52-14B3-430A-9C99-F9A17CCC8F1D}">
      <dgm:prSet/>
      <dgm:spPr/>
      <dgm:t>
        <a:bodyPr/>
        <a:lstStyle/>
        <a:p>
          <a:endParaRPr lang="en-AU"/>
        </a:p>
      </dgm:t>
    </dgm:pt>
    <dgm:pt modelId="{A0ECD320-91A0-4767-9553-5D5220F07C0D}">
      <dgm:prSet phldrT="[Text]"/>
      <dgm:spPr/>
      <dgm:t>
        <a:bodyPr/>
        <a:lstStyle/>
        <a:p>
          <a:r>
            <a:rPr lang="en-AU" b="1" dirty="0"/>
            <a:t>Client</a:t>
          </a:r>
        </a:p>
        <a:p>
          <a:r>
            <a:rPr lang="en-AU" b="0" dirty="0"/>
            <a:t>Communication</a:t>
          </a:r>
        </a:p>
        <a:p>
          <a:r>
            <a:rPr lang="en-AU" b="0" dirty="0"/>
            <a:t>Respect</a:t>
          </a:r>
        </a:p>
        <a:p>
          <a:r>
            <a:rPr lang="en-AU" b="0" dirty="0"/>
            <a:t>Sensibility</a:t>
          </a:r>
        </a:p>
        <a:p>
          <a:r>
            <a:rPr lang="en-AU" b="0" dirty="0"/>
            <a:t>Learn</a:t>
          </a:r>
        </a:p>
        <a:p>
          <a:r>
            <a:rPr lang="en-AU" b="0" dirty="0"/>
            <a:t>Engage after-hours</a:t>
          </a:r>
        </a:p>
        <a:p>
          <a:r>
            <a:rPr lang="en-AU" b="0" dirty="0"/>
            <a:t>Not sure, ask!</a:t>
          </a:r>
        </a:p>
      </dgm:t>
    </dgm:pt>
    <dgm:pt modelId="{3152647D-1ADD-4913-A36F-86E2D23175E2}" type="parTrans" cxnId="{8BD9AF4E-CE8A-4AC9-9EFC-11DFA049D335}">
      <dgm:prSet/>
      <dgm:spPr/>
      <dgm:t>
        <a:bodyPr/>
        <a:lstStyle/>
        <a:p>
          <a:endParaRPr lang="en-AU"/>
        </a:p>
      </dgm:t>
    </dgm:pt>
    <dgm:pt modelId="{5F31C897-5282-41F1-8550-E2626EFE586D}" type="sibTrans" cxnId="{8BD9AF4E-CE8A-4AC9-9EFC-11DFA049D335}">
      <dgm:prSet/>
      <dgm:spPr/>
      <dgm:t>
        <a:bodyPr/>
        <a:lstStyle/>
        <a:p>
          <a:endParaRPr lang="en-AU"/>
        </a:p>
      </dgm:t>
    </dgm:pt>
    <dgm:pt modelId="{A1FB9C52-C188-472D-9597-21F7ED87A992}" type="pres">
      <dgm:prSet presAssocID="{ECD9046A-2457-4810-9C7F-32E613A25128}" presName="Name0" presStyleCnt="0">
        <dgm:presLayoutVars>
          <dgm:chMax val="2"/>
          <dgm:chPref val="2"/>
          <dgm:animLvl val="lvl"/>
        </dgm:presLayoutVars>
      </dgm:prSet>
      <dgm:spPr/>
      <dgm:t>
        <a:bodyPr/>
        <a:lstStyle/>
        <a:p>
          <a:endParaRPr lang="en-US"/>
        </a:p>
      </dgm:t>
    </dgm:pt>
    <dgm:pt modelId="{188A41C8-2AAB-4FAD-80A4-46113200985C}" type="pres">
      <dgm:prSet presAssocID="{ECD9046A-2457-4810-9C7F-32E613A25128}" presName="LeftText" presStyleLbl="revTx" presStyleIdx="0" presStyleCnt="0">
        <dgm:presLayoutVars>
          <dgm:bulletEnabled val="1"/>
        </dgm:presLayoutVars>
      </dgm:prSet>
      <dgm:spPr/>
      <dgm:t>
        <a:bodyPr/>
        <a:lstStyle/>
        <a:p>
          <a:endParaRPr lang="en-US"/>
        </a:p>
      </dgm:t>
    </dgm:pt>
    <dgm:pt modelId="{A03CC2BF-E592-4CFC-89AB-AD9FA315EA9E}" type="pres">
      <dgm:prSet presAssocID="{ECD9046A-2457-4810-9C7F-32E613A25128}" presName="LeftNode" presStyleLbl="bgImgPlace1" presStyleIdx="0" presStyleCnt="2">
        <dgm:presLayoutVars>
          <dgm:chMax val="2"/>
          <dgm:chPref val="2"/>
        </dgm:presLayoutVars>
      </dgm:prSet>
      <dgm:spPr/>
      <dgm:t>
        <a:bodyPr/>
        <a:lstStyle/>
        <a:p>
          <a:endParaRPr lang="en-US"/>
        </a:p>
      </dgm:t>
    </dgm:pt>
    <dgm:pt modelId="{1CD478B7-D746-49D6-9B8A-CF1E7F84C014}" type="pres">
      <dgm:prSet presAssocID="{ECD9046A-2457-4810-9C7F-32E613A25128}" presName="RightText" presStyleLbl="revTx" presStyleIdx="0" presStyleCnt="0">
        <dgm:presLayoutVars>
          <dgm:bulletEnabled val="1"/>
        </dgm:presLayoutVars>
      </dgm:prSet>
      <dgm:spPr/>
      <dgm:t>
        <a:bodyPr/>
        <a:lstStyle/>
        <a:p>
          <a:endParaRPr lang="en-US"/>
        </a:p>
      </dgm:t>
    </dgm:pt>
    <dgm:pt modelId="{C9F87B3A-7DD6-4A3D-90EF-09DA8F7EC6A0}" type="pres">
      <dgm:prSet presAssocID="{ECD9046A-2457-4810-9C7F-32E613A25128}" presName="RightNode" presStyleLbl="bgImgPlace1" presStyleIdx="1" presStyleCnt="2" custLinFactNeighborY="0">
        <dgm:presLayoutVars>
          <dgm:chMax val="0"/>
          <dgm:chPref val="0"/>
        </dgm:presLayoutVars>
      </dgm:prSet>
      <dgm:spPr/>
      <dgm:t>
        <a:bodyPr/>
        <a:lstStyle/>
        <a:p>
          <a:endParaRPr lang="en-US"/>
        </a:p>
      </dgm:t>
    </dgm:pt>
    <dgm:pt modelId="{C7B46CC4-763C-4A89-81DA-209600964702}" type="pres">
      <dgm:prSet presAssocID="{ECD9046A-2457-4810-9C7F-32E613A25128}" presName="TopArrow" presStyleLbl="node1" presStyleIdx="0" presStyleCnt="2"/>
      <dgm:spPr/>
    </dgm:pt>
    <dgm:pt modelId="{0C54AD28-AF99-465E-AD71-34571CBAA7BD}" type="pres">
      <dgm:prSet presAssocID="{ECD9046A-2457-4810-9C7F-32E613A25128}" presName="BottomArrow" presStyleLbl="node1" presStyleIdx="1" presStyleCnt="2"/>
      <dgm:spPr/>
    </dgm:pt>
  </dgm:ptLst>
  <dgm:cxnLst>
    <dgm:cxn modelId="{E1B2A1B2-AB63-4AC0-BF49-41B8AC23C4A2}" type="presOf" srcId="{ECD9046A-2457-4810-9C7F-32E613A25128}" destId="{A1FB9C52-C188-472D-9597-21F7ED87A992}" srcOrd="0" destOrd="0" presId="urn:microsoft.com/office/officeart/2009/layout/ReverseList"/>
    <dgm:cxn modelId="{FBCB671B-3649-436C-AF5C-C4B74ABC0397}" type="presOf" srcId="{A0ECD320-91A0-4767-9553-5D5220F07C0D}" destId="{1CD478B7-D746-49D6-9B8A-CF1E7F84C014}" srcOrd="0" destOrd="0" presId="urn:microsoft.com/office/officeart/2009/layout/ReverseList"/>
    <dgm:cxn modelId="{1B46ABC6-9FBA-44EE-A7EB-7ACBF18BEDB3}" type="presOf" srcId="{A0ECD320-91A0-4767-9553-5D5220F07C0D}" destId="{C9F87B3A-7DD6-4A3D-90EF-09DA8F7EC6A0}" srcOrd="1" destOrd="0" presId="urn:microsoft.com/office/officeart/2009/layout/ReverseList"/>
    <dgm:cxn modelId="{6B3666A2-D351-49D6-AED7-E778A974FEB8}" type="presOf" srcId="{964EB72F-B19F-4B35-871B-A241DBF7D2E9}" destId="{188A41C8-2AAB-4FAD-80A4-46113200985C}" srcOrd="0" destOrd="0" presId="urn:microsoft.com/office/officeart/2009/layout/ReverseList"/>
    <dgm:cxn modelId="{8BD9AF4E-CE8A-4AC9-9EFC-11DFA049D335}" srcId="{ECD9046A-2457-4810-9C7F-32E613A25128}" destId="{A0ECD320-91A0-4767-9553-5D5220F07C0D}" srcOrd="1" destOrd="0" parTransId="{3152647D-1ADD-4913-A36F-86E2D23175E2}" sibTransId="{5F31C897-5282-41F1-8550-E2626EFE586D}"/>
    <dgm:cxn modelId="{D93E9D52-14B3-430A-9C99-F9A17CCC8F1D}" srcId="{ECD9046A-2457-4810-9C7F-32E613A25128}" destId="{964EB72F-B19F-4B35-871B-A241DBF7D2E9}" srcOrd="0" destOrd="0" parTransId="{D809E82D-9529-4A56-9E01-D793D2610316}" sibTransId="{C7A35582-34FB-4626-A06E-0C0691840E8E}"/>
    <dgm:cxn modelId="{98F1A120-8724-4588-9F8A-0EDC584AA928}" type="presOf" srcId="{964EB72F-B19F-4B35-871B-A241DBF7D2E9}" destId="{A03CC2BF-E592-4CFC-89AB-AD9FA315EA9E}" srcOrd="1" destOrd="0" presId="urn:microsoft.com/office/officeart/2009/layout/ReverseList"/>
    <dgm:cxn modelId="{5922BC52-972B-4D87-BE34-7F3C40C865B9}" type="presParOf" srcId="{A1FB9C52-C188-472D-9597-21F7ED87A992}" destId="{188A41C8-2AAB-4FAD-80A4-46113200985C}" srcOrd="0" destOrd="0" presId="urn:microsoft.com/office/officeart/2009/layout/ReverseList"/>
    <dgm:cxn modelId="{EFF21C16-5C58-450E-AF69-617B4B8ECE65}" type="presParOf" srcId="{A1FB9C52-C188-472D-9597-21F7ED87A992}" destId="{A03CC2BF-E592-4CFC-89AB-AD9FA315EA9E}" srcOrd="1" destOrd="0" presId="urn:microsoft.com/office/officeart/2009/layout/ReverseList"/>
    <dgm:cxn modelId="{074F73CB-F971-43D3-948D-ECCA8F2B3C05}" type="presParOf" srcId="{A1FB9C52-C188-472D-9597-21F7ED87A992}" destId="{1CD478B7-D746-49D6-9B8A-CF1E7F84C014}" srcOrd="2" destOrd="0" presId="urn:microsoft.com/office/officeart/2009/layout/ReverseList"/>
    <dgm:cxn modelId="{A0BB8436-2634-4B73-AA1F-CC205DBF8D72}" type="presParOf" srcId="{A1FB9C52-C188-472D-9597-21F7ED87A992}" destId="{C9F87B3A-7DD6-4A3D-90EF-09DA8F7EC6A0}" srcOrd="3" destOrd="0" presId="urn:microsoft.com/office/officeart/2009/layout/ReverseList"/>
    <dgm:cxn modelId="{FD9EA40A-B7DD-41EB-B05B-AFEA1B26B529}" type="presParOf" srcId="{A1FB9C52-C188-472D-9597-21F7ED87A992}" destId="{C7B46CC4-763C-4A89-81DA-209600964702}" srcOrd="4" destOrd="0" presId="urn:microsoft.com/office/officeart/2009/layout/ReverseList"/>
    <dgm:cxn modelId="{6EDA1058-CF57-41B5-849E-4F7E3AF4AED2}" type="presParOf" srcId="{A1FB9C52-C188-472D-9597-21F7ED87A992}" destId="{0C54AD28-AF99-465E-AD71-34571CBAA7BD}"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D9046A-2457-4810-9C7F-32E613A25128}"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AU"/>
        </a:p>
      </dgm:t>
    </dgm:pt>
    <dgm:pt modelId="{964EB72F-B19F-4B35-871B-A241DBF7D2E9}">
      <dgm:prSet phldrT="[Text]"/>
      <dgm:spPr/>
      <dgm:t>
        <a:bodyPr/>
        <a:lstStyle/>
        <a:p>
          <a:r>
            <a:rPr lang="en-AU" b="1" dirty="0"/>
            <a:t>Contractor</a:t>
          </a:r>
        </a:p>
        <a:p>
          <a:r>
            <a:rPr lang="en-AU" dirty="0"/>
            <a:t>Communication</a:t>
          </a:r>
        </a:p>
        <a:p>
          <a:r>
            <a:rPr lang="en-AU" dirty="0"/>
            <a:t>Investigate</a:t>
          </a:r>
        </a:p>
        <a:p>
          <a:r>
            <a:rPr lang="en-AU" dirty="0"/>
            <a:t>Management support</a:t>
          </a:r>
        </a:p>
        <a:p>
          <a:r>
            <a:rPr lang="en-AU" dirty="0"/>
            <a:t>Identify cause and rectification</a:t>
          </a:r>
        </a:p>
        <a:p>
          <a:r>
            <a:rPr lang="en-AU" dirty="0"/>
            <a:t>Employee welfare</a:t>
          </a:r>
        </a:p>
      </dgm:t>
    </dgm:pt>
    <dgm:pt modelId="{D809E82D-9529-4A56-9E01-D793D2610316}" type="parTrans" cxnId="{D93E9D52-14B3-430A-9C99-F9A17CCC8F1D}">
      <dgm:prSet/>
      <dgm:spPr/>
      <dgm:t>
        <a:bodyPr/>
        <a:lstStyle/>
        <a:p>
          <a:endParaRPr lang="en-AU"/>
        </a:p>
      </dgm:t>
    </dgm:pt>
    <dgm:pt modelId="{C7A35582-34FB-4626-A06E-0C0691840E8E}" type="sibTrans" cxnId="{D93E9D52-14B3-430A-9C99-F9A17CCC8F1D}">
      <dgm:prSet/>
      <dgm:spPr/>
      <dgm:t>
        <a:bodyPr/>
        <a:lstStyle/>
        <a:p>
          <a:endParaRPr lang="en-AU"/>
        </a:p>
      </dgm:t>
    </dgm:pt>
    <dgm:pt modelId="{A0ECD320-91A0-4767-9553-5D5220F07C0D}">
      <dgm:prSet phldrT="[Text]"/>
      <dgm:spPr/>
      <dgm:t>
        <a:bodyPr/>
        <a:lstStyle/>
        <a:p>
          <a:r>
            <a:rPr lang="en-AU" b="1" dirty="0"/>
            <a:t>Client</a:t>
          </a:r>
        </a:p>
        <a:p>
          <a:r>
            <a:rPr lang="en-AU" b="0" dirty="0"/>
            <a:t>Communication</a:t>
          </a:r>
        </a:p>
        <a:p>
          <a:r>
            <a:rPr lang="en-AU" b="0" dirty="0"/>
            <a:t>Investigate</a:t>
          </a:r>
        </a:p>
        <a:p>
          <a:r>
            <a:rPr lang="en-AU" b="0" dirty="0"/>
            <a:t>Independent review</a:t>
          </a:r>
        </a:p>
        <a:p>
          <a:r>
            <a:rPr lang="en-AU" b="0" dirty="0"/>
            <a:t>Consistency in approach</a:t>
          </a:r>
        </a:p>
      </dgm:t>
    </dgm:pt>
    <dgm:pt modelId="{3152647D-1ADD-4913-A36F-86E2D23175E2}" type="parTrans" cxnId="{8BD9AF4E-CE8A-4AC9-9EFC-11DFA049D335}">
      <dgm:prSet/>
      <dgm:spPr/>
      <dgm:t>
        <a:bodyPr/>
        <a:lstStyle/>
        <a:p>
          <a:endParaRPr lang="en-AU"/>
        </a:p>
      </dgm:t>
    </dgm:pt>
    <dgm:pt modelId="{5F31C897-5282-41F1-8550-E2626EFE586D}" type="sibTrans" cxnId="{8BD9AF4E-CE8A-4AC9-9EFC-11DFA049D335}">
      <dgm:prSet/>
      <dgm:spPr/>
      <dgm:t>
        <a:bodyPr/>
        <a:lstStyle/>
        <a:p>
          <a:endParaRPr lang="en-AU"/>
        </a:p>
      </dgm:t>
    </dgm:pt>
    <dgm:pt modelId="{A1FB9C52-C188-472D-9597-21F7ED87A992}" type="pres">
      <dgm:prSet presAssocID="{ECD9046A-2457-4810-9C7F-32E613A25128}" presName="Name0" presStyleCnt="0">
        <dgm:presLayoutVars>
          <dgm:chMax val="2"/>
          <dgm:chPref val="2"/>
          <dgm:animLvl val="lvl"/>
        </dgm:presLayoutVars>
      </dgm:prSet>
      <dgm:spPr/>
      <dgm:t>
        <a:bodyPr/>
        <a:lstStyle/>
        <a:p>
          <a:endParaRPr lang="en-US"/>
        </a:p>
      </dgm:t>
    </dgm:pt>
    <dgm:pt modelId="{188A41C8-2AAB-4FAD-80A4-46113200985C}" type="pres">
      <dgm:prSet presAssocID="{ECD9046A-2457-4810-9C7F-32E613A25128}" presName="LeftText" presStyleLbl="revTx" presStyleIdx="0" presStyleCnt="0">
        <dgm:presLayoutVars>
          <dgm:bulletEnabled val="1"/>
        </dgm:presLayoutVars>
      </dgm:prSet>
      <dgm:spPr/>
      <dgm:t>
        <a:bodyPr/>
        <a:lstStyle/>
        <a:p>
          <a:endParaRPr lang="en-US"/>
        </a:p>
      </dgm:t>
    </dgm:pt>
    <dgm:pt modelId="{A03CC2BF-E592-4CFC-89AB-AD9FA315EA9E}" type="pres">
      <dgm:prSet presAssocID="{ECD9046A-2457-4810-9C7F-32E613A25128}" presName="LeftNode" presStyleLbl="bgImgPlace1" presStyleIdx="0" presStyleCnt="2">
        <dgm:presLayoutVars>
          <dgm:chMax val="2"/>
          <dgm:chPref val="2"/>
        </dgm:presLayoutVars>
      </dgm:prSet>
      <dgm:spPr/>
      <dgm:t>
        <a:bodyPr/>
        <a:lstStyle/>
        <a:p>
          <a:endParaRPr lang="en-US"/>
        </a:p>
      </dgm:t>
    </dgm:pt>
    <dgm:pt modelId="{1CD478B7-D746-49D6-9B8A-CF1E7F84C014}" type="pres">
      <dgm:prSet presAssocID="{ECD9046A-2457-4810-9C7F-32E613A25128}" presName="RightText" presStyleLbl="revTx" presStyleIdx="0" presStyleCnt="0">
        <dgm:presLayoutVars>
          <dgm:bulletEnabled val="1"/>
        </dgm:presLayoutVars>
      </dgm:prSet>
      <dgm:spPr/>
      <dgm:t>
        <a:bodyPr/>
        <a:lstStyle/>
        <a:p>
          <a:endParaRPr lang="en-US"/>
        </a:p>
      </dgm:t>
    </dgm:pt>
    <dgm:pt modelId="{C9F87B3A-7DD6-4A3D-90EF-09DA8F7EC6A0}" type="pres">
      <dgm:prSet presAssocID="{ECD9046A-2457-4810-9C7F-32E613A25128}" presName="RightNode" presStyleLbl="bgImgPlace1" presStyleIdx="1" presStyleCnt="2" custLinFactNeighborY="0">
        <dgm:presLayoutVars>
          <dgm:chMax val="0"/>
          <dgm:chPref val="0"/>
        </dgm:presLayoutVars>
      </dgm:prSet>
      <dgm:spPr/>
      <dgm:t>
        <a:bodyPr/>
        <a:lstStyle/>
        <a:p>
          <a:endParaRPr lang="en-US"/>
        </a:p>
      </dgm:t>
    </dgm:pt>
    <dgm:pt modelId="{C7B46CC4-763C-4A89-81DA-209600964702}" type="pres">
      <dgm:prSet presAssocID="{ECD9046A-2457-4810-9C7F-32E613A25128}" presName="TopArrow" presStyleLbl="node1" presStyleIdx="0" presStyleCnt="2"/>
      <dgm:spPr/>
    </dgm:pt>
    <dgm:pt modelId="{0C54AD28-AF99-465E-AD71-34571CBAA7BD}" type="pres">
      <dgm:prSet presAssocID="{ECD9046A-2457-4810-9C7F-32E613A25128}" presName="BottomArrow" presStyleLbl="node1" presStyleIdx="1" presStyleCnt="2"/>
      <dgm:spPr/>
    </dgm:pt>
  </dgm:ptLst>
  <dgm:cxnLst>
    <dgm:cxn modelId="{E1B2A1B2-AB63-4AC0-BF49-41B8AC23C4A2}" type="presOf" srcId="{ECD9046A-2457-4810-9C7F-32E613A25128}" destId="{A1FB9C52-C188-472D-9597-21F7ED87A992}" srcOrd="0" destOrd="0" presId="urn:microsoft.com/office/officeart/2009/layout/ReverseList"/>
    <dgm:cxn modelId="{FBCB671B-3649-436C-AF5C-C4B74ABC0397}" type="presOf" srcId="{A0ECD320-91A0-4767-9553-5D5220F07C0D}" destId="{1CD478B7-D746-49D6-9B8A-CF1E7F84C014}" srcOrd="0" destOrd="0" presId="urn:microsoft.com/office/officeart/2009/layout/ReverseList"/>
    <dgm:cxn modelId="{1B46ABC6-9FBA-44EE-A7EB-7ACBF18BEDB3}" type="presOf" srcId="{A0ECD320-91A0-4767-9553-5D5220F07C0D}" destId="{C9F87B3A-7DD6-4A3D-90EF-09DA8F7EC6A0}" srcOrd="1" destOrd="0" presId="urn:microsoft.com/office/officeart/2009/layout/ReverseList"/>
    <dgm:cxn modelId="{6B3666A2-D351-49D6-AED7-E778A974FEB8}" type="presOf" srcId="{964EB72F-B19F-4B35-871B-A241DBF7D2E9}" destId="{188A41C8-2AAB-4FAD-80A4-46113200985C}" srcOrd="0" destOrd="0" presId="urn:microsoft.com/office/officeart/2009/layout/ReverseList"/>
    <dgm:cxn modelId="{8BD9AF4E-CE8A-4AC9-9EFC-11DFA049D335}" srcId="{ECD9046A-2457-4810-9C7F-32E613A25128}" destId="{A0ECD320-91A0-4767-9553-5D5220F07C0D}" srcOrd="1" destOrd="0" parTransId="{3152647D-1ADD-4913-A36F-86E2D23175E2}" sibTransId="{5F31C897-5282-41F1-8550-E2626EFE586D}"/>
    <dgm:cxn modelId="{D93E9D52-14B3-430A-9C99-F9A17CCC8F1D}" srcId="{ECD9046A-2457-4810-9C7F-32E613A25128}" destId="{964EB72F-B19F-4B35-871B-A241DBF7D2E9}" srcOrd="0" destOrd="0" parTransId="{D809E82D-9529-4A56-9E01-D793D2610316}" sibTransId="{C7A35582-34FB-4626-A06E-0C0691840E8E}"/>
    <dgm:cxn modelId="{98F1A120-8724-4588-9F8A-0EDC584AA928}" type="presOf" srcId="{964EB72F-B19F-4B35-871B-A241DBF7D2E9}" destId="{A03CC2BF-E592-4CFC-89AB-AD9FA315EA9E}" srcOrd="1" destOrd="0" presId="urn:microsoft.com/office/officeart/2009/layout/ReverseList"/>
    <dgm:cxn modelId="{5922BC52-972B-4D87-BE34-7F3C40C865B9}" type="presParOf" srcId="{A1FB9C52-C188-472D-9597-21F7ED87A992}" destId="{188A41C8-2AAB-4FAD-80A4-46113200985C}" srcOrd="0" destOrd="0" presId="urn:microsoft.com/office/officeart/2009/layout/ReverseList"/>
    <dgm:cxn modelId="{EFF21C16-5C58-450E-AF69-617B4B8ECE65}" type="presParOf" srcId="{A1FB9C52-C188-472D-9597-21F7ED87A992}" destId="{A03CC2BF-E592-4CFC-89AB-AD9FA315EA9E}" srcOrd="1" destOrd="0" presId="urn:microsoft.com/office/officeart/2009/layout/ReverseList"/>
    <dgm:cxn modelId="{074F73CB-F971-43D3-948D-ECCA8F2B3C05}" type="presParOf" srcId="{A1FB9C52-C188-472D-9597-21F7ED87A992}" destId="{1CD478B7-D746-49D6-9B8A-CF1E7F84C014}" srcOrd="2" destOrd="0" presId="urn:microsoft.com/office/officeart/2009/layout/ReverseList"/>
    <dgm:cxn modelId="{A0BB8436-2634-4B73-AA1F-CC205DBF8D72}" type="presParOf" srcId="{A1FB9C52-C188-472D-9597-21F7ED87A992}" destId="{C9F87B3A-7DD6-4A3D-90EF-09DA8F7EC6A0}" srcOrd="3" destOrd="0" presId="urn:microsoft.com/office/officeart/2009/layout/ReverseList"/>
    <dgm:cxn modelId="{FD9EA40A-B7DD-41EB-B05B-AFEA1B26B529}" type="presParOf" srcId="{A1FB9C52-C188-472D-9597-21F7ED87A992}" destId="{C7B46CC4-763C-4A89-81DA-209600964702}" srcOrd="4" destOrd="0" presId="urn:microsoft.com/office/officeart/2009/layout/ReverseList"/>
    <dgm:cxn modelId="{6EDA1058-CF57-41B5-849E-4F7E3AF4AED2}" type="presParOf" srcId="{A1FB9C52-C188-472D-9597-21F7ED87A992}" destId="{0C54AD28-AF99-465E-AD71-34571CBAA7BD}"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619BC-53AA-4DC3-9D0D-ACE2B231BFD9}">
      <dsp:nvSpPr>
        <dsp:cNvPr id="0" name=""/>
        <dsp:cNvSpPr/>
      </dsp:nvSpPr>
      <dsp:spPr>
        <a:xfrm>
          <a:off x="0" y="0"/>
          <a:ext cx="4064000" cy="4064000"/>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2E48AB-F84E-4B74-A6D9-0B0F4090D580}">
      <dsp:nvSpPr>
        <dsp:cNvPr id="0" name=""/>
        <dsp:cNvSpPr/>
      </dsp:nvSpPr>
      <dsp:spPr>
        <a:xfrm>
          <a:off x="2032000" y="0"/>
          <a:ext cx="5888879" cy="4064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AU" sz="3600" kern="1200" dirty="0"/>
            <a:t>Regulators</a:t>
          </a:r>
        </a:p>
      </dsp:txBody>
      <dsp:txXfrm>
        <a:off x="2032000" y="0"/>
        <a:ext cx="2944439" cy="1219202"/>
      </dsp:txXfrm>
    </dsp:sp>
    <dsp:sp modelId="{9B7768F5-A429-4C6B-B02B-2DF79824A155}">
      <dsp:nvSpPr>
        <dsp:cNvPr id="0" name=""/>
        <dsp:cNvSpPr/>
      </dsp:nvSpPr>
      <dsp:spPr>
        <a:xfrm>
          <a:off x="711201" y="1219202"/>
          <a:ext cx="2641597" cy="2641597"/>
        </a:xfrm>
        <a:prstGeom prst="pie">
          <a:avLst>
            <a:gd name="adj1" fmla="val 5400000"/>
            <a:gd name="adj2" fmla="val 16200000"/>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BF93F4-8D35-42A0-BCA2-4FCE9926DFF5}">
      <dsp:nvSpPr>
        <dsp:cNvPr id="0" name=""/>
        <dsp:cNvSpPr/>
      </dsp:nvSpPr>
      <dsp:spPr>
        <a:xfrm>
          <a:off x="2032000" y="1219202"/>
          <a:ext cx="5888879" cy="264159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AU" sz="3500" kern="1200" dirty="0"/>
            <a:t>Miners and Explorers</a:t>
          </a:r>
        </a:p>
      </dsp:txBody>
      <dsp:txXfrm>
        <a:off x="2032000" y="1219202"/>
        <a:ext cx="2944439" cy="1219198"/>
      </dsp:txXfrm>
    </dsp:sp>
    <dsp:sp modelId="{493D82FC-FFE5-487F-BCDE-AC58EBAE4651}">
      <dsp:nvSpPr>
        <dsp:cNvPr id="0" name=""/>
        <dsp:cNvSpPr/>
      </dsp:nvSpPr>
      <dsp:spPr>
        <a:xfrm>
          <a:off x="1422400" y="2438401"/>
          <a:ext cx="1219198" cy="1219198"/>
        </a:xfrm>
        <a:prstGeom prst="pie">
          <a:avLst>
            <a:gd name="adj1" fmla="val 5400000"/>
            <a:gd name="adj2" fmla="val 16200000"/>
          </a:avLst>
        </a:prstGeom>
        <a:solidFill>
          <a:schemeClr val="accent6">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81232-5629-4516-B308-028A8F17F6A7}">
      <dsp:nvSpPr>
        <dsp:cNvPr id="0" name=""/>
        <dsp:cNvSpPr/>
      </dsp:nvSpPr>
      <dsp:spPr>
        <a:xfrm>
          <a:off x="2032000" y="2438401"/>
          <a:ext cx="5888879" cy="1219198"/>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AU" sz="3500" kern="1200" dirty="0"/>
            <a:t>Drilling Contractors</a:t>
          </a:r>
        </a:p>
      </dsp:txBody>
      <dsp:txXfrm>
        <a:off x="2032000" y="2438401"/>
        <a:ext cx="2944439" cy="1219198"/>
      </dsp:txXfrm>
    </dsp:sp>
    <dsp:sp modelId="{F61BA140-9417-4FCB-94F2-080337BA06D9}">
      <dsp:nvSpPr>
        <dsp:cNvPr id="0" name=""/>
        <dsp:cNvSpPr/>
      </dsp:nvSpPr>
      <dsp:spPr>
        <a:xfrm>
          <a:off x="4976439" y="0"/>
          <a:ext cx="2944439" cy="121920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AU" sz="1200" b="1" kern="1200" dirty="0"/>
            <a:t>Standards to improve workplace health and safety</a:t>
          </a:r>
          <a:endParaRPr lang="en-AU" sz="1200" kern="1200" dirty="0"/>
        </a:p>
        <a:p>
          <a:pPr marL="114300" lvl="1" indent="-114300" algn="l" defTabSz="533400">
            <a:lnSpc>
              <a:spcPct val="90000"/>
            </a:lnSpc>
            <a:spcBef>
              <a:spcPct val="0"/>
            </a:spcBef>
            <a:spcAft>
              <a:spcPct val="15000"/>
            </a:spcAft>
            <a:buChar char="••"/>
          </a:pPr>
          <a:r>
            <a:rPr lang="en-AU" sz="1200" b="1" kern="1200" dirty="0"/>
            <a:t>Community expectations that people come home from work safe and uninjured.</a:t>
          </a:r>
        </a:p>
      </dsp:txBody>
      <dsp:txXfrm>
        <a:off x="4976439" y="0"/>
        <a:ext cx="2944439" cy="1219202"/>
      </dsp:txXfrm>
    </dsp:sp>
    <dsp:sp modelId="{9720736B-39B7-4D90-BDCA-679AC627B3D6}">
      <dsp:nvSpPr>
        <dsp:cNvPr id="0" name=""/>
        <dsp:cNvSpPr/>
      </dsp:nvSpPr>
      <dsp:spPr>
        <a:xfrm>
          <a:off x="4976439" y="1219202"/>
          <a:ext cx="2944439" cy="121919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AU" sz="1200" b="1" kern="1200" dirty="0"/>
            <a:t>Need to report to shareholders  their EH&amp;S statistics. </a:t>
          </a:r>
          <a:endParaRPr lang="en-AU" sz="1200" kern="1200" dirty="0"/>
        </a:p>
        <a:p>
          <a:pPr marL="114300" lvl="1" indent="-114300" algn="l" defTabSz="533400">
            <a:lnSpc>
              <a:spcPct val="90000"/>
            </a:lnSpc>
            <a:spcBef>
              <a:spcPct val="0"/>
            </a:spcBef>
            <a:spcAft>
              <a:spcPct val="15000"/>
            </a:spcAft>
            <a:buChar char="••"/>
          </a:pPr>
          <a:r>
            <a:rPr lang="en-AU" sz="1200" b="1" kern="1200" dirty="0"/>
            <a:t>Development of targets to reduce risk throughout the business.</a:t>
          </a:r>
          <a:endParaRPr lang="en-AU" sz="1200" kern="1200" dirty="0"/>
        </a:p>
        <a:p>
          <a:pPr marL="114300" lvl="1" indent="-114300" algn="l" defTabSz="533400">
            <a:lnSpc>
              <a:spcPct val="90000"/>
            </a:lnSpc>
            <a:spcBef>
              <a:spcPct val="0"/>
            </a:spcBef>
            <a:spcAft>
              <a:spcPct val="15000"/>
            </a:spcAft>
            <a:buChar char="••"/>
          </a:pPr>
          <a:r>
            <a:rPr lang="en-AU" sz="1200" b="1" kern="1200" dirty="0"/>
            <a:t>Standards filter down to the smaller companies </a:t>
          </a:r>
          <a:endParaRPr lang="en-AU" sz="1200" kern="1200" dirty="0"/>
        </a:p>
      </dsp:txBody>
      <dsp:txXfrm>
        <a:off x="4976439" y="1219202"/>
        <a:ext cx="2944439" cy="1219198"/>
      </dsp:txXfrm>
    </dsp:sp>
    <dsp:sp modelId="{99D963F7-7599-4DC3-A495-76D4777B587E}">
      <dsp:nvSpPr>
        <dsp:cNvPr id="0" name=""/>
        <dsp:cNvSpPr/>
      </dsp:nvSpPr>
      <dsp:spPr>
        <a:xfrm>
          <a:off x="4976439" y="2438401"/>
          <a:ext cx="2944439" cy="121919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AU" sz="1200" b="1" kern="1200" dirty="0"/>
            <a:t>Embrace</a:t>
          </a:r>
          <a:r>
            <a:rPr lang="en-AU" sz="1200" kern="1200" dirty="0"/>
            <a:t> </a:t>
          </a:r>
          <a:r>
            <a:rPr lang="en-AU" sz="1200" b="1" kern="1200" dirty="0"/>
            <a:t>technological advancements in the workplace</a:t>
          </a:r>
          <a:endParaRPr lang="en-AU" sz="1200" kern="1200" dirty="0"/>
        </a:p>
        <a:p>
          <a:pPr marL="114300" lvl="1" indent="-114300" algn="l" defTabSz="533400">
            <a:lnSpc>
              <a:spcPct val="90000"/>
            </a:lnSpc>
            <a:spcBef>
              <a:spcPct val="0"/>
            </a:spcBef>
            <a:spcAft>
              <a:spcPct val="15000"/>
            </a:spcAft>
            <a:buChar char="••"/>
          </a:pPr>
          <a:r>
            <a:rPr lang="en-AU" sz="1200" b="1" kern="1200" dirty="0"/>
            <a:t>Development of safety systems to comply with client requirements.</a:t>
          </a:r>
          <a:endParaRPr lang="en-AU" sz="1200" kern="1200" dirty="0"/>
        </a:p>
        <a:p>
          <a:pPr marL="114300" lvl="1" indent="-114300" algn="l" defTabSz="533400">
            <a:lnSpc>
              <a:spcPct val="90000"/>
            </a:lnSpc>
            <a:spcBef>
              <a:spcPct val="0"/>
            </a:spcBef>
            <a:spcAft>
              <a:spcPct val="15000"/>
            </a:spcAft>
            <a:buChar char="••"/>
          </a:pPr>
          <a:r>
            <a:rPr lang="en-AU" sz="1200" b="1" kern="1200" dirty="0"/>
            <a:t>Strong client relationship allows for reinvestment in the business.</a:t>
          </a:r>
        </a:p>
      </dsp:txBody>
      <dsp:txXfrm>
        <a:off x="4976439" y="2438401"/>
        <a:ext cx="2944439" cy="1219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B6D8B-CCF9-4FAF-81DD-C76161964AC6}">
      <dsp:nvSpPr>
        <dsp:cNvPr id="0" name=""/>
        <dsp:cNvSpPr/>
      </dsp:nvSpPr>
      <dsp:spPr>
        <a:xfrm>
          <a:off x="2032000" y="0"/>
          <a:ext cx="2032000" cy="1354666"/>
        </a:xfrm>
        <a:prstGeom prst="trapezoid">
          <a:avLst>
            <a:gd name="adj" fmla="val 7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a:t>Senior Management must be 100% committed and provide the resources</a:t>
          </a:r>
        </a:p>
      </dsp:txBody>
      <dsp:txXfrm>
        <a:off x="2032000" y="0"/>
        <a:ext cx="2032000" cy="1354666"/>
      </dsp:txXfrm>
    </dsp:sp>
    <dsp:sp modelId="{397CC5DC-C1CF-4C14-A401-ECCF5C2EF733}">
      <dsp:nvSpPr>
        <dsp:cNvPr id="0" name=""/>
        <dsp:cNvSpPr/>
      </dsp:nvSpPr>
      <dsp:spPr>
        <a:xfrm>
          <a:off x="1015999" y="1354666"/>
          <a:ext cx="4064000" cy="1354666"/>
        </a:xfrm>
        <a:prstGeom prst="trapezoid">
          <a:avLst>
            <a:gd name="adj" fmla="val 7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a:t>Operations Management must live and breathe the standards and “walk the talk”.</a:t>
          </a:r>
        </a:p>
      </dsp:txBody>
      <dsp:txXfrm>
        <a:off x="1727199" y="1354666"/>
        <a:ext cx="2641600" cy="1354666"/>
      </dsp:txXfrm>
    </dsp:sp>
    <dsp:sp modelId="{64797452-4954-4390-AA92-E5A903FB4497}">
      <dsp:nvSpPr>
        <dsp:cNvPr id="0" name=""/>
        <dsp:cNvSpPr/>
      </dsp:nvSpPr>
      <dsp:spPr>
        <a:xfrm>
          <a:off x="0" y="2709333"/>
          <a:ext cx="6096000" cy="1354666"/>
        </a:xfrm>
        <a:prstGeom prst="trapezoid">
          <a:avLst>
            <a:gd name="adj" fmla="val 7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a:t>The drill crews need to have clarity and support on an ongoing basis and a safety culture they can identify with. They must be encouraged to feedback unsafe situations.</a:t>
          </a:r>
        </a:p>
      </dsp:txBody>
      <dsp:txXfrm>
        <a:off x="1066799" y="2709333"/>
        <a:ext cx="3962400" cy="1354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1B4C8-54C4-44B3-A18D-9C430E3433AA}">
      <dsp:nvSpPr>
        <dsp:cNvPr id="0" name=""/>
        <dsp:cNvSpPr/>
      </dsp:nvSpPr>
      <dsp:spPr>
        <a:xfrm>
          <a:off x="0" y="589431"/>
          <a:ext cx="5977468" cy="630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617AE-AF46-4C82-A979-617D606C47BF}">
      <dsp:nvSpPr>
        <dsp:cNvPr id="0" name=""/>
        <dsp:cNvSpPr/>
      </dsp:nvSpPr>
      <dsp:spPr>
        <a:xfrm>
          <a:off x="298873" y="220431"/>
          <a:ext cx="4184227" cy="73800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154" tIns="0" rIns="158154" bIns="0" numCol="1" spcCol="1270" anchor="ctr" anchorCtr="0">
          <a:noAutofit/>
        </a:bodyPr>
        <a:lstStyle/>
        <a:p>
          <a:pPr lvl="0" algn="l" defTabSz="1111250">
            <a:lnSpc>
              <a:spcPct val="90000"/>
            </a:lnSpc>
            <a:spcBef>
              <a:spcPct val="0"/>
            </a:spcBef>
            <a:spcAft>
              <a:spcPct val="35000"/>
            </a:spcAft>
          </a:pPr>
          <a:r>
            <a:rPr lang="en-AU" sz="2500" kern="1200" dirty="0"/>
            <a:t>First preference is for transferrable Qualifications</a:t>
          </a:r>
        </a:p>
      </dsp:txBody>
      <dsp:txXfrm>
        <a:off x="334899" y="256457"/>
        <a:ext cx="4112175" cy="665948"/>
      </dsp:txXfrm>
    </dsp:sp>
    <dsp:sp modelId="{336E5230-D1A5-4BB1-BE8E-E9648959FD43}">
      <dsp:nvSpPr>
        <dsp:cNvPr id="0" name=""/>
        <dsp:cNvSpPr/>
      </dsp:nvSpPr>
      <dsp:spPr>
        <a:xfrm>
          <a:off x="0" y="1723431"/>
          <a:ext cx="5977468" cy="630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766965-442F-4DF9-BCBA-AB52C397212A}">
      <dsp:nvSpPr>
        <dsp:cNvPr id="0" name=""/>
        <dsp:cNvSpPr/>
      </dsp:nvSpPr>
      <dsp:spPr>
        <a:xfrm>
          <a:off x="298873" y="1354431"/>
          <a:ext cx="4184227" cy="73800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154" tIns="0" rIns="158154" bIns="0" numCol="1" spcCol="1270" anchor="ctr" anchorCtr="0">
          <a:noAutofit/>
        </a:bodyPr>
        <a:lstStyle/>
        <a:p>
          <a:pPr lvl="0" algn="l" defTabSz="1111250">
            <a:lnSpc>
              <a:spcPct val="90000"/>
            </a:lnSpc>
            <a:spcBef>
              <a:spcPct val="0"/>
            </a:spcBef>
            <a:spcAft>
              <a:spcPct val="35000"/>
            </a:spcAft>
          </a:pPr>
          <a:r>
            <a:rPr lang="en-AU" sz="2500" kern="1200" dirty="0"/>
            <a:t>Good work/life balance</a:t>
          </a:r>
        </a:p>
      </dsp:txBody>
      <dsp:txXfrm>
        <a:off x="334899" y="1390457"/>
        <a:ext cx="4112175" cy="665948"/>
      </dsp:txXfrm>
    </dsp:sp>
    <dsp:sp modelId="{CD24AFFF-F5B7-4474-906B-7B1BD80F9E60}">
      <dsp:nvSpPr>
        <dsp:cNvPr id="0" name=""/>
        <dsp:cNvSpPr/>
      </dsp:nvSpPr>
      <dsp:spPr>
        <a:xfrm>
          <a:off x="0" y="2857431"/>
          <a:ext cx="5977468" cy="630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8362ED-3E30-4DBF-A2AE-A54F9641FE18}">
      <dsp:nvSpPr>
        <dsp:cNvPr id="0" name=""/>
        <dsp:cNvSpPr/>
      </dsp:nvSpPr>
      <dsp:spPr>
        <a:xfrm>
          <a:off x="298873" y="2488431"/>
          <a:ext cx="4184227" cy="73800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154" tIns="0" rIns="158154" bIns="0" numCol="1" spcCol="1270" anchor="ctr" anchorCtr="0">
          <a:noAutofit/>
        </a:bodyPr>
        <a:lstStyle/>
        <a:p>
          <a:pPr lvl="0" algn="l" defTabSz="1111250">
            <a:lnSpc>
              <a:spcPct val="90000"/>
            </a:lnSpc>
            <a:spcBef>
              <a:spcPct val="0"/>
            </a:spcBef>
            <a:spcAft>
              <a:spcPct val="35000"/>
            </a:spcAft>
          </a:pPr>
          <a:r>
            <a:rPr lang="en-AU" sz="2500" kern="1200" dirty="0"/>
            <a:t>Salary is important but 3</a:t>
          </a:r>
          <a:r>
            <a:rPr lang="en-AU" sz="2500" kern="1200" baseline="30000" dirty="0"/>
            <a:t>rd</a:t>
          </a:r>
          <a:r>
            <a:rPr lang="en-AU" sz="2500" kern="1200" dirty="0"/>
            <a:t> on the list.</a:t>
          </a:r>
        </a:p>
      </dsp:txBody>
      <dsp:txXfrm>
        <a:off x="334899" y="2524457"/>
        <a:ext cx="4112175"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CC2BF-E592-4CFC-89AB-AD9FA315EA9E}">
      <dsp:nvSpPr>
        <dsp:cNvPr id="0" name=""/>
        <dsp:cNvSpPr/>
      </dsp:nvSpPr>
      <dsp:spPr>
        <a:xfrm rot="16200000">
          <a:off x="1652688" y="1221339"/>
          <a:ext cx="2586209" cy="15804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95250" rIns="85725" bIns="95250" numCol="1" spcCol="1270" anchor="t" anchorCtr="0">
          <a:noAutofit/>
        </a:bodyPr>
        <a:lstStyle/>
        <a:p>
          <a:pPr lvl="0" algn="l" defTabSz="666750">
            <a:lnSpc>
              <a:spcPct val="90000"/>
            </a:lnSpc>
            <a:spcBef>
              <a:spcPct val="0"/>
            </a:spcBef>
            <a:spcAft>
              <a:spcPct val="35000"/>
            </a:spcAft>
          </a:pPr>
          <a:r>
            <a:rPr lang="en-AU" sz="1500" b="1" kern="1200" dirty="0"/>
            <a:t>Contractor</a:t>
          </a:r>
        </a:p>
        <a:p>
          <a:pPr lvl="0" algn="l" defTabSz="666750">
            <a:lnSpc>
              <a:spcPct val="90000"/>
            </a:lnSpc>
            <a:spcBef>
              <a:spcPct val="0"/>
            </a:spcBef>
            <a:spcAft>
              <a:spcPct val="35000"/>
            </a:spcAft>
          </a:pPr>
          <a:r>
            <a:rPr lang="en-AU" sz="1500" kern="1200" dirty="0"/>
            <a:t>Qualifications</a:t>
          </a:r>
        </a:p>
        <a:p>
          <a:pPr lvl="0" algn="l" defTabSz="666750">
            <a:lnSpc>
              <a:spcPct val="90000"/>
            </a:lnSpc>
            <a:spcBef>
              <a:spcPct val="0"/>
            </a:spcBef>
            <a:spcAft>
              <a:spcPct val="35000"/>
            </a:spcAft>
          </a:pPr>
          <a:r>
            <a:rPr lang="en-AU" sz="1500" kern="1200" dirty="0"/>
            <a:t>Training</a:t>
          </a:r>
        </a:p>
        <a:p>
          <a:pPr lvl="0" algn="l" defTabSz="666750">
            <a:lnSpc>
              <a:spcPct val="90000"/>
            </a:lnSpc>
            <a:spcBef>
              <a:spcPct val="0"/>
            </a:spcBef>
            <a:spcAft>
              <a:spcPct val="35000"/>
            </a:spcAft>
          </a:pPr>
          <a:r>
            <a:rPr lang="en-AU" sz="1500" kern="1200" dirty="0"/>
            <a:t>Inductions</a:t>
          </a:r>
        </a:p>
        <a:p>
          <a:pPr lvl="0" algn="l" defTabSz="666750">
            <a:lnSpc>
              <a:spcPct val="90000"/>
            </a:lnSpc>
            <a:spcBef>
              <a:spcPct val="0"/>
            </a:spcBef>
            <a:spcAft>
              <a:spcPct val="35000"/>
            </a:spcAft>
          </a:pPr>
          <a:r>
            <a:rPr lang="en-AU" sz="1500" kern="1200" dirty="0"/>
            <a:t>Rig audit</a:t>
          </a:r>
        </a:p>
        <a:p>
          <a:pPr lvl="0" algn="l" defTabSz="666750">
            <a:lnSpc>
              <a:spcPct val="90000"/>
            </a:lnSpc>
            <a:spcBef>
              <a:spcPct val="0"/>
            </a:spcBef>
            <a:spcAft>
              <a:spcPct val="35000"/>
            </a:spcAft>
          </a:pPr>
          <a:r>
            <a:rPr lang="en-AU" sz="1500" kern="1200" dirty="0"/>
            <a:t>Engineering</a:t>
          </a:r>
        </a:p>
        <a:p>
          <a:pPr lvl="0" algn="l" defTabSz="666750">
            <a:lnSpc>
              <a:spcPct val="90000"/>
            </a:lnSpc>
            <a:spcBef>
              <a:spcPct val="0"/>
            </a:spcBef>
            <a:spcAft>
              <a:spcPct val="35000"/>
            </a:spcAft>
          </a:pPr>
          <a:r>
            <a:rPr lang="en-AU" sz="1500" kern="1200" dirty="0"/>
            <a:t>Maintenance</a:t>
          </a:r>
        </a:p>
      </dsp:txBody>
      <dsp:txXfrm rot="5400000">
        <a:off x="2232734" y="795624"/>
        <a:ext cx="1503283" cy="2431879"/>
      </dsp:txXfrm>
    </dsp:sp>
    <dsp:sp modelId="{C9F87B3A-7DD6-4A3D-90EF-09DA8F7EC6A0}">
      <dsp:nvSpPr>
        <dsp:cNvPr id="0" name=""/>
        <dsp:cNvSpPr/>
      </dsp:nvSpPr>
      <dsp:spPr>
        <a:xfrm rot="5400000">
          <a:off x="3304901" y="1221339"/>
          <a:ext cx="2586209" cy="15804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725" tIns="95250" rIns="57150" bIns="95250" numCol="1" spcCol="1270" anchor="t" anchorCtr="0">
          <a:noAutofit/>
        </a:bodyPr>
        <a:lstStyle/>
        <a:p>
          <a:pPr lvl="0" algn="l" defTabSz="666750">
            <a:lnSpc>
              <a:spcPct val="90000"/>
            </a:lnSpc>
            <a:spcBef>
              <a:spcPct val="0"/>
            </a:spcBef>
            <a:spcAft>
              <a:spcPct val="35000"/>
            </a:spcAft>
          </a:pPr>
          <a:r>
            <a:rPr lang="en-AU" sz="1500" b="1" kern="1200" dirty="0"/>
            <a:t>Client</a:t>
          </a:r>
        </a:p>
        <a:p>
          <a:pPr lvl="0" algn="l" defTabSz="666750">
            <a:lnSpc>
              <a:spcPct val="90000"/>
            </a:lnSpc>
            <a:spcBef>
              <a:spcPct val="0"/>
            </a:spcBef>
            <a:spcAft>
              <a:spcPct val="35000"/>
            </a:spcAft>
          </a:pPr>
          <a:r>
            <a:rPr lang="en-AU" sz="1500" b="0" kern="1200" dirty="0"/>
            <a:t>Reporting</a:t>
          </a:r>
        </a:p>
        <a:p>
          <a:pPr lvl="0" algn="l" defTabSz="666750">
            <a:lnSpc>
              <a:spcPct val="90000"/>
            </a:lnSpc>
            <a:spcBef>
              <a:spcPct val="0"/>
            </a:spcBef>
            <a:spcAft>
              <a:spcPct val="35000"/>
            </a:spcAft>
          </a:pPr>
          <a:r>
            <a:rPr lang="en-AU" sz="1500" b="0" kern="1200" dirty="0"/>
            <a:t>Culture</a:t>
          </a:r>
        </a:p>
        <a:p>
          <a:pPr lvl="0" algn="l" defTabSz="666750">
            <a:lnSpc>
              <a:spcPct val="90000"/>
            </a:lnSpc>
            <a:spcBef>
              <a:spcPct val="0"/>
            </a:spcBef>
            <a:spcAft>
              <a:spcPct val="35000"/>
            </a:spcAft>
          </a:pPr>
          <a:r>
            <a:rPr lang="en-AU" sz="1500" b="0" kern="1200" dirty="0"/>
            <a:t>Communication</a:t>
          </a:r>
        </a:p>
        <a:p>
          <a:pPr lvl="0" algn="l" defTabSz="666750">
            <a:lnSpc>
              <a:spcPct val="90000"/>
            </a:lnSpc>
            <a:spcBef>
              <a:spcPct val="0"/>
            </a:spcBef>
            <a:spcAft>
              <a:spcPct val="35000"/>
            </a:spcAft>
          </a:pPr>
          <a:r>
            <a:rPr lang="en-AU" sz="1500" b="0" kern="1200" dirty="0"/>
            <a:t>Meetings</a:t>
          </a:r>
        </a:p>
        <a:p>
          <a:pPr lvl="0" algn="l" defTabSz="666750">
            <a:lnSpc>
              <a:spcPct val="90000"/>
            </a:lnSpc>
            <a:spcBef>
              <a:spcPct val="0"/>
            </a:spcBef>
            <a:spcAft>
              <a:spcPct val="35000"/>
            </a:spcAft>
          </a:pPr>
          <a:r>
            <a:rPr lang="en-AU" sz="1500" b="0" kern="1200" dirty="0"/>
            <a:t>Responsibilities</a:t>
          </a:r>
        </a:p>
        <a:p>
          <a:pPr lvl="0" algn="l" defTabSz="666750">
            <a:lnSpc>
              <a:spcPct val="90000"/>
            </a:lnSpc>
            <a:spcBef>
              <a:spcPct val="0"/>
            </a:spcBef>
            <a:spcAft>
              <a:spcPct val="35000"/>
            </a:spcAft>
          </a:pPr>
          <a:r>
            <a:rPr lang="en-AU" sz="1500" b="0" kern="1200" dirty="0"/>
            <a:t>Expectations</a:t>
          </a:r>
        </a:p>
      </dsp:txBody>
      <dsp:txXfrm rot="-5400000">
        <a:off x="3807782" y="795624"/>
        <a:ext cx="1503283" cy="2431879"/>
      </dsp:txXfrm>
    </dsp:sp>
    <dsp:sp modelId="{C7B46CC4-763C-4A89-81DA-209600964702}">
      <dsp:nvSpPr>
        <dsp:cNvPr id="0" name=""/>
        <dsp:cNvSpPr/>
      </dsp:nvSpPr>
      <dsp:spPr>
        <a:xfrm>
          <a:off x="2945631" y="0"/>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4AD28-AF99-465E-AD71-34571CBAA7BD}">
      <dsp:nvSpPr>
        <dsp:cNvPr id="0" name=""/>
        <dsp:cNvSpPr/>
      </dsp:nvSpPr>
      <dsp:spPr>
        <a:xfrm rot="10800000">
          <a:off x="2945631" y="2370591"/>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CC2BF-E592-4CFC-89AB-AD9FA315EA9E}">
      <dsp:nvSpPr>
        <dsp:cNvPr id="0" name=""/>
        <dsp:cNvSpPr/>
      </dsp:nvSpPr>
      <dsp:spPr>
        <a:xfrm rot="16200000">
          <a:off x="1652688" y="1221339"/>
          <a:ext cx="2586209" cy="15804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95250" rIns="85725" bIns="95250" numCol="1" spcCol="1270" anchor="t" anchorCtr="0">
          <a:noAutofit/>
        </a:bodyPr>
        <a:lstStyle/>
        <a:p>
          <a:pPr lvl="0" algn="l" defTabSz="666750">
            <a:lnSpc>
              <a:spcPct val="90000"/>
            </a:lnSpc>
            <a:spcBef>
              <a:spcPct val="0"/>
            </a:spcBef>
            <a:spcAft>
              <a:spcPct val="35000"/>
            </a:spcAft>
          </a:pPr>
          <a:r>
            <a:rPr lang="en-AU" sz="1500" b="1" kern="1200" dirty="0"/>
            <a:t>Contractor</a:t>
          </a:r>
        </a:p>
        <a:p>
          <a:pPr lvl="0" algn="l" defTabSz="666750">
            <a:lnSpc>
              <a:spcPct val="90000"/>
            </a:lnSpc>
            <a:spcBef>
              <a:spcPct val="0"/>
            </a:spcBef>
            <a:spcAft>
              <a:spcPct val="35000"/>
            </a:spcAft>
          </a:pPr>
          <a:r>
            <a:rPr lang="en-AU" sz="1500" kern="1200" dirty="0"/>
            <a:t>Communication</a:t>
          </a:r>
        </a:p>
        <a:p>
          <a:pPr lvl="0" algn="l" defTabSz="666750">
            <a:lnSpc>
              <a:spcPct val="90000"/>
            </a:lnSpc>
            <a:spcBef>
              <a:spcPct val="0"/>
            </a:spcBef>
            <a:spcAft>
              <a:spcPct val="35000"/>
            </a:spcAft>
          </a:pPr>
          <a:r>
            <a:rPr lang="en-AU" sz="1500" kern="1200" dirty="0"/>
            <a:t>Respect</a:t>
          </a:r>
        </a:p>
        <a:p>
          <a:pPr lvl="0" algn="l" defTabSz="666750">
            <a:lnSpc>
              <a:spcPct val="90000"/>
            </a:lnSpc>
            <a:spcBef>
              <a:spcPct val="0"/>
            </a:spcBef>
            <a:spcAft>
              <a:spcPct val="35000"/>
            </a:spcAft>
          </a:pPr>
          <a:r>
            <a:rPr lang="en-AU" sz="1500" kern="1200" dirty="0"/>
            <a:t>Empathy</a:t>
          </a:r>
        </a:p>
        <a:p>
          <a:pPr lvl="0" algn="l" defTabSz="666750">
            <a:lnSpc>
              <a:spcPct val="90000"/>
            </a:lnSpc>
            <a:spcBef>
              <a:spcPct val="0"/>
            </a:spcBef>
            <a:spcAft>
              <a:spcPct val="35000"/>
            </a:spcAft>
          </a:pPr>
          <a:r>
            <a:rPr lang="en-AU" sz="1500" kern="1200" dirty="0"/>
            <a:t>Mentoring</a:t>
          </a:r>
        </a:p>
        <a:p>
          <a:pPr lvl="0" algn="l" defTabSz="666750">
            <a:lnSpc>
              <a:spcPct val="90000"/>
            </a:lnSpc>
            <a:spcBef>
              <a:spcPct val="0"/>
            </a:spcBef>
            <a:spcAft>
              <a:spcPct val="35000"/>
            </a:spcAft>
          </a:pPr>
          <a:r>
            <a:rPr lang="en-AU" sz="1500" kern="1200" dirty="0"/>
            <a:t>Management interaction</a:t>
          </a:r>
        </a:p>
        <a:p>
          <a:pPr lvl="0" algn="l" defTabSz="666750">
            <a:lnSpc>
              <a:spcPct val="90000"/>
            </a:lnSpc>
            <a:spcBef>
              <a:spcPct val="0"/>
            </a:spcBef>
            <a:spcAft>
              <a:spcPct val="35000"/>
            </a:spcAft>
          </a:pPr>
          <a:r>
            <a:rPr lang="en-AU" sz="1500" kern="1200" dirty="0"/>
            <a:t>Demonstrate support.</a:t>
          </a:r>
        </a:p>
      </dsp:txBody>
      <dsp:txXfrm rot="5400000">
        <a:off x="2232734" y="795624"/>
        <a:ext cx="1503283" cy="2431879"/>
      </dsp:txXfrm>
    </dsp:sp>
    <dsp:sp modelId="{C9F87B3A-7DD6-4A3D-90EF-09DA8F7EC6A0}">
      <dsp:nvSpPr>
        <dsp:cNvPr id="0" name=""/>
        <dsp:cNvSpPr/>
      </dsp:nvSpPr>
      <dsp:spPr>
        <a:xfrm rot="5400000">
          <a:off x="3304901" y="1221339"/>
          <a:ext cx="2586209" cy="15804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725" tIns="95250" rIns="57150" bIns="95250" numCol="1" spcCol="1270" anchor="t" anchorCtr="0">
          <a:noAutofit/>
        </a:bodyPr>
        <a:lstStyle/>
        <a:p>
          <a:pPr lvl="0" algn="l" defTabSz="666750">
            <a:lnSpc>
              <a:spcPct val="90000"/>
            </a:lnSpc>
            <a:spcBef>
              <a:spcPct val="0"/>
            </a:spcBef>
            <a:spcAft>
              <a:spcPct val="35000"/>
            </a:spcAft>
          </a:pPr>
          <a:r>
            <a:rPr lang="en-AU" sz="1500" b="1" kern="1200" dirty="0"/>
            <a:t>Client</a:t>
          </a:r>
        </a:p>
        <a:p>
          <a:pPr lvl="0" algn="l" defTabSz="666750">
            <a:lnSpc>
              <a:spcPct val="90000"/>
            </a:lnSpc>
            <a:spcBef>
              <a:spcPct val="0"/>
            </a:spcBef>
            <a:spcAft>
              <a:spcPct val="35000"/>
            </a:spcAft>
          </a:pPr>
          <a:r>
            <a:rPr lang="en-AU" sz="1500" b="0" kern="1200" dirty="0"/>
            <a:t>Communication</a:t>
          </a:r>
        </a:p>
        <a:p>
          <a:pPr lvl="0" algn="l" defTabSz="666750">
            <a:lnSpc>
              <a:spcPct val="90000"/>
            </a:lnSpc>
            <a:spcBef>
              <a:spcPct val="0"/>
            </a:spcBef>
            <a:spcAft>
              <a:spcPct val="35000"/>
            </a:spcAft>
          </a:pPr>
          <a:r>
            <a:rPr lang="en-AU" sz="1500" b="0" kern="1200" dirty="0"/>
            <a:t>Respect</a:t>
          </a:r>
        </a:p>
        <a:p>
          <a:pPr lvl="0" algn="l" defTabSz="666750">
            <a:lnSpc>
              <a:spcPct val="90000"/>
            </a:lnSpc>
            <a:spcBef>
              <a:spcPct val="0"/>
            </a:spcBef>
            <a:spcAft>
              <a:spcPct val="35000"/>
            </a:spcAft>
          </a:pPr>
          <a:r>
            <a:rPr lang="en-AU" sz="1500" b="0" kern="1200" dirty="0"/>
            <a:t>Sensibility</a:t>
          </a:r>
        </a:p>
        <a:p>
          <a:pPr lvl="0" algn="l" defTabSz="666750">
            <a:lnSpc>
              <a:spcPct val="90000"/>
            </a:lnSpc>
            <a:spcBef>
              <a:spcPct val="0"/>
            </a:spcBef>
            <a:spcAft>
              <a:spcPct val="35000"/>
            </a:spcAft>
          </a:pPr>
          <a:r>
            <a:rPr lang="en-AU" sz="1500" b="0" kern="1200" dirty="0"/>
            <a:t>Learn</a:t>
          </a:r>
        </a:p>
        <a:p>
          <a:pPr lvl="0" algn="l" defTabSz="666750">
            <a:lnSpc>
              <a:spcPct val="90000"/>
            </a:lnSpc>
            <a:spcBef>
              <a:spcPct val="0"/>
            </a:spcBef>
            <a:spcAft>
              <a:spcPct val="35000"/>
            </a:spcAft>
          </a:pPr>
          <a:r>
            <a:rPr lang="en-AU" sz="1500" b="0" kern="1200" dirty="0"/>
            <a:t>Engage after-hours</a:t>
          </a:r>
        </a:p>
        <a:p>
          <a:pPr lvl="0" algn="l" defTabSz="666750">
            <a:lnSpc>
              <a:spcPct val="90000"/>
            </a:lnSpc>
            <a:spcBef>
              <a:spcPct val="0"/>
            </a:spcBef>
            <a:spcAft>
              <a:spcPct val="35000"/>
            </a:spcAft>
          </a:pPr>
          <a:r>
            <a:rPr lang="en-AU" sz="1500" b="0" kern="1200" dirty="0"/>
            <a:t>Not sure, ask!</a:t>
          </a:r>
        </a:p>
      </dsp:txBody>
      <dsp:txXfrm rot="-5400000">
        <a:off x="3807782" y="795624"/>
        <a:ext cx="1503283" cy="2431879"/>
      </dsp:txXfrm>
    </dsp:sp>
    <dsp:sp modelId="{C7B46CC4-763C-4A89-81DA-209600964702}">
      <dsp:nvSpPr>
        <dsp:cNvPr id="0" name=""/>
        <dsp:cNvSpPr/>
      </dsp:nvSpPr>
      <dsp:spPr>
        <a:xfrm>
          <a:off x="2945631" y="0"/>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4AD28-AF99-465E-AD71-34571CBAA7BD}">
      <dsp:nvSpPr>
        <dsp:cNvPr id="0" name=""/>
        <dsp:cNvSpPr/>
      </dsp:nvSpPr>
      <dsp:spPr>
        <a:xfrm rot="10800000">
          <a:off x="2945631" y="2370591"/>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CC2BF-E592-4CFC-89AB-AD9FA315EA9E}">
      <dsp:nvSpPr>
        <dsp:cNvPr id="0" name=""/>
        <dsp:cNvSpPr/>
      </dsp:nvSpPr>
      <dsp:spPr>
        <a:xfrm rot="16200000">
          <a:off x="1652688" y="1221339"/>
          <a:ext cx="2586209" cy="15804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95250" rIns="85725" bIns="95250" numCol="1" spcCol="1270" anchor="t" anchorCtr="0">
          <a:noAutofit/>
        </a:bodyPr>
        <a:lstStyle/>
        <a:p>
          <a:pPr lvl="0" algn="l" defTabSz="666750">
            <a:lnSpc>
              <a:spcPct val="90000"/>
            </a:lnSpc>
            <a:spcBef>
              <a:spcPct val="0"/>
            </a:spcBef>
            <a:spcAft>
              <a:spcPct val="35000"/>
            </a:spcAft>
          </a:pPr>
          <a:r>
            <a:rPr lang="en-AU" sz="1500" b="1" kern="1200" dirty="0"/>
            <a:t>Contractor</a:t>
          </a:r>
        </a:p>
        <a:p>
          <a:pPr lvl="0" algn="l" defTabSz="666750">
            <a:lnSpc>
              <a:spcPct val="90000"/>
            </a:lnSpc>
            <a:spcBef>
              <a:spcPct val="0"/>
            </a:spcBef>
            <a:spcAft>
              <a:spcPct val="35000"/>
            </a:spcAft>
          </a:pPr>
          <a:r>
            <a:rPr lang="en-AU" sz="1500" kern="1200" dirty="0"/>
            <a:t>Communication</a:t>
          </a:r>
        </a:p>
        <a:p>
          <a:pPr lvl="0" algn="l" defTabSz="666750">
            <a:lnSpc>
              <a:spcPct val="90000"/>
            </a:lnSpc>
            <a:spcBef>
              <a:spcPct val="0"/>
            </a:spcBef>
            <a:spcAft>
              <a:spcPct val="35000"/>
            </a:spcAft>
          </a:pPr>
          <a:r>
            <a:rPr lang="en-AU" sz="1500" kern="1200" dirty="0"/>
            <a:t>Investigate</a:t>
          </a:r>
        </a:p>
        <a:p>
          <a:pPr lvl="0" algn="l" defTabSz="666750">
            <a:lnSpc>
              <a:spcPct val="90000"/>
            </a:lnSpc>
            <a:spcBef>
              <a:spcPct val="0"/>
            </a:spcBef>
            <a:spcAft>
              <a:spcPct val="35000"/>
            </a:spcAft>
          </a:pPr>
          <a:r>
            <a:rPr lang="en-AU" sz="1500" kern="1200" dirty="0"/>
            <a:t>Management support</a:t>
          </a:r>
        </a:p>
        <a:p>
          <a:pPr lvl="0" algn="l" defTabSz="666750">
            <a:lnSpc>
              <a:spcPct val="90000"/>
            </a:lnSpc>
            <a:spcBef>
              <a:spcPct val="0"/>
            </a:spcBef>
            <a:spcAft>
              <a:spcPct val="35000"/>
            </a:spcAft>
          </a:pPr>
          <a:r>
            <a:rPr lang="en-AU" sz="1500" kern="1200" dirty="0"/>
            <a:t>Identify cause and rectification</a:t>
          </a:r>
        </a:p>
        <a:p>
          <a:pPr lvl="0" algn="l" defTabSz="666750">
            <a:lnSpc>
              <a:spcPct val="90000"/>
            </a:lnSpc>
            <a:spcBef>
              <a:spcPct val="0"/>
            </a:spcBef>
            <a:spcAft>
              <a:spcPct val="35000"/>
            </a:spcAft>
          </a:pPr>
          <a:r>
            <a:rPr lang="en-AU" sz="1500" kern="1200" dirty="0"/>
            <a:t>Employee welfare</a:t>
          </a:r>
        </a:p>
      </dsp:txBody>
      <dsp:txXfrm rot="5400000">
        <a:off x="2232734" y="795624"/>
        <a:ext cx="1503283" cy="2431879"/>
      </dsp:txXfrm>
    </dsp:sp>
    <dsp:sp modelId="{C9F87B3A-7DD6-4A3D-90EF-09DA8F7EC6A0}">
      <dsp:nvSpPr>
        <dsp:cNvPr id="0" name=""/>
        <dsp:cNvSpPr/>
      </dsp:nvSpPr>
      <dsp:spPr>
        <a:xfrm rot="5400000">
          <a:off x="3304901" y="1221339"/>
          <a:ext cx="2586209" cy="15804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725" tIns="95250" rIns="57150" bIns="95250" numCol="1" spcCol="1270" anchor="t" anchorCtr="0">
          <a:noAutofit/>
        </a:bodyPr>
        <a:lstStyle/>
        <a:p>
          <a:pPr lvl="0" algn="l" defTabSz="666750">
            <a:lnSpc>
              <a:spcPct val="90000"/>
            </a:lnSpc>
            <a:spcBef>
              <a:spcPct val="0"/>
            </a:spcBef>
            <a:spcAft>
              <a:spcPct val="35000"/>
            </a:spcAft>
          </a:pPr>
          <a:r>
            <a:rPr lang="en-AU" sz="1500" b="1" kern="1200" dirty="0"/>
            <a:t>Client</a:t>
          </a:r>
        </a:p>
        <a:p>
          <a:pPr lvl="0" algn="l" defTabSz="666750">
            <a:lnSpc>
              <a:spcPct val="90000"/>
            </a:lnSpc>
            <a:spcBef>
              <a:spcPct val="0"/>
            </a:spcBef>
            <a:spcAft>
              <a:spcPct val="35000"/>
            </a:spcAft>
          </a:pPr>
          <a:r>
            <a:rPr lang="en-AU" sz="1500" b="0" kern="1200" dirty="0"/>
            <a:t>Communication</a:t>
          </a:r>
        </a:p>
        <a:p>
          <a:pPr lvl="0" algn="l" defTabSz="666750">
            <a:lnSpc>
              <a:spcPct val="90000"/>
            </a:lnSpc>
            <a:spcBef>
              <a:spcPct val="0"/>
            </a:spcBef>
            <a:spcAft>
              <a:spcPct val="35000"/>
            </a:spcAft>
          </a:pPr>
          <a:r>
            <a:rPr lang="en-AU" sz="1500" b="0" kern="1200" dirty="0"/>
            <a:t>Investigate</a:t>
          </a:r>
        </a:p>
        <a:p>
          <a:pPr lvl="0" algn="l" defTabSz="666750">
            <a:lnSpc>
              <a:spcPct val="90000"/>
            </a:lnSpc>
            <a:spcBef>
              <a:spcPct val="0"/>
            </a:spcBef>
            <a:spcAft>
              <a:spcPct val="35000"/>
            </a:spcAft>
          </a:pPr>
          <a:r>
            <a:rPr lang="en-AU" sz="1500" b="0" kern="1200" dirty="0"/>
            <a:t>Independent review</a:t>
          </a:r>
        </a:p>
        <a:p>
          <a:pPr lvl="0" algn="l" defTabSz="666750">
            <a:lnSpc>
              <a:spcPct val="90000"/>
            </a:lnSpc>
            <a:spcBef>
              <a:spcPct val="0"/>
            </a:spcBef>
            <a:spcAft>
              <a:spcPct val="35000"/>
            </a:spcAft>
          </a:pPr>
          <a:r>
            <a:rPr lang="en-AU" sz="1500" b="0" kern="1200" dirty="0"/>
            <a:t>Consistency in approach</a:t>
          </a:r>
        </a:p>
      </dsp:txBody>
      <dsp:txXfrm rot="-5400000">
        <a:off x="3807782" y="795624"/>
        <a:ext cx="1503283" cy="2431879"/>
      </dsp:txXfrm>
    </dsp:sp>
    <dsp:sp modelId="{C7B46CC4-763C-4A89-81DA-209600964702}">
      <dsp:nvSpPr>
        <dsp:cNvPr id="0" name=""/>
        <dsp:cNvSpPr/>
      </dsp:nvSpPr>
      <dsp:spPr>
        <a:xfrm>
          <a:off x="2945631" y="0"/>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4AD28-AF99-465E-AD71-34571CBAA7BD}">
      <dsp:nvSpPr>
        <dsp:cNvPr id="0" name=""/>
        <dsp:cNvSpPr/>
      </dsp:nvSpPr>
      <dsp:spPr>
        <a:xfrm rot="10800000">
          <a:off x="2945631" y="2370591"/>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6.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03/07/2019</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03/07/2019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232365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71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9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78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85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70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312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331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701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96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20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321015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35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98486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21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763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17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12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395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23EDE-A55D-48D8-A4B3-A3DF6A3B91E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351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2700"/>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7337F-C307-4F9B-8E00-0E2205FDBD67}"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96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1810712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7337F-C307-4F9B-8E00-0E2205FDBD67}"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904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173389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2798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410805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399811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BD16A22-1817-47A2-BE7E-A3C3CA36A58B}" type="datetimeFigureOut">
              <a:rPr lang="en-US" smtClean="0"/>
              <a:t>7/3/2019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D7337F-C307-4F9B-8E00-0E2205FDBD67}" type="slidenum">
              <a:rPr lang="en-US" smtClean="0"/>
              <a:t>‹#›</a:t>
            </a:fld>
            <a:endParaRPr lang="en-US" dirty="0"/>
          </a:p>
        </p:txBody>
      </p:sp>
    </p:spTree>
    <p:extLst>
      <p:ext uri="{BB962C8B-B14F-4D97-AF65-F5344CB8AC3E}">
        <p14:creationId xmlns:p14="http://schemas.microsoft.com/office/powerpoint/2010/main" val="3793375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364072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301280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sz="2800">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D16A22-1817-47A2-BE7E-A3C3CA36A58B}" type="datetimeFigureOut">
              <a:rPr lang="en-US" smtClean="0"/>
              <a:t>7/3/2019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7337F-C307-4F9B-8E00-0E2205FDBD67}" type="slidenum">
              <a:rPr lang="en-US" smtClean="0"/>
              <a:t>‹#›</a:t>
            </a:fld>
            <a:endParaRPr lang="en-US" dirty="0"/>
          </a:p>
        </p:txBody>
      </p:sp>
    </p:spTree>
    <p:extLst>
      <p:ext uri="{BB962C8B-B14F-4D97-AF65-F5344CB8AC3E}">
        <p14:creationId xmlns:p14="http://schemas.microsoft.com/office/powerpoint/2010/main" val="4100142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685800" y="1981200"/>
            <a:ext cx="7772400" cy="4114800"/>
          </a:xfrm>
        </p:spPr>
        <p:txBody>
          <a:bodyPr/>
          <a:lstStyle/>
          <a:p>
            <a:pPr lvl="0"/>
            <a:endParaRPr lang="en-A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16B373BE-E643-42DF-A5D1-F5D03203EC7E}" type="slidenum">
              <a:rPr lang="en-AU"/>
              <a:pPr>
                <a:defRPr/>
              </a:pPr>
              <a:t>‹#›</a:t>
            </a:fld>
            <a:endParaRPr lang="en-AU" dirty="0"/>
          </a:p>
        </p:txBody>
      </p:sp>
    </p:spTree>
    <p:extLst>
      <p:ext uri="{BB962C8B-B14F-4D97-AF65-F5344CB8AC3E}">
        <p14:creationId xmlns:p14="http://schemas.microsoft.com/office/powerpoint/2010/main" val="398921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sz="2800">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300825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1" y="1196975"/>
            <a:ext cx="7777163" cy="71438"/>
          </a:xfrm>
          <a:prstGeom prst="rect">
            <a:avLst/>
          </a:prstGeom>
          <a:solidFill>
            <a:schemeClr val="bg1"/>
          </a:solidFill>
          <a:ln w="9525" algn="ctr">
            <a:solidFill>
              <a:schemeClr val="bg1"/>
            </a:solidFill>
            <a:round/>
            <a:headEnd/>
            <a:tailEnd/>
          </a:ln>
        </p:spPr>
        <p:txBody>
          <a:bodyPr/>
          <a:lstStyle/>
          <a:p>
            <a:endParaRPr lang="en-AU" sz="18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19641730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9239617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1181742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288154703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239000" y="6500815"/>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721" r:id="rId8"/>
    <p:sldLayoutId id="2147483722"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1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Arial" charset="0"/>
          <a:ea typeface="ＭＳ Ｐゴシック" pitchFamily="-124" charset="-128"/>
        </a:defRPr>
      </a:lvl2pPr>
      <a:lvl3pPr algn="l" rtl="0" eaLnBrk="0" fontAlgn="base" hangingPunct="0">
        <a:spcBef>
          <a:spcPct val="0"/>
        </a:spcBef>
        <a:spcAft>
          <a:spcPct val="0"/>
        </a:spcAft>
        <a:defRPr sz="2100">
          <a:solidFill>
            <a:schemeClr val="tx2"/>
          </a:solidFill>
          <a:latin typeface="Arial" charset="0"/>
          <a:ea typeface="ＭＳ Ｐゴシック" pitchFamily="-124" charset="-128"/>
        </a:defRPr>
      </a:lvl3pPr>
      <a:lvl4pPr algn="l" rtl="0" eaLnBrk="0" fontAlgn="base" hangingPunct="0">
        <a:spcBef>
          <a:spcPct val="0"/>
        </a:spcBef>
        <a:spcAft>
          <a:spcPct val="0"/>
        </a:spcAft>
        <a:defRPr sz="2100">
          <a:solidFill>
            <a:schemeClr val="tx2"/>
          </a:solidFill>
          <a:latin typeface="Arial" charset="0"/>
          <a:ea typeface="ＭＳ Ｐゴシック" pitchFamily="-124" charset="-128"/>
        </a:defRPr>
      </a:lvl4pPr>
      <a:lvl5pPr algn="l" rtl="0" eaLnBrk="0" fontAlgn="base" hangingPunct="0">
        <a:spcBef>
          <a:spcPct val="0"/>
        </a:spcBef>
        <a:spcAft>
          <a:spcPct val="0"/>
        </a:spcAft>
        <a:defRPr sz="2100">
          <a:solidFill>
            <a:schemeClr val="tx2"/>
          </a:solidFill>
          <a:latin typeface="Arial" charset="0"/>
          <a:ea typeface="ＭＳ Ｐゴシック" pitchFamily="-124" charset="-128"/>
        </a:defRPr>
      </a:lvl5pPr>
      <a:lvl6pPr marL="342900" algn="l" rtl="0" fontAlgn="base">
        <a:spcBef>
          <a:spcPct val="0"/>
        </a:spcBef>
        <a:spcAft>
          <a:spcPct val="0"/>
        </a:spcAft>
        <a:defRPr sz="3300">
          <a:solidFill>
            <a:schemeClr val="tx2"/>
          </a:solidFill>
          <a:latin typeface="Arial" charset="0"/>
          <a:ea typeface="ＭＳ Ｐゴシック" pitchFamily="-124" charset="-128"/>
        </a:defRPr>
      </a:lvl6pPr>
      <a:lvl7pPr marL="685800" algn="l" rtl="0" fontAlgn="base">
        <a:spcBef>
          <a:spcPct val="0"/>
        </a:spcBef>
        <a:spcAft>
          <a:spcPct val="0"/>
        </a:spcAft>
        <a:defRPr sz="3300">
          <a:solidFill>
            <a:schemeClr val="tx2"/>
          </a:solidFill>
          <a:latin typeface="Arial" charset="0"/>
          <a:ea typeface="ＭＳ Ｐゴシック" pitchFamily="-124" charset="-128"/>
        </a:defRPr>
      </a:lvl7pPr>
      <a:lvl8pPr marL="1028700" algn="l" rtl="0" fontAlgn="base">
        <a:spcBef>
          <a:spcPct val="0"/>
        </a:spcBef>
        <a:spcAft>
          <a:spcPct val="0"/>
        </a:spcAft>
        <a:defRPr sz="3300">
          <a:solidFill>
            <a:schemeClr val="tx2"/>
          </a:solidFill>
          <a:latin typeface="Arial" charset="0"/>
          <a:ea typeface="ＭＳ Ｐゴシック" pitchFamily="-124" charset="-128"/>
        </a:defRPr>
      </a:lvl8pPr>
      <a:lvl9pPr marL="1371600" algn="l" rtl="0" fontAlgn="base">
        <a:spcBef>
          <a:spcPct val="0"/>
        </a:spcBef>
        <a:spcAft>
          <a:spcPct val="0"/>
        </a:spcAft>
        <a:defRPr sz="3300">
          <a:solidFill>
            <a:schemeClr val="tx2"/>
          </a:solidFill>
          <a:latin typeface="Arial" charset="0"/>
          <a:ea typeface="ＭＳ Ｐゴシック" pitchFamily="-124" charset="-128"/>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ea typeface="+mn-ea"/>
        </a:defRPr>
      </a:lvl2pPr>
      <a:lvl3pPr marL="857250" indent="-171450" algn="l" rtl="0" eaLnBrk="0" fontAlgn="base" hangingPunct="0">
        <a:spcBef>
          <a:spcPct val="20000"/>
        </a:spcBef>
        <a:spcAft>
          <a:spcPct val="0"/>
        </a:spcAft>
        <a:buChar char="•"/>
        <a:defRPr sz="15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BD16A22-1817-47A2-BE7E-A3C3CA36A58B}" type="datetimeFigureOut">
              <a:rPr lang="en-US" smtClean="0"/>
              <a:t>7/3/2019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1D7337F-C307-4F9B-8E00-0E2205FDBD67}"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3495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2019 Exploration Safety Forum in May 2019.  </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2019.</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514046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759472" y="332656"/>
            <a:ext cx="7543800" cy="1450757"/>
          </a:xfrm>
        </p:spPr>
        <p:txBody>
          <a:bodyPr>
            <a:normAutofit/>
          </a:bodyPr>
          <a:lstStyle/>
          <a:p>
            <a:pPr algn="ctr"/>
            <a:r>
              <a:rPr lang="en-AU" sz="4000" dirty="0">
                <a:solidFill>
                  <a:srgbClr val="00338D"/>
                </a:solidFill>
              </a:rPr>
              <a:t>Safety has to start at the top</a:t>
            </a:r>
          </a:p>
        </p:txBody>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graphicFrame>
        <p:nvGraphicFramePr>
          <p:cNvPr id="3" name="Diagram 2">
            <a:extLst>
              <a:ext uri="{FF2B5EF4-FFF2-40B4-BE49-F238E27FC236}">
                <a16:creationId xmlns:a16="http://schemas.microsoft.com/office/drawing/2014/main" id="{CCCA4182-F6ED-46BA-BF10-56A8A0EBAA40}"/>
              </a:ext>
            </a:extLst>
          </p:cNvPr>
          <p:cNvGraphicFramePr/>
          <p:nvPr>
            <p:extLst/>
          </p:nvPr>
        </p:nvGraphicFramePr>
        <p:xfrm>
          <a:off x="1607695" y="186324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Curved Right 3">
            <a:extLst>
              <a:ext uri="{FF2B5EF4-FFF2-40B4-BE49-F238E27FC236}">
                <a16:creationId xmlns:a16="http://schemas.microsoft.com/office/drawing/2014/main" id="{910D611C-05D2-41FD-B3B2-2AD664112068}"/>
              </a:ext>
            </a:extLst>
          </p:cNvPr>
          <p:cNvSpPr/>
          <p:nvPr/>
        </p:nvSpPr>
        <p:spPr>
          <a:xfrm>
            <a:off x="1691680" y="2132856"/>
            <a:ext cx="1584176" cy="1656184"/>
          </a:xfrm>
          <a:prstGeom prst="curved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 name="Arrow: Curved Right 7">
            <a:extLst>
              <a:ext uri="{FF2B5EF4-FFF2-40B4-BE49-F238E27FC236}">
                <a16:creationId xmlns:a16="http://schemas.microsoft.com/office/drawing/2014/main" id="{081092A7-F323-426C-A234-F62364B24759}"/>
              </a:ext>
            </a:extLst>
          </p:cNvPr>
          <p:cNvSpPr/>
          <p:nvPr/>
        </p:nvSpPr>
        <p:spPr>
          <a:xfrm rot="10520801">
            <a:off x="6138935" y="2071327"/>
            <a:ext cx="1584176" cy="1656184"/>
          </a:xfrm>
          <a:prstGeom prst="curved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0" name="Arrow: Curved Right 9">
            <a:extLst>
              <a:ext uri="{FF2B5EF4-FFF2-40B4-BE49-F238E27FC236}">
                <a16:creationId xmlns:a16="http://schemas.microsoft.com/office/drawing/2014/main" id="{6184320F-BC0F-4CBE-B896-10FA4319F3C0}"/>
              </a:ext>
            </a:extLst>
          </p:cNvPr>
          <p:cNvSpPr/>
          <p:nvPr/>
        </p:nvSpPr>
        <p:spPr>
          <a:xfrm>
            <a:off x="800617" y="3874275"/>
            <a:ext cx="1584176" cy="1656184"/>
          </a:xfrm>
          <a:prstGeom prst="curved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1" name="Arrow: Curved Right 10">
            <a:extLst>
              <a:ext uri="{FF2B5EF4-FFF2-40B4-BE49-F238E27FC236}">
                <a16:creationId xmlns:a16="http://schemas.microsoft.com/office/drawing/2014/main" id="{286DA19A-D554-407E-A3D5-4181FD5FF885}"/>
              </a:ext>
            </a:extLst>
          </p:cNvPr>
          <p:cNvSpPr/>
          <p:nvPr/>
        </p:nvSpPr>
        <p:spPr>
          <a:xfrm rot="10520801">
            <a:off x="6823779" y="3742251"/>
            <a:ext cx="1584176" cy="1656184"/>
          </a:xfrm>
          <a:prstGeom prst="curved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9F9662E7-9C3F-403D-AB31-DFECD4472D89}"/>
              </a:ext>
            </a:extLst>
          </p:cNvPr>
          <p:cNvSpPr txBox="1"/>
          <p:nvPr/>
        </p:nvSpPr>
        <p:spPr>
          <a:xfrm rot="5400000">
            <a:off x="-1226241" y="3478779"/>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Standards and Expectations</a:t>
            </a:r>
          </a:p>
        </p:txBody>
      </p:sp>
      <p:sp>
        <p:nvSpPr>
          <p:cNvPr id="13" name="TextBox 12">
            <a:extLst>
              <a:ext uri="{FF2B5EF4-FFF2-40B4-BE49-F238E27FC236}">
                <a16:creationId xmlns:a16="http://schemas.microsoft.com/office/drawing/2014/main" id="{82D64984-CB51-4159-B4BA-0668FA88EC02}"/>
              </a:ext>
            </a:extLst>
          </p:cNvPr>
          <p:cNvSpPr txBox="1"/>
          <p:nvPr/>
        </p:nvSpPr>
        <p:spPr>
          <a:xfrm rot="5400000">
            <a:off x="6895239" y="3543286"/>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Operational Feedback</a:t>
            </a:r>
          </a:p>
        </p:txBody>
      </p:sp>
    </p:spTree>
    <p:extLst>
      <p:ext uri="{BB962C8B-B14F-4D97-AF65-F5344CB8AC3E}">
        <p14:creationId xmlns:p14="http://schemas.microsoft.com/office/powerpoint/2010/main" val="268229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1068-0EA9-4F27-B739-ED30759DAC8F}"/>
              </a:ext>
            </a:extLst>
          </p:cNvPr>
          <p:cNvSpPr>
            <a:spLocks noGrp="1"/>
          </p:cNvSpPr>
          <p:nvPr>
            <p:ph type="title"/>
          </p:nvPr>
        </p:nvSpPr>
        <p:spPr/>
        <p:txBody>
          <a:bodyPr>
            <a:noAutofit/>
          </a:bodyPr>
          <a:lstStyle/>
          <a:p>
            <a:r>
              <a:rPr lang="en-AU" sz="3200" dirty="0"/>
              <a:t>Employees expectations are different than they were one and two generations ago</a:t>
            </a:r>
          </a:p>
        </p:txBody>
      </p:sp>
      <p:graphicFrame>
        <p:nvGraphicFramePr>
          <p:cNvPr id="5" name="Diagram 4">
            <a:extLst>
              <a:ext uri="{FF2B5EF4-FFF2-40B4-BE49-F238E27FC236}">
                <a16:creationId xmlns:a16="http://schemas.microsoft.com/office/drawing/2014/main" id="{E2F7D7AC-4163-4DFA-AC56-440380DC23D7}"/>
              </a:ext>
            </a:extLst>
          </p:cNvPr>
          <p:cNvGraphicFramePr/>
          <p:nvPr>
            <p:extLst/>
          </p:nvPr>
        </p:nvGraphicFramePr>
        <p:xfrm>
          <a:off x="1546860" y="1737361"/>
          <a:ext cx="5977468" cy="3707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263529B1-F2C2-4669-8069-DDEA18FA583D}"/>
              </a:ext>
            </a:extLst>
          </p:cNvPr>
          <p:cNvSpPr/>
          <p:nvPr/>
        </p:nvSpPr>
        <p:spPr>
          <a:xfrm>
            <a:off x="611560" y="5373216"/>
            <a:ext cx="8280920" cy="923330"/>
          </a:xfrm>
          <a:prstGeom prst="rect">
            <a:avLst/>
          </a:prstGeom>
          <a:solidFill>
            <a:schemeClr val="accent1">
              <a:lumMod val="7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a:ea typeface="+mn-ea"/>
                <a:cs typeface="+mn-cs"/>
              </a:rPr>
              <a:t>Many low level injuries in the workplace are with employees with less than 2 years experience. Select the right employees in the first instance and then give them the necessary training and opportunity. </a:t>
            </a:r>
          </a:p>
        </p:txBody>
      </p:sp>
      <p:pic>
        <p:nvPicPr>
          <p:cNvPr id="8" name="Picture 7">
            <a:extLst>
              <a:ext uri="{FF2B5EF4-FFF2-40B4-BE49-F238E27FC236}">
                <a16:creationId xmlns:a16="http://schemas.microsoft.com/office/drawing/2014/main" id="{27E7A852-A90F-4A05-A7F3-4CB86B6369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6490064"/>
            <a:ext cx="1712582" cy="342807"/>
          </a:xfrm>
          <a:prstGeom prst="rect">
            <a:avLst/>
          </a:prstGeom>
        </p:spPr>
      </p:pic>
    </p:spTree>
    <p:extLst>
      <p:ext uri="{BB962C8B-B14F-4D97-AF65-F5344CB8AC3E}">
        <p14:creationId xmlns:p14="http://schemas.microsoft.com/office/powerpoint/2010/main" val="2588231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759472" y="332656"/>
            <a:ext cx="7543800" cy="1450757"/>
          </a:xfrm>
        </p:spPr>
        <p:txBody>
          <a:bodyPr>
            <a:normAutofit/>
          </a:bodyPr>
          <a:lstStyle/>
          <a:p>
            <a:pPr algn="ctr"/>
            <a:r>
              <a:rPr lang="en-AU" sz="4000" dirty="0">
                <a:solidFill>
                  <a:srgbClr val="00338D"/>
                </a:solidFill>
              </a:rPr>
              <a:t>Culture and Implementation</a:t>
            </a:r>
          </a:p>
        </p:txBody>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
        <p:nvSpPr>
          <p:cNvPr id="14" name="TextBox 13">
            <a:extLst>
              <a:ext uri="{FF2B5EF4-FFF2-40B4-BE49-F238E27FC236}">
                <a16:creationId xmlns:a16="http://schemas.microsoft.com/office/drawing/2014/main" id="{5FEF8DA7-A15A-4A3A-9238-481C2452031B}"/>
              </a:ext>
            </a:extLst>
          </p:cNvPr>
          <p:cNvSpPr txBox="1"/>
          <p:nvPr/>
        </p:nvSpPr>
        <p:spPr>
          <a:xfrm>
            <a:off x="844624" y="2079552"/>
            <a:ext cx="7543800"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Companies who are serious about best practice on safety will have an embedded “way of doing things”. These will vary company to company but they will generally run across similar lines: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Driving.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Operations.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Weather.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Working at heights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Lifting and carrying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Stored Energy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Materials handling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Numerous others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rPr>
              <a:t>ADIA has recently produced a set of 4 posters covering some of these themes.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7099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8" name="Straight Connector 67">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347070" y="1196752"/>
            <a:ext cx="2744434" cy="2926080"/>
          </a:xfrm>
        </p:spPr>
        <p:txBody>
          <a:bodyPr vert="horz" lIns="91440" tIns="45720" rIns="91440" bIns="45720" rtlCol="0" anchor="b">
            <a:noAutofit/>
          </a:bodyPr>
          <a:lstStyle/>
          <a:p>
            <a:r>
              <a:rPr lang="en-US" sz="3200" dirty="0">
                <a:solidFill>
                  <a:srgbClr val="FFFFFF"/>
                </a:solidFill>
              </a:rPr>
              <a:t>Driving is acknowledged as the riskiest activity and most likely to result in a serious injury or fatality.</a:t>
            </a:r>
          </a:p>
        </p:txBody>
      </p:sp>
      <p:pic>
        <p:nvPicPr>
          <p:cNvPr id="4" name="Picture 3" descr="A close up of text on a white background&#10;&#10;Description generated with very high confidence">
            <a:extLst>
              <a:ext uri="{FF2B5EF4-FFF2-40B4-BE49-F238E27FC236}">
                <a16:creationId xmlns:a16="http://schemas.microsoft.com/office/drawing/2014/main" id="{039C68D7-0870-41CA-950A-2BA7F1A1EF73}"/>
              </a:ext>
            </a:extLst>
          </p:cNvPr>
          <p:cNvPicPr>
            <a:picLocks noChangeAspect="1"/>
          </p:cNvPicPr>
          <p:nvPr/>
        </p:nvPicPr>
        <p:blipFill rotWithShape="1">
          <a:blip r:embed="rId3">
            <a:extLst>
              <a:ext uri="{28A0092B-C50C-407E-A947-70E740481C1C}">
                <a14:useLocalDpi xmlns:a14="http://schemas.microsoft.com/office/drawing/2010/main" val="0"/>
              </a:ext>
            </a:extLst>
          </a:blip>
          <a:srcRect t="3257" r="-2" b="9567"/>
          <a:stretch/>
        </p:blipFill>
        <p:spPr>
          <a:xfrm>
            <a:off x="3479799" y="10"/>
            <a:ext cx="5664200" cy="6857990"/>
          </a:xfrm>
          <a:prstGeom prst="rect">
            <a:avLst/>
          </a:prstGeom>
        </p:spPr>
      </p:pic>
      <p:sp>
        <p:nvSpPr>
          <p:cNvPr id="72" name="Rectangle 71">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405755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342900" y="640080"/>
            <a:ext cx="2744434" cy="4301088"/>
          </a:xfrm>
        </p:spPr>
        <p:txBody>
          <a:bodyPr vert="horz" lIns="91440" tIns="45720" rIns="91440" bIns="45720" rtlCol="0" anchor="b">
            <a:normAutofit/>
          </a:bodyPr>
          <a:lstStyle/>
          <a:p>
            <a:r>
              <a:rPr lang="en-US" sz="2700" dirty="0">
                <a:solidFill>
                  <a:srgbClr val="FFFFFF"/>
                </a:solidFill>
              </a:rPr>
              <a:t>This is everything around the drill rig and is not hard to get right! Drilling contractors need to develop a safety system that all employees will engage with.</a:t>
            </a:r>
          </a:p>
        </p:txBody>
      </p:sp>
      <p:pic>
        <p:nvPicPr>
          <p:cNvPr id="3" name="Picture 2" descr="A close up of text on a white background&#10;&#10;Description generated with very high confidence">
            <a:extLst>
              <a:ext uri="{FF2B5EF4-FFF2-40B4-BE49-F238E27FC236}">
                <a16:creationId xmlns:a16="http://schemas.microsoft.com/office/drawing/2014/main" id="{E2635ABA-5761-4A50-B434-6D942A42A3DA}"/>
              </a:ext>
            </a:extLst>
          </p:cNvPr>
          <p:cNvPicPr>
            <a:picLocks noChangeAspect="1"/>
          </p:cNvPicPr>
          <p:nvPr/>
        </p:nvPicPr>
        <p:blipFill rotWithShape="1">
          <a:blip r:embed="rId3">
            <a:extLst>
              <a:ext uri="{28A0092B-C50C-407E-A947-70E740481C1C}">
                <a14:useLocalDpi xmlns:a14="http://schemas.microsoft.com/office/drawing/2010/main" val="0"/>
              </a:ext>
            </a:extLst>
          </a:blip>
          <a:srcRect t="4184" r="-2" b="8640"/>
          <a:stretch/>
        </p:blipFill>
        <p:spPr>
          <a:xfrm>
            <a:off x="3479799" y="10"/>
            <a:ext cx="5664200" cy="6857990"/>
          </a:xfrm>
          <a:prstGeom prst="rect">
            <a:avLst/>
          </a:prstGeom>
        </p:spPr>
      </p:pic>
      <p:sp>
        <p:nvSpPr>
          <p:cNvPr id="85" name="Rectangle 84">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115832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93">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282500" y="260648"/>
            <a:ext cx="2744434" cy="4517112"/>
          </a:xfrm>
        </p:spPr>
        <p:txBody>
          <a:bodyPr vert="horz" lIns="91440" tIns="45720" rIns="91440" bIns="45720" rtlCol="0" anchor="b">
            <a:normAutofit/>
          </a:bodyPr>
          <a:lstStyle/>
          <a:p>
            <a:r>
              <a:rPr lang="en-US" sz="2400" dirty="0">
                <a:solidFill>
                  <a:srgbClr val="FFFFFF"/>
                </a:solidFill>
              </a:rPr>
              <a:t>Climate conditions can change dramatically over a short time. Not being prepared or not having mitigating systems in place can seriously expose employees to high risk!</a:t>
            </a:r>
          </a:p>
        </p:txBody>
      </p:sp>
      <p:pic>
        <p:nvPicPr>
          <p:cNvPr id="4" name="Picture 3" descr="A screenshot of a cell phone&#10;&#10;Description generated with very high confidence">
            <a:extLst>
              <a:ext uri="{FF2B5EF4-FFF2-40B4-BE49-F238E27FC236}">
                <a16:creationId xmlns:a16="http://schemas.microsoft.com/office/drawing/2014/main" id="{1EC8D405-D122-4E59-85EE-70EFB2985D8A}"/>
              </a:ext>
            </a:extLst>
          </p:cNvPr>
          <p:cNvPicPr>
            <a:picLocks noChangeAspect="1"/>
          </p:cNvPicPr>
          <p:nvPr/>
        </p:nvPicPr>
        <p:blipFill rotWithShape="1">
          <a:blip r:embed="rId3">
            <a:extLst>
              <a:ext uri="{28A0092B-C50C-407E-A947-70E740481C1C}">
                <a14:useLocalDpi xmlns:a14="http://schemas.microsoft.com/office/drawing/2010/main" val="0"/>
              </a:ext>
            </a:extLst>
          </a:blip>
          <a:srcRect t="2888" r="-2" b="9936"/>
          <a:stretch/>
        </p:blipFill>
        <p:spPr>
          <a:xfrm>
            <a:off x="3479799" y="10"/>
            <a:ext cx="5664200" cy="6857990"/>
          </a:xfrm>
          <a:prstGeom prst="rect">
            <a:avLst/>
          </a:prstGeom>
        </p:spPr>
      </p:pic>
      <p:sp>
        <p:nvSpPr>
          <p:cNvPr id="98" name="Rectangle 97">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1403309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104">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US" sz="2400" dirty="0">
                <a:solidFill>
                  <a:srgbClr val="FFFFFF"/>
                </a:solidFill>
              </a:rPr>
              <a:t>There are times when it is necessary to undertake work above ground level. Systems and training need to be in place to mitigate risk!</a:t>
            </a:r>
          </a:p>
        </p:txBody>
      </p:sp>
      <p:pic>
        <p:nvPicPr>
          <p:cNvPr id="3" name="Picture 2" descr="A picture containing text&#10;&#10;Description generated with high confidence">
            <a:extLst>
              <a:ext uri="{FF2B5EF4-FFF2-40B4-BE49-F238E27FC236}">
                <a16:creationId xmlns:a16="http://schemas.microsoft.com/office/drawing/2014/main" id="{41EEF0DF-850F-46CB-8D3A-A13D36B3FE43}"/>
              </a:ext>
            </a:extLst>
          </p:cNvPr>
          <p:cNvPicPr>
            <a:picLocks noChangeAspect="1"/>
          </p:cNvPicPr>
          <p:nvPr/>
        </p:nvPicPr>
        <p:blipFill rotWithShape="1">
          <a:blip r:embed="rId3">
            <a:extLst>
              <a:ext uri="{28A0092B-C50C-407E-A947-70E740481C1C}">
                <a14:useLocalDpi xmlns:a14="http://schemas.microsoft.com/office/drawing/2010/main" val="0"/>
              </a:ext>
            </a:extLst>
          </a:blip>
          <a:srcRect t="2657" r="-2" b="10166"/>
          <a:stretch/>
        </p:blipFill>
        <p:spPr>
          <a:xfrm>
            <a:off x="3479799" y="10"/>
            <a:ext cx="5664200" cy="6857990"/>
          </a:xfrm>
          <a:prstGeom prst="rect">
            <a:avLst/>
          </a:prstGeom>
        </p:spPr>
      </p:pic>
      <p:sp>
        <p:nvSpPr>
          <p:cNvPr id="111" name="Rectangle 110">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2421834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0147-214B-4A85-8C1C-216838E42530}"/>
              </a:ext>
            </a:extLst>
          </p:cNvPr>
          <p:cNvSpPr>
            <a:spLocks noGrp="1"/>
          </p:cNvSpPr>
          <p:nvPr>
            <p:ph type="title"/>
          </p:nvPr>
        </p:nvSpPr>
        <p:spPr/>
        <p:txBody>
          <a:bodyPr>
            <a:normAutofit/>
          </a:bodyPr>
          <a:lstStyle/>
          <a:p>
            <a:r>
              <a:rPr lang="en-AU" sz="4000" dirty="0"/>
              <a:t>Early Client – Contractor Relationship</a:t>
            </a:r>
          </a:p>
        </p:txBody>
      </p:sp>
      <p:graphicFrame>
        <p:nvGraphicFramePr>
          <p:cNvPr id="4" name="Content Placeholder 3">
            <a:extLst>
              <a:ext uri="{FF2B5EF4-FFF2-40B4-BE49-F238E27FC236}">
                <a16:creationId xmlns:a16="http://schemas.microsoft.com/office/drawing/2014/main" id="{B05DE4A1-6FBB-4DB3-9135-29C0B676EBDE}"/>
              </a:ext>
            </a:extLst>
          </p:cNvPr>
          <p:cNvGraphicFramePr>
            <a:graphicFrameLocks noGrp="1"/>
          </p:cNvGraphicFramePr>
          <p:nvPr>
            <p:ph idx="1"/>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61B1915-037F-482B-9B1C-B3BE58B7384B}"/>
              </a:ext>
            </a:extLst>
          </p:cNvPr>
          <p:cNvSpPr txBox="1"/>
          <p:nvPr/>
        </p:nvSpPr>
        <p:spPr>
          <a:xfrm>
            <a:off x="971600" y="2204864"/>
            <a:ext cx="1944216"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The contractor is engaged to drill, therefore the majority of the work to comply with safety expectations needs to be signed-off before arriving at site.</a:t>
            </a:r>
          </a:p>
        </p:txBody>
      </p:sp>
      <p:sp>
        <p:nvSpPr>
          <p:cNvPr id="6" name="TextBox 5">
            <a:extLst>
              <a:ext uri="{FF2B5EF4-FFF2-40B4-BE49-F238E27FC236}">
                <a16:creationId xmlns:a16="http://schemas.microsoft.com/office/drawing/2014/main" id="{22F63127-1081-4653-828B-9EAD87BB3625}"/>
              </a:ext>
            </a:extLst>
          </p:cNvPr>
          <p:cNvSpPr txBox="1"/>
          <p:nvPr/>
        </p:nvSpPr>
        <p:spPr>
          <a:xfrm>
            <a:off x="6377459" y="2276872"/>
            <a:ext cx="194421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The client will have their own expectations and protocols and these need to be clear and defined from the outset.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How well will these mesh with the contractor needs to be determined early. </a:t>
            </a:r>
          </a:p>
        </p:txBody>
      </p:sp>
      <p:pic>
        <p:nvPicPr>
          <p:cNvPr id="7" name="Picture 6">
            <a:extLst>
              <a:ext uri="{FF2B5EF4-FFF2-40B4-BE49-F238E27FC236}">
                <a16:creationId xmlns:a16="http://schemas.microsoft.com/office/drawing/2014/main" id="{67BBE9F1-8B6F-4A9A-9028-8827C3418B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202803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0147-214B-4A85-8C1C-216838E42530}"/>
              </a:ext>
            </a:extLst>
          </p:cNvPr>
          <p:cNvSpPr>
            <a:spLocks noGrp="1"/>
          </p:cNvSpPr>
          <p:nvPr>
            <p:ph type="title"/>
          </p:nvPr>
        </p:nvSpPr>
        <p:spPr/>
        <p:txBody>
          <a:bodyPr>
            <a:normAutofit/>
          </a:bodyPr>
          <a:lstStyle/>
          <a:p>
            <a:r>
              <a:rPr lang="en-AU" sz="4000" dirty="0"/>
              <a:t>Onsite Client – Contractor Relationship</a:t>
            </a:r>
          </a:p>
        </p:txBody>
      </p:sp>
      <p:graphicFrame>
        <p:nvGraphicFramePr>
          <p:cNvPr id="4" name="Content Placeholder 3">
            <a:extLst>
              <a:ext uri="{FF2B5EF4-FFF2-40B4-BE49-F238E27FC236}">
                <a16:creationId xmlns:a16="http://schemas.microsoft.com/office/drawing/2014/main" id="{B05DE4A1-6FBB-4DB3-9135-29C0B676EBDE}"/>
              </a:ext>
            </a:extLst>
          </p:cNvPr>
          <p:cNvGraphicFramePr>
            <a:graphicFrameLocks noGrp="1"/>
          </p:cNvGraphicFramePr>
          <p:nvPr>
            <p:ph idx="1"/>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61B1915-037F-482B-9B1C-B3BE58B7384B}"/>
              </a:ext>
            </a:extLst>
          </p:cNvPr>
          <p:cNvSpPr txBox="1"/>
          <p:nvPr/>
        </p:nvSpPr>
        <p:spPr>
          <a:xfrm>
            <a:off x="971600" y="2204864"/>
            <a:ext cx="1944216"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2018-19 has been a busy period for drillers, meaning a lot of new recruits starting in the industry.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How do we ensure we look after them?</a:t>
            </a:r>
          </a:p>
        </p:txBody>
      </p:sp>
      <p:sp>
        <p:nvSpPr>
          <p:cNvPr id="6" name="TextBox 5">
            <a:extLst>
              <a:ext uri="{FF2B5EF4-FFF2-40B4-BE49-F238E27FC236}">
                <a16:creationId xmlns:a16="http://schemas.microsoft.com/office/drawing/2014/main" id="{22F63127-1081-4653-828B-9EAD87BB3625}"/>
              </a:ext>
            </a:extLst>
          </p:cNvPr>
          <p:cNvSpPr txBox="1"/>
          <p:nvPr/>
        </p:nvSpPr>
        <p:spPr>
          <a:xfrm>
            <a:off x="6377459" y="2276872"/>
            <a:ext cx="1944216"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More drilling is an outcome of more investment into exploration and expansion. This has resulted in a lot of “green” personnel on the client side also.  </a:t>
            </a:r>
          </a:p>
        </p:txBody>
      </p:sp>
      <p:pic>
        <p:nvPicPr>
          <p:cNvPr id="7" name="Picture 6">
            <a:extLst>
              <a:ext uri="{FF2B5EF4-FFF2-40B4-BE49-F238E27FC236}">
                <a16:creationId xmlns:a16="http://schemas.microsoft.com/office/drawing/2014/main" id="{67BBE9F1-8B6F-4A9A-9028-8827C3418B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3556918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0147-214B-4A85-8C1C-216838E42530}"/>
              </a:ext>
            </a:extLst>
          </p:cNvPr>
          <p:cNvSpPr>
            <a:spLocks noGrp="1"/>
          </p:cNvSpPr>
          <p:nvPr>
            <p:ph type="title"/>
          </p:nvPr>
        </p:nvSpPr>
        <p:spPr/>
        <p:txBody>
          <a:bodyPr>
            <a:normAutofit/>
          </a:bodyPr>
          <a:lstStyle/>
          <a:p>
            <a:r>
              <a:rPr lang="en-AU" sz="4000" dirty="0"/>
              <a:t>Client – Contractor Relationship</a:t>
            </a:r>
            <a:br>
              <a:rPr lang="en-AU" sz="4000" dirty="0"/>
            </a:br>
            <a:r>
              <a:rPr lang="en-AU" sz="4000" dirty="0"/>
              <a:t>When things go wrong!</a:t>
            </a:r>
          </a:p>
        </p:txBody>
      </p:sp>
      <p:graphicFrame>
        <p:nvGraphicFramePr>
          <p:cNvPr id="4" name="Content Placeholder 3">
            <a:extLst>
              <a:ext uri="{FF2B5EF4-FFF2-40B4-BE49-F238E27FC236}">
                <a16:creationId xmlns:a16="http://schemas.microsoft.com/office/drawing/2014/main" id="{B05DE4A1-6FBB-4DB3-9135-29C0B676EBDE}"/>
              </a:ext>
            </a:extLst>
          </p:cNvPr>
          <p:cNvGraphicFramePr>
            <a:graphicFrameLocks noGrp="1"/>
          </p:cNvGraphicFramePr>
          <p:nvPr>
            <p:ph idx="1"/>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61B1915-037F-482B-9B1C-B3BE58B7384B}"/>
              </a:ext>
            </a:extLst>
          </p:cNvPr>
          <p:cNvSpPr txBox="1"/>
          <p:nvPr/>
        </p:nvSpPr>
        <p:spPr>
          <a:xfrm>
            <a:off x="971600" y="2204864"/>
            <a:ext cx="1944216"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Unfortunately incidents are still occurring. Investigations need to be completed before cause and blame are attributed.  </a:t>
            </a:r>
          </a:p>
        </p:txBody>
      </p:sp>
      <p:sp>
        <p:nvSpPr>
          <p:cNvPr id="6" name="TextBox 5">
            <a:extLst>
              <a:ext uri="{FF2B5EF4-FFF2-40B4-BE49-F238E27FC236}">
                <a16:creationId xmlns:a16="http://schemas.microsoft.com/office/drawing/2014/main" id="{22F63127-1081-4653-828B-9EAD87BB3625}"/>
              </a:ext>
            </a:extLst>
          </p:cNvPr>
          <p:cNvSpPr txBox="1"/>
          <p:nvPr/>
        </p:nvSpPr>
        <p:spPr>
          <a:xfrm>
            <a:off x="6377459" y="2276872"/>
            <a:ext cx="194421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Shut-down of operations needs to be commensurate with incident magnitude and not seen as penalisation.   </a:t>
            </a:r>
          </a:p>
        </p:txBody>
      </p:sp>
      <p:pic>
        <p:nvPicPr>
          <p:cNvPr id="7" name="Picture 6">
            <a:extLst>
              <a:ext uri="{FF2B5EF4-FFF2-40B4-BE49-F238E27FC236}">
                <a16:creationId xmlns:a16="http://schemas.microsoft.com/office/drawing/2014/main" id="{67BBE9F1-8B6F-4A9A-9028-8827C3418B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1734672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5580112" y="2852936"/>
            <a:ext cx="3094112" cy="1468296"/>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smtClean="0">
                <a:solidFill>
                  <a:srgbClr val="A32816"/>
                </a:solidFill>
              </a:rPr>
              <a:t>2019 Exploration </a:t>
            </a:r>
            <a:r>
              <a:rPr lang="en-US" sz="4400" dirty="0">
                <a:solidFill>
                  <a:srgbClr val="A32816"/>
                </a:solidFill>
              </a:rPr>
              <a:t>Safety </a:t>
            </a:r>
            <a:r>
              <a:rPr lang="en-US" sz="4400" dirty="0" smtClean="0">
                <a:solidFill>
                  <a:srgbClr val="A32816"/>
                </a:solidFill>
              </a:rPr>
              <a:t>Forum</a:t>
            </a:r>
            <a:endParaRPr lang="en-US" sz="4400" dirty="0">
              <a:solidFill>
                <a:srgbClr val="A32816"/>
              </a:solidFill>
            </a:endParaRPr>
          </a:p>
          <a:p>
            <a:pPr algn="ctr" eaLnBrk="0" fontAlgn="base" hangingPunct="0">
              <a:spcBef>
                <a:spcPct val="0"/>
              </a:spcBef>
              <a:spcAft>
                <a:spcPct val="0"/>
              </a:spcAft>
            </a:pPr>
            <a:endParaRPr lang="en-US" sz="1000" dirty="0">
              <a:solidFill>
                <a:prstClr val="black"/>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1615508"/>
            <a:ext cx="4365104" cy="4365104"/>
          </a:xfrm>
          <a:prstGeom prst="rect">
            <a:avLst/>
          </a:prstGeom>
        </p:spPr>
      </p:pic>
    </p:spTree>
    <p:extLst>
      <p:ext uri="{BB962C8B-B14F-4D97-AF65-F5344CB8AC3E}">
        <p14:creationId xmlns:p14="http://schemas.microsoft.com/office/powerpoint/2010/main" val="7455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759472" y="332656"/>
            <a:ext cx="7543800" cy="1450757"/>
          </a:xfrm>
        </p:spPr>
        <p:txBody>
          <a:bodyPr>
            <a:normAutofit fontScale="90000"/>
          </a:bodyPr>
          <a:lstStyle/>
          <a:p>
            <a:pPr algn="ctr"/>
            <a:r>
              <a:rPr lang="en-AU" sz="4000" dirty="0">
                <a:solidFill>
                  <a:srgbClr val="00338D"/>
                </a:solidFill>
              </a:rPr>
              <a:t>The type of comments that won’t belong in a company with a strong and effective safety culture.</a:t>
            </a:r>
          </a:p>
        </p:txBody>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
        <p:nvSpPr>
          <p:cNvPr id="2" name="Cloud 1">
            <a:extLst>
              <a:ext uri="{FF2B5EF4-FFF2-40B4-BE49-F238E27FC236}">
                <a16:creationId xmlns:a16="http://schemas.microsoft.com/office/drawing/2014/main" id="{39155FEB-C509-478A-9CEC-36999F462406}"/>
              </a:ext>
            </a:extLst>
          </p:cNvPr>
          <p:cNvSpPr/>
          <p:nvPr/>
        </p:nvSpPr>
        <p:spPr>
          <a:xfrm>
            <a:off x="759472" y="2060848"/>
            <a:ext cx="2300360" cy="15121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0254D36-AFEF-47A4-96F0-25BC6EE85048}"/>
              </a:ext>
            </a:extLst>
          </p:cNvPr>
          <p:cNvSpPr txBox="1"/>
          <p:nvPr/>
        </p:nvSpPr>
        <p:spPr>
          <a:xfrm>
            <a:off x="1331640" y="2228671"/>
            <a:ext cx="15121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Training is only a “tick and flick exercise”</a:t>
            </a:r>
          </a:p>
        </p:txBody>
      </p:sp>
      <p:sp>
        <p:nvSpPr>
          <p:cNvPr id="8" name="Cloud 7">
            <a:extLst>
              <a:ext uri="{FF2B5EF4-FFF2-40B4-BE49-F238E27FC236}">
                <a16:creationId xmlns:a16="http://schemas.microsoft.com/office/drawing/2014/main" id="{58E71C26-93EA-46CD-AED3-9C9E47A88762}"/>
              </a:ext>
            </a:extLst>
          </p:cNvPr>
          <p:cNvSpPr/>
          <p:nvPr/>
        </p:nvSpPr>
        <p:spPr>
          <a:xfrm>
            <a:off x="2411760" y="3429000"/>
            <a:ext cx="2300360" cy="1512168"/>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88FA46E-EAD4-4A04-8B7C-49BFAB633A9D}"/>
              </a:ext>
            </a:extLst>
          </p:cNvPr>
          <p:cNvSpPr txBox="1"/>
          <p:nvPr/>
        </p:nvSpPr>
        <p:spPr>
          <a:xfrm>
            <a:off x="2843808" y="3762240"/>
            <a:ext cx="158417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Bridge it out and fix it later!</a:t>
            </a:r>
          </a:p>
        </p:txBody>
      </p:sp>
      <p:sp>
        <p:nvSpPr>
          <p:cNvPr id="9" name="Cloud 8">
            <a:extLst>
              <a:ext uri="{FF2B5EF4-FFF2-40B4-BE49-F238E27FC236}">
                <a16:creationId xmlns:a16="http://schemas.microsoft.com/office/drawing/2014/main" id="{C9B64185-DA45-42B1-B658-9B2DD5020D2B}"/>
              </a:ext>
            </a:extLst>
          </p:cNvPr>
          <p:cNvSpPr/>
          <p:nvPr/>
        </p:nvSpPr>
        <p:spPr>
          <a:xfrm>
            <a:off x="4211960" y="1879838"/>
            <a:ext cx="2300360" cy="1512168"/>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13BAB3C1-16AD-48AD-ACD8-D58C70797C16}"/>
              </a:ext>
            </a:extLst>
          </p:cNvPr>
          <p:cNvSpPr txBox="1"/>
          <p:nvPr/>
        </p:nvSpPr>
        <p:spPr>
          <a:xfrm>
            <a:off x="4586461" y="2174257"/>
            <a:ext cx="18002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Don’t report it as the rig may get shut down.</a:t>
            </a:r>
          </a:p>
        </p:txBody>
      </p:sp>
      <p:sp>
        <p:nvSpPr>
          <p:cNvPr id="11" name="Cloud 10">
            <a:extLst>
              <a:ext uri="{FF2B5EF4-FFF2-40B4-BE49-F238E27FC236}">
                <a16:creationId xmlns:a16="http://schemas.microsoft.com/office/drawing/2014/main" id="{06F190D0-5211-4D12-8EF0-1FB8C88198DC}"/>
              </a:ext>
            </a:extLst>
          </p:cNvPr>
          <p:cNvSpPr/>
          <p:nvPr/>
        </p:nvSpPr>
        <p:spPr>
          <a:xfrm>
            <a:off x="6364408" y="3173402"/>
            <a:ext cx="2300360" cy="1512168"/>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2E0F58F-A3D9-4F9F-B01D-A3AC0748CA75}"/>
              </a:ext>
            </a:extLst>
          </p:cNvPr>
          <p:cNvSpPr txBox="1"/>
          <p:nvPr/>
        </p:nvSpPr>
        <p:spPr>
          <a:xfrm>
            <a:off x="6800352" y="3329321"/>
            <a:ext cx="172819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I’ll be right, I’ve only had a couple of beers</a:t>
            </a:r>
          </a:p>
        </p:txBody>
      </p:sp>
      <p:sp>
        <p:nvSpPr>
          <p:cNvPr id="13" name="Cloud 12">
            <a:extLst>
              <a:ext uri="{FF2B5EF4-FFF2-40B4-BE49-F238E27FC236}">
                <a16:creationId xmlns:a16="http://schemas.microsoft.com/office/drawing/2014/main" id="{9D24722E-DD04-4EC8-9F9D-6EEACA6FF372}"/>
              </a:ext>
            </a:extLst>
          </p:cNvPr>
          <p:cNvSpPr/>
          <p:nvPr/>
        </p:nvSpPr>
        <p:spPr>
          <a:xfrm>
            <a:off x="4499992" y="4629329"/>
            <a:ext cx="2300360" cy="1512168"/>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4ACD614-6533-4189-9F23-04D7E30D45D7}"/>
              </a:ext>
            </a:extLst>
          </p:cNvPr>
          <p:cNvSpPr txBox="1"/>
          <p:nvPr/>
        </p:nvSpPr>
        <p:spPr>
          <a:xfrm>
            <a:off x="4936503" y="4831253"/>
            <a:ext cx="172819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Put your glasses on as the geo is coming</a:t>
            </a:r>
          </a:p>
        </p:txBody>
      </p:sp>
      <p:sp>
        <p:nvSpPr>
          <p:cNvPr id="15" name="Cloud 14">
            <a:extLst>
              <a:ext uri="{FF2B5EF4-FFF2-40B4-BE49-F238E27FC236}">
                <a16:creationId xmlns:a16="http://schemas.microsoft.com/office/drawing/2014/main" id="{98379980-1C36-4D19-BD0D-1E0B90CA26C9}"/>
              </a:ext>
            </a:extLst>
          </p:cNvPr>
          <p:cNvSpPr/>
          <p:nvPr/>
        </p:nvSpPr>
        <p:spPr>
          <a:xfrm>
            <a:off x="335217" y="4685569"/>
            <a:ext cx="2076544" cy="1450757"/>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B02B5AA-F921-43FF-BC36-5FD619FA2E4E}"/>
              </a:ext>
            </a:extLst>
          </p:cNvPr>
          <p:cNvSpPr txBox="1"/>
          <p:nvPr/>
        </p:nvSpPr>
        <p:spPr>
          <a:xfrm>
            <a:off x="649512" y="5074587"/>
            <a:ext cx="17125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060"/>
                </a:solidFill>
                <a:effectLst/>
                <a:uLnTx/>
                <a:uFillTx/>
                <a:latin typeface="Arial" panose="020B0604020202020204"/>
                <a:ea typeface="+mn-ea"/>
                <a:cs typeface="+mn-cs"/>
              </a:rPr>
              <a:t>Harden up princess!</a:t>
            </a:r>
          </a:p>
        </p:txBody>
      </p:sp>
    </p:spTree>
    <p:extLst>
      <p:ext uri="{BB962C8B-B14F-4D97-AF65-F5344CB8AC3E}">
        <p14:creationId xmlns:p14="http://schemas.microsoft.com/office/powerpoint/2010/main" val="340161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759472" y="332656"/>
            <a:ext cx="7543800" cy="1450757"/>
          </a:xfrm>
        </p:spPr>
        <p:txBody>
          <a:bodyPr>
            <a:normAutofit fontScale="90000"/>
          </a:bodyPr>
          <a:lstStyle/>
          <a:p>
            <a:pPr algn="ctr"/>
            <a:r>
              <a:rPr lang="en-AU" sz="4000" dirty="0">
                <a:solidFill>
                  <a:srgbClr val="00338D"/>
                </a:solidFill>
              </a:rPr>
              <a:t>Well known quotation and very applicable to leaders in the drilling industry!</a:t>
            </a:r>
          </a:p>
        </p:txBody>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
        <p:nvSpPr>
          <p:cNvPr id="2" name="Rectangle 1">
            <a:extLst>
              <a:ext uri="{FF2B5EF4-FFF2-40B4-BE49-F238E27FC236}">
                <a16:creationId xmlns:a16="http://schemas.microsoft.com/office/drawing/2014/main" id="{6F859067-C572-4CDE-8337-A502D2DC2DA3}"/>
              </a:ext>
            </a:extLst>
          </p:cNvPr>
          <p:cNvSpPr/>
          <p:nvPr/>
        </p:nvSpPr>
        <p:spPr>
          <a:xfrm>
            <a:off x="323528" y="2204864"/>
            <a:ext cx="8280920" cy="341632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FFFFF">
                      <a:lumMod val="50000"/>
                    </a:srgbClr>
                  </a:outerShdw>
                </a:effectLst>
                <a:uLnTx/>
                <a:uFillTx/>
                <a:latin typeface="Arial" panose="020B0604020202020204"/>
                <a:ea typeface="+mn-ea"/>
                <a:cs typeface="+mn-cs"/>
              </a:rPr>
              <a:t>The standard that you walk past, is the standard that you accept!</a:t>
            </a:r>
          </a:p>
        </p:txBody>
      </p:sp>
    </p:spTree>
    <p:extLst>
      <p:ext uri="{BB962C8B-B14F-4D97-AF65-F5344CB8AC3E}">
        <p14:creationId xmlns:p14="http://schemas.microsoft.com/office/powerpoint/2010/main" val="322569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49">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8F06A91-8B1D-40FC-AB68-4A92A4667D19}"/>
              </a:ext>
              <a:ext uri="{C183D7F6-B498-43B3-948B-1728B52AA6E4}">
                <adec:decorative xmlns:adec="http://schemas.microsoft.com/office/drawing/2017/decorative" xmlns=""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473"/>
          <a:stretch/>
        </p:blipFill>
        <p:spPr>
          <a:xfrm>
            <a:off x="-24" y="10"/>
            <a:ext cx="9144023" cy="4915066"/>
          </a:xfrm>
          <a:prstGeom prst="rect">
            <a:avLst/>
          </a:prstGeom>
        </p:spPr>
      </p:pic>
      <p:sp>
        <p:nvSpPr>
          <p:cNvPr id="52" name="Rectangle 51">
            <a:extLst>
              <a:ext uri="{FF2B5EF4-FFF2-40B4-BE49-F238E27FC236}">
                <a16:creationId xmlns:a16="http://schemas.microsoft.com/office/drawing/2014/main" id="{B76D919A-FC3E-4B4E-BAF0-ED6CFB8DC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CA89E82-6DE1-4BC7-BC0F-C509BD95C035}"/>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2600">
                <a:solidFill>
                  <a:srgbClr val="FFFFFF"/>
                </a:solidFill>
              </a:rPr>
              <a:t>Thank you and enjoy the remainder of the session!</a:t>
            </a:r>
          </a:p>
        </p:txBody>
      </p:sp>
      <p:sp>
        <p:nvSpPr>
          <p:cNvPr id="54" name="Rectangle 53">
            <a:extLst>
              <a:ext uri="{FF2B5EF4-FFF2-40B4-BE49-F238E27FC236}">
                <a16:creationId xmlns:a16="http://schemas.microsoft.com/office/drawing/2014/main" id="{8F66ACBD-1C82-4782-AA7C-05504DD7D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2763FD75-DC3B-406B-B8CA-533A4568C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
        <p:nvSpPr>
          <p:cNvPr id="29" name="TextBox 28">
            <a:extLst>
              <a:ext uri="{FF2B5EF4-FFF2-40B4-BE49-F238E27FC236}">
                <a16:creationId xmlns:a16="http://schemas.microsoft.com/office/drawing/2014/main" id="{0C4C4CD7-0EA7-4F19-AD6F-63B58613D110}"/>
              </a:ext>
            </a:extLst>
          </p:cNvPr>
          <p:cNvSpPr txBox="1"/>
          <p:nvPr/>
        </p:nvSpPr>
        <p:spPr>
          <a:xfrm>
            <a:off x="3263164" y="5908363"/>
            <a:ext cx="269179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(image courtesy of Bostech)</a:t>
            </a:r>
            <a:endParaRPr kumimoji="0" lang="en-AU" sz="14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00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Best practice: drilling safety basics – an industry perspective</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152599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5" name="Straight Connector 54">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US" sz="3800" b="1" dirty="0">
                <a:solidFill>
                  <a:srgbClr val="FFFFFF"/>
                </a:solidFill>
              </a:rPr>
              <a:t>Safety and getting the basics right!</a:t>
            </a:r>
            <a:br>
              <a:rPr lang="en-US" sz="3800" b="1" dirty="0">
                <a:solidFill>
                  <a:srgbClr val="FFFFFF"/>
                </a:solidFill>
              </a:rPr>
            </a:br>
            <a:endParaRPr lang="en-US" sz="3800" dirty="0">
              <a:solidFill>
                <a:srgbClr val="FFFFFF"/>
              </a:solidFill>
            </a:endParaRPr>
          </a:p>
        </p:txBody>
      </p:sp>
      <p:pic>
        <p:nvPicPr>
          <p:cNvPr id="10" name="Picture 9">
            <a:extLst>
              <a:ext uri="{FF2B5EF4-FFF2-40B4-BE49-F238E27FC236}">
                <a16:creationId xmlns:a16="http://schemas.microsoft.com/office/drawing/2014/main" id="{AD39643E-EF09-402A-91D9-0801D8DAA857}"/>
              </a:ext>
            </a:extLst>
          </p:cNvPr>
          <p:cNvPicPr>
            <a:picLocks noChangeAspect="1"/>
          </p:cNvPicPr>
          <p:nvPr/>
        </p:nvPicPr>
        <p:blipFill rotWithShape="1">
          <a:blip r:embed="rId3"/>
          <a:srcRect r="2" b="9195"/>
          <a:stretch/>
        </p:blipFill>
        <p:spPr>
          <a:xfrm>
            <a:off x="3479799" y="10"/>
            <a:ext cx="5664200" cy="6857990"/>
          </a:xfrm>
          <a:prstGeom prst="rect">
            <a:avLst/>
          </a:prstGeom>
        </p:spPr>
      </p:pic>
      <p:sp>
        <p:nvSpPr>
          <p:cNvPr id="59" name="Rectangle 58">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
        <p:nvSpPr>
          <p:cNvPr id="2" name="TextBox 1">
            <a:extLst>
              <a:ext uri="{FF2B5EF4-FFF2-40B4-BE49-F238E27FC236}">
                <a16:creationId xmlns:a16="http://schemas.microsoft.com/office/drawing/2014/main" id="{02154D17-79FB-40AE-A374-C66816E387C6}"/>
              </a:ext>
            </a:extLst>
          </p:cNvPr>
          <p:cNvSpPr txBox="1"/>
          <p:nvPr/>
        </p:nvSpPr>
        <p:spPr>
          <a:xfrm>
            <a:off x="395536" y="3263682"/>
            <a:ext cx="269179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(image courtesy of </a:t>
            </a:r>
            <a:r>
              <a:rPr kumimoji="0" lang="en-US" sz="1400" b="1" i="0" u="none" strike="noStrike" kern="1200" cap="none" spc="0" normalizeH="0" baseline="0" noProof="0" dirty="0" err="1">
                <a:ln>
                  <a:noFill/>
                </a:ln>
                <a:solidFill>
                  <a:srgbClr val="FFFFFF"/>
                </a:solidFill>
                <a:effectLst/>
                <a:uLnTx/>
                <a:uFillTx/>
                <a:latin typeface="Arial" panose="020B0604020202020204"/>
                <a:ea typeface="+mn-ea"/>
                <a:cs typeface="+mn-cs"/>
              </a:rPr>
              <a:t>Easternwell</a:t>
            </a:r>
            <a:r>
              <a:rPr kumimoji="0" lang="en-US" sz="1400" b="1" i="0" u="none" strike="noStrike" kern="1200" cap="none" spc="0" normalizeH="0" baseline="0" noProof="0" dirty="0" smtClean="0">
                <a:ln>
                  <a:noFill/>
                </a:ln>
                <a:solidFill>
                  <a:srgbClr val="FFFFFF"/>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solidFill>
                <a:srgbClr val="FFFFFF"/>
              </a:solidFill>
              <a:latin typeface="Arial" panose="020B0604020202020204"/>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rgbClr val="FFFFFF"/>
                </a:solidFill>
                <a:effectLst/>
                <a:uLnTx/>
                <a:uFillTx/>
                <a:latin typeface="Arial" panose="020B0604020202020204"/>
                <a:ea typeface="+mn-ea"/>
                <a:cs typeface="+mn-cs"/>
              </a:rPr>
              <a:t>Presented by:</a:t>
            </a:r>
            <a:br>
              <a:rPr kumimoji="0" lang="en-US" sz="1400" b="1" i="0" u="none" strike="noStrike" kern="1200" cap="none" spc="0" normalizeH="0" baseline="0" noProof="0" smtClean="0">
                <a:ln>
                  <a:noFill/>
                </a:ln>
                <a:solidFill>
                  <a:srgbClr val="FFFFFF"/>
                </a:solidFill>
                <a:effectLst/>
                <a:uLnTx/>
                <a:uFillTx/>
                <a:latin typeface="Arial" panose="020B0604020202020204"/>
                <a:ea typeface="+mn-ea"/>
                <a:cs typeface="+mn-cs"/>
              </a:rPr>
            </a:br>
            <a:r>
              <a:rPr kumimoji="0" lang="en-US" sz="1400" b="1" i="0" u="none" strike="noStrike" kern="1200" cap="none" spc="0" normalizeH="0" baseline="0" noProof="0" smtClean="0">
                <a:ln>
                  <a:noFill/>
                </a:ln>
                <a:solidFill>
                  <a:srgbClr val="FFFFFF"/>
                </a:solidFill>
                <a:effectLst/>
                <a:uLnTx/>
                <a:uFillTx/>
                <a:latin typeface="Arial" panose="020B0604020202020204"/>
                <a:ea typeface="+mn-ea"/>
                <a:cs typeface="+mn-cs"/>
              </a:rPr>
              <a:t>Peter Hall, CEO</a:t>
            </a:r>
            <a:endParaRPr kumimoji="0" lang="en-AU" sz="14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702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ky, outdoor, ground, water&#10;&#10;Description generated with very high confidence">
            <a:extLst>
              <a:ext uri="{FF2B5EF4-FFF2-40B4-BE49-F238E27FC236}">
                <a16:creationId xmlns:a16="http://schemas.microsoft.com/office/drawing/2014/main" id="{A9D5B6E3-F27F-4F8B-8349-4F1219F2A3B4}"/>
              </a:ext>
            </a:extLst>
          </p:cNvPr>
          <p:cNvPicPr>
            <a:picLocks noChangeAspect="1"/>
          </p:cNvPicPr>
          <p:nvPr/>
        </p:nvPicPr>
        <p:blipFill rotWithShape="1">
          <a:blip r:embed="rId3">
            <a:extLst>
              <a:ext uri="{28A0092B-C50C-407E-A947-70E740481C1C}">
                <a14:useLocalDpi xmlns:a14="http://schemas.microsoft.com/office/drawing/2010/main" val="0"/>
              </a:ext>
            </a:extLst>
          </a:blip>
          <a:srcRect t="12128" b="15722"/>
          <a:stretch/>
        </p:blipFill>
        <p:spPr>
          <a:xfrm>
            <a:off x="-24" y="10"/>
            <a:ext cx="9144023" cy="4915066"/>
          </a:xfrm>
          <a:prstGeom prst="rect">
            <a:avLst/>
          </a:prstGeom>
        </p:spPr>
      </p:pic>
      <p:sp>
        <p:nvSpPr>
          <p:cNvPr id="18" name="Rectangle 17">
            <a:extLst>
              <a:ext uri="{FF2B5EF4-FFF2-40B4-BE49-F238E27FC236}">
                <a16:creationId xmlns:a16="http://schemas.microsoft.com/office/drawing/2014/main" id="{B76D919A-FC3E-4B4E-BAF0-ED6CFB8DC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3100" dirty="0">
                <a:solidFill>
                  <a:srgbClr val="FFFFFF"/>
                </a:solidFill>
              </a:rPr>
              <a:t>Where have we come from – 1970’s</a:t>
            </a:r>
          </a:p>
        </p:txBody>
      </p:sp>
      <p:sp>
        <p:nvSpPr>
          <p:cNvPr id="20" name="Rectangle 19">
            <a:extLst>
              <a:ext uri="{FF2B5EF4-FFF2-40B4-BE49-F238E27FC236}">
                <a16:creationId xmlns:a16="http://schemas.microsoft.com/office/drawing/2014/main" id="{8F66ACBD-1C82-4782-AA7C-05504DD7D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333009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AU" sz="3600" b="1" dirty="0">
                <a:solidFill>
                  <a:schemeClr val="bg1"/>
                </a:solidFill>
              </a:rPr>
              <a:t>Early 1990’s!</a:t>
            </a:r>
            <a:endParaRPr lang="en-US" sz="3800" dirty="0">
              <a:solidFill>
                <a:schemeClr val="bg1"/>
              </a:solidFill>
            </a:endParaRPr>
          </a:p>
        </p:txBody>
      </p:sp>
      <p:pic>
        <p:nvPicPr>
          <p:cNvPr id="6" name="Picture 5">
            <a:extLst>
              <a:ext uri="{FF2B5EF4-FFF2-40B4-BE49-F238E27FC236}">
                <a16:creationId xmlns:a16="http://schemas.microsoft.com/office/drawing/2014/main" id="{38AEE273-394D-4043-8F8B-4C1003B32450}"/>
              </a:ext>
            </a:extLst>
          </p:cNvPr>
          <p:cNvPicPr>
            <a:picLocks noChangeAspect="1"/>
          </p:cNvPicPr>
          <p:nvPr/>
        </p:nvPicPr>
        <p:blipFill rotWithShape="1">
          <a:blip r:embed="rId3"/>
          <a:srcRect l="11462" r="19573"/>
          <a:stretch/>
        </p:blipFill>
        <p:spPr>
          <a:xfrm>
            <a:off x="3479799" y="10"/>
            <a:ext cx="5664200" cy="6857990"/>
          </a:xfrm>
          <a:prstGeom prst="rect">
            <a:avLst/>
          </a:prstGeom>
        </p:spPr>
      </p:pic>
      <p:sp>
        <p:nvSpPr>
          <p:cNvPr id="46" name="Rectangle 45">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187900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5" name="Straight Connector 54">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16242959-6767-4833-A2C0-1461AC8E52ED}"/>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US" sz="3800" dirty="0">
                <a:solidFill>
                  <a:srgbClr val="FFFFFF"/>
                </a:solidFill>
              </a:rPr>
              <a:t>Current Day - 2019</a:t>
            </a:r>
          </a:p>
        </p:txBody>
      </p:sp>
      <p:pic>
        <p:nvPicPr>
          <p:cNvPr id="2" name="Picture 1">
            <a:extLst>
              <a:ext uri="{FF2B5EF4-FFF2-40B4-BE49-F238E27FC236}">
                <a16:creationId xmlns:a16="http://schemas.microsoft.com/office/drawing/2014/main" id="{B559A890-2024-48CF-ADB9-4164187FCC53}"/>
              </a:ext>
            </a:extLst>
          </p:cNvPr>
          <p:cNvPicPr>
            <a:picLocks noChangeAspect="1"/>
          </p:cNvPicPr>
          <p:nvPr/>
        </p:nvPicPr>
        <p:blipFill rotWithShape="1">
          <a:blip r:embed="rId3"/>
          <a:srcRect l="8291" r="29765"/>
          <a:stretch/>
        </p:blipFill>
        <p:spPr>
          <a:xfrm>
            <a:off x="3479799" y="10"/>
            <a:ext cx="5664200" cy="6857990"/>
          </a:xfrm>
          <a:prstGeom prst="rect">
            <a:avLst/>
          </a:prstGeom>
        </p:spPr>
      </p:pic>
      <p:sp>
        <p:nvSpPr>
          <p:cNvPr id="59" name="Rectangle 58">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BC22853B-BA5A-437C-B10A-23876DD74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
        <p:nvSpPr>
          <p:cNvPr id="10" name="TextBox 9">
            <a:extLst>
              <a:ext uri="{FF2B5EF4-FFF2-40B4-BE49-F238E27FC236}">
                <a16:creationId xmlns:a16="http://schemas.microsoft.com/office/drawing/2014/main" id="{512A9CE5-D760-45EF-A583-D88EE6D400CF}"/>
              </a:ext>
            </a:extLst>
          </p:cNvPr>
          <p:cNvSpPr txBox="1"/>
          <p:nvPr/>
        </p:nvSpPr>
        <p:spPr>
          <a:xfrm>
            <a:off x="369218" y="3601279"/>
            <a:ext cx="269179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(image courtesy of Foraco)</a:t>
            </a:r>
            <a:endParaRPr kumimoji="0" lang="en-AU" sz="14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954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4BA2-2C3C-450D-89C6-10AF7E7B31B8}"/>
              </a:ext>
            </a:extLst>
          </p:cNvPr>
          <p:cNvSpPr>
            <a:spLocks noGrp="1"/>
          </p:cNvSpPr>
          <p:nvPr>
            <p:ph type="title"/>
          </p:nvPr>
        </p:nvSpPr>
        <p:spPr/>
        <p:txBody>
          <a:bodyPr/>
          <a:lstStyle/>
          <a:p>
            <a:r>
              <a:rPr lang="en-AU" dirty="0"/>
              <a:t>What changes have we seen since the 1970’s</a:t>
            </a:r>
          </a:p>
        </p:txBody>
      </p:sp>
      <p:sp>
        <p:nvSpPr>
          <p:cNvPr id="3" name="Text Placeholder 2">
            <a:extLst>
              <a:ext uri="{FF2B5EF4-FFF2-40B4-BE49-F238E27FC236}">
                <a16:creationId xmlns:a16="http://schemas.microsoft.com/office/drawing/2014/main" id="{E1BAD568-20B0-4827-96E3-EF522E2E5383}"/>
              </a:ext>
            </a:extLst>
          </p:cNvPr>
          <p:cNvSpPr>
            <a:spLocks noGrp="1"/>
          </p:cNvSpPr>
          <p:nvPr>
            <p:ph type="body" idx="1"/>
          </p:nvPr>
        </p:nvSpPr>
        <p:spPr/>
        <p:txBody>
          <a:bodyPr/>
          <a:lstStyle/>
          <a:p>
            <a:r>
              <a:rPr lang="en-AU" dirty="0"/>
              <a:t>Then	</a:t>
            </a:r>
          </a:p>
        </p:txBody>
      </p:sp>
      <p:sp>
        <p:nvSpPr>
          <p:cNvPr id="4" name="Content Placeholder 3">
            <a:extLst>
              <a:ext uri="{FF2B5EF4-FFF2-40B4-BE49-F238E27FC236}">
                <a16:creationId xmlns:a16="http://schemas.microsoft.com/office/drawing/2014/main" id="{57898519-D4C8-4D24-AFB1-6F6FE891803D}"/>
              </a:ext>
            </a:extLst>
          </p:cNvPr>
          <p:cNvSpPr>
            <a:spLocks noGrp="1"/>
          </p:cNvSpPr>
          <p:nvPr>
            <p:ph sz="half" idx="2"/>
          </p:nvPr>
        </p:nvSpPr>
        <p:spPr/>
        <p:txBody>
          <a:bodyPr>
            <a:normAutofit fontScale="92500" lnSpcReduction="10000"/>
          </a:bodyPr>
          <a:lstStyle/>
          <a:p>
            <a:r>
              <a:rPr lang="en-AU" dirty="0"/>
              <a:t>Almost zero body protection</a:t>
            </a:r>
          </a:p>
          <a:p>
            <a:r>
              <a:rPr lang="en-AU" dirty="0"/>
              <a:t>No equipment guarding</a:t>
            </a:r>
          </a:p>
          <a:p>
            <a:r>
              <a:rPr lang="en-AU" dirty="0"/>
              <a:t>Operator at the rig</a:t>
            </a:r>
          </a:p>
          <a:p>
            <a:r>
              <a:rPr lang="en-AU" dirty="0"/>
              <a:t>Hook/Clamshell for rod handling</a:t>
            </a:r>
          </a:p>
          <a:p>
            <a:r>
              <a:rPr lang="en-AU" dirty="0"/>
              <a:t>Basic foot-clamp arrangements</a:t>
            </a:r>
          </a:p>
          <a:p>
            <a:r>
              <a:rPr lang="en-AU" dirty="0"/>
              <a:t>Stilson wrenches</a:t>
            </a:r>
          </a:p>
          <a:p>
            <a:r>
              <a:rPr lang="en-AU" dirty="0"/>
              <a:t>No exclusion zones</a:t>
            </a:r>
          </a:p>
          <a:p>
            <a:r>
              <a:rPr lang="en-AU" dirty="0"/>
              <a:t>No safety systems</a:t>
            </a:r>
          </a:p>
          <a:p>
            <a:endParaRPr lang="en-AU" dirty="0"/>
          </a:p>
          <a:p>
            <a:endParaRPr lang="en-AU" dirty="0"/>
          </a:p>
        </p:txBody>
      </p:sp>
      <p:sp>
        <p:nvSpPr>
          <p:cNvPr id="5" name="Text Placeholder 4">
            <a:extLst>
              <a:ext uri="{FF2B5EF4-FFF2-40B4-BE49-F238E27FC236}">
                <a16:creationId xmlns:a16="http://schemas.microsoft.com/office/drawing/2014/main" id="{D95173D0-9039-42D9-B9B1-7692B4EE9D9E}"/>
              </a:ext>
            </a:extLst>
          </p:cNvPr>
          <p:cNvSpPr>
            <a:spLocks noGrp="1"/>
          </p:cNvSpPr>
          <p:nvPr>
            <p:ph type="body" sz="quarter" idx="3"/>
          </p:nvPr>
        </p:nvSpPr>
        <p:spPr/>
        <p:txBody>
          <a:bodyPr/>
          <a:lstStyle/>
          <a:p>
            <a:r>
              <a:rPr lang="en-AU" dirty="0"/>
              <a:t>NOW</a:t>
            </a:r>
          </a:p>
        </p:txBody>
      </p:sp>
      <p:sp>
        <p:nvSpPr>
          <p:cNvPr id="6" name="Content Placeholder 5">
            <a:extLst>
              <a:ext uri="{FF2B5EF4-FFF2-40B4-BE49-F238E27FC236}">
                <a16:creationId xmlns:a16="http://schemas.microsoft.com/office/drawing/2014/main" id="{6C0986F8-9E31-45F3-99E8-E8332509D306}"/>
              </a:ext>
            </a:extLst>
          </p:cNvPr>
          <p:cNvSpPr>
            <a:spLocks noGrp="1"/>
          </p:cNvSpPr>
          <p:nvPr>
            <p:ph sz="quarter" idx="4"/>
          </p:nvPr>
        </p:nvSpPr>
        <p:spPr>
          <a:xfrm>
            <a:off x="4663440" y="2582334"/>
            <a:ext cx="3703320" cy="3438954"/>
          </a:xfrm>
        </p:spPr>
        <p:txBody>
          <a:bodyPr>
            <a:normAutofit fontScale="92500" lnSpcReduction="10000"/>
          </a:bodyPr>
          <a:lstStyle/>
          <a:p>
            <a:r>
              <a:rPr lang="en-AU" dirty="0"/>
              <a:t>Full PPE</a:t>
            </a:r>
          </a:p>
          <a:p>
            <a:r>
              <a:rPr lang="en-AU" dirty="0"/>
              <a:t>Rod guard with interlocks</a:t>
            </a:r>
          </a:p>
          <a:p>
            <a:r>
              <a:rPr lang="en-AU" dirty="0"/>
              <a:t>Remote control panel</a:t>
            </a:r>
          </a:p>
          <a:p>
            <a:r>
              <a:rPr lang="en-AU" dirty="0"/>
              <a:t>Remote control rod handler</a:t>
            </a:r>
          </a:p>
          <a:p>
            <a:r>
              <a:rPr lang="en-AU" dirty="0"/>
              <a:t>Rod spinners/clamps</a:t>
            </a:r>
          </a:p>
          <a:p>
            <a:r>
              <a:rPr lang="en-AU" dirty="0"/>
              <a:t>Rod breakers</a:t>
            </a:r>
          </a:p>
          <a:p>
            <a:r>
              <a:rPr lang="en-AU" dirty="0"/>
              <a:t>Designated work zones</a:t>
            </a:r>
          </a:p>
          <a:p>
            <a:r>
              <a:rPr lang="en-AU" dirty="0"/>
              <a:t>Crew working to an embedded standard</a:t>
            </a:r>
          </a:p>
        </p:txBody>
      </p:sp>
      <p:pic>
        <p:nvPicPr>
          <p:cNvPr id="7" name="Picture 6">
            <a:extLst>
              <a:ext uri="{FF2B5EF4-FFF2-40B4-BE49-F238E27FC236}">
                <a16:creationId xmlns:a16="http://schemas.microsoft.com/office/drawing/2014/main" id="{F0305205-0B79-4858-84F8-685383F95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4065896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23E9-BECE-464C-9005-4C3E5BE762BA}"/>
              </a:ext>
            </a:extLst>
          </p:cNvPr>
          <p:cNvSpPr>
            <a:spLocks noGrp="1"/>
          </p:cNvSpPr>
          <p:nvPr>
            <p:ph type="title"/>
          </p:nvPr>
        </p:nvSpPr>
        <p:spPr/>
        <p:txBody>
          <a:bodyPr>
            <a:normAutofit/>
          </a:bodyPr>
          <a:lstStyle/>
          <a:p>
            <a:r>
              <a:rPr lang="en-AU" sz="4000" dirty="0">
                <a:solidFill>
                  <a:srgbClr val="00338D"/>
                </a:solidFill>
              </a:rPr>
              <a:t>Collaboration has driven change in the drilling industry!</a:t>
            </a:r>
            <a:endParaRPr lang="en-AU" sz="4000" dirty="0"/>
          </a:p>
        </p:txBody>
      </p:sp>
      <p:graphicFrame>
        <p:nvGraphicFramePr>
          <p:cNvPr id="3" name="Diagram 2">
            <a:extLst>
              <a:ext uri="{FF2B5EF4-FFF2-40B4-BE49-F238E27FC236}">
                <a16:creationId xmlns:a16="http://schemas.microsoft.com/office/drawing/2014/main" id="{22178575-B63D-45D4-B12F-C3547983217C}"/>
              </a:ext>
            </a:extLst>
          </p:cNvPr>
          <p:cNvGraphicFramePr/>
          <p:nvPr>
            <p:extLst/>
          </p:nvPr>
        </p:nvGraphicFramePr>
        <p:xfrm>
          <a:off x="683568" y="2060848"/>
          <a:ext cx="792088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64FAD9E-71EC-4D0D-8DE7-400AC1AE96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6461443"/>
            <a:ext cx="1712582" cy="342807"/>
          </a:xfrm>
          <a:prstGeom prst="rect">
            <a:avLst/>
          </a:prstGeom>
        </p:spPr>
      </p:pic>
    </p:spTree>
    <p:extLst>
      <p:ext uri="{BB962C8B-B14F-4D97-AF65-F5344CB8AC3E}">
        <p14:creationId xmlns:p14="http://schemas.microsoft.com/office/powerpoint/2010/main" val="219720374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spect">
  <a:themeElements>
    <a:clrScheme name="ADIA Colour Scheme">
      <a:dk1>
        <a:srgbClr val="002060"/>
      </a:dk1>
      <a:lt1>
        <a:srgbClr val="FFFFFF"/>
      </a:lt1>
      <a:dk2>
        <a:srgbClr val="00338D"/>
      </a:dk2>
      <a:lt2>
        <a:srgbClr val="65CFE9"/>
      </a:lt2>
      <a:accent1>
        <a:srgbClr val="A3DBE8"/>
      </a:accent1>
      <a:accent2>
        <a:srgbClr val="FDC480"/>
      </a:accent2>
      <a:accent3>
        <a:srgbClr val="FF7900"/>
      </a:accent3>
      <a:accent4>
        <a:srgbClr val="DE3831"/>
      </a:accent4>
      <a:accent5>
        <a:srgbClr val="00A1DE"/>
      </a:accent5>
      <a:accent6>
        <a:srgbClr val="E05206"/>
      </a:accent6>
      <a:hlink>
        <a:srgbClr val="00338D"/>
      </a:hlink>
      <a:folHlink>
        <a:srgbClr val="0033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002382.safety.comms</OurDocsDocId>
    <OurDocsVersionCreatedBy xmlns="dce3ed02-b0cd-470d-9119-e5f1a2533a21">EEDWARDS</OurDocsVersionCreatedBy>
    <OurDocsIsLocked xmlns="dce3ed02-b0cd-470d-9119-e5f1a2533a21">false</OurDocsIsLocked>
    <OurDocsDocumentType xmlns="dce3ed02-b0cd-470d-9119-e5f1a2533a21">Document</OurDocsDocumentType>
    <OurDocsFileNumbers xmlns="dce3ed02-b0cd-470d-9119-e5f1a2533a21">A0571/200906</OurDocsFileNumbers>
    <OurDocsLockedOnBehalfOf xmlns="dce3ed02-b0cd-470d-9119-e5f1a2533a21" xsi:nil="true"/>
    <OurDocsDocumentDate xmlns="dce3ed02-b0cd-470d-9119-e5f1a2533a21">2019-06-11T16:00:00+00:00</OurDocsDocumentDate>
    <OurDocsVersionCreatedAt xmlns="dce3ed02-b0cd-470d-9119-e5f1a2533a21">2019-06-12T03:14:39+00:00</OurDocsVersionCreatedAt>
    <OurDocsReleaseClassification xmlns="dce3ed02-b0cd-470d-9119-e5f1a2533a21">Departmental Use Only</OurDocsReleaseClassification>
    <OurDocsTitle xmlns="dce3ed02-b0cd-470d-9119-e5f1a2533a21">MS - Exploration safety forum - 2019 -  Best practise drilling safety basics Presentation (small screen)</OurDocsTitle>
    <OurDocsLocation xmlns="dce3ed02-b0cd-470d-9119-e5f1a2533a21">Cannington</OurDocsLocation>
    <OurDocsDescription xmlns="dce3ed02-b0cd-470d-9119-e5f1a2533a21">Best practise: drilling safety basics - an industry perspective. Presented by Peter Hall, CEO, Australian Drilling Industry Association.  4:3 version for regions</OurDocsDescription>
    <OurDocsVersionReason xmlns="dce3ed02-b0cd-470d-9119-e5f1a2533a21" xsi:nil="true"/>
    <OurDocsAuthor xmlns="dce3ed02-b0cd-470d-9119-e5f1a2533a21">Erin Edwards</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3.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47aadd75-fb41-49d7-866d-414b51aa1b7e" ContentTypeId="0x0101000AC6246A9CD2FC45B52DC6FEC0F0AAAA" PreviousValue="false"/>
</file>

<file path=customXml/itemProps1.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2.xml><?xml version="1.0" encoding="utf-8"?>
<ds:datastoreItem xmlns:ds="http://schemas.openxmlformats.org/officeDocument/2006/customXml" ds:itemID="{853D9A20-CA18-4B9E-9133-BDE91CECFDBA}">
  <ds:schemaRefs>
    <ds:schemaRef ds:uri="http://purl.org/dc/elements/1.1/"/>
    <ds:schemaRef ds:uri="http://schemas.microsoft.com/office/2006/documentManagement/types"/>
    <ds:schemaRef ds:uri="http://purl.org/dc/terms/"/>
    <ds:schemaRef ds:uri="dce3ed02-b0cd-470d-9119-e5f1a2533a21"/>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2F9423B-B02A-4417-AED1-9ACCB346A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9F147FD-0BDE-4C72-8CE7-42DA872ACAE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3386</TotalTime>
  <Words>996</Words>
  <Application>Microsoft Office PowerPoint</Application>
  <PresentationFormat>On-screen Show (4:3)</PresentationFormat>
  <Paragraphs>163</Paragraphs>
  <Slides>22</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ＭＳ Ｐゴシック</vt:lpstr>
      <vt:lpstr>Arial</vt:lpstr>
      <vt:lpstr>Calibri</vt:lpstr>
      <vt:lpstr>Blank Presentation</vt:lpstr>
      <vt:lpstr>Retrospect</vt:lpstr>
      <vt:lpstr>PowerPoint Presentation</vt:lpstr>
      <vt:lpstr>PowerPoint Presentation</vt:lpstr>
      <vt:lpstr>PowerPoint Presentation</vt:lpstr>
      <vt:lpstr>Safety and getting the basics right! </vt:lpstr>
      <vt:lpstr>Where have we come from – 1970’s</vt:lpstr>
      <vt:lpstr>Early 1990’s!</vt:lpstr>
      <vt:lpstr>Current Day - 2019</vt:lpstr>
      <vt:lpstr>What changes have we seen since the 1970’s</vt:lpstr>
      <vt:lpstr>Collaboration has driven change in the drilling industry!</vt:lpstr>
      <vt:lpstr>Safety has to start at the top</vt:lpstr>
      <vt:lpstr>Employees expectations are different than they were one and two generations ago</vt:lpstr>
      <vt:lpstr>Culture and Implementation</vt:lpstr>
      <vt:lpstr>Driving is acknowledged as the riskiest activity and most likely to result in a serious injury or fatality.</vt:lpstr>
      <vt:lpstr>This is everything around the drill rig and is not hard to get right! Drilling contractors need to develop a safety system that all employees will engage with.</vt:lpstr>
      <vt:lpstr>Climate conditions can change dramatically over a short time. Not being prepared or not having mitigating systems in place can seriously expose employees to high risk!</vt:lpstr>
      <vt:lpstr>There are times when it is necessary to undertake work above ground level. Systems and training need to be in place to mitigate risk!</vt:lpstr>
      <vt:lpstr>Early Client – Contractor Relationship</vt:lpstr>
      <vt:lpstr>Onsite Client – Contractor Relationship</vt:lpstr>
      <vt:lpstr>Client – Contractor Relationship When things go wrong!</vt:lpstr>
      <vt:lpstr>The type of comments that won’t belong in a company with a strong and effective safety culture.</vt:lpstr>
      <vt:lpstr>Well known quotation and very applicable to leaders in the drilling industry!</vt:lpstr>
      <vt:lpstr>Thank you and enjoy the remainder of the session!</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Exploration safety forum - 2019 -  Best practise drilling safety basics Presentation (small screen)</dc:title>
  <dc:subject>4:3 version for regions</dc:subject>
  <dc:creator>Tracy Wynands</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CYBULSKI, Bartosz</cp:lastModifiedBy>
  <cp:revision>304</cp:revision>
  <cp:lastPrinted>2019-05-23T02:40:17Z</cp:lastPrinted>
  <dcterms:created xsi:type="dcterms:W3CDTF">2011-01-21T07:01:17Z</dcterms:created>
  <dcterms:modified xsi:type="dcterms:W3CDTF">2019-07-03T06:06:38Z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0x0101000AC6246A9CD2FC45B52DC6FEC0F0AAAA00BA93749351D2F843A36296955CF57A87</vt:lpwstr>
  </property>
  <property fmtid="{D5CDD505-2E9C-101B-9397-08002B2CF9AE}" pid="9" name="DataStore">
    <vt:lpwstr>Central</vt:lpwstr>
  </property>
</Properties>
</file>