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3"/>
  </p:notesMasterIdLst>
  <p:sldIdLst>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257" autoAdjust="0"/>
  </p:normalViewPr>
  <p:slideViewPr>
    <p:cSldViewPr>
      <p:cViewPr varScale="1">
        <p:scale>
          <a:sx n="47" d="100"/>
          <a:sy n="47" d="100"/>
        </p:scale>
        <p:origin x="-3390" y="-90"/>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F7900-E5E2-44D5-B2E5-056C50909943}"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AU"/>
        </a:p>
      </dgm:t>
    </dgm:pt>
    <dgm:pt modelId="{98B81EEB-9CEB-4CD5-8F8A-ACCCB8305183}">
      <dgm:prSet phldrT="[Text]" custT="1"/>
      <dgm:spPr/>
      <dgm:t>
        <a:bodyPr/>
        <a:lstStyle/>
        <a:p>
          <a:r>
            <a:rPr lang="en-AU" sz="1800" dirty="0" smtClean="0"/>
            <a:t>Concept development</a:t>
          </a:r>
          <a:endParaRPr lang="en-AU" sz="1800" dirty="0"/>
        </a:p>
      </dgm:t>
    </dgm:pt>
    <dgm:pt modelId="{2A7CF3D5-A44C-4037-9320-37CF1E5771A1}" type="parTrans" cxnId="{59EAFA2A-3347-4C10-AA96-2B6ECD9BEE06}">
      <dgm:prSet/>
      <dgm:spPr/>
      <dgm:t>
        <a:bodyPr/>
        <a:lstStyle/>
        <a:p>
          <a:endParaRPr lang="en-AU" sz="1800"/>
        </a:p>
      </dgm:t>
    </dgm:pt>
    <dgm:pt modelId="{95E68759-3895-4A9F-870D-D82579A780FE}" type="sibTrans" cxnId="{59EAFA2A-3347-4C10-AA96-2B6ECD9BEE06}">
      <dgm:prSet/>
      <dgm:spPr/>
      <dgm:t>
        <a:bodyPr/>
        <a:lstStyle/>
        <a:p>
          <a:endParaRPr lang="en-AU" sz="1800"/>
        </a:p>
      </dgm:t>
    </dgm:pt>
    <dgm:pt modelId="{6C007746-BB68-45EB-82E3-D0C81874DACD}">
      <dgm:prSet phldrT="[Text]" custT="1"/>
      <dgm:spPr/>
      <dgm:t>
        <a:bodyPr/>
        <a:lstStyle/>
        <a:p>
          <a:r>
            <a:rPr lang="en-AU" sz="1800" dirty="0" smtClean="0"/>
            <a:t>Detailed design</a:t>
          </a:r>
          <a:endParaRPr lang="en-AU" sz="1800" dirty="0"/>
        </a:p>
      </dgm:t>
    </dgm:pt>
    <dgm:pt modelId="{FE1AA558-39D5-462A-9A1D-F482BE09A025}" type="parTrans" cxnId="{C45D2C4B-F9A2-435C-8A76-68C588332BF4}">
      <dgm:prSet/>
      <dgm:spPr/>
      <dgm:t>
        <a:bodyPr/>
        <a:lstStyle/>
        <a:p>
          <a:endParaRPr lang="en-AU" sz="1800"/>
        </a:p>
      </dgm:t>
    </dgm:pt>
    <dgm:pt modelId="{883DDA73-3689-42FF-B375-EB57E904D459}" type="sibTrans" cxnId="{C45D2C4B-F9A2-435C-8A76-68C588332BF4}">
      <dgm:prSet/>
      <dgm:spPr/>
      <dgm:t>
        <a:bodyPr/>
        <a:lstStyle/>
        <a:p>
          <a:endParaRPr lang="en-AU" sz="1800"/>
        </a:p>
      </dgm:t>
    </dgm:pt>
    <dgm:pt modelId="{0D1F8743-0E55-4D27-9DD5-1F3C10F60B00}">
      <dgm:prSet phldrT="[Text]" custT="1"/>
      <dgm:spPr/>
      <dgm:t>
        <a:bodyPr/>
        <a:lstStyle/>
        <a:p>
          <a:r>
            <a:rPr lang="en-AU" sz="1800" dirty="0" smtClean="0"/>
            <a:t>Shop fabrication / manufacture</a:t>
          </a:r>
          <a:endParaRPr lang="en-AU" sz="1800" dirty="0"/>
        </a:p>
      </dgm:t>
    </dgm:pt>
    <dgm:pt modelId="{292C15EF-33E8-4668-A171-25AE47F2AC03}" type="parTrans" cxnId="{C332BE7E-E078-4B1F-9EE5-FEC1F523CE70}">
      <dgm:prSet/>
      <dgm:spPr/>
      <dgm:t>
        <a:bodyPr/>
        <a:lstStyle/>
        <a:p>
          <a:endParaRPr lang="en-AU" sz="1800"/>
        </a:p>
      </dgm:t>
    </dgm:pt>
    <dgm:pt modelId="{515DAD0F-1333-423E-B4C0-9663260A76AF}" type="sibTrans" cxnId="{C332BE7E-E078-4B1F-9EE5-FEC1F523CE70}">
      <dgm:prSet/>
      <dgm:spPr/>
      <dgm:t>
        <a:bodyPr/>
        <a:lstStyle/>
        <a:p>
          <a:endParaRPr lang="en-AU" sz="1800"/>
        </a:p>
      </dgm:t>
    </dgm:pt>
    <dgm:pt modelId="{52E90DBA-B0E4-4FAC-BDBE-FDBB208EC61E}">
      <dgm:prSet phldrT="[Text]" custT="1"/>
      <dgm:spPr/>
      <dgm:t>
        <a:bodyPr/>
        <a:lstStyle/>
        <a:p>
          <a:r>
            <a:rPr lang="en-AU" sz="1800" dirty="0" smtClean="0"/>
            <a:t>Site construction and installation</a:t>
          </a:r>
          <a:endParaRPr lang="en-AU" sz="1800" dirty="0"/>
        </a:p>
      </dgm:t>
    </dgm:pt>
    <dgm:pt modelId="{81FF74DB-819C-4FC4-81CB-3F103F017546}" type="parTrans" cxnId="{872418F5-EEF3-4203-9925-3CEB27BBB5EF}">
      <dgm:prSet/>
      <dgm:spPr/>
      <dgm:t>
        <a:bodyPr/>
        <a:lstStyle/>
        <a:p>
          <a:endParaRPr lang="en-AU" sz="1800"/>
        </a:p>
      </dgm:t>
    </dgm:pt>
    <dgm:pt modelId="{7BAF04CD-138E-4B5C-A4C3-90826DF40BDD}" type="sibTrans" cxnId="{872418F5-EEF3-4203-9925-3CEB27BBB5EF}">
      <dgm:prSet/>
      <dgm:spPr/>
      <dgm:t>
        <a:bodyPr/>
        <a:lstStyle/>
        <a:p>
          <a:endParaRPr lang="en-AU" sz="1800"/>
        </a:p>
      </dgm:t>
    </dgm:pt>
    <dgm:pt modelId="{F5B2C769-11BC-4F43-A91A-71CDD9906417}">
      <dgm:prSet phldrT="[Text]" custT="1"/>
      <dgm:spPr/>
      <dgm:t>
        <a:bodyPr/>
        <a:lstStyle/>
        <a:p>
          <a:r>
            <a:rPr lang="en-AU" sz="1800" dirty="0" smtClean="0"/>
            <a:t>Production operation</a:t>
          </a:r>
          <a:endParaRPr lang="en-AU" sz="1800" dirty="0"/>
        </a:p>
      </dgm:t>
    </dgm:pt>
    <dgm:pt modelId="{5D0A5BD6-8E4A-474E-80C7-794A24F79F22}" type="parTrans" cxnId="{9BBD4C5A-EC25-461E-B5F8-A1FD93747368}">
      <dgm:prSet/>
      <dgm:spPr/>
      <dgm:t>
        <a:bodyPr/>
        <a:lstStyle/>
        <a:p>
          <a:endParaRPr lang="en-AU" sz="1800"/>
        </a:p>
      </dgm:t>
    </dgm:pt>
    <dgm:pt modelId="{A0F4E120-1C93-4FBA-8828-460C114C7E3F}" type="sibTrans" cxnId="{9BBD4C5A-EC25-461E-B5F8-A1FD93747368}">
      <dgm:prSet/>
      <dgm:spPr/>
      <dgm:t>
        <a:bodyPr/>
        <a:lstStyle/>
        <a:p>
          <a:endParaRPr lang="en-AU" sz="1800"/>
        </a:p>
      </dgm:t>
    </dgm:pt>
    <dgm:pt modelId="{8FBA532A-25ED-4908-8A75-592267A1D35F}">
      <dgm:prSet phldrT="[Text]" custT="1"/>
      <dgm:spPr/>
      <dgm:t>
        <a:bodyPr/>
        <a:lstStyle/>
        <a:p>
          <a:r>
            <a:rPr lang="en-AU" sz="1800" dirty="0" smtClean="0"/>
            <a:t>Maintenance, refurbishment and repair</a:t>
          </a:r>
          <a:endParaRPr lang="en-AU" sz="1800" dirty="0"/>
        </a:p>
      </dgm:t>
    </dgm:pt>
    <dgm:pt modelId="{DE13C84D-0FE6-4113-8635-DB1D119B3B40}" type="parTrans" cxnId="{81242A63-5105-4AEF-B95C-33857DE7F3C5}">
      <dgm:prSet/>
      <dgm:spPr/>
      <dgm:t>
        <a:bodyPr/>
        <a:lstStyle/>
        <a:p>
          <a:endParaRPr lang="en-AU" sz="1800"/>
        </a:p>
      </dgm:t>
    </dgm:pt>
    <dgm:pt modelId="{DCFEE578-88C0-4605-A29F-56DBD29717ED}" type="sibTrans" cxnId="{81242A63-5105-4AEF-B95C-33857DE7F3C5}">
      <dgm:prSet/>
      <dgm:spPr/>
      <dgm:t>
        <a:bodyPr/>
        <a:lstStyle/>
        <a:p>
          <a:endParaRPr lang="en-AU" sz="1800"/>
        </a:p>
      </dgm:t>
    </dgm:pt>
    <dgm:pt modelId="{B7BE2E8D-941C-42B4-9770-A6EF6AB7C793}">
      <dgm:prSet phldrT="[Text]" custT="1"/>
      <dgm:spPr/>
      <dgm:t>
        <a:bodyPr/>
        <a:lstStyle/>
        <a:p>
          <a:r>
            <a:rPr lang="en-AU" sz="1800" dirty="0" smtClean="0"/>
            <a:t>Modification or expansion</a:t>
          </a:r>
          <a:endParaRPr lang="en-AU" sz="1800" dirty="0"/>
        </a:p>
      </dgm:t>
    </dgm:pt>
    <dgm:pt modelId="{1315A6AE-D113-4C08-B754-882A230153DB}" type="parTrans" cxnId="{902EDC72-6D4D-4819-8679-7EB9CFFDF991}">
      <dgm:prSet/>
      <dgm:spPr/>
      <dgm:t>
        <a:bodyPr/>
        <a:lstStyle/>
        <a:p>
          <a:endParaRPr lang="en-AU" sz="1800"/>
        </a:p>
      </dgm:t>
    </dgm:pt>
    <dgm:pt modelId="{3AC28DF2-F99C-4A50-BA27-E6C71845AD79}" type="sibTrans" cxnId="{902EDC72-6D4D-4819-8679-7EB9CFFDF991}">
      <dgm:prSet/>
      <dgm:spPr/>
      <dgm:t>
        <a:bodyPr/>
        <a:lstStyle/>
        <a:p>
          <a:endParaRPr lang="en-AU" sz="1800"/>
        </a:p>
      </dgm:t>
    </dgm:pt>
    <dgm:pt modelId="{B3398F26-617C-46A2-8F97-8D84FC1BE479}">
      <dgm:prSet phldrT="[Text]" custT="1"/>
      <dgm:spPr/>
      <dgm:t>
        <a:bodyPr/>
        <a:lstStyle/>
        <a:p>
          <a:r>
            <a:rPr lang="en-AU" sz="1800" dirty="0" smtClean="0"/>
            <a:t>Demolition or relocation</a:t>
          </a:r>
          <a:endParaRPr lang="en-AU" sz="1800" dirty="0"/>
        </a:p>
      </dgm:t>
    </dgm:pt>
    <dgm:pt modelId="{13A64B4A-EA2C-4D03-8427-4D51607E02C6}" type="parTrans" cxnId="{65CBABC2-B350-47CE-B2C7-E1A2EB33F724}">
      <dgm:prSet/>
      <dgm:spPr/>
      <dgm:t>
        <a:bodyPr/>
        <a:lstStyle/>
        <a:p>
          <a:endParaRPr lang="en-AU" sz="1800"/>
        </a:p>
      </dgm:t>
    </dgm:pt>
    <dgm:pt modelId="{2483F761-06DE-474F-A225-580130DA1707}" type="sibTrans" cxnId="{65CBABC2-B350-47CE-B2C7-E1A2EB33F724}">
      <dgm:prSet/>
      <dgm:spPr/>
      <dgm:t>
        <a:bodyPr/>
        <a:lstStyle/>
        <a:p>
          <a:endParaRPr lang="en-AU" sz="1800"/>
        </a:p>
      </dgm:t>
    </dgm:pt>
    <dgm:pt modelId="{97ED1D4C-1040-4BC5-999D-66CAE9BA0013}" type="pres">
      <dgm:prSet presAssocID="{8EBF7900-E5E2-44D5-B2E5-056C50909943}" presName="Name0" presStyleCnt="0">
        <dgm:presLayoutVars>
          <dgm:dir/>
          <dgm:resizeHandles val="exact"/>
        </dgm:presLayoutVars>
      </dgm:prSet>
      <dgm:spPr/>
      <dgm:t>
        <a:bodyPr/>
        <a:lstStyle/>
        <a:p>
          <a:endParaRPr lang="en-AU"/>
        </a:p>
      </dgm:t>
    </dgm:pt>
    <dgm:pt modelId="{08A3C427-F28E-44AF-BECB-F096DF325BBF}" type="pres">
      <dgm:prSet presAssocID="{8EBF7900-E5E2-44D5-B2E5-056C50909943}" presName="cycle" presStyleCnt="0"/>
      <dgm:spPr/>
      <dgm:t>
        <a:bodyPr/>
        <a:lstStyle/>
        <a:p>
          <a:endParaRPr lang="en-AU"/>
        </a:p>
      </dgm:t>
    </dgm:pt>
    <dgm:pt modelId="{09A44A47-A77E-45E7-B759-B241CC775906}" type="pres">
      <dgm:prSet presAssocID="{98B81EEB-9CEB-4CD5-8F8A-ACCCB8305183}" presName="nodeFirstNode" presStyleLbl="node1" presStyleIdx="0" presStyleCnt="8" custRadScaleRad="100114" custRadScaleInc="-6856">
        <dgm:presLayoutVars>
          <dgm:bulletEnabled val="1"/>
        </dgm:presLayoutVars>
      </dgm:prSet>
      <dgm:spPr/>
      <dgm:t>
        <a:bodyPr/>
        <a:lstStyle/>
        <a:p>
          <a:endParaRPr lang="en-AU"/>
        </a:p>
      </dgm:t>
    </dgm:pt>
    <dgm:pt modelId="{B3D1DAC9-5DC6-4C11-9343-05970175FB9B}" type="pres">
      <dgm:prSet presAssocID="{95E68759-3895-4A9F-870D-D82579A780FE}" presName="sibTransFirstNode" presStyleLbl="bgShp" presStyleIdx="0" presStyleCnt="1"/>
      <dgm:spPr/>
      <dgm:t>
        <a:bodyPr/>
        <a:lstStyle/>
        <a:p>
          <a:endParaRPr lang="en-AU"/>
        </a:p>
      </dgm:t>
    </dgm:pt>
    <dgm:pt modelId="{7E3F5DE0-155E-4D21-AE91-17A44973693D}" type="pres">
      <dgm:prSet presAssocID="{6C007746-BB68-45EB-82E3-D0C81874DACD}" presName="nodeFollowingNodes" presStyleLbl="node1" presStyleIdx="1" presStyleCnt="8" custRadScaleRad="96672" custRadScaleInc="-5020">
        <dgm:presLayoutVars>
          <dgm:bulletEnabled val="1"/>
        </dgm:presLayoutVars>
      </dgm:prSet>
      <dgm:spPr/>
      <dgm:t>
        <a:bodyPr/>
        <a:lstStyle/>
        <a:p>
          <a:endParaRPr lang="en-AU"/>
        </a:p>
      </dgm:t>
    </dgm:pt>
    <dgm:pt modelId="{61B70FF0-EEA0-4D5A-B452-67B5E00AE570}" type="pres">
      <dgm:prSet presAssocID="{0D1F8743-0E55-4D27-9DD5-1F3C10F60B00}" presName="nodeFollowingNodes" presStyleLbl="node1" presStyleIdx="2" presStyleCnt="8" custRadScaleRad="95210">
        <dgm:presLayoutVars>
          <dgm:bulletEnabled val="1"/>
        </dgm:presLayoutVars>
      </dgm:prSet>
      <dgm:spPr/>
      <dgm:t>
        <a:bodyPr/>
        <a:lstStyle/>
        <a:p>
          <a:endParaRPr lang="en-AU"/>
        </a:p>
      </dgm:t>
    </dgm:pt>
    <dgm:pt modelId="{D4998027-2EFE-4E98-A855-4E54010D36C1}" type="pres">
      <dgm:prSet presAssocID="{52E90DBA-B0E4-4FAC-BDBE-FDBB208EC61E}" presName="nodeFollowingNodes" presStyleLbl="node1" presStyleIdx="3" presStyleCnt="8" custRadScaleRad="96672" custRadScaleInc="5020">
        <dgm:presLayoutVars>
          <dgm:bulletEnabled val="1"/>
        </dgm:presLayoutVars>
      </dgm:prSet>
      <dgm:spPr/>
      <dgm:t>
        <a:bodyPr/>
        <a:lstStyle/>
        <a:p>
          <a:endParaRPr lang="en-AU"/>
        </a:p>
      </dgm:t>
    </dgm:pt>
    <dgm:pt modelId="{CE733D61-6AC0-4FF3-958B-51E330526E3F}" type="pres">
      <dgm:prSet presAssocID="{F5B2C769-11BC-4F43-A91A-71CDD9906417}" presName="nodeFollowingNodes" presStyleLbl="node1" presStyleIdx="4" presStyleCnt="8" custRadScaleRad="100114" custRadScaleInc="6856">
        <dgm:presLayoutVars>
          <dgm:bulletEnabled val="1"/>
        </dgm:presLayoutVars>
      </dgm:prSet>
      <dgm:spPr/>
      <dgm:t>
        <a:bodyPr/>
        <a:lstStyle/>
        <a:p>
          <a:endParaRPr lang="en-AU"/>
        </a:p>
      </dgm:t>
    </dgm:pt>
    <dgm:pt modelId="{F599B712-F2D2-439B-B557-8A80EEA62079}" type="pres">
      <dgm:prSet presAssocID="{8FBA532A-25ED-4908-8A75-592267A1D35F}" presName="nodeFollowingNodes" presStyleLbl="node1" presStyleIdx="5" presStyleCnt="8" custRadScaleRad="103443" custRadScaleInc="4692">
        <dgm:presLayoutVars>
          <dgm:bulletEnabled val="1"/>
        </dgm:presLayoutVars>
      </dgm:prSet>
      <dgm:spPr/>
      <dgm:t>
        <a:bodyPr/>
        <a:lstStyle/>
        <a:p>
          <a:endParaRPr lang="en-AU"/>
        </a:p>
      </dgm:t>
    </dgm:pt>
    <dgm:pt modelId="{5DD4FF14-B68E-4A4E-B47B-349951A82105}" type="pres">
      <dgm:prSet presAssocID="{B7BE2E8D-941C-42B4-9770-A6EF6AB7C793}" presName="nodeFollowingNodes" presStyleLbl="node1" presStyleIdx="6" presStyleCnt="8" custRadScaleRad="104790">
        <dgm:presLayoutVars>
          <dgm:bulletEnabled val="1"/>
        </dgm:presLayoutVars>
      </dgm:prSet>
      <dgm:spPr/>
      <dgm:t>
        <a:bodyPr/>
        <a:lstStyle/>
        <a:p>
          <a:endParaRPr lang="en-AU"/>
        </a:p>
      </dgm:t>
    </dgm:pt>
    <dgm:pt modelId="{00803E16-E02E-4FC5-AF5B-4D46B9DDC81A}" type="pres">
      <dgm:prSet presAssocID="{B3398F26-617C-46A2-8F97-8D84FC1BE479}" presName="nodeFollowingNodes" presStyleLbl="node1" presStyleIdx="7" presStyleCnt="8" custRadScaleRad="103443" custRadScaleInc="-4692">
        <dgm:presLayoutVars>
          <dgm:bulletEnabled val="1"/>
        </dgm:presLayoutVars>
      </dgm:prSet>
      <dgm:spPr/>
      <dgm:t>
        <a:bodyPr/>
        <a:lstStyle/>
        <a:p>
          <a:endParaRPr lang="en-AU"/>
        </a:p>
      </dgm:t>
    </dgm:pt>
  </dgm:ptLst>
  <dgm:cxnLst>
    <dgm:cxn modelId="{491EBEF0-B8F4-4816-9AD1-81466AD547C6}" type="presOf" srcId="{8FBA532A-25ED-4908-8A75-592267A1D35F}" destId="{F599B712-F2D2-439B-B557-8A80EEA62079}" srcOrd="0" destOrd="0" presId="urn:microsoft.com/office/officeart/2005/8/layout/cycle3"/>
    <dgm:cxn modelId="{E11866B9-AC7A-4931-92C9-5DD65D69ED85}" type="presOf" srcId="{98B81EEB-9CEB-4CD5-8F8A-ACCCB8305183}" destId="{09A44A47-A77E-45E7-B759-B241CC775906}" srcOrd="0" destOrd="0" presId="urn:microsoft.com/office/officeart/2005/8/layout/cycle3"/>
    <dgm:cxn modelId="{C45D2C4B-F9A2-435C-8A76-68C588332BF4}" srcId="{8EBF7900-E5E2-44D5-B2E5-056C50909943}" destId="{6C007746-BB68-45EB-82E3-D0C81874DACD}" srcOrd="1" destOrd="0" parTransId="{FE1AA558-39D5-462A-9A1D-F482BE09A025}" sibTransId="{883DDA73-3689-42FF-B375-EB57E904D459}"/>
    <dgm:cxn modelId="{B60CCAB9-9A8E-4381-9682-4FA59C302F76}" type="presOf" srcId="{52E90DBA-B0E4-4FAC-BDBE-FDBB208EC61E}" destId="{D4998027-2EFE-4E98-A855-4E54010D36C1}" srcOrd="0" destOrd="0" presId="urn:microsoft.com/office/officeart/2005/8/layout/cycle3"/>
    <dgm:cxn modelId="{C450ECA4-8EF8-4740-8EE7-B0DA62045AA3}" type="presOf" srcId="{8EBF7900-E5E2-44D5-B2E5-056C50909943}" destId="{97ED1D4C-1040-4BC5-999D-66CAE9BA0013}" srcOrd="0" destOrd="0" presId="urn:microsoft.com/office/officeart/2005/8/layout/cycle3"/>
    <dgm:cxn modelId="{EF4AF7BE-6987-4B66-83E6-3E5408181502}" type="presOf" srcId="{B7BE2E8D-941C-42B4-9770-A6EF6AB7C793}" destId="{5DD4FF14-B68E-4A4E-B47B-349951A82105}" srcOrd="0" destOrd="0" presId="urn:microsoft.com/office/officeart/2005/8/layout/cycle3"/>
    <dgm:cxn modelId="{C332BE7E-E078-4B1F-9EE5-FEC1F523CE70}" srcId="{8EBF7900-E5E2-44D5-B2E5-056C50909943}" destId="{0D1F8743-0E55-4D27-9DD5-1F3C10F60B00}" srcOrd="2" destOrd="0" parTransId="{292C15EF-33E8-4668-A171-25AE47F2AC03}" sibTransId="{515DAD0F-1333-423E-B4C0-9663260A76AF}"/>
    <dgm:cxn modelId="{81242A63-5105-4AEF-B95C-33857DE7F3C5}" srcId="{8EBF7900-E5E2-44D5-B2E5-056C50909943}" destId="{8FBA532A-25ED-4908-8A75-592267A1D35F}" srcOrd="5" destOrd="0" parTransId="{DE13C84D-0FE6-4113-8635-DB1D119B3B40}" sibTransId="{DCFEE578-88C0-4605-A29F-56DBD29717ED}"/>
    <dgm:cxn modelId="{902EDC72-6D4D-4819-8679-7EB9CFFDF991}" srcId="{8EBF7900-E5E2-44D5-B2E5-056C50909943}" destId="{B7BE2E8D-941C-42B4-9770-A6EF6AB7C793}" srcOrd="6" destOrd="0" parTransId="{1315A6AE-D113-4C08-B754-882A230153DB}" sibTransId="{3AC28DF2-F99C-4A50-BA27-E6C71845AD79}"/>
    <dgm:cxn modelId="{B257A2EA-3284-4889-BA0A-78011FD0446A}" type="presOf" srcId="{95E68759-3895-4A9F-870D-D82579A780FE}" destId="{B3D1DAC9-5DC6-4C11-9343-05970175FB9B}" srcOrd="0" destOrd="0" presId="urn:microsoft.com/office/officeart/2005/8/layout/cycle3"/>
    <dgm:cxn modelId="{BCAA199A-63BD-49D2-82EE-02A250514BDA}" type="presOf" srcId="{0D1F8743-0E55-4D27-9DD5-1F3C10F60B00}" destId="{61B70FF0-EEA0-4D5A-B452-67B5E00AE570}" srcOrd="0" destOrd="0" presId="urn:microsoft.com/office/officeart/2005/8/layout/cycle3"/>
    <dgm:cxn modelId="{65CBABC2-B350-47CE-B2C7-E1A2EB33F724}" srcId="{8EBF7900-E5E2-44D5-B2E5-056C50909943}" destId="{B3398F26-617C-46A2-8F97-8D84FC1BE479}" srcOrd="7" destOrd="0" parTransId="{13A64B4A-EA2C-4D03-8427-4D51607E02C6}" sibTransId="{2483F761-06DE-474F-A225-580130DA1707}"/>
    <dgm:cxn modelId="{9BBD4C5A-EC25-461E-B5F8-A1FD93747368}" srcId="{8EBF7900-E5E2-44D5-B2E5-056C50909943}" destId="{F5B2C769-11BC-4F43-A91A-71CDD9906417}" srcOrd="4" destOrd="0" parTransId="{5D0A5BD6-8E4A-474E-80C7-794A24F79F22}" sibTransId="{A0F4E120-1C93-4FBA-8828-460C114C7E3F}"/>
    <dgm:cxn modelId="{872418F5-EEF3-4203-9925-3CEB27BBB5EF}" srcId="{8EBF7900-E5E2-44D5-B2E5-056C50909943}" destId="{52E90DBA-B0E4-4FAC-BDBE-FDBB208EC61E}" srcOrd="3" destOrd="0" parTransId="{81FF74DB-819C-4FC4-81CB-3F103F017546}" sibTransId="{7BAF04CD-138E-4B5C-A4C3-90826DF40BDD}"/>
    <dgm:cxn modelId="{3BA3D229-E16C-466E-B677-7EF2BE42596E}" type="presOf" srcId="{F5B2C769-11BC-4F43-A91A-71CDD9906417}" destId="{CE733D61-6AC0-4FF3-958B-51E330526E3F}" srcOrd="0" destOrd="0" presId="urn:microsoft.com/office/officeart/2005/8/layout/cycle3"/>
    <dgm:cxn modelId="{D855971C-F8E3-41C3-A8E1-FBE74A3D6B72}" type="presOf" srcId="{6C007746-BB68-45EB-82E3-D0C81874DACD}" destId="{7E3F5DE0-155E-4D21-AE91-17A44973693D}" srcOrd="0" destOrd="0" presId="urn:microsoft.com/office/officeart/2005/8/layout/cycle3"/>
    <dgm:cxn modelId="{59EAFA2A-3347-4C10-AA96-2B6ECD9BEE06}" srcId="{8EBF7900-E5E2-44D5-B2E5-056C50909943}" destId="{98B81EEB-9CEB-4CD5-8F8A-ACCCB8305183}" srcOrd="0" destOrd="0" parTransId="{2A7CF3D5-A44C-4037-9320-37CF1E5771A1}" sibTransId="{95E68759-3895-4A9F-870D-D82579A780FE}"/>
    <dgm:cxn modelId="{B74B7B43-5DAF-4590-8115-03C040018CD4}" type="presOf" srcId="{B3398F26-617C-46A2-8F97-8D84FC1BE479}" destId="{00803E16-E02E-4FC5-AF5B-4D46B9DDC81A}" srcOrd="0" destOrd="0" presId="urn:microsoft.com/office/officeart/2005/8/layout/cycle3"/>
    <dgm:cxn modelId="{55496FDC-E089-4A40-ACF7-725058527D15}" type="presParOf" srcId="{97ED1D4C-1040-4BC5-999D-66CAE9BA0013}" destId="{08A3C427-F28E-44AF-BECB-F096DF325BBF}" srcOrd="0" destOrd="0" presId="urn:microsoft.com/office/officeart/2005/8/layout/cycle3"/>
    <dgm:cxn modelId="{FA6AC9DD-85BA-4AE7-B41F-9009A69BBBA9}" type="presParOf" srcId="{08A3C427-F28E-44AF-BECB-F096DF325BBF}" destId="{09A44A47-A77E-45E7-B759-B241CC775906}" srcOrd="0" destOrd="0" presId="urn:microsoft.com/office/officeart/2005/8/layout/cycle3"/>
    <dgm:cxn modelId="{46F9507A-5C4E-4D76-815B-4DEC681CA381}" type="presParOf" srcId="{08A3C427-F28E-44AF-BECB-F096DF325BBF}" destId="{B3D1DAC9-5DC6-4C11-9343-05970175FB9B}" srcOrd="1" destOrd="0" presId="urn:microsoft.com/office/officeart/2005/8/layout/cycle3"/>
    <dgm:cxn modelId="{D34C8162-713B-4DCA-AAC8-6076A0636A70}" type="presParOf" srcId="{08A3C427-F28E-44AF-BECB-F096DF325BBF}" destId="{7E3F5DE0-155E-4D21-AE91-17A44973693D}" srcOrd="2" destOrd="0" presId="urn:microsoft.com/office/officeart/2005/8/layout/cycle3"/>
    <dgm:cxn modelId="{1CD1443F-73C7-481D-B773-DB9C98CFA4F6}" type="presParOf" srcId="{08A3C427-F28E-44AF-BECB-F096DF325BBF}" destId="{61B70FF0-EEA0-4D5A-B452-67B5E00AE570}" srcOrd="3" destOrd="0" presId="urn:microsoft.com/office/officeart/2005/8/layout/cycle3"/>
    <dgm:cxn modelId="{81D70BD5-855B-4BE3-9CF2-AAC146108C54}" type="presParOf" srcId="{08A3C427-F28E-44AF-BECB-F096DF325BBF}" destId="{D4998027-2EFE-4E98-A855-4E54010D36C1}" srcOrd="4" destOrd="0" presId="urn:microsoft.com/office/officeart/2005/8/layout/cycle3"/>
    <dgm:cxn modelId="{75E8A9DB-7C44-4740-8A3F-EC32F8B7801F}" type="presParOf" srcId="{08A3C427-F28E-44AF-BECB-F096DF325BBF}" destId="{CE733D61-6AC0-4FF3-958B-51E330526E3F}" srcOrd="5" destOrd="0" presId="urn:microsoft.com/office/officeart/2005/8/layout/cycle3"/>
    <dgm:cxn modelId="{35F210F4-B110-4047-BC7C-EBF9B02D8ACE}" type="presParOf" srcId="{08A3C427-F28E-44AF-BECB-F096DF325BBF}" destId="{F599B712-F2D2-439B-B557-8A80EEA62079}" srcOrd="6" destOrd="0" presId="urn:microsoft.com/office/officeart/2005/8/layout/cycle3"/>
    <dgm:cxn modelId="{7D39EFCE-9F79-4A7B-AEF6-0A0634F8342E}" type="presParOf" srcId="{08A3C427-F28E-44AF-BECB-F096DF325BBF}" destId="{5DD4FF14-B68E-4A4E-B47B-349951A82105}" srcOrd="7" destOrd="0" presId="urn:microsoft.com/office/officeart/2005/8/layout/cycle3"/>
    <dgm:cxn modelId="{78A5E590-8F37-4E93-8ED5-F085B3E30E6A}" type="presParOf" srcId="{08A3C427-F28E-44AF-BECB-F096DF325BBF}" destId="{00803E16-E02E-4FC5-AF5B-4D46B9DDC81A}"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D71F4-3F8C-4626-AAEC-18FCAC1747C7}" type="doc">
      <dgm:prSet loTypeId="urn:microsoft.com/office/officeart/2005/8/layout/target3" loCatId="list" qsTypeId="urn:microsoft.com/office/officeart/2005/8/quickstyle/simple4" qsCatId="simple" csTypeId="urn:microsoft.com/office/officeart/2005/8/colors/colorful5" csCatId="colorful" phldr="1"/>
      <dgm:spPr/>
      <dgm:t>
        <a:bodyPr/>
        <a:lstStyle/>
        <a:p>
          <a:endParaRPr lang="en-AU"/>
        </a:p>
      </dgm:t>
    </dgm:pt>
    <dgm:pt modelId="{FB6B90DA-2F30-4712-865C-194FB997D897}">
      <dgm:prSet/>
      <dgm:spPr/>
      <dgm:t>
        <a:bodyPr/>
        <a:lstStyle/>
        <a:p>
          <a:r>
            <a:rPr lang="en-AU" i="0" dirty="0" smtClean="0">
              <a:solidFill>
                <a:srgbClr val="009900"/>
              </a:solidFill>
            </a:rPr>
            <a:t>Elimination</a:t>
          </a:r>
          <a:endParaRPr lang="en-AU" i="0" dirty="0">
            <a:solidFill>
              <a:srgbClr val="009900"/>
            </a:solidFill>
          </a:endParaRPr>
        </a:p>
      </dgm:t>
    </dgm:pt>
    <dgm:pt modelId="{DAEA36F5-E1A9-427B-AD8A-C0EF121B5CCD}" type="parTrans" cxnId="{F30C4B92-F6CE-4FA7-B7C7-6F0B470704DF}">
      <dgm:prSet/>
      <dgm:spPr/>
      <dgm:t>
        <a:bodyPr/>
        <a:lstStyle/>
        <a:p>
          <a:endParaRPr lang="en-AU"/>
        </a:p>
      </dgm:t>
    </dgm:pt>
    <dgm:pt modelId="{F18D7A9F-2175-4A30-A8F8-869CD804F94B}" type="sibTrans" cxnId="{F30C4B92-F6CE-4FA7-B7C7-6F0B470704DF}">
      <dgm:prSet/>
      <dgm:spPr/>
      <dgm:t>
        <a:bodyPr/>
        <a:lstStyle/>
        <a:p>
          <a:endParaRPr lang="en-AU"/>
        </a:p>
      </dgm:t>
    </dgm:pt>
    <dgm:pt modelId="{4D1F3330-9F28-4938-BA1D-C9DC16518004}">
      <dgm:prSet/>
      <dgm:spPr/>
      <dgm:t>
        <a:bodyPr/>
        <a:lstStyle/>
        <a:p>
          <a:r>
            <a:rPr lang="en-AU" dirty="0" smtClean="0">
              <a:solidFill>
                <a:srgbClr val="009900"/>
              </a:solidFill>
            </a:rPr>
            <a:t>Substitution</a:t>
          </a:r>
          <a:endParaRPr lang="en-AU" dirty="0">
            <a:solidFill>
              <a:srgbClr val="009900"/>
            </a:solidFill>
          </a:endParaRPr>
        </a:p>
      </dgm:t>
    </dgm:pt>
    <dgm:pt modelId="{840A47F3-051E-4B97-96F0-0962475DC192}" type="parTrans" cxnId="{5773F0CD-4981-45F8-9903-DCE351BB4B10}">
      <dgm:prSet/>
      <dgm:spPr/>
      <dgm:t>
        <a:bodyPr/>
        <a:lstStyle/>
        <a:p>
          <a:endParaRPr lang="en-AU"/>
        </a:p>
      </dgm:t>
    </dgm:pt>
    <dgm:pt modelId="{34B104D1-A907-4D8C-879A-F29103493609}" type="sibTrans" cxnId="{5773F0CD-4981-45F8-9903-DCE351BB4B10}">
      <dgm:prSet/>
      <dgm:spPr/>
      <dgm:t>
        <a:bodyPr/>
        <a:lstStyle/>
        <a:p>
          <a:endParaRPr lang="en-AU"/>
        </a:p>
      </dgm:t>
    </dgm:pt>
    <dgm:pt modelId="{50556642-88BE-48F1-A313-98B2FBB28586}">
      <dgm:prSet phldrT="[Text]"/>
      <dgm:spPr/>
      <dgm:t>
        <a:bodyPr/>
        <a:lstStyle/>
        <a:p>
          <a:r>
            <a:rPr lang="en-AU" dirty="0" smtClean="0">
              <a:solidFill>
                <a:srgbClr val="009900"/>
              </a:solidFill>
            </a:rPr>
            <a:t>Engineering</a:t>
          </a:r>
          <a:endParaRPr lang="en-AU" dirty="0">
            <a:solidFill>
              <a:srgbClr val="009900"/>
            </a:solidFill>
          </a:endParaRPr>
        </a:p>
      </dgm:t>
    </dgm:pt>
    <dgm:pt modelId="{29C8C507-0EB6-4188-A11A-ADCCC34F0A44}" type="parTrans" cxnId="{EB83121C-5E63-4AF1-BC54-6A57AEBEA773}">
      <dgm:prSet/>
      <dgm:spPr/>
      <dgm:t>
        <a:bodyPr/>
        <a:lstStyle/>
        <a:p>
          <a:endParaRPr lang="en-AU"/>
        </a:p>
      </dgm:t>
    </dgm:pt>
    <dgm:pt modelId="{8EDBDE12-D759-4381-B06E-7D06E922714F}" type="sibTrans" cxnId="{EB83121C-5E63-4AF1-BC54-6A57AEBEA773}">
      <dgm:prSet/>
      <dgm:spPr/>
      <dgm:t>
        <a:bodyPr/>
        <a:lstStyle/>
        <a:p>
          <a:endParaRPr lang="en-AU"/>
        </a:p>
      </dgm:t>
    </dgm:pt>
    <dgm:pt modelId="{383832BD-4A03-4E65-897A-6B863150AE49}">
      <dgm:prSet/>
      <dgm:spPr/>
      <dgm:t>
        <a:bodyPr/>
        <a:lstStyle/>
        <a:p>
          <a:r>
            <a:rPr lang="en-AU" dirty="0" smtClean="0">
              <a:solidFill>
                <a:srgbClr val="009900"/>
              </a:solidFill>
            </a:rPr>
            <a:t>Isolation</a:t>
          </a:r>
          <a:endParaRPr lang="en-AU" dirty="0">
            <a:solidFill>
              <a:srgbClr val="009900"/>
            </a:solidFill>
          </a:endParaRPr>
        </a:p>
      </dgm:t>
    </dgm:pt>
    <dgm:pt modelId="{5DA74983-D16D-4077-AF71-EB04925C1482}" type="parTrans" cxnId="{F4A53C19-E25C-455D-8A2F-27B95683B811}">
      <dgm:prSet/>
      <dgm:spPr/>
      <dgm:t>
        <a:bodyPr/>
        <a:lstStyle/>
        <a:p>
          <a:endParaRPr lang="en-AU"/>
        </a:p>
      </dgm:t>
    </dgm:pt>
    <dgm:pt modelId="{FF44E569-578F-457F-B9A8-5B6D58FD0C2B}" type="sibTrans" cxnId="{F4A53C19-E25C-455D-8A2F-27B95683B811}">
      <dgm:prSet/>
      <dgm:spPr/>
      <dgm:t>
        <a:bodyPr/>
        <a:lstStyle/>
        <a:p>
          <a:endParaRPr lang="en-AU"/>
        </a:p>
      </dgm:t>
    </dgm:pt>
    <dgm:pt modelId="{97541D0B-11BD-4319-B8D1-D51F3C27703B}">
      <dgm:prSet phldrT="[Text]"/>
      <dgm:spPr/>
      <dgm:t>
        <a:bodyPr/>
        <a:lstStyle/>
        <a:p>
          <a:r>
            <a:rPr lang="en-AU" dirty="0" smtClean="0">
              <a:solidFill>
                <a:srgbClr val="009900"/>
              </a:solidFill>
            </a:rPr>
            <a:t>Modify tools or equipment to minimise exposure to hazard</a:t>
          </a:r>
          <a:endParaRPr lang="en-AU" dirty="0">
            <a:solidFill>
              <a:srgbClr val="009900"/>
            </a:solidFill>
          </a:endParaRPr>
        </a:p>
      </dgm:t>
    </dgm:pt>
    <dgm:pt modelId="{E99673BD-78EB-44CB-9ADA-72F9CD17584B}" type="parTrans" cxnId="{FB436DEA-E6E0-49C6-AB00-2F211167D6F3}">
      <dgm:prSet/>
      <dgm:spPr/>
      <dgm:t>
        <a:bodyPr/>
        <a:lstStyle/>
        <a:p>
          <a:endParaRPr lang="en-AU"/>
        </a:p>
      </dgm:t>
    </dgm:pt>
    <dgm:pt modelId="{29964432-F966-4C6A-BE65-090881825BBE}" type="sibTrans" cxnId="{FB436DEA-E6E0-49C6-AB00-2F211167D6F3}">
      <dgm:prSet/>
      <dgm:spPr/>
      <dgm:t>
        <a:bodyPr/>
        <a:lstStyle/>
        <a:p>
          <a:endParaRPr lang="en-AU"/>
        </a:p>
      </dgm:t>
    </dgm:pt>
    <dgm:pt modelId="{1523F87C-5FD9-4989-A1FC-EEF742B2E466}">
      <dgm:prSet phldrT="[Text]"/>
      <dgm:spPr/>
      <dgm:t>
        <a:bodyPr/>
        <a:lstStyle/>
        <a:p>
          <a:r>
            <a:rPr lang="en-AU" dirty="0" smtClean="0">
              <a:solidFill>
                <a:srgbClr val="FF0000"/>
              </a:solidFill>
            </a:rPr>
            <a:t>Administrative control</a:t>
          </a:r>
          <a:endParaRPr lang="en-AU" dirty="0">
            <a:solidFill>
              <a:srgbClr val="FF0000"/>
            </a:solidFill>
          </a:endParaRPr>
        </a:p>
      </dgm:t>
    </dgm:pt>
    <dgm:pt modelId="{B48037D7-B300-4681-B7A0-6D7AB935DC03}" type="parTrans" cxnId="{F1B069D9-03C0-488C-96C5-EAA479BF615C}">
      <dgm:prSet/>
      <dgm:spPr/>
      <dgm:t>
        <a:bodyPr/>
        <a:lstStyle/>
        <a:p>
          <a:endParaRPr lang="en-AU"/>
        </a:p>
      </dgm:t>
    </dgm:pt>
    <dgm:pt modelId="{DDDEE9D8-F8B6-431F-9DD0-129550BDC018}" type="sibTrans" cxnId="{F1B069D9-03C0-488C-96C5-EAA479BF615C}">
      <dgm:prSet/>
      <dgm:spPr/>
      <dgm:t>
        <a:bodyPr/>
        <a:lstStyle/>
        <a:p>
          <a:endParaRPr lang="en-AU"/>
        </a:p>
      </dgm:t>
    </dgm:pt>
    <dgm:pt modelId="{3F4F3F20-6810-4E58-B2F2-46A7DB0988E8}">
      <dgm:prSet phldrT="[Text]"/>
      <dgm:spPr/>
      <dgm:t>
        <a:bodyPr/>
        <a:lstStyle/>
        <a:p>
          <a:r>
            <a:rPr lang="en-AU" dirty="0" smtClean="0">
              <a:solidFill>
                <a:srgbClr val="FF0000"/>
              </a:solidFill>
            </a:rPr>
            <a:t>Modify work practices (e.g. procedure, training) to minimise exposure to hazard</a:t>
          </a:r>
          <a:endParaRPr lang="en-AU" dirty="0">
            <a:solidFill>
              <a:srgbClr val="FF0000"/>
            </a:solidFill>
          </a:endParaRPr>
        </a:p>
      </dgm:t>
    </dgm:pt>
    <dgm:pt modelId="{C79FC92C-2A84-44DC-AF44-71BA414ED976}" type="parTrans" cxnId="{C520D94C-F804-456C-AD38-A86EA823011B}">
      <dgm:prSet/>
      <dgm:spPr/>
      <dgm:t>
        <a:bodyPr/>
        <a:lstStyle/>
        <a:p>
          <a:endParaRPr lang="en-AU"/>
        </a:p>
      </dgm:t>
    </dgm:pt>
    <dgm:pt modelId="{C6000261-0F27-4F64-8C78-5FEE18BDF4AB}" type="sibTrans" cxnId="{C520D94C-F804-456C-AD38-A86EA823011B}">
      <dgm:prSet/>
      <dgm:spPr/>
      <dgm:t>
        <a:bodyPr/>
        <a:lstStyle/>
        <a:p>
          <a:endParaRPr lang="en-AU"/>
        </a:p>
      </dgm:t>
    </dgm:pt>
    <dgm:pt modelId="{7B28E8B8-D1F0-4DF6-9B34-5AFC206FD616}">
      <dgm:prSet phldrT="[Text]"/>
      <dgm:spPr/>
      <dgm:t>
        <a:bodyPr/>
        <a:lstStyle/>
        <a:p>
          <a:r>
            <a:rPr lang="en-AU" dirty="0" smtClean="0">
              <a:solidFill>
                <a:srgbClr val="FF0000"/>
              </a:solidFill>
            </a:rPr>
            <a:t>PPE</a:t>
          </a:r>
          <a:endParaRPr lang="en-AU" dirty="0">
            <a:solidFill>
              <a:srgbClr val="FF0000"/>
            </a:solidFill>
          </a:endParaRPr>
        </a:p>
      </dgm:t>
    </dgm:pt>
    <dgm:pt modelId="{F1810BC5-06C0-478B-9471-DFC0BE261C10}" type="parTrans" cxnId="{D876EAB2-C86A-41D5-9760-0FC224DD5C6E}">
      <dgm:prSet/>
      <dgm:spPr/>
      <dgm:t>
        <a:bodyPr/>
        <a:lstStyle/>
        <a:p>
          <a:endParaRPr lang="en-AU"/>
        </a:p>
      </dgm:t>
    </dgm:pt>
    <dgm:pt modelId="{708490B4-6366-4F13-9DE4-589ED35205A5}" type="sibTrans" cxnId="{D876EAB2-C86A-41D5-9760-0FC224DD5C6E}">
      <dgm:prSet/>
      <dgm:spPr/>
      <dgm:t>
        <a:bodyPr/>
        <a:lstStyle/>
        <a:p>
          <a:endParaRPr lang="en-AU"/>
        </a:p>
      </dgm:t>
    </dgm:pt>
    <dgm:pt modelId="{A83B92C7-914E-4925-BA8F-937E815B29E2}">
      <dgm:prSet phldrT="[Text]"/>
      <dgm:spPr/>
      <dgm:t>
        <a:bodyPr/>
        <a:lstStyle/>
        <a:p>
          <a:r>
            <a:rPr lang="en-AU" dirty="0" smtClean="0">
              <a:solidFill>
                <a:srgbClr val="FF0000"/>
              </a:solidFill>
            </a:rPr>
            <a:t>Last resort when other controls not practicable</a:t>
          </a:r>
          <a:endParaRPr lang="en-AU" dirty="0">
            <a:solidFill>
              <a:srgbClr val="FF0000"/>
            </a:solidFill>
          </a:endParaRPr>
        </a:p>
      </dgm:t>
    </dgm:pt>
    <dgm:pt modelId="{12A4F695-98C8-4DC4-8DA5-3F3D9003B0E6}" type="parTrans" cxnId="{0B339035-DDBB-4218-90AB-A3E80879A4A6}">
      <dgm:prSet/>
      <dgm:spPr/>
      <dgm:t>
        <a:bodyPr/>
        <a:lstStyle/>
        <a:p>
          <a:endParaRPr lang="en-AU"/>
        </a:p>
      </dgm:t>
    </dgm:pt>
    <dgm:pt modelId="{D4CF215F-35BB-4E23-BD70-4C36367D3F08}" type="sibTrans" cxnId="{0B339035-DDBB-4218-90AB-A3E80879A4A6}">
      <dgm:prSet/>
      <dgm:spPr/>
      <dgm:t>
        <a:bodyPr/>
        <a:lstStyle/>
        <a:p>
          <a:endParaRPr lang="en-AU"/>
        </a:p>
      </dgm:t>
    </dgm:pt>
    <dgm:pt modelId="{55F7E0E7-3B49-4ED0-9BDA-57A98A7E5B49}">
      <dgm:prSet phldrT="[Text]"/>
      <dgm:spPr/>
      <dgm:t>
        <a:bodyPr/>
        <a:lstStyle/>
        <a:p>
          <a:r>
            <a:rPr lang="en-AU" dirty="0" smtClean="0">
              <a:solidFill>
                <a:srgbClr val="009900"/>
              </a:solidFill>
            </a:rPr>
            <a:t>Isolate or separate the hazard or hazardous work practice from people</a:t>
          </a:r>
          <a:endParaRPr lang="en-AU" dirty="0">
            <a:solidFill>
              <a:srgbClr val="009900"/>
            </a:solidFill>
          </a:endParaRPr>
        </a:p>
      </dgm:t>
    </dgm:pt>
    <dgm:pt modelId="{CD446844-32A9-472D-828E-5A20880C111E}" type="parTrans" cxnId="{2F1A8AF1-A9F5-4B00-9811-9999177FFC27}">
      <dgm:prSet/>
      <dgm:spPr/>
      <dgm:t>
        <a:bodyPr/>
        <a:lstStyle/>
        <a:p>
          <a:endParaRPr lang="en-AU"/>
        </a:p>
      </dgm:t>
    </dgm:pt>
    <dgm:pt modelId="{FAED9A8D-C05F-44E7-A9B9-CBD0E054D75A}" type="sibTrans" cxnId="{2F1A8AF1-A9F5-4B00-9811-9999177FFC27}">
      <dgm:prSet/>
      <dgm:spPr/>
      <dgm:t>
        <a:bodyPr/>
        <a:lstStyle/>
        <a:p>
          <a:endParaRPr lang="en-AU"/>
        </a:p>
      </dgm:t>
    </dgm:pt>
    <dgm:pt modelId="{3B797F69-3C44-4773-8E19-457CC95FE801}">
      <dgm:prSet phldrT="[Text]"/>
      <dgm:spPr/>
      <dgm:t>
        <a:bodyPr/>
        <a:lstStyle/>
        <a:p>
          <a:r>
            <a:rPr lang="en-AU" dirty="0" smtClean="0">
              <a:solidFill>
                <a:srgbClr val="009900"/>
              </a:solidFill>
            </a:rPr>
            <a:t>Replace the hazard or hazardous work practice with a less hazardous one</a:t>
          </a:r>
          <a:endParaRPr lang="en-AU" dirty="0">
            <a:solidFill>
              <a:srgbClr val="009900"/>
            </a:solidFill>
          </a:endParaRPr>
        </a:p>
      </dgm:t>
    </dgm:pt>
    <dgm:pt modelId="{3397C21A-C4C5-42CF-AE49-2BF8F78E09CB}" type="parTrans" cxnId="{76EDCA7A-21B7-4089-925C-6E2627AAB11C}">
      <dgm:prSet/>
      <dgm:spPr/>
      <dgm:t>
        <a:bodyPr/>
        <a:lstStyle/>
        <a:p>
          <a:endParaRPr lang="en-AU"/>
        </a:p>
      </dgm:t>
    </dgm:pt>
    <dgm:pt modelId="{2A6DC112-F043-437B-89C5-B9C800E085B8}" type="sibTrans" cxnId="{76EDCA7A-21B7-4089-925C-6E2627AAB11C}">
      <dgm:prSet/>
      <dgm:spPr/>
      <dgm:t>
        <a:bodyPr/>
        <a:lstStyle/>
        <a:p>
          <a:endParaRPr lang="en-AU"/>
        </a:p>
      </dgm:t>
    </dgm:pt>
    <dgm:pt modelId="{C617EC36-ED7A-4B2E-8B65-DDC49FDC5EFB}">
      <dgm:prSet phldrT="[Text]"/>
      <dgm:spPr/>
      <dgm:t>
        <a:bodyPr/>
        <a:lstStyle/>
        <a:p>
          <a:r>
            <a:rPr lang="en-AU" baseline="0" dirty="0" smtClean="0">
              <a:solidFill>
                <a:srgbClr val="009900"/>
              </a:solidFill>
              <a:latin typeface="Arial" panose="020B0604020202020204" pitchFamily="34" charset="0"/>
            </a:rPr>
            <a:t>Remove the hazard or hazardous work practice</a:t>
          </a:r>
          <a:endParaRPr lang="en-AU" baseline="0" dirty="0">
            <a:solidFill>
              <a:srgbClr val="009900"/>
            </a:solidFill>
            <a:latin typeface="Arial" panose="020B0604020202020204" pitchFamily="34" charset="0"/>
          </a:endParaRPr>
        </a:p>
      </dgm:t>
    </dgm:pt>
    <dgm:pt modelId="{C56E969F-262C-4E64-9B93-3F3FE73C3FD2}" type="parTrans" cxnId="{41949F73-2BC2-46DB-979A-5628C856F77A}">
      <dgm:prSet/>
      <dgm:spPr/>
      <dgm:t>
        <a:bodyPr/>
        <a:lstStyle/>
        <a:p>
          <a:endParaRPr lang="en-AU"/>
        </a:p>
      </dgm:t>
    </dgm:pt>
    <dgm:pt modelId="{470FBF79-E5CE-41BD-869B-57A2672CF4D2}" type="sibTrans" cxnId="{41949F73-2BC2-46DB-979A-5628C856F77A}">
      <dgm:prSet/>
      <dgm:spPr/>
      <dgm:t>
        <a:bodyPr/>
        <a:lstStyle/>
        <a:p>
          <a:endParaRPr lang="en-AU"/>
        </a:p>
      </dgm:t>
    </dgm:pt>
    <dgm:pt modelId="{50CFD0ED-1ED1-4B57-ADBB-58DD9C2A64A0}" type="pres">
      <dgm:prSet presAssocID="{C7CD71F4-3F8C-4626-AAEC-18FCAC1747C7}" presName="Name0" presStyleCnt="0">
        <dgm:presLayoutVars>
          <dgm:chMax val="7"/>
          <dgm:dir/>
          <dgm:animLvl val="lvl"/>
          <dgm:resizeHandles val="exact"/>
        </dgm:presLayoutVars>
      </dgm:prSet>
      <dgm:spPr/>
      <dgm:t>
        <a:bodyPr/>
        <a:lstStyle/>
        <a:p>
          <a:endParaRPr lang="en-AU"/>
        </a:p>
      </dgm:t>
    </dgm:pt>
    <dgm:pt modelId="{415A0FD5-8BCA-438A-9C2F-65BBFEC60076}" type="pres">
      <dgm:prSet presAssocID="{FB6B90DA-2F30-4712-865C-194FB997D897}" presName="circle1" presStyleLbl="node1" presStyleIdx="0" presStyleCnt="6"/>
      <dgm:spPr/>
      <dgm:t>
        <a:bodyPr/>
        <a:lstStyle/>
        <a:p>
          <a:endParaRPr lang="en-AU"/>
        </a:p>
      </dgm:t>
    </dgm:pt>
    <dgm:pt modelId="{3F292BA3-FCC9-4825-B524-17B63198B169}" type="pres">
      <dgm:prSet presAssocID="{FB6B90DA-2F30-4712-865C-194FB997D897}" presName="space" presStyleCnt="0"/>
      <dgm:spPr/>
      <dgm:t>
        <a:bodyPr/>
        <a:lstStyle/>
        <a:p>
          <a:endParaRPr lang="en-AU"/>
        </a:p>
      </dgm:t>
    </dgm:pt>
    <dgm:pt modelId="{12BA532F-49DC-4613-B020-78A9CBB2B2A6}" type="pres">
      <dgm:prSet presAssocID="{FB6B90DA-2F30-4712-865C-194FB997D897}" presName="rect1" presStyleLbl="alignAcc1" presStyleIdx="0" presStyleCnt="6"/>
      <dgm:spPr/>
      <dgm:t>
        <a:bodyPr/>
        <a:lstStyle/>
        <a:p>
          <a:endParaRPr lang="en-AU"/>
        </a:p>
      </dgm:t>
    </dgm:pt>
    <dgm:pt modelId="{25F860E9-1AC9-4EDD-95B3-215EB0B8ECCE}" type="pres">
      <dgm:prSet presAssocID="{4D1F3330-9F28-4938-BA1D-C9DC16518004}" presName="vertSpace2" presStyleLbl="node1" presStyleIdx="0" presStyleCnt="6"/>
      <dgm:spPr/>
      <dgm:t>
        <a:bodyPr/>
        <a:lstStyle/>
        <a:p>
          <a:endParaRPr lang="en-AU"/>
        </a:p>
      </dgm:t>
    </dgm:pt>
    <dgm:pt modelId="{1023DDEC-4E92-4296-9230-486D408E5F08}" type="pres">
      <dgm:prSet presAssocID="{4D1F3330-9F28-4938-BA1D-C9DC16518004}" presName="circle2" presStyleLbl="node1" presStyleIdx="1" presStyleCnt="6"/>
      <dgm:spPr/>
      <dgm:t>
        <a:bodyPr/>
        <a:lstStyle/>
        <a:p>
          <a:endParaRPr lang="en-AU"/>
        </a:p>
      </dgm:t>
    </dgm:pt>
    <dgm:pt modelId="{58D7B729-2879-4F27-A96B-97839A478496}" type="pres">
      <dgm:prSet presAssocID="{4D1F3330-9F28-4938-BA1D-C9DC16518004}" presName="rect2" presStyleLbl="alignAcc1" presStyleIdx="1" presStyleCnt="6"/>
      <dgm:spPr/>
      <dgm:t>
        <a:bodyPr/>
        <a:lstStyle/>
        <a:p>
          <a:endParaRPr lang="en-AU"/>
        </a:p>
      </dgm:t>
    </dgm:pt>
    <dgm:pt modelId="{6126225C-FE82-465B-8173-C49E60DB8F95}" type="pres">
      <dgm:prSet presAssocID="{383832BD-4A03-4E65-897A-6B863150AE49}" presName="vertSpace3" presStyleLbl="node1" presStyleIdx="1" presStyleCnt="6"/>
      <dgm:spPr/>
      <dgm:t>
        <a:bodyPr/>
        <a:lstStyle/>
        <a:p>
          <a:endParaRPr lang="en-AU"/>
        </a:p>
      </dgm:t>
    </dgm:pt>
    <dgm:pt modelId="{C72C4807-41DF-4C1D-951D-49CEFF2E489B}" type="pres">
      <dgm:prSet presAssocID="{383832BD-4A03-4E65-897A-6B863150AE49}" presName="circle3" presStyleLbl="node1" presStyleIdx="2" presStyleCnt="6"/>
      <dgm:spPr/>
      <dgm:t>
        <a:bodyPr/>
        <a:lstStyle/>
        <a:p>
          <a:endParaRPr lang="en-AU"/>
        </a:p>
      </dgm:t>
    </dgm:pt>
    <dgm:pt modelId="{E40C483C-B873-42B5-BE2F-00D7E896E0F1}" type="pres">
      <dgm:prSet presAssocID="{383832BD-4A03-4E65-897A-6B863150AE49}" presName="rect3" presStyleLbl="alignAcc1" presStyleIdx="2" presStyleCnt="6"/>
      <dgm:spPr/>
      <dgm:t>
        <a:bodyPr/>
        <a:lstStyle/>
        <a:p>
          <a:endParaRPr lang="en-AU"/>
        </a:p>
      </dgm:t>
    </dgm:pt>
    <dgm:pt modelId="{A205CA29-7648-40AC-B913-5EAE823226DD}" type="pres">
      <dgm:prSet presAssocID="{50556642-88BE-48F1-A313-98B2FBB28586}" presName="vertSpace4" presStyleLbl="node1" presStyleIdx="2" presStyleCnt="6"/>
      <dgm:spPr/>
      <dgm:t>
        <a:bodyPr/>
        <a:lstStyle/>
        <a:p>
          <a:endParaRPr lang="en-AU"/>
        </a:p>
      </dgm:t>
    </dgm:pt>
    <dgm:pt modelId="{A947664F-8395-49B5-95B2-13A1A7E78456}" type="pres">
      <dgm:prSet presAssocID="{50556642-88BE-48F1-A313-98B2FBB28586}" presName="circle4" presStyleLbl="node1" presStyleIdx="3" presStyleCnt="6"/>
      <dgm:spPr/>
      <dgm:t>
        <a:bodyPr/>
        <a:lstStyle/>
        <a:p>
          <a:endParaRPr lang="en-AU"/>
        </a:p>
      </dgm:t>
    </dgm:pt>
    <dgm:pt modelId="{9B5E3FCA-D62B-4FE1-B1FC-6437FBAEB0D0}" type="pres">
      <dgm:prSet presAssocID="{50556642-88BE-48F1-A313-98B2FBB28586}" presName="rect4" presStyleLbl="alignAcc1" presStyleIdx="3" presStyleCnt="6" custLinFactNeighborX="1697" custLinFactNeighborY="-242"/>
      <dgm:spPr/>
      <dgm:t>
        <a:bodyPr/>
        <a:lstStyle/>
        <a:p>
          <a:endParaRPr lang="en-AU"/>
        </a:p>
      </dgm:t>
    </dgm:pt>
    <dgm:pt modelId="{B4E35D4C-DA5B-4A99-9632-4F2828ECC01E}" type="pres">
      <dgm:prSet presAssocID="{1523F87C-5FD9-4989-A1FC-EEF742B2E466}" presName="vertSpace5" presStyleLbl="node1" presStyleIdx="3" presStyleCnt="6"/>
      <dgm:spPr/>
      <dgm:t>
        <a:bodyPr/>
        <a:lstStyle/>
        <a:p>
          <a:endParaRPr lang="en-AU"/>
        </a:p>
      </dgm:t>
    </dgm:pt>
    <dgm:pt modelId="{3011D124-F5AB-4C4B-8B4C-4D66579D41D2}" type="pres">
      <dgm:prSet presAssocID="{1523F87C-5FD9-4989-A1FC-EEF742B2E466}" presName="circle5" presStyleLbl="node1" presStyleIdx="4" presStyleCnt="6"/>
      <dgm:spPr/>
      <dgm:t>
        <a:bodyPr/>
        <a:lstStyle/>
        <a:p>
          <a:endParaRPr lang="en-AU"/>
        </a:p>
      </dgm:t>
    </dgm:pt>
    <dgm:pt modelId="{630717C0-84EA-4C1B-B99F-7D74A955E0BA}" type="pres">
      <dgm:prSet presAssocID="{1523F87C-5FD9-4989-A1FC-EEF742B2E466}" presName="rect5" presStyleLbl="alignAcc1" presStyleIdx="4" presStyleCnt="6"/>
      <dgm:spPr/>
      <dgm:t>
        <a:bodyPr/>
        <a:lstStyle/>
        <a:p>
          <a:endParaRPr lang="en-AU"/>
        </a:p>
      </dgm:t>
    </dgm:pt>
    <dgm:pt modelId="{28D7BD7B-F003-4E9B-A41D-F24A1C95BCCF}" type="pres">
      <dgm:prSet presAssocID="{7B28E8B8-D1F0-4DF6-9B34-5AFC206FD616}" presName="vertSpace6" presStyleLbl="node1" presStyleIdx="4" presStyleCnt="6"/>
      <dgm:spPr/>
      <dgm:t>
        <a:bodyPr/>
        <a:lstStyle/>
        <a:p>
          <a:endParaRPr lang="en-AU"/>
        </a:p>
      </dgm:t>
    </dgm:pt>
    <dgm:pt modelId="{864483F6-0721-46CD-9514-831C79F61C58}" type="pres">
      <dgm:prSet presAssocID="{7B28E8B8-D1F0-4DF6-9B34-5AFC206FD616}" presName="circle6" presStyleLbl="node1" presStyleIdx="5" presStyleCnt="6"/>
      <dgm:spPr/>
      <dgm:t>
        <a:bodyPr/>
        <a:lstStyle/>
        <a:p>
          <a:endParaRPr lang="en-AU"/>
        </a:p>
      </dgm:t>
    </dgm:pt>
    <dgm:pt modelId="{9BE0C073-3773-4176-9176-24672BC672EB}" type="pres">
      <dgm:prSet presAssocID="{7B28E8B8-D1F0-4DF6-9B34-5AFC206FD616}" presName="rect6" presStyleLbl="alignAcc1" presStyleIdx="5" presStyleCnt="6"/>
      <dgm:spPr/>
      <dgm:t>
        <a:bodyPr/>
        <a:lstStyle/>
        <a:p>
          <a:endParaRPr lang="en-AU"/>
        </a:p>
      </dgm:t>
    </dgm:pt>
    <dgm:pt modelId="{F48B719E-B6A7-4E03-9902-454C4E0998AA}" type="pres">
      <dgm:prSet presAssocID="{FB6B90DA-2F30-4712-865C-194FB997D897}" presName="rect1ParTx" presStyleLbl="alignAcc1" presStyleIdx="5" presStyleCnt="6">
        <dgm:presLayoutVars>
          <dgm:chMax val="1"/>
          <dgm:bulletEnabled val="1"/>
        </dgm:presLayoutVars>
      </dgm:prSet>
      <dgm:spPr/>
      <dgm:t>
        <a:bodyPr/>
        <a:lstStyle/>
        <a:p>
          <a:endParaRPr lang="en-AU"/>
        </a:p>
      </dgm:t>
    </dgm:pt>
    <dgm:pt modelId="{1A7F690D-3CE0-4BB2-BECA-8CA1AC555C6E}" type="pres">
      <dgm:prSet presAssocID="{FB6B90DA-2F30-4712-865C-194FB997D897}" presName="rect1ChTx" presStyleLbl="alignAcc1" presStyleIdx="5" presStyleCnt="6">
        <dgm:presLayoutVars>
          <dgm:bulletEnabled val="1"/>
        </dgm:presLayoutVars>
      </dgm:prSet>
      <dgm:spPr/>
      <dgm:t>
        <a:bodyPr/>
        <a:lstStyle/>
        <a:p>
          <a:endParaRPr lang="en-AU"/>
        </a:p>
      </dgm:t>
    </dgm:pt>
    <dgm:pt modelId="{59BDFDAF-A476-4777-9AA1-F0E95356247B}" type="pres">
      <dgm:prSet presAssocID="{4D1F3330-9F28-4938-BA1D-C9DC16518004}" presName="rect2ParTx" presStyleLbl="alignAcc1" presStyleIdx="5" presStyleCnt="6">
        <dgm:presLayoutVars>
          <dgm:chMax val="1"/>
          <dgm:bulletEnabled val="1"/>
        </dgm:presLayoutVars>
      </dgm:prSet>
      <dgm:spPr/>
      <dgm:t>
        <a:bodyPr/>
        <a:lstStyle/>
        <a:p>
          <a:endParaRPr lang="en-AU"/>
        </a:p>
      </dgm:t>
    </dgm:pt>
    <dgm:pt modelId="{5FD4AEEE-2D00-40A6-810E-2BD1FA35483A}" type="pres">
      <dgm:prSet presAssocID="{4D1F3330-9F28-4938-BA1D-C9DC16518004}" presName="rect2ChTx" presStyleLbl="alignAcc1" presStyleIdx="5" presStyleCnt="6">
        <dgm:presLayoutVars>
          <dgm:bulletEnabled val="1"/>
        </dgm:presLayoutVars>
      </dgm:prSet>
      <dgm:spPr/>
      <dgm:t>
        <a:bodyPr/>
        <a:lstStyle/>
        <a:p>
          <a:endParaRPr lang="en-AU"/>
        </a:p>
      </dgm:t>
    </dgm:pt>
    <dgm:pt modelId="{0DD1F184-2679-41E4-BB84-517E5C4A8023}" type="pres">
      <dgm:prSet presAssocID="{383832BD-4A03-4E65-897A-6B863150AE49}" presName="rect3ParTx" presStyleLbl="alignAcc1" presStyleIdx="5" presStyleCnt="6">
        <dgm:presLayoutVars>
          <dgm:chMax val="1"/>
          <dgm:bulletEnabled val="1"/>
        </dgm:presLayoutVars>
      </dgm:prSet>
      <dgm:spPr/>
      <dgm:t>
        <a:bodyPr/>
        <a:lstStyle/>
        <a:p>
          <a:endParaRPr lang="en-AU"/>
        </a:p>
      </dgm:t>
    </dgm:pt>
    <dgm:pt modelId="{D17D7C83-0695-4984-BABB-C682D61331BD}" type="pres">
      <dgm:prSet presAssocID="{383832BD-4A03-4E65-897A-6B863150AE49}" presName="rect3ChTx" presStyleLbl="alignAcc1" presStyleIdx="5" presStyleCnt="6">
        <dgm:presLayoutVars>
          <dgm:bulletEnabled val="1"/>
        </dgm:presLayoutVars>
      </dgm:prSet>
      <dgm:spPr/>
      <dgm:t>
        <a:bodyPr/>
        <a:lstStyle/>
        <a:p>
          <a:endParaRPr lang="en-AU"/>
        </a:p>
      </dgm:t>
    </dgm:pt>
    <dgm:pt modelId="{8168406B-7004-4EA9-8CF1-88DED236FF6F}" type="pres">
      <dgm:prSet presAssocID="{50556642-88BE-48F1-A313-98B2FBB28586}" presName="rect4ParTx" presStyleLbl="alignAcc1" presStyleIdx="5" presStyleCnt="6">
        <dgm:presLayoutVars>
          <dgm:chMax val="1"/>
          <dgm:bulletEnabled val="1"/>
        </dgm:presLayoutVars>
      </dgm:prSet>
      <dgm:spPr/>
      <dgm:t>
        <a:bodyPr/>
        <a:lstStyle/>
        <a:p>
          <a:endParaRPr lang="en-AU"/>
        </a:p>
      </dgm:t>
    </dgm:pt>
    <dgm:pt modelId="{8A629A2C-B035-417F-9B4D-FD430F2B0E32}" type="pres">
      <dgm:prSet presAssocID="{50556642-88BE-48F1-A313-98B2FBB28586}" presName="rect4ChTx" presStyleLbl="alignAcc1" presStyleIdx="5" presStyleCnt="6">
        <dgm:presLayoutVars>
          <dgm:bulletEnabled val="1"/>
        </dgm:presLayoutVars>
      </dgm:prSet>
      <dgm:spPr/>
      <dgm:t>
        <a:bodyPr/>
        <a:lstStyle/>
        <a:p>
          <a:endParaRPr lang="en-AU"/>
        </a:p>
      </dgm:t>
    </dgm:pt>
    <dgm:pt modelId="{B9B23540-B2A4-481B-B72A-621143FCFC15}" type="pres">
      <dgm:prSet presAssocID="{1523F87C-5FD9-4989-A1FC-EEF742B2E466}" presName="rect5ParTx" presStyleLbl="alignAcc1" presStyleIdx="5" presStyleCnt="6">
        <dgm:presLayoutVars>
          <dgm:chMax val="1"/>
          <dgm:bulletEnabled val="1"/>
        </dgm:presLayoutVars>
      </dgm:prSet>
      <dgm:spPr/>
      <dgm:t>
        <a:bodyPr/>
        <a:lstStyle/>
        <a:p>
          <a:endParaRPr lang="en-AU"/>
        </a:p>
      </dgm:t>
    </dgm:pt>
    <dgm:pt modelId="{11746DEA-C31F-499F-BBDD-0E1A17E78D2D}" type="pres">
      <dgm:prSet presAssocID="{1523F87C-5FD9-4989-A1FC-EEF742B2E466}" presName="rect5ChTx" presStyleLbl="alignAcc1" presStyleIdx="5" presStyleCnt="6">
        <dgm:presLayoutVars>
          <dgm:bulletEnabled val="1"/>
        </dgm:presLayoutVars>
      </dgm:prSet>
      <dgm:spPr/>
      <dgm:t>
        <a:bodyPr/>
        <a:lstStyle/>
        <a:p>
          <a:endParaRPr lang="en-AU"/>
        </a:p>
      </dgm:t>
    </dgm:pt>
    <dgm:pt modelId="{FB874D19-0412-4C98-9B68-A1333A43475D}" type="pres">
      <dgm:prSet presAssocID="{7B28E8B8-D1F0-4DF6-9B34-5AFC206FD616}" presName="rect6ParTx" presStyleLbl="alignAcc1" presStyleIdx="5" presStyleCnt="6">
        <dgm:presLayoutVars>
          <dgm:chMax val="1"/>
          <dgm:bulletEnabled val="1"/>
        </dgm:presLayoutVars>
      </dgm:prSet>
      <dgm:spPr/>
      <dgm:t>
        <a:bodyPr/>
        <a:lstStyle/>
        <a:p>
          <a:endParaRPr lang="en-AU"/>
        </a:p>
      </dgm:t>
    </dgm:pt>
    <dgm:pt modelId="{E527B0FF-1EEA-4EC6-829A-080FA36CF8BD}" type="pres">
      <dgm:prSet presAssocID="{7B28E8B8-D1F0-4DF6-9B34-5AFC206FD616}" presName="rect6ChTx" presStyleLbl="alignAcc1" presStyleIdx="5" presStyleCnt="6">
        <dgm:presLayoutVars>
          <dgm:bulletEnabled val="1"/>
        </dgm:presLayoutVars>
      </dgm:prSet>
      <dgm:spPr/>
      <dgm:t>
        <a:bodyPr/>
        <a:lstStyle/>
        <a:p>
          <a:endParaRPr lang="en-AU"/>
        </a:p>
      </dgm:t>
    </dgm:pt>
  </dgm:ptLst>
  <dgm:cxnLst>
    <dgm:cxn modelId="{46C8BAC2-5C26-4D26-8C90-52BD0F51D51C}" type="presOf" srcId="{C7CD71F4-3F8C-4626-AAEC-18FCAC1747C7}" destId="{50CFD0ED-1ED1-4B57-ADBB-58DD9C2A64A0}" srcOrd="0" destOrd="0" presId="urn:microsoft.com/office/officeart/2005/8/layout/target3"/>
    <dgm:cxn modelId="{3988BF4E-42E8-4BC8-A7DA-3F5EA9918BA2}" type="presOf" srcId="{55F7E0E7-3B49-4ED0-9BDA-57A98A7E5B49}" destId="{D17D7C83-0695-4984-BABB-C682D61331BD}" srcOrd="0" destOrd="0" presId="urn:microsoft.com/office/officeart/2005/8/layout/target3"/>
    <dgm:cxn modelId="{0B339035-DDBB-4218-90AB-A3E80879A4A6}" srcId="{7B28E8B8-D1F0-4DF6-9B34-5AFC206FD616}" destId="{A83B92C7-914E-4925-BA8F-937E815B29E2}" srcOrd="0" destOrd="0" parTransId="{12A4F695-98C8-4DC4-8DA5-3F3D9003B0E6}" sibTransId="{D4CF215F-35BB-4E23-BD70-4C36367D3F08}"/>
    <dgm:cxn modelId="{5773F0CD-4981-45F8-9903-DCE351BB4B10}" srcId="{C7CD71F4-3F8C-4626-AAEC-18FCAC1747C7}" destId="{4D1F3330-9F28-4938-BA1D-C9DC16518004}" srcOrd="1" destOrd="0" parTransId="{840A47F3-051E-4B97-96F0-0962475DC192}" sibTransId="{34B104D1-A907-4D8C-879A-F29103493609}"/>
    <dgm:cxn modelId="{FB436DEA-E6E0-49C6-AB00-2F211167D6F3}" srcId="{50556642-88BE-48F1-A313-98B2FBB28586}" destId="{97541D0B-11BD-4319-B8D1-D51F3C27703B}" srcOrd="0" destOrd="0" parTransId="{E99673BD-78EB-44CB-9ADA-72F9CD17584B}" sibTransId="{29964432-F966-4C6A-BE65-090881825BBE}"/>
    <dgm:cxn modelId="{15E1160F-B77C-4B9A-9A39-78C2AA1C38CA}" type="presOf" srcId="{50556642-88BE-48F1-A313-98B2FBB28586}" destId="{9B5E3FCA-D62B-4FE1-B1FC-6437FBAEB0D0}" srcOrd="0" destOrd="0" presId="urn:microsoft.com/office/officeart/2005/8/layout/target3"/>
    <dgm:cxn modelId="{B4ECAB75-F930-472D-8598-3E088B80F987}" type="presOf" srcId="{C617EC36-ED7A-4B2E-8B65-DDC49FDC5EFB}" destId="{1A7F690D-3CE0-4BB2-BECA-8CA1AC555C6E}" srcOrd="0" destOrd="0" presId="urn:microsoft.com/office/officeart/2005/8/layout/target3"/>
    <dgm:cxn modelId="{41949F73-2BC2-46DB-979A-5628C856F77A}" srcId="{FB6B90DA-2F30-4712-865C-194FB997D897}" destId="{C617EC36-ED7A-4B2E-8B65-DDC49FDC5EFB}" srcOrd="0" destOrd="0" parTransId="{C56E969F-262C-4E64-9B93-3F3FE73C3FD2}" sibTransId="{470FBF79-E5CE-41BD-869B-57A2672CF4D2}"/>
    <dgm:cxn modelId="{CF749591-24BA-42DF-9CDC-D426B3A5E6F2}" type="presOf" srcId="{4D1F3330-9F28-4938-BA1D-C9DC16518004}" destId="{59BDFDAF-A476-4777-9AA1-F0E95356247B}" srcOrd="1" destOrd="0" presId="urn:microsoft.com/office/officeart/2005/8/layout/target3"/>
    <dgm:cxn modelId="{203ED951-667A-4A69-8816-5629EF4DAA10}" type="presOf" srcId="{4D1F3330-9F28-4938-BA1D-C9DC16518004}" destId="{58D7B729-2879-4F27-A96B-97839A478496}" srcOrd="0" destOrd="0" presId="urn:microsoft.com/office/officeart/2005/8/layout/target3"/>
    <dgm:cxn modelId="{F5C1EAEF-FCB0-429A-8A52-ED41D7BF966F}" type="presOf" srcId="{383832BD-4A03-4E65-897A-6B863150AE49}" destId="{E40C483C-B873-42B5-BE2F-00D7E896E0F1}" srcOrd="0" destOrd="0" presId="urn:microsoft.com/office/officeart/2005/8/layout/target3"/>
    <dgm:cxn modelId="{369AF7E2-9B72-4B32-B6A4-8A96B6EAD142}" type="presOf" srcId="{97541D0B-11BD-4319-B8D1-D51F3C27703B}" destId="{8A629A2C-B035-417F-9B4D-FD430F2B0E32}" srcOrd="0" destOrd="0" presId="urn:microsoft.com/office/officeart/2005/8/layout/target3"/>
    <dgm:cxn modelId="{C55A9020-0FDE-41CE-9D9F-F3F008F41844}" type="presOf" srcId="{3B797F69-3C44-4773-8E19-457CC95FE801}" destId="{5FD4AEEE-2D00-40A6-810E-2BD1FA35483A}" srcOrd="0" destOrd="0" presId="urn:microsoft.com/office/officeart/2005/8/layout/target3"/>
    <dgm:cxn modelId="{2CBE0F1A-BEC1-4AB5-8399-791BA6B404F4}" type="presOf" srcId="{FB6B90DA-2F30-4712-865C-194FB997D897}" destId="{12BA532F-49DC-4613-B020-78A9CBB2B2A6}" srcOrd="0" destOrd="0" presId="urn:microsoft.com/office/officeart/2005/8/layout/target3"/>
    <dgm:cxn modelId="{41D6DB2E-43E0-41D7-857A-7AA77FC3E484}" type="presOf" srcId="{50556642-88BE-48F1-A313-98B2FBB28586}" destId="{8168406B-7004-4EA9-8CF1-88DED236FF6F}" srcOrd="1" destOrd="0" presId="urn:microsoft.com/office/officeart/2005/8/layout/target3"/>
    <dgm:cxn modelId="{76EDCA7A-21B7-4089-925C-6E2627AAB11C}" srcId="{4D1F3330-9F28-4938-BA1D-C9DC16518004}" destId="{3B797F69-3C44-4773-8E19-457CC95FE801}" srcOrd="0" destOrd="0" parTransId="{3397C21A-C4C5-42CF-AE49-2BF8F78E09CB}" sibTransId="{2A6DC112-F043-437B-89C5-B9C800E085B8}"/>
    <dgm:cxn modelId="{2F1A8AF1-A9F5-4B00-9811-9999177FFC27}" srcId="{383832BD-4A03-4E65-897A-6B863150AE49}" destId="{55F7E0E7-3B49-4ED0-9BDA-57A98A7E5B49}" srcOrd="0" destOrd="0" parTransId="{CD446844-32A9-472D-828E-5A20880C111E}" sibTransId="{FAED9A8D-C05F-44E7-A9B9-CBD0E054D75A}"/>
    <dgm:cxn modelId="{F30C4B92-F6CE-4FA7-B7C7-6F0B470704DF}" srcId="{C7CD71F4-3F8C-4626-AAEC-18FCAC1747C7}" destId="{FB6B90DA-2F30-4712-865C-194FB997D897}" srcOrd="0" destOrd="0" parTransId="{DAEA36F5-E1A9-427B-AD8A-C0EF121B5CCD}" sibTransId="{F18D7A9F-2175-4A30-A8F8-869CD804F94B}"/>
    <dgm:cxn modelId="{C42FEF76-64AD-4884-BE1F-EF9BDBE2ADD6}" type="presOf" srcId="{3F4F3F20-6810-4E58-B2F2-46A7DB0988E8}" destId="{11746DEA-C31F-499F-BBDD-0E1A17E78D2D}" srcOrd="0" destOrd="0" presId="urn:microsoft.com/office/officeart/2005/8/layout/target3"/>
    <dgm:cxn modelId="{B4549B92-4ADA-41BF-AF1E-AEA0945222BF}" type="presOf" srcId="{383832BD-4A03-4E65-897A-6B863150AE49}" destId="{0DD1F184-2679-41E4-BB84-517E5C4A8023}" srcOrd="1" destOrd="0" presId="urn:microsoft.com/office/officeart/2005/8/layout/target3"/>
    <dgm:cxn modelId="{90923A2E-D9AB-4E3C-A6F4-FD95C34BD0B9}" type="presOf" srcId="{7B28E8B8-D1F0-4DF6-9B34-5AFC206FD616}" destId="{9BE0C073-3773-4176-9176-24672BC672EB}" srcOrd="0" destOrd="0" presId="urn:microsoft.com/office/officeart/2005/8/layout/target3"/>
    <dgm:cxn modelId="{6C9C6C1B-6852-491B-A358-19178DA5E9B7}" type="presOf" srcId="{A83B92C7-914E-4925-BA8F-937E815B29E2}" destId="{E527B0FF-1EEA-4EC6-829A-080FA36CF8BD}" srcOrd="0" destOrd="0" presId="urn:microsoft.com/office/officeart/2005/8/layout/target3"/>
    <dgm:cxn modelId="{D876EAB2-C86A-41D5-9760-0FC224DD5C6E}" srcId="{C7CD71F4-3F8C-4626-AAEC-18FCAC1747C7}" destId="{7B28E8B8-D1F0-4DF6-9B34-5AFC206FD616}" srcOrd="5" destOrd="0" parTransId="{F1810BC5-06C0-478B-9471-DFC0BE261C10}" sibTransId="{708490B4-6366-4F13-9DE4-589ED35205A5}"/>
    <dgm:cxn modelId="{C520D94C-F804-456C-AD38-A86EA823011B}" srcId="{1523F87C-5FD9-4989-A1FC-EEF742B2E466}" destId="{3F4F3F20-6810-4E58-B2F2-46A7DB0988E8}" srcOrd="0" destOrd="0" parTransId="{C79FC92C-2A84-44DC-AF44-71BA414ED976}" sibTransId="{C6000261-0F27-4F64-8C78-5FEE18BDF4AB}"/>
    <dgm:cxn modelId="{44677B1C-AF9B-4E8C-99CF-BD48AAEF52C2}" type="presOf" srcId="{FB6B90DA-2F30-4712-865C-194FB997D897}" destId="{F48B719E-B6A7-4E03-9902-454C4E0998AA}" srcOrd="1" destOrd="0" presId="urn:microsoft.com/office/officeart/2005/8/layout/target3"/>
    <dgm:cxn modelId="{EB83121C-5E63-4AF1-BC54-6A57AEBEA773}" srcId="{C7CD71F4-3F8C-4626-AAEC-18FCAC1747C7}" destId="{50556642-88BE-48F1-A313-98B2FBB28586}" srcOrd="3" destOrd="0" parTransId="{29C8C507-0EB6-4188-A11A-ADCCC34F0A44}" sibTransId="{8EDBDE12-D759-4381-B06E-7D06E922714F}"/>
    <dgm:cxn modelId="{9FD1A171-E41B-4670-BE05-31A8562E36A4}" type="presOf" srcId="{1523F87C-5FD9-4989-A1FC-EEF742B2E466}" destId="{630717C0-84EA-4C1B-B99F-7D74A955E0BA}" srcOrd="0" destOrd="0" presId="urn:microsoft.com/office/officeart/2005/8/layout/target3"/>
    <dgm:cxn modelId="{070D2AE6-4717-4A7C-B1AD-19D3BF71FAA8}" type="presOf" srcId="{7B28E8B8-D1F0-4DF6-9B34-5AFC206FD616}" destId="{FB874D19-0412-4C98-9B68-A1333A43475D}" srcOrd="1" destOrd="0" presId="urn:microsoft.com/office/officeart/2005/8/layout/target3"/>
    <dgm:cxn modelId="{F1B069D9-03C0-488C-96C5-EAA479BF615C}" srcId="{C7CD71F4-3F8C-4626-AAEC-18FCAC1747C7}" destId="{1523F87C-5FD9-4989-A1FC-EEF742B2E466}" srcOrd="4" destOrd="0" parTransId="{B48037D7-B300-4681-B7A0-6D7AB935DC03}" sibTransId="{DDDEE9D8-F8B6-431F-9DD0-129550BDC018}"/>
    <dgm:cxn modelId="{EFB3CE64-3433-4757-95D2-5F51701448B5}" type="presOf" srcId="{1523F87C-5FD9-4989-A1FC-EEF742B2E466}" destId="{B9B23540-B2A4-481B-B72A-621143FCFC15}" srcOrd="1" destOrd="0" presId="urn:microsoft.com/office/officeart/2005/8/layout/target3"/>
    <dgm:cxn modelId="{F4A53C19-E25C-455D-8A2F-27B95683B811}" srcId="{C7CD71F4-3F8C-4626-AAEC-18FCAC1747C7}" destId="{383832BD-4A03-4E65-897A-6B863150AE49}" srcOrd="2" destOrd="0" parTransId="{5DA74983-D16D-4077-AF71-EB04925C1482}" sibTransId="{FF44E569-578F-457F-B9A8-5B6D58FD0C2B}"/>
    <dgm:cxn modelId="{00E5F722-C7EC-415E-9DA7-EE1E5B334DCF}" type="presParOf" srcId="{50CFD0ED-1ED1-4B57-ADBB-58DD9C2A64A0}" destId="{415A0FD5-8BCA-438A-9C2F-65BBFEC60076}" srcOrd="0" destOrd="0" presId="urn:microsoft.com/office/officeart/2005/8/layout/target3"/>
    <dgm:cxn modelId="{491A6F1E-74BC-4479-8AFA-B9BACC3C51BD}" type="presParOf" srcId="{50CFD0ED-1ED1-4B57-ADBB-58DD9C2A64A0}" destId="{3F292BA3-FCC9-4825-B524-17B63198B169}" srcOrd="1" destOrd="0" presId="urn:microsoft.com/office/officeart/2005/8/layout/target3"/>
    <dgm:cxn modelId="{194BA28B-73C3-4474-8451-8D551711B1D2}" type="presParOf" srcId="{50CFD0ED-1ED1-4B57-ADBB-58DD9C2A64A0}" destId="{12BA532F-49DC-4613-B020-78A9CBB2B2A6}" srcOrd="2" destOrd="0" presId="urn:microsoft.com/office/officeart/2005/8/layout/target3"/>
    <dgm:cxn modelId="{690E4FF9-DB7A-4C13-A0A5-AAE658C04807}" type="presParOf" srcId="{50CFD0ED-1ED1-4B57-ADBB-58DD9C2A64A0}" destId="{25F860E9-1AC9-4EDD-95B3-215EB0B8ECCE}" srcOrd="3" destOrd="0" presId="urn:microsoft.com/office/officeart/2005/8/layout/target3"/>
    <dgm:cxn modelId="{15DB01D5-EF2C-4FC9-9246-34F59C3EFE40}" type="presParOf" srcId="{50CFD0ED-1ED1-4B57-ADBB-58DD9C2A64A0}" destId="{1023DDEC-4E92-4296-9230-486D408E5F08}" srcOrd="4" destOrd="0" presId="urn:microsoft.com/office/officeart/2005/8/layout/target3"/>
    <dgm:cxn modelId="{1BD79B89-7CA1-40A2-820A-8BC30EC12415}" type="presParOf" srcId="{50CFD0ED-1ED1-4B57-ADBB-58DD9C2A64A0}" destId="{58D7B729-2879-4F27-A96B-97839A478496}" srcOrd="5" destOrd="0" presId="urn:microsoft.com/office/officeart/2005/8/layout/target3"/>
    <dgm:cxn modelId="{97F0C3DB-405B-4584-A10B-F92B8F9D96C0}" type="presParOf" srcId="{50CFD0ED-1ED1-4B57-ADBB-58DD9C2A64A0}" destId="{6126225C-FE82-465B-8173-C49E60DB8F95}" srcOrd="6" destOrd="0" presId="urn:microsoft.com/office/officeart/2005/8/layout/target3"/>
    <dgm:cxn modelId="{8B34FD12-CCC2-4BB3-8578-8C01E7C0A5EB}" type="presParOf" srcId="{50CFD0ED-1ED1-4B57-ADBB-58DD9C2A64A0}" destId="{C72C4807-41DF-4C1D-951D-49CEFF2E489B}" srcOrd="7" destOrd="0" presId="urn:microsoft.com/office/officeart/2005/8/layout/target3"/>
    <dgm:cxn modelId="{214E6062-B5DD-4330-9FDD-6D311CFE35B6}" type="presParOf" srcId="{50CFD0ED-1ED1-4B57-ADBB-58DD9C2A64A0}" destId="{E40C483C-B873-42B5-BE2F-00D7E896E0F1}" srcOrd="8" destOrd="0" presId="urn:microsoft.com/office/officeart/2005/8/layout/target3"/>
    <dgm:cxn modelId="{B78C9B5A-561E-42E5-972E-B07C373B6A0F}" type="presParOf" srcId="{50CFD0ED-1ED1-4B57-ADBB-58DD9C2A64A0}" destId="{A205CA29-7648-40AC-B913-5EAE823226DD}" srcOrd="9" destOrd="0" presId="urn:microsoft.com/office/officeart/2005/8/layout/target3"/>
    <dgm:cxn modelId="{4F36C49D-9F5F-42D2-99D1-7CBB9878446F}" type="presParOf" srcId="{50CFD0ED-1ED1-4B57-ADBB-58DD9C2A64A0}" destId="{A947664F-8395-49B5-95B2-13A1A7E78456}" srcOrd="10" destOrd="0" presId="urn:microsoft.com/office/officeart/2005/8/layout/target3"/>
    <dgm:cxn modelId="{9717DE60-5ECD-4D25-820D-1EE37B5CBD9F}" type="presParOf" srcId="{50CFD0ED-1ED1-4B57-ADBB-58DD9C2A64A0}" destId="{9B5E3FCA-D62B-4FE1-B1FC-6437FBAEB0D0}" srcOrd="11" destOrd="0" presId="urn:microsoft.com/office/officeart/2005/8/layout/target3"/>
    <dgm:cxn modelId="{0753B0BE-9844-43D3-A9F6-908E03198F9F}" type="presParOf" srcId="{50CFD0ED-1ED1-4B57-ADBB-58DD9C2A64A0}" destId="{B4E35D4C-DA5B-4A99-9632-4F2828ECC01E}" srcOrd="12" destOrd="0" presId="urn:microsoft.com/office/officeart/2005/8/layout/target3"/>
    <dgm:cxn modelId="{6742357F-BD91-41A7-A338-83B2A43A47B2}" type="presParOf" srcId="{50CFD0ED-1ED1-4B57-ADBB-58DD9C2A64A0}" destId="{3011D124-F5AB-4C4B-8B4C-4D66579D41D2}" srcOrd="13" destOrd="0" presId="urn:microsoft.com/office/officeart/2005/8/layout/target3"/>
    <dgm:cxn modelId="{2B2191B8-C345-45CA-9E92-044586A4EB5E}" type="presParOf" srcId="{50CFD0ED-1ED1-4B57-ADBB-58DD9C2A64A0}" destId="{630717C0-84EA-4C1B-B99F-7D74A955E0BA}" srcOrd="14" destOrd="0" presId="urn:microsoft.com/office/officeart/2005/8/layout/target3"/>
    <dgm:cxn modelId="{581F6CDC-FB8F-42B6-9E85-73ED2B2B7806}" type="presParOf" srcId="{50CFD0ED-1ED1-4B57-ADBB-58DD9C2A64A0}" destId="{28D7BD7B-F003-4E9B-A41D-F24A1C95BCCF}" srcOrd="15" destOrd="0" presId="urn:microsoft.com/office/officeart/2005/8/layout/target3"/>
    <dgm:cxn modelId="{5FB2959B-0602-40BC-BBCC-07FD40A34765}" type="presParOf" srcId="{50CFD0ED-1ED1-4B57-ADBB-58DD9C2A64A0}" destId="{864483F6-0721-46CD-9514-831C79F61C58}" srcOrd="16" destOrd="0" presId="urn:microsoft.com/office/officeart/2005/8/layout/target3"/>
    <dgm:cxn modelId="{AA8FD09B-61C3-4FE9-B03A-F63A3FA3D1D1}" type="presParOf" srcId="{50CFD0ED-1ED1-4B57-ADBB-58DD9C2A64A0}" destId="{9BE0C073-3773-4176-9176-24672BC672EB}" srcOrd="17" destOrd="0" presId="urn:microsoft.com/office/officeart/2005/8/layout/target3"/>
    <dgm:cxn modelId="{CC3103FE-0404-43FB-9F03-0EAFEB1D04C5}" type="presParOf" srcId="{50CFD0ED-1ED1-4B57-ADBB-58DD9C2A64A0}" destId="{F48B719E-B6A7-4E03-9902-454C4E0998AA}" srcOrd="18" destOrd="0" presId="urn:microsoft.com/office/officeart/2005/8/layout/target3"/>
    <dgm:cxn modelId="{0F70CC19-8E90-424C-9ACA-CCDECE523D35}" type="presParOf" srcId="{50CFD0ED-1ED1-4B57-ADBB-58DD9C2A64A0}" destId="{1A7F690D-3CE0-4BB2-BECA-8CA1AC555C6E}" srcOrd="19" destOrd="0" presId="urn:microsoft.com/office/officeart/2005/8/layout/target3"/>
    <dgm:cxn modelId="{9F880EDA-ED93-455A-AC27-E42D29D4C791}" type="presParOf" srcId="{50CFD0ED-1ED1-4B57-ADBB-58DD9C2A64A0}" destId="{59BDFDAF-A476-4777-9AA1-F0E95356247B}" srcOrd="20" destOrd="0" presId="urn:microsoft.com/office/officeart/2005/8/layout/target3"/>
    <dgm:cxn modelId="{FD7D1005-616D-4C65-A2B7-FCAC73EFB30A}" type="presParOf" srcId="{50CFD0ED-1ED1-4B57-ADBB-58DD9C2A64A0}" destId="{5FD4AEEE-2D00-40A6-810E-2BD1FA35483A}" srcOrd="21" destOrd="0" presId="urn:microsoft.com/office/officeart/2005/8/layout/target3"/>
    <dgm:cxn modelId="{B730484A-89CF-48A2-8F17-B5E50E83E56B}" type="presParOf" srcId="{50CFD0ED-1ED1-4B57-ADBB-58DD9C2A64A0}" destId="{0DD1F184-2679-41E4-BB84-517E5C4A8023}" srcOrd="22" destOrd="0" presId="urn:microsoft.com/office/officeart/2005/8/layout/target3"/>
    <dgm:cxn modelId="{E00BEBC6-C1EE-4584-9E7E-BFC0D7CA2FA8}" type="presParOf" srcId="{50CFD0ED-1ED1-4B57-ADBB-58DD9C2A64A0}" destId="{D17D7C83-0695-4984-BABB-C682D61331BD}" srcOrd="23" destOrd="0" presId="urn:microsoft.com/office/officeart/2005/8/layout/target3"/>
    <dgm:cxn modelId="{7744C5F4-D492-41B9-9ED9-91D0A0C63961}" type="presParOf" srcId="{50CFD0ED-1ED1-4B57-ADBB-58DD9C2A64A0}" destId="{8168406B-7004-4EA9-8CF1-88DED236FF6F}" srcOrd="24" destOrd="0" presId="urn:microsoft.com/office/officeart/2005/8/layout/target3"/>
    <dgm:cxn modelId="{BFCC2F6A-EEA9-4441-BA5C-9CB19043F16D}" type="presParOf" srcId="{50CFD0ED-1ED1-4B57-ADBB-58DD9C2A64A0}" destId="{8A629A2C-B035-417F-9B4D-FD430F2B0E32}" srcOrd="25" destOrd="0" presId="urn:microsoft.com/office/officeart/2005/8/layout/target3"/>
    <dgm:cxn modelId="{97BEDA20-3035-41D1-8E12-8758FD8F1433}" type="presParOf" srcId="{50CFD0ED-1ED1-4B57-ADBB-58DD9C2A64A0}" destId="{B9B23540-B2A4-481B-B72A-621143FCFC15}" srcOrd="26" destOrd="0" presId="urn:microsoft.com/office/officeart/2005/8/layout/target3"/>
    <dgm:cxn modelId="{0A3385AB-189F-42C2-BA5D-EEA83D83405E}" type="presParOf" srcId="{50CFD0ED-1ED1-4B57-ADBB-58DD9C2A64A0}" destId="{11746DEA-C31F-499F-BBDD-0E1A17E78D2D}" srcOrd="27" destOrd="0" presId="urn:microsoft.com/office/officeart/2005/8/layout/target3"/>
    <dgm:cxn modelId="{F32D3698-F14E-4C50-A277-D6FDC5A74A36}" type="presParOf" srcId="{50CFD0ED-1ED1-4B57-ADBB-58DD9C2A64A0}" destId="{FB874D19-0412-4C98-9B68-A1333A43475D}" srcOrd="28" destOrd="0" presId="urn:microsoft.com/office/officeart/2005/8/layout/target3"/>
    <dgm:cxn modelId="{D03B9D60-7EEE-49B0-8E59-E3631A0E4214}" type="presParOf" srcId="{50CFD0ED-1ED1-4B57-ADBB-58DD9C2A64A0}" destId="{E527B0FF-1EEA-4EC6-829A-080FA36CF8BD}"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1DAC9-5DC6-4C11-9343-05970175FB9B}">
      <dsp:nvSpPr>
        <dsp:cNvPr id="0" name=""/>
        <dsp:cNvSpPr/>
      </dsp:nvSpPr>
      <dsp:spPr>
        <a:xfrm>
          <a:off x="972739" y="-55054"/>
          <a:ext cx="6295229" cy="6295229"/>
        </a:xfrm>
        <a:prstGeom prst="circularArrow">
          <a:avLst>
            <a:gd name="adj1" fmla="val 5544"/>
            <a:gd name="adj2" fmla="val 330680"/>
            <a:gd name="adj3" fmla="val 14635482"/>
            <a:gd name="adj4" fmla="val 16882044"/>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44A47-A77E-45E7-B759-B241CC775906}">
      <dsp:nvSpPr>
        <dsp:cNvPr id="0" name=""/>
        <dsp:cNvSpPr/>
      </dsp:nvSpPr>
      <dsp:spPr>
        <a:xfrm>
          <a:off x="3224092" y="285"/>
          <a:ext cx="1792523" cy="8962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t>Concept development</a:t>
          </a:r>
          <a:endParaRPr lang="en-AU" sz="1800" kern="1200" dirty="0"/>
        </a:p>
      </dsp:txBody>
      <dsp:txXfrm>
        <a:off x="3267844" y="44037"/>
        <a:ext cx="1705019" cy="808757"/>
      </dsp:txXfrm>
    </dsp:sp>
    <dsp:sp modelId="{7E3F5DE0-155E-4D21-AE91-17A44973693D}">
      <dsp:nvSpPr>
        <dsp:cNvPr id="0" name=""/>
        <dsp:cNvSpPr/>
      </dsp:nvSpPr>
      <dsp:spPr>
        <a:xfrm>
          <a:off x="5122333" y="786550"/>
          <a:ext cx="1792523" cy="8962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t>Detailed design</a:t>
          </a:r>
          <a:endParaRPr lang="en-AU" sz="1800" kern="1200" dirty="0"/>
        </a:p>
      </dsp:txBody>
      <dsp:txXfrm>
        <a:off x="5166085" y="830302"/>
        <a:ext cx="1705019" cy="808757"/>
      </dsp:txXfrm>
    </dsp:sp>
    <dsp:sp modelId="{61B70FF0-EEA0-4D5A-B452-67B5E00AE570}">
      <dsp:nvSpPr>
        <dsp:cNvPr id="0" name=""/>
        <dsp:cNvSpPr/>
      </dsp:nvSpPr>
      <dsp:spPr>
        <a:xfrm>
          <a:off x="5908625" y="2684800"/>
          <a:ext cx="1792523" cy="89626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t>Shop fabrication / manufacture</a:t>
          </a:r>
          <a:endParaRPr lang="en-AU" sz="1800" kern="1200" dirty="0"/>
        </a:p>
      </dsp:txBody>
      <dsp:txXfrm>
        <a:off x="5952377" y="2728552"/>
        <a:ext cx="1705019" cy="808757"/>
      </dsp:txXfrm>
    </dsp:sp>
    <dsp:sp modelId="{D4998027-2EFE-4E98-A855-4E54010D36C1}">
      <dsp:nvSpPr>
        <dsp:cNvPr id="0" name=""/>
        <dsp:cNvSpPr/>
      </dsp:nvSpPr>
      <dsp:spPr>
        <a:xfrm>
          <a:off x="5122333" y="4583050"/>
          <a:ext cx="1792523" cy="89626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t>Site construction and installation</a:t>
          </a:r>
          <a:endParaRPr lang="en-AU" sz="1800" kern="1200" dirty="0"/>
        </a:p>
      </dsp:txBody>
      <dsp:txXfrm>
        <a:off x="5166085" y="4626802"/>
        <a:ext cx="1705019" cy="808757"/>
      </dsp:txXfrm>
    </dsp:sp>
    <dsp:sp modelId="{CE733D61-6AC0-4FF3-958B-51E330526E3F}">
      <dsp:nvSpPr>
        <dsp:cNvPr id="0" name=""/>
        <dsp:cNvSpPr/>
      </dsp:nvSpPr>
      <dsp:spPr>
        <a:xfrm>
          <a:off x="3224092" y="5369315"/>
          <a:ext cx="1792523" cy="89626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t>Production operation</a:t>
          </a:r>
          <a:endParaRPr lang="en-AU" sz="1800" kern="1200" dirty="0"/>
        </a:p>
      </dsp:txBody>
      <dsp:txXfrm>
        <a:off x="3267844" y="5413067"/>
        <a:ext cx="1705019" cy="808757"/>
      </dsp:txXfrm>
    </dsp:sp>
    <dsp:sp modelId="{F599B712-F2D2-439B-B557-8A80EEA62079}">
      <dsp:nvSpPr>
        <dsp:cNvPr id="0" name=""/>
        <dsp:cNvSpPr/>
      </dsp:nvSpPr>
      <dsp:spPr>
        <a:xfrm>
          <a:off x="1325818" y="4583045"/>
          <a:ext cx="1792523" cy="8962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t>Maintenance, refurbishment and repair</a:t>
          </a:r>
          <a:endParaRPr lang="en-AU" sz="1800" kern="1200" dirty="0"/>
        </a:p>
      </dsp:txBody>
      <dsp:txXfrm>
        <a:off x="1369570" y="4626797"/>
        <a:ext cx="1705019" cy="808757"/>
      </dsp:txXfrm>
    </dsp:sp>
    <dsp:sp modelId="{5DD4FF14-B68E-4A4E-B47B-349951A82105}">
      <dsp:nvSpPr>
        <dsp:cNvPr id="0" name=""/>
        <dsp:cNvSpPr/>
      </dsp:nvSpPr>
      <dsp:spPr>
        <a:xfrm>
          <a:off x="539560" y="2684800"/>
          <a:ext cx="1792523" cy="8962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t>Modification or expansion</a:t>
          </a:r>
          <a:endParaRPr lang="en-AU" sz="1800" kern="1200" dirty="0"/>
        </a:p>
      </dsp:txBody>
      <dsp:txXfrm>
        <a:off x="583312" y="2728552"/>
        <a:ext cx="1705019" cy="808757"/>
      </dsp:txXfrm>
    </dsp:sp>
    <dsp:sp modelId="{00803E16-E02E-4FC5-AF5B-4D46B9DDC81A}">
      <dsp:nvSpPr>
        <dsp:cNvPr id="0" name=""/>
        <dsp:cNvSpPr/>
      </dsp:nvSpPr>
      <dsp:spPr>
        <a:xfrm>
          <a:off x="1325818" y="786554"/>
          <a:ext cx="1792523" cy="89626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t>Demolition or relocation</a:t>
          </a:r>
          <a:endParaRPr lang="en-AU" sz="1800" kern="1200" dirty="0"/>
        </a:p>
      </dsp:txBody>
      <dsp:txXfrm>
        <a:off x="1369570" y="830306"/>
        <a:ext cx="1705019" cy="808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A0FD5-8BCA-438A-9C2F-65BBFEC60076}">
      <dsp:nvSpPr>
        <dsp:cNvPr id="0" name=""/>
        <dsp:cNvSpPr/>
      </dsp:nvSpPr>
      <dsp:spPr>
        <a:xfrm>
          <a:off x="0" y="461560"/>
          <a:ext cx="5314190" cy="5314190"/>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BA532F-49DC-4613-B020-78A9CBB2B2A6}">
      <dsp:nvSpPr>
        <dsp:cNvPr id="0" name=""/>
        <dsp:cNvSpPr/>
      </dsp:nvSpPr>
      <dsp:spPr>
        <a:xfrm>
          <a:off x="2657095" y="461560"/>
          <a:ext cx="6199888" cy="531419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i="0" kern="1200" dirty="0" smtClean="0">
              <a:solidFill>
                <a:srgbClr val="009900"/>
              </a:solidFill>
            </a:rPr>
            <a:t>Elimination</a:t>
          </a:r>
          <a:endParaRPr lang="en-AU" sz="2400" i="0" kern="1200" dirty="0">
            <a:solidFill>
              <a:srgbClr val="009900"/>
            </a:solidFill>
          </a:endParaRPr>
        </a:p>
      </dsp:txBody>
      <dsp:txXfrm>
        <a:off x="2657095" y="461560"/>
        <a:ext cx="3099944" cy="664275"/>
      </dsp:txXfrm>
    </dsp:sp>
    <dsp:sp modelId="{1023DDEC-4E92-4296-9230-486D408E5F08}">
      <dsp:nvSpPr>
        <dsp:cNvPr id="0" name=""/>
        <dsp:cNvSpPr/>
      </dsp:nvSpPr>
      <dsp:spPr>
        <a:xfrm>
          <a:off x="464992" y="1125836"/>
          <a:ext cx="4384205" cy="4384205"/>
        </a:xfrm>
        <a:prstGeom prst="pie">
          <a:avLst>
            <a:gd name="adj1" fmla="val 5400000"/>
            <a:gd name="adj2" fmla="val 16200000"/>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8D7B729-2879-4F27-A96B-97839A478496}">
      <dsp:nvSpPr>
        <dsp:cNvPr id="0" name=""/>
        <dsp:cNvSpPr/>
      </dsp:nvSpPr>
      <dsp:spPr>
        <a:xfrm>
          <a:off x="2657095" y="1125836"/>
          <a:ext cx="6199888" cy="4384205"/>
        </a:xfrm>
        <a:prstGeom prst="rect">
          <a:avLst/>
        </a:prstGeom>
        <a:solidFill>
          <a:schemeClr val="lt1">
            <a:alpha val="90000"/>
            <a:hueOff val="0"/>
            <a:satOff val="0"/>
            <a:lumOff val="0"/>
            <a:alphaOff val="0"/>
          </a:schemeClr>
        </a:solidFill>
        <a:ln w="9525" cap="flat" cmpd="sng" algn="ctr">
          <a:solidFill>
            <a:schemeClr val="accent5">
              <a:hueOff val="-1986775"/>
              <a:satOff val="7962"/>
              <a:lumOff val="1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dirty="0" smtClean="0">
              <a:solidFill>
                <a:srgbClr val="009900"/>
              </a:solidFill>
            </a:rPr>
            <a:t>Substitution</a:t>
          </a:r>
          <a:endParaRPr lang="en-AU" sz="2400" kern="1200" dirty="0">
            <a:solidFill>
              <a:srgbClr val="009900"/>
            </a:solidFill>
          </a:endParaRPr>
        </a:p>
      </dsp:txBody>
      <dsp:txXfrm>
        <a:off x="2657095" y="1125836"/>
        <a:ext cx="3099944" cy="664275"/>
      </dsp:txXfrm>
    </dsp:sp>
    <dsp:sp modelId="{C72C4807-41DF-4C1D-951D-49CEFF2E489B}">
      <dsp:nvSpPr>
        <dsp:cNvPr id="0" name=""/>
        <dsp:cNvSpPr/>
      </dsp:nvSpPr>
      <dsp:spPr>
        <a:xfrm>
          <a:off x="929985" y="1790111"/>
          <a:ext cx="3454220" cy="3454220"/>
        </a:xfrm>
        <a:prstGeom prst="pie">
          <a:avLst>
            <a:gd name="adj1" fmla="val 5400000"/>
            <a:gd name="adj2" fmla="val 16200000"/>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0C483C-B873-42B5-BE2F-00D7E896E0F1}">
      <dsp:nvSpPr>
        <dsp:cNvPr id="0" name=""/>
        <dsp:cNvSpPr/>
      </dsp:nvSpPr>
      <dsp:spPr>
        <a:xfrm>
          <a:off x="2657095" y="1790111"/>
          <a:ext cx="6199888" cy="3454220"/>
        </a:xfrm>
        <a:prstGeom prst="rect">
          <a:avLst/>
        </a:prstGeom>
        <a:solidFill>
          <a:schemeClr val="lt1">
            <a:alpha val="90000"/>
            <a:hueOff val="0"/>
            <a:satOff val="0"/>
            <a:lumOff val="0"/>
            <a:alphaOff val="0"/>
          </a:schemeClr>
        </a:solidFill>
        <a:ln w="9525" cap="flat" cmpd="sng" algn="ctr">
          <a:solidFill>
            <a:schemeClr val="accent5">
              <a:hueOff val="-3973551"/>
              <a:satOff val="15924"/>
              <a:lumOff val="34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dirty="0" smtClean="0">
              <a:solidFill>
                <a:srgbClr val="009900"/>
              </a:solidFill>
            </a:rPr>
            <a:t>Isolation</a:t>
          </a:r>
          <a:endParaRPr lang="en-AU" sz="2400" kern="1200" dirty="0">
            <a:solidFill>
              <a:srgbClr val="009900"/>
            </a:solidFill>
          </a:endParaRPr>
        </a:p>
      </dsp:txBody>
      <dsp:txXfrm>
        <a:off x="2657095" y="1790111"/>
        <a:ext cx="3099944" cy="664270"/>
      </dsp:txXfrm>
    </dsp:sp>
    <dsp:sp modelId="{A947664F-8395-49B5-95B2-13A1A7E78456}">
      <dsp:nvSpPr>
        <dsp:cNvPr id="0" name=""/>
        <dsp:cNvSpPr/>
      </dsp:nvSpPr>
      <dsp:spPr>
        <a:xfrm>
          <a:off x="1394974" y="2454382"/>
          <a:ext cx="2524240" cy="2524240"/>
        </a:xfrm>
        <a:prstGeom prst="pie">
          <a:avLst>
            <a:gd name="adj1" fmla="val 5400000"/>
            <a:gd name="adj2" fmla="val 16200000"/>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5E3FCA-D62B-4FE1-B1FC-6437FBAEB0D0}">
      <dsp:nvSpPr>
        <dsp:cNvPr id="0" name=""/>
        <dsp:cNvSpPr/>
      </dsp:nvSpPr>
      <dsp:spPr>
        <a:xfrm>
          <a:off x="2657095" y="2448273"/>
          <a:ext cx="6199888" cy="2524240"/>
        </a:xfrm>
        <a:prstGeom prst="rect">
          <a:avLst/>
        </a:prstGeom>
        <a:solidFill>
          <a:schemeClr val="lt1">
            <a:alpha val="90000"/>
            <a:hueOff val="0"/>
            <a:satOff val="0"/>
            <a:lumOff val="0"/>
            <a:alphaOff val="0"/>
          </a:schemeClr>
        </a:solidFill>
        <a:ln w="9525" cap="flat" cmpd="sng" algn="ctr">
          <a:solidFill>
            <a:schemeClr val="accent5">
              <a:hueOff val="-5960326"/>
              <a:satOff val="23887"/>
              <a:lumOff val="51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dirty="0" smtClean="0">
              <a:solidFill>
                <a:srgbClr val="009900"/>
              </a:solidFill>
            </a:rPr>
            <a:t>Engineering</a:t>
          </a:r>
          <a:endParaRPr lang="en-AU" sz="2400" kern="1200" dirty="0">
            <a:solidFill>
              <a:srgbClr val="009900"/>
            </a:solidFill>
          </a:endParaRPr>
        </a:p>
      </dsp:txBody>
      <dsp:txXfrm>
        <a:off x="2657095" y="2448273"/>
        <a:ext cx="3099944" cy="664275"/>
      </dsp:txXfrm>
    </dsp:sp>
    <dsp:sp modelId="{3011D124-F5AB-4C4B-8B4C-4D66579D41D2}">
      <dsp:nvSpPr>
        <dsp:cNvPr id="0" name=""/>
        <dsp:cNvSpPr/>
      </dsp:nvSpPr>
      <dsp:spPr>
        <a:xfrm>
          <a:off x="1859967" y="3118657"/>
          <a:ext cx="1594255" cy="1594255"/>
        </a:xfrm>
        <a:prstGeom prst="pie">
          <a:avLst>
            <a:gd name="adj1" fmla="val 5400000"/>
            <a:gd name="adj2" fmla="val 16200000"/>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0717C0-84EA-4C1B-B99F-7D74A955E0BA}">
      <dsp:nvSpPr>
        <dsp:cNvPr id="0" name=""/>
        <dsp:cNvSpPr/>
      </dsp:nvSpPr>
      <dsp:spPr>
        <a:xfrm>
          <a:off x="2657095" y="3118657"/>
          <a:ext cx="6199888" cy="1594255"/>
        </a:xfrm>
        <a:prstGeom prst="rect">
          <a:avLst/>
        </a:prstGeom>
        <a:solidFill>
          <a:schemeClr val="lt1">
            <a:alpha val="90000"/>
            <a:hueOff val="0"/>
            <a:satOff val="0"/>
            <a:lumOff val="0"/>
            <a:alphaOff val="0"/>
          </a:schemeClr>
        </a:solidFill>
        <a:ln w="9525" cap="flat" cmpd="sng" algn="ctr">
          <a:solidFill>
            <a:schemeClr val="accent5">
              <a:hueOff val="-7947101"/>
              <a:satOff val="31849"/>
              <a:lumOff val="690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dirty="0" smtClean="0">
              <a:solidFill>
                <a:srgbClr val="FF0000"/>
              </a:solidFill>
            </a:rPr>
            <a:t>Administrative control</a:t>
          </a:r>
          <a:endParaRPr lang="en-AU" sz="2400" kern="1200" dirty="0">
            <a:solidFill>
              <a:srgbClr val="FF0000"/>
            </a:solidFill>
          </a:endParaRPr>
        </a:p>
      </dsp:txBody>
      <dsp:txXfrm>
        <a:off x="2657095" y="3118657"/>
        <a:ext cx="3099944" cy="664275"/>
      </dsp:txXfrm>
    </dsp:sp>
    <dsp:sp modelId="{864483F6-0721-46CD-9514-831C79F61C58}">
      <dsp:nvSpPr>
        <dsp:cNvPr id="0" name=""/>
        <dsp:cNvSpPr/>
      </dsp:nvSpPr>
      <dsp:spPr>
        <a:xfrm>
          <a:off x="2324960" y="3782933"/>
          <a:ext cx="664270" cy="664270"/>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C073-3773-4176-9176-24672BC672EB}">
      <dsp:nvSpPr>
        <dsp:cNvPr id="0" name=""/>
        <dsp:cNvSpPr/>
      </dsp:nvSpPr>
      <dsp:spPr>
        <a:xfrm>
          <a:off x="2657095" y="3782933"/>
          <a:ext cx="6199888" cy="66427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dirty="0" smtClean="0">
              <a:solidFill>
                <a:srgbClr val="FF0000"/>
              </a:solidFill>
            </a:rPr>
            <a:t>PPE</a:t>
          </a:r>
          <a:endParaRPr lang="en-AU" sz="2400" kern="1200" dirty="0">
            <a:solidFill>
              <a:srgbClr val="FF0000"/>
            </a:solidFill>
          </a:endParaRPr>
        </a:p>
      </dsp:txBody>
      <dsp:txXfrm>
        <a:off x="2657095" y="3782933"/>
        <a:ext cx="3099944" cy="664270"/>
      </dsp:txXfrm>
    </dsp:sp>
    <dsp:sp modelId="{1A7F690D-3CE0-4BB2-BECA-8CA1AC555C6E}">
      <dsp:nvSpPr>
        <dsp:cNvPr id="0" name=""/>
        <dsp:cNvSpPr/>
      </dsp:nvSpPr>
      <dsp:spPr>
        <a:xfrm>
          <a:off x="5757039" y="461560"/>
          <a:ext cx="3099944" cy="66427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AU" sz="1400" kern="1200" baseline="0" dirty="0" smtClean="0">
              <a:solidFill>
                <a:srgbClr val="009900"/>
              </a:solidFill>
              <a:latin typeface="Arial" panose="020B0604020202020204" pitchFamily="34" charset="0"/>
            </a:rPr>
            <a:t>Remove the hazard or hazardous work practice</a:t>
          </a:r>
          <a:endParaRPr lang="en-AU" sz="1400" kern="1200" baseline="0" dirty="0">
            <a:solidFill>
              <a:srgbClr val="009900"/>
            </a:solidFill>
            <a:latin typeface="Arial" panose="020B0604020202020204" pitchFamily="34" charset="0"/>
          </a:endParaRPr>
        </a:p>
      </dsp:txBody>
      <dsp:txXfrm>
        <a:off x="5757039" y="461560"/>
        <a:ext cx="3099944" cy="664275"/>
      </dsp:txXfrm>
    </dsp:sp>
    <dsp:sp modelId="{5FD4AEEE-2D00-40A6-810E-2BD1FA35483A}">
      <dsp:nvSpPr>
        <dsp:cNvPr id="0" name=""/>
        <dsp:cNvSpPr/>
      </dsp:nvSpPr>
      <dsp:spPr>
        <a:xfrm>
          <a:off x="5757039" y="1125836"/>
          <a:ext cx="3099944" cy="66427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AU" sz="1400" kern="1200" dirty="0" smtClean="0">
              <a:solidFill>
                <a:srgbClr val="009900"/>
              </a:solidFill>
            </a:rPr>
            <a:t>Replace the hazard or hazardous work practice with a less hazardous one</a:t>
          </a:r>
          <a:endParaRPr lang="en-AU" sz="1400" kern="1200" dirty="0">
            <a:solidFill>
              <a:srgbClr val="009900"/>
            </a:solidFill>
          </a:endParaRPr>
        </a:p>
      </dsp:txBody>
      <dsp:txXfrm>
        <a:off x="5757039" y="1125836"/>
        <a:ext cx="3099944" cy="664275"/>
      </dsp:txXfrm>
    </dsp:sp>
    <dsp:sp modelId="{D17D7C83-0695-4984-BABB-C682D61331BD}">
      <dsp:nvSpPr>
        <dsp:cNvPr id="0" name=""/>
        <dsp:cNvSpPr/>
      </dsp:nvSpPr>
      <dsp:spPr>
        <a:xfrm>
          <a:off x="5757039" y="1790111"/>
          <a:ext cx="3099944" cy="66427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AU" sz="1400" kern="1200" dirty="0" smtClean="0">
              <a:solidFill>
                <a:srgbClr val="009900"/>
              </a:solidFill>
            </a:rPr>
            <a:t>Isolate or separate the hazard or hazardous work practice from people</a:t>
          </a:r>
          <a:endParaRPr lang="en-AU" sz="1400" kern="1200" dirty="0">
            <a:solidFill>
              <a:srgbClr val="009900"/>
            </a:solidFill>
          </a:endParaRPr>
        </a:p>
      </dsp:txBody>
      <dsp:txXfrm>
        <a:off x="5757039" y="1790111"/>
        <a:ext cx="3099944" cy="664270"/>
      </dsp:txXfrm>
    </dsp:sp>
    <dsp:sp modelId="{8A629A2C-B035-417F-9B4D-FD430F2B0E32}">
      <dsp:nvSpPr>
        <dsp:cNvPr id="0" name=""/>
        <dsp:cNvSpPr/>
      </dsp:nvSpPr>
      <dsp:spPr>
        <a:xfrm>
          <a:off x="5757039" y="2454382"/>
          <a:ext cx="3099944" cy="66427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AU" sz="1400" kern="1200" dirty="0" smtClean="0">
              <a:solidFill>
                <a:srgbClr val="009900"/>
              </a:solidFill>
            </a:rPr>
            <a:t>Modify tools or equipment to minimise exposure to hazard</a:t>
          </a:r>
          <a:endParaRPr lang="en-AU" sz="1400" kern="1200" dirty="0">
            <a:solidFill>
              <a:srgbClr val="009900"/>
            </a:solidFill>
          </a:endParaRPr>
        </a:p>
      </dsp:txBody>
      <dsp:txXfrm>
        <a:off x="5757039" y="2454382"/>
        <a:ext cx="3099944" cy="664275"/>
      </dsp:txXfrm>
    </dsp:sp>
    <dsp:sp modelId="{11746DEA-C31F-499F-BBDD-0E1A17E78D2D}">
      <dsp:nvSpPr>
        <dsp:cNvPr id="0" name=""/>
        <dsp:cNvSpPr/>
      </dsp:nvSpPr>
      <dsp:spPr>
        <a:xfrm>
          <a:off x="5757039" y="3118657"/>
          <a:ext cx="3099944" cy="66427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AU" sz="1400" kern="1200" dirty="0" smtClean="0">
              <a:solidFill>
                <a:srgbClr val="FF0000"/>
              </a:solidFill>
            </a:rPr>
            <a:t>Modify work practices (e.g. procedure, training) to minimise exposure to hazard</a:t>
          </a:r>
          <a:endParaRPr lang="en-AU" sz="1400" kern="1200" dirty="0">
            <a:solidFill>
              <a:srgbClr val="FF0000"/>
            </a:solidFill>
          </a:endParaRPr>
        </a:p>
      </dsp:txBody>
      <dsp:txXfrm>
        <a:off x="5757039" y="3118657"/>
        <a:ext cx="3099944" cy="664275"/>
      </dsp:txXfrm>
    </dsp:sp>
    <dsp:sp modelId="{E527B0FF-1EEA-4EC6-829A-080FA36CF8BD}">
      <dsp:nvSpPr>
        <dsp:cNvPr id="0" name=""/>
        <dsp:cNvSpPr/>
      </dsp:nvSpPr>
      <dsp:spPr>
        <a:xfrm>
          <a:off x="5757039" y="3782933"/>
          <a:ext cx="3099944" cy="66427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AU" sz="1400" kern="1200" dirty="0" smtClean="0">
              <a:solidFill>
                <a:srgbClr val="FF0000"/>
              </a:solidFill>
            </a:rPr>
            <a:t>Last resort when other controls not practicable</a:t>
          </a:r>
          <a:endParaRPr lang="en-AU" sz="1400" kern="1200" dirty="0">
            <a:solidFill>
              <a:srgbClr val="FF0000"/>
            </a:solidFill>
          </a:endParaRPr>
        </a:p>
      </dsp:txBody>
      <dsp:txXfrm>
        <a:off x="5757039" y="3782933"/>
        <a:ext cx="3099944" cy="66427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0B90AB9-D81B-49FD-B090-D3898A9D49EA}" type="datetimeFigureOut">
              <a:rPr lang="en-AU" smtClean="0"/>
              <a:t>14/11/2013</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6517AB-49E3-4588-B830-D0B6D4F8F360}" type="slidenum">
              <a:rPr lang="en-AU" smtClean="0"/>
              <a:t>‹#›</a:t>
            </a:fld>
            <a:endParaRPr lang="en-AU"/>
          </a:p>
        </p:txBody>
      </p:sp>
    </p:spTree>
    <p:extLst>
      <p:ext uri="{BB962C8B-B14F-4D97-AF65-F5344CB8AC3E}">
        <p14:creationId xmlns:p14="http://schemas.microsoft.com/office/powerpoint/2010/main" val="1731629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fld id="{880EECEC-6984-4644-B8D5-4F644DCACFD2}" type="slidenum">
              <a:rPr lang="en-AU" altLang="en-US">
                <a:solidFill>
                  <a:prstClr val="black"/>
                </a:solidFill>
                <a:latin typeface="Calibri" pitchFamily="34" charset="0"/>
              </a:rPr>
              <a:pPr/>
              <a:t>1</a:t>
            </a:fld>
            <a:endParaRPr lang="en-AU" altLang="en-US">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smtClean="0"/>
              <a:t>When</a:t>
            </a:r>
            <a:r>
              <a:rPr lang="en-AU" i="0" baseline="0" dirty="0" smtClean="0"/>
              <a:t> considering risk controls, the hierarchy of controls is a useful framework for considering their effectiveness.  This approach has been adopted by many regulators.</a:t>
            </a:r>
          </a:p>
          <a:p>
            <a:endParaRPr lang="en-AU" i="0" baseline="0" dirty="0" smtClean="0"/>
          </a:p>
          <a:p>
            <a:pPr marL="342873" indent="-342873">
              <a:buAutoNum type="arabicPeriod"/>
            </a:pPr>
            <a:r>
              <a:rPr lang="en-AU" i="0" dirty="0" smtClean="0"/>
              <a:t>Elimination – removing the hazard from the building or structure design by “designing it out”.</a:t>
            </a:r>
            <a:r>
              <a:rPr lang="en-AU" i="0" baseline="0" dirty="0" smtClean="0"/>
              <a:t> </a:t>
            </a:r>
          </a:p>
          <a:p>
            <a:pPr marL="342873" indent="-342873">
              <a:buAutoNum type="arabicPeriod"/>
            </a:pPr>
            <a:r>
              <a:rPr lang="en-AU" i="0" dirty="0" smtClean="0"/>
              <a:t>Substitution – substituting</a:t>
            </a:r>
            <a:r>
              <a:rPr lang="en-AU" i="0" baseline="0" dirty="0" smtClean="0"/>
              <a:t> or replacing a hazard or hazardous design component with a less hazardous one, through a process of redesign</a:t>
            </a:r>
          </a:p>
          <a:p>
            <a:pPr marL="342873" indent="-342873">
              <a:buAutoNum type="arabicPeriod"/>
            </a:pPr>
            <a:r>
              <a:rPr lang="en-AU" i="0" baseline="0" dirty="0" smtClean="0"/>
              <a:t>Isolation – isolating or separating the hazard or hazardous work from people </a:t>
            </a:r>
          </a:p>
          <a:p>
            <a:pPr marL="342873" indent="-342873">
              <a:buAutoNum type="arabicPeriod"/>
            </a:pPr>
            <a:r>
              <a:rPr lang="en-AU" i="0" baseline="0" dirty="0" smtClean="0"/>
              <a:t>Engineering controls – if the hazard cannot be eliminated, substituted or isolated, an engineering control is the next preferred measure and should be specified in the design notes</a:t>
            </a:r>
          </a:p>
          <a:p>
            <a:pPr marL="342873" indent="-342873">
              <a:buAutoNum type="arabicPeriod"/>
            </a:pPr>
            <a:r>
              <a:rPr lang="en-AU" i="0" baseline="0" dirty="0" smtClean="0"/>
              <a:t>Administrative controls – those include noting in the design those work practices needed to reduce risk</a:t>
            </a:r>
          </a:p>
          <a:p>
            <a:pPr marL="342873" indent="-342873">
              <a:buAutoNum type="arabicPeriod"/>
            </a:pPr>
            <a:r>
              <a:rPr lang="en-AU" i="0" baseline="0" dirty="0" smtClean="0"/>
              <a:t>Personal protective equipment only considered when other control measures are not practicable</a:t>
            </a:r>
            <a:endParaRPr lang="en-AU" i="0" dirty="0" smtClean="0"/>
          </a:p>
          <a:p>
            <a:endParaRPr lang="en-AU" i="0" dirty="0" smtClean="0"/>
          </a:p>
          <a:p>
            <a:r>
              <a:rPr lang="en-AU" i="0" dirty="0" smtClean="0"/>
              <a:t>As </a:t>
            </a:r>
            <a:r>
              <a:rPr lang="en-AU" i="0" dirty="0"/>
              <a:t>you are likely aware, the effectiveness of the controls </a:t>
            </a:r>
            <a:r>
              <a:rPr lang="en-AU" i="0" dirty="0" smtClean="0"/>
              <a:t>decreases </a:t>
            </a:r>
            <a:r>
              <a:rPr lang="en-AU" i="0" dirty="0"/>
              <a:t>as you move further down the list </a:t>
            </a:r>
          </a:p>
          <a:p>
            <a:endParaRPr lang="en-AU" i="1" dirty="0" smtClean="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10</a:t>
            </a:fld>
            <a:endParaRPr lang="en-AU" dirty="0">
              <a:solidFill>
                <a:prstClr val="black"/>
              </a:solidFill>
            </a:endParaRPr>
          </a:p>
        </p:txBody>
      </p:sp>
    </p:spTree>
    <p:extLst>
      <p:ext uri="{BB962C8B-B14F-4D97-AF65-F5344CB8AC3E}">
        <p14:creationId xmlns:p14="http://schemas.microsoft.com/office/powerpoint/2010/main" val="238830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i="0" dirty="0"/>
              <a:t>In this scenario we have a conveyor take-up pulley in close proximity to a walk way. Notice how narrow the walkway is.</a:t>
            </a:r>
          </a:p>
          <a:p>
            <a:pPr lvl="0"/>
            <a:endParaRPr lang="en-AU" i="0" dirty="0"/>
          </a:p>
          <a:p>
            <a:pPr lvl="0"/>
            <a:r>
              <a:rPr lang="en-AU" i="0" dirty="0"/>
              <a:t>What potential hazards do you see with this scenario?</a:t>
            </a:r>
          </a:p>
          <a:p>
            <a:pPr lvl="0"/>
            <a:r>
              <a:rPr lang="en-AU" i="0" dirty="0"/>
              <a:t>How will this asset interact with its environment?</a:t>
            </a:r>
            <a:endParaRPr lang="en-AU" sz="1050" i="0" dirty="0"/>
          </a:p>
          <a:p>
            <a:pPr lvl="0"/>
            <a:r>
              <a:rPr lang="en-AU" i="0" dirty="0"/>
              <a:t>Will people be walking near it?</a:t>
            </a:r>
            <a:endParaRPr lang="en-AU" sz="1050" i="0" dirty="0"/>
          </a:p>
          <a:p>
            <a:pPr lvl="0"/>
            <a:r>
              <a:rPr lang="en-AU" i="0" dirty="0"/>
              <a:t>What type of work could be done around it?</a:t>
            </a:r>
          </a:p>
          <a:p>
            <a:endParaRPr lang="en-AU" i="0" dirty="0"/>
          </a:p>
          <a:p>
            <a:r>
              <a:rPr lang="en-AU" i="1" dirty="0"/>
              <a:t>(Clues: walkway width, proximity of the pulley, opening, guard position, pull wire)</a:t>
            </a:r>
          </a:p>
          <a:p>
            <a:endParaRPr lang="en-AU" i="0" dirty="0"/>
          </a:p>
          <a:p>
            <a:r>
              <a:rPr lang="en-AU" i="0" dirty="0"/>
              <a:t>Hazard? </a:t>
            </a:r>
            <a:endParaRPr lang="en-AU" i="0" dirty="0" smtClean="0"/>
          </a:p>
          <a:p>
            <a:r>
              <a:rPr lang="en-AU" i="0" dirty="0" smtClean="0"/>
              <a:t>Answer: Entanglement</a:t>
            </a:r>
            <a:r>
              <a:rPr lang="en-AU" i="0" dirty="0"/>
              <a:t>, crush injury </a:t>
            </a:r>
            <a:r>
              <a:rPr lang="en-AU" i="0" dirty="0" err="1"/>
              <a:t>etc</a:t>
            </a:r>
            <a:r>
              <a:rPr lang="en-AU" i="0" dirty="0"/>
              <a:t> </a:t>
            </a:r>
          </a:p>
          <a:p>
            <a:endParaRPr lang="en-AU" i="0" dirty="0"/>
          </a:p>
          <a:p>
            <a:r>
              <a:rPr lang="en-AU" i="0" dirty="0" smtClean="0"/>
              <a:t>How </a:t>
            </a:r>
            <a:r>
              <a:rPr lang="en-AU" i="0" dirty="0"/>
              <a:t>can this be prevented by better design?</a:t>
            </a:r>
          </a:p>
          <a:p>
            <a:r>
              <a:rPr lang="en-AU" i="0" dirty="0"/>
              <a:t>Answer: </a:t>
            </a:r>
            <a:endParaRPr lang="en-AU" i="0" dirty="0" smtClean="0"/>
          </a:p>
          <a:p>
            <a:pPr marL="171450" indent="-171450">
              <a:buFont typeface="Arial" panose="020B0604020202020204" pitchFamily="34" charset="0"/>
              <a:buChar char="•"/>
            </a:pPr>
            <a:r>
              <a:rPr lang="en-AU" i="0" dirty="0" smtClean="0"/>
              <a:t>greater </a:t>
            </a:r>
            <a:r>
              <a:rPr lang="en-AU" i="0" dirty="0"/>
              <a:t>width for </a:t>
            </a:r>
            <a:r>
              <a:rPr lang="en-AU" i="0" dirty="0" smtClean="0"/>
              <a:t>walkway</a:t>
            </a:r>
          </a:p>
          <a:p>
            <a:pPr marL="171450" indent="-171450">
              <a:buFont typeface="Arial" panose="020B0604020202020204" pitchFamily="34" charset="0"/>
              <a:buChar char="•"/>
            </a:pPr>
            <a:r>
              <a:rPr lang="en-AU" i="0" dirty="0" smtClean="0"/>
              <a:t>move </a:t>
            </a:r>
            <a:r>
              <a:rPr lang="en-AU" i="0" dirty="0"/>
              <a:t>take up away from the narrow </a:t>
            </a:r>
            <a:r>
              <a:rPr lang="en-AU" i="0" dirty="0" smtClean="0"/>
              <a:t>area</a:t>
            </a:r>
          </a:p>
          <a:p>
            <a:pPr marL="171450" indent="-171450">
              <a:buFont typeface="Arial" panose="020B0604020202020204" pitchFamily="34" charset="0"/>
              <a:buChar char="•"/>
            </a:pPr>
            <a:r>
              <a:rPr lang="en-AU" i="0" dirty="0" smtClean="0"/>
              <a:t>guard </a:t>
            </a:r>
            <a:r>
              <a:rPr lang="en-AU" i="0" dirty="0"/>
              <a:t>the opening</a:t>
            </a:r>
          </a:p>
          <a:p>
            <a:endParaRPr lang="en-AU" i="0" dirty="0" smtClean="0"/>
          </a:p>
          <a:p>
            <a:r>
              <a:rPr lang="en-AU" i="0" dirty="0" smtClean="0"/>
              <a:t>What do you see? </a:t>
            </a:r>
          </a:p>
          <a:p>
            <a:r>
              <a:rPr lang="en-AU" i="1" dirty="0" smtClean="0"/>
              <a:t>(Clues; walkway width, proximity of pulley, opening, guard position, pull wire)</a:t>
            </a:r>
          </a:p>
          <a:p>
            <a:r>
              <a:rPr lang="en-AU" i="0" dirty="0" smtClean="0"/>
              <a:t> </a:t>
            </a:r>
          </a:p>
          <a:p>
            <a:r>
              <a:rPr lang="en-AU" i="0" dirty="0" smtClean="0"/>
              <a:t>How can this this be prevented by better design?</a:t>
            </a:r>
          </a:p>
          <a:p>
            <a:r>
              <a:rPr lang="en-AU" i="0" dirty="0" smtClean="0"/>
              <a:t>Answer: </a:t>
            </a:r>
          </a:p>
          <a:p>
            <a:pPr marL="171450" indent="-171450">
              <a:buFont typeface="Arial" panose="020B0604020202020204" pitchFamily="34" charset="0"/>
              <a:buChar char="•"/>
            </a:pPr>
            <a:r>
              <a:rPr lang="en-AU" i="0" dirty="0" smtClean="0"/>
              <a:t>more width</a:t>
            </a:r>
          </a:p>
          <a:p>
            <a:pPr marL="171450" indent="-171450">
              <a:buFont typeface="Arial" panose="020B0604020202020204" pitchFamily="34" charset="0"/>
              <a:buChar char="•"/>
            </a:pPr>
            <a:r>
              <a:rPr lang="en-AU" i="0" dirty="0" smtClean="0"/>
              <a:t>moving take up away from narrow area</a:t>
            </a:r>
          </a:p>
          <a:p>
            <a:r>
              <a:rPr lang="en-AU" i="0" dirty="0" smtClean="0"/>
              <a:t> </a:t>
            </a:r>
          </a:p>
          <a:p>
            <a:r>
              <a:rPr lang="en-AU" i="0" dirty="0" smtClean="0"/>
              <a:t>How can it be managed?</a:t>
            </a:r>
          </a:p>
          <a:p>
            <a:r>
              <a:rPr lang="en-AU" i="0" dirty="0" smtClean="0"/>
              <a:t>Answer:</a:t>
            </a:r>
          </a:p>
          <a:p>
            <a:pPr marL="171450" indent="-171450">
              <a:buFont typeface="Arial" panose="020B0604020202020204" pitchFamily="34" charset="0"/>
              <a:buChar char="•"/>
            </a:pPr>
            <a:r>
              <a:rPr lang="en-AU" i="0" dirty="0" smtClean="0"/>
              <a:t>signs</a:t>
            </a:r>
          </a:p>
          <a:p>
            <a:pPr marL="171450" indent="-171450">
              <a:buFont typeface="Arial" panose="020B0604020202020204" pitchFamily="34" charset="0"/>
              <a:buChar char="•"/>
            </a:pPr>
            <a:r>
              <a:rPr lang="en-AU" i="0" dirty="0" smtClean="0"/>
              <a:t>training</a:t>
            </a:r>
          </a:p>
          <a:p>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11</a:t>
            </a:fld>
            <a:endParaRPr lang="en-AU" dirty="0">
              <a:solidFill>
                <a:prstClr val="black"/>
              </a:solidFill>
            </a:endParaRPr>
          </a:p>
        </p:txBody>
      </p:sp>
    </p:spTree>
    <p:extLst>
      <p:ext uri="{BB962C8B-B14F-4D97-AF65-F5344CB8AC3E}">
        <p14:creationId xmlns:p14="http://schemas.microsoft.com/office/powerpoint/2010/main" val="276118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AU" i="0" kern="1200" dirty="0" smtClean="0">
                <a:solidFill>
                  <a:schemeClr val="tx1"/>
                </a:solidFill>
                <a:effectLst/>
                <a:latin typeface="+mn-lt"/>
              </a:rPr>
              <a:t>In this scenario a lifting lug has been welded to a bin as a modification (or after thought).</a:t>
            </a:r>
          </a:p>
          <a:p>
            <a:pPr lvl="0"/>
            <a:endParaRPr lang="en-AU" i="0" kern="1200" dirty="0" smtClean="0">
              <a:solidFill>
                <a:schemeClr val="tx1"/>
              </a:solidFill>
              <a:effectLst/>
              <a:latin typeface="+mn-lt"/>
            </a:endParaRPr>
          </a:p>
          <a:p>
            <a:pPr lvl="0"/>
            <a:r>
              <a:rPr lang="en-AU" i="0" kern="1200" dirty="0" smtClean="0">
                <a:solidFill>
                  <a:schemeClr val="tx1"/>
                </a:solidFill>
                <a:effectLst/>
                <a:latin typeface="+mn-lt"/>
              </a:rPr>
              <a:t>What potential</a:t>
            </a:r>
            <a:r>
              <a:rPr lang="en-AU" i="0" kern="1200" baseline="0" dirty="0" smtClean="0">
                <a:solidFill>
                  <a:schemeClr val="tx1"/>
                </a:solidFill>
                <a:effectLst/>
                <a:latin typeface="+mn-lt"/>
              </a:rPr>
              <a:t> hazards do you see with this scenario?</a:t>
            </a:r>
            <a:endParaRPr lang="en-AU" i="0" kern="1200" dirty="0" smtClean="0">
              <a:solidFill>
                <a:schemeClr val="tx1"/>
              </a:solidFill>
              <a:effectLst/>
              <a:latin typeface="+mn-lt"/>
            </a:endParaRPr>
          </a:p>
          <a:p>
            <a:pPr lvl="0"/>
            <a:r>
              <a:rPr lang="en-AU" i="0" kern="1200" dirty="0" smtClean="0">
                <a:solidFill>
                  <a:schemeClr val="tx1"/>
                </a:solidFill>
                <a:effectLst/>
                <a:latin typeface="+mn-lt"/>
              </a:rPr>
              <a:t>Is the item appropriate or adequate for its intended use?</a:t>
            </a:r>
          </a:p>
          <a:p>
            <a:pPr lvl="0"/>
            <a:r>
              <a:rPr lang="en-AU" i="0" kern="1200" dirty="0" smtClean="0">
                <a:solidFill>
                  <a:schemeClr val="tx1"/>
                </a:solidFill>
                <a:effectLst/>
                <a:latin typeface="+mn-lt"/>
              </a:rPr>
              <a:t>Is it strong enough? How do you know?</a:t>
            </a:r>
          </a:p>
          <a:p>
            <a:pPr lvl="0"/>
            <a:r>
              <a:rPr lang="en-AU" i="0" kern="1200" dirty="0" smtClean="0">
                <a:solidFill>
                  <a:schemeClr val="tx1"/>
                </a:solidFill>
                <a:effectLst/>
                <a:latin typeface="+mn-lt"/>
              </a:rPr>
              <a:t>Are there any Australian Standards and/or codes of practice it should comply with?</a:t>
            </a:r>
          </a:p>
          <a:p>
            <a:endParaRPr lang="en-AU" i="0" kern="1200" dirty="0" smtClean="0">
              <a:solidFill>
                <a:schemeClr val="tx1"/>
              </a:solidFill>
              <a:effectLst/>
              <a:latin typeface="+mn-lt"/>
            </a:endParaRPr>
          </a:p>
          <a:p>
            <a:r>
              <a:rPr lang="en-AU" i="1" kern="1200" dirty="0" smtClean="0">
                <a:solidFill>
                  <a:schemeClr val="tx1"/>
                </a:solidFill>
                <a:effectLst/>
                <a:latin typeface="+mn-lt"/>
              </a:rPr>
              <a:t>(Clues: what is the design capacity of the lug? Surface the lug was welded to? Bolt hole edge distance? Weld strong enough? Is the weld compatible with the material of the bin (bi-metallic corrosion?) </a:t>
            </a:r>
          </a:p>
          <a:p>
            <a:endParaRPr lang="en-AU" i="0" kern="1200" dirty="0" smtClean="0">
              <a:solidFill>
                <a:schemeClr val="tx1"/>
              </a:solidFill>
              <a:effectLst/>
              <a:latin typeface="+mn-lt"/>
            </a:endParaRPr>
          </a:p>
          <a:p>
            <a:r>
              <a:rPr lang="en-AU" i="0" kern="1200" dirty="0" smtClean="0">
                <a:solidFill>
                  <a:schemeClr val="tx1"/>
                </a:solidFill>
                <a:effectLst/>
                <a:latin typeface="+mn-lt"/>
              </a:rPr>
              <a:t>Hazard?</a:t>
            </a:r>
          </a:p>
          <a:p>
            <a:r>
              <a:rPr lang="en-AU" i="0" kern="1200" dirty="0" smtClean="0">
                <a:solidFill>
                  <a:schemeClr val="tx1"/>
                </a:solidFill>
                <a:effectLst/>
                <a:latin typeface="+mn-lt"/>
              </a:rPr>
              <a:t>Answer: Load could be dropped. The weld </a:t>
            </a:r>
            <a:r>
              <a:rPr lang="en-AU" i="0" kern="1200" dirty="0" smtClean="0">
                <a:solidFill>
                  <a:schemeClr val="tx1"/>
                </a:solidFill>
                <a:effectLst/>
                <a:latin typeface="+mn-lt"/>
              </a:rPr>
              <a:t>could have </a:t>
            </a:r>
            <a:r>
              <a:rPr lang="en-AU" i="0" kern="1200" dirty="0" smtClean="0">
                <a:solidFill>
                  <a:schemeClr val="tx1"/>
                </a:solidFill>
                <a:effectLst/>
                <a:latin typeface="+mn-lt"/>
              </a:rPr>
              <a:t>affected the structural integrity of the bin initiating cracks.</a:t>
            </a:r>
          </a:p>
          <a:p>
            <a:endParaRPr lang="en-AU" i="0" kern="1200" dirty="0" smtClean="0">
              <a:solidFill>
                <a:schemeClr val="tx1"/>
              </a:solidFill>
              <a:effectLst/>
              <a:latin typeface="+mn-lt"/>
            </a:endParaRPr>
          </a:p>
          <a:p>
            <a:r>
              <a:rPr lang="en-AU" i="0" kern="1200" dirty="0" smtClean="0">
                <a:solidFill>
                  <a:schemeClr val="tx1"/>
                </a:solidFill>
                <a:effectLst/>
                <a:latin typeface="+mn-lt"/>
              </a:rPr>
              <a:t>How can this be prevented by better design? </a:t>
            </a:r>
          </a:p>
          <a:p>
            <a:r>
              <a:rPr lang="en-AU" i="0" kern="1200" dirty="0" smtClean="0">
                <a:solidFill>
                  <a:schemeClr val="tx1"/>
                </a:solidFill>
                <a:effectLst/>
                <a:latin typeface="+mn-lt"/>
              </a:rPr>
              <a:t>Answer: Designed to Australian Standards by a competent person assessing all load paths.</a:t>
            </a:r>
            <a:r>
              <a:rPr lang="en-AU" i="0" kern="1200" baseline="0" dirty="0" smtClean="0">
                <a:solidFill>
                  <a:schemeClr val="tx1"/>
                </a:solidFill>
                <a:effectLst/>
                <a:latin typeface="+mn-lt"/>
              </a:rPr>
              <a:t> It</a:t>
            </a:r>
            <a:r>
              <a:rPr lang="en-AU" i="0" kern="1200" dirty="0" smtClean="0">
                <a:solidFill>
                  <a:schemeClr val="tx1"/>
                </a:solidFill>
                <a:effectLst/>
                <a:latin typeface="+mn-lt"/>
              </a:rPr>
              <a:t> should be inspected and tested to ensure it’s strong enough to lift the bin. </a:t>
            </a:r>
          </a:p>
          <a:p>
            <a:endParaRPr lang="en-AU" i="0" kern="1200" dirty="0" smtClean="0">
              <a:solidFill>
                <a:schemeClr val="tx1"/>
              </a:solidFill>
              <a:effectLst/>
              <a:latin typeface="+mn-lt"/>
            </a:endParaRPr>
          </a:p>
          <a:p>
            <a:r>
              <a:rPr lang="en-AU" i="0" kern="1200" dirty="0" smtClean="0">
                <a:solidFill>
                  <a:schemeClr val="tx1"/>
                </a:solidFill>
                <a:effectLst/>
                <a:latin typeface="+mn-lt"/>
              </a:rPr>
              <a:t>Now this slide highlights a very important point. One of the biggest threats to safety in design that we see everywhere results from people modifying designs. Removing bracing, adding lifting lugs, adding and/or removing counterweights. </a:t>
            </a:r>
          </a:p>
          <a:p>
            <a:endParaRPr lang="en-AU" i="0" kern="1200" dirty="0" smtClean="0">
              <a:solidFill>
                <a:schemeClr val="tx1"/>
              </a:solidFill>
              <a:effectLst/>
              <a:latin typeface="+mn-lt"/>
            </a:endParaRPr>
          </a:p>
          <a:p>
            <a:r>
              <a:rPr lang="en-AU" i="0" kern="1200" dirty="0" smtClean="0">
                <a:solidFill>
                  <a:schemeClr val="tx1"/>
                </a:solidFill>
                <a:effectLst/>
                <a:latin typeface="+mn-lt"/>
              </a:rPr>
              <a:t>Using a product for a purpose it was not initially </a:t>
            </a:r>
            <a:r>
              <a:rPr lang="en-AU" i="0" kern="1200" dirty="0" smtClean="0">
                <a:solidFill>
                  <a:schemeClr val="tx1"/>
                </a:solidFill>
                <a:effectLst/>
                <a:latin typeface="+mn-lt"/>
              </a:rPr>
              <a:t>designed for </a:t>
            </a:r>
            <a:r>
              <a:rPr lang="en-AU" i="0" kern="1200" dirty="0" smtClean="0">
                <a:solidFill>
                  <a:schemeClr val="tx1"/>
                </a:solidFill>
                <a:effectLst/>
                <a:latin typeface="+mn-lt"/>
              </a:rPr>
              <a:t>can really affect how safe it is for the user.</a:t>
            </a:r>
          </a:p>
          <a:p>
            <a:endParaRPr lang="en-AU" dirty="0" smtClean="0">
              <a:latin typeface="+mn-lt"/>
            </a:endParaRPr>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12</a:t>
            </a:fld>
            <a:endParaRPr lang="en-AU" dirty="0">
              <a:solidFill>
                <a:prstClr val="black"/>
              </a:solidFill>
            </a:endParaRPr>
          </a:p>
        </p:txBody>
      </p:sp>
    </p:spTree>
    <p:extLst>
      <p:ext uri="{BB962C8B-B14F-4D97-AF65-F5344CB8AC3E}">
        <p14:creationId xmlns:p14="http://schemas.microsoft.com/office/powerpoint/2010/main" val="3098547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Here are some examples of what a designer should consider</a:t>
            </a:r>
            <a:r>
              <a:rPr lang="en-AU" baseline="0" dirty="0" smtClean="0"/>
              <a:t> when someone has asked for a lug to be added to a vessel.</a:t>
            </a:r>
          </a:p>
          <a:p>
            <a:endParaRPr lang="en-AU" i="1" baseline="0" dirty="0" smtClean="0"/>
          </a:p>
          <a:p>
            <a:r>
              <a:rPr lang="en-AU" i="1" baseline="0" dirty="0" smtClean="0"/>
              <a:t>Click: enlarged lifting lug details diagram appears</a:t>
            </a:r>
          </a:p>
          <a:p>
            <a:r>
              <a:rPr lang="en-AU" i="1" baseline="0" dirty="0" smtClean="0"/>
              <a:t>Click: enlarged vessel attachment diagram appears</a:t>
            </a:r>
            <a:endParaRPr lang="en-AU" i="1"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13</a:t>
            </a:fld>
            <a:endParaRPr lang="en-AU" dirty="0">
              <a:solidFill>
                <a:prstClr val="black"/>
              </a:solidFill>
            </a:endParaRPr>
          </a:p>
        </p:txBody>
      </p:sp>
    </p:spTree>
    <p:extLst>
      <p:ext uri="{BB962C8B-B14F-4D97-AF65-F5344CB8AC3E}">
        <p14:creationId xmlns:p14="http://schemas.microsoft.com/office/powerpoint/2010/main" val="2632530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0" kern="1200" dirty="0" smtClean="0">
                <a:solidFill>
                  <a:schemeClr val="tx1"/>
                </a:solidFill>
                <a:effectLst/>
                <a:latin typeface="+mn-lt"/>
                <a:ea typeface="+mn-ea"/>
                <a:cs typeface="+mn-cs"/>
              </a:rPr>
              <a:t>In this scenario we have a flat belt conveyor leading onto a roller bed lead-off conveyor</a:t>
            </a:r>
          </a:p>
          <a:p>
            <a:pPr lvl="0"/>
            <a:endParaRPr lang="en-AU" sz="1200" i="0" kern="1200" dirty="0" smtClean="0">
              <a:solidFill>
                <a:schemeClr val="tx1"/>
              </a:solidFill>
              <a:effectLst/>
              <a:latin typeface="+mn-lt"/>
              <a:ea typeface="+mn-ea"/>
              <a:cs typeface="+mn-cs"/>
            </a:endParaRPr>
          </a:p>
          <a:p>
            <a:pPr lvl="0"/>
            <a:r>
              <a:rPr lang="en-AU" sz="1200" i="0" kern="1200" dirty="0" smtClean="0">
                <a:solidFill>
                  <a:schemeClr val="tx1"/>
                </a:solidFill>
                <a:effectLst/>
                <a:latin typeface="+mn-lt"/>
                <a:ea typeface="+mn-ea"/>
                <a:cs typeface="+mn-cs"/>
              </a:rPr>
              <a:t>What potential</a:t>
            </a:r>
            <a:r>
              <a:rPr lang="en-AU" sz="1200" i="0" kern="1200" baseline="0" dirty="0" smtClean="0">
                <a:solidFill>
                  <a:schemeClr val="tx1"/>
                </a:solidFill>
                <a:effectLst/>
                <a:latin typeface="+mn-lt"/>
                <a:ea typeface="+mn-ea"/>
                <a:cs typeface="+mn-cs"/>
              </a:rPr>
              <a:t> hazards do you see with this scenario?</a:t>
            </a:r>
            <a:endParaRPr lang="en-AU" sz="1200" i="0" kern="1200" dirty="0" smtClean="0">
              <a:solidFill>
                <a:schemeClr val="tx1"/>
              </a:solidFill>
              <a:effectLst/>
              <a:latin typeface="+mn-lt"/>
              <a:ea typeface="+mn-ea"/>
              <a:cs typeface="+mn-cs"/>
            </a:endParaRPr>
          </a:p>
          <a:p>
            <a:pPr lvl="0"/>
            <a:r>
              <a:rPr lang="en-AU" sz="1200" i="0" kern="1200" dirty="0" smtClean="0">
                <a:solidFill>
                  <a:schemeClr val="tx1"/>
                </a:solidFill>
                <a:effectLst/>
                <a:latin typeface="+mn-lt"/>
                <a:ea typeface="+mn-ea"/>
                <a:cs typeface="+mn-cs"/>
              </a:rPr>
              <a:t>How will the asset interact with its environment?</a:t>
            </a:r>
            <a:endParaRPr lang="en-AU" sz="1050" i="0" kern="1200" dirty="0" smtClean="0">
              <a:solidFill>
                <a:schemeClr val="tx1"/>
              </a:solidFill>
              <a:effectLst/>
              <a:latin typeface="+mn-lt"/>
              <a:ea typeface="+mn-ea"/>
              <a:cs typeface="+mn-cs"/>
            </a:endParaRPr>
          </a:p>
          <a:p>
            <a:pPr lvl="0"/>
            <a:r>
              <a:rPr lang="en-AU" sz="1200" i="0" kern="1200" dirty="0" smtClean="0">
                <a:solidFill>
                  <a:schemeClr val="tx1"/>
                </a:solidFill>
                <a:effectLst/>
                <a:latin typeface="+mn-lt"/>
                <a:ea typeface="+mn-ea"/>
                <a:cs typeface="+mn-cs"/>
              </a:rPr>
              <a:t>Will people be working near it?</a:t>
            </a:r>
            <a:endParaRPr lang="en-AU" sz="1050" i="0" kern="1200" dirty="0" smtClean="0">
              <a:solidFill>
                <a:schemeClr val="tx1"/>
              </a:solidFill>
              <a:effectLst/>
              <a:latin typeface="+mn-lt"/>
              <a:ea typeface="+mn-ea"/>
              <a:cs typeface="+mn-cs"/>
            </a:endParaRPr>
          </a:p>
          <a:p>
            <a:pPr lvl="0"/>
            <a:r>
              <a:rPr lang="en-AU" sz="1200" i="0" kern="1200" dirty="0" smtClean="0">
                <a:solidFill>
                  <a:schemeClr val="tx1"/>
                </a:solidFill>
                <a:effectLst/>
                <a:latin typeface="+mn-lt"/>
                <a:ea typeface="+mn-ea"/>
                <a:cs typeface="+mn-cs"/>
              </a:rPr>
              <a:t>What type of work will be done around it?</a:t>
            </a:r>
            <a:endParaRPr lang="en-AU" sz="1050" i="0" kern="1200" dirty="0" smtClean="0">
              <a:solidFill>
                <a:schemeClr val="tx1"/>
              </a:solidFill>
              <a:effectLst/>
              <a:latin typeface="+mn-lt"/>
              <a:ea typeface="+mn-ea"/>
              <a:cs typeface="+mn-cs"/>
            </a:endParaRPr>
          </a:p>
          <a:p>
            <a:endParaRPr lang="en-AU" sz="1200" i="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(Clues: Narrow gap between the conveyor and first lead off roller of the idler bed conveyor) </a:t>
            </a:r>
          </a:p>
          <a:p>
            <a:endParaRPr lang="en-AU" sz="12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Hazard? </a:t>
            </a:r>
          </a:p>
          <a:p>
            <a:r>
              <a:rPr lang="en-AU" sz="1200" i="0" kern="1200" dirty="0" smtClean="0">
                <a:solidFill>
                  <a:schemeClr val="tx1"/>
                </a:solidFill>
                <a:effectLst/>
                <a:latin typeface="+mn-lt"/>
                <a:ea typeface="+mn-ea"/>
                <a:cs typeface="+mn-cs"/>
              </a:rPr>
              <a:t>Answer: Pinch point, entanglement, crush injury</a:t>
            </a:r>
          </a:p>
          <a:p>
            <a:endParaRPr lang="en-AU" sz="12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How can this be prevented by better design?</a:t>
            </a:r>
          </a:p>
          <a:p>
            <a:r>
              <a:rPr lang="en-AU" sz="1200" i="0" kern="1200" dirty="0" smtClean="0">
                <a:solidFill>
                  <a:schemeClr val="tx1"/>
                </a:solidFill>
                <a:effectLst/>
                <a:latin typeface="+mn-lt"/>
                <a:ea typeface="+mn-ea"/>
                <a:cs typeface="+mn-cs"/>
              </a:rPr>
              <a:t>Answer: </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maximise the gap to make it much larger</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the first one or two idlers could pop-out rather than stay fixed</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guard the pinch point</a:t>
            </a: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14</a:t>
            </a:fld>
            <a:endParaRPr lang="en-AU" dirty="0">
              <a:solidFill>
                <a:prstClr val="black"/>
              </a:solidFill>
            </a:endParaRPr>
          </a:p>
        </p:txBody>
      </p:sp>
    </p:spTree>
    <p:extLst>
      <p:ext uri="{BB962C8B-B14F-4D97-AF65-F5344CB8AC3E}">
        <p14:creationId xmlns:p14="http://schemas.microsoft.com/office/powerpoint/2010/main" val="2153121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0" kern="1200" dirty="0" smtClean="0">
                <a:solidFill>
                  <a:schemeClr val="tx1"/>
                </a:solidFill>
                <a:effectLst/>
                <a:latin typeface="+mn-lt"/>
                <a:ea typeface="+mn-ea"/>
                <a:cs typeface="+mn-cs"/>
              </a:rPr>
              <a:t>This is a tyre cage that was put together without</a:t>
            </a:r>
            <a:r>
              <a:rPr lang="en-AU" sz="1200" i="0" kern="1200" baseline="0" dirty="0" smtClean="0">
                <a:solidFill>
                  <a:schemeClr val="tx1"/>
                </a:solidFill>
                <a:effectLst/>
                <a:latin typeface="+mn-lt"/>
                <a:ea typeface="+mn-ea"/>
                <a:cs typeface="+mn-cs"/>
              </a:rPr>
              <a:t> going through </a:t>
            </a:r>
            <a:r>
              <a:rPr lang="en-AU" sz="1200" i="0" kern="1200" baseline="0" dirty="0" smtClean="0">
                <a:solidFill>
                  <a:schemeClr val="tx1"/>
                </a:solidFill>
                <a:effectLst/>
                <a:latin typeface="+mn-lt"/>
                <a:ea typeface="+mn-ea"/>
                <a:cs typeface="+mn-cs"/>
              </a:rPr>
              <a:t>a </a:t>
            </a:r>
            <a:r>
              <a:rPr lang="en-AU" sz="1200" i="0" kern="1200" baseline="0" dirty="0" smtClean="0">
                <a:solidFill>
                  <a:schemeClr val="tx1"/>
                </a:solidFill>
                <a:effectLst/>
                <a:latin typeface="+mn-lt"/>
                <a:ea typeface="+mn-ea"/>
                <a:cs typeface="+mn-cs"/>
              </a:rPr>
              <a:t>proper </a:t>
            </a:r>
            <a:r>
              <a:rPr lang="en-AU" sz="1200" i="0" kern="1200" baseline="0" dirty="0" smtClean="0">
                <a:solidFill>
                  <a:schemeClr val="tx1"/>
                </a:solidFill>
                <a:effectLst/>
                <a:latin typeface="+mn-lt"/>
                <a:ea typeface="+mn-ea"/>
                <a:cs typeface="+mn-cs"/>
              </a:rPr>
              <a:t>design process </a:t>
            </a:r>
            <a:r>
              <a:rPr lang="en-AU" sz="1200" i="0" kern="1200" baseline="0" dirty="0" smtClean="0">
                <a:solidFill>
                  <a:schemeClr val="tx1"/>
                </a:solidFill>
                <a:effectLst/>
                <a:latin typeface="+mn-lt"/>
                <a:ea typeface="+mn-ea"/>
                <a:cs typeface="+mn-cs"/>
              </a:rPr>
              <a:t>(in terms of assessing its required strength)</a:t>
            </a:r>
          </a:p>
          <a:p>
            <a:pPr lvl="0"/>
            <a:endParaRPr lang="en-AU" sz="1200" i="0" kern="1200" dirty="0" smtClean="0">
              <a:solidFill>
                <a:schemeClr val="tx1"/>
              </a:solidFill>
              <a:effectLst/>
              <a:latin typeface="+mn-lt"/>
              <a:ea typeface="+mn-ea"/>
              <a:cs typeface="+mn-cs"/>
            </a:endParaRPr>
          </a:p>
          <a:p>
            <a:pPr lvl="0"/>
            <a:r>
              <a:rPr lang="en-AU" sz="1200" i="0" kern="1200" dirty="0" smtClean="0">
                <a:solidFill>
                  <a:schemeClr val="tx1"/>
                </a:solidFill>
                <a:effectLst/>
                <a:latin typeface="+mn-lt"/>
                <a:ea typeface="+mn-ea"/>
                <a:cs typeface="+mn-cs"/>
              </a:rPr>
              <a:t>What potential</a:t>
            </a:r>
            <a:r>
              <a:rPr lang="en-AU" sz="1200" i="0" kern="1200" baseline="0" dirty="0" smtClean="0">
                <a:solidFill>
                  <a:schemeClr val="tx1"/>
                </a:solidFill>
                <a:effectLst/>
                <a:latin typeface="+mn-lt"/>
                <a:ea typeface="+mn-ea"/>
                <a:cs typeface="+mn-cs"/>
              </a:rPr>
              <a:t> hazards do you see with this scenario?</a:t>
            </a:r>
          </a:p>
          <a:p>
            <a:pPr lvl="0"/>
            <a:r>
              <a:rPr lang="en-AU" sz="1200" i="0" kern="1200" dirty="0" smtClean="0">
                <a:solidFill>
                  <a:schemeClr val="tx1"/>
                </a:solidFill>
                <a:effectLst/>
                <a:latin typeface="+mn-lt"/>
                <a:ea typeface="+mn-ea"/>
                <a:cs typeface="+mn-cs"/>
              </a:rPr>
              <a:t>Is the item appropriate or adequate for its intended use?</a:t>
            </a:r>
            <a:endParaRPr lang="en-AU" sz="1050" i="0" kern="1200" dirty="0" smtClean="0">
              <a:solidFill>
                <a:schemeClr val="tx1"/>
              </a:solidFill>
              <a:effectLst/>
              <a:latin typeface="+mn-lt"/>
              <a:ea typeface="+mn-ea"/>
              <a:cs typeface="+mn-cs"/>
            </a:endParaRPr>
          </a:p>
          <a:p>
            <a:pPr lvl="0"/>
            <a:r>
              <a:rPr lang="en-AU" sz="1200" i="0" kern="1200" dirty="0" smtClean="0">
                <a:solidFill>
                  <a:schemeClr val="tx1"/>
                </a:solidFill>
                <a:effectLst/>
                <a:latin typeface="+mn-lt"/>
                <a:ea typeface="+mn-ea"/>
                <a:cs typeface="+mn-cs"/>
              </a:rPr>
              <a:t>Is it strong enough? How do you know?</a:t>
            </a:r>
          </a:p>
          <a:p>
            <a:endParaRPr lang="en-AU" sz="1200" i="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(Clues: Cage was not designed or tested by a competent person. The steel plate was added for extra protection) </a:t>
            </a:r>
          </a:p>
          <a:p>
            <a:endParaRPr lang="en-AU" sz="1200" i="1"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Hazard? </a:t>
            </a:r>
          </a:p>
          <a:p>
            <a:r>
              <a:rPr lang="en-AU" sz="1200" i="0" kern="1200" dirty="0" smtClean="0">
                <a:solidFill>
                  <a:schemeClr val="tx1"/>
                </a:solidFill>
                <a:effectLst/>
                <a:latin typeface="+mn-lt"/>
                <a:ea typeface="+mn-ea"/>
                <a:cs typeface="+mn-cs"/>
              </a:rPr>
              <a:t>Answer: Added </a:t>
            </a:r>
            <a:r>
              <a:rPr lang="en-AU" sz="1200" i="0" kern="1200" dirty="0" smtClean="0">
                <a:solidFill>
                  <a:schemeClr val="tx1"/>
                </a:solidFill>
                <a:effectLst/>
                <a:latin typeface="+mn-lt"/>
                <a:ea typeface="+mn-ea"/>
                <a:cs typeface="+mn-cs"/>
              </a:rPr>
              <a:t>more </a:t>
            </a:r>
            <a:r>
              <a:rPr lang="en-AU" sz="1200" i="0" kern="1200" dirty="0" smtClean="0">
                <a:solidFill>
                  <a:schemeClr val="tx1"/>
                </a:solidFill>
                <a:effectLst/>
                <a:latin typeface="+mn-lt"/>
                <a:ea typeface="+mn-ea"/>
                <a:cs typeface="+mn-cs"/>
              </a:rPr>
              <a:t>shrapnel if tyre over pressurises and explodes. In this particular case the metal plate travelled over 90 metres.  </a:t>
            </a:r>
          </a:p>
          <a:p>
            <a:endParaRPr lang="en-AU" sz="12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How can this be prevented by better design?</a:t>
            </a:r>
          </a:p>
          <a:p>
            <a:r>
              <a:rPr lang="en-AU" sz="1200" i="0" kern="1200" dirty="0" smtClean="0">
                <a:solidFill>
                  <a:schemeClr val="tx1"/>
                </a:solidFill>
                <a:effectLst/>
                <a:latin typeface="+mn-lt"/>
                <a:ea typeface="+mn-ea"/>
                <a:cs typeface="+mn-cs"/>
              </a:rPr>
              <a:t>Answer: Designed and tested to be able to sustain that pressure. Rated to a certain capacity and clearing marked.</a:t>
            </a:r>
          </a:p>
          <a:p>
            <a:endParaRPr lang="en-AU" sz="1200" dirty="0" smtClean="0"/>
          </a:p>
          <a:p>
            <a:endParaRPr lang="en-AU" sz="1200"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15</a:t>
            </a:fld>
            <a:endParaRPr lang="en-AU">
              <a:solidFill>
                <a:prstClr val="black"/>
              </a:solidFill>
            </a:endParaRPr>
          </a:p>
        </p:txBody>
      </p:sp>
    </p:spTree>
    <p:extLst>
      <p:ext uri="{BB962C8B-B14F-4D97-AF65-F5344CB8AC3E}">
        <p14:creationId xmlns:p14="http://schemas.microsoft.com/office/powerpoint/2010/main" val="4197407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0" kern="1200" dirty="0" smtClean="0">
                <a:solidFill>
                  <a:schemeClr val="tx1"/>
                </a:solidFill>
                <a:effectLst/>
                <a:latin typeface="+mn-lt"/>
                <a:ea typeface="+mn-ea"/>
                <a:cs typeface="+mn-cs"/>
              </a:rPr>
              <a:t>This is a good example of what can occur when you don’t address</a:t>
            </a:r>
            <a:r>
              <a:rPr lang="en-AU" sz="1200" i="0" kern="1200" baseline="0" dirty="0" smtClean="0">
                <a:solidFill>
                  <a:schemeClr val="tx1"/>
                </a:solidFill>
                <a:effectLst/>
                <a:latin typeface="+mn-lt"/>
                <a:ea typeface="+mn-ea"/>
                <a:cs typeface="+mn-cs"/>
              </a:rPr>
              <a:t> hazards in the design phase.</a:t>
            </a:r>
            <a:endParaRPr lang="en-AU" sz="1200" i="0" kern="1200" dirty="0" smtClean="0">
              <a:solidFill>
                <a:schemeClr val="tx1"/>
              </a:solidFill>
              <a:effectLst/>
              <a:latin typeface="+mn-lt"/>
              <a:ea typeface="+mn-ea"/>
              <a:cs typeface="+mn-cs"/>
            </a:endParaRPr>
          </a:p>
          <a:p>
            <a:pPr lvl="0"/>
            <a:endParaRPr lang="en-AU" sz="1200" i="1" kern="1200" dirty="0" smtClean="0">
              <a:solidFill>
                <a:schemeClr val="tx1"/>
              </a:solidFill>
              <a:effectLst/>
              <a:latin typeface="+mn-lt"/>
              <a:ea typeface="+mn-ea"/>
              <a:cs typeface="+mn-cs"/>
            </a:endParaRPr>
          </a:p>
          <a:p>
            <a:r>
              <a:rPr lang="en-AU" dirty="0" smtClean="0"/>
              <a:t>Some design problems are not easy to detect, especially if the item, in this case a </a:t>
            </a:r>
            <a:r>
              <a:rPr lang="en-AU" smtClean="0"/>
              <a:t>semi-portal </a:t>
            </a:r>
            <a:r>
              <a:rPr lang="en-AU" smtClean="0"/>
              <a:t>crane, </a:t>
            </a:r>
            <a:r>
              <a:rPr lang="en-AU" dirty="0" smtClean="0"/>
              <a:t>has been in use for a number of years. People accept that it is safe</a:t>
            </a:r>
            <a:r>
              <a:rPr lang="en-AU" baseline="0" dirty="0" smtClean="0"/>
              <a:t> simply because it has never failed. The next slide shows what can happen.</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16</a:t>
            </a:fld>
            <a:endParaRPr lang="en-AU">
              <a:solidFill>
                <a:prstClr val="black"/>
              </a:solidFill>
            </a:endParaRPr>
          </a:p>
        </p:txBody>
      </p:sp>
    </p:spTree>
    <p:extLst>
      <p:ext uri="{BB962C8B-B14F-4D97-AF65-F5344CB8AC3E}">
        <p14:creationId xmlns:p14="http://schemas.microsoft.com/office/powerpoint/2010/main" val="2749468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i="0" dirty="0" smtClean="0"/>
              <a:t>In this particular case derailment led to the total collapse of the crane. An operator was standing right next to the crane as this</a:t>
            </a:r>
            <a:r>
              <a:rPr lang="en-AU" i="0" baseline="0" dirty="0" smtClean="0"/>
              <a:t> happened.</a:t>
            </a:r>
          </a:p>
          <a:p>
            <a:endParaRPr lang="en-AU" i="0" baseline="0" dirty="0" smtClean="0"/>
          </a:p>
          <a:p>
            <a:r>
              <a:rPr lang="en-AU" sz="1200" i="0" kern="1200" dirty="0" smtClean="0">
                <a:solidFill>
                  <a:schemeClr val="tx1"/>
                </a:solidFill>
                <a:effectLst/>
                <a:latin typeface="+mn-lt"/>
                <a:ea typeface="+mn-ea"/>
                <a:cs typeface="+mn-cs"/>
              </a:rPr>
              <a:t>How could this have been prevented by better design? Let’s have a look at some more photos.</a:t>
            </a:r>
          </a:p>
          <a:p>
            <a:endParaRPr lang="en-AU"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17</a:t>
            </a:fld>
            <a:endParaRPr lang="en-AU">
              <a:solidFill>
                <a:prstClr val="black"/>
              </a:solidFill>
            </a:endParaRPr>
          </a:p>
        </p:txBody>
      </p:sp>
    </p:spTree>
    <p:extLst>
      <p:ext uri="{BB962C8B-B14F-4D97-AF65-F5344CB8AC3E}">
        <p14:creationId xmlns:p14="http://schemas.microsoft.com/office/powerpoint/2010/main" val="4269220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upper runway of this crane was subject to substantial spillage from above activity. Rocks and debris on the crane runways pose serious risk to cranes and can cause derailment. </a:t>
            </a:r>
          </a:p>
          <a:p>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18</a:t>
            </a:fld>
            <a:endParaRPr lang="en-AU" dirty="0">
              <a:solidFill>
                <a:prstClr val="black"/>
              </a:solidFill>
            </a:endParaRPr>
          </a:p>
        </p:txBody>
      </p:sp>
    </p:spTree>
    <p:extLst>
      <p:ext uri="{BB962C8B-B14F-4D97-AF65-F5344CB8AC3E}">
        <p14:creationId xmlns:p14="http://schemas.microsoft.com/office/powerpoint/2010/main" val="2089742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kern="1200" baseline="0" dirty="0" smtClean="0">
                <a:solidFill>
                  <a:schemeClr val="tx1"/>
                </a:solidFill>
                <a:effectLst/>
                <a:latin typeface="+mn-lt"/>
                <a:ea typeface="+mn-ea"/>
                <a:cs typeface="+mn-cs"/>
              </a:rPr>
              <a:t>How could this have been prevented by better design?</a:t>
            </a:r>
            <a:endParaRPr lang="en-AU" sz="12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Answer: A designer should have:</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assessed the environment for which this crane would be operating </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adopted anti-derailment devices </a:t>
            </a:r>
          </a:p>
          <a:p>
            <a:pPr marL="171450" indent="-171450">
              <a:buFont typeface="Arial" panose="020B0604020202020204" pitchFamily="34" charset="0"/>
              <a:buChar char="•"/>
            </a:pPr>
            <a:r>
              <a:rPr lang="en-AU" sz="1200" i="0" kern="1200" dirty="0" smtClean="0">
                <a:solidFill>
                  <a:schemeClr val="tx1"/>
                </a:solidFill>
                <a:effectLst/>
                <a:latin typeface="+mn-lt"/>
                <a:ea typeface="+mn-ea"/>
                <a:cs typeface="+mn-cs"/>
              </a:rPr>
              <a:t>have something</a:t>
            </a:r>
            <a:r>
              <a:rPr lang="en-AU" sz="1200" i="0" kern="1200" baseline="0" dirty="0" smtClean="0">
                <a:solidFill>
                  <a:schemeClr val="tx1"/>
                </a:solidFill>
                <a:effectLst/>
                <a:latin typeface="+mn-lt"/>
                <a:ea typeface="+mn-ea"/>
                <a:cs typeface="+mn-cs"/>
              </a:rPr>
              <a:t> in place to shield the runways from the spillage</a:t>
            </a:r>
            <a:r>
              <a:rPr lang="en-AU" sz="1200" i="0" kern="1200" dirty="0" smtClean="0">
                <a:solidFill>
                  <a:schemeClr val="tx1"/>
                </a:solidFill>
                <a:effectLst/>
                <a:latin typeface="+mn-lt"/>
                <a:ea typeface="+mn-ea"/>
                <a:cs typeface="+mn-cs"/>
              </a:rPr>
              <a:t> </a:t>
            </a:r>
          </a:p>
          <a:p>
            <a:endParaRPr lang="en-AU" i="0" dirty="0" smtClean="0"/>
          </a:p>
          <a:p>
            <a:r>
              <a:rPr lang="en-AU" i="0" dirty="0" smtClean="0"/>
              <a:t>It is about not just looking at your product or process in isolation, but addressing how it will behave</a:t>
            </a:r>
            <a:r>
              <a:rPr lang="en-AU" i="0" baseline="0" dirty="0" smtClean="0"/>
              <a:t> and/or </a:t>
            </a:r>
            <a:r>
              <a:rPr lang="en-AU" i="0" dirty="0" smtClean="0"/>
              <a:t>interact with its environment as a whole. </a:t>
            </a:r>
          </a:p>
          <a:p>
            <a:endParaRPr lang="en-AU" i="0" dirty="0" smtClean="0"/>
          </a:p>
          <a:p>
            <a:r>
              <a:rPr lang="en-AU" i="0" baseline="0" dirty="0" smtClean="0"/>
              <a:t>What could have been done once it was in place?</a:t>
            </a:r>
          </a:p>
          <a:p>
            <a:r>
              <a:rPr lang="en-AU" i="0" baseline="0" dirty="0" smtClean="0"/>
              <a:t>Answer: </a:t>
            </a:r>
          </a:p>
          <a:p>
            <a:pPr marL="171450" indent="-171450">
              <a:buFont typeface="Arial" panose="020B0604020202020204" pitchFamily="34" charset="0"/>
              <a:buChar char="•"/>
            </a:pPr>
            <a:r>
              <a:rPr lang="en-AU" i="0" baseline="0" dirty="0" smtClean="0"/>
              <a:t>a risk assessment looking at the critical control required to prevent the crane from derailing.</a:t>
            </a:r>
          </a:p>
          <a:p>
            <a:pPr marL="171450" indent="-171450">
              <a:buFont typeface="Arial" panose="020B0604020202020204" pitchFamily="34" charset="0"/>
              <a:buChar char="•"/>
            </a:pPr>
            <a:r>
              <a:rPr lang="en-AU" i="0" baseline="0" dirty="0" smtClean="0"/>
              <a:t>a simple pre-start (again) requiring critical aspects to be checked. There was no evidence of pre-start on the crane. Evidence indicate that the crane was already derailed by the time it was used.</a:t>
            </a:r>
          </a:p>
          <a:p>
            <a:pPr marL="171450" indent="-171450">
              <a:buFont typeface="Arial" panose="020B0604020202020204" pitchFamily="34" charset="0"/>
              <a:buChar char="•"/>
            </a:pPr>
            <a:r>
              <a:rPr lang="en-AU" i="0" baseline="0" dirty="0" smtClean="0"/>
              <a:t>regular cleaning of the material build up on and around the rails. Rocks had been crushed by the carriage wheels driving over them.</a:t>
            </a:r>
          </a:p>
          <a:p>
            <a:endParaRPr lang="en-AU" i="0"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19</a:t>
            </a:fld>
            <a:endParaRPr lang="en-AU" dirty="0">
              <a:solidFill>
                <a:prstClr val="black"/>
              </a:solidFill>
            </a:endParaRPr>
          </a:p>
        </p:txBody>
      </p:sp>
    </p:spTree>
    <p:extLst>
      <p:ext uri="{BB962C8B-B14F-4D97-AF65-F5344CB8AC3E}">
        <p14:creationId xmlns:p14="http://schemas.microsoft.com/office/powerpoint/2010/main" val="64476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123907"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bodyPr>
          <a:lstStyle/>
          <a:p>
            <a:endParaRPr lang="en-AU" dirty="0"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EBBBCB-1940-4845-9D22-8D60C11BCE97}" type="slidenum">
              <a:rPr lang="en-AU" smtClean="0">
                <a:solidFill>
                  <a:prstClr val="black"/>
                </a:solidFill>
              </a:rPr>
              <a:pPr/>
              <a:t>2</a:t>
            </a:fld>
            <a:endParaRPr lang="en-AU"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20</a:t>
            </a:fld>
            <a:endParaRPr lang="en-AU">
              <a:solidFill>
                <a:prstClr val="black"/>
              </a:solidFill>
            </a:endParaRPr>
          </a:p>
        </p:txBody>
      </p:sp>
    </p:spTree>
    <p:extLst>
      <p:ext uri="{BB962C8B-B14F-4D97-AF65-F5344CB8AC3E}">
        <p14:creationId xmlns:p14="http://schemas.microsoft.com/office/powerpoint/2010/main" val="114011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i="0" dirty="0"/>
              <a:t>What is safety in design and why is it so important</a:t>
            </a:r>
            <a:r>
              <a:rPr lang="en-AU" i="0" dirty="0" smtClean="0"/>
              <a:t>?</a:t>
            </a:r>
          </a:p>
          <a:p>
            <a:pPr>
              <a:defRPr/>
            </a:pPr>
            <a:endParaRPr lang="en-AU" i="0" dirty="0"/>
          </a:p>
          <a:p>
            <a:r>
              <a:rPr lang="en-AU" i="0" dirty="0" smtClean="0"/>
              <a:t>Safety </a:t>
            </a:r>
            <a:r>
              <a:rPr lang="en-AU" i="0" dirty="0"/>
              <a:t>in design is aimed at preventing injuries and disease by considering hazards as early as possible in the planning and design process</a:t>
            </a:r>
            <a:r>
              <a:rPr lang="en-AU" i="0" dirty="0" smtClean="0"/>
              <a:t>.</a:t>
            </a:r>
          </a:p>
          <a:p>
            <a:endParaRPr lang="en-AU" i="0" dirty="0"/>
          </a:p>
          <a:p>
            <a:r>
              <a:rPr lang="en-AU" i="0" dirty="0"/>
              <a:t>A simple example of safety in design is the advancements that can be seen </a:t>
            </a:r>
            <a:r>
              <a:rPr lang="en-AU" i="0" dirty="0" smtClean="0"/>
              <a:t>in cars</a:t>
            </a:r>
            <a:r>
              <a:rPr lang="en-AU" i="0" dirty="0"/>
              <a:t>. </a:t>
            </a:r>
          </a:p>
          <a:p>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3</a:t>
            </a:fld>
            <a:endParaRPr lang="en-AU" dirty="0">
              <a:solidFill>
                <a:prstClr val="black"/>
              </a:solidFill>
            </a:endParaRPr>
          </a:p>
        </p:txBody>
      </p:sp>
    </p:spTree>
    <p:extLst>
      <p:ext uri="{BB962C8B-B14F-4D97-AF65-F5344CB8AC3E}">
        <p14:creationId xmlns:p14="http://schemas.microsoft.com/office/powerpoint/2010/main" val="52811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Think of a car built in the </a:t>
            </a:r>
            <a:r>
              <a:rPr lang="en-AU" i="0" dirty="0" smtClean="0"/>
              <a:t>1960s</a:t>
            </a:r>
            <a:r>
              <a:rPr lang="en-AU" i="0" dirty="0"/>
              <a:t>.</a:t>
            </a:r>
            <a:r>
              <a:rPr lang="en-AU" i="0" dirty="0" smtClean="0"/>
              <a:t> What </a:t>
            </a:r>
            <a:r>
              <a:rPr lang="en-AU" i="0" dirty="0"/>
              <a:t>do you see? </a:t>
            </a:r>
            <a:endParaRPr lang="en-AU" i="0" dirty="0" smtClean="0"/>
          </a:p>
          <a:p>
            <a:pPr marL="171450" indent="-171450">
              <a:buFont typeface="Arial" panose="020B0604020202020204" pitchFamily="34" charset="0"/>
              <a:buChar char="•"/>
            </a:pPr>
            <a:r>
              <a:rPr lang="en-AU" i="0" dirty="0" smtClean="0"/>
              <a:t>unforgiving </a:t>
            </a:r>
            <a:r>
              <a:rPr lang="en-AU" i="0" dirty="0"/>
              <a:t>surfaces </a:t>
            </a:r>
            <a:endParaRPr lang="en-AU" i="0" dirty="0" smtClean="0"/>
          </a:p>
          <a:p>
            <a:pPr marL="171450" indent="-171450">
              <a:buFont typeface="Arial" panose="020B0604020202020204" pitchFamily="34" charset="0"/>
              <a:buChar char="•"/>
            </a:pPr>
            <a:r>
              <a:rPr lang="en-AU" i="0" dirty="0" smtClean="0"/>
              <a:t>sharp </a:t>
            </a:r>
            <a:r>
              <a:rPr lang="en-AU" i="0" dirty="0"/>
              <a:t>edges on the </a:t>
            </a:r>
            <a:r>
              <a:rPr lang="en-AU" i="0" dirty="0" smtClean="0"/>
              <a:t>dash </a:t>
            </a:r>
          </a:p>
          <a:p>
            <a:pPr marL="171450" indent="-171450">
              <a:buFont typeface="Arial" panose="020B0604020202020204" pitchFamily="34" charset="0"/>
              <a:buChar char="•"/>
            </a:pPr>
            <a:r>
              <a:rPr lang="en-AU" i="0" dirty="0" smtClean="0"/>
              <a:t>a </a:t>
            </a:r>
            <a:r>
              <a:rPr lang="en-AU" i="0" dirty="0"/>
              <a:t>thin-rimmed </a:t>
            </a:r>
            <a:r>
              <a:rPr lang="en-AU" i="0" dirty="0" smtClean="0"/>
              <a:t> steering wheel </a:t>
            </a:r>
            <a:r>
              <a:rPr lang="en-AU" i="0" dirty="0"/>
              <a:t>with </a:t>
            </a:r>
            <a:r>
              <a:rPr lang="en-AU" i="0" dirty="0" smtClean="0"/>
              <a:t>a </a:t>
            </a:r>
            <a:r>
              <a:rPr lang="en-AU" i="0" dirty="0"/>
              <a:t>decorative metal bar for the </a:t>
            </a:r>
            <a:r>
              <a:rPr lang="en-AU" i="0" dirty="0" smtClean="0"/>
              <a:t>horn </a:t>
            </a:r>
          </a:p>
          <a:p>
            <a:pPr marL="171450" indent="-171450">
              <a:buFont typeface="Arial" panose="020B0604020202020204" pitchFamily="34" charset="0"/>
              <a:buChar char="•"/>
            </a:pPr>
            <a:r>
              <a:rPr lang="en-AU" i="0" dirty="0" smtClean="0"/>
              <a:t>drivers </a:t>
            </a:r>
            <a:r>
              <a:rPr lang="en-AU" i="0" dirty="0"/>
              <a:t>seat is flat and unsupportive with no head restraint or seat </a:t>
            </a:r>
            <a:r>
              <a:rPr lang="en-AU" i="0" dirty="0" smtClean="0"/>
              <a:t>belts</a:t>
            </a:r>
          </a:p>
          <a:p>
            <a:pPr marL="171450" indent="-171450">
              <a:buFont typeface="Arial" panose="020B0604020202020204" pitchFamily="34" charset="0"/>
              <a:buChar char="•"/>
            </a:pPr>
            <a:r>
              <a:rPr lang="en-AU" i="0" dirty="0" smtClean="0"/>
              <a:t>roof </a:t>
            </a:r>
            <a:r>
              <a:rPr lang="en-AU" i="0" dirty="0"/>
              <a:t>pillars are thin and unpadded on the </a:t>
            </a:r>
            <a:r>
              <a:rPr lang="en-AU" i="0" dirty="0" smtClean="0"/>
              <a:t>inside</a:t>
            </a:r>
          </a:p>
          <a:p>
            <a:pPr marL="171450" indent="-171450">
              <a:buFont typeface="Arial" panose="020B0604020202020204" pitchFamily="34" charset="0"/>
              <a:buChar char="•"/>
            </a:pPr>
            <a:r>
              <a:rPr lang="en-AU" i="0" dirty="0" smtClean="0"/>
              <a:t>the </a:t>
            </a:r>
            <a:r>
              <a:rPr lang="en-AU" i="0" dirty="0"/>
              <a:t>windscreen will probably be </a:t>
            </a:r>
            <a:r>
              <a:rPr lang="en-AU" i="0" dirty="0" err="1" smtClean="0"/>
              <a:t>unlaminated</a:t>
            </a:r>
            <a:endParaRPr lang="en-AU" i="0" dirty="0" smtClean="0"/>
          </a:p>
          <a:p>
            <a:pPr marL="171450" indent="-171450">
              <a:buFont typeface="Arial" panose="020B0604020202020204" pitchFamily="34" charset="0"/>
              <a:buChar char="•"/>
            </a:pPr>
            <a:endParaRPr lang="en-AU" i="0" dirty="0"/>
          </a:p>
          <a:p>
            <a:r>
              <a:rPr lang="en-AU" i="0" dirty="0"/>
              <a:t>Compare that to the cars of </a:t>
            </a:r>
            <a:r>
              <a:rPr lang="en-AU" i="0" dirty="0" smtClean="0"/>
              <a:t>today. You’ll see: </a:t>
            </a:r>
          </a:p>
          <a:p>
            <a:pPr marL="171450" indent="-171450">
              <a:buFont typeface="Arial" panose="020B0604020202020204" pitchFamily="34" charset="0"/>
              <a:buChar char="•"/>
            </a:pPr>
            <a:r>
              <a:rPr lang="en-AU" i="0" dirty="0" smtClean="0"/>
              <a:t>airbags</a:t>
            </a:r>
          </a:p>
          <a:p>
            <a:pPr marL="171450" indent="-171450">
              <a:buFont typeface="Arial" panose="020B0604020202020204" pitchFamily="34" charset="0"/>
              <a:buChar char="•"/>
            </a:pPr>
            <a:r>
              <a:rPr lang="en-AU" i="0" dirty="0" smtClean="0"/>
              <a:t>seat belts </a:t>
            </a:r>
          </a:p>
          <a:p>
            <a:pPr marL="171450" indent="-171450">
              <a:buFont typeface="Arial" panose="020B0604020202020204" pitchFamily="34" charset="0"/>
              <a:buChar char="•"/>
            </a:pPr>
            <a:r>
              <a:rPr lang="en-AU" i="0" dirty="0" smtClean="0"/>
              <a:t>ABS brakes </a:t>
            </a:r>
          </a:p>
          <a:p>
            <a:pPr marL="171450" indent="-171450">
              <a:buFont typeface="Arial" panose="020B0604020202020204" pitchFamily="34" charset="0"/>
              <a:buChar char="•"/>
            </a:pPr>
            <a:r>
              <a:rPr lang="en-AU" i="0" dirty="0" smtClean="0"/>
              <a:t>laminated windscreens</a:t>
            </a:r>
          </a:p>
          <a:p>
            <a:pPr marL="171450" indent="-171450">
              <a:buFont typeface="Arial" panose="020B0604020202020204" pitchFamily="34" charset="0"/>
              <a:buChar char="•"/>
            </a:pPr>
            <a:r>
              <a:rPr lang="en-AU" i="0" dirty="0" smtClean="0"/>
              <a:t>a </a:t>
            </a:r>
            <a:r>
              <a:rPr lang="en-AU" i="0" dirty="0"/>
              <a:t>car </a:t>
            </a:r>
            <a:r>
              <a:rPr lang="en-AU" i="0" dirty="0" smtClean="0"/>
              <a:t>body </a:t>
            </a:r>
            <a:r>
              <a:rPr lang="en-AU" i="0" dirty="0" smtClean="0"/>
              <a:t>made </a:t>
            </a:r>
            <a:r>
              <a:rPr lang="en-AU" i="0" dirty="0"/>
              <a:t>to crush on </a:t>
            </a:r>
            <a:r>
              <a:rPr lang="en-AU" i="0" dirty="0" smtClean="0"/>
              <a:t>impact. </a:t>
            </a:r>
            <a:endParaRPr lang="en-AU" i="0" dirty="0"/>
          </a:p>
          <a:p>
            <a:endParaRPr lang="en-AU" i="0" dirty="0"/>
          </a:p>
          <a:p>
            <a:r>
              <a:rPr lang="en-AU" i="0" dirty="0" smtClean="0"/>
              <a:t>These built-in </a:t>
            </a:r>
            <a:r>
              <a:rPr lang="en-AU" i="0" dirty="0"/>
              <a:t>safety features are great examples of what safety in design aims to achieve. </a:t>
            </a:r>
            <a:endParaRPr lang="en-AU" i="0" dirty="0" smtClean="0"/>
          </a:p>
          <a:p>
            <a:endParaRPr lang="en-AU" i="0" dirty="0" smtClean="0"/>
          </a:p>
          <a:p>
            <a:r>
              <a:rPr lang="en-AU" i="0" dirty="0" smtClean="0"/>
              <a:t>Safety </a:t>
            </a:r>
            <a:r>
              <a:rPr lang="en-AU" i="0" dirty="0"/>
              <a:t>in design is about understanding the potential hazard </a:t>
            </a:r>
            <a:r>
              <a:rPr lang="en-AU" i="0" dirty="0" smtClean="0"/>
              <a:t>that your </a:t>
            </a:r>
            <a:r>
              <a:rPr lang="en-AU" i="0" dirty="0"/>
              <a:t>product introduces </a:t>
            </a:r>
            <a:r>
              <a:rPr lang="en-AU" i="0" dirty="0" smtClean="0"/>
              <a:t>– </a:t>
            </a:r>
            <a:r>
              <a:rPr lang="en-AU" i="0" dirty="0"/>
              <a:t>so for a car </a:t>
            </a:r>
            <a:r>
              <a:rPr lang="en-AU" i="0" dirty="0" smtClean="0"/>
              <a:t>it’s </a:t>
            </a:r>
            <a:r>
              <a:rPr lang="en-AU" i="0" dirty="0"/>
              <a:t>the fact that we are </a:t>
            </a:r>
            <a:r>
              <a:rPr lang="en-AU" i="0" dirty="0" smtClean="0"/>
              <a:t>travelling down </a:t>
            </a:r>
            <a:r>
              <a:rPr lang="en-AU" i="0" dirty="0"/>
              <a:t>a road at </a:t>
            </a:r>
            <a:r>
              <a:rPr lang="en-AU" i="0" dirty="0" smtClean="0"/>
              <a:t>100 km/</a:t>
            </a:r>
            <a:r>
              <a:rPr lang="en-AU" i="0" dirty="0" err="1" smtClean="0"/>
              <a:t>hr</a:t>
            </a:r>
            <a:r>
              <a:rPr lang="en-AU" i="0" dirty="0" smtClean="0"/>
              <a:t> – </a:t>
            </a:r>
            <a:r>
              <a:rPr lang="en-AU" i="0" dirty="0"/>
              <a:t>and finding a way to minimise </a:t>
            </a:r>
            <a:r>
              <a:rPr lang="en-AU" i="0" dirty="0" smtClean="0"/>
              <a:t>potential loss of control or collisions, and mitigate the consequences</a:t>
            </a:r>
            <a:r>
              <a:rPr lang="en-AU" i="0" baseline="0" dirty="0" smtClean="0"/>
              <a:t> (i.e. crash)</a:t>
            </a:r>
            <a:r>
              <a:rPr lang="en-AU" i="0" dirty="0" smtClean="0"/>
              <a:t>. </a:t>
            </a:r>
          </a:p>
          <a:p>
            <a:endParaRPr lang="en-AU" i="0" dirty="0" smtClean="0"/>
          </a:p>
          <a:p>
            <a:r>
              <a:rPr lang="en-AU" i="0" dirty="0" smtClean="0"/>
              <a:t>Designers </a:t>
            </a:r>
            <a:r>
              <a:rPr lang="en-AU" i="0" dirty="0"/>
              <a:t>and </a:t>
            </a:r>
            <a:r>
              <a:rPr lang="en-AU" i="0" dirty="0" smtClean="0"/>
              <a:t>manufactures </a:t>
            </a:r>
            <a:r>
              <a:rPr lang="en-AU" i="0" dirty="0"/>
              <a:t>in the car industry are preventing injuries by considering the hazard of the car crashing early in the design process. </a:t>
            </a:r>
          </a:p>
          <a:p>
            <a:endParaRPr lang="en-AU" i="0" dirty="0"/>
          </a:p>
          <a:p>
            <a:r>
              <a:rPr lang="en-AU" i="0" dirty="0"/>
              <a:t>Now, thinking about how this can be applied to </a:t>
            </a:r>
            <a:r>
              <a:rPr lang="en-AU" i="0" dirty="0" smtClean="0"/>
              <a:t>mine sites</a:t>
            </a:r>
            <a:r>
              <a:rPr lang="en-AU" i="0" dirty="0"/>
              <a:t>. </a:t>
            </a:r>
            <a:endParaRPr lang="en-AU" i="0" dirty="0" smtClean="0"/>
          </a:p>
          <a:p>
            <a:r>
              <a:rPr lang="en-AU" i="0" dirty="0" smtClean="0"/>
              <a:t>A </a:t>
            </a:r>
            <a:r>
              <a:rPr lang="en-AU" i="0" dirty="0"/>
              <a:t>safe design approach considers the safety of those </a:t>
            </a:r>
            <a:r>
              <a:rPr lang="en-AU" i="0" dirty="0" smtClean="0"/>
              <a:t>people who: </a:t>
            </a:r>
          </a:p>
          <a:p>
            <a:pPr marL="171450" indent="-171450">
              <a:buFont typeface="Arial" panose="020B0604020202020204" pitchFamily="34" charset="0"/>
              <a:buChar char="•"/>
            </a:pPr>
            <a:r>
              <a:rPr lang="en-AU" i="0" dirty="0" smtClean="0"/>
              <a:t>construct</a:t>
            </a:r>
          </a:p>
          <a:p>
            <a:pPr marL="171450" indent="-171450">
              <a:buFont typeface="Arial" panose="020B0604020202020204" pitchFamily="34" charset="0"/>
              <a:buChar char="•"/>
            </a:pPr>
            <a:r>
              <a:rPr lang="en-AU" i="0" dirty="0" smtClean="0"/>
              <a:t>operate</a:t>
            </a:r>
          </a:p>
          <a:p>
            <a:pPr marL="171450" indent="-171450">
              <a:buFont typeface="Arial" panose="020B0604020202020204" pitchFamily="34" charset="0"/>
              <a:buChar char="•"/>
            </a:pPr>
            <a:r>
              <a:rPr lang="en-AU" i="0" dirty="0" smtClean="0"/>
              <a:t>clean</a:t>
            </a:r>
          </a:p>
          <a:p>
            <a:pPr marL="171450" indent="-171450">
              <a:buFont typeface="Arial" panose="020B0604020202020204" pitchFamily="34" charset="0"/>
              <a:buChar char="•"/>
            </a:pPr>
            <a:r>
              <a:rPr lang="en-AU" i="0" dirty="0" smtClean="0"/>
              <a:t>repair</a:t>
            </a:r>
          </a:p>
          <a:p>
            <a:pPr marL="171450" indent="-171450">
              <a:buFont typeface="Arial" panose="020B0604020202020204" pitchFamily="34" charset="0"/>
              <a:buChar char="•"/>
            </a:pPr>
            <a:r>
              <a:rPr lang="en-AU" i="0" dirty="0" smtClean="0"/>
              <a:t>demolish </a:t>
            </a:r>
            <a:r>
              <a:rPr lang="en-AU" i="0" dirty="0"/>
              <a:t>an </a:t>
            </a:r>
            <a:r>
              <a:rPr lang="en-AU" i="0" dirty="0" smtClean="0"/>
              <a:t>asset. </a:t>
            </a:r>
            <a:endParaRPr lang="en-AU" i="0" dirty="0" smtClean="0"/>
          </a:p>
          <a:p>
            <a:endParaRPr lang="en-AU" i="0" dirty="0" smtClean="0"/>
          </a:p>
          <a:p>
            <a:r>
              <a:rPr lang="en-AU" i="0" dirty="0" smtClean="0"/>
              <a:t>These assets could be a:</a:t>
            </a:r>
          </a:p>
          <a:p>
            <a:pPr marL="171450" indent="-171450">
              <a:buFont typeface="Arial" panose="020B0604020202020204" pitchFamily="34" charset="0"/>
              <a:buChar char="•"/>
            </a:pPr>
            <a:r>
              <a:rPr lang="en-AU" i="0" dirty="0" smtClean="0"/>
              <a:t>building</a:t>
            </a:r>
          </a:p>
          <a:p>
            <a:pPr marL="171450" indent="-171450">
              <a:buFont typeface="Arial" panose="020B0604020202020204" pitchFamily="34" charset="0"/>
              <a:buChar char="•"/>
            </a:pPr>
            <a:r>
              <a:rPr lang="en-AU" i="0" dirty="0" smtClean="0"/>
              <a:t>structure</a:t>
            </a:r>
          </a:p>
          <a:p>
            <a:pPr marL="171450" indent="-171450">
              <a:buFont typeface="Arial" panose="020B0604020202020204" pitchFamily="34" charset="0"/>
              <a:buChar char="•"/>
            </a:pPr>
            <a:r>
              <a:rPr lang="en-AU" i="0" dirty="0" smtClean="0"/>
              <a:t>plant</a:t>
            </a:r>
          </a:p>
          <a:p>
            <a:pPr marL="171450" indent="-171450">
              <a:buFont typeface="Arial" panose="020B0604020202020204" pitchFamily="34" charset="0"/>
              <a:buChar char="•"/>
            </a:pPr>
            <a:r>
              <a:rPr lang="en-AU" i="0" dirty="0" smtClean="0"/>
              <a:t>equipment</a:t>
            </a:r>
          </a:p>
          <a:p>
            <a:pPr marL="171450" indent="-171450">
              <a:buFont typeface="Arial" panose="020B0604020202020204" pitchFamily="34" charset="0"/>
              <a:buChar char="•"/>
            </a:pPr>
            <a:r>
              <a:rPr lang="en-AU" i="0" dirty="0" smtClean="0"/>
              <a:t>as </a:t>
            </a:r>
            <a:r>
              <a:rPr lang="en-AU" i="0" dirty="0"/>
              <a:t>well as those who work in or with </a:t>
            </a:r>
            <a:r>
              <a:rPr lang="en-AU" i="0" dirty="0" smtClean="0"/>
              <a:t>it.</a:t>
            </a:r>
            <a:endParaRPr lang="en-AU" i="0" dirty="0"/>
          </a:p>
          <a:p>
            <a:endParaRPr lang="en-AU" i="0" dirty="0"/>
          </a:p>
          <a:p>
            <a:r>
              <a:rPr lang="en-AU" i="0" dirty="0" smtClean="0"/>
              <a:t>In </a:t>
            </a:r>
            <a:r>
              <a:rPr lang="en-AU" i="0" dirty="0"/>
              <a:t>order to be able to </a:t>
            </a:r>
            <a:r>
              <a:rPr lang="en-AU" i="0" dirty="0" smtClean="0"/>
              <a:t>design-out </a:t>
            </a:r>
            <a:r>
              <a:rPr lang="en-AU" i="0" dirty="0"/>
              <a:t>these </a:t>
            </a:r>
            <a:r>
              <a:rPr lang="en-AU" i="0" dirty="0" smtClean="0"/>
              <a:t>hazards, </a:t>
            </a:r>
            <a:r>
              <a:rPr lang="en-AU" i="0" dirty="0" smtClean="0"/>
              <a:t>however, </a:t>
            </a:r>
            <a:r>
              <a:rPr lang="en-AU" i="0" dirty="0"/>
              <a:t>very specific assumptions are made on how the product is intended to be used. </a:t>
            </a:r>
            <a:endParaRPr lang="en-AU" i="0" dirty="0" smtClean="0"/>
          </a:p>
          <a:p>
            <a:endParaRPr lang="en-AU" i="0" dirty="0" smtClean="0"/>
          </a:p>
          <a:p>
            <a:r>
              <a:rPr lang="en-AU" i="0" dirty="0" smtClean="0"/>
              <a:t>For </a:t>
            </a:r>
            <a:r>
              <a:rPr lang="en-AU" i="0" dirty="0"/>
              <a:t>example, car designs often assume that children will not be seated in the front seat. </a:t>
            </a:r>
            <a:r>
              <a:rPr lang="en-AU" i="0" dirty="0" smtClean="0"/>
              <a:t>Once </a:t>
            </a:r>
            <a:r>
              <a:rPr lang="en-AU" i="0" dirty="0"/>
              <a:t>you start using a product outside of these limits you are likely introducing another hazard. In the case of a car, this new hazard is that the air bags deploy with such a force that they can cause severe head and neck injuries to a child.  </a:t>
            </a:r>
          </a:p>
          <a:p>
            <a:endParaRPr lang="en-AU" i="0"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4</a:t>
            </a:fld>
            <a:endParaRPr lang="en-AU" dirty="0">
              <a:solidFill>
                <a:prstClr val="black"/>
              </a:solidFill>
            </a:endParaRPr>
          </a:p>
        </p:txBody>
      </p:sp>
    </p:spTree>
    <p:extLst>
      <p:ext uri="{BB962C8B-B14F-4D97-AF65-F5344CB8AC3E}">
        <p14:creationId xmlns:p14="http://schemas.microsoft.com/office/powerpoint/2010/main" val="33734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smtClean="0"/>
              <a:t>Slide modified from NOPSEMA</a:t>
            </a:r>
          </a:p>
          <a:p>
            <a:endParaRPr lang="en-AU" i="0" dirty="0" smtClean="0"/>
          </a:p>
          <a:p>
            <a:r>
              <a:rPr lang="en-AU" i="0" dirty="0" smtClean="0"/>
              <a:t>This </a:t>
            </a:r>
            <a:r>
              <a:rPr lang="en-AU" i="0" dirty="0"/>
              <a:t>image </a:t>
            </a:r>
            <a:r>
              <a:rPr lang="en-AU" i="0" dirty="0" smtClean="0"/>
              <a:t>illustrates how </a:t>
            </a:r>
            <a:r>
              <a:rPr lang="en-AU" i="0" dirty="0"/>
              <a:t>the cost, time and complexity of reducing a </a:t>
            </a:r>
            <a:r>
              <a:rPr lang="en-AU" i="0" dirty="0" smtClean="0"/>
              <a:t>hazard can increase </a:t>
            </a:r>
            <a:r>
              <a:rPr lang="en-AU" i="0" dirty="0"/>
              <a:t>exponentially as you progress through the design </a:t>
            </a:r>
            <a:r>
              <a:rPr lang="en-AU" i="0" dirty="0" smtClean="0"/>
              <a:t>cycle This leads to a shrinking </a:t>
            </a:r>
            <a:r>
              <a:rPr lang="en-AU" i="0" dirty="0"/>
              <a:t>window of opportunity to </a:t>
            </a:r>
            <a:r>
              <a:rPr lang="en-AU" i="0" dirty="0" smtClean="0"/>
              <a:t>make cost-effective changes.</a:t>
            </a:r>
            <a:endParaRPr lang="en-AU" i="0" dirty="0"/>
          </a:p>
          <a:p>
            <a:endParaRPr lang="en-AU" i="0" dirty="0"/>
          </a:p>
          <a:p>
            <a:r>
              <a:rPr lang="en-AU" i="0" dirty="0" smtClean="0"/>
              <a:t>Retrofitting </a:t>
            </a:r>
            <a:r>
              <a:rPr lang="en-AU" i="0" dirty="0"/>
              <a:t>a safety system to a product once it is in </a:t>
            </a:r>
            <a:r>
              <a:rPr lang="en-AU" i="0" dirty="0" smtClean="0"/>
              <a:t>production, </a:t>
            </a:r>
            <a:r>
              <a:rPr lang="en-AU" i="0" dirty="0"/>
              <a:t>is almost always far more </a:t>
            </a:r>
            <a:r>
              <a:rPr lang="en-AU" i="0" dirty="0" smtClean="0"/>
              <a:t>expensive</a:t>
            </a:r>
            <a:r>
              <a:rPr lang="en-AU" i="0" baseline="0" dirty="0" smtClean="0"/>
              <a:t> and</a:t>
            </a:r>
            <a:r>
              <a:rPr lang="en-AU" i="0" dirty="0" smtClean="0"/>
              <a:t> </a:t>
            </a:r>
            <a:r>
              <a:rPr lang="en-AU" i="0" dirty="0"/>
              <a:t>logistically </a:t>
            </a:r>
            <a:r>
              <a:rPr lang="en-AU" i="0" dirty="0" smtClean="0"/>
              <a:t>difficult. It typically </a:t>
            </a:r>
            <a:r>
              <a:rPr lang="en-AU" i="0" dirty="0"/>
              <a:t>results in a product that is not as safe </a:t>
            </a:r>
            <a:r>
              <a:rPr lang="en-AU" i="0" dirty="0" smtClean="0"/>
              <a:t>as compared </a:t>
            </a:r>
            <a:r>
              <a:rPr lang="en-AU" i="0" dirty="0"/>
              <a:t>to one where that safety system was integrated in during the design phase. </a:t>
            </a:r>
            <a:endParaRPr lang="en-AU" i="0" dirty="0" smtClean="0"/>
          </a:p>
          <a:p>
            <a:endParaRPr lang="en-AU" i="1" dirty="0"/>
          </a:p>
          <a:p>
            <a:endParaRPr lang="en-AU" i="1" dirty="0"/>
          </a:p>
          <a:p>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5</a:t>
            </a:fld>
            <a:endParaRPr lang="en-AU" dirty="0">
              <a:solidFill>
                <a:prstClr val="black"/>
              </a:solidFill>
            </a:endParaRPr>
          </a:p>
        </p:txBody>
      </p:sp>
    </p:spTree>
    <p:extLst>
      <p:ext uri="{BB962C8B-B14F-4D97-AF65-F5344CB8AC3E}">
        <p14:creationId xmlns:p14="http://schemas.microsoft.com/office/powerpoint/2010/main" val="41280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smtClean="0"/>
              <a:t>This figure shows a typical </a:t>
            </a:r>
            <a:r>
              <a:rPr lang="en-AU" i="0" dirty="0"/>
              <a:t>lifecycle for a design </a:t>
            </a:r>
            <a:r>
              <a:rPr lang="en-AU" i="0" dirty="0" smtClean="0"/>
              <a:t>where the </a:t>
            </a:r>
            <a:r>
              <a:rPr lang="en-AU" i="0" dirty="0"/>
              <a:t>safety in design approach begins </a:t>
            </a:r>
            <a:r>
              <a:rPr lang="en-AU" i="0" dirty="0" smtClean="0"/>
              <a:t>at the </a:t>
            </a:r>
            <a:r>
              <a:rPr lang="en-AU" i="0" dirty="0"/>
              <a:t>conceptual and planning </a:t>
            </a:r>
            <a:r>
              <a:rPr lang="en-AU" i="0" dirty="0" smtClean="0"/>
              <a:t>phase, </a:t>
            </a:r>
            <a:r>
              <a:rPr lang="en-AU" i="0" dirty="0"/>
              <a:t>and continues right through to the final disposal. </a:t>
            </a:r>
            <a:endParaRPr lang="en-AU" i="0" dirty="0" smtClean="0"/>
          </a:p>
          <a:p>
            <a:endParaRPr lang="en-AU" i="0" dirty="0" smtClean="0"/>
          </a:p>
          <a:p>
            <a:r>
              <a:rPr lang="en-AU" i="0" dirty="0" smtClean="0"/>
              <a:t>Safety </a:t>
            </a:r>
            <a:r>
              <a:rPr lang="en-AU" i="0" dirty="0"/>
              <a:t>in design emphasises </a:t>
            </a:r>
            <a:r>
              <a:rPr lang="en-AU" i="0" dirty="0" smtClean="0"/>
              <a:t>the choices made about </a:t>
            </a:r>
            <a:r>
              <a:rPr lang="en-AU" i="0" dirty="0"/>
              <a:t>the design, materials and methods of manufacture or construction required to enhance safety. </a:t>
            </a:r>
          </a:p>
          <a:p>
            <a:endParaRPr lang="en-AU" i="0" dirty="0"/>
          </a:p>
          <a:p>
            <a:r>
              <a:rPr lang="en-AU" i="0" dirty="0"/>
              <a:t>For </a:t>
            </a:r>
            <a:r>
              <a:rPr lang="en-AU" i="0" dirty="0" smtClean="0"/>
              <a:t>example: </a:t>
            </a:r>
          </a:p>
          <a:p>
            <a:pPr marL="171450" indent="-171450">
              <a:buFont typeface="Arial" panose="020B0604020202020204" pitchFamily="34" charset="0"/>
              <a:buChar char="•"/>
            </a:pPr>
            <a:r>
              <a:rPr lang="en-AU" i="0" dirty="0" smtClean="0"/>
              <a:t>Obviously </a:t>
            </a:r>
            <a:r>
              <a:rPr lang="en-AU" i="0" dirty="0"/>
              <a:t>a designer should think twice about manufacturing an item using carcinogenic </a:t>
            </a:r>
            <a:r>
              <a:rPr lang="en-AU" i="0" dirty="0" smtClean="0"/>
              <a:t>materials, because of the hazards </a:t>
            </a:r>
            <a:r>
              <a:rPr lang="en-AU" i="0" dirty="0" smtClean="0"/>
              <a:t>they can present </a:t>
            </a:r>
            <a:r>
              <a:rPr lang="en-AU" i="0" dirty="0"/>
              <a:t>to </a:t>
            </a:r>
            <a:r>
              <a:rPr lang="en-AU" i="0" dirty="0" smtClean="0"/>
              <a:t>the </a:t>
            </a:r>
            <a:r>
              <a:rPr lang="en-AU" i="0" dirty="0" smtClean="0"/>
              <a:t>users. </a:t>
            </a:r>
          </a:p>
          <a:p>
            <a:pPr marL="171450" indent="-171450">
              <a:buFont typeface="Arial" panose="020B0604020202020204" pitchFamily="34" charset="0"/>
              <a:buChar char="•"/>
            </a:pPr>
            <a:r>
              <a:rPr lang="en-AU" i="0" dirty="0" smtClean="0"/>
              <a:t>A structure </a:t>
            </a:r>
            <a:r>
              <a:rPr lang="en-AU" i="0" dirty="0"/>
              <a:t>is designed to contain a single large piece of steel weighing </a:t>
            </a:r>
            <a:r>
              <a:rPr lang="en-AU" i="0" dirty="0" smtClean="0"/>
              <a:t>60 tonnes. </a:t>
            </a:r>
            <a:r>
              <a:rPr lang="en-AU" i="0" dirty="0"/>
              <a:t>As a designer, you’ve now introduced a very complex lift </a:t>
            </a:r>
            <a:r>
              <a:rPr lang="en-AU" i="0" dirty="0" smtClean="0"/>
              <a:t>for those involved in constructing</a:t>
            </a:r>
            <a:r>
              <a:rPr lang="en-AU" i="0" baseline="0" dirty="0" smtClean="0"/>
              <a:t> the structure.</a:t>
            </a:r>
            <a:endParaRPr lang="en-AU" i="0" dirty="0"/>
          </a:p>
          <a:p>
            <a:pPr defTabSz="914326">
              <a:spcBef>
                <a:spcPct val="30000"/>
              </a:spcBef>
              <a:spcAft>
                <a:spcPct val="0"/>
              </a:spcAft>
              <a:defRPr/>
            </a:pPr>
            <a:endParaRPr lang="en-AU" i="0" dirty="0" smtClean="0"/>
          </a:p>
          <a:p>
            <a:pPr defTabSz="914326">
              <a:spcBef>
                <a:spcPct val="30000"/>
              </a:spcBef>
              <a:spcAft>
                <a:spcPct val="0"/>
              </a:spcAft>
              <a:defRPr/>
            </a:pPr>
            <a:r>
              <a:rPr lang="en-AU" i="1" dirty="0" smtClean="0"/>
              <a:t>[</a:t>
            </a:r>
            <a:r>
              <a:rPr lang="en-AU" b="1" i="1" dirty="0" smtClean="0"/>
              <a:t>Safe design of buildings and structures – code of practice </a:t>
            </a:r>
            <a:r>
              <a:rPr lang="en-AU" i="1" dirty="0" smtClean="0"/>
              <a:t>available on DMP website at www.dmp.wa.gov.au/15551.aspx]</a:t>
            </a:r>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6</a:t>
            </a:fld>
            <a:endParaRPr lang="en-AU">
              <a:solidFill>
                <a:prstClr val="black"/>
              </a:solidFill>
            </a:endParaRPr>
          </a:p>
        </p:txBody>
      </p:sp>
    </p:spTree>
    <p:extLst>
      <p:ext uri="{BB962C8B-B14F-4D97-AF65-F5344CB8AC3E}">
        <p14:creationId xmlns:p14="http://schemas.microsoft.com/office/powerpoint/2010/main" val="71731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latin typeface="+mn-lt"/>
              </a:rPr>
              <a:t>What responsibilities do you have?</a:t>
            </a:r>
          </a:p>
          <a:p>
            <a:endParaRPr lang="en-AU" i="0" dirty="0">
              <a:latin typeface="+mn-lt"/>
            </a:endParaRPr>
          </a:p>
          <a:p>
            <a:r>
              <a:rPr lang="en-AU" i="0" dirty="0" smtClean="0">
                <a:latin typeface="+mn-lt"/>
              </a:rPr>
              <a:t>Section 14 (1)(a) of the </a:t>
            </a:r>
            <a:r>
              <a:rPr lang="en-AU" i="1" dirty="0">
                <a:latin typeface="+mn-lt"/>
              </a:rPr>
              <a:t>Mines Safety and Inspection Act </a:t>
            </a:r>
            <a:r>
              <a:rPr lang="en-AU" i="1" dirty="0" smtClean="0">
                <a:latin typeface="+mn-lt"/>
              </a:rPr>
              <a:t> 1994 </a:t>
            </a:r>
            <a:r>
              <a:rPr lang="en-AU" i="0" dirty="0" smtClean="0">
                <a:latin typeface="+mn-lt"/>
              </a:rPr>
              <a:t>states that</a:t>
            </a:r>
            <a:endParaRPr lang="en-AU" i="0" dirty="0">
              <a:latin typeface="+mn-lt"/>
            </a:endParaRPr>
          </a:p>
          <a:p>
            <a:endParaRPr lang="en-AU" i="0" dirty="0">
              <a:latin typeface="+mn-lt"/>
            </a:endParaRPr>
          </a:p>
          <a:p>
            <a:r>
              <a:rPr lang="en-AU" i="0" dirty="0">
                <a:latin typeface="+mn-lt"/>
              </a:rPr>
              <a:t>A person who designs, manufactures, imports or supplies any plant for use at a mine must, so far as is </a:t>
            </a:r>
            <a:r>
              <a:rPr lang="en-AU" i="0" dirty="0">
                <a:solidFill>
                  <a:srgbClr val="CF5E31"/>
                </a:solidFill>
                <a:latin typeface="+mn-lt"/>
              </a:rPr>
              <a:t>practicable</a:t>
            </a:r>
            <a:r>
              <a:rPr lang="en-AU" i="0" dirty="0">
                <a:latin typeface="+mn-lt"/>
              </a:rPr>
              <a:t> –</a:t>
            </a:r>
          </a:p>
          <a:p>
            <a:pPr marL="400050" lvl="1" indent="0">
              <a:buNone/>
            </a:pPr>
            <a:r>
              <a:rPr lang="en-AU" i="0" dirty="0">
                <a:latin typeface="+mn-lt"/>
              </a:rPr>
              <a:t>(a) ensure that the design and construction of the plant is such that persons who properly install, maintain or use the plant are not, in doing so, exposed to hazards</a:t>
            </a:r>
          </a:p>
          <a:p>
            <a:endParaRPr lang="en-AU" i="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i="0" dirty="0" smtClean="0">
                <a:latin typeface="+mn-lt"/>
              </a:rPr>
              <a:t>There are also duties for people </a:t>
            </a:r>
            <a:r>
              <a:rPr lang="en-AU" i="0" dirty="0">
                <a:latin typeface="+mn-lt"/>
              </a:rPr>
              <a:t>to properly </a:t>
            </a:r>
            <a:r>
              <a:rPr lang="en-AU" i="0" dirty="0" smtClean="0">
                <a:latin typeface="+mn-lt"/>
              </a:rPr>
              <a:t>install, maintain </a:t>
            </a:r>
            <a:r>
              <a:rPr lang="en-AU" i="0" dirty="0">
                <a:latin typeface="+mn-lt"/>
              </a:rPr>
              <a:t>and use the plant</a:t>
            </a:r>
            <a:r>
              <a:rPr lang="en-AU" i="0" dirty="0" smtClean="0">
                <a:latin typeface="+mn-lt"/>
              </a:rPr>
              <a:t>.</a:t>
            </a:r>
            <a:r>
              <a:rPr lang="en-AU" i="0" baseline="0" dirty="0" smtClean="0">
                <a:latin typeface="+mn-lt"/>
              </a:rPr>
              <a:t> You have a responsibility to follow the original equipment manufacturer </a:t>
            </a:r>
            <a:r>
              <a:rPr lang="en-AU" i="0" baseline="0" dirty="0" smtClean="0">
                <a:latin typeface="+mn-lt"/>
              </a:rPr>
              <a:t>(OEMs) or designer’s instructions</a:t>
            </a:r>
            <a:r>
              <a:rPr lang="en-AU" i="0" baseline="0" dirty="0" smtClean="0">
                <a:latin typeface="+mn-lt"/>
              </a:rPr>
              <a:t>.</a:t>
            </a:r>
            <a:endParaRPr lang="en-AU" i="0" dirty="0" smtClean="0">
              <a:latin typeface="+mn-lt"/>
            </a:endParaRPr>
          </a:p>
          <a:p>
            <a:endParaRPr lang="en-AU" i="1" dirty="0">
              <a:latin typeface="+mn-lt"/>
            </a:endParaRPr>
          </a:p>
          <a:p>
            <a:r>
              <a:rPr lang="en-AU" dirty="0" smtClean="0">
                <a:latin typeface="+mn-lt"/>
              </a:rPr>
              <a:t>By modifying</a:t>
            </a:r>
            <a:r>
              <a:rPr lang="en-AU" baseline="0" dirty="0" smtClean="0">
                <a:latin typeface="+mn-lt"/>
              </a:rPr>
              <a:t> a design you become a designer </a:t>
            </a:r>
            <a:r>
              <a:rPr lang="en-AU" baseline="0" dirty="0" smtClean="0">
                <a:latin typeface="+mn-lt"/>
              </a:rPr>
              <a:t>and can </a:t>
            </a:r>
            <a:r>
              <a:rPr lang="en-AU" baseline="0" dirty="0" smtClean="0">
                <a:latin typeface="+mn-lt"/>
              </a:rPr>
              <a:t>introduce a </a:t>
            </a:r>
            <a:r>
              <a:rPr lang="en-AU" baseline="0" dirty="0" smtClean="0">
                <a:latin typeface="+mn-lt"/>
              </a:rPr>
              <a:t>suite </a:t>
            </a:r>
            <a:r>
              <a:rPr lang="en-AU" baseline="0" dirty="0" smtClean="0">
                <a:latin typeface="+mn-lt"/>
              </a:rPr>
              <a:t>of new hazards that need to be considered.</a:t>
            </a:r>
          </a:p>
          <a:p>
            <a:endParaRPr lang="en-AU" baseline="0" dirty="0" smtClean="0">
              <a:latin typeface="+mn-lt"/>
            </a:endParaRPr>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7</a:t>
            </a:fld>
            <a:endParaRPr lang="en-AU" dirty="0">
              <a:solidFill>
                <a:prstClr val="black"/>
              </a:solidFill>
            </a:endParaRPr>
          </a:p>
        </p:txBody>
      </p:sp>
    </p:spTree>
    <p:extLst>
      <p:ext uri="{BB962C8B-B14F-4D97-AF65-F5344CB8AC3E}">
        <p14:creationId xmlns:p14="http://schemas.microsoft.com/office/powerpoint/2010/main" val="128103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Safe design will always be part of a wider set of design objectives though, </a:t>
            </a:r>
            <a:r>
              <a:rPr lang="en-AU" i="0" dirty="0" smtClean="0"/>
              <a:t>including: </a:t>
            </a:r>
          </a:p>
          <a:p>
            <a:pPr marL="171450" indent="-171450">
              <a:buFont typeface="Arial" panose="020B0604020202020204" pitchFamily="34" charset="0"/>
              <a:buChar char="•"/>
            </a:pPr>
            <a:r>
              <a:rPr lang="en-AU" i="0" dirty="0" smtClean="0"/>
              <a:t>practicability</a:t>
            </a:r>
          </a:p>
          <a:p>
            <a:pPr marL="171450" indent="-171450">
              <a:buFont typeface="Arial" panose="020B0604020202020204" pitchFamily="34" charset="0"/>
              <a:buChar char="•"/>
            </a:pPr>
            <a:r>
              <a:rPr lang="en-AU" i="0" dirty="0" smtClean="0"/>
              <a:t>cost</a:t>
            </a:r>
          </a:p>
          <a:p>
            <a:pPr marL="171450" indent="-171450">
              <a:buFont typeface="Arial" panose="020B0604020202020204" pitchFamily="34" charset="0"/>
              <a:buChar char="•"/>
            </a:pPr>
            <a:r>
              <a:rPr lang="en-AU" i="0" dirty="0" smtClean="0"/>
              <a:t>functionality </a:t>
            </a:r>
            <a:r>
              <a:rPr lang="en-AU" i="0" dirty="0"/>
              <a:t>of the </a:t>
            </a:r>
            <a:r>
              <a:rPr lang="en-AU" i="0" dirty="0" smtClean="0"/>
              <a:t>product</a:t>
            </a:r>
            <a:endParaRPr lang="en-AU" i="0" dirty="0"/>
          </a:p>
          <a:p>
            <a:endParaRPr lang="en-AU" i="0" dirty="0"/>
          </a:p>
          <a:p>
            <a:r>
              <a:rPr lang="en-AU" i="0" dirty="0"/>
              <a:t>Safe design is the process of successfully achieving a balance of these sometimes competing </a:t>
            </a:r>
            <a:r>
              <a:rPr lang="en-AU" i="0" dirty="0" smtClean="0"/>
              <a:t>objectives – </a:t>
            </a:r>
            <a:r>
              <a:rPr lang="en-AU" i="0" dirty="0"/>
              <a:t>without compromising the health and safety of those potentially affected by the product over its life. </a:t>
            </a:r>
            <a:endParaRPr lang="en-AU" i="0" dirty="0" smtClean="0"/>
          </a:p>
          <a:p>
            <a:endParaRPr lang="en-AU" i="0" dirty="0"/>
          </a:p>
          <a:p>
            <a:r>
              <a:rPr lang="en-AU" i="0" dirty="0" smtClean="0"/>
              <a:t>This is the most common level of duty in OS</a:t>
            </a:r>
            <a:r>
              <a:rPr lang="en-AU" i="0" baseline="0" dirty="0" smtClean="0"/>
              <a:t>H law and was defined in UK by Judge Asquith in Edwards versus the National Coal Board in 1949. </a:t>
            </a:r>
          </a:p>
          <a:p>
            <a:endParaRPr lang="en-AU" i="0" baseline="0" dirty="0" smtClean="0"/>
          </a:p>
          <a:p>
            <a:r>
              <a:rPr lang="en-AU" i="0" dirty="0" smtClean="0"/>
              <a:t>Time,</a:t>
            </a:r>
            <a:r>
              <a:rPr lang="en-AU" i="0" baseline="0" dirty="0" smtClean="0"/>
              <a:t> money and trouble must grossly outweigh, not balance, the risk.</a:t>
            </a:r>
          </a:p>
          <a:p>
            <a:endParaRPr lang="en-AU" dirty="0"/>
          </a:p>
          <a:p>
            <a:endParaRPr lang="en-AU" i="1"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8</a:t>
            </a:fld>
            <a:endParaRPr lang="en-AU" dirty="0">
              <a:solidFill>
                <a:prstClr val="black"/>
              </a:solidFill>
            </a:endParaRPr>
          </a:p>
        </p:txBody>
      </p:sp>
    </p:spTree>
    <p:extLst>
      <p:ext uri="{BB962C8B-B14F-4D97-AF65-F5344CB8AC3E}">
        <p14:creationId xmlns:p14="http://schemas.microsoft.com/office/powerpoint/2010/main" val="2784716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What are some of the consequences of poor design? </a:t>
            </a:r>
          </a:p>
          <a:p>
            <a:pPr marL="171450" indent="-171450">
              <a:buFont typeface="Arial" panose="020B0604020202020204" pitchFamily="34" charset="0"/>
              <a:buChar char="•"/>
            </a:pPr>
            <a:r>
              <a:rPr lang="en-AU" i="1" dirty="0" smtClean="0"/>
              <a:t>Risk of injury or loss of life</a:t>
            </a:r>
          </a:p>
          <a:p>
            <a:pPr marL="171450" indent="-171450">
              <a:buFont typeface="Arial" panose="020B0604020202020204" pitchFamily="34" charset="0"/>
              <a:buChar char="•"/>
            </a:pPr>
            <a:r>
              <a:rPr lang="en-AU" i="1" dirty="0" smtClean="0"/>
              <a:t>Environmental or equipment damage</a:t>
            </a:r>
          </a:p>
          <a:p>
            <a:pPr marL="171450" indent="-171450">
              <a:buFont typeface="Arial" panose="020B0604020202020204" pitchFamily="34" charset="0"/>
              <a:buChar char="•"/>
            </a:pPr>
            <a:r>
              <a:rPr lang="en-AU" i="1" dirty="0" smtClean="0">
                <a:solidFill>
                  <a:schemeClr val="bg1">
                    <a:lumMod val="50000"/>
                  </a:schemeClr>
                </a:solidFill>
              </a:rPr>
              <a:t>Loss of income</a:t>
            </a:r>
          </a:p>
          <a:p>
            <a:pPr marL="171450" indent="-171450">
              <a:buFont typeface="Arial" panose="020B0604020202020204" pitchFamily="34" charset="0"/>
              <a:buChar char="•"/>
            </a:pPr>
            <a:r>
              <a:rPr lang="en-AU" i="1" dirty="0" smtClean="0">
                <a:solidFill>
                  <a:schemeClr val="bg1">
                    <a:lumMod val="50000"/>
                  </a:schemeClr>
                </a:solidFill>
              </a:rPr>
              <a:t>Low productivity</a:t>
            </a:r>
          </a:p>
          <a:p>
            <a:pPr marL="171450" indent="-171450">
              <a:buFont typeface="Arial" panose="020B0604020202020204" pitchFamily="34" charset="0"/>
              <a:buChar char="•"/>
            </a:pPr>
            <a:r>
              <a:rPr lang="en-AU" i="1" dirty="0" smtClean="0">
                <a:solidFill>
                  <a:schemeClr val="bg1">
                    <a:lumMod val="50000"/>
                  </a:schemeClr>
                </a:solidFill>
              </a:rPr>
              <a:t>Higher operating costs </a:t>
            </a:r>
          </a:p>
          <a:p>
            <a:pPr marL="171450" indent="-171450">
              <a:buFont typeface="Arial" panose="020B0604020202020204" pitchFamily="34" charset="0"/>
              <a:buChar char="•"/>
            </a:pPr>
            <a:r>
              <a:rPr lang="en-AU" i="1" dirty="0" smtClean="0">
                <a:solidFill>
                  <a:schemeClr val="bg1">
                    <a:lumMod val="50000"/>
                  </a:schemeClr>
                </a:solidFill>
              </a:rPr>
              <a:t>Higher maintenance costs</a:t>
            </a:r>
          </a:p>
          <a:p>
            <a:pPr marL="171450" indent="-171450">
              <a:buFont typeface="Arial" panose="020B0604020202020204" pitchFamily="34" charset="0"/>
              <a:buChar char="•"/>
            </a:pPr>
            <a:r>
              <a:rPr lang="en-AU" i="1" dirty="0" smtClean="0">
                <a:solidFill>
                  <a:schemeClr val="bg1">
                    <a:lumMod val="50000"/>
                  </a:schemeClr>
                </a:solidFill>
              </a:rPr>
              <a:t>Reduced asset life</a:t>
            </a:r>
          </a:p>
          <a:p>
            <a:pPr marL="171450" indent="-171450">
              <a:buFont typeface="Arial" panose="020B0604020202020204" pitchFamily="34" charset="0"/>
              <a:buChar char="•"/>
            </a:pPr>
            <a:r>
              <a:rPr lang="en-AU" i="1" dirty="0" smtClean="0">
                <a:solidFill>
                  <a:schemeClr val="bg1">
                    <a:lumMod val="50000"/>
                  </a:schemeClr>
                </a:solidFill>
              </a:rPr>
              <a:t>Higher employment and workers’ compensation expenses</a:t>
            </a:r>
          </a:p>
          <a:p>
            <a:endParaRPr lang="en-AU" i="0" dirty="0"/>
          </a:p>
          <a:p>
            <a:r>
              <a:rPr lang="en-AU" i="0" dirty="0" smtClean="0"/>
              <a:t>Consider </a:t>
            </a:r>
            <a:r>
              <a:rPr lang="en-AU" i="0" dirty="0" smtClean="0"/>
              <a:t>the </a:t>
            </a:r>
            <a:r>
              <a:rPr lang="en-AU" i="0" dirty="0"/>
              <a:t>example of a poorly designed piece of equipment that excessively vibrates. What do you imagine </a:t>
            </a:r>
            <a:r>
              <a:rPr lang="en-AU" i="0" dirty="0" smtClean="0"/>
              <a:t>you could </a:t>
            </a:r>
            <a:r>
              <a:rPr lang="en-AU" i="0" dirty="0"/>
              <a:t>see over its life </a:t>
            </a:r>
            <a:r>
              <a:rPr lang="en-AU" i="0" dirty="0" smtClean="0"/>
              <a:t>cycle?</a:t>
            </a:r>
          </a:p>
          <a:p>
            <a:pPr marL="171450" indent="-171450">
              <a:buFont typeface="Arial" panose="020B0604020202020204" pitchFamily="34" charset="0"/>
              <a:buChar char="•"/>
            </a:pPr>
            <a:r>
              <a:rPr lang="en-AU" i="0" dirty="0" smtClean="0"/>
              <a:t>an </a:t>
            </a:r>
            <a:r>
              <a:rPr lang="en-AU" i="0" dirty="0"/>
              <a:t>increased risk of causing harm to the </a:t>
            </a:r>
            <a:r>
              <a:rPr lang="en-AU" i="0" dirty="0" smtClean="0"/>
              <a:t>operator</a:t>
            </a:r>
          </a:p>
          <a:p>
            <a:pPr marL="171450" indent="-171450">
              <a:buFont typeface="Arial" panose="020B0604020202020204" pitchFamily="34" charset="0"/>
              <a:buChar char="•"/>
            </a:pPr>
            <a:r>
              <a:rPr lang="en-AU" i="0" dirty="0" smtClean="0"/>
              <a:t>which </a:t>
            </a:r>
            <a:r>
              <a:rPr lang="en-AU" i="0" dirty="0"/>
              <a:t>may lead to them having to take time off </a:t>
            </a:r>
            <a:r>
              <a:rPr lang="en-AU" i="0" dirty="0" smtClean="0"/>
              <a:t>work </a:t>
            </a:r>
          </a:p>
          <a:p>
            <a:pPr marL="171450" indent="-171450">
              <a:buFont typeface="Arial" panose="020B0604020202020204" pitchFamily="34" charset="0"/>
              <a:buChar char="•"/>
            </a:pPr>
            <a:r>
              <a:rPr lang="en-AU" i="0" dirty="0" smtClean="0"/>
              <a:t>which </a:t>
            </a:r>
            <a:r>
              <a:rPr lang="en-AU" i="0" dirty="0"/>
              <a:t>then could affect productivity leading to higher operating </a:t>
            </a:r>
            <a:r>
              <a:rPr lang="en-AU" i="0" dirty="0" smtClean="0"/>
              <a:t>costs</a:t>
            </a:r>
          </a:p>
          <a:p>
            <a:pPr marL="171450" indent="-171450">
              <a:buFont typeface="Arial" panose="020B0604020202020204" pitchFamily="34" charset="0"/>
              <a:buChar char="•"/>
            </a:pPr>
            <a:endParaRPr lang="en-AU" i="0" dirty="0"/>
          </a:p>
          <a:p>
            <a:r>
              <a:rPr lang="en-AU" i="0" dirty="0"/>
              <a:t>The equipment itself will have to be maintained more frequently due to the damage this vibration does, damage which will ultimately reduce the assets life.</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9</a:t>
            </a:fld>
            <a:endParaRPr lang="en-AU">
              <a:solidFill>
                <a:prstClr val="black"/>
              </a:solidFill>
            </a:endParaRPr>
          </a:p>
        </p:txBody>
      </p:sp>
    </p:spTree>
    <p:extLst>
      <p:ext uri="{BB962C8B-B14F-4D97-AF65-F5344CB8AC3E}">
        <p14:creationId xmlns:p14="http://schemas.microsoft.com/office/powerpoint/2010/main" val="86330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77077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280911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486575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79653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2128014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5576" y="250825"/>
            <a:ext cx="6635824" cy="1116013"/>
          </a:xfrm>
          <a:prstGeom prst="rect">
            <a:avLst/>
          </a:prstGeom>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Table Placeholder 2"/>
          <p:cNvSpPr>
            <a:spLocks noGrp="1"/>
          </p:cNvSpPr>
          <p:nvPr>
            <p:ph type="tbl" idx="1"/>
          </p:nvPr>
        </p:nvSpPr>
        <p:spPr>
          <a:xfrm>
            <a:off x="449263" y="1798638"/>
            <a:ext cx="8240712" cy="4138612"/>
          </a:xfrm>
        </p:spPr>
        <p:txBody>
          <a:bodyPr/>
          <a:lstStyle/>
          <a:p>
            <a:pPr lvl="0"/>
            <a:endParaRPr lang="en-AU" noProof="0"/>
          </a:p>
        </p:txBody>
      </p:sp>
      <p:sp>
        <p:nvSpPr>
          <p:cNvPr id="4" name="Slide Number Placeholder 3"/>
          <p:cNvSpPr>
            <a:spLocks noGrp="1" noChangeArrowheads="1"/>
          </p:cNvSpPr>
          <p:nvPr>
            <p:ph type="sldNum" sz="quarter" idx="10"/>
          </p:nvPr>
        </p:nvSpPr>
        <p:spPr>
          <a:xfrm>
            <a:off x="8675688" y="6500813"/>
            <a:ext cx="468312" cy="457200"/>
          </a:xfrm>
          <a:prstGeom prst="rect">
            <a:avLst/>
          </a:prstGeom>
        </p:spPr>
        <p:txBody>
          <a:bodyPr/>
          <a:lstStyle>
            <a:lvl1pPr>
              <a:defRPr sz="1600" b="1">
                <a:solidFill>
                  <a:schemeClr val="bg1"/>
                </a:solidFill>
                <a:latin typeface="Arial" charset="0"/>
                <a:ea typeface="ＭＳ Ｐゴシック" pitchFamily="34" charset="-128"/>
              </a:defRPr>
            </a:lvl1pPr>
          </a:lstStyle>
          <a:p>
            <a:pPr>
              <a:defRPr/>
            </a:pPr>
            <a:fld id="{99568159-E2D1-4F97-BA7A-59C56395734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4991740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640417C3-0C01-421F-B3D2-7C27916A49A8}" type="slidenum">
              <a:rPr lang="en-US"/>
              <a:pPr>
                <a:defRPr/>
              </a:pPr>
              <a:t>‹#›</a:t>
            </a:fld>
            <a:endParaRPr lang="en-US" dirty="0"/>
          </a:p>
        </p:txBody>
      </p:sp>
    </p:spTree>
    <p:extLst>
      <p:ext uri="{BB962C8B-B14F-4D97-AF65-F5344CB8AC3E}">
        <p14:creationId xmlns:p14="http://schemas.microsoft.com/office/powerpoint/2010/main" val="3915312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fontAlgn="auto">
              <a:spcBef>
                <a:spcPts val="0"/>
              </a:spcBef>
              <a:spcAft>
                <a:spcPts val="0"/>
              </a:spcAft>
              <a:defRPr/>
            </a:lvl1pPr>
          </a:lstStyle>
          <a:p>
            <a:pPr>
              <a:defRPr/>
            </a:pPr>
            <a:fld id="{AD8A6D3C-3ED2-41C7-B803-7758E50981C5}" type="slidenum">
              <a:rPr lang="en-US"/>
              <a:pPr>
                <a:defRPr/>
              </a:pPr>
              <a:t>‹#›</a:t>
            </a:fld>
            <a:endParaRPr lang="en-US" dirty="0"/>
          </a:p>
        </p:txBody>
      </p:sp>
    </p:spTree>
    <p:extLst>
      <p:ext uri="{BB962C8B-B14F-4D97-AF65-F5344CB8AC3E}">
        <p14:creationId xmlns:p14="http://schemas.microsoft.com/office/powerpoint/2010/main" val="624917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D750E4E7-7907-4128-BC02-AC3A1945521F}" type="slidenum">
              <a:rPr lang="en-US"/>
              <a:pPr>
                <a:defRPr/>
              </a:pPr>
              <a:t>‹#›</a:t>
            </a:fld>
            <a:endParaRPr lang="en-US" dirty="0"/>
          </a:p>
        </p:txBody>
      </p:sp>
    </p:spTree>
    <p:extLst>
      <p:ext uri="{BB962C8B-B14F-4D97-AF65-F5344CB8AC3E}">
        <p14:creationId xmlns:p14="http://schemas.microsoft.com/office/powerpoint/2010/main" val="3285511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39A32145-0555-4F97-AE60-3F70BFCF6F55}" type="slidenum">
              <a:rPr lang="en-US"/>
              <a:pPr>
                <a:defRPr/>
              </a:pPr>
              <a:t>‹#›</a:t>
            </a:fld>
            <a:endParaRPr lang="en-US" dirty="0"/>
          </a:p>
        </p:txBody>
      </p:sp>
    </p:spTree>
    <p:extLst>
      <p:ext uri="{BB962C8B-B14F-4D97-AF65-F5344CB8AC3E}">
        <p14:creationId xmlns:p14="http://schemas.microsoft.com/office/powerpoint/2010/main" val="1132791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14482830-9972-48FF-B0E0-6B6DBE211422}" type="slidenum">
              <a:rPr lang="en-US"/>
              <a:pPr>
                <a:defRPr/>
              </a:pPr>
              <a:t>‹#›</a:t>
            </a:fld>
            <a:endParaRPr lang="en-US" dirty="0"/>
          </a:p>
        </p:txBody>
      </p:sp>
    </p:spTree>
    <p:extLst>
      <p:ext uri="{BB962C8B-B14F-4D97-AF65-F5344CB8AC3E}">
        <p14:creationId xmlns:p14="http://schemas.microsoft.com/office/powerpoint/2010/main" val="258787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4070693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82C5DE59-81F4-403E-BC8B-472D9DE307D3}" type="slidenum">
              <a:rPr lang="en-US"/>
              <a:pPr>
                <a:defRPr/>
              </a:pPr>
              <a:t>‹#›</a:t>
            </a:fld>
            <a:endParaRPr lang="en-US" dirty="0"/>
          </a:p>
        </p:txBody>
      </p:sp>
    </p:spTree>
    <p:extLst>
      <p:ext uri="{BB962C8B-B14F-4D97-AF65-F5344CB8AC3E}">
        <p14:creationId xmlns:p14="http://schemas.microsoft.com/office/powerpoint/2010/main" val="3245119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84C56E5C-0CC2-4695-880E-88681A3EAE3F}" type="slidenum">
              <a:rPr lang="en-US"/>
              <a:pPr>
                <a:defRPr/>
              </a:pPr>
              <a:t>‹#›</a:t>
            </a:fld>
            <a:endParaRPr lang="en-US" dirty="0"/>
          </a:p>
        </p:txBody>
      </p:sp>
    </p:spTree>
    <p:extLst>
      <p:ext uri="{BB962C8B-B14F-4D97-AF65-F5344CB8AC3E}">
        <p14:creationId xmlns:p14="http://schemas.microsoft.com/office/powerpoint/2010/main" val="4163075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en-AU" altLang="en-US" sz="2400">
              <a:solidFill>
                <a:srgbClr val="000000"/>
              </a:solidFill>
              <a:cs typeface="Arial" charset="0"/>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9838B8FD-B308-4722-A278-28AE9A3841D5}" type="slidenum">
              <a:rPr lang="en-US"/>
              <a:pPr>
                <a:defRPr/>
              </a:pPr>
              <a:t>‹#›</a:t>
            </a:fld>
            <a:endParaRPr lang="en-US"/>
          </a:p>
        </p:txBody>
      </p:sp>
    </p:spTree>
    <p:extLst>
      <p:ext uri="{BB962C8B-B14F-4D97-AF65-F5344CB8AC3E}">
        <p14:creationId xmlns:p14="http://schemas.microsoft.com/office/powerpoint/2010/main" val="136050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en-AU" altLang="en-US" sz="2400">
              <a:solidFill>
                <a:srgbClr val="000000"/>
              </a:solidFill>
              <a:cs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DEDADB85-D44E-496B-AE40-3DC20E59B40F}" type="slidenum">
              <a:rPr lang="en-US"/>
              <a:pPr>
                <a:defRPr/>
              </a:pPr>
              <a:t>‹#›</a:t>
            </a:fld>
            <a:endParaRPr lang="en-US"/>
          </a:p>
        </p:txBody>
      </p:sp>
    </p:spTree>
    <p:extLst>
      <p:ext uri="{BB962C8B-B14F-4D97-AF65-F5344CB8AC3E}">
        <p14:creationId xmlns:p14="http://schemas.microsoft.com/office/powerpoint/2010/main" val="2867388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en-AU" altLang="en-US" sz="2400">
              <a:solidFill>
                <a:srgbClr val="000000"/>
              </a:solidFill>
              <a:cs typeface="Arial" charset="0"/>
            </a:endParaRPr>
          </a:p>
        </p:txBody>
      </p:sp>
      <p:sp>
        <p:nvSpPr>
          <p:cNvPr id="3" name="Rectangle 6"/>
          <p:cNvSpPr>
            <a:spLocks noGrp="1" noChangeArrowheads="1"/>
          </p:cNvSpPr>
          <p:nvPr>
            <p:ph type="sldNum" sz="quarter" idx="10"/>
          </p:nvPr>
        </p:nvSpPr>
        <p:spPr/>
        <p:txBody>
          <a:bodyPr/>
          <a:lstStyle>
            <a:lvl1pPr fontAlgn="auto">
              <a:spcBef>
                <a:spcPts val="0"/>
              </a:spcBef>
              <a:spcAft>
                <a:spcPts val="0"/>
              </a:spcAft>
              <a:defRPr/>
            </a:lvl1pPr>
          </a:lstStyle>
          <a:p>
            <a:pPr>
              <a:defRPr/>
            </a:pPr>
            <a:fld id="{F341BCA8-EFD8-457F-A0E6-7DC6BDAE160A}" type="slidenum">
              <a:rPr lang="en-US"/>
              <a:pPr>
                <a:defRPr/>
              </a:pPr>
              <a:t>‹#›</a:t>
            </a:fld>
            <a:endParaRPr lang="en-US"/>
          </a:p>
        </p:txBody>
      </p:sp>
    </p:spTree>
    <p:extLst>
      <p:ext uri="{BB962C8B-B14F-4D97-AF65-F5344CB8AC3E}">
        <p14:creationId xmlns:p14="http://schemas.microsoft.com/office/powerpoint/2010/main" val="2522750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248164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031636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243716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76421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206313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39261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55725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63865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1260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105366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224087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6"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82602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9" descr="Powerpoint design"/>
          <p:cNvPicPr>
            <a:picLocks noChangeAspect="1" noChangeArrowheads="1"/>
          </p:cNvPicPr>
          <p:nvPr/>
        </p:nvPicPr>
        <p:blipFill>
          <a:blip r:embed="rId16">
            <a:extLst>
              <a:ext uri="{28A0092B-C50C-407E-A947-70E740481C1C}">
                <a14:useLocalDpi xmlns:a14="http://schemas.microsoft.com/office/drawing/2010/main" val="0"/>
              </a:ext>
            </a:extLst>
          </a:blip>
          <a:srcRect l="841" t="73334" r="3508"/>
          <a:stretch>
            <a:fillRect/>
          </a:stretch>
        </p:blipFill>
        <p:spPr bwMode="auto">
          <a:xfrm>
            <a:off x="0" y="5029200"/>
            <a:ext cx="88201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Text Box 8"/>
          <p:cNvSpPr txBox="1">
            <a:spLocks noChangeArrowheads="1"/>
          </p:cNvSpPr>
          <p:nvPr/>
        </p:nvSpPr>
        <p:spPr bwMode="auto">
          <a:xfrm>
            <a:off x="1600200" y="6537325"/>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ltLang="en-US" sz="1400">
                <a:solidFill>
                  <a:srgbClr val="FFFFFF"/>
                </a:solidFill>
                <a:cs typeface="Arial" charset="0"/>
              </a:rPr>
              <a:t> www.dmp.wa.gov.au/ResourcesSafety</a:t>
            </a:r>
          </a:p>
        </p:txBody>
      </p:sp>
      <p:sp>
        <p:nvSpPr>
          <p:cNvPr id="2054" name="Line 10"/>
          <p:cNvSpPr>
            <a:spLocks noChangeShapeType="1"/>
          </p:cNvSpPr>
          <p:nvPr/>
        </p:nvSpPr>
        <p:spPr bwMode="auto">
          <a:xfrm>
            <a:off x="838200" y="1219200"/>
            <a:ext cx="7620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AU">
              <a:solidFill>
                <a:prstClr val="black"/>
              </a:solidFill>
              <a:cs typeface="Arial" charset="0"/>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8B1DF8DE-6443-46FF-BA53-59C6DF4EE320}"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3686659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subject=Exploration%20Safety%20Roadshow%202009"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www.alberthaviation.com/videos/VTC-CTK.wm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alberthaviation.com/TireCageVideos.htm" TargetMode="External"/><Relationship Id="rId5" Type="http://schemas.openxmlformats.org/officeDocument/2006/relationships/image" Target="../media/image7.png"/><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r>
              <a:rPr lang="en-AU" altLang="en-US" dirty="0" smtClean="0">
                <a:solidFill>
                  <a:srgbClr val="CF5E31"/>
                </a:solidFill>
              </a:rPr>
              <a:t>Please read this before using presentation</a:t>
            </a:r>
          </a:p>
        </p:txBody>
      </p:sp>
      <p:sp>
        <p:nvSpPr>
          <p:cNvPr id="47107" name="Content Placeholder 4"/>
          <p:cNvSpPr>
            <a:spLocks noGrp="1"/>
          </p:cNvSpPr>
          <p:nvPr>
            <p:ph idx="1"/>
          </p:nvPr>
        </p:nvSpPr>
        <p:spPr/>
        <p:txBody>
          <a:bodyPr/>
          <a:lstStyle/>
          <a:p>
            <a:r>
              <a:rPr lang="en-AU" altLang="en-US" sz="1800" dirty="0" smtClean="0"/>
              <a:t>This presentation is based on content presented at the Mines Safety Roadshow held in October 2013</a:t>
            </a:r>
          </a:p>
          <a:p>
            <a:r>
              <a:rPr lang="en-AU" altLang="en-US" sz="1800" dirty="0" smtClean="0"/>
              <a:t>It is made available for non-commercial use (e.g. toolbox meetings, OHS discussions) subject to the condition that the PowerPoint file is not altered without permission from Resources Safety</a:t>
            </a:r>
          </a:p>
          <a:p>
            <a:r>
              <a:rPr lang="en-AU" altLang="en-US" sz="1800" dirty="0" smtClean="0"/>
              <a:t>Supporting resources, such as brochures and posters, are available from Resources Safety</a:t>
            </a:r>
          </a:p>
          <a:p>
            <a:r>
              <a:rPr lang="en-AU" altLang="en-US" sz="1800" dirty="0" smtClean="0"/>
              <a:t>For resources, information or clarification, please contact:</a:t>
            </a:r>
          </a:p>
          <a:p>
            <a:pPr lvl="1">
              <a:buFontTx/>
              <a:buNone/>
            </a:pPr>
            <a:r>
              <a:rPr lang="en-AU" altLang="en-US" sz="1800" b="1" dirty="0" smtClean="0">
                <a:solidFill>
                  <a:srgbClr val="C00000"/>
                </a:solidFill>
                <a:hlinkClick r:id="rId3"/>
              </a:rPr>
              <a:t>RSDComms@dmp.wa.gov.au</a:t>
            </a:r>
            <a:endParaRPr lang="en-AU" altLang="en-US" sz="1800" b="1" dirty="0" smtClean="0">
              <a:solidFill>
                <a:srgbClr val="C00000"/>
              </a:solidFill>
            </a:endParaRPr>
          </a:p>
          <a:p>
            <a:pPr lvl="1">
              <a:buFontTx/>
              <a:buNone/>
            </a:pPr>
            <a:r>
              <a:rPr lang="en-AU" altLang="en-US" sz="1800" dirty="0" smtClean="0"/>
              <a:t>or visit</a:t>
            </a:r>
          </a:p>
          <a:p>
            <a:pPr lvl="1">
              <a:buFontTx/>
              <a:buNone/>
            </a:pPr>
            <a:r>
              <a:rPr lang="en-AU" altLang="en-US" sz="1800" b="1" dirty="0" smtClean="0">
                <a:solidFill>
                  <a:srgbClr val="C00000"/>
                </a:solidFill>
                <a:hlinkClick r:id="rId4"/>
              </a:rPr>
              <a:t>www.dmp.wa.gov.au/ResourcesSafety</a:t>
            </a:r>
            <a:endParaRPr lang="en-AU" altLang="en-US" sz="1800" b="1" dirty="0" smtClean="0">
              <a:solidFill>
                <a:srgbClr val="C00000"/>
              </a:solidFill>
            </a:endParaRPr>
          </a:p>
          <a:p>
            <a:endParaRPr lang="en-AU" altLang="en-US" dirty="0" smtClean="0"/>
          </a:p>
        </p:txBody>
      </p:sp>
      <p:sp>
        <p:nvSpPr>
          <p:cNvPr id="4710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pPr>
            <a:fld id="{604A8FB3-4815-4236-AC52-BD65269A1869}" type="slidenum">
              <a:rPr lang="en-US" altLang="en-US" smtClean="0">
                <a:solidFill>
                  <a:srgbClr val="CF5E31"/>
                </a:solidFill>
              </a:rPr>
              <a:pPr fontAlgn="base">
                <a:spcBef>
                  <a:spcPct val="0"/>
                </a:spcBef>
                <a:spcAft>
                  <a:spcPct val="0"/>
                </a:spcAft>
              </a:pPr>
              <a:t>1</a:t>
            </a:fld>
            <a:endParaRPr lang="en-US" altLang="en-US" smtClean="0">
              <a:solidFill>
                <a:srgbClr val="CF5E31"/>
              </a:solidFill>
            </a:endParaRPr>
          </a:p>
        </p:txBody>
      </p:sp>
    </p:spTree>
    <p:extLst>
      <p:ext uri="{BB962C8B-B14F-4D97-AF65-F5344CB8AC3E}">
        <p14:creationId xmlns:p14="http://schemas.microsoft.com/office/powerpoint/2010/main" val="343916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03380207"/>
              </p:ext>
            </p:extLst>
          </p:nvPr>
        </p:nvGraphicFramePr>
        <p:xfrm>
          <a:off x="179512" y="620688"/>
          <a:ext cx="8856984"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65F01BBC-B154-426B-B193-7FA9844B8C65}" type="slidenum">
              <a:rPr lang="en-US" smtClean="0">
                <a:solidFill>
                  <a:prstClr val="white"/>
                </a:solidFill>
              </a:rPr>
              <a:pPr>
                <a:defRPr/>
              </a:pPr>
              <a:t>10</a:t>
            </a:fld>
            <a:endParaRPr lang="en-US" dirty="0">
              <a:solidFill>
                <a:prstClr val="white"/>
              </a:solidFill>
            </a:endParaRPr>
          </a:p>
        </p:txBody>
      </p:sp>
      <p:sp>
        <p:nvSpPr>
          <p:cNvPr id="2" name="Title 1"/>
          <p:cNvSpPr>
            <a:spLocks noGrp="1"/>
          </p:cNvSpPr>
          <p:nvPr>
            <p:ph type="title" idx="4294967295"/>
          </p:nvPr>
        </p:nvSpPr>
        <p:spPr>
          <a:xfrm>
            <a:off x="611560" y="188640"/>
            <a:ext cx="7772400" cy="464096"/>
          </a:xfrm>
        </p:spPr>
        <p:txBody>
          <a:bodyPr/>
          <a:lstStyle/>
          <a:p>
            <a:r>
              <a:rPr lang="en-AU" sz="2400" dirty="0" smtClean="0">
                <a:solidFill>
                  <a:srgbClr val="F85E08"/>
                </a:solidFill>
              </a:rPr>
              <a:t>Hierarchy of control – start at the top</a:t>
            </a:r>
            <a:endParaRPr lang="en-AU" sz="2400" dirty="0">
              <a:solidFill>
                <a:srgbClr val="F85E08"/>
              </a:solidFill>
            </a:endParaRPr>
          </a:p>
        </p:txBody>
      </p:sp>
      <p:sp>
        <p:nvSpPr>
          <p:cNvPr id="3" name="Up Arrow 2"/>
          <p:cNvSpPr/>
          <p:nvPr/>
        </p:nvSpPr>
        <p:spPr bwMode="auto">
          <a:xfrm rot="9780000" flipV="1">
            <a:off x="1331640" y="1262939"/>
            <a:ext cx="1728192" cy="3502104"/>
          </a:xfrm>
          <a:custGeom>
            <a:avLst/>
            <a:gdLst>
              <a:gd name="connsiteX0" fmla="*/ 0 w 1296144"/>
              <a:gd name="connsiteY0" fmla="*/ 648072 h 3456384"/>
              <a:gd name="connsiteX1" fmla="*/ 648072 w 1296144"/>
              <a:gd name="connsiteY1" fmla="*/ 0 h 3456384"/>
              <a:gd name="connsiteX2" fmla="*/ 1296144 w 1296144"/>
              <a:gd name="connsiteY2" fmla="*/ 648072 h 3456384"/>
              <a:gd name="connsiteX3" fmla="*/ 972108 w 1296144"/>
              <a:gd name="connsiteY3" fmla="*/ 648072 h 3456384"/>
              <a:gd name="connsiteX4" fmla="*/ 972108 w 1296144"/>
              <a:gd name="connsiteY4" fmla="*/ 3456384 h 3456384"/>
              <a:gd name="connsiteX5" fmla="*/ 324036 w 1296144"/>
              <a:gd name="connsiteY5" fmla="*/ 3456384 h 3456384"/>
              <a:gd name="connsiteX6" fmla="*/ 324036 w 1296144"/>
              <a:gd name="connsiteY6" fmla="*/ 648072 h 3456384"/>
              <a:gd name="connsiteX7" fmla="*/ 0 w 1296144"/>
              <a:gd name="connsiteY7" fmla="*/ 648072 h 3456384"/>
              <a:gd name="connsiteX0" fmla="*/ 0 w 1296144"/>
              <a:gd name="connsiteY0" fmla="*/ 648072 h 3456384"/>
              <a:gd name="connsiteX1" fmla="*/ 648072 w 1296144"/>
              <a:gd name="connsiteY1" fmla="*/ 0 h 3456384"/>
              <a:gd name="connsiteX2" fmla="*/ 1296144 w 1296144"/>
              <a:gd name="connsiteY2" fmla="*/ 648072 h 3456384"/>
              <a:gd name="connsiteX3" fmla="*/ 972108 w 1296144"/>
              <a:gd name="connsiteY3" fmla="*/ 648072 h 3456384"/>
              <a:gd name="connsiteX4" fmla="*/ 972108 w 1296144"/>
              <a:gd name="connsiteY4" fmla="*/ 3456384 h 3456384"/>
              <a:gd name="connsiteX5" fmla="*/ 3996 w 1296144"/>
              <a:gd name="connsiteY5" fmla="*/ 3456384 h 3456384"/>
              <a:gd name="connsiteX6" fmla="*/ 324036 w 1296144"/>
              <a:gd name="connsiteY6" fmla="*/ 648072 h 3456384"/>
              <a:gd name="connsiteX7" fmla="*/ 0 w 1296144"/>
              <a:gd name="connsiteY7" fmla="*/ 648072 h 3456384"/>
              <a:gd name="connsiteX0" fmla="*/ 0 w 1296144"/>
              <a:gd name="connsiteY0" fmla="*/ 648072 h 3456384"/>
              <a:gd name="connsiteX1" fmla="*/ 648072 w 1296144"/>
              <a:gd name="connsiteY1" fmla="*/ 0 h 3456384"/>
              <a:gd name="connsiteX2" fmla="*/ 1296144 w 1296144"/>
              <a:gd name="connsiteY2" fmla="*/ 648072 h 3456384"/>
              <a:gd name="connsiteX3" fmla="*/ 972108 w 1296144"/>
              <a:gd name="connsiteY3" fmla="*/ 648072 h 3456384"/>
              <a:gd name="connsiteX4" fmla="*/ 1257858 w 1296144"/>
              <a:gd name="connsiteY4" fmla="*/ 3456384 h 3456384"/>
              <a:gd name="connsiteX5" fmla="*/ 3996 w 1296144"/>
              <a:gd name="connsiteY5" fmla="*/ 3456384 h 3456384"/>
              <a:gd name="connsiteX6" fmla="*/ 324036 w 1296144"/>
              <a:gd name="connsiteY6" fmla="*/ 648072 h 3456384"/>
              <a:gd name="connsiteX7" fmla="*/ 0 w 1296144"/>
              <a:gd name="connsiteY7" fmla="*/ 648072 h 3456384"/>
              <a:gd name="connsiteX0" fmla="*/ 0 w 1296144"/>
              <a:gd name="connsiteY0" fmla="*/ 648072 h 3456384"/>
              <a:gd name="connsiteX1" fmla="*/ 648072 w 1296144"/>
              <a:gd name="connsiteY1" fmla="*/ 0 h 3456384"/>
              <a:gd name="connsiteX2" fmla="*/ 1296144 w 1296144"/>
              <a:gd name="connsiteY2" fmla="*/ 648072 h 3456384"/>
              <a:gd name="connsiteX3" fmla="*/ 972108 w 1296144"/>
              <a:gd name="connsiteY3" fmla="*/ 648072 h 3456384"/>
              <a:gd name="connsiteX4" fmla="*/ 726363 w 1296144"/>
              <a:gd name="connsiteY4" fmla="*/ 3456384 h 3456384"/>
              <a:gd name="connsiteX5" fmla="*/ 3996 w 1296144"/>
              <a:gd name="connsiteY5" fmla="*/ 3456384 h 3456384"/>
              <a:gd name="connsiteX6" fmla="*/ 324036 w 1296144"/>
              <a:gd name="connsiteY6" fmla="*/ 648072 h 3456384"/>
              <a:gd name="connsiteX7" fmla="*/ 0 w 1296144"/>
              <a:gd name="connsiteY7" fmla="*/ 648072 h 3456384"/>
              <a:gd name="connsiteX0" fmla="*/ 0 w 1296144"/>
              <a:gd name="connsiteY0" fmla="*/ 648072 h 3502104"/>
              <a:gd name="connsiteX1" fmla="*/ 648072 w 1296144"/>
              <a:gd name="connsiteY1" fmla="*/ 0 h 3502104"/>
              <a:gd name="connsiteX2" fmla="*/ 1296144 w 1296144"/>
              <a:gd name="connsiteY2" fmla="*/ 648072 h 3502104"/>
              <a:gd name="connsiteX3" fmla="*/ 972108 w 1296144"/>
              <a:gd name="connsiteY3" fmla="*/ 648072 h 3502104"/>
              <a:gd name="connsiteX4" fmla="*/ 726363 w 1296144"/>
              <a:gd name="connsiteY4" fmla="*/ 3456384 h 3502104"/>
              <a:gd name="connsiteX5" fmla="*/ 586926 w 1296144"/>
              <a:gd name="connsiteY5" fmla="*/ 3502104 h 3502104"/>
              <a:gd name="connsiteX6" fmla="*/ 324036 w 1296144"/>
              <a:gd name="connsiteY6" fmla="*/ 648072 h 3502104"/>
              <a:gd name="connsiteX7" fmla="*/ 0 w 1296144"/>
              <a:gd name="connsiteY7" fmla="*/ 648072 h 35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6144" h="3502104">
                <a:moveTo>
                  <a:pt x="0" y="648072"/>
                </a:moveTo>
                <a:lnTo>
                  <a:pt x="648072" y="0"/>
                </a:lnTo>
                <a:lnTo>
                  <a:pt x="1296144" y="648072"/>
                </a:lnTo>
                <a:lnTo>
                  <a:pt x="972108" y="648072"/>
                </a:lnTo>
                <a:lnTo>
                  <a:pt x="726363" y="3456384"/>
                </a:lnTo>
                <a:lnTo>
                  <a:pt x="586926" y="3502104"/>
                </a:lnTo>
                <a:lnTo>
                  <a:pt x="324036" y="648072"/>
                </a:lnTo>
                <a:lnTo>
                  <a:pt x="0" y="648072"/>
                </a:lnTo>
                <a:close/>
              </a:path>
            </a:pathLst>
          </a:cu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vert"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AU" sz="2000" dirty="0">
                <a:solidFill>
                  <a:prstClr val="white"/>
                </a:solidFill>
              </a:rPr>
              <a:t>   Increasing effectiveness</a:t>
            </a:r>
          </a:p>
        </p:txBody>
      </p:sp>
      <p:sp>
        <p:nvSpPr>
          <p:cNvPr id="6" name="TextBox 5"/>
          <p:cNvSpPr txBox="1"/>
          <p:nvPr/>
        </p:nvSpPr>
        <p:spPr>
          <a:xfrm>
            <a:off x="5076056" y="5624373"/>
            <a:ext cx="3744416" cy="646331"/>
          </a:xfrm>
          <a:prstGeom prst="rect">
            <a:avLst/>
          </a:prstGeom>
          <a:solidFill>
            <a:schemeClr val="bg1">
              <a:lumMod val="85000"/>
            </a:schemeClr>
          </a:solidFill>
        </p:spPr>
        <p:txBody>
          <a:bodyPr wrap="square" rtlCol="0">
            <a:spAutoFit/>
          </a:bodyPr>
          <a:lstStyle/>
          <a:p>
            <a:pPr algn="ctr" fontAlgn="base">
              <a:spcBef>
                <a:spcPct val="0"/>
              </a:spcBef>
              <a:spcAft>
                <a:spcPct val="0"/>
              </a:spcAft>
            </a:pPr>
            <a:r>
              <a:rPr lang="en-AU" sz="3600" dirty="0">
                <a:solidFill>
                  <a:prstClr val="black"/>
                </a:solidFill>
              </a:rPr>
              <a:t>What works?</a:t>
            </a:r>
          </a:p>
        </p:txBody>
      </p:sp>
      <p:sp>
        <p:nvSpPr>
          <p:cNvPr id="8" name="Slide Number Placeholder 3"/>
          <p:cNvSpPr txBox="1">
            <a:spLocks/>
          </p:cNvSpPr>
          <p:nvPr/>
        </p:nvSpPr>
        <p:spPr bwMode="auto">
          <a:xfrm>
            <a:off x="7885113" y="6524625"/>
            <a:ext cx="1258887"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CF5E31"/>
                </a:solidFill>
                <a:latin typeface="Arial" charset="0"/>
                <a:ea typeface="ＭＳ Ｐゴシック" pitchFamily="-12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defRPr/>
            </a:pPr>
            <a:fld id="{65F01BBC-B154-426B-B193-7FA9844B8C65}" type="slidenum">
              <a:rPr lang="en-US" smtClean="0"/>
              <a:pPr>
                <a:defRPr/>
              </a:pPr>
              <a:t>10</a:t>
            </a:fld>
            <a:endParaRPr lang="en-US" dirty="0"/>
          </a:p>
        </p:txBody>
      </p:sp>
    </p:spTree>
    <p:extLst>
      <p:ext uri="{BB962C8B-B14F-4D97-AF65-F5344CB8AC3E}">
        <p14:creationId xmlns:p14="http://schemas.microsoft.com/office/powerpoint/2010/main" val="141576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graphicEl>
                                              <a:dgm id="{415A0FD5-8BCA-438A-9C2F-65BBFEC60076}"/>
                                            </p:graphicEl>
                                          </p:spTgt>
                                        </p:tgtEl>
                                        <p:attrNameLst>
                                          <p:attrName>style.visibility</p:attrName>
                                        </p:attrNameLst>
                                      </p:cBhvr>
                                      <p:to>
                                        <p:strVal val="visible"/>
                                      </p:to>
                                    </p:set>
                                    <p:anim calcmode="lin" valueType="num">
                                      <p:cBhvr additive="base">
                                        <p:cTn id="7" dur="500" fill="hold"/>
                                        <p:tgtEl>
                                          <p:spTgt spid="5">
                                            <p:graphicEl>
                                              <a:dgm id="{415A0FD5-8BCA-438A-9C2F-65BBFEC6007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415A0FD5-8BCA-438A-9C2F-65BBFEC60076}"/>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graphicEl>
                                              <a:dgm id="{12BA532F-49DC-4613-B020-78A9CBB2B2A6}"/>
                                            </p:graphicEl>
                                          </p:spTgt>
                                        </p:tgtEl>
                                        <p:attrNameLst>
                                          <p:attrName>style.visibility</p:attrName>
                                        </p:attrNameLst>
                                      </p:cBhvr>
                                      <p:to>
                                        <p:strVal val="visible"/>
                                      </p:to>
                                    </p:set>
                                    <p:anim calcmode="lin" valueType="num">
                                      <p:cBhvr additive="base">
                                        <p:cTn id="11" dur="500" fill="hold"/>
                                        <p:tgtEl>
                                          <p:spTgt spid="5">
                                            <p:graphicEl>
                                              <a:dgm id="{12BA532F-49DC-4613-B020-78A9CBB2B2A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12BA532F-49DC-4613-B020-78A9CBB2B2A6}"/>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
                                            <p:graphicEl>
                                              <a:dgm id="{1A7F690D-3CE0-4BB2-BECA-8CA1AC555C6E}"/>
                                            </p:graphicEl>
                                          </p:spTgt>
                                        </p:tgtEl>
                                        <p:attrNameLst>
                                          <p:attrName>style.visibility</p:attrName>
                                        </p:attrNameLst>
                                      </p:cBhvr>
                                      <p:to>
                                        <p:strVal val="visible"/>
                                      </p:to>
                                    </p:set>
                                    <p:anim calcmode="lin" valueType="num">
                                      <p:cBhvr additive="base">
                                        <p:cTn id="15" dur="500" fill="hold"/>
                                        <p:tgtEl>
                                          <p:spTgt spid="5">
                                            <p:graphicEl>
                                              <a:dgm id="{1A7F690D-3CE0-4BB2-BECA-8CA1AC555C6E}"/>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1A7F690D-3CE0-4BB2-BECA-8CA1AC555C6E}"/>
                                            </p:graphic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5">
                                            <p:graphicEl>
                                              <a:dgm id="{1023DDEC-4E92-4296-9230-486D408E5F08}"/>
                                            </p:graphicEl>
                                          </p:spTgt>
                                        </p:tgtEl>
                                        <p:attrNameLst>
                                          <p:attrName>style.visibility</p:attrName>
                                        </p:attrNameLst>
                                      </p:cBhvr>
                                      <p:to>
                                        <p:strVal val="visible"/>
                                      </p:to>
                                    </p:set>
                                    <p:anim calcmode="lin" valueType="num">
                                      <p:cBhvr additive="base">
                                        <p:cTn id="21" dur="500" fill="hold"/>
                                        <p:tgtEl>
                                          <p:spTgt spid="5">
                                            <p:graphicEl>
                                              <a:dgm id="{1023DDEC-4E92-4296-9230-486D408E5F08}"/>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1023DDEC-4E92-4296-9230-486D408E5F08}"/>
                                            </p:graphic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5">
                                            <p:graphicEl>
                                              <a:dgm id="{58D7B729-2879-4F27-A96B-97839A478496}"/>
                                            </p:graphicEl>
                                          </p:spTgt>
                                        </p:tgtEl>
                                        <p:attrNameLst>
                                          <p:attrName>style.visibility</p:attrName>
                                        </p:attrNameLst>
                                      </p:cBhvr>
                                      <p:to>
                                        <p:strVal val="visible"/>
                                      </p:to>
                                    </p:set>
                                    <p:anim calcmode="lin" valueType="num">
                                      <p:cBhvr additive="base">
                                        <p:cTn id="25" dur="500" fill="hold"/>
                                        <p:tgtEl>
                                          <p:spTgt spid="5">
                                            <p:graphicEl>
                                              <a:dgm id="{58D7B729-2879-4F27-A96B-97839A47849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58D7B729-2879-4F27-A96B-97839A478496}"/>
                                            </p:graphic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5">
                                            <p:graphicEl>
                                              <a:dgm id="{5FD4AEEE-2D00-40A6-810E-2BD1FA35483A}"/>
                                            </p:graphicEl>
                                          </p:spTgt>
                                        </p:tgtEl>
                                        <p:attrNameLst>
                                          <p:attrName>style.visibility</p:attrName>
                                        </p:attrNameLst>
                                      </p:cBhvr>
                                      <p:to>
                                        <p:strVal val="visible"/>
                                      </p:to>
                                    </p:set>
                                    <p:anim calcmode="lin" valueType="num">
                                      <p:cBhvr additive="base">
                                        <p:cTn id="29" dur="500" fill="hold"/>
                                        <p:tgtEl>
                                          <p:spTgt spid="5">
                                            <p:graphicEl>
                                              <a:dgm id="{5FD4AEEE-2D00-40A6-810E-2BD1FA35483A}"/>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5FD4AEEE-2D00-40A6-810E-2BD1FA35483A}"/>
                                            </p:graphic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5">
                                            <p:graphicEl>
                                              <a:dgm id="{C72C4807-41DF-4C1D-951D-49CEFF2E489B}"/>
                                            </p:graphicEl>
                                          </p:spTgt>
                                        </p:tgtEl>
                                        <p:attrNameLst>
                                          <p:attrName>style.visibility</p:attrName>
                                        </p:attrNameLst>
                                      </p:cBhvr>
                                      <p:to>
                                        <p:strVal val="visible"/>
                                      </p:to>
                                    </p:set>
                                    <p:anim calcmode="lin" valueType="num">
                                      <p:cBhvr additive="base">
                                        <p:cTn id="35" dur="500" fill="hold"/>
                                        <p:tgtEl>
                                          <p:spTgt spid="5">
                                            <p:graphicEl>
                                              <a:dgm id="{C72C4807-41DF-4C1D-951D-49CEFF2E489B}"/>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C72C4807-41DF-4C1D-951D-49CEFF2E489B}"/>
                                            </p:graphic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5">
                                            <p:graphicEl>
                                              <a:dgm id="{E40C483C-B873-42B5-BE2F-00D7E896E0F1}"/>
                                            </p:graphicEl>
                                          </p:spTgt>
                                        </p:tgtEl>
                                        <p:attrNameLst>
                                          <p:attrName>style.visibility</p:attrName>
                                        </p:attrNameLst>
                                      </p:cBhvr>
                                      <p:to>
                                        <p:strVal val="visible"/>
                                      </p:to>
                                    </p:set>
                                    <p:anim calcmode="lin" valueType="num">
                                      <p:cBhvr additive="base">
                                        <p:cTn id="39" dur="500" fill="hold"/>
                                        <p:tgtEl>
                                          <p:spTgt spid="5">
                                            <p:graphicEl>
                                              <a:dgm id="{E40C483C-B873-42B5-BE2F-00D7E896E0F1}"/>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E40C483C-B873-42B5-BE2F-00D7E896E0F1}"/>
                                            </p:graphicEl>
                                          </p:spTgt>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5">
                                            <p:graphicEl>
                                              <a:dgm id="{D17D7C83-0695-4984-BABB-C682D61331BD}"/>
                                            </p:graphicEl>
                                          </p:spTgt>
                                        </p:tgtEl>
                                        <p:attrNameLst>
                                          <p:attrName>style.visibility</p:attrName>
                                        </p:attrNameLst>
                                      </p:cBhvr>
                                      <p:to>
                                        <p:strVal val="visible"/>
                                      </p:to>
                                    </p:set>
                                    <p:anim calcmode="lin" valueType="num">
                                      <p:cBhvr additive="base">
                                        <p:cTn id="43" dur="500" fill="hold"/>
                                        <p:tgtEl>
                                          <p:spTgt spid="5">
                                            <p:graphicEl>
                                              <a:dgm id="{D17D7C83-0695-4984-BABB-C682D61331B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D17D7C83-0695-4984-BABB-C682D61331BD}"/>
                                            </p:graphic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5">
                                            <p:graphicEl>
                                              <a:dgm id="{A947664F-8395-49B5-95B2-13A1A7E78456}"/>
                                            </p:graphicEl>
                                          </p:spTgt>
                                        </p:tgtEl>
                                        <p:attrNameLst>
                                          <p:attrName>style.visibility</p:attrName>
                                        </p:attrNameLst>
                                      </p:cBhvr>
                                      <p:to>
                                        <p:strVal val="visible"/>
                                      </p:to>
                                    </p:set>
                                    <p:anim calcmode="lin" valueType="num">
                                      <p:cBhvr additive="base">
                                        <p:cTn id="49" dur="500" fill="hold"/>
                                        <p:tgtEl>
                                          <p:spTgt spid="5">
                                            <p:graphicEl>
                                              <a:dgm id="{A947664F-8395-49B5-95B2-13A1A7E78456}"/>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A947664F-8395-49B5-95B2-13A1A7E78456}"/>
                                            </p:graphicEl>
                                          </p:spTgt>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5">
                                            <p:graphicEl>
                                              <a:dgm id="{9B5E3FCA-D62B-4FE1-B1FC-6437FBAEB0D0}"/>
                                            </p:graphicEl>
                                          </p:spTgt>
                                        </p:tgtEl>
                                        <p:attrNameLst>
                                          <p:attrName>style.visibility</p:attrName>
                                        </p:attrNameLst>
                                      </p:cBhvr>
                                      <p:to>
                                        <p:strVal val="visible"/>
                                      </p:to>
                                    </p:set>
                                    <p:anim calcmode="lin" valueType="num">
                                      <p:cBhvr additive="base">
                                        <p:cTn id="53" dur="500" fill="hold"/>
                                        <p:tgtEl>
                                          <p:spTgt spid="5">
                                            <p:graphicEl>
                                              <a:dgm id="{9B5E3FCA-D62B-4FE1-B1FC-6437FBAEB0D0}"/>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9B5E3FCA-D62B-4FE1-B1FC-6437FBAEB0D0}"/>
                                            </p:graphicEl>
                                          </p:spTgt>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5">
                                            <p:graphicEl>
                                              <a:dgm id="{8A629A2C-B035-417F-9B4D-FD430F2B0E32}"/>
                                            </p:graphicEl>
                                          </p:spTgt>
                                        </p:tgtEl>
                                        <p:attrNameLst>
                                          <p:attrName>style.visibility</p:attrName>
                                        </p:attrNameLst>
                                      </p:cBhvr>
                                      <p:to>
                                        <p:strVal val="visible"/>
                                      </p:to>
                                    </p:set>
                                    <p:anim calcmode="lin" valueType="num">
                                      <p:cBhvr additive="base">
                                        <p:cTn id="57" dur="500" fill="hold"/>
                                        <p:tgtEl>
                                          <p:spTgt spid="5">
                                            <p:graphicEl>
                                              <a:dgm id="{8A629A2C-B035-417F-9B4D-FD430F2B0E32}"/>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8A629A2C-B035-417F-9B4D-FD430F2B0E32}"/>
                                            </p:graphicEl>
                                          </p:spTgt>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5">
                                            <p:graphicEl>
                                              <a:dgm id="{3011D124-F5AB-4C4B-8B4C-4D66579D41D2}"/>
                                            </p:graphicEl>
                                          </p:spTgt>
                                        </p:tgtEl>
                                        <p:attrNameLst>
                                          <p:attrName>style.visibility</p:attrName>
                                        </p:attrNameLst>
                                      </p:cBhvr>
                                      <p:to>
                                        <p:strVal val="visible"/>
                                      </p:to>
                                    </p:set>
                                    <p:anim calcmode="lin" valueType="num">
                                      <p:cBhvr additive="base">
                                        <p:cTn id="63" dur="500" fill="hold"/>
                                        <p:tgtEl>
                                          <p:spTgt spid="5">
                                            <p:graphicEl>
                                              <a:dgm id="{3011D124-F5AB-4C4B-8B4C-4D66579D41D2}"/>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3011D124-F5AB-4C4B-8B4C-4D66579D41D2}"/>
                                            </p:graphicEl>
                                          </p:spTgt>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5">
                                            <p:graphicEl>
                                              <a:dgm id="{630717C0-84EA-4C1B-B99F-7D74A955E0BA}"/>
                                            </p:graphicEl>
                                          </p:spTgt>
                                        </p:tgtEl>
                                        <p:attrNameLst>
                                          <p:attrName>style.visibility</p:attrName>
                                        </p:attrNameLst>
                                      </p:cBhvr>
                                      <p:to>
                                        <p:strVal val="visible"/>
                                      </p:to>
                                    </p:set>
                                    <p:anim calcmode="lin" valueType="num">
                                      <p:cBhvr additive="base">
                                        <p:cTn id="67" dur="500" fill="hold"/>
                                        <p:tgtEl>
                                          <p:spTgt spid="5">
                                            <p:graphicEl>
                                              <a:dgm id="{630717C0-84EA-4C1B-B99F-7D74A955E0BA}"/>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630717C0-84EA-4C1B-B99F-7D74A955E0BA}"/>
                                            </p:graphicEl>
                                          </p:spTgt>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5">
                                            <p:graphicEl>
                                              <a:dgm id="{11746DEA-C31F-499F-BBDD-0E1A17E78D2D}"/>
                                            </p:graphicEl>
                                          </p:spTgt>
                                        </p:tgtEl>
                                        <p:attrNameLst>
                                          <p:attrName>style.visibility</p:attrName>
                                        </p:attrNameLst>
                                      </p:cBhvr>
                                      <p:to>
                                        <p:strVal val="visible"/>
                                      </p:to>
                                    </p:set>
                                    <p:anim calcmode="lin" valueType="num">
                                      <p:cBhvr additive="base">
                                        <p:cTn id="71" dur="500" fill="hold"/>
                                        <p:tgtEl>
                                          <p:spTgt spid="5">
                                            <p:graphicEl>
                                              <a:dgm id="{11746DEA-C31F-499F-BBDD-0E1A17E78D2D}"/>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graphicEl>
                                              <a:dgm id="{11746DEA-C31F-499F-BBDD-0E1A17E78D2D}"/>
                                            </p:graphicEl>
                                          </p:spTgt>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5">
                                            <p:graphicEl>
                                              <a:dgm id="{864483F6-0721-46CD-9514-831C79F61C58}"/>
                                            </p:graphicEl>
                                          </p:spTgt>
                                        </p:tgtEl>
                                        <p:attrNameLst>
                                          <p:attrName>style.visibility</p:attrName>
                                        </p:attrNameLst>
                                      </p:cBhvr>
                                      <p:to>
                                        <p:strVal val="visible"/>
                                      </p:to>
                                    </p:set>
                                    <p:anim calcmode="lin" valueType="num">
                                      <p:cBhvr additive="base">
                                        <p:cTn id="77" dur="500" fill="hold"/>
                                        <p:tgtEl>
                                          <p:spTgt spid="5">
                                            <p:graphicEl>
                                              <a:dgm id="{864483F6-0721-46CD-9514-831C79F61C58}"/>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864483F6-0721-46CD-9514-831C79F61C58}"/>
                                            </p:graphicEl>
                                          </p:spTgt>
                                        </p:tgtEl>
                                        <p:attrNameLst>
                                          <p:attrName>ppt_y</p:attrName>
                                        </p:attrNameLst>
                                      </p:cBhvr>
                                      <p:tavLst>
                                        <p:tav tm="0">
                                          <p:val>
                                            <p:strVal val="0-#ppt_h/2"/>
                                          </p:val>
                                        </p:tav>
                                        <p:tav tm="100000">
                                          <p:val>
                                            <p:strVal val="#ppt_y"/>
                                          </p:val>
                                        </p:tav>
                                      </p:tavLst>
                                    </p:anim>
                                  </p:childTnLst>
                                </p:cTn>
                              </p:par>
                              <p:par>
                                <p:cTn id="79" presetID="2" presetClass="entr" presetSubtype="1" fill="hold" grpId="0" nodeType="withEffect">
                                  <p:stCondLst>
                                    <p:cond delay="0"/>
                                  </p:stCondLst>
                                  <p:childTnLst>
                                    <p:set>
                                      <p:cBhvr>
                                        <p:cTn id="80" dur="1" fill="hold">
                                          <p:stCondLst>
                                            <p:cond delay="0"/>
                                          </p:stCondLst>
                                        </p:cTn>
                                        <p:tgtEl>
                                          <p:spTgt spid="5">
                                            <p:graphicEl>
                                              <a:dgm id="{9BE0C073-3773-4176-9176-24672BC672EB}"/>
                                            </p:graphicEl>
                                          </p:spTgt>
                                        </p:tgtEl>
                                        <p:attrNameLst>
                                          <p:attrName>style.visibility</p:attrName>
                                        </p:attrNameLst>
                                      </p:cBhvr>
                                      <p:to>
                                        <p:strVal val="visible"/>
                                      </p:to>
                                    </p:set>
                                    <p:anim calcmode="lin" valueType="num">
                                      <p:cBhvr additive="base">
                                        <p:cTn id="81" dur="500" fill="hold"/>
                                        <p:tgtEl>
                                          <p:spTgt spid="5">
                                            <p:graphicEl>
                                              <a:dgm id="{9BE0C073-3773-4176-9176-24672BC672EB}"/>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graphicEl>
                                              <a:dgm id="{9BE0C073-3773-4176-9176-24672BC672EB}"/>
                                            </p:graphicEl>
                                          </p:spTgt>
                                        </p:tgtEl>
                                        <p:attrNameLst>
                                          <p:attrName>ppt_y</p:attrName>
                                        </p:attrNameLst>
                                      </p:cBhvr>
                                      <p:tavLst>
                                        <p:tav tm="0">
                                          <p:val>
                                            <p:strVal val="0-#ppt_h/2"/>
                                          </p:val>
                                        </p:tav>
                                        <p:tav tm="100000">
                                          <p:val>
                                            <p:strVal val="#ppt_y"/>
                                          </p:val>
                                        </p:tav>
                                      </p:tavLst>
                                    </p:anim>
                                  </p:childTnLst>
                                </p:cTn>
                              </p:par>
                              <p:par>
                                <p:cTn id="83" presetID="2" presetClass="entr" presetSubtype="1" fill="hold" grpId="0" nodeType="withEffect">
                                  <p:stCondLst>
                                    <p:cond delay="0"/>
                                  </p:stCondLst>
                                  <p:childTnLst>
                                    <p:set>
                                      <p:cBhvr>
                                        <p:cTn id="84" dur="1" fill="hold">
                                          <p:stCondLst>
                                            <p:cond delay="0"/>
                                          </p:stCondLst>
                                        </p:cTn>
                                        <p:tgtEl>
                                          <p:spTgt spid="5">
                                            <p:graphicEl>
                                              <a:dgm id="{E527B0FF-1EEA-4EC6-829A-080FA36CF8BD}"/>
                                            </p:graphicEl>
                                          </p:spTgt>
                                        </p:tgtEl>
                                        <p:attrNameLst>
                                          <p:attrName>style.visibility</p:attrName>
                                        </p:attrNameLst>
                                      </p:cBhvr>
                                      <p:to>
                                        <p:strVal val="visible"/>
                                      </p:to>
                                    </p:set>
                                    <p:anim calcmode="lin" valueType="num">
                                      <p:cBhvr additive="base">
                                        <p:cTn id="85" dur="500" fill="hold"/>
                                        <p:tgtEl>
                                          <p:spTgt spid="5">
                                            <p:graphicEl>
                                              <a:dgm id="{E527B0FF-1EEA-4EC6-829A-080FA36CF8BD}"/>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graphicEl>
                                              <a:dgm id="{E527B0FF-1EEA-4EC6-829A-080FA36CF8BD}"/>
                                            </p:graphic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What is wrong with this?</a:t>
            </a:r>
            <a:endParaRPr lang="en-AU" dirty="0">
              <a:solidFill>
                <a:schemeClr val="tx1"/>
              </a:solidFill>
            </a:endParaRPr>
          </a:p>
        </p:txBody>
      </p:sp>
      <p:sp>
        <p:nvSpPr>
          <p:cNvPr id="5" name="TextBox 4"/>
          <p:cNvSpPr txBox="1"/>
          <p:nvPr/>
        </p:nvSpPr>
        <p:spPr>
          <a:xfrm>
            <a:off x="827584" y="1412776"/>
            <a:ext cx="7344816" cy="461665"/>
          </a:xfrm>
          <a:prstGeom prst="rect">
            <a:avLst/>
          </a:prstGeom>
          <a:noFill/>
        </p:spPr>
        <p:txBody>
          <a:bodyPr wrap="square" rtlCol="0">
            <a:spAutoFit/>
          </a:bodyPr>
          <a:lstStyle/>
          <a:p>
            <a:pPr eaLnBrk="0" fontAlgn="base" hangingPunct="0">
              <a:spcBef>
                <a:spcPct val="0"/>
              </a:spcBef>
              <a:spcAft>
                <a:spcPct val="0"/>
              </a:spcAft>
            </a:pPr>
            <a:r>
              <a:rPr lang="en-AU" sz="2400" dirty="0">
                <a:solidFill>
                  <a:srgbClr val="CF5E31"/>
                </a:solidFill>
              </a:rPr>
              <a:t>Access way next to conveyor take-up pulley</a:t>
            </a:r>
          </a:p>
        </p:txBody>
      </p:sp>
      <p:pic>
        <p:nvPicPr>
          <p:cNvPr id="6" name="Picture 5" descr="H:\Site Inspection Photos\13 to 16-08-2103 Karratha (Cape lambert, East I I)\P8160216.JPG"/>
          <p:cNvPicPr/>
          <p:nvPr/>
        </p:nvPicPr>
        <p:blipFill rotWithShape="1">
          <a:blip r:embed="rId3" cstate="print">
            <a:extLst>
              <a:ext uri="{28A0092B-C50C-407E-A947-70E740481C1C}">
                <a14:useLocalDpi xmlns:a14="http://schemas.microsoft.com/office/drawing/2010/main" val="0"/>
              </a:ext>
            </a:extLst>
          </a:blip>
          <a:srcRect b="13480"/>
          <a:stretch/>
        </p:blipFill>
        <p:spPr bwMode="auto">
          <a:xfrm>
            <a:off x="1532870" y="2060848"/>
            <a:ext cx="6447847" cy="4257404"/>
          </a:xfrm>
          <a:prstGeom prst="rect">
            <a:avLst/>
          </a:prstGeom>
          <a:ln>
            <a:noFill/>
          </a:ln>
          <a:effectLst>
            <a:outerShdw blurRad="292100" dist="139700" dir="2700000" algn="tl" rotWithShape="0">
              <a:srgbClr val="333333">
                <a:alpha val="65000"/>
              </a:srgbClr>
            </a:outerShdw>
          </a:effectLst>
        </p:spPr>
      </p:pic>
      <p:pic>
        <p:nvPicPr>
          <p:cNvPr id="7" name="Picture 2" descr="C:\Users\bec.moore@dmp.wa.gov.au\AppData\Local\Microsoft\Windows\Temporary Internet Files\Content.IE5\AJ4ZLDFO\MC90043480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8114" y="51437"/>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11</a:t>
            </a:fld>
            <a:endParaRPr lang="en-US" dirty="0"/>
          </a:p>
        </p:txBody>
      </p:sp>
    </p:spTree>
    <p:extLst>
      <p:ext uri="{BB962C8B-B14F-4D97-AF65-F5344CB8AC3E}">
        <p14:creationId xmlns:p14="http://schemas.microsoft.com/office/powerpoint/2010/main" val="30700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What is wrong with this?</a:t>
            </a:r>
            <a:endParaRPr lang="en-AU" dirty="0">
              <a:solidFill>
                <a:schemeClr val="tx1"/>
              </a:solidFill>
            </a:endParaRPr>
          </a:p>
        </p:txBody>
      </p:sp>
      <p:sp>
        <p:nvSpPr>
          <p:cNvPr id="3" name="Content Placeholder 2"/>
          <p:cNvSpPr>
            <a:spLocks noGrp="1"/>
          </p:cNvSpPr>
          <p:nvPr>
            <p:ph idx="1"/>
          </p:nvPr>
        </p:nvSpPr>
        <p:spPr>
          <a:xfrm>
            <a:off x="683568" y="1394505"/>
            <a:ext cx="7772400" cy="4495800"/>
          </a:xfrm>
        </p:spPr>
        <p:txBody>
          <a:bodyPr/>
          <a:lstStyle/>
          <a:p>
            <a:pPr marL="0" indent="0">
              <a:buNone/>
            </a:pPr>
            <a:r>
              <a:rPr lang="en-AU" dirty="0" smtClean="0">
                <a:solidFill>
                  <a:srgbClr val="CF5E31"/>
                </a:solidFill>
              </a:rPr>
              <a:t>Lifting lug welded to outside of conical bottom                      on powder-handling bin</a:t>
            </a:r>
            <a:endParaRPr lang="en-AU" dirty="0">
              <a:solidFill>
                <a:srgbClr val="CF5E31"/>
              </a:solidFill>
            </a:endParaRPr>
          </a:p>
        </p:txBody>
      </p:sp>
      <p:pic>
        <p:nvPicPr>
          <p:cNvPr id="8" name="Picture 2" descr="C:\Users\MIRSDJT\Pictures\ib\20130305121530\P228019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676"/>
          <a:stretch/>
        </p:blipFill>
        <p:spPr bwMode="auto">
          <a:xfrm>
            <a:off x="1699218" y="2420888"/>
            <a:ext cx="5969125" cy="378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bec.moore@dmp.wa.gov.au\AppData\Local\Microsoft\Windows\Temporary Internet Files\Content.IE5\AJ4ZLDFO\MC90043480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8114" y="51437"/>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12</a:t>
            </a:fld>
            <a:endParaRPr lang="en-US" dirty="0"/>
          </a:p>
        </p:txBody>
      </p:sp>
    </p:spTree>
    <p:extLst>
      <p:ext uri="{BB962C8B-B14F-4D97-AF65-F5344CB8AC3E}">
        <p14:creationId xmlns:p14="http://schemas.microsoft.com/office/powerpoint/2010/main" val="2997537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549" t="3297" b="12040"/>
          <a:stretch/>
        </p:blipFill>
        <p:spPr>
          <a:xfrm>
            <a:off x="241502" y="13192"/>
            <a:ext cx="8722986" cy="5353139"/>
          </a:xfrm>
          <a:prstGeom prst="rect">
            <a:avLst/>
          </a:prstGeom>
        </p:spPr>
      </p:pic>
      <p:grpSp>
        <p:nvGrpSpPr>
          <p:cNvPr id="9" name="Group 8"/>
          <p:cNvGrpSpPr/>
          <p:nvPr/>
        </p:nvGrpSpPr>
        <p:grpSpPr>
          <a:xfrm>
            <a:off x="748011" y="392063"/>
            <a:ext cx="8039200" cy="6071073"/>
            <a:chOff x="611560" y="382263"/>
            <a:chExt cx="8039200" cy="6071073"/>
          </a:xfrm>
        </p:grpSpPr>
        <p:sp>
          <p:nvSpPr>
            <p:cNvPr id="5" name="Rectangle 4"/>
            <p:cNvSpPr/>
            <p:nvPr/>
          </p:nvSpPr>
          <p:spPr>
            <a:xfrm>
              <a:off x="1763688" y="5991671"/>
              <a:ext cx="6887072" cy="461665"/>
            </a:xfrm>
            <a:prstGeom prst="rect">
              <a:avLst/>
            </a:prstGeom>
          </p:spPr>
          <p:txBody>
            <a:bodyPr wrap="square">
              <a:spAutoFit/>
            </a:bodyPr>
            <a:lstStyle/>
            <a:p>
              <a:pPr algn="ctr" fontAlgn="base">
                <a:spcBef>
                  <a:spcPct val="0"/>
                </a:spcBef>
                <a:spcAft>
                  <a:spcPct val="0"/>
                </a:spcAft>
              </a:pPr>
              <a:r>
                <a:rPr lang="en-AU" sz="2400" dirty="0">
                  <a:solidFill>
                    <a:srgbClr val="CF5E31"/>
                  </a:solidFill>
                </a:rPr>
                <a:t>Standard drawings – lifting lug example</a:t>
              </a:r>
            </a:p>
          </p:txBody>
        </p:sp>
        <p:grpSp>
          <p:nvGrpSpPr>
            <p:cNvPr id="3" name="Group 2"/>
            <p:cNvGrpSpPr/>
            <p:nvPr/>
          </p:nvGrpSpPr>
          <p:grpSpPr>
            <a:xfrm>
              <a:off x="611560" y="382263"/>
              <a:ext cx="7906338" cy="5610225"/>
              <a:chOff x="454579" y="-3302870"/>
              <a:chExt cx="7906338" cy="5610225"/>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79" y="-3302870"/>
                <a:ext cx="7715250" cy="56102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2" name="Oval 1"/>
              <p:cNvSpPr/>
              <p:nvPr/>
            </p:nvSpPr>
            <p:spPr bwMode="auto">
              <a:xfrm>
                <a:off x="5207107" y="-3064445"/>
                <a:ext cx="3153810" cy="108012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grpSp>
        <p:sp>
          <p:nvSpPr>
            <p:cNvPr id="12" name="Oval 11"/>
            <p:cNvSpPr/>
            <p:nvPr/>
          </p:nvSpPr>
          <p:spPr bwMode="auto">
            <a:xfrm>
              <a:off x="5508104" y="3380165"/>
              <a:ext cx="2376264" cy="115212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grpSp>
      <p:grpSp>
        <p:nvGrpSpPr>
          <p:cNvPr id="11" name="Group 10"/>
          <p:cNvGrpSpPr/>
          <p:nvPr/>
        </p:nvGrpSpPr>
        <p:grpSpPr>
          <a:xfrm>
            <a:off x="565424" y="630488"/>
            <a:ext cx="8448675" cy="4562475"/>
            <a:chOff x="565424" y="630488"/>
            <a:chExt cx="8448675" cy="4562475"/>
          </a:xfrm>
        </p:grpSpPr>
        <p:grpSp>
          <p:nvGrpSpPr>
            <p:cNvPr id="7" name="Group 6"/>
            <p:cNvGrpSpPr/>
            <p:nvPr/>
          </p:nvGrpSpPr>
          <p:grpSpPr>
            <a:xfrm>
              <a:off x="565424" y="630488"/>
              <a:ext cx="8448675" cy="4562475"/>
              <a:chOff x="385960" y="799182"/>
              <a:chExt cx="8448675" cy="4562475"/>
            </a:xfrm>
          </p:grpSpPr>
          <p:sp>
            <p:nvSpPr>
              <p:cNvPr id="6" name="Oval 5"/>
              <p:cNvSpPr/>
              <p:nvPr/>
            </p:nvSpPr>
            <p:spPr bwMode="auto">
              <a:xfrm>
                <a:off x="4249658" y="3096423"/>
                <a:ext cx="4366792" cy="151216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960" y="799182"/>
                <a:ext cx="8448675" cy="45624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grpSp>
        <p:sp>
          <p:nvSpPr>
            <p:cNvPr id="10" name="Oval 9"/>
            <p:cNvSpPr/>
            <p:nvPr/>
          </p:nvSpPr>
          <p:spPr bwMode="auto">
            <a:xfrm>
              <a:off x="4499992" y="2927729"/>
              <a:ext cx="3816424" cy="16143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grpSp>
      <p:sp>
        <p:nvSpPr>
          <p:cNvPr id="17"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13</a:t>
            </a:fld>
            <a:endParaRPr lang="en-US" dirty="0"/>
          </a:p>
        </p:txBody>
      </p:sp>
    </p:spTree>
    <p:extLst>
      <p:ext uri="{BB962C8B-B14F-4D97-AF65-F5344CB8AC3E}">
        <p14:creationId xmlns:p14="http://schemas.microsoft.com/office/powerpoint/2010/main" val="24550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What is wrong with this?</a:t>
            </a:r>
            <a:endParaRPr lang="en-AU" dirty="0">
              <a:solidFill>
                <a:schemeClr val="tx1"/>
              </a:solidFill>
            </a:endParaRPr>
          </a:p>
        </p:txBody>
      </p:sp>
      <p:sp>
        <p:nvSpPr>
          <p:cNvPr id="3" name="Content Placeholder 2"/>
          <p:cNvSpPr>
            <a:spLocks noGrp="1"/>
          </p:cNvSpPr>
          <p:nvPr>
            <p:ph idx="1"/>
          </p:nvPr>
        </p:nvSpPr>
        <p:spPr>
          <a:xfrm>
            <a:off x="755576" y="1340768"/>
            <a:ext cx="7772400" cy="4495800"/>
          </a:xfrm>
        </p:spPr>
        <p:txBody>
          <a:bodyPr/>
          <a:lstStyle/>
          <a:p>
            <a:pPr marL="0" indent="0">
              <a:buNone/>
            </a:pPr>
            <a:r>
              <a:rPr lang="en-AU" dirty="0">
                <a:solidFill>
                  <a:srgbClr val="CF5E31"/>
                </a:solidFill>
              </a:rPr>
              <a:t>Bag filling station </a:t>
            </a:r>
            <a:r>
              <a:rPr lang="en-AU" dirty="0" smtClean="0">
                <a:solidFill>
                  <a:srgbClr val="CF5E31"/>
                </a:solidFill>
              </a:rPr>
              <a:t>– </a:t>
            </a:r>
            <a:r>
              <a:rPr lang="en-AU" dirty="0">
                <a:solidFill>
                  <a:srgbClr val="CF5E31"/>
                </a:solidFill>
              </a:rPr>
              <a:t>flat belt conveyor with roller </a:t>
            </a:r>
            <a:r>
              <a:rPr lang="en-AU" dirty="0" smtClean="0">
                <a:solidFill>
                  <a:srgbClr val="CF5E31"/>
                </a:solidFill>
              </a:rPr>
              <a:t>                    bed </a:t>
            </a:r>
            <a:r>
              <a:rPr lang="en-AU" dirty="0">
                <a:solidFill>
                  <a:srgbClr val="CF5E31"/>
                </a:solidFill>
              </a:rPr>
              <a:t>lead-off conveyor</a:t>
            </a:r>
          </a:p>
        </p:txBody>
      </p:sp>
      <p:pic>
        <p:nvPicPr>
          <p:cNvPr id="8" name="Picture 2" descr="C:\Users\MIRSDJT\Pictures\ib\20130305121530\P22801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10" b="14508"/>
          <a:stretch/>
        </p:blipFill>
        <p:spPr bwMode="auto">
          <a:xfrm>
            <a:off x="5214396" y="2564904"/>
            <a:ext cx="3750092"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MIRSDJT\Pictures\ib\20130218141134\P211012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17" t="354" r="-12617" b="15109"/>
          <a:stretch/>
        </p:blipFill>
        <p:spPr bwMode="auto">
          <a:xfrm>
            <a:off x="251520" y="2564904"/>
            <a:ext cx="4543085"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bec.moore@dmp.wa.gov.au\AppData\Local\Microsoft\Windows\Temporary Internet Files\Content.IE5\AJ4ZLDFO\MC9004348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8114" y="51437"/>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14</a:t>
            </a:fld>
            <a:endParaRPr lang="en-US" dirty="0"/>
          </a:p>
        </p:txBody>
      </p:sp>
    </p:spTree>
    <p:extLst>
      <p:ext uri="{BB962C8B-B14F-4D97-AF65-F5344CB8AC3E}">
        <p14:creationId xmlns:p14="http://schemas.microsoft.com/office/powerpoint/2010/main" val="2466959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What’s wrong with this?</a:t>
            </a:r>
            <a:endParaRPr lang="en-AU" dirty="0">
              <a:solidFill>
                <a:schemeClr val="tx1"/>
              </a:solidFill>
            </a:endParaRPr>
          </a:p>
        </p:txBody>
      </p:sp>
      <p:sp>
        <p:nvSpPr>
          <p:cNvPr id="3" name="Content Placeholder 2"/>
          <p:cNvSpPr>
            <a:spLocks noGrp="1"/>
          </p:cNvSpPr>
          <p:nvPr>
            <p:ph idx="1"/>
          </p:nvPr>
        </p:nvSpPr>
        <p:spPr/>
        <p:txBody>
          <a:bodyPr/>
          <a:lstStyle/>
          <a:p>
            <a:pPr marL="0" indent="0">
              <a:buNone/>
            </a:pPr>
            <a:r>
              <a:rPr lang="en-AU" dirty="0" smtClean="0">
                <a:solidFill>
                  <a:srgbClr val="CF5E31"/>
                </a:solidFill>
              </a:rPr>
              <a:t>Tyre inflation cage</a:t>
            </a:r>
            <a:endParaRPr lang="en-AU" dirty="0">
              <a:solidFill>
                <a:srgbClr val="CF5E31"/>
              </a:solidFill>
            </a:endParaRPr>
          </a:p>
        </p:txBody>
      </p:sp>
      <p:pic>
        <p:nvPicPr>
          <p:cNvPr id="2050" name="Picture 2" descr="http://www.alberthaviation.com/images/V-CageTruck.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446312"/>
            <a:ext cx="2880000"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C:\Users\bec.moore@dmp.wa.gov.au\AppData\Local\Microsoft\Windows\Temporary Internet Files\Content.IE5\AJ4ZLDFO\MC9004348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8114" y="51437"/>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15</a:t>
            </a:fld>
            <a:endParaRPr lang="en-US" dirty="0"/>
          </a:p>
        </p:txBody>
      </p:sp>
      <p:sp>
        <p:nvSpPr>
          <p:cNvPr id="4" name="Rectangle 3"/>
          <p:cNvSpPr/>
          <p:nvPr/>
        </p:nvSpPr>
        <p:spPr>
          <a:xfrm>
            <a:off x="1835696" y="5713442"/>
            <a:ext cx="6912768" cy="369332"/>
          </a:xfrm>
          <a:prstGeom prst="rect">
            <a:avLst/>
          </a:prstGeom>
        </p:spPr>
        <p:txBody>
          <a:bodyPr wrap="square">
            <a:spAutoFit/>
          </a:bodyPr>
          <a:lstStyle/>
          <a:p>
            <a:pPr fontAlgn="base">
              <a:spcBef>
                <a:spcPct val="0"/>
              </a:spcBef>
              <a:spcAft>
                <a:spcPct val="0"/>
              </a:spcAft>
            </a:pPr>
            <a:r>
              <a:rPr lang="en-AU" dirty="0">
                <a:solidFill>
                  <a:prstClr val="black"/>
                </a:solidFill>
              </a:rPr>
              <a:t>“Homemade” truck tyre cage modified with additional steel plating</a:t>
            </a:r>
          </a:p>
        </p:txBody>
      </p:sp>
      <p:sp>
        <p:nvSpPr>
          <p:cNvPr id="9" name="TextBox 8"/>
          <p:cNvSpPr txBox="1"/>
          <p:nvPr/>
        </p:nvSpPr>
        <p:spPr>
          <a:xfrm>
            <a:off x="1331913" y="6237288"/>
            <a:ext cx="3791423" cy="253916"/>
          </a:xfrm>
          <a:prstGeom prst="rect">
            <a:avLst/>
          </a:prstGeom>
          <a:noFill/>
        </p:spPr>
        <p:txBody>
          <a:bodyPr wrap="none">
            <a:spAutoFit/>
          </a:bodyPr>
          <a:lstStyle/>
          <a:p>
            <a:pPr fontAlgn="auto">
              <a:spcBef>
                <a:spcPts val="0"/>
              </a:spcBef>
              <a:spcAft>
                <a:spcPts val="0"/>
              </a:spcAft>
              <a:defRPr/>
            </a:pPr>
            <a:r>
              <a:rPr lang="en-AU" sz="1050" dirty="0">
                <a:latin typeface="+mn-lt"/>
                <a:ea typeface="+mn-ea"/>
                <a:cs typeface="+mn-cs"/>
              </a:rPr>
              <a:t>Source: </a:t>
            </a:r>
            <a:r>
              <a:rPr lang="en-AU" sz="1050" dirty="0">
                <a:hlinkClick r:id="rId6"/>
              </a:rPr>
              <a:t>http://</a:t>
            </a:r>
            <a:r>
              <a:rPr lang="en-AU" sz="1050" dirty="0" smtClean="0">
                <a:hlinkClick r:id="rId6"/>
              </a:rPr>
              <a:t>www.alberthaviation.com/TireCageVideos.htm</a:t>
            </a:r>
            <a:r>
              <a:rPr lang="en-AU" sz="1050" dirty="0" smtClean="0"/>
              <a:t> </a:t>
            </a:r>
            <a:endParaRPr lang="en-AU" sz="1050" dirty="0">
              <a:latin typeface="+mn-lt"/>
              <a:ea typeface="+mn-ea"/>
              <a:cs typeface="+mn-cs"/>
            </a:endParaRPr>
          </a:p>
        </p:txBody>
      </p:sp>
    </p:spTree>
    <p:extLst>
      <p:ext uri="{BB962C8B-B14F-4D97-AF65-F5344CB8AC3E}">
        <p14:creationId xmlns:p14="http://schemas.microsoft.com/office/powerpoint/2010/main" val="1809720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What is wrong with this?</a:t>
            </a:r>
            <a:endParaRPr lang="en-AU" dirty="0">
              <a:solidFill>
                <a:schemeClr val="tx1"/>
              </a:solidFill>
            </a:endParaRPr>
          </a:p>
        </p:txBody>
      </p:sp>
      <p:pic>
        <p:nvPicPr>
          <p:cNvPr id="4" name="Picture 2" descr="C:\Users\bec.moore@dmp.wa.gov.au\AppData\Local\Microsoft\Windows\Temporary Internet Files\Content.IE5\AJ4ZLDFO\MC9004348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114" y="51437"/>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NTERNAL.dom\CORP\USERDATA\CANNINGTON\HOMEDRIVE\MIGSDHS\Desktop\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888889"/>
            <a:ext cx="6892926" cy="4175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16</a:t>
            </a:fld>
            <a:endParaRPr lang="en-US" dirty="0"/>
          </a:p>
        </p:txBody>
      </p:sp>
    </p:spTree>
    <p:extLst>
      <p:ext uri="{BB962C8B-B14F-4D97-AF65-F5344CB8AC3E}">
        <p14:creationId xmlns:p14="http://schemas.microsoft.com/office/powerpoint/2010/main" val="1682876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Flaws in the design</a:t>
            </a:r>
            <a:endParaRPr lang="en-AU" dirty="0">
              <a:solidFill>
                <a:schemeClr val="tx1"/>
              </a:solidFill>
            </a:endParaRPr>
          </a:p>
        </p:txBody>
      </p:sp>
      <p:pic>
        <p:nvPicPr>
          <p:cNvPr id="4" name="Picture 2" descr="C:\Users\bec.moore@dmp.wa.gov.au\AppData\Local\Microsoft\Windows\Temporary Internet Files\Content.IE5\AJ4ZLDFO\MC9004348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114" y="51437"/>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NTERNAL.dom\CORP\USERDATA\CANNINGTON\HOMEDRIVE\MIGSDHS\Desktop\Pictur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910345"/>
            <a:ext cx="6096000" cy="4321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17</a:t>
            </a:fld>
            <a:endParaRPr lang="en-US" dirty="0"/>
          </a:p>
        </p:txBody>
      </p:sp>
    </p:spTree>
    <p:extLst>
      <p:ext uri="{BB962C8B-B14F-4D97-AF65-F5344CB8AC3E}">
        <p14:creationId xmlns:p14="http://schemas.microsoft.com/office/powerpoint/2010/main" val="2575732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19" y="149677"/>
            <a:ext cx="3993154" cy="298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12543" y="5635987"/>
            <a:ext cx="3562422" cy="338554"/>
          </a:xfrm>
          <a:prstGeom prst="rect">
            <a:avLst/>
          </a:prstGeom>
        </p:spPr>
        <p:txBody>
          <a:bodyPr wrap="square">
            <a:spAutoFit/>
          </a:bodyPr>
          <a:lstStyle/>
          <a:p>
            <a:pPr fontAlgn="base">
              <a:spcBef>
                <a:spcPct val="0"/>
              </a:spcBef>
              <a:spcAft>
                <a:spcPct val="0"/>
              </a:spcAft>
            </a:pPr>
            <a:r>
              <a:rPr lang="en-AU" sz="1600" dirty="0">
                <a:solidFill>
                  <a:prstClr val="black"/>
                </a:solidFill>
              </a:rPr>
              <a:t>Top rail</a:t>
            </a: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19" y="3279241"/>
            <a:ext cx="3960000" cy="295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288" t="1643"/>
          <a:stretch/>
        </p:blipFill>
        <p:spPr bwMode="auto">
          <a:xfrm>
            <a:off x="5000007" y="163379"/>
            <a:ext cx="3851769" cy="5281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18</a:t>
            </a:fld>
            <a:endParaRPr lang="en-US" dirty="0"/>
          </a:p>
        </p:txBody>
      </p:sp>
    </p:spTree>
    <p:extLst>
      <p:ext uri="{BB962C8B-B14F-4D97-AF65-F5344CB8AC3E}">
        <p14:creationId xmlns:p14="http://schemas.microsoft.com/office/powerpoint/2010/main" val="2704389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60648"/>
            <a:ext cx="3705994" cy="5340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847" t="3525" b="5494"/>
          <a:stretch/>
        </p:blipFill>
        <p:spPr bwMode="auto">
          <a:xfrm>
            <a:off x="948690" y="260648"/>
            <a:ext cx="3889688" cy="285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20072" y="5600463"/>
            <a:ext cx="3705994" cy="338554"/>
          </a:xfrm>
          <a:prstGeom prst="rect">
            <a:avLst/>
          </a:prstGeom>
        </p:spPr>
        <p:txBody>
          <a:bodyPr wrap="square">
            <a:spAutoFit/>
          </a:bodyPr>
          <a:lstStyle/>
          <a:p>
            <a:pPr algn="ctr" fontAlgn="base">
              <a:spcBef>
                <a:spcPct val="0"/>
              </a:spcBef>
              <a:spcAft>
                <a:spcPct val="0"/>
              </a:spcAft>
            </a:pPr>
            <a:r>
              <a:rPr lang="en-AU" sz="1600" dirty="0">
                <a:solidFill>
                  <a:prstClr val="black"/>
                </a:solidFill>
              </a:rPr>
              <a:t>Bottom rail</a:t>
            </a:r>
          </a:p>
        </p:txBody>
      </p:sp>
      <p:sp>
        <p:nvSpPr>
          <p:cNvPr id="7" name="Rectangle 6"/>
          <p:cNvSpPr/>
          <p:nvPr/>
        </p:nvSpPr>
        <p:spPr>
          <a:xfrm>
            <a:off x="970414" y="3147875"/>
            <a:ext cx="3878268" cy="338554"/>
          </a:xfrm>
          <a:prstGeom prst="rect">
            <a:avLst/>
          </a:prstGeom>
        </p:spPr>
        <p:txBody>
          <a:bodyPr wrap="square">
            <a:spAutoFit/>
          </a:bodyPr>
          <a:lstStyle/>
          <a:p>
            <a:pPr algn="ctr" fontAlgn="base">
              <a:spcBef>
                <a:spcPct val="0"/>
              </a:spcBef>
              <a:spcAft>
                <a:spcPct val="0"/>
              </a:spcAft>
            </a:pPr>
            <a:r>
              <a:rPr lang="en-AU" sz="1600" dirty="0">
                <a:solidFill>
                  <a:prstClr val="black"/>
                </a:solidFill>
              </a:rPr>
              <a:t>Top drive gear</a:t>
            </a:r>
          </a:p>
        </p:txBody>
      </p:sp>
      <p:pic>
        <p:nvPicPr>
          <p:cNvPr id="8" name="Picture 2" descr="\\INTERNAL.dom\CORP\USERDATA\CANNINGTON\HOMEDRIVE\MIGSDHS\Desktop\Picture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949"/>
          <a:stretch/>
        </p:blipFill>
        <p:spPr bwMode="auto">
          <a:xfrm>
            <a:off x="1213288" y="3753495"/>
            <a:ext cx="3625090" cy="2465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19</a:t>
            </a:fld>
            <a:endParaRPr lang="en-US" dirty="0"/>
          </a:p>
        </p:txBody>
      </p:sp>
    </p:spTree>
    <p:extLst>
      <p:ext uri="{BB962C8B-B14F-4D97-AF65-F5344CB8AC3E}">
        <p14:creationId xmlns:p14="http://schemas.microsoft.com/office/powerpoint/2010/main" val="3505746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CF5E31"/>
                </a:solidFill>
              </a:rPr>
              <a:t>Why is design so important to safety?</a:t>
            </a:r>
            <a:endParaRPr lang="en-AU" dirty="0"/>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683614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bec.moore@dmp.wa.gov.au\AppData\Local\Microsoft\Windows\Temporary Internet Files\Content.IE5\HO28WCM5\MP900309639[1].jpg"/>
          <p:cNvPicPr>
            <a:picLocks noChangeAspect="1" noChangeArrowheads="1"/>
          </p:cNvPicPr>
          <p:nvPr/>
        </p:nvPicPr>
        <p:blipFill rotWithShape="1">
          <a:blip r:embed="rId3">
            <a:extLst>
              <a:ext uri="{28A0092B-C50C-407E-A947-70E740481C1C}">
                <a14:useLocalDpi xmlns:a14="http://schemas.microsoft.com/office/drawing/2010/main" val="0"/>
              </a:ext>
            </a:extLst>
          </a:blip>
          <a:srcRect r="4736"/>
          <a:stretch/>
        </p:blipFill>
        <p:spPr bwMode="auto">
          <a:xfrm>
            <a:off x="-14660" y="0"/>
            <a:ext cx="915865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67544" y="548680"/>
            <a:ext cx="8208912" cy="5832648"/>
          </a:xfrm>
          <a:solidFill>
            <a:schemeClr val="bg1">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2" indent="0" algn="ctr" eaLnBrk="1" hangingPunct="1">
              <a:buNone/>
            </a:pPr>
            <a:r>
              <a:rPr lang="en-AU" sz="2400" dirty="0" smtClean="0">
                <a:solidFill>
                  <a:schemeClr val="tx1"/>
                </a:solidFill>
              </a:rPr>
              <a:t>Consider </a:t>
            </a:r>
            <a:r>
              <a:rPr lang="en-AU" sz="2400" dirty="0">
                <a:solidFill>
                  <a:schemeClr val="tx1"/>
                </a:solidFill>
              </a:rPr>
              <a:t>not the cost of fixing a problem in the </a:t>
            </a:r>
            <a:r>
              <a:rPr lang="en-AU" sz="2400" dirty="0" smtClean="0">
                <a:solidFill>
                  <a:schemeClr val="tx1"/>
                </a:solidFill>
              </a:rPr>
              <a:t>          design </a:t>
            </a:r>
            <a:r>
              <a:rPr lang="en-AU" sz="2400" dirty="0">
                <a:solidFill>
                  <a:schemeClr val="tx1"/>
                </a:solidFill>
              </a:rPr>
              <a:t>stage, but the cost of </a:t>
            </a:r>
            <a:r>
              <a:rPr lang="en-AU" sz="2800" i="1" dirty="0">
                <a:solidFill>
                  <a:srgbClr val="C00000"/>
                </a:solidFill>
              </a:rPr>
              <a:t>not</a:t>
            </a:r>
            <a:r>
              <a:rPr lang="en-AU" sz="2400" dirty="0">
                <a:solidFill>
                  <a:schemeClr val="tx1"/>
                </a:solidFill>
              </a:rPr>
              <a:t> fixing </a:t>
            </a:r>
            <a:r>
              <a:rPr lang="en-AU" sz="2400" dirty="0" smtClean="0">
                <a:solidFill>
                  <a:schemeClr val="tx1"/>
                </a:solidFill>
              </a:rPr>
              <a:t>a </a:t>
            </a:r>
            <a:r>
              <a:rPr lang="en-AU" sz="2400" dirty="0">
                <a:solidFill>
                  <a:schemeClr val="tx1"/>
                </a:solidFill>
              </a:rPr>
              <a:t>problem </a:t>
            </a:r>
            <a:r>
              <a:rPr lang="en-AU" sz="2400" dirty="0" smtClean="0">
                <a:solidFill>
                  <a:schemeClr val="tx1"/>
                </a:solidFill>
              </a:rPr>
              <a:t>               in </a:t>
            </a:r>
            <a:r>
              <a:rPr lang="en-AU" sz="2400" dirty="0">
                <a:solidFill>
                  <a:schemeClr val="tx1"/>
                </a:solidFill>
              </a:rPr>
              <a:t>the design stage!</a:t>
            </a:r>
          </a:p>
          <a:p>
            <a:pPr marL="0" algn="ctr" eaLnBrk="1" hangingPunct="1"/>
            <a:endParaRPr lang="en-AU" sz="1800" kern="1200" dirty="0">
              <a:solidFill>
                <a:schemeClr val="lt1"/>
              </a:solidFill>
            </a:endParaRPr>
          </a:p>
        </p:txBody>
      </p:sp>
    </p:spTree>
    <p:extLst>
      <p:ext uri="{BB962C8B-B14F-4D97-AF65-F5344CB8AC3E}">
        <p14:creationId xmlns:p14="http://schemas.microsoft.com/office/powerpoint/2010/main" val="199506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safety in design?</a:t>
            </a:r>
            <a:endParaRPr lang="en-AU" dirty="0"/>
          </a:p>
        </p:txBody>
      </p:sp>
      <p:sp>
        <p:nvSpPr>
          <p:cNvPr id="3" name="Content Placeholder 2"/>
          <p:cNvSpPr>
            <a:spLocks noGrp="1"/>
          </p:cNvSpPr>
          <p:nvPr>
            <p:ph idx="1"/>
          </p:nvPr>
        </p:nvSpPr>
        <p:spPr/>
        <p:txBody>
          <a:bodyPr/>
          <a:lstStyle/>
          <a:p>
            <a:pPr marL="0" indent="0">
              <a:buNone/>
            </a:pPr>
            <a:r>
              <a:rPr lang="en-AU" dirty="0"/>
              <a:t>Safety in design is aimed at preventing injuries and disease by considering hazards as early as possible in the planning and design </a:t>
            </a:r>
            <a:r>
              <a:rPr lang="en-AU" dirty="0" smtClean="0"/>
              <a:t>process.</a:t>
            </a:r>
            <a:endParaRPr lang="en-AU" dirty="0"/>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3</a:t>
            </a:fld>
            <a:endParaRPr lang="en-US" dirty="0"/>
          </a:p>
        </p:txBody>
      </p:sp>
    </p:spTree>
    <p:extLst>
      <p:ext uri="{BB962C8B-B14F-4D97-AF65-F5344CB8AC3E}">
        <p14:creationId xmlns:p14="http://schemas.microsoft.com/office/powerpoint/2010/main" val="3431331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Design improvements over time</a:t>
            </a:r>
            <a:endParaRPr lang="en-AU"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25" y="1968500"/>
            <a:ext cx="4351813" cy="291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890"/>
          <a:stretch/>
        </p:blipFill>
        <p:spPr bwMode="auto">
          <a:xfrm>
            <a:off x="4716016" y="1968500"/>
            <a:ext cx="4336054" cy="291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4</a:t>
            </a:fld>
            <a:endParaRPr lang="en-US" dirty="0"/>
          </a:p>
        </p:txBody>
      </p:sp>
    </p:spTree>
    <p:extLst>
      <p:ext uri="{BB962C8B-B14F-4D97-AF65-F5344CB8AC3E}">
        <p14:creationId xmlns:p14="http://schemas.microsoft.com/office/powerpoint/2010/main" val="909203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4972543"/>
            <a:ext cx="9144000" cy="22008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cxnSp>
        <p:nvCxnSpPr>
          <p:cNvPr id="24" name="Straight Connector 23"/>
          <p:cNvCxnSpPr/>
          <p:nvPr/>
        </p:nvCxnSpPr>
        <p:spPr>
          <a:xfrm flipH="1">
            <a:off x="1403646" y="1916832"/>
            <a:ext cx="2" cy="4938425"/>
          </a:xfrm>
          <a:prstGeom prst="line">
            <a:avLst/>
          </a:prstGeom>
          <a:ln w="38100">
            <a:solidFill>
              <a:schemeClr val="accent6">
                <a:lumMod val="75000"/>
              </a:schemeClr>
            </a:solidFill>
            <a:prstDash val="lgDashDot"/>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Isosceles Triangle 19"/>
          <p:cNvSpPr/>
          <p:nvPr/>
        </p:nvSpPr>
        <p:spPr>
          <a:xfrm rot="10800000">
            <a:off x="1187623" y="2178448"/>
            <a:ext cx="432048" cy="427128"/>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a:solidFill>
                <a:prstClr val="white"/>
              </a:solidFill>
            </a:endParaRPr>
          </a:p>
        </p:txBody>
      </p:sp>
      <p:cxnSp>
        <p:nvCxnSpPr>
          <p:cNvPr id="26" name="Straight Connector 25"/>
          <p:cNvCxnSpPr/>
          <p:nvPr/>
        </p:nvCxnSpPr>
        <p:spPr>
          <a:xfrm>
            <a:off x="3812814" y="2136211"/>
            <a:ext cx="0" cy="4719046"/>
          </a:xfrm>
          <a:prstGeom prst="line">
            <a:avLst/>
          </a:prstGeom>
          <a:ln w="38100">
            <a:solidFill>
              <a:schemeClr val="accent6">
                <a:lumMod val="75000"/>
              </a:schemeClr>
            </a:solidFill>
            <a:prstDash val="lgDashDot"/>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Isosceles Triangle 21"/>
          <p:cNvSpPr/>
          <p:nvPr/>
        </p:nvSpPr>
        <p:spPr>
          <a:xfrm rot="10800000">
            <a:off x="3596790" y="3354741"/>
            <a:ext cx="432048" cy="427128"/>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a:solidFill>
                <a:prstClr val="white"/>
              </a:solidFill>
            </a:endParaRPr>
          </a:p>
        </p:txBody>
      </p:sp>
      <p:cxnSp>
        <p:nvCxnSpPr>
          <p:cNvPr id="27" name="Straight Connector 26"/>
          <p:cNvCxnSpPr/>
          <p:nvPr/>
        </p:nvCxnSpPr>
        <p:spPr>
          <a:xfrm>
            <a:off x="6339583" y="2004409"/>
            <a:ext cx="0" cy="4853591"/>
          </a:xfrm>
          <a:prstGeom prst="line">
            <a:avLst/>
          </a:prstGeom>
          <a:ln w="38100">
            <a:solidFill>
              <a:schemeClr val="accent6">
                <a:lumMod val="75000"/>
              </a:schemeClr>
            </a:solidFill>
            <a:prstDash val="lgDashDot"/>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a:xfrm rot="10800000">
            <a:off x="6123560" y="4545414"/>
            <a:ext cx="432048" cy="427128"/>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a:solidFill>
                <a:prstClr val="white"/>
              </a:solidFill>
            </a:endParaRPr>
          </a:p>
        </p:txBody>
      </p:sp>
      <p:sp>
        <p:nvSpPr>
          <p:cNvPr id="28" name="Rounded Rectangle 27"/>
          <p:cNvSpPr/>
          <p:nvPr/>
        </p:nvSpPr>
        <p:spPr>
          <a:xfrm>
            <a:off x="107504" y="2659190"/>
            <a:ext cx="1440160" cy="43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400" b="1" dirty="0">
                <a:solidFill>
                  <a:prstClr val="white"/>
                </a:solidFill>
              </a:rPr>
              <a:t>Concept evaluation</a:t>
            </a:r>
          </a:p>
        </p:txBody>
      </p:sp>
      <p:pic>
        <p:nvPicPr>
          <p:cNvPr id="5" name="Picture 2" descr="C:\Users\bec.moore@dmp.wa.gov.au\AppData\Local\Microsoft\Windows\Temporary Internet Files\Content.IE5\PDGW36NR\MC9003201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130" y="861579"/>
            <a:ext cx="1197366" cy="1142830"/>
          </a:xfrm>
          <a:prstGeom prst="rect">
            <a:avLst/>
          </a:prstGeom>
          <a:ln>
            <a:noFill/>
          </a:ln>
          <a:effectLst>
            <a:reflection blurRad="12700" stA="30000" endPos="30000" dist="5000" dir="5400000" sy="-100000" algn="bl" rotWithShape="0"/>
          </a:effectLst>
          <a:scene3d>
            <a:camera prst="perspectiveContrastingLeftFacing">
              <a:rot lat="300000" lon="186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2" descr="C:\Users\bec.moore@dmp.wa.gov.au\AppData\Local\Microsoft\Windows\Temporary Internet Files\Content.IE5\PDGW36NR\MC9003201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6922" y="1273949"/>
            <a:ext cx="765318" cy="730460"/>
          </a:xfrm>
          <a:prstGeom prst="rect">
            <a:avLst/>
          </a:prstGeom>
          <a:ln>
            <a:noFill/>
          </a:ln>
          <a:effectLst>
            <a:reflection blurRad="12700" stA="30000" endPos="30000" dist="5000" dir="5400000" sy="-100000" algn="bl" rotWithShape="0"/>
          </a:effectLst>
          <a:scene3d>
            <a:camera prst="perspectiveContrastingLeftFacing">
              <a:rot lat="300000" lon="186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0" name="Rounded Rectangle 39"/>
          <p:cNvSpPr/>
          <p:nvPr/>
        </p:nvSpPr>
        <p:spPr>
          <a:xfrm>
            <a:off x="913485" y="3276429"/>
            <a:ext cx="1440160" cy="43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400" b="1" dirty="0">
                <a:solidFill>
                  <a:prstClr val="white"/>
                </a:solidFill>
              </a:rPr>
              <a:t>Conceptual design</a:t>
            </a:r>
          </a:p>
        </p:txBody>
      </p:sp>
      <p:sp>
        <p:nvSpPr>
          <p:cNvPr id="41" name="Rounded Rectangle 40"/>
          <p:cNvSpPr/>
          <p:nvPr/>
        </p:nvSpPr>
        <p:spPr>
          <a:xfrm>
            <a:off x="1992078" y="3872038"/>
            <a:ext cx="1931849" cy="67337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400" b="1" dirty="0">
                <a:solidFill>
                  <a:prstClr val="white"/>
                </a:solidFill>
              </a:rPr>
              <a:t>Front-end engineering design (FEED)</a:t>
            </a:r>
          </a:p>
        </p:txBody>
      </p:sp>
      <p:sp>
        <p:nvSpPr>
          <p:cNvPr id="42" name="Rounded Rectangle 41"/>
          <p:cNvSpPr/>
          <p:nvPr/>
        </p:nvSpPr>
        <p:spPr>
          <a:xfrm>
            <a:off x="3838339" y="4581176"/>
            <a:ext cx="1525750" cy="43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400" b="1" dirty="0">
                <a:solidFill>
                  <a:prstClr val="white"/>
                </a:solidFill>
              </a:rPr>
              <a:t>Detailed design</a:t>
            </a:r>
          </a:p>
        </p:txBody>
      </p:sp>
      <p:sp>
        <p:nvSpPr>
          <p:cNvPr id="43" name="Rounded Rectangle 42"/>
          <p:cNvSpPr/>
          <p:nvPr/>
        </p:nvSpPr>
        <p:spPr>
          <a:xfrm>
            <a:off x="4262773" y="5035668"/>
            <a:ext cx="2720672" cy="43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400" b="1" dirty="0">
                <a:solidFill>
                  <a:prstClr val="white"/>
                </a:solidFill>
              </a:rPr>
              <a:t>Construction</a:t>
            </a:r>
          </a:p>
        </p:txBody>
      </p:sp>
      <p:sp>
        <p:nvSpPr>
          <p:cNvPr id="44" name="Rounded Rectangle 43"/>
          <p:cNvSpPr/>
          <p:nvPr/>
        </p:nvSpPr>
        <p:spPr>
          <a:xfrm>
            <a:off x="6381193" y="5618142"/>
            <a:ext cx="1621487" cy="432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dirty="0">
                <a:solidFill>
                  <a:prstClr val="white"/>
                </a:solidFill>
              </a:rPr>
              <a:t>Field construct and install</a:t>
            </a:r>
          </a:p>
        </p:txBody>
      </p:sp>
      <p:sp>
        <p:nvSpPr>
          <p:cNvPr id="45" name="Rounded Rectangle 44"/>
          <p:cNvSpPr/>
          <p:nvPr/>
        </p:nvSpPr>
        <p:spPr>
          <a:xfrm>
            <a:off x="7618250" y="6252912"/>
            <a:ext cx="1418246" cy="432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dirty="0">
                <a:solidFill>
                  <a:prstClr val="white"/>
                </a:solidFill>
              </a:rPr>
              <a:t>Production or operation</a:t>
            </a:r>
          </a:p>
        </p:txBody>
      </p:sp>
      <p:sp>
        <p:nvSpPr>
          <p:cNvPr id="13" name="TextBox 12"/>
          <p:cNvSpPr txBox="1"/>
          <p:nvPr/>
        </p:nvSpPr>
        <p:spPr>
          <a:xfrm>
            <a:off x="2654822" y="225242"/>
            <a:ext cx="4468916" cy="400110"/>
          </a:xfrm>
          <a:prstGeom prst="rect">
            <a:avLst/>
          </a:prstGeom>
          <a:noFill/>
        </p:spPr>
        <p:txBody>
          <a:bodyPr wrap="none" rtlCol="0">
            <a:spAutoFit/>
          </a:bodyPr>
          <a:lstStyle/>
          <a:p>
            <a:r>
              <a:rPr lang="en-AU" sz="2000" b="1" dirty="0">
                <a:solidFill>
                  <a:prstClr val="black"/>
                </a:solidFill>
                <a:latin typeface="Calibri"/>
              </a:rPr>
              <a:t>How big is your window of opportunity?</a:t>
            </a:r>
          </a:p>
        </p:txBody>
      </p:sp>
      <p:sp>
        <p:nvSpPr>
          <p:cNvPr id="31" name="TextBox 30"/>
          <p:cNvSpPr txBox="1"/>
          <p:nvPr/>
        </p:nvSpPr>
        <p:spPr>
          <a:xfrm>
            <a:off x="1633565" y="2068845"/>
            <a:ext cx="1069687" cy="646331"/>
          </a:xfrm>
          <a:prstGeom prst="rect">
            <a:avLst/>
          </a:prstGeom>
          <a:noFill/>
        </p:spPr>
        <p:txBody>
          <a:bodyPr wrap="square" rtlCol="0">
            <a:spAutoFit/>
          </a:bodyPr>
          <a:lstStyle/>
          <a:p>
            <a:r>
              <a:rPr lang="en-AU" b="1" dirty="0">
                <a:solidFill>
                  <a:prstClr val="black">
                    <a:lumMod val="50000"/>
                    <a:lumOff val="50000"/>
                  </a:prstClr>
                </a:solidFill>
                <a:latin typeface="Calibri"/>
              </a:rPr>
              <a:t>Concept selected</a:t>
            </a:r>
          </a:p>
        </p:txBody>
      </p:sp>
      <p:sp>
        <p:nvSpPr>
          <p:cNvPr id="32" name="TextBox 31"/>
          <p:cNvSpPr txBox="1"/>
          <p:nvPr/>
        </p:nvSpPr>
        <p:spPr>
          <a:xfrm>
            <a:off x="4066370" y="3259686"/>
            <a:ext cx="1939398" cy="646331"/>
          </a:xfrm>
          <a:prstGeom prst="rect">
            <a:avLst/>
          </a:prstGeom>
          <a:noFill/>
        </p:spPr>
        <p:txBody>
          <a:bodyPr wrap="square" rtlCol="0">
            <a:spAutoFit/>
          </a:bodyPr>
          <a:lstStyle/>
          <a:p>
            <a:r>
              <a:rPr lang="en-AU" b="1" dirty="0">
                <a:solidFill>
                  <a:prstClr val="black">
                    <a:lumMod val="50000"/>
                    <a:lumOff val="50000"/>
                  </a:prstClr>
                </a:solidFill>
                <a:latin typeface="Calibri"/>
              </a:rPr>
              <a:t>Final investment decision (FID)</a:t>
            </a:r>
          </a:p>
        </p:txBody>
      </p:sp>
      <p:sp>
        <p:nvSpPr>
          <p:cNvPr id="33" name="TextBox 32"/>
          <p:cNvSpPr txBox="1"/>
          <p:nvPr/>
        </p:nvSpPr>
        <p:spPr>
          <a:xfrm>
            <a:off x="6558323" y="4472535"/>
            <a:ext cx="1774220" cy="369332"/>
          </a:xfrm>
          <a:prstGeom prst="rect">
            <a:avLst/>
          </a:prstGeom>
          <a:noFill/>
        </p:spPr>
        <p:txBody>
          <a:bodyPr wrap="square" rtlCol="0">
            <a:spAutoFit/>
          </a:bodyPr>
          <a:lstStyle/>
          <a:p>
            <a:r>
              <a:rPr lang="en-AU" b="1" dirty="0">
                <a:solidFill>
                  <a:prstClr val="black">
                    <a:lumMod val="50000"/>
                    <a:lumOff val="50000"/>
                  </a:prstClr>
                </a:solidFill>
                <a:latin typeface="Calibri"/>
              </a:rPr>
              <a:t>Field activities</a:t>
            </a:r>
          </a:p>
        </p:txBody>
      </p:sp>
      <p:sp>
        <p:nvSpPr>
          <p:cNvPr id="34" name="TextBox 33"/>
          <p:cNvSpPr txBox="1"/>
          <p:nvPr/>
        </p:nvSpPr>
        <p:spPr>
          <a:xfrm>
            <a:off x="1403648" y="5486598"/>
            <a:ext cx="2056782" cy="461665"/>
          </a:xfrm>
          <a:prstGeom prst="rect">
            <a:avLst/>
          </a:prstGeom>
          <a:noFill/>
        </p:spPr>
        <p:txBody>
          <a:bodyPr wrap="none" rtlCol="0">
            <a:spAutoFit/>
          </a:bodyPr>
          <a:lstStyle/>
          <a:p>
            <a:r>
              <a:rPr lang="en-AU" sz="2400" b="1" dirty="0">
                <a:solidFill>
                  <a:srgbClr val="F79646">
                    <a:lumMod val="75000"/>
                  </a:srgbClr>
                </a:solidFill>
                <a:effectLst>
                  <a:outerShdw blurRad="50800" dist="38100" dir="8100000" algn="tr" rotWithShape="0">
                    <a:prstClr val="black">
                      <a:alpha val="40000"/>
                    </a:prstClr>
                  </a:outerShdw>
                </a:effectLst>
                <a:latin typeface="Calibri"/>
              </a:rPr>
              <a:t>Cost to change</a:t>
            </a:r>
          </a:p>
        </p:txBody>
      </p:sp>
      <p:sp>
        <p:nvSpPr>
          <p:cNvPr id="16" name="TextBox 15"/>
          <p:cNvSpPr txBox="1"/>
          <p:nvPr/>
        </p:nvSpPr>
        <p:spPr>
          <a:xfrm>
            <a:off x="31798" y="6528262"/>
            <a:ext cx="1371850" cy="276999"/>
          </a:xfrm>
          <a:prstGeom prst="rect">
            <a:avLst/>
          </a:prstGeom>
          <a:noFill/>
        </p:spPr>
        <p:txBody>
          <a:bodyPr wrap="none" rtlCol="0">
            <a:spAutoFit/>
          </a:bodyPr>
          <a:lstStyle/>
          <a:p>
            <a:r>
              <a:rPr lang="en-AU" sz="1200" dirty="0">
                <a:solidFill>
                  <a:prstClr val="black"/>
                </a:solidFill>
                <a:latin typeface="Calibri"/>
              </a:rPr>
              <a:t>Source: NOPSEMA </a:t>
            </a:r>
          </a:p>
        </p:txBody>
      </p:sp>
      <p:sp>
        <p:nvSpPr>
          <p:cNvPr id="25" name="Arc 24"/>
          <p:cNvSpPr/>
          <p:nvPr/>
        </p:nvSpPr>
        <p:spPr>
          <a:xfrm rot="5564537">
            <a:off x="-2262723" y="-2344149"/>
            <a:ext cx="8068565" cy="8960720"/>
          </a:xfrm>
          <a:prstGeom prst="arc">
            <a:avLst>
              <a:gd name="adj1" fmla="val 15945252"/>
              <a:gd name="adj2" fmla="val 93192"/>
            </a:avLst>
          </a:prstGeom>
          <a:ln w="76200">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prstClr val="black"/>
              </a:solidFill>
            </a:endParaRPr>
          </a:p>
        </p:txBody>
      </p:sp>
      <p:pic>
        <p:nvPicPr>
          <p:cNvPr id="1026" name="Picture 2" descr="C:\Users\bec.moore@dmp.wa.gov.au\AppData\Local\Microsoft\Windows\Temporary Internet Files\Content.IE5\PDGW36NR\MC9003201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437" y="260648"/>
            <a:ext cx="1826971" cy="1743761"/>
          </a:xfrm>
          <a:prstGeom prst="rect">
            <a:avLst/>
          </a:prstGeom>
          <a:ln>
            <a:noFill/>
          </a:ln>
          <a:effectLst>
            <a:reflection blurRad="12700" stA="30000" endPos="30000" dist="5000" dir="5400000" sy="-100000" algn="bl" rotWithShape="0"/>
          </a:effectLst>
          <a:scene3d>
            <a:camera prst="perspectiveContrastingLeftFacing">
              <a:rot lat="300000" lon="186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40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95536" y="764704"/>
            <a:ext cx="8352928"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7" name="Slide Number Placeholder 3"/>
          <p:cNvSpPr>
            <a:spLocks noGrp="1"/>
          </p:cNvSpPr>
          <p:nvPr>
            <p:ph type="sldNum" sz="quarter" idx="10"/>
          </p:nvPr>
        </p:nvSpPr>
        <p:spPr/>
        <p:txBody>
          <a:bodyPr/>
          <a:lstStyle/>
          <a:p>
            <a:pPr>
              <a:defRPr/>
            </a:pPr>
            <a:fld id="{65F01BBC-B154-426B-B193-7FA9844B8C65}" type="slidenum">
              <a:rPr lang="en-US" smtClean="0"/>
              <a:pPr>
                <a:defRPr/>
              </a:pPr>
              <a:t>6</a:t>
            </a:fld>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58905010"/>
              </p:ext>
            </p:extLst>
          </p:nvPr>
        </p:nvGraphicFramePr>
        <p:xfrm>
          <a:off x="0" y="115888"/>
          <a:ext cx="8497888" cy="6265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bwMode="auto">
          <a:xfrm>
            <a:off x="2987824" y="2007287"/>
            <a:ext cx="2448272" cy="2376264"/>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2800" dirty="0">
                <a:solidFill>
                  <a:prstClr val="white"/>
                </a:solidFill>
              </a:rPr>
              <a:t>Safety in design </a:t>
            </a:r>
          </a:p>
          <a:p>
            <a:pPr algn="ctr" eaLnBrk="0" fontAlgn="base" hangingPunct="0">
              <a:spcBef>
                <a:spcPct val="0"/>
              </a:spcBef>
              <a:spcAft>
                <a:spcPct val="0"/>
              </a:spcAft>
            </a:pPr>
            <a:r>
              <a:rPr lang="en-AU" sz="2800" dirty="0">
                <a:solidFill>
                  <a:prstClr val="white"/>
                </a:solidFill>
              </a:rPr>
              <a:t>life cycle</a:t>
            </a:r>
          </a:p>
        </p:txBody>
      </p:sp>
      <p:sp>
        <p:nvSpPr>
          <p:cNvPr id="8" name="Round Diagonal Corner Rectangle 7"/>
          <p:cNvSpPr/>
          <p:nvPr/>
        </p:nvSpPr>
        <p:spPr bwMode="auto">
          <a:xfrm>
            <a:off x="6948264" y="119407"/>
            <a:ext cx="2123728" cy="648072"/>
          </a:xfrm>
          <a:prstGeom prst="round2Diag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AU" sz="1600" dirty="0">
                <a:solidFill>
                  <a:srgbClr val="F79646">
                    <a:lumMod val="75000"/>
                  </a:srgbClr>
                </a:solidFill>
              </a:rPr>
              <a:t>See code of practice on safe design</a:t>
            </a:r>
          </a:p>
        </p:txBody>
      </p:sp>
    </p:spTree>
    <p:extLst>
      <p:ext uri="{BB962C8B-B14F-4D97-AF65-F5344CB8AC3E}">
        <p14:creationId xmlns:p14="http://schemas.microsoft.com/office/powerpoint/2010/main" val="1823097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What responsibilities do you have?</a:t>
            </a:r>
            <a:endParaRPr lang="en-AU" dirty="0">
              <a:solidFill>
                <a:schemeClr val="tx1"/>
              </a:solidFill>
            </a:endParaRPr>
          </a:p>
        </p:txBody>
      </p:sp>
      <p:sp>
        <p:nvSpPr>
          <p:cNvPr id="3" name="Content Placeholder 2"/>
          <p:cNvSpPr>
            <a:spLocks noGrp="1"/>
          </p:cNvSpPr>
          <p:nvPr>
            <p:ph idx="1"/>
          </p:nvPr>
        </p:nvSpPr>
        <p:spPr/>
        <p:txBody>
          <a:bodyPr/>
          <a:lstStyle/>
          <a:p>
            <a:pPr marL="0" indent="0">
              <a:buNone/>
            </a:pPr>
            <a:r>
              <a:rPr lang="en-AU" i="1" dirty="0" smtClean="0"/>
              <a:t>Mines Safety and Inspection Act 1994</a:t>
            </a:r>
            <a:r>
              <a:rPr lang="en-AU" i="1" dirty="0"/>
              <a:t>,</a:t>
            </a:r>
            <a:r>
              <a:rPr lang="en-AU" i="1" dirty="0" smtClean="0"/>
              <a:t> section 14</a:t>
            </a:r>
          </a:p>
          <a:p>
            <a:pPr marL="0" indent="0">
              <a:buNone/>
            </a:pPr>
            <a:endParaRPr lang="en-AU" dirty="0" smtClean="0"/>
          </a:p>
          <a:p>
            <a:pPr marL="0" indent="0">
              <a:buNone/>
            </a:pPr>
            <a:r>
              <a:rPr lang="en-AU" dirty="0" smtClean="0"/>
              <a:t>(1) A </a:t>
            </a:r>
            <a:r>
              <a:rPr lang="en-AU" dirty="0"/>
              <a:t>person who </a:t>
            </a:r>
            <a:r>
              <a:rPr lang="en-AU" dirty="0">
                <a:solidFill>
                  <a:srgbClr val="CF5E31"/>
                </a:solidFill>
              </a:rPr>
              <a:t>designs</a:t>
            </a:r>
            <a:r>
              <a:rPr lang="en-AU" dirty="0"/>
              <a:t>, </a:t>
            </a:r>
            <a:r>
              <a:rPr lang="en-AU" dirty="0">
                <a:solidFill>
                  <a:srgbClr val="CF5E31"/>
                </a:solidFill>
              </a:rPr>
              <a:t>manufactures</a:t>
            </a:r>
            <a:r>
              <a:rPr lang="en-AU" dirty="0"/>
              <a:t>, </a:t>
            </a:r>
            <a:r>
              <a:rPr lang="en-AU" dirty="0">
                <a:solidFill>
                  <a:srgbClr val="CF5E31"/>
                </a:solidFill>
              </a:rPr>
              <a:t>imports</a:t>
            </a:r>
            <a:r>
              <a:rPr lang="en-AU" dirty="0"/>
              <a:t> or </a:t>
            </a:r>
            <a:r>
              <a:rPr lang="en-AU" dirty="0">
                <a:solidFill>
                  <a:srgbClr val="CF5E31"/>
                </a:solidFill>
              </a:rPr>
              <a:t>supplies</a:t>
            </a:r>
            <a:r>
              <a:rPr lang="en-AU" dirty="0"/>
              <a:t> any plant for use at a mine must, so far as is </a:t>
            </a:r>
            <a:r>
              <a:rPr lang="en-AU" dirty="0">
                <a:solidFill>
                  <a:srgbClr val="CF5E31"/>
                </a:solidFill>
              </a:rPr>
              <a:t>practicable</a:t>
            </a:r>
            <a:r>
              <a:rPr lang="en-AU" dirty="0"/>
              <a:t> </a:t>
            </a:r>
            <a:r>
              <a:rPr lang="en-AU" dirty="0" smtClean="0"/>
              <a:t>–</a:t>
            </a:r>
          </a:p>
          <a:p>
            <a:pPr marL="400050" lvl="1" indent="0">
              <a:buNone/>
            </a:pPr>
            <a:r>
              <a:rPr lang="en-AU" dirty="0" smtClean="0"/>
              <a:t>(a) ensure </a:t>
            </a:r>
            <a:r>
              <a:rPr lang="en-AU" dirty="0"/>
              <a:t>that the </a:t>
            </a:r>
            <a:r>
              <a:rPr lang="en-AU" dirty="0">
                <a:solidFill>
                  <a:srgbClr val="CF5E31"/>
                </a:solidFill>
              </a:rPr>
              <a:t>design</a:t>
            </a:r>
            <a:r>
              <a:rPr lang="en-AU" dirty="0"/>
              <a:t> and </a:t>
            </a:r>
            <a:r>
              <a:rPr lang="en-AU" dirty="0">
                <a:solidFill>
                  <a:srgbClr val="CF5E31"/>
                </a:solidFill>
              </a:rPr>
              <a:t>construction</a:t>
            </a:r>
            <a:r>
              <a:rPr lang="en-AU" dirty="0"/>
              <a:t> of the plant is such that persons who </a:t>
            </a:r>
            <a:r>
              <a:rPr lang="en-AU" dirty="0">
                <a:solidFill>
                  <a:srgbClr val="CF5E31"/>
                </a:solidFill>
              </a:rPr>
              <a:t>properly install</a:t>
            </a:r>
            <a:r>
              <a:rPr lang="en-AU" dirty="0"/>
              <a:t>, </a:t>
            </a:r>
            <a:r>
              <a:rPr lang="en-AU" dirty="0">
                <a:solidFill>
                  <a:srgbClr val="CF5E31"/>
                </a:solidFill>
              </a:rPr>
              <a:t>maintain</a:t>
            </a:r>
            <a:r>
              <a:rPr lang="en-AU" dirty="0"/>
              <a:t> or </a:t>
            </a:r>
            <a:r>
              <a:rPr lang="en-AU" dirty="0">
                <a:solidFill>
                  <a:srgbClr val="CF5E31"/>
                </a:solidFill>
              </a:rPr>
              <a:t>use</a:t>
            </a:r>
            <a:r>
              <a:rPr lang="en-AU" dirty="0"/>
              <a:t> the plant are not, in doing so, exposed to hazards</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7</a:t>
            </a:fld>
            <a:endParaRPr lang="en-US" dirty="0"/>
          </a:p>
        </p:txBody>
      </p:sp>
    </p:spTree>
    <p:extLst>
      <p:ext uri="{BB962C8B-B14F-4D97-AF65-F5344CB8AC3E}">
        <p14:creationId xmlns:p14="http://schemas.microsoft.com/office/powerpoint/2010/main" val="118024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Reasonably practicable</a:t>
            </a:r>
            <a:endParaRPr lang="en-AU" dirty="0">
              <a:solidFill>
                <a:schemeClr val="tx1"/>
              </a:solidFill>
            </a:endParaRPr>
          </a:p>
        </p:txBody>
      </p:sp>
      <p:grpSp>
        <p:nvGrpSpPr>
          <p:cNvPr id="8" name="Group 7"/>
          <p:cNvGrpSpPr/>
          <p:nvPr/>
        </p:nvGrpSpPr>
        <p:grpSpPr>
          <a:xfrm>
            <a:off x="6156176" y="4581128"/>
            <a:ext cx="2808312" cy="1355705"/>
            <a:chOff x="702092" y="5013175"/>
            <a:chExt cx="3352398" cy="1355705"/>
          </a:xfrm>
          <a:solidFill>
            <a:schemeClr val="tx2">
              <a:lumMod val="50000"/>
            </a:schemeClr>
          </a:solidFill>
        </p:grpSpPr>
        <p:sp>
          <p:nvSpPr>
            <p:cNvPr id="9" name="Oval 8"/>
            <p:cNvSpPr/>
            <p:nvPr/>
          </p:nvSpPr>
          <p:spPr bwMode="auto">
            <a:xfrm>
              <a:off x="702092" y="5013175"/>
              <a:ext cx="3352398" cy="1355705"/>
            </a:xfrm>
            <a:prstGeom prst="roundRect">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AU" sz="2400" dirty="0">
                <a:solidFill>
                  <a:prstClr val="black"/>
                </a:solidFill>
              </a:endParaRPr>
            </a:p>
          </p:txBody>
        </p:sp>
        <p:sp>
          <p:nvSpPr>
            <p:cNvPr id="10" name="TextBox 9"/>
            <p:cNvSpPr txBox="1"/>
            <p:nvPr/>
          </p:nvSpPr>
          <p:spPr>
            <a:xfrm>
              <a:off x="737189" y="5310102"/>
              <a:ext cx="3317301" cy="783193"/>
            </a:xfrm>
            <a:prstGeom prst="roundRect">
              <a:avLst/>
            </a:prstGeom>
            <a:noFill/>
          </p:spPr>
          <p:txBody>
            <a:bodyPr wrap="square" rtlCol="0" anchor="ctr" anchorCtr="1">
              <a:spAutoFit/>
            </a:bodyPr>
            <a:lstStyle/>
            <a:p>
              <a:pPr algn="ctr" fontAlgn="base">
                <a:spcBef>
                  <a:spcPct val="0"/>
                </a:spcBef>
                <a:spcAft>
                  <a:spcPct val="0"/>
                </a:spcAft>
              </a:pPr>
              <a:r>
                <a:rPr lang="en-AU" sz="2000" b="1" dirty="0">
                  <a:solidFill>
                    <a:prstClr val="white"/>
                  </a:solidFill>
                  <a:effectLst>
                    <a:outerShdw blurRad="50800" dist="38100" dir="5400000" algn="t" rotWithShape="0">
                      <a:prstClr val="black">
                        <a:alpha val="40000"/>
                      </a:prstClr>
                    </a:outerShdw>
                  </a:effectLst>
                </a:rPr>
                <a:t>Sacrifice in time, money and trouble</a:t>
              </a:r>
            </a:p>
          </p:txBody>
        </p:sp>
      </p:grpSp>
      <p:sp>
        <p:nvSpPr>
          <p:cNvPr id="19"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8</a:t>
            </a:fld>
            <a:endParaRPr lang="en-US" dirty="0"/>
          </a:p>
        </p:txBody>
      </p:sp>
      <p:pic>
        <p:nvPicPr>
          <p:cNvPr id="10242" name="Picture 2" descr="C:\Program Files (x86)\Microsoft Office\MEDIA\CAGCAT10\j03008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334774"/>
            <a:ext cx="4029000" cy="339369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467544" y="4581128"/>
            <a:ext cx="2808312" cy="1355705"/>
            <a:chOff x="702092" y="5013175"/>
            <a:chExt cx="3352398" cy="1355705"/>
          </a:xfrm>
          <a:solidFill>
            <a:schemeClr val="tx2">
              <a:lumMod val="50000"/>
            </a:schemeClr>
          </a:solidFill>
        </p:grpSpPr>
        <p:sp>
          <p:nvSpPr>
            <p:cNvPr id="21" name="Oval 8"/>
            <p:cNvSpPr/>
            <p:nvPr/>
          </p:nvSpPr>
          <p:spPr bwMode="auto">
            <a:xfrm>
              <a:off x="702092" y="5013175"/>
              <a:ext cx="3352398" cy="1355705"/>
            </a:xfrm>
            <a:prstGeom prst="roundRect">
              <a:avLst/>
            </a:prstGeom>
            <a:gr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AU" sz="2400" dirty="0">
                <a:solidFill>
                  <a:prstClr val="black"/>
                </a:solidFill>
              </a:endParaRPr>
            </a:p>
          </p:txBody>
        </p:sp>
        <p:sp>
          <p:nvSpPr>
            <p:cNvPr id="22" name="TextBox 21"/>
            <p:cNvSpPr txBox="1"/>
            <p:nvPr/>
          </p:nvSpPr>
          <p:spPr>
            <a:xfrm>
              <a:off x="737189" y="5119402"/>
              <a:ext cx="3317301" cy="1123712"/>
            </a:xfrm>
            <a:prstGeom prst="roundRect">
              <a:avLst/>
            </a:prstGeom>
            <a:noFill/>
          </p:spPr>
          <p:txBody>
            <a:bodyPr wrap="square" rtlCol="0" anchor="ctr" anchorCtr="1">
              <a:spAutoFit/>
            </a:bodyPr>
            <a:lstStyle/>
            <a:p>
              <a:pPr algn="ctr" fontAlgn="base">
                <a:spcBef>
                  <a:spcPct val="0"/>
                </a:spcBef>
                <a:spcAft>
                  <a:spcPct val="0"/>
                </a:spcAft>
              </a:pPr>
              <a:r>
                <a:rPr lang="en-AU" sz="2000" b="1" dirty="0">
                  <a:solidFill>
                    <a:prstClr val="white"/>
                  </a:solidFill>
                  <a:effectLst>
                    <a:outerShdw blurRad="50800" dist="38100" dir="5400000" algn="t" rotWithShape="0">
                      <a:prstClr val="black">
                        <a:alpha val="40000"/>
                      </a:prstClr>
                    </a:outerShdw>
                  </a:effectLst>
                </a:rPr>
                <a:t>Quantum of risk severity and likelihood of event</a:t>
              </a:r>
            </a:p>
          </p:txBody>
        </p:sp>
      </p:grpSp>
    </p:spTree>
    <p:extLst>
      <p:ext uri="{BB962C8B-B14F-4D97-AF65-F5344CB8AC3E}">
        <p14:creationId xmlns:p14="http://schemas.microsoft.com/office/powerpoint/2010/main" val="2969422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What are the consequences of poor design?</a:t>
            </a:r>
            <a:endParaRPr lang="en-AU" dirty="0">
              <a:solidFill>
                <a:schemeClr val="tx1"/>
              </a:solidFill>
            </a:endParaRPr>
          </a:p>
        </p:txBody>
      </p:sp>
      <p:sp>
        <p:nvSpPr>
          <p:cNvPr id="3" name="Content Placeholder 2"/>
          <p:cNvSpPr>
            <a:spLocks noGrp="1"/>
          </p:cNvSpPr>
          <p:nvPr>
            <p:ph idx="1"/>
          </p:nvPr>
        </p:nvSpPr>
        <p:spPr/>
        <p:txBody>
          <a:bodyPr/>
          <a:lstStyle/>
          <a:p>
            <a:r>
              <a:rPr lang="en-AU" dirty="0" smtClean="0"/>
              <a:t>Risk of injury or loss of life</a:t>
            </a:r>
          </a:p>
          <a:p>
            <a:r>
              <a:rPr lang="en-AU" dirty="0" smtClean="0"/>
              <a:t>Environmental or equipment damage</a:t>
            </a:r>
          </a:p>
          <a:p>
            <a:r>
              <a:rPr lang="en-AU" dirty="0" smtClean="0">
                <a:solidFill>
                  <a:schemeClr val="bg1">
                    <a:lumMod val="50000"/>
                  </a:schemeClr>
                </a:solidFill>
              </a:rPr>
              <a:t>Loss of income</a:t>
            </a:r>
          </a:p>
          <a:p>
            <a:r>
              <a:rPr lang="en-AU" dirty="0" smtClean="0">
                <a:solidFill>
                  <a:schemeClr val="bg1">
                    <a:lumMod val="50000"/>
                  </a:schemeClr>
                </a:solidFill>
              </a:rPr>
              <a:t>Low productivity</a:t>
            </a:r>
          </a:p>
          <a:p>
            <a:r>
              <a:rPr lang="en-AU" dirty="0" smtClean="0">
                <a:solidFill>
                  <a:schemeClr val="bg1">
                    <a:lumMod val="50000"/>
                  </a:schemeClr>
                </a:solidFill>
              </a:rPr>
              <a:t>Higher operating costs </a:t>
            </a:r>
          </a:p>
          <a:p>
            <a:r>
              <a:rPr lang="en-AU" dirty="0" smtClean="0">
                <a:solidFill>
                  <a:schemeClr val="bg1">
                    <a:lumMod val="50000"/>
                  </a:schemeClr>
                </a:solidFill>
              </a:rPr>
              <a:t>Higher maintenance costs</a:t>
            </a:r>
          </a:p>
          <a:p>
            <a:r>
              <a:rPr lang="en-AU" dirty="0" smtClean="0">
                <a:solidFill>
                  <a:schemeClr val="bg1">
                    <a:lumMod val="50000"/>
                  </a:schemeClr>
                </a:solidFill>
              </a:rPr>
              <a:t>Reduced asset life</a:t>
            </a:r>
          </a:p>
          <a:p>
            <a:r>
              <a:rPr lang="en-AU" dirty="0" smtClean="0">
                <a:solidFill>
                  <a:schemeClr val="bg1">
                    <a:lumMod val="50000"/>
                  </a:schemeClr>
                </a:solidFill>
              </a:rPr>
              <a:t>Higher employment and workers’ compensation expenses</a:t>
            </a:r>
            <a:endParaRPr lang="en-AU" dirty="0">
              <a:solidFill>
                <a:schemeClr val="bg1">
                  <a:lumMod val="50000"/>
                </a:schemeClr>
              </a:solidFill>
            </a:endParaRP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9</a:t>
            </a:fld>
            <a:endParaRPr lang="en-US" dirty="0"/>
          </a:p>
        </p:txBody>
      </p:sp>
    </p:spTree>
    <p:extLst>
      <p:ext uri="{BB962C8B-B14F-4D97-AF65-F5344CB8AC3E}">
        <p14:creationId xmlns:p14="http://schemas.microsoft.com/office/powerpoint/2010/main" val="4073643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2706</Words>
  <Application>Microsoft Office PowerPoint</Application>
  <PresentationFormat>On-screen Show (4:3)</PresentationFormat>
  <Paragraphs>331</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4_Blank Presentation</vt:lpstr>
      <vt:lpstr>1_Blank Presentation</vt:lpstr>
      <vt:lpstr>Please read this before using presentation</vt:lpstr>
      <vt:lpstr>Why is design so important to safety?</vt:lpstr>
      <vt:lpstr>What is safety in design?</vt:lpstr>
      <vt:lpstr>Design improvements over time</vt:lpstr>
      <vt:lpstr>PowerPoint Presentation</vt:lpstr>
      <vt:lpstr>PowerPoint Presentation</vt:lpstr>
      <vt:lpstr>What responsibilities do you have?</vt:lpstr>
      <vt:lpstr>Reasonably practicable</vt:lpstr>
      <vt:lpstr>What are the consequences of poor design?</vt:lpstr>
      <vt:lpstr>Hierarchy of control – start at the top</vt:lpstr>
      <vt:lpstr>What is wrong with this?</vt:lpstr>
      <vt:lpstr>What is wrong with this?</vt:lpstr>
      <vt:lpstr>PowerPoint Presentation</vt:lpstr>
      <vt:lpstr>What is wrong with this?</vt:lpstr>
      <vt:lpstr>What’s wrong with this?</vt:lpstr>
      <vt:lpstr>What is wrong with this?</vt:lpstr>
      <vt:lpstr>Flaws in the design</vt:lpstr>
      <vt:lpstr>PowerPoint Presentation</vt:lpstr>
      <vt:lpstr>PowerPoint Presentation</vt:lpstr>
      <vt:lpstr>PowerPoint Presentation</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- 2013 - Why is design so important to safety</dc:title>
  <dc:subject/>
  <dc:creator>Bec.MOORE</dc:creator>
  <cp:keywords>DocSrc=Internal&lt;!&gt;VersionNo=1&lt;!&gt;VersionBy=Bec.MOORE&lt;!&gt;VersionDate=29 Oct 2013 10:21:06&lt;!&gt;Branch=Business Development&lt;!&gt;Division=Resources Safety&lt;!&gt;Section=Communications&lt;!&gt;LockedBy=&lt;!&gt;LockedOn=&lt;!&gt;LockedBehalfof=</cp:keywords>
  <dc:description>FileNo=A0699/201002&lt;!&gt;Site=Cannington&lt;!&gt;MDNo=&lt;!&gt;DocType=Other&lt;!&gt;DocSec=Toolbox Presentations&lt;!&gt;Owner=bec.moore&lt;!&gt;Filename=000409.bec.moore.pptx&lt;!&gt;Project=&lt;!&gt;Group=Resources Safety&lt;!&gt;SecType=Departmental Use Only</dc:description>
  <cp:lastModifiedBy>MOORE, Bec</cp:lastModifiedBy>
  <cp:revision>23</cp:revision>
  <cp:lastPrinted>2013-11-07T03:04:27Z</cp:lastPrinted>
  <dcterms:created xsi:type="dcterms:W3CDTF">2013-10-29T02:20:24Z</dcterms:created>
  <dcterms:modified xsi:type="dcterms:W3CDTF">2013-11-14T00:48:44Z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ype">
    <vt:lpwstr>Departmental Use Only</vt:lpwstr>
  </property>
  <property fmtid="{D5CDD505-2E9C-101B-9397-08002B2CF9AE}" pid="3" name="Site">
    <vt:lpwstr>Cannington</vt:lpwstr>
  </property>
</Properties>
</file>