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22"/>
  </p:notesMasterIdLst>
  <p:handoutMasterIdLst>
    <p:handoutMasterId r:id="rId23"/>
  </p:handoutMasterIdLst>
  <p:sldIdLst>
    <p:sldId id="458" r:id="rId6"/>
    <p:sldId id="459" r:id="rId7"/>
    <p:sldId id="460" r:id="rId8"/>
    <p:sldId id="386" r:id="rId9"/>
    <p:sldId id="388" r:id="rId10"/>
    <p:sldId id="389" r:id="rId11"/>
    <p:sldId id="390" r:id="rId12"/>
    <p:sldId id="391" r:id="rId13"/>
    <p:sldId id="393" r:id="rId14"/>
    <p:sldId id="394" r:id="rId15"/>
    <p:sldId id="395" r:id="rId16"/>
    <p:sldId id="396" r:id="rId17"/>
    <p:sldId id="397" r:id="rId18"/>
    <p:sldId id="398" r:id="rId19"/>
    <p:sldId id="399" r:id="rId20"/>
    <p:sldId id="400" r:id="rId21"/>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MARTENS, Amy" initials="DA" lastIdx="19" clrIdx="0">
    <p:extLst>
      <p:ext uri="{19B8F6BF-5375-455C-9EA6-DF929625EA0E}">
        <p15:presenceInfo xmlns:p15="http://schemas.microsoft.com/office/powerpoint/2012/main" userId="S-1-5-21-2548343187-3005953052-3739400866-773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2816"/>
    <a:srgbClr val="49405D"/>
    <a:srgbClr val="117D7F"/>
    <a:srgbClr val="BE1E2D"/>
    <a:srgbClr val="527732"/>
    <a:srgbClr val="A02A1D"/>
    <a:srgbClr val="C1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55814" autoAdjust="0"/>
  </p:normalViewPr>
  <p:slideViewPr>
    <p:cSldViewPr>
      <p:cViewPr varScale="1">
        <p:scale>
          <a:sx n="64" d="100"/>
          <a:sy n="64" d="100"/>
        </p:scale>
        <p:origin x="3090"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92"/>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06/12/2018</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06/12/2018</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169888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Underground fire serious incident</a:t>
            </a:r>
          </a:p>
          <a:p>
            <a:pPr marL="171450" indent="-171450">
              <a:buFont typeface="Arial" panose="020B0604020202020204" pitchFamily="34" charset="0"/>
              <a:buChar char="•"/>
            </a:pPr>
            <a:r>
              <a:rPr lang="en-AU" dirty="0"/>
              <a:t>High profile prolonged incident, media reports, miners trapped</a:t>
            </a:r>
          </a:p>
          <a:p>
            <a:pPr marL="171450" indent="-171450">
              <a:buFont typeface="Arial" panose="020B0604020202020204" pitchFamily="34" charset="0"/>
              <a:buChar char="•"/>
            </a:pPr>
            <a:r>
              <a:rPr lang="en-AU" dirty="0"/>
              <a:t>EMP/CMP activated</a:t>
            </a:r>
          </a:p>
          <a:p>
            <a:pPr marL="171450" indent="-171450">
              <a:buFont typeface="Arial" panose="020B0604020202020204" pitchFamily="34" charset="0"/>
              <a:buChar char="•"/>
            </a:pPr>
            <a:r>
              <a:rPr lang="en-AU" dirty="0"/>
              <a:t>Wait for additional ERT resources fly-in D/S</a:t>
            </a:r>
          </a:p>
          <a:p>
            <a:pPr marL="171450" indent="-171450">
              <a:buFont typeface="Arial" panose="020B0604020202020204" pitchFamily="34" charset="0"/>
              <a:buChar char="•"/>
            </a:pPr>
            <a:r>
              <a:rPr lang="en-AU" dirty="0"/>
              <a:t>Golden Grove on stand-bye (1.5 hours)</a:t>
            </a:r>
          </a:p>
          <a:p>
            <a:r>
              <a:rPr lang="en-AU" dirty="0"/>
              <a:t>Detailed rescue plan based on risk assessment</a:t>
            </a:r>
          </a:p>
          <a:p>
            <a:r>
              <a:rPr lang="en-AU" dirty="0"/>
              <a:t>ERT underground around 11am</a:t>
            </a:r>
          </a:p>
          <a:p>
            <a:r>
              <a:rPr lang="en-AU" dirty="0"/>
              <a:t>Escort workers down decline to </a:t>
            </a:r>
            <a:r>
              <a:rPr lang="en-AU" dirty="0" err="1"/>
              <a:t>escapeway</a:t>
            </a:r>
            <a:r>
              <a:rPr lang="en-AU" dirty="0"/>
              <a:t> in fresh air</a:t>
            </a:r>
          </a:p>
          <a:p>
            <a:r>
              <a:rPr lang="en-AU" dirty="0"/>
              <a:t>All on surface by 2pm (approx. 14 hours)</a:t>
            </a:r>
          </a:p>
          <a:p>
            <a:r>
              <a:rPr lang="en-AU" dirty="0"/>
              <a:t>Medical resources mobilized including counselling</a:t>
            </a:r>
          </a:p>
          <a:p>
            <a:endParaRPr lang="en-AU" dirty="0"/>
          </a:p>
          <a:p>
            <a:endParaRPr lang="en-AU" dirty="0"/>
          </a:p>
        </p:txBody>
      </p:sp>
      <p:sp>
        <p:nvSpPr>
          <p:cNvPr id="4" name="Slide Number Placeholder 3"/>
          <p:cNvSpPr>
            <a:spLocks noGrp="1"/>
          </p:cNvSpPr>
          <p:nvPr>
            <p:ph type="sldNum" sz="quarter" idx="10"/>
          </p:nvPr>
        </p:nvSpPr>
        <p:spPr/>
        <p:txBody>
          <a:bodyPr/>
          <a:lstStyle/>
          <a:p>
            <a:fld id="{42525077-D809-4A30-9F61-5FBD6298AB41}" type="slidenum">
              <a:rPr lang="en-AU" smtClean="0"/>
              <a:t>11</a:t>
            </a:fld>
            <a:endParaRPr lang="en-AU"/>
          </a:p>
        </p:txBody>
      </p:sp>
    </p:spTree>
    <p:extLst>
      <p:ext uri="{BB962C8B-B14F-4D97-AF65-F5344CB8AC3E}">
        <p14:creationId xmlns:p14="http://schemas.microsoft.com/office/powerpoint/2010/main" val="336256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DMIRS </a:t>
            </a:r>
            <a:r>
              <a:rPr lang="en-AU" dirty="0"/>
              <a:t>emergency audit identified shortcomings in site emergency preparedness – improvement notice regarding </a:t>
            </a:r>
            <a:r>
              <a:rPr lang="en-AU" dirty="0" smtClean="0"/>
              <a:t>ERT.</a:t>
            </a:r>
            <a:endParaRPr lang="en-AU" dirty="0"/>
          </a:p>
          <a:p>
            <a:r>
              <a:rPr lang="en-AU" dirty="0"/>
              <a:t>Actions taken better equipped mine to respond to fire incident 12 months </a:t>
            </a:r>
            <a:r>
              <a:rPr lang="en-AU" dirty="0" smtClean="0"/>
              <a:t>later.</a:t>
            </a:r>
            <a:endParaRPr lang="en-AU" dirty="0"/>
          </a:p>
          <a:p>
            <a:r>
              <a:rPr lang="en-AU" dirty="0"/>
              <a:t>Also confirmed existence of important elements that were crucial in dealing with the fire </a:t>
            </a:r>
            <a:r>
              <a:rPr lang="en-AU" dirty="0" smtClean="0"/>
              <a:t>incident.</a:t>
            </a:r>
            <a:endParaRPr lang="en-AU" dirty="0"/>
          </a:p>
          <a:p>
            <a:r>
              <a:rPr lang="en-AU" dirty="0"/>
              <a:t>Audit notification may have prompted site to identify ERT shortfall and need for training (reinforced by improvement notice</a:t>
            </a:r>
            <a:r>
              <a:rPr lang="en-AU" dirty="0" smtClean="0"/>
              <a:t>).</a:t>
            </a:r>
            <a:endParaRPr lang="en-AU" dirty="0"/>
          </a:p>
          <a:p>
            <a:r>
              <a:rPr lang="en-AU" dirty="0"/>
              <a:t>Recommend early scheduling of emergency management audit particularly for UG </a:t>
            </a:r>
            <a:r>
              <a:rPr lang="en-AU" dirty="0" smtClean="0"/>
              <a:t>mines.</a:t>
            </a:r>
            <a:endParaRPr lang="en-AU" dirty="0"/>
          </a:p>
          <a:p>
            <a:r>
              <a:rPr lang="en-AU" dirty="0"/>
              <a:t>Highlights importance of proactive audit </a:t>
            </a:r>
            <a:r>
              <a:rPr lang="en-AU" dirty="0" smtClean="0"/>
              <a:t>program.</a:t>
            </a:r>
            <a:endParaRPr lang="en-AU" dirty="0"/>
          </a:p>
          <a:p>
            <a:endParaRPr lang="en-AU" dirty="0"/>
          </a:p>
        </p:txBody>
      </p:sp>
      <p:sp>
        <p:nvSpPr>
          <p:cNvPr id="4" name="Slide Number Placeholder 3"/>
          <p:cNvSpPr>
            <a:spLocks noGrp="1"/>
          </p:cNvSpPr>
          <p:nvPr>
            <p:ph type="sldNum" sz="quarter" idx="10"/>
          </p:nvPr>
        </p:nvSpPr>
        <p:spPr/>
        <p:txBody>
          <a:bodyPr/>
          <a:lstStyle/>
          <a:p>
            <a:fld id="{42525077-D809-4A30-9F61-5FBD6298AB41}" type="slidenum">
              <a:rPr lang="en-AU" smtClean="0"/>
              <a:t>13</a:t>
            </a:fld>
            <a:endParaRPr lang="en-AU"/>
          </a:p>
        </p:txBody>
      </p:sp>
    </p:spTree>
    <p:extLst>
      <p:ext uri="{BB962C8B-B14F-4D97-AF65-F5344CB8AC3E}">
        <p14:creationId xmlns:p14="http://schemas.microsoft.com/office/powerpoint/2010/main" val="1416864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19 Emergency </a:t>
            </a:r>
            <a:r>
              <a:rPr lang="en-AU" dirty="0" smtClean="0"/>
              <a:t>preparedness </a:t>
            </a:r>
            <a:r>
              <a:rPr lang="en-AU" dirty="0"/>
              <a:t>audit conducted</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10 </a:t>
            </a:r>
            <a:r>
              <a:rPr lang="en-AU" sz="1200" kern="1200" dirty="0">
                <a:solidFill>
                  <a:schemeClr val="tx1"/>
                </a:solidFill>
                <a:effectLst/>
                <a:latin typeface="+mn-lt"/>
                <a:ea typeface="+mn-ea"/>
                <a:cs typeface="+mn-cs"/>
              </a:rPr>
              <a:t>non-compliance: Element 2.9 </a:t>
            </a:r>
            <a:r>
              <a:rPr lang="en-AU" sz="1200" kern="1200" dirty="0" smtClean="0">
                <a:solidFill>
                  <a:schemeClr val="tx1"/>
                </a:solidFill>
                <a:effectLst/>
                <a:latin typeface="+mn-lt"/>
                <a:ea typeface="+mn-ea"/>
                <a:cs typeface="+mn-cs"/>
              </a:rPr>
              <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After </a:t>
            </a:r>
            <a:r>
              <a:rPr lang="en-AU" sz="1200" kern="1200" dirty="0">
                <a:solidFill>
                  <a:schemeClr val="tx1"/>
                </a:solidFill>
                <a:effectLst/>
                <a:latin typeface="+mn-lt"/>
                <a:ea typeface="+mn-ea"/>
                <a:cs typeface="+mn-cs"/>
              </a:rPr>
              <a:t>a revision of the emergency plan key staff and the necessary employees are retrained accordingly </a:t>
            </a:r>
          </a:p>
          <a:p>
            <a:r>
              <a:rPr lang="en-AU" sz="1200" kern="1200" dirty="0">
                <a:solidFill>
                  <a:schemeClr val="tx1"/>
                </a:solidFill>
                <a:effectLst/>
                <a:latin typeface="+mn-lt"/>
                <a:ea typeface="+mn-ea"/>
                <a:cs typeface="+mn-cs"/>
              </a:rPr>
              <a:t>9 non-compliance: 5.1 </a:t>
            </a:r>
            <a:r>
              <a:rPr lang="en-AU" sz="1200" kern="1200" dirty="0" smtClean="0">
                <a:solidFill>
                  <a:schemeClr val="tx1"/>
                </a:solidFill>
                <a:effectLst/>
                <a:latin typeface="+mn-lt"/>
                <a:ea typeface="+mn-ea"/>
                <a:cs typeface="+mn-cs"/>
              </a:rPr>
              <a:t>– The </a:t>
            </a:r>
            <a:r>
              <a:rPr lang="en-AU" sz="1200" kern="1200" dirty="0">
                <a:solidFill>
                  <a:schemeClr val="tx1"/>
                </a:solidFill>
                <a:effectLst/>
                <a:latin typeface="+mn-lt"/>
                <a:ea typeface="+mn-ea"/>
                <a:cs typeface="+mn-cs"/>
              </a:rPr>
              <a:t>resources required in the event of an emergency are regularly reviewed</a:t>
            </a:r>
          </a:p>
          <a:p>
            <a:r>
              <a:rPr lang="en-AU" sz="1200" kern="1200" dirty="0">
                <a:solidFill>
                  <a:schemeClr val="tx1"/>
                </a:solidFill>
                <a:effectLst/>
                <a:latin typeface="+mn-lt"/>
                <a:ea typeface="+mn-ea"/>
                <a:cs typeface="+mn-cs"/>
              </a:rPr>
              <a:t>7 non-compliance: 2.2 </a:t>
            </a:r>
            <a:r>
              <a:rPr lang="en-AU" sz="1200" kern="1200" dirty="0" smtClean="0">
                <a:solidFill>
                  <a:schemeClr val="tx1"/>
                </a:solidFill>
                <a:effectLst/>
                <a:latin typeface="+mn-lt"/>
                <a:ea typeface="+mn-ea"/>
                <a:cs typeface="+mn-cs"/>
              </a:rPr>
              <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The </a:t>
            </a:r>
            <a:r>
              <a:rPr lang="en-AU" sz="1200" kern="1200" dirty="0">
                <a:solidFill>
                  <a:schemeClr val="tx1"/>
                </a:solidFill>
                <a:effectLst/>
                <a:latin typeface="+mn-lt"/>
                <a:ea typeface="+mn-ea"/>
                <a:cs typeface="+mn-cs"/>
              </a:rPr>
              <a:t>emergency plan details the method for identifying and accounting for the number of persons on site at all times</a:t>
            </a:r>
          </a:p>
          <a:p>
            <a:r>
              <a:rPr lang="en-AU" sz="1200" kern="1200" dirty="0">
                <a:solidFill>
                  <a:schemeClr val="tx1"/>
                </a:solidFill>
                <a:effectLst/>
                <a:latin typeface="+mn-lt"/>
                <a:ea typeface="+mn-ea"/>
                <a:cs typeface="+mn-cs"/>
              </a:rPr>
              <a:t>7 non-compliance: </a:t>
            </a:r>
            <a:r>
              <a:rPr lang="en-AU" sz="1200" kern="1200" dirty="0" smtClean="0">
                <a:solidFill>
                  <a:schemeClr val="tx1"/>
                </a:solidFill>
                <a:effectLst/>
                <a:latin typeface="+mn-lt"/>
                <a:ea typeface="+mn-ea"/>
                <a:cs typeface="+mn-cs"/>
              </a:rPr>
              <a:t>4.3</a:t>
            </a:r>
            <a:r>
              <a:rPr lang="en-AU" sz="1200" kern="1200" baseline="0" dirty="0" smtClean="0">
                <a:solidFill>
                  <a:schemeClr val="tx1"/>
                </a:solidFill>
                <a:effectLst/>
                <a:latin typeface="+mn-lt"/>
                <a:ea typeface="+mn-ea"/>
                <a:cs typeface="+mn-cs"/>
              </a:rPr>
              <a:t> – </a:t>
            </a:r>
            <a:r>
              <a:rPr lang="en-AU" sz="1200" kern="1200" dirty="0" smtClean="0">
                <a:solidFill>
                  <a:schemeClr val="tx1"/>
                </a:solidFill>
                <a:effectLst/>
                <a:latin typeface="+mn-lt"/>
                <a:ea typeface="+mn-ea"/>
                <a:cs typeface="+mn-cs"/>
              </a:rPr>
              <a:t>The Emergency Control Centre (ECC) </a:t>
            </a:r>
            <a:r>
              <a:rPr lang="en-AU" sz="1200" kern="1200" dirty="0">
                <a:solidFill>
                  <a:schemeClr val="tx1"/>
                </a:solidFill>
                <a:effectLst/>
                <a:latin typeface="+mn-lt"/>
                <a:ea typeface="+mn-ea"/>
                <a:cs typeface="+mn-cs"/>
              </a:rPr>
              <a:t>has the most recent version of the site layout and location maps</a:t>
            </a:r>
          </a:p>
          <a:p>
            <a:r>
              <a:rPr lang="en-AU" sz="1200" kern="1200" dirty="0">
                <a:solidFill>
                  <a:schemeClr val="tx1"/>
                </a:solidFill>
                <a:effectLst/>
                <a:latin typeface="+mn-lt"/>
                <a:ea typeface="+mn-ea"/>
                <a:cs typeface="+mn-cs"/>
              </a:rPr>
              <a:t>7 non-compliance: Site personnel are trained in the use of fixed location fire fighting </a:t>
            </a:r>
            <a:r>
              <a:rPr lang="en-AU" sz="1200" kern="1200" dirty="0" smtClean="0">
                <a:solidFill>
                  <a:schemeClr val="tx1"/>
                </a:solidFill>
                <a:effectLst/>
                <a:latin typeface="+mn-lt"/>
                <a:ea typeface="+mn-ea"/>
                <a:cs typeface="+mn-cs"/>
              </a:rPr>
              <a:t>equipment.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14</a:t>
            </a:fld>
            <a:endParaRPr lang="en-AU"/>
          </a:p>
        </p:txBody>
      </p:sp>
    </p:spTree>
    <p:extLst>
      <p:ext uri="{BB962C8B-B14F-4D97-AF65-F5344CB8AC3E}">
        <p14:creationId xmlns:p14="http://schemas.microsoft.com/office/powerpoint/2010/main" val="1728672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7 Emergency management audit </a:t>
            </a:r>
            <a:r>
              <a:rPr lang="en-AU" sz="1200" kern="1200" dirty="0" smtClean="0">
                <a:solidFill>
                  <a:schemeClr val="tx1"/>
                </a:solidFill>
                <a:effectLst/>
                <a:latin typeface="+mn-lt"/>
                <a:ea typeface="+mn-ea"/>
                <a:cs typeface="+mn-cs"/>
              </a:rPr>
              <a:t>conduct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6 </a:t>
            </a:r>
            <a:r>
              <a:rPr lang="en-AU" sz="1200" kern="1200" dirty="0" smtClean="0">
                <a:solidFill>
                  <a:schemeClr val="tx1"/>
                </a:solidFill>
                <a:effectLst/>
                <a:latin typeface="+mn-lt"/>
                <a:ea typeface="+mn-ea"/>
                <a:cs typeface="+mn-cs"/>
              </a:rPr>
              <a:t>non-compliant: 2.5</a:t>
            </a:r>
            <a:r>
              <a:rPr lang="en-AU" sz="1200" kern="1200" baseline="0" dirty="0" smtClean="0">
                <a:solidFill>
                  <a:schemeClr val="tx1"/>
                </a:solidFill>
                <a:effectLst/>
                <a:latin typeface="+mn-lt"/>
                <a:ea typeface="+mn-ea"/>
                <a:cs typeface="+mn-cs"/>
              </a:rPr>
              <a:t> – </a:t>
            </a:r>
            <a:r>
              <a:rPr lang="en-AU" sz="1200" kern="1200" dirty="0" smtClean="0">
                <a:solidFill>
                  <a:schemeClr val="tx1"/>
                </a:solidFill>
                <a:effectLst/>
                <a:latin typeface="+mn-lt"/>
                <a:ea typeface="+mn-ea"/>
                <a:cs typeface="+mn-cs"/>
              </a:rPr>
              <a:t>The </a:t>
            </a:r>
            <a:r>
              <a:rPr lang="en-AU" sz="1200" kern="1200" dirty="0">
                <a:solidFill>
                  <a:schemeClr val="tx1"/>
                </a:solidFill>
                <a:effectLst/>
                <a:latin typeface="+mn-lt"/>
                <a:ea typeface="+mn-ea"/>
                <a:cs typeface="+mn-cs"/>
              </a:rPr>
              <a:t>emergency plan documentation considers other relevant </a:t>
            </a:r>
            <a:r>
              <a:rPr lang="en-AU" sz="1200" kern="1200" dirty="0" smtClean="0">
                <a:solidFill>
                  <a:schemeClr val="tx1"/>
                </a:solidFill>
                <a:effectLst/>
                <a:latin typeface="+mn-lt"/>
                <a:ea typeface="+mn-ea"/>
                <a:cs typeface="+mn-cs"/>
              </a:rPr>
              <a:t>legislation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5 </a:t>
            </a:r>
            <a:r>
              <a:rPr lang="en-AU" sz="1200" kern="1200" dirty="0" smtClean="0">
                <a:solidFill>
                  <a:schemeClr val="tx1"/>
                </a:solidFill>
                <a:effectLst/>
                <a:latin typeface="+mn-lt"/>
                <a:ea typeface="+mn-ea"/>
                <a:cs typeface="+mn-cs"/>
              </a:rPr>
              <a:t>non-complaint: </a:t>
            </a:r>
            <a:r>
              <a:rPr lang="en-AU" sz="1200" kern="1200" dirty="0">
                <a:solidFill>
                  <a:schemeClr val="tx1"/>
                </a:solidFill>
                <a:effectLst/>
                <a:latin typeface="+mn-lt"/>
                <a:ea typeface="+mn-ea"/>
                <a:cs typeface="+mn-cs"/>
              </a:rPr>
              <a:t>2.11 </a:t>
            </a:r>
            <a:r>
              <a:rPr lang="en-AU" sz="1200" kern="1200" dirty="0" smtClean="0">
                <a:solidFill>
                  <a:schemeClr val="tx1"/>
                </a:solidFill>
                <a:effectLst/>
                <a:latin typeface="+mn-lt"/>
                <a:ea typeface="+mn-ea"/>
                <a:cs typeface="+mn-cs"/>
              </a:rPr>
              <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After </a:t>
            </a:r>
            <a:r>
              <a:rPr lang="en-AU" sz="1200" kern="1200" dirty="0">
                <a:solidFill>
                  <a:schemeClr val="tx1"/>
                </a:solidFill>
                <a:effectLst/>
                <a:latin typeface="+mn-lt"/>
                <a:ea typeface="+mn-ea"/>
                <a:cs typeface="+mn-cs"/>
              </a:rPr>
              <a:t>a revision of the emergency plan employees are informed and retrained </a:t>
            </a:r>
            <a:r>
              <a:rPr lang="en-AU" sz="1200" kern="1200" dirty="0" smtClean="0">
                <a:solidFill>
                  <a:schemeClr val="tx1"/>
                </a:solidFill>
                <a:effectLst/>
                <a:latin typeface="+mn-lt"/>
                <a:ea typeface="+mn-ea"/>
                <a:cs typeface="+mn-cs"/>
              </a:rPr>
              <a:t>accordingly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5 </a:t>
            </a:r>
            <a:r>
              <a:rPr lang="en-AU" sz="1200" kern="1200" dirty="0" smtClean="0">
                <a:solidFill>
                  <a:schemeClr val="tx1"/>
                </a:solidFill>
                <a:effectLst/>
                <a:latin typeface="+mn-lt"/>
                <a:ea typeface="+mn-ea"/>
                <a:cs typeface="+mn-cs"/>
              </a:rPr>
              <a:t>non-compliant: </a:t>
            </a:r>
            <a:r>
              <a:rPr lang="en-AU" sz="1200" kern="1200" dirty="0">
                <a:solidFill>
                  <a:schemeClr val="tx1"/>
                </a:solidFill>
                <a:effectLst/>
                <a:latin typeface="+mn-lt"/>
                <a:ea typeface="+mn-ea"/>
                <a:cs typeface="+mn-cs"/>
              </a:rPr>
              <a:t>2.2 </a:t>
            </a:r>
            <a:r>
              <a:rPr lang="en-AU" sz="1200" kern="1200" dirty="0" smtClean="0">
                <a:solidFill>
                  <a:schemeClr val="tx1"/>
                </a:solidFill>
                <a:effectLst/>
                <a:latin typeface="+mn-lt"/>
                <a:ea typeface="+mn-ea"/>
                <a:cs typeface="+mn-cs"/>
              </a:rPr>
              <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The </a:t>
            </a:r>
            <a:r>
              <a:rPr lang="en-AU" sz="1200" kern="1200" dirty="0">
                <a:solidFill>
                  <a:schemeClr val="tx1"/>
                </a:solidFill>
                <a:effectLst/>
                <a:latin typeface="+mn-lt"/>
                <a:ea typeface="+mn-ea"/>
                <a:cs typeface="+mn-cs"/>
              </a:rPr>
              <a:t>emergency plan documentation details the method for identifying and accounting for persons on site at all </a:t>
            </a:r>
            <a:r>
              <a:rPr lang="en-AU" sz="1200" kern="1200" dirty="0" smtClean="0">
                <a:solidFill>
                  <a:schemeClr val="tx1"/>
                </a:solidFill>
                <a:effectLst/>
                <a:latin typeface="+mn-lt"/>
                <a:ea typeface="+mn-ea"/>
                <a:cs typeface="+mn-cs"/>
              </a:rPr>
              <a:t>times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4 </a:t>
            </a:r>
            <a:r>
              <a:rPr lang="en-AU" sz="1200" kern="1200" dirty="0" smtClean="0">
                <a:solidFill>
                  <a:schemeClr val="tx1"/>
                </a:solidFill>
                <a:effectLst/>
                <a:latin typeface="+mn-lt"/>
                <a:ea typeface="+mn-ea"/>
                <a:cs typeface="+mn-cs"/>
              </a:rPr>
              <a:t>non-compliant: </a:t>
            </a:r>
            <a:r>
              <a:rPr lang="en-AU" sz="1200" kern="1200" dirty="0">
                <a:solidFill>
                  <a:schemeClr val="tx1"/>
                </a:solidFill>
                <a:effectLst/>
                <a:latin typeface="+mn-lt"/>
                <a:ea typeface="+mn-ea"/>
                <a:cs typeface="+mn-cs"/>
              </a:rPr>
              <a:t>1.4 </a:t>
            </a:r>
            <a:r>
              <a:rPr lang="en-AU" sz="1200" kern="1200" dirty="0" smtClean="0">
                <a:solidFill>
                  <a:schemeClr val="tx1"/>
                </a:solidFill>
                <a:effectLst/>
                <a:latin typeface="+mn-lt"/>
                <a:ea typeface="+mn-ea"/>
                <a:cs typeface="+mn-cs"/>
              </a:rPr>
              <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Each </a:t>
            </a:r>
            <a:r>
              <a:rPr lang="en-AU" sz="1200" kern="1200" dirty="0">
                <a:solidFill>
                  <a:schemeClr val="tx1"/>
                </a:solidFill>
                <a:effectLst/>
                <a:latin typeface="+mn-lt"/>
                <a:ea typeface="+mn-ea"/>
                <a:cs typeface="+mn-cs"/>
              </a:rPr>
              <a:t>foreseeable scenario is assessed with regard to prevention</a:t>
            </a:r>
          </a:p>
          <a:p>
            <a:r>
              <a:rPr lang="en-AU" sz="1200" kern="1200" dirty="0">
                <a:solidFill>
                  <a:schemeClr val="tx1"/>
                </a:solidFill>
                <a:effectLst/>
                <a:latin typeface="+mn-lt"/>
                <a:ea typeface="+mn-ea"/>
                <a:cs typeface="+mn-cs"/>
              </a:rPr>
              <a:t>4 </a:t>
            </a:r>
            <a:r>
              <a:rPr lang="en-AU" sz="1200" kern="1200" dirty="0" smtClean="0">
                <a:solidFill>
                  <a:schemeClr val="tx1"/>
                </a:solidFill>
                <a:effectLst/>
                <a:latin typeface="+mn-lt"/>
                <a:ea typeface="+mn-ea"/>
                <a:cs typeface="+mn-cs"/>
              </a:rPr>
              <a:t>non-compliant: </a:t>
            </a:r>
            <a:r>
              <a:rPr lang="en-AU" sz="1200" kern="1200" dirty="0">
                <a:solidFill>
                  <a:schemeClr val="tx1"/>
                </a:solidFill>
                <a:effectLst/>
                <a:latin typeface="+mn-lt"/>
                <a:ea typeface="+mn-ea"/>
                <a:cs typeface="+mn-cs"/>
              </a:rPr>
              <a:t>2.10 </a:t>
            </a:r>
            <a:r>
              <a:rPr lang="en-AU" sz="1200" kern="1200" dirty="0" smtClean="0">
                <a:solidFill>
                  <a:schemeClr val="tx1"/>
                </a:solidFill>
                <a:effectLst/>
                <a:latin typeface="+mn-lt"/>
                <a:ea typeface="+mn-ea"/>
                <a:cs typeface="+mn-cs"/>
              </a:rPr>
              <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The </a:t>
            </a:r>
            <a:r>
              <a:rPr lang="en-AU" sz="1200" kern="1200" dirty="0">
                <a:solidFill>
                  <a:schemeClr val="tx1"/>
                </a:solidFill>
                <a:effectLst/>
                <a:latin typeface="+mn-lt"/>
                <a:ea typeface="+mn-ea"/>
                <a:cs typeface="+mn-cs"/>
              </a:rPr>
              <a:t>emergency plan documentation is regularly reviewed, and updated as required, and at least annually</a:t>
            </a:r>
          </a:p>
          <a:p>
            <a:r>
              <a:rPr lang="en-AU" sz="1200" kern="1200" dirty="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4 non-compliance: </a:t>
            </a:r>
            <a:r>
              <a:rPr lang="en-AU" sz="1200" kern="1200" dirty="0">
                <a:solidFill>
                  <a:schemeClr val="tx1"/>
                </a:solidFill>
                <a:effectLst/>
                <a:latin typeface="+mn-lt"/>
                <a:ea typeface="+mn-ea"/>
                <a:cs typeface="+mn-cs"/>
              </a:rPr>
              <a:t>2.8 </a:t>
            </a:r>
            <a:r>
              <a:rPr lang="en-AU" sz="1200" kern="1200" dirty="0" smtClean="0">
                <a:solidFill>
                  <a:schemeClr val="tx1"/>
                </a:solidFill>
                <a:effectLst/>
                <a:latin typeface="+mn-lt"/>
                <a:ea typeface="+mn-ea"/>
                <a:cs typeface="+mn-cs"/>
              </a:rPr>
              <a:t>– The </a:t>
            </a:r>
            <a:r>
              <a:rPr lang="en-AU" sz="1200" kern="1200" dirty="0">
                <a:solidFill>
                  <a:schemeClr val="tx1"/>
                </a:solidFill>
                <a:effectLst/>
                <a:latin typeface="+mn-lt"/>
                <a:ea typeface="+mn-ea"/>
                <a:cs typeface="+mn-cs"/>
              </a:rPr>
              <a:t>emergency plan is communicated to all personnel who have role in enacting the plan.</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15</a:t>
            </a:fld>
            <a:endParaRPr lang="en-AU"/>
          </a:p>
        </p:txBody>
      </p:sp>
    </p:spTree>
    <p:extLst>
      <p:ext uri="{BB962C8B-B14F-4D97-AF65-F5344CB8AC3E}">
        <p14:creationId xmlns:p14="http://schemas.microsoft.com/office/powerpoint/2010/main" val="1313978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2</a:t>
            </a:fld>
            <a:endParaRPr lang="en-AU" dirty="0"/>
          </a:p>
        </p:txBody>
      </p:sp>
    </p:spTree>
    <p:extLst>
      <p:ext uri="{BB962C8B-B14F-4D97-AF65-F5344CB8AC3E}">
        <p14:creationId xmlns:p14="http://schemas.microsoft.com/office/powerpoint/2010/main" val="260846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330387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Available at:</a:t>
            </a:r>
          </a:p>
          <a:p>
            <a:endParaRPr lang="en-AU" dirty="0" smtClean="0"/>
          </a:p>
          <a:p>
            <a:r>
              <a:rPr lang="en-AU" dirty="0" smtClean="0"/>
              <a:t>http://www.dmp.wa.gov.au/Documents/Safety/MSH_COP_EmergencyManagement.pdf</a:t>
            </a:r>
            <a:endParaRPr lang="en-AU" dirty="0"/>
          </a:p>
        </p:txBody>
      </p:sp>
      <p:sp>
        <p:nvSpPr>
          <p:cNvPr id="4" name="Slide Number Placeholder 3"/>
          <p:cNvSpPr>
            <a:spLocks noGrp="1"/>
          </p:cNvSpPr>
          <p:nvPr>
            <p:ph type="sldNum" sz="quarter" idx="10"/>
          </p:nvPr>
        </p:nvSpPr>
        <p:spPr/>
        <p:txBody>
          <a:bodyPr/>
          <a:lstStyle/>
          <a:p>
            <a:fld id="{42525077-D809-4A30-9F61-5FBD6298AB41}" type="slidenum">
              <a:rPr lang="en-AU" smtClean="0"/>
              <a:t>4</a:t>
            </a:fld>
            <a:endParaRPr lang="en-AU"/>
          </a:p>
        </p:txBody>
      </p:sp>
    </p:spTree>
    <p:extLst>
      <p:ext uri="{BB962C8B-B14F-4D97-AF65-F5344CB8AC3E}">
        <p14:creationId xmlns:p14="http://schemas.microsoft.com/office/powerpoint/2010/main" val="163043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emergency plan is a document prepared to address the requirements of regulation 4.30 of the Mines Safety and Inspection Regulations 1995. The plan covers the matters to be managed during an emergency at site level, and should reflect size and nature of the operation, nature of the risks, and availability of external resources. </a:t>
            </a:r>
          </a:p>
          <a:p>
            <a:endParaRPr lang="en-AU" dirty="0"/>
          </a:p>
          <a:p>
            <a:r>
              <a:rPr lang="en-AU" sz="1200" kern="1200" dirty="0">
                <a:solidFill>
                  <a:schemeClr val="tx1"/>
                </a:solidFill>
                <a:effectLst/>
                <a:latin typeface="+mn-lt"/>
                <a:ea typeface="+mn-ea"/>
                <a:cs typeface="+mn-cs"/>
              </a:rPr>
              <a:t>Emergency management involves: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risk assessment – identifying the hazards and analysing the risks associated with potential emergency scenarios and mines emergency response training exercises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prevention – determining appropriate control measures to eliminate or reduce the impact of the identified risks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preparedness – developing a safety management system, which includes preparation and training for emergencies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response – implementing the emergency plan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a:t>
            </a:r>
            <a:r>
              <a:rPr lang="en-AU" sz="1200" kern="1200" dirty="0" smtClean="0">
                <a:solidFill>
                  <a:schemeClr val="tx1"/>
                </a:solidFill>
                <a:effectLst/>
                <a:latin typeface="+mn-lt"/>
                <a:ea typeface="+mn-ea"/>
                <a:cs typeface="+mn-cs"/>
              </a:rPr>
              <a:t>ecovery </a:t>
            </a:r>
            <a:r>
              <a:rPr lang="en-AU" sz="1200" kern="1200" dirty="0">
                <a:solidFill>
                  <a:schemeClr val="tx1"/>
                </a:solidFill>
                <a:effectLst/>
                <a:latin typeface="+mn-lt"/>
                <a:ea typeface="+mn-ea"/>
                <a:cs typeface="+mn-cs"/>
              </a:rPr>
              <a:t>– returning to normal operations and conducting a post-emergency review of the effectiveness of the emergency plan and emergency response activities so they can be revised as necessary. </a:t>
            </a:r>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5</a:t>
            </a:fld>
            <a:endParaRPr lang="en-AU" dirty="0"/>
          </a:p>
        </p:txBody>
      </p:sp>
    </p:spTree>
    <p:extLst>
      <p:ext uri="{BB962C8B-B14F-4D97-AF65-F5344CB8AC3E}">
        <p14:creationId xmlns:p14="http://schemas.microsoft.com/office/powerpoint/2010/main" val="3472240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Identify </a:t>
            </a:r>
            <a:r>
              <a:rPr lang="en-AU" sz="1200" kern="1200" dirty="0">
                <a:solidFill>
                  <a:schemeClr val="tx1"/>
                </a:solidFill>
                <a:effectLst/>
                <a:latin typeface="+mn-lt"/>
                <a:ea typeface="+mn-ea"/>
                <a:cs typeface="+mn-cs"/>
              </a:rPr>
              <a:t>the resources necessary to minimise the </a:t>
            </a:r>
            <a:r>
              <a:rPr lang="en-AU" sz="1200" kern="1200" dirty="0" smtClean="0">
                <a:solidFill>
                  <a:schemeClr val="tx1"/>
                </a:solidFill>
                <a:effectLst/>
                <a:latin typeface="+mn-lt"/>
                <a:ea typeface="+mn-ea"/>
                <a:cs typeface="+mn-cs"/>
              </a:rPr>
              <a:t>risk.</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P</a:t>
            </a:r>
            <a:r>
              <a:rPr lang="en-AU" sz="1200" kern="1200" dirty="0" smtClean="0">
                <a:solidFill>
                  <a:schemeClr val="tx1"/>
                </a:solidFill>
                <a:effectLst/>
                <a:latin typeface="+mn-lt"/>
                <a:ea typeface="+mn-ea"/>
                <a:cs typeface="+mn-cs"/>
              </a:rPr>
              <a:t>rovide </a:t>
            </a:r>
            <a:r>
              <a:rPr lang="en-AU" sz="1200" kern="1200" dirty="0">
                <a:solidFill>
                  <a:schemeClr val="tx1"/>
                </a:solidFill>
                <a:effectLst/>
                <a:latin typeface="+mn-lt"/>
                <a:ea typeface="+mn-ea"/>
                <a:cs typeface="+mn-cs"/>
              </a:rPr>
              <a:t>training and guidance for all employees on what to do in emergencies, including </a:t>
            </a:r>
            <a:r>
              <a:rPr lang="en-AU" sz="1200" kern="1200" dirty="0" smtClean="0">
                <a:solidFill>
                  <a:schemeClr val="tx1"/>
                </a:solidFill>
                <a:effectLst/>
                <a:latin typeface="+mn-lt"/>
                <a:ea typeface="+mn-ea"/>
                <a:cs typeface="+mn-cs"/>
              </a:rPr>
              <a:t>evacuation. </a:t>
            </a:r>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P</a:t>
            </a:r>
            <a:r>
              <a:rPr lang="en-AU" sz="1200" kern="1200" dirty="0" smtClean="0">
                <a:solidFill>
                  <a:schemeClr val="tx1"/>
                </a:solidFill>
                <a:effectLst/>
                <a:latin typeface="+mn-lt"/>
                <a:ea typeface="+mn-ea"/>
                <a:cs typeface="+mn-cs"/>
              </a:rPr>
              <a:t>rovide </a:t>
            </a:r>
            <a:r>
              <a:rPr lang="en-AU" sz="1200" kern="1200" dirty="0">
                <a:solidFill>
                  <a:schemeClr val="tx1"/>
                </a:solidFill>
                <a:effectLst/>
                <a:latin typeface="+mn-lt"/>
                <a:ea typeface="+mn-ea"/>
                <a:cs typeface="+mn-cs"/>
              </a:rPr>
              <a:t>information for dealing with external authorities and stakeholders (e.g. Department of Mines, Industry Regulation and Safety; WA Police Force; Environmental Protection Authority; media).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development and implementation of the emergency plan should be undertaken in consultation with the </a:t>
            </a:r>
            <a:r>
              <a:rPr lang="en-AU" sz="1200" kern="1200" dirty="0" smtClean="0">
                <a:solidFill>
                  <a:schemeClr val="tx1"/>
                </a:solidFill>
                <a:effectLst/>
                <a:latin typeface="+mn-lt"/>
                <a:ea typeface="+mn-ea"/>
                <a:cs typeface="+mn-cs"/>
              </a:rPr>
              <a:t>workforce. </a:t>
            </a:r>
            <a:endParaRPr lang="en-AU" dirty="0"/>
          </a:p>
        </p:txBody>
      </p:sp>
      <p:sp>
        <p:nvSpPr>
          <p:cNvPr id="4" name="Slide Number Placeholder 3"/>
          <p:cNvSpPr>
            <a:spLocks noGrp="1"/>
          </p:cNvSpPr>
          <p:nvPr>
            <p:ph type="sldNum" sz="quarter" idx="10"/>
          </p:nvPr>
        </p:nvSpPr>
        <p:spPr/>
        <p:txBody>
          <a:bodyPr/>
          <a:lstStyle/>
          <a:p>
            <a:fld id="{42525077-D809-4A30-9F61-5FBD6298AB41}" type="slidenum">
              <a:rPr lang="en-AU" smtClean="0"/>
              <a:t>6</a:t>
            </a:fld>
            <a:endParaRPr lang="en-AU"/>
          </a:p>
        </p:txBody>
      </p:sp>
    </p:spTree>
    <p:extLst>
      <p:ext uri="{BB962C8B-B14F-4D97-AF65-F5344CB8AC3E}">
        <p14:creationId xmlns:p14="http://schemas.microsoft.com/office/powerpoint/2010/main" val="1312452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New process plant started May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Inspections Jul 2015 (s42), Dec 2015 (construction), Jul 2016 (u/g &amp; o/p)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Location 430km NW Perth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a:t>
            </a:fld>
            <a:endParaRPr lang="en-AU"/>
          </a:p>
        </p:txBody>
      </p:sp>
    </p:spTree>
    <p:extLst>
      <p:ext uri="{BB962C8B-B14F-4D97-AF65-F5344CB8AC3E}">
        <p14:creationId xmlns:p14="http://schemas.microsoft.com/office/powerpoint/2010/main" val="186661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2525077-D809-4A30-9F61-5FBD6298AB41}" type="slidenum">
              <a:rPr lang="en-AU" smtClean="0"/>
              <a:t>8</a:t>
            </a:fld>
            <a:endParaRPr lang="en-AU"/>
          </a:p>
        </p:txBody>
      </p:sp>
    </p:spTree>
    <p:extLst>
      <p:ext uri="{BB962C8B-B14F-4D97-AF65-F5344CB8AC3E}">
        <p14:creationId xmlns:p14="http://schemas.microsoft.com/office/powerpoint/2010/main" val="109693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2525077-D809-4A30-9F61-5FBD6298AB41}" type="slidenum">
              <a:rPr lang="en-AU" smtClean="0"/>
              <a:t>9</a:t>
            </a:fld>
            <a:endParaRPr lang="en-AU"/>
          </a:p>
        </p:txBody>
      </p:sp>
    </p:spTree>
    <p:extLst>
      <p:ext uri="{BB962C8B-B14F-4D97-AF65-F5344CB8AC3E}">
        <p14:creationId xmlns:p14="http://schemas.microsoft.com/office/powerpoint/2010/main" val="3331139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21283992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84976"/>
            <a:ext cx="3971925" cy="725273"/>
          </a:xfrm>
        </p:spPr>
        <p:txBody>
          <a:bodyPr anchor="ctr">
            <a:normAutofit/>
          </a:bodyPr>
          <a:lstStyle>
            <a:lvl1pPr marL="0" indent="0" algn="ctr">
              <a:buNone/>
              <a:defRPr sz="3200" b="1" baseline="0">
                <a:solidFill>
                  <a:srgbClr val="0E6E71"/>
                </a:solidFill>
              </a:defRPr>
            </a:lvl1pPr>
          </a:lstStyle>
          <a:p>
            <a:pPr lvl="0"/>
            <a:r>
              <a:rPr lang="en-AU" dirty="0"/>
              <a:t>Enter Title Here</a:t>
            </a:r>
          </a:p>
        </p:txBody>
      </p:sp>
      <p:sp>
        <p:nvSpPr>
          <p:cNvPr id="10" name="Text Placeholder 8"/>
          <p:cNvSpPr>
            <a:spLocks noGrp="1"/>
          </p:cNvSpPr>
          <p:nvPr>
            <p:ph type="body" sz="quarter" idx="11" hasCustomPrompt="1"/>
          </p:nvPr>
        </p:nvSpPr>
        <p:spPr>
          <a:xfrm>
            <a:off x="542925" y="4176242"/>
            <a:ext cx="3971925" cy="428710"/>
          </a:xfrm>
        </p:spPr>
        <p:txBody>
          <a:bodyPr anchor="ctr">
            <a:normAutofit/>
          </a:bodyPr>
          <a:lstStyle>
            <a:lvl1pPr marL="0" indent="0" algn="ctr">
              <a:buNone/>
              <a:defRPr sz="2000" b="0" baseline="0">
                <a:solidFill>
                  <a:srgbClr val="8E1A16"/>
                </a:solidFill>
              </a:defRPr>
            </a:lvl1pPr>
          </a:lstStyle>
          <a:p>
            <a:pPr lvl="0"/>
            <a:r>
              <a:rPr lang="en-AU" dirty="0"/>
              <a:t>Presented by</a:t>
            </a:r>
          </a:p>
        </p:txBody>
      </p:sp>
      <p:sp>
        <p:nvSpPr>
          <p:cNvPr id="11" name="Text Placeholder 8"/>
          <p:cNvSpPr>
            <a:spLocks noGrp="1"/>
          </p:cNvSpPr>
          <p:nvPr>
            <p:ph type="body" sz="quarter" idx="12" hasCustomPrompt="1"/>
          </p:nvPr>
        </p:nvSpPr>
        <p:spPr>
          <a:xfrm>
            <a:off x="542925" y="4892934"/>
            <a:ext cx="3971925" cy="428710"/>
          </a:xfrm>
        </p:spPr>
        <p:txBody>
          <a:bodyPr anchor="ctr">
            <a:normAutofit/>
          </a:bodyPr>
          <a:lstStyle>
            <a:lvl1pPr marL="0" indent="0" algn="ctr">
              <a:buNone/>
              <a:defRPr sz="2800" b="1" baseline="0">
                <a:solidFill>
                  <a:srgbClr val="8E1A16"/>
                </a:solidFill>
              </a:defRPr>
            </a:lvl1pPr>
          </a:lstStyle>
          <a:p>
            <a:pPr lvl="0"/>
            <a:r>
              <a:rPr lang="en-AU" dirty="0"/>
              <a:t>Enter Name Here</a:t>
            </a:r>
          </a:p>
        </p:txBody>
      </p:sp>
      <p:sp>
        <p:nvSpPr>
          <p:cNvPr id="13" name="Picture Placeholder 12"/>
          <p:cNvSpPr>
            <a:spLocks noGrp="1"/>
          </p:cNvSpPr>
          <p:nvPr>
            <p:ph type="pic" sz="quarter" idx="13"/>
          </p:nvPr>
        </p:nvSpPr>
        <p:spPr>
          <a:xfrm>
            <a:off x="4662488" y="1268413"/>
            <a:ext cx="4349750" cy="4884737"/>
          </a:xfrm>
        </p:spPr>
        <p:txBody>
          <a:bodyPr/>
          <a:lstStyle/>
          <a:p>
            <a:r>
              <a:rPr lang="en-US" dirty="0"/>
              <a:t>Click icon to add picture</a:t>
            </a:r>
            <a:endParaRPr lang="en-AU" dirty="0"/>
          </a:p>
        </p:txBody>
      </p:sp>
    </p:spTree>
    <p:extLst>
      <p:ext uri="{BB962C8B-B14F-4D97-AF65-F5344CB8AC3E}">
        <p14:creationId xmlns:p14="http://schemas.microsoft.com/office/powerpoint/2010/main" val="122804473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667" r:id="rId8"/>
    <p:sldLayoutId id="2147483668" r:id="rId9"/>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2018 Mines Safety Roadshow in October 2018.</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2018.</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3953926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C3B4667-6740-498E-8822-F87BCEEB3D9F}" type="slidenum">
              <a:rPr lang="en-US" smtClean="0"/>
              <a:pPr>
                <a:defRPr/>
              </a:pPr>
              <a:t>10</a:t>
            </a:fld>
            <a:endParaRPr lang="en-US" dirty="0"/>
          </a:p>
        </p:txBody>
      </p:sp>
      <p:sp>
        <p:nvSpPr>
          <p:cNvPr id="8" name="Title 7"/>
          <p:cNvSpPr>
            <a:spLocks noGrp="1"/>
          </p:cNvSpPr>
          <p:nvPr>
            <p:ph type="title"/>
          </p:nvPr>
        </p:nvSpPr>
        <p:spPr/>
        <p:txBody>
          <a:bodyPr/>
          <a:lstStyle/>
          <a:p>
            <a:r>
              <a:rPr lang="en-AU" dirty="0"/>
              <a:t>Underground loader in 1120 drive</a:t>
            </a:r>
          </a:p>
        </p:txBody>
      </p:sp>
      <p:pic>
        <p:nvPicPr>
          <p:cNvPr id="11" name="Content Placeholder 6"/>
          <p:cNvPicPr>
            <a:picLocks noGrp="1" noChangeAspect="1"/>
          </p:cNvPicPr>
          <p:nvPr>
            <p:ph sz="half" idx="2"/>
          </p:nvPr>
        </p:nvPicPr>
        <p:blipFill>
          <a:blip r:embed="rId2"/>
          <a:stretch>
            <a:fillRect/>
          </a:stretch>
        </p:blipFill>
        <p:spPr>
          <a:xfrm>
            <a:off x="250980" y="1700808"/>
            <a:ext cx="4177004" cy="3843337"/>
          </a:xfrm>
          <a:prstGeom prst="rect">
            <a:avLst/>
          </a:prstGeom>
        </p:spPr>
      </p:pic>
      <p:pic>
        <p:nvPicPr>
          <p:cNvPr id="7" name="Content Placeholder 4"/>
          <p:cNvPicPr>
            <a:picLocks noChangeAspect="1"/>
          </p:cNvPicPr>
          <p:nvPr/>
        </p:nvPicPr>
        <p:blipFill>
          <a:blip r:embed="rId3"/>
          <a:stretch>
            <a:fillRect/>
          </a:stretch>
        </p:blipFill>
        <p:spPr>
          <a:xfrm>
            <a:off x="4725989" y="1710481"/>
            <a:ext cx="4166491" cy="3833665"/>
          </a:xfrm>
          <a:prstGeom prst="rect">
            <a:avLst/>
          </a:prstGeom>
        </p:spPr>
      </p:pic>
      <p:sp>
        <p:nvSpPr>
          <p:cNvPr id="2" name="Oval 1"/>
          <p:cNvSpPr/>
          <p:nvPr/>
        </p:nvSpPr>
        <p:spPr>
          <a:xfrm>
            <a:off x="611560" y="4524578"/>
            <a:ext cx="1198475" cy="91742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TextBox 2"/>
          <p:cNvSpPr txBox="1"/>
          <p:nvPr/>
        </p:nvSpPr>
        <p:spPr>
          <a:xfrm>
            <a:off x="628649" y="5481291"/>
            <a:ext cx="2791223" cy="584775"/>
          </a:xfrm>
          <a:prstGeom prst="rect">
            <a:avLst/>
          </a:prstGeom>
          <a:noFill/>
        </p:spPr>
        <p:txBody>
          <a:bodyPr wrap="square" rtlCol="0">
            <a:spAutoFit/>
          </a:bodyPr>
          <a:lstStyle/>
          <a:p>
            <a:r>
              <a:rPr lang="en-AU" sz="1600" dirty="0">
                <a:solidFill>
                  <a:srgbClr val="FF0000"/>
                </a:solidFill>
              </a:rPr>
              <a:t>Rear wheel mudguard likely blown off by tyre explosion</a:t>
            </a:r>
          </a:p>
        </p:txBody>
      </p:sp>
    </p:spTree>
    <p:extLst>
      <p:ext uri="{BB962C8B-B14F-4D97-AF65-F5344CB8AC3E}">
        <p14:creationId xmlns:p14="http://schemas.microsoft.com/office/powerpoint/2010/main" val="157770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Loader fire </a:t>
            </a:r>
            <a:r>
              <a:rPr lang="en-US" dirty="0"/>
              <a:t>–</a:t>
            </a:r>
            <a:r>
              <a:rPr lang="en-AU" dirty="0"/>
              <a:t> emergency response</a:t>
            </a:r>
          </a:p>
        </p:txBody>
      </p:sp>
      <p:sp>
        <p:nvSpPr>
          <p:cNvPr id="3" name="Content Placeholder 2"/>
          <p:cNvSpPr>
            <a:spLocks noGrp="1"/>
          </p:cNvSpPr>
          <p:nvPr>
            <p:ph idx="1"/>
          </p:nvPr>
        </p:nvSpPr>
        <p:spPr>
          <a:xfrm>
            <a:off x="395536" y="1556792"/>
            <a:ext cx="8352928" cy="4248472"/>
          </a:xfrm>
        </p:spPr>
        <p:txBody>
          <a:bodyPr>
            <a:normAutofit/>
          </a:bodyPr>
          <a:lstStyle/>
          <a:p>
            <a:pPr>
              <a:spcAft>
                <a:spcPts val="1200"/>
              </a:spcAft>
            </a:pPr>
            <a:r>
              <a:rPr lang="en-AU" dirty="0"/>
              <a:t>High profile incident, media reports, miners trapped</a:t>
            </a:r>
          </a:p>
          <a:p>
            <a:pPr>
              <a:spcAft>
                <a:spcPts val="1200"/>
              </a:spcAft>
            </a:pPr>
            <a:r>
              <a:rPr lang="en-AU" dirty="0" smtClean="0"/>
              <a:t>Emergency Management Plan /Crisis Management Plan (CMP) </a:t>
            </a:r>
            <a:r>
              <a:rPr lang="en-AU" dirty="0"/>
              <a:t>activated and rescue plan implemented</a:t>
            </a:r>
          </a:p>
          <a:p>
            <a:pPr>
              <a:spcAft>
                <a:spcPts val="1200"/>
              </a:spcAft>
            </a:pPr>
            <a:r>
              <a:rPr lang="en-AU" dirty="0"/>
              <a:t>Mutual Aid Agreement - Golden Grove on stand-by</a:t>
            </a:r>
          </a:p>
          <a:p>
            <a:pPr>
              <a:spcAft>
                <a:spcPts val="1200"/>
              </a:spcAft>
            </a:pPr>
            <a:r>
              <a:rPr lang="en-AU" dirty="0"/>
              <a:t>ERT underground around 11am</a:t>
            </a:r>
          </a:p>
          <a:p>
            <a:pPr>
              <a:spcAft>
                <a:spcPts val="1200"/>
              </a:spcAft>
            </a:pPr>
            <a:r>
              <a:rPr lang="en-AU" dirty="0"/>
              <a:t>All on surface by 2pm (approx. 14 hours)</a:t>
            </a:r>
          </a:p>
        </p:txBody>
      </p:sp>
    </p:spTree>
    <p:extLst>
      <p:ext uri="{BB962C8B-B14F-4D97-AF65-F5344CB8AC3E}">
        <p14:creationId xmlns:p14="http://schemas.microsoft.com/office/powerpoint/2010/main" val="3124185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Comparison to South African Event</a:t>
            </a:r>
          </a:p>
        </p:txBody>
      </p:sp>
      <p:sp>
        <p:nvSpPr>
          <p:cNvPr id="3" name="Content Placeholder 2"/>
          <p:cNvSpPr>
            <a:spLocks noGrp="1"/>
          </p:cNvSpPr>
          <p:nvPr>
            <p:ph idx="1"/>
          </p:nvPr>
        </p:nvSpPr>
        <p:spPr>
          <a:xfrm>
            <a:off x="395536" y="1484784"/>
            <a:ext cx="8352928" cy="4611216"/>
          </a:xfrm>
        </p:spPr>
        <p:txBody>
          <a:bodyPr/>
          <a:lstStyle/>
          <a:p>
            <a:r>
              <a:rPr lang="en-AU" dirty="0"/>
              <a:t>Copper mine – conveyor fire 15</a:t>
            </a:r>
            <a:r>
              <a:rPr lang="en-AU" baseline="30000" dirty="0"/>
              <a:t>th</a:t>
            </a:r>
            <a:r>
              <a:rPr lang="en-AU" dirty="0"/>
              <a:t> July 2018</a:t>
            </a:r>
          </a:p>
          <a:p>
            <a:r>
              <a:rPr lang="en-AU" dirty="0"/>
              <a:t>Refuge chamber:</a:t>
            </a:r>
          </a:p>
          <a:p>
            <a:pPr lvl="1"/>
            <a:r>
              <a:rPr lang="en-AU" dirty="0"/>
              <a:t>o</a:t>
            </a:r>
            <a:r>
              <a:rPr lang="en-AU" dirty="0" smtClean="0"/>
              <a:t>nly </a:t>
            </a:r>
            <a:r>
              <a:rPr lang="en-AU" dirty="0"/>
              <a:t>one for 1400 </a:t>
            </a:r>
            <a:r>
              <a:rPr lang="en-AU" dirty="0" smtClean="0"/>
              <a:t>metres</a:t>
            </a:r>
            <a:endParaRPr lang="en-AU" dirty="0"/>
          </a:p>
          <a:p>
            <a:pPr lvl="1"/>
            <a:r>
              <a:rPr lang="en-AU" dirty="0"/>
              <a:t>unable to supply a life sustaining atmosphere</a:t>
            </a:r>
          </a:p>
          <a:p>
            <a:pPr lvl="1"/>
            <a:r>
              <a:rPr lang="en-AU" dirty="0"/>
              <a:t>s</a:t>
            </a:r>
            <a:r>
              <a:rPr lang="en-AU" dirty="0" smtClean="0"/>
              <a:t>ome </a:t>
            </a:r>
            <a:r>
              <a:rPr lang="en-AU" dirty="0"/>
              <a:t>services not fire resistant or fire protected</a:t>
            </a:r>
          </a:p>
          <a:p>
            <a:r>
              <a:rPr lang="en-AU" dirty="0"/>
              <a:t>Routine inspections failed to identify issues with refuge chamber</a:t>
            </a:r>
          </a:p>
          <a:p>
            <a:r>
              <a:rPr lang="en-AU" dirty="0"/>
              <a:t>Six mine workers dies as a result of the accident.</a:t>
            </a:r>
          </a:p>
          <a:p>
            <a:pPr lvl="1"/>
            <a:endParaRPr lang="en-AU" dirty="0"/>
          </a:p>
          <a:p>
            <a:pPr marL="0" indent="0" algn="r">
              <a:buNone/>
            </a:pPr>
            <a:r>
              <a:rPr lang="en-AU" sz="1200" dirty="0"/>
              <a:t>Ref: Queensland Dept. of Natural Resources, Mines and Energy Mines Safety Alert no. 357</a:t>
            </a:r>
          </a:p>
        </p:txBody>
      </p:sp>
    </p:spTree>
    <p:extLst>
      <p:ext uri="{BB962C8B-B14F-4D97-AF65-F5344CB8AC3E}">
        <p14:creationId xmlns:p14="http://schemas.microsoft.com/office/powerpoint/2010/main" val="2047724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Deflector Underground Fire: Conclusion</a:t>
            </a:r>
          </a:p>
        </p:txBody>
      </p:sp>
      <p:sp>
        <p:nvSpPr>
          <p:cNvPr id="3" name="Content Placeholder 2"/>
          <p:cNvSpPr>
            <a:spLocks noGrp="1"/>
          </p:cNvSpPr>
          <p:nvPr>
            <p:ph idx="1"/>
          </p:nvPr>
        </p:nvSpPr>
        <p:spPr>
          <a:xfrm>
            <a:off x="501502" y="1484784"/>
            <a:ext cx="8174954" cy="4464496"/>
          </a:xfrm>
        </p:spPr>
        <p:txBody>
          <a:bodyPr>
            <a:noAutofit/>
          </a:bodyPr>
          <a:lstStyle/>
          <a:p>
            <a:r>
              <a:rPr lang="en-AU" dirty="0"/>
              <a:t>DMIRS emergency audit identified further opportunities for site emergency preparedness</a:t>
            </a:r>
          </a:p>
          <a:p>
            <a:endParaRPr lang="en-AU" sz="750" dirty="0"/>
          </a:p>
          <a:p>
            <a:r>
              <a:rPr lang="en-AU" dirty="0"/>
              <a:t>Recommend early scheduling of emergency management audit particularly for </a:t>
            </a:r>
            <a:r>
              <a:rPr lang="en-AU" dirty="0" smtClean="0"/>
              <a:t>underground mines</a:t>
            </a:r>
            <a:endParaRPr lang="en-AU" dirty="0"/>
          </a:p>
          <a:p>
            <a:endParaRPr lang="en-AU" sz="750" dirty="0"/>
          </a:p>
          <a:p>
            <a:r>
              <a:rPr lang="en-AU" dirty="0"/>
              <a:t>Fire </a:t>
            </a:r>
            <a:r>
              <a:rPr lang="en-AU" dirty="0">
                <a:solidFill>
                  <a:srgbClr val="A32816"/>
                </a:solidFill>
              </a:rPr>
              <a:t>initiated</a:t>
            </a:r>
            <a:r>
              <a:rPr lang="en-AU" dirty="0"/>
              <a:t> in a low voltage electrical circuit – not “normal” source of high risk</a:t>
            </a:r>
          </a:p>
          <a:p>
            <a:endParaRPr lang="en-AU" sz="750" dirty="0"/>
          </a:p>
          <a:p>
            <a:r>
              <a:rPr lang="en-AU" dirty="0"/>
              <a:t>Doray management very pleased with the site response, successful extrication and lessons learnt from pro-active DMIRS involvement</a:t>
            </a:r>
          </a:p>
        </p:txBody>
      </p:sp>
    </p:spTree>
    <p:extLst>
      <p:ext uri="{BB962C8B-B14F-4D97-AF65-F5344CB8AC3E}">
        <p14:creationId xmlns:p14="http://schemas.microsoft.com/office/powerpoint/2010/main" val="1509596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Concerns: Emergency preparedness audits</a:t>
            </a:r>
          </a:p>
        </p:txBody>
      </p:sp>
      <p:sp>
        <p:nvSpPr>
          <p:cNvPr id="3" name="Content Placeholder 2"/>
          <p:cNvSpPr>
            <a:spLocks noGrp="1"/>
          </p:cNvSpPr>
          <p:nvPr>
            <p:ph idx="1"/>
          </p:nvPr>
        </p:nvSpPr>
        <p:spPr>
          <a:xfrm>
            <a:off x="685800" y="1124744"/>
            <a:ext cx="7772400" cy="4971256"/>
          </a:xfrm>
        </p:spPr>
        <p:txBody>
          <a:bodyPr/>
          <a:lstStyle/>
          <a:p>
            <a:endParaRPr lang="en-AU" dirty="0"/>
          </a:p>
          <a:p>
            <a:pPr marL="0" indent="0">
              <a:buNone/>
            </a:pPr>
            <a:r>
              <a:rPr lang="en-AU" dirty="0">
                <a:solidFill>
                  <a:srgbClr val="A02A1D"/>
                </a:solidFill>
              </a:rPr>
              <a:t>52%</a:t>
            </a:r>
            <a:r>
              <a:rPr lang="en-AU" dirty="0"/>
              <a:t> employees are not retrained in the emergency plan accordingly</a:t>
            </a:r>
          </a:p>
          <a:p>
            <a:pPr marL="0" indent="0">
              <a:buNone/>
            </a:pPr>
            <a:r>
              <a:rPr lang="en-AU" dirty="0"/>
              <a:t> </a:t>
            </a:r>
          </a:p>
          <a:p>
            <a:pPr marL="0" indent="0">
              <a:buNone/>
            </a:pPr>
            <a:r>
              <a:rPr lang="en-AU" dirty="0">
                <a:solidFill>
                  <a:srgbClr val="A02A1D"/>
                </a:solidFill>
              </a:rPr>
              <a:t>47%</a:t>
            </a:r>
            <a:r>
              <a:rPr lang="en-AU" dirty="0"/>
              <a:t> of the resources required in an emergency are not regularly reviewed  </a:t>
            </a:r>
          </a:p>
          <a:p>
            <a:pPr marL="0" indent="0">
              <a:buNone/>
            </a:pPr>
            <a:endParaRPr lang="en-AU" dirty="0"/>
          </a:p>
          <a:p>
            <a:pPr marL="0" indent="0">
              <a:buNone/>
            </a:pPr>
            <a:r>
              <a:rPr lang="en-AU" dirty="0">
                <a:solidFill>
                  <a:srgbClr val="A02A1D"/>
                </a:solidFill>
              </a:rPr>
              <a:t>36% </a:t>
            </a:r>
            <a:r>
              <a:rPr lang="en-AU" dirty="0"/>
              <a:t>can not account for the number of personnel on site at all times</a:t>
            </a:r>
          </a:p>
          <a:p>
            <a:pPr marL="0" indent="0">
              <a:buNone/>
            </a:pPr>
            <a:r>
              <a:rPr lang="en-AU" dirty="0"/>
              <a:t> </a:t>
            </a:r>
          </a:p>
          <a:p>
            <a:pPr marL="0" indent="0">
              <a:buNone/>
            </a:pPr>
            <a:r>
              <a:rPr lang="en-AU" dirty="0">
                <a:solidFill>
                  <a:srgbClr val="A02A1D"/>
                </a:solidFill>
              </a:rPr>
              <a:t>36% </a:t>
            </a:r>
            <a:r>
              <a:rPr lang="en-AU" dirty="0"/>
              <a:t>of personnel are not trained in the use of fire extinguishers</a:t>
            </a:r>
          </a:p>
          <a:p>
            <a:endParaRPr lang="en-AU" dirty="0"/>
          </a:p>
        </p:txBody>
      </p:sp>
    </p:spTree>
    <p:extLst>
      <p:ext uri="{BB962C8B-B14F-4D97-AF65-F5344CB8AC3E}">
        <p14:creationId xmlns:p14="http://schemas.microsoft.com/office/powerpoint/2010/main" val="296826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Concerns: Emergency preparedness audits</a:t>
            </a:r>
          </a:p>
        </p:txBody>
      </p:sp>
      <p:sp>
        <p:nvSpPr>
          <p:cNvPr id="3" name="Content Placeholder 2"/>
          <p:cNvSpPr>
            <a:spLocks noGrp="1"/>
          </p:cNvSpPr>
          <p:nvPr>
            <p:ph idx="1"/>
          </p:nvPr>
        </p:nvSpPr>
        <p:spPr/>
        <p:txBody>
          <a:bodyPr/>
          <a:lstStyle/>
          <a:p>
            <a:pPr marL="0" indent="0">
              <a:buNone/>
            </a:pPr>
            <a:r>
              <a:rPr lang="en-AU" dirty="0">
                <a:solidFill>
                  <a:srgbClr val="A02A1D"/>
                </a:solidFill>
              </a:rPr>
              <a:t>86% </a:t>
            </a:r>
            <a:r>
              <a:rPr lang="en-AU" dirty="0"/>
              <a:t>of the emergency plan does not consider other relevant legislation</a:t>
            </a:r>
          </a:p>
          <a:p>
            <a:pPr marL="0" indent="0">
              <a:buNone/>
            </a:pPr>
            <a:endParaRPr lang="en-AU" dirty="0"/>
          </a:p>
          <a:p>
            <a:pPr marL="0" indent="0">
              <a:buNone/>
            </a:pPr>
            <a:r>
              <a:rPr lang="en-AU" dirty="0">
                <a:solidFill>
                  <a:srgbClr val="A02A1D"/>
                </a:solidFill>
              </a:rPr>
              <a:t>71% </a:t>
            </a:r>
            <a:r>
              <a:rPr lang="en-AU" dirty="0"/>
              <a:t>of employees are not informed and retrained after a review of the plan </a:t>
            </a:r>
          </a:p>
          <a:p>
            <a:pPr marL="0" indent="0">
              <a:buNone/>
            </a:pPr>
            <a:endParaRPr lang="en-AU" dirty="0"/>
          </a:p>
          <a:p>
            <a:pPr marL="0" indent="0">
              <a:buNone/>
            </a:pPr>
            <a:r>
              <a:rPr lang="en-AU" dirty="0">
                <a:solidFill>
                  <a:srgbClr val="A02A1D"/>
                </a:solidFill>
              </a:rPr>
              <a:t>57% </a:t>
            </a:r>
            <a:r>
              <a:rPr lang="en-AU" dirty="0"/>
              <a:t>of each foreseeable scenario has not been assessed with intent of prevention</a:t>
            </a:r>
          </a:p>
          <a:p>
            <a:pPr marL="0" indent="0">
              <a:buNone/>
            </a:pPr>
            <a:endParaRPr lang="en-AU" dirty="0"/>
          </a:p>
          <a:p>
            <a:pPr marL="0" indent="0">
              <a:buNone/>
            </a:pPr>
            <a:r>
              <a:rPr lang="en-AU" dirty="0">
                <a:solidFill>
                  <a:srgbClr val="A02A1D"/>
                </a:solidFill>
              </a:rPr>
              <a:t>57% </a:t>
            </a:r>
            <a:r>
              <a:rPr lang="en-AU" dirty="0"/>
              <a:t>of personnel have not been notified of their role in an emergency situation</a:t>
            </a:r>
          </a:p>
        </p:txBody>
      </p:sp>
    </p:spTree>
    <p:extLst>
      <p:ext uri="{BB962C8B-B14F-4D97-AF65-F5344CB8AC3E}">
        <p14:creationId xmlns:p14="http://schemas.microsoft.com/office/powerpoint/2010/main" val="1292835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Recommendations</a:t>
            </a:r>
          </a:p>
        </p:txBody>
      </p:sp>
      <p:sp>
        <p:nvSpPr>
          <p:cNvPr id="3" name="Content Placeholder 2"/>
          <p:cNvSpPr>
            <a:spLocks noGrp="1"/>
          </p:cNvSpPr>
          <p:nvPr>
            <p:ph idx="1"/>
          </p:nvPr>
        </p:nvSpPr>
        <p:spPr/>
        <p:txBody>
          <a:bodyPr/>
          <a:lstStyle/>
          <a:p>
            <a:pPr lvl="0"/>
            <a:r>
              <a:rPr lang="en-AU" dirty="0"/>
              <a:t>Identify resources (e.g. people, equipment, information, knowledge) necessary to minimise risk </a:t>
            </a:r>
          </a:p>
          <a:p>
            <a:pPr lvl="0"/>
            <a:endParaRPr lang="en-AU" dirty="0"/>
          </a:p>
          <a:p>
            <a:pPr lvl="0"/>
            <a:r>
              <a:rPr lang="en-AU" dirty="0"/>
              <a:t>Provide training and guidance for all employees on what to do in emergencies, including evacuation </a:t>
            </a:r>
          </a:p>
          <a:p>
            <a:endParaRPr lang="en-AU" dirty="0"/>
          </a:p>
          <a:p>
            <a:r>
              <a:rPr lang="en-AU" dirty="0"/>
              <a:t>Audit your capabilities and preparedness frequently:</a:t>
            </a:r>
          </a:p>
          <a:p>
            <a:pPr lvl="1"/>
            <a:r>
              <a:rPr lang="en-AU" dirty="0"/>
              <a:t>Use the DMIRS audit template;</a:t>
            </a:r>
          </a:p>
          <a:p>
            <a:pPr lvl="1"/>
            <a:r>
              <a:rPr lang="en-AU" dirty="0"/>
              <a:t>Use the Code of Practice as a reference point.</a:t>
            </a:r>
          </a:p>
        </p:txBody>
      </p:sp>
    </p:spTree>
    <p:extLst>
      <p:ext uri="{BB962C8B-B14F-4D97-AF65-F5344CB8AC3E}">
        <p14:creationId xmlns:p14="http://schemas.microsoft.com/office/powerpoint/2010/main" val="2179711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1442258"/>
          </a:xfrm>
          <a:prstGeom prst="rect">
            <a:avLst/>
          </a:prstGeom>
        </p:spPr>
      </p:pic>
      <p:pic>
        <p:nvPicPr>
          <p:cNvPr id="9" name="Picture 8" descr="DMIRS-PowerPoint-Template-June-2017_FINAL-16_9-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53863"/>
            <a:ext cx="9144000" cy="719328"/>
          </a:xfrm>
          <a:prstGeom prst="rect">
            <a:avLst/>
          </a:prstGeom>
        </p:spPr>
      </p:pic>
      <p:sp>
        <p:nvSpPr>
          <p:cNvPr id="6" name="Rectangle 7">
            <a:extLst>
              <a:ext uri="{FF2B5EF4-FFF2-40B4-BE49-F238E27FC236}">
                <a16:creationId xmlns:a16="http://schemas.microsoft.com/office/drawing/2014/main" id="{E62B09EE-4ACA-43DA-8F3D-386000159F43}"/>
              </a:ext>
            </a:extLst>
          </p:cNvPr>
          <p:cNvSpPr>
            <a:spLocks noGrp="1" noChangeArrowheads="1"/>
          </p:cNvSpPr>
          <p:nvPr/>
        </p:nvSpPr>
        <p:spPr bwMode="auto">
          <a:xfrm>
            <a:off x="5580112" y="2849828"/>
            <a:ext cx="3094112" cy="1471404"/>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dirty="0" smtClean="0">
                <a:solidFill>
                  <a:srgbClr val="A32816"/>
                </a:solidFill>
              </a:rPr>
              <a:t>2018 Mines </a:t>
            </a:r>
            <a:r>
              <a:rPr lang="en-US" sz="4400" dirty="0">
                <a:solidFill>
                  <a:srgbClr val="A32816"/>
                </a:solidFill>
              </a:rPr>
              <a:t>Safety Roadshow</a:t>
            </a:r>
          </a:p>
          <a:p>
            <a:pPr algn="ctr" eaLnBrk="0" fontAlgn="base" hangingPunct="0">
              <a:spcBef>
                <a:spcPct val="0"/>
              </a:spcBef>
              <a:spcAft>
                <a:spcPct val="0"/>
              </a:spcAft>
            </a:pPr>
            <a:endParaRPr lang="en-US" sz="1000" dirty="0">
              <a:solidFill>
                <a:prstClr val="black"/>
              </a:solidFill>
            </a:endParaRPr>
          </a:p>
        </p:txBody>
      </p:sp>
      <p:pic>
        <p:nvPicPr>
          <p:cNvPr id="8" name="Picture 7">
            <a:extLst>
              <a:ext uri="{FF2B5EF4-FFF2-40B4-BE49-F238E27FC236}">
                <a16:creationId xmlns:a16="http://schemas.microsoft.com/office/drawing/2014/main" id="{0A1C5E6E-26B8-459A-B4DE-DC39D9ECC870}"/>
              </a:ext>
            </a:extLst>
          </p:cNvPr>
          <p:cNvPicPr>
            <a:picLocks noChangeAspect="1"/>
          </p:cNvPicPr>
          <p:nvPr/>
        </p:nvPicPr>
        <p:blipFill>
          <a:blip r:embed="rId5"/>
          <a:stretch>
            <a:fillRect/>
          </a:stretch>
        </p:blipFill>
        <p:spPr>
          <a:xfrm>
            <a:off x="395536" y="1844824"/>
            <a:ext cx="4956720" cy="3481413"/>
          </a:xfrm>
          <a:prstGeom prst="rect">
            <a:avLst/>
          </a:prstGeom>
        </p:spPr>
      </p:pic>
    </p:spTree>
    <p:extLst>
      <p:ext uri="{BB962C8B-B14F-4D97-AF65-F5344CB8AC3E}">
        <p14:creationId xmlns:p14="http://schemas.microsoft.com/office/powerpoint/2010/main" val="486498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i="1" dirty="0" smtClean="0">
                <a:solidFill>
                  <a:srgbClr val="0E6E71"/>
                </a:solidFill>
              </a:rPr>
              <a:t>Emergency management of WA mines </a:t>
            </a:r>
            <a:r>
              <a:rPr lang="en-AU" sz="4400" dirty="0" smtClean="0">
                <a:solidFill>
                  <a:srgbClr val="0E6E71"/>
                </a:solidFill>
              </a:rPr>
              <a:t>– Code of practice</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37719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66B95A3-45A3-544F-A1CF-5BF34468DF8F}"/>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4</a:t>
            </a:fld>
            <a:endParaRPr lang="en-US" dirty="0"/>
          </a:p>
        </p:txBody>
      </p:sp>
      <p:pic>
        <p:nvPicPr>
          <p:cNvPr id="5" name="Picture 4">
            <a:extLst>
              <a:ext uri="{FF2B5EF4-FFF2-40B4-BE49-F238E27FC236}">
                <a16:creationId xmlns:a16="http://schemas.microsoft.com/office/drawing/2014/main" id="{5207917D-CB81-EC4F-AD10-E598CC95D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404664"/>
            <a:ext cx="4010163" cy="56681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2514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MSIR 4.30 Preparation of an emergency plan</a:t>
            </a:r>
          </a:p>
        </p:txBody>
      </p:sp>
      <p:sp>
        <p:nvSpPr>
          <p:cNvPr id="7" name="Content Placeholder 6"/>
          <p:cNvSpPr>
            <a:spLocks noGrp="1"/>
          </p:cNvSpPr>
          <p:nvPr>
            <p:ph idx="1"/>
          </p:nvPr>
        </p:nvSpPr>
        <p:spPr/>
        <p:txBody>
          <a:bodyPr/>
          <a:lstStyle/>
          <a:p>
            <a:pPr marL="0" indent="0">
              <a:buNone/>
            </a:pPr>
            <a:r>
              <a:rPr lang="en-AU" dirty="0"/>
              <a:t>The principal employer at, and the manager of, a mine must ensure that a plan for dealing with emergencies at the mine is prepared to:</a:t>
            </a:r>
          </a:p>
          <a:p>
            <a:endParaRPr lang="en-AU" dirty="0"/>
          </a:p>
          <a:p>
            <a:r>
              <a:rPr lang="en-AU" dirty="0"/>
              <a:t>identify hazards that might cause an emergency at a mine </a:t>
            </a:r>
          </a:p>
          <a:p>
            <a:endParaRPr lang="en-AU" dirty="0"/>
          </a:p>
          <a:p>
            <a:r>
              <a:rPr lang="en-AU" dirty="0"/>
              <a:t>minimise the level of risk to life, property and the environment as a result of an emergency situation </a:t>
            </a:r>
          </a:p>
          <a:p>
            <a:endParaRPr lang="en-AU" dirty="0"/>
          </a:p>
        </p:txBody>
      </p:sp>
      <p:sp>
        <p:nvSpPr>
          <p:cNvPr id="4" name="Slide Number Placeholder 3"/>
          <p:cNvSpPr>
            <a:spLocks noGrp="1"/>
          </p:cNvSpPr>
          <p:nvPr>
            <p:ph type="sldNum" sz="quarter" idx="10"/>
          </p:nvPr>
        </p:nvSpPr>
        <p:spPr/>
        <p:txBody>
          <a:bodyPr/>
          <a:lstStyle/>
          <a:p>
            <a:pPr>
              <a:defRPr/>
            </a:pPr>
            <a:fld id="{FC3B4667-6740-498E-8822-F87BCEEB3D9F}" type="slidenum">
              <a:rPr lang="en-US" smtClean="0"/>
              <a:pPr>
                <a:defRPr/>
              </a:pPr>
              <a:t>5</a:t>
            </a:fld>
            <a:endParaRPr lang="en-US" dirty="0"/>
          </a:p>
        </p:txBody>
      </p:sp>
    </p:spTree>
    <p:extLst>
      <p:ext uri="{BB962C8B-B14F-4D97-AF65-F5344CB8AC3E}">
        <p14:creationId xmlns:p14="http://schemas.microsoft.com/office/powerpoint/2010/main" val="169704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752128"/>
          </a:xfrm>
        </p:spPr>
        <p:txBody>
          <a:bodyPr>
            <a:normAutofit/>
          </a:bodyPr>
          <a:lstStyle/>
          <a:p>
            <a:r>
              <a:rPr lang="en-AU" dirty="0"/>
              <a:t>Purpose of the emergency plan</a:t>
            </a:r>
          </a:p>
        </p:txBody>
      </p:sp>
      <p:sp>
        <p:nvSpPr>
          <p:cNvPr id="3" name="Content Placeholder 2"/>
          <p:cNvSpPr>
            <a:spLocks noGrp="1"/>
          </p:cNvSpPr>
          <p:nvPr>
            <p:ph idx="1"/>
          </p:nvPr>
        </p:nvSpPr>
        <p:spPr>
          <a:xfrm>
            <a:off x="467544" y="1556792"/>
            <a:ext cx="8352928" cy="4495800"/>
          </a:xfrm>
        </p:spPr>
        <p:txBody>
          <a:bodyPr>
            <a:normAutofit/>
          </a:bodyPr>
          <a:lstStyle/>
          <a:p>
            <a:pPr lvl="0"/>
            <a:r>
              <a:rPr lang="en-AU" dirty="0"/>
              <a:t>Identify resources (e.g. people, equipment, information, knowledge) necessary to minimise risk </a:t>
            </a:r>
          </a:p>
          <a:p>
            <a:pPr lvl="0"/>
            <a:endParaRPr lang="en-AU" dirty="0"/>
          </a:p>
          <a:p>
            <a:pPr lvl="0"/>
            <a:r>
              <a:rPr lang="en-AU" dirty="0"/>
              <a:t>Provide training and guidance for all employees on what to do in emergencies, including evacuation </a:t>
            </a:r>
          </a:p>
          <a:p>
            <a:pPr lvl="0"/>
            <a:endParaRPr lang="en-AU" dirty="0"/>
          </a:p>
          <a:p>
            <a:pPr lvl="0"/>
            <a:r>
              <a:rPr lang="en-AU" dirty="0"/>
              <a:t>Provide information for dealing with external authorities and stakeholders</a:t>
            </a:r>
          </a:p>
        </p:txBody>
      </p:sp>
    </p:spTree>
    <p:extLst>
      <p:ext uri="{BB962C8B-B14F-4D97-AF65-F5344CB8AC3E}">
        <p14:creationId xmlns:p14="http://schemas.microsoft.com/office/powerpoint/2010/main" val="434494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9512" y="1916832"/>
            <a:ext cx="4824536" cy="4176464"/>
          </a:xfrm>
        </p:spPr>
        <p:txBody>
          <a:bodyPr>
            <a:normAutofit/>
          </a:bodyPr>
          <a:lstStyle/>
          <a:p>
            <a:r>
              <a:rPr lang="en-AU" dirty="0"/>
              <a:t>Owned by Deflector Mining Ltd (</a:t>
            </a:r>
            <a:r>
              <a:rPr lang="en-AU" dirty="0" err="1"/>
              <a:t>Doray</a:t>
            </a:r>
            <a:r>
              <a:rPr lang="en-AU" dirty="0"/>
              <a:t>)</a:t>
            </a:r>
          </a:p>
          <a:p>
            <a:r>
              <a:rPr lang="en-AU" dirty="0"/>
              <a:t>Copper/gold mine</a:t>
            </a:r>
          </a:p>
          <a:p>
            <a:r>
              <a:rPr lang="en-AU" dirty="0"/>
              <a:t>240 employees</a:t>
            </a:r>
          </a:p>
          <a:p>
            <a:r>
              <a:rPr lang="en-AU" dirty="0"/>
              <a:t>Initial production open pit</a:t>
            </a:r>
          </a:p>
          <a:p>
            <a:r>
              <a:rPr lang="en-AU" dirty="0"/>
              <a:t>Underground mine started June 2016</a:t>
            </a:r>
          </a:p>
          <a:p>
            <a:r>
              <a:rPr lang="en-AU" dirty="0"/>
              <a:t>Emergency audit Aug 2017</a:t>
            </a:r>
          </a:p>
        </p:txBody>
      </p:sp>
      <p:pic>
        <p:nvPicPr>
          <p:cNvPr id="5" name="Content Placeholder 4"/>
          <p:cNvPicPr>
            <a:picLocks noGrp="1" noChangeAspect="1"/>
          </p:cNvPicPr>
          <p:nvPr>
            <p:ph sz="half" idx="2"/>
          </p:nvPr>
        </p:nvPicPr>
        <p:blipFill>
          <a:blip r:embed="rId3"/>
          <a:stretch>
            <a:fillRect/>
          </a:stretch>
        </p:blipFill>
        <p:spPr>
          <a:xfrm>
            <a:off x="5205845" y="1916832"/>
            <a:ext cx="3767291" cy="3888432"/>
          </a:xfrm>
          <a:prstGeom prst="rect">
            <a:avLst/>
          </a:prstGeom>
        </p:spPr>
      </p:pic>
      <p:sp>
        <p:nvSpPr>
          <p:cNvPr id="4" name="Title 3"/>
          <p:cNvSpPr>
            <a:spLocks noGrp="1"/>
          </p:cNvSpPr>
          <p:nvPr>
            <p:ph type="title"/>
          </p:nvPr>
        </p:nvSpPr>
        <p:spPr/>
        <p:txBody>
          <a:bodyPr/>
          <a:lstStyle/>
          <a:p>
            <a:r>
              <a:rPr lang="en-AU" dirty="0"/>
              <a:t>Why Plan? - The Deflector Mine Experience</a:t>
            </a:r>
          </a:p>
        </p:txBody>
      </p:sp>
    </p:spTree>
    <p:extLst>
      <p:ext uri="{BB962C8B-B14F-4D97-AF65-F5344CB8AC3E}">
        <p14:creationId xmlns:p14="http://schemas.microsoft.com/office/powerpoint/2010/main" val="1565102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audit findings from the Deflector Mine</a:t>
            </a:r>
          </a:p>
        </p:txBody>
      </p:sp>
      <p:sp>
        <p:nvSpPr>
          <p:cNvPr id="3" name="Content Placeholder 2"/>
          <p:cNvSpPr>
            <a:spLocks noGrp="1"/>
          </p:cNvSpPr>
          <p:nvPr>
            <p:ph idx="1"/>
          </p:nvPr>
        </p:nvSpPr>
        <p:spPr>
          <a:xfrm>
            <a:off x="363717" y="1484784"/>
            <a:ext cx="8095364" cy="2994127"/>
          </a:xfrm>
        </p:spPr>
        <p:txBody>
          <a:bodyPr>
            <a:noAutofit/>
          </a:bodyPr>
          <a:lstStyle/>
          <a:p>
            <a:pPr marL="0" indent="0">
              <a:buNone/>
            </a:pPr>
            <a:r>
              <a:rPr lang="en-AU" dirty="0"/>
              <a:t>Audit conducted August 2017:</a:t>
            </a:r>
          </a:p>
          <a:p>
            <a:pPr marL="0" indent="0">
              <a:buNone/>
            </a:pPr>
            <a:endParaRPr lang="en-AU" sz="1000" dirty="0"/>
          </a:p>
          <a:p>
            <a:r>
              <a:rPr lang="en-AU" dirty="0"/>
              <a:t>Emergency Management Plan (EMP) in place based on site risk assessment</a:t>
            </a:r>
          </a:p>
          <a:p>
            <a:r>
              <a:rPr lang="en-AU" dirty="0" smtClean="0"/>
              <a:t>Emergency Response Team (ERT) </a:t>
            </a:r>
            <a:r>
              <a:rPr lang="en-AU" dirty="0"/>
              <a:t>capabilities and skills reflecting change from open pit to underground mining</a:t>
            </a:r>
          </a:p>
          <a:p>
            <a:r>
              <a:rPr lang="en-AU" dirty="0"/>
              <a:t>DMIRS audit identified opportunities for further improvement in:</a:t>
            </a:r>
          </a:p>
          <a:p>
            <a:pPr lvl="1"/>
            <a:r>
              <a:rPr lang="en-AU" sz="2200" dirty="0"/>
              <a:t>Emergency drill frequency and monitoring of ERT numbers</a:t>
            </a:r>
          </a:p>
          <a:p>
            <a:pPr lvl="1"/>
            <a:r>
              <a:rPr lang="en-AU" sz="2200" dirty="0"/>
              <a:t>ERT training and qualifications assessment based on foreseeable events</a:t>
            </a:r>
          </a:p>
        </p:txBody>
      </p:sp>
    </p:spTree>
    <p:extLst>
      <p:ext uri="{BB962C8B-B14F-4D97-AF65-F5344CB8AC3E}">
        <p14:creationId xmlns:p14="http://schemas.microsoft.com/office/powerpoint/2010/main" val="2423585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8074099" cy="994172"/>
          </a:xfrm>
        </p:spPr>
        <p:txBody>
          <a:bodyPr/>
          <a:lstStyle/>
          <a:p>
            <a:r>
              <a:rPr lang="en-AU" dirty="0"/>
              <a:t>Serious potential incident - Underground Mine</a:t>
            </a:r>
          </a:p>
        </p:txBody>
      </p:sp>
      <p:sp>
        <p:nvSpPr>
          <p:cNvPr id="3" name="Content Placeholder 2"/>
          <p:cNvSpPr>
            <a:spLocks noGrp="1"/>
          </p:cNvSpPr>
          <p:nvPr>
            <p:ph idx="1"/>
          </p:nvPr>
        </p:nvSpPr>
        <p:spPr>
          <a:xfrm>
            <a:off x="251520" y="1484784"/>
            <a:ext cx="8784976" cy="4752528"/>
          </a:xfrm>
        </p:spPr>
        <p:txBody>
          <a:bodyPr>
            <a:normAutofit fontScale="92500" lnSpcReduction="10000"/>
          </a:bodyPr>
          <a:lstStyle/>
          <a:p>
            <a:r>
              <a:rPr lang="en-AU" sz="2325" dirty="0"/>
              <a:t>Underground loader fire 8 August 2018</a:t>
            </a:r>
          </a:p>
          <a:p>
            <a:endParaRPr lang="en-AU" sz="675" dirty="0"/>
          </a:p>
          <a:p>
            <a:r>
              <a:rPr lang="en-AU" sz="2325" dirty="0"/>
              <a:t>Fire on R1700 </a:t>
            </a:r>
            <a:r>
              <a:rPr lang="en-AU" sz="2325" dirty="0" err="1"/>
              <a:t>teleremote</a:t>
            </a:r>
            <a:r>
              <a:rPr lang="en-AU" sz="2325" dirty="0"/>
              <a:t> loader in 1120 level drive, 12.10am</a:t>
            </a:r>
          </a:p>
          <a:p>
            <a:endParaRPr lang="en-AU" sz="675" dirty="0"/>
          </a:p>
          <a:p>
            <a:r>
              <a:rPr lang="en-AU" sz="2325" dirty="0" smtClean="0"/>
              <a:t>Aqueous film forming foam (AFFF) </a:t>
            </a:r>
            <a:r>
              <a:rPr lang="en-AU" sz="2325" dirty="0"/>
              <a:t>activated but did not extinguish fire; operator raised alarm over radio</a:t>
            </a:r>
          </a:p>
          <a:p>
            <a:endParaRPr lang="en-AU" sz="675" dirty="0"/>
          </a:p>
          <a:p>
            <a:r>
              <a:rPr lang="en-AU" sz="2325" dirty="0"/>
              <a:t>11 </a:t>
            </a:r>
            <a:r>
              <a:rPr lang="en-AU" sz="2325" dirty="0" smtClean="0"/>
              <a:t>underground </a:t>
            </a:r>
            <a:r>
              <a:rPr lang="en-AU" sz="2325" dirty="0"/>
              <a:t>workers evacuated to 12 man refuge chamber; all personnel accounted by 12.35am</a:t>
            </a:r>
          </a:p>
          <a:p>
            <a:endParaRPr lang="en-AU" sz="675" dirty="0"/>
          </a:p>
          <a:p>
            <a:r>
              <a:rPr lang="en-AU" sz="2325" dirty="0"/>
              <a:t>Refuge chamber in decline, </a:t>
            </a:r>
          </a:p>
          <a:p>
            <a:pPr lvl="1"/>
            <a:r>
              <a:rPr lang="en-AU" sz="2325" dirty="0"/>
              <a:t>not threatened by fire with mains air and radio communications</a:t>
            </a:r>
          </a:p>
          <a:p>
            <a:endParaRPr lang="en-AU" sz="675" dirty="0"/>
          </a:p>
          <a:p>
            <a:r>
              <a:rPr lang="en-AU" sz="2325" dirty="0"/>
              <a:t>Decision to keep workers in known safe location (refuge chamber) longer </a:t>
            </a:r>
          </a:p>
          <a:p>
            <a:pPr lvl="1"/>
            <a:r>
              <a:rPr lang="en-AU" dirty="0"/>
              <a:t>rather than rush immediate rescue via hostile environment</a:t>
            </a:r>
          </a:p>
          <a:p>
            <a:endParaRPr lang="en-AU" dirty="0"/>
          </a:p>
        </p:txBody>
      </p:sp>
      <p:sp>
        <p:nvSpPr>
          <p:cNvPr id="5" name="Title 1"/>
          <p:cNvSpPr txBox="1">
            <a:spLocks/>
          </p:cNvSpPr>
          <p:nvPr/>
        </p:nvSpPr>
        <p:spPr bwMode="auto">
          <a:xfrm>
            <a:off x="685800" y="228600"/>
            <a:ext cx="7772400" cy="7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a:lstStyle>
          <a:p>
            <a:r>
              <a:rPr lang="en-AU" kern="0"/>
              <a:t>Serious potential incident – Underground Mine</a:t>
            </a:r>
            <a:endParaRPr lang="en-AU" kern="0" dirty="0"/>
          </a:p>
        </p:txBody>
      </p:sp>
    </p:spTree>
    <p:extLst>
      <p:ext uri="{BB962C8B-B14F-4D97-AF65-F5344CB8AC3E}">
        <p14:creationId xmlns:p14="http://schemas.microsoft.com/office/powerpoint/2010/main" val="691159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47aadd75-fb41-49d7-866d-414b51aa1b7e" ContentTypeId="0x0101000AC6246A9CD2FC45B52DC6FEC0F0AAAA" PreviousValue="false"/>
</file>

<file path=customXml/item3.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001347.safety.comms</OurDocsDocId>
    <OurDocsVersionCreatedBy xmlns="dce3ed02-b0cd-470d-9119-e5f1a2533a21">MITWYNA</OurDocsVersionCreatedBy>
    <OurDocsIsLocked xmlns="dce3ed02-b0cd-470d-9119-e5f1a2533a21">false</OurDocsIsLocked>
    <OurDocsDocumentType xmlns="dce3ed02-b0cd-470d-9119-e5f1a2533a21">Corporate Policy</OurDocsDocumentType>
    <OurDocsFileNumbers xmlns="dce3ed02-b0cd-470d-9119-e5f1a2533a21">A0571/200906</OurDocsFileNumbers>
    <OurDocsLockedOnBehalfOf xmlns="dce3ed02-b0cd-470d-9119-e5f1a2533a21" xsi:nil="true"/>
    <OurDocsDocumentDate xmlns="dce3ed02-b0cd-470d-9119-e5f1a2533a21">2018-11-25T16:00:00+00:00</OurDocsDocumentDate>
    <OurDocsVersionCreatedAt xmlns="dce3ed02-b0cd-470d-9119-e5f1a2533a21">2018-11-26T06:57:39+00:00</OurDocsVersionCreatedAt>
    <OurDocsReleaseClassification xmlns="dce3ed02-b0cd-470d-9119-e5f1a2533a21">Departmental Use Only</OurDocsReleaseClassification>
    <OurDocsTitle xmlns="dce3ed02-b0cd-470d-9119-e5f1a2533a21">MS - Mines Safety Roadshow - 2018 - Toolbox presentation 5</OurDocsTitle>
    <OurDocsLocation xmlns="dce3ed02-b0cd-470d-9119-e5f1a2533a21">Perth</OurDocsLocation>
    <OurDocsDescription xmlns="dce3ed02-b0cd-470d-9119-e5f1a2533a21">Emergency management of WA mines - Code of practice.  Presenter Clinton Woosnam.</OurDocsDescription>
    <OurDocsVersionReason xmlns="dce3ed02-b0cd-470d-9119-e5f1a2533a21" xsi:nil="true"/>
    <OurDocsAuthor xmlns="dce3ed02-b0cd-470d-9119-e5f1a2533a21">Clinton Woosnam</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4.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A5C1F1DA62DAB340B34B67F1BBB7A427" ma:contentTypeVersion="88" ma:contentTypeDescription="Create a new document." ma:contentTypeScope="" ma:versionID="de533cc85b0a1a6deaa38b4d894f8410">
  <xsd:schema xmlns:xsd="http://www.w3.org/2001/XMLSchema" xmlns:xs="http://www.w3.org/2001/XMLSchema" xmlns:p="http://schemas.microsoft.com/office/2006/metadata/properties" xmlns:ns2="dce3ed02-b0cd-470d-9119-e5f1a2533a21" targetNamespace="http://schemas.microsoft.com/office/2006/metadata/properties" ma:root="true" ma:fieldsID="3996e60e55f1126f10561fe58fc67083"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2.xml><?xml version="1.0" encoding="utf-8"?>
<ds:datastoreItem xmlns:ds="http://schemas.openxmlformats.org/officeDocument/2006/customXml" ds:itemID="{A3702010-DA06-4E74-BCEB-D8550828B9BA}">
  <ds:schemaRefs>
    <ds:schemaRef ds:uri="Microsoft.SharePoint.Taxonomy.ContentTypeSync"/>
  </ds:schemaRefs>
</ds:datastoreItem>
</file>

<file path=customXml/itemProps3.xml><?xml version="1.0" encoding="utf-8"?>
<ds:datastoreItem xmlns:ds="http://schemas.openxmlformats.org/officeDocument/2006/customXml" ds:itemID="{853D9A20-CA18-4B9E-9133-BDE91CECFDBA}">
  <ds:schemaRefs>
    <ds:schemaRef ds:uri="dce3ed02-b0cd-470d-9119-e5f1a2533a21"/>
    <ds:schemaRef ds:uri="http://purl.org/dc/dcmitype/"/>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3745051C-7196-44D1-AF04-E306325443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1751</TotalTime>
  <Words>1408</Words>
  <Application>Microsoft Office PowerPoint</Application>
  <PresentationFormat>On-screen Show (4:3)</PresentationFormat>
  <Paragraphs>175</Paragraphs>
  <Slides>16</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ＭＳ Ｐゴシック</vt:lpstr>
      <vt:lpstr>Arial</vt:lpstr>
      <vt:lpstr>Calibri</vt:lpstr>
      <vt:lpstr>Blank Presentation</vt:lpstr>
      <vt:lpstr>PowerPoint Presentation</vt:lpstr>
      <vt:lpstr>PowerPoint Presentation</vt:lpstr>
      <vt:lpstr>PowerPoint Presentation</vt:lpstr>
      <vt:lpstr>PowerPoint Presentation</vt:lpstr>
      <vt:lpstr>MSIR 4.30 Preparation of an emergency plan</vt:lpstr>
      <vt:lpstr>Purpose of the emergency plan</vt:lpstr>
      <vt:lpstr>Why Plan? - The Deflector Mine Experience</vt:lpstr>
      <vt:lpstr>DMIRS audit findings from the Deflector Mine</vt:lpstr>
      <vt:lpstr>Serious potential incident - Underground Mine</vt:lpstr>
      <vt:lpstr>Underground loader in 1120 drive</vt:lpstr>
      <vt:lpstr>Loader fire – emergency response</vt:lpstr>
      <vt:lpstr>Comparison to South African Event</vt:lpstr>
      <vt:lpstr>Deflector Underground Fire: Conclusion</vt:lpstr>
      <vt:lpstr>Concerns: Emergency preparedness audits</vt:lpstr>
      <vt:lpstr>Concerns: Emergency preparedness audits</vt:lpstr>
      <vt:lpstr>DMIRS Recommendations</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Mines Safety Roadshow - 2018 - Toolbox presentation 5</dc:title>
  <dc:subject>Emergency management of WA mines - Code of practice.  Presenter Clinton Woosnam.</dc:subject>
  <dc:creator>Clinton Woosnam</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MOORE, Bec</cp:lastModifiedBy>
  <cp:revision>158</cp:revision>
  <cp:lastPrinted>2018-09-21T02:05:03Z</cp:lastPrinted>
  <dcterms:created xsi:type="dcterms:W3CDTF">2011-01-21T07:01:17Z</dcterms:created>
  <dcterms:modified xsi:type="dcterms:W3CDTF">2018-12-06T06:59:20Z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0x0101000AC6246A9CD2FC45B52DC6FEC0F0AAAA00A5C1F1DA62DAB340B34B67F1BBB7A427</vt:lpwstr>
  </property>
  <property fmtid="{D5CDD505-2E9C-101B-9397-08002B2CF9AE}" pid="9" name="DataStore">
    <vt:lpwstr>Central</vt:lpwstr>
  </property>
</Properties>
</file>