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667" r:id="rId6"/>
  </p:sldMasterIdLst>
  <p:notesMasterIdLst>
    <p:notesMasterId r:id="rId35"/>
  </p:notesMasterIdLst>
  <p:handoutMasterIdLst>
    <p:handoutMasterId r:id="rId36"/>
  </p:handoutMasterIdLst>
  <p:sldIdLst>
    <p:sldId id="417" r:id="rId7"/>
    <p:sldId id="418" r:id="rId8"/>
    <p:sldId id="419"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403" r:id="rId25"/>
    <p:sldId id="404" r:id="rId26"/>
    <p:sldId id="405" r:id="rId27"/>
    <p:sldId id="406" r:id="rId28"/>
    <p:sldId id="407" r:id="rId29"/>
    <p:sldId id="408" r:id="rId30"/>
    <p:sldId id="409" r:id="rId31"/>
    <p:sldId id="410" r:id="rId32"/>
    <p:sldId id="415" r:id="rId33"/>
    <p:sldId id="416" r:id="rId34"/>
  </p:sldIdLst>
  <p:sldSz cx="12192000" cy="6858000"/>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D7F"/>
    <a:srgbClr val="A02A1D"/>
    <a:srgbClr val="CC00CC"/>
    <a:srgbClr val="C153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74884" autoAdjust="0"/>
  </p:normalViewPr>
  <p:slideViewPr>
    <p:cSldViewPr>
      <p:cViewPr varScale="1">
        <p:scale>
          <a:sx n="92" d="100"/>
          <a:sy n="92" d="100"/>
        </p:scale>
        <p:origin x="1434"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8" d="100"/>
          <a:sy n="88" d="100"/>
        </p:scale>
        <p:origin x="3822"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EF37B0-419B-FE43-A801-FEE124A0AEAC}" type="doc">
      <dgm:prSet loTypeId="urn:microsoft.com/office/officeart/2005/8/layout/cycle3" loCatId="cycle" qsTypeId="urn:microsoft.com/office/officeart/2005/8/quickstyle/simple4" qsCatId="simple" csTypeId="urn:microsoft.com/office/officeart/2005/8/colors/accent1_2" csCatId="accent1" phldr="1"/>
      <dgm:spPr/>
      <dgm:t>
        <a:bodyPr/>
        <a:lstStyle/>
        <a:p>
          <a:endParaRPr lang="en-US"/>
        </a:p>
      </dgm:t>
    </dgm:pt>
    <dgm:pt modelId="{23C34DF3-A98E-C148-BF72-9209591DF12D}">
      <dgm:prSet phldrT="[Text]" custT="1"/>
      <dgm:spPr>
        <a:xfrm>
          <a:off x="2852772" y="1461"/>
          <a:ext cx="1706567" cy="853283"/>
        </a:xfrm>
        <a:prstGeom prst="roundRect">
          <a:avLst/>
        </a:prstGeom>
        <a:solidFill>
          <a:srgbClr val="CC00CC"/>
        </a:solidFill>
        <a:ln>
          <a:noFill/>
        </a:ln>
        <a:effectLst>
          <a:outerShdw blurRad="40000" dist="23000" dir="5400000" rotWithShape="0">
            <a:srgbClr val="000000">
              <a:alpha val="35000"/>
            </a:srgbClr>
          </a:outerShdw>
        </a:effectLst>
      </dgm:spPr>
      <dgm:t>
        <a:bodyPr/>
        <a:lstStyle/>
        <a:p>
          <a:r>
            <a:rPr lang="en-US" sz="1400" dirty="0" smtClean="0">
              <a:solidFill>
                <a:srgbClr val="FFFFFF"/>
              </a:solidFill>
              <a:latin typeface="Arial"/>
              <a:ea typeface="+mn-ea"/>
              <a:cs typeface="+mn-cs"/>
            </a:rPr>
            <a:t>Fit, healthy worker</a:t>
          </a:r>
          <a:endParaRPr lang="en-US" sz="1400" dirty="0">
            <a:solidFill>
              <a:srgbClr val="FFFFFF"/>
            </a:solidFill>
            <a:latin typeface="Arial"/>
            <a:ea typeface="+mn-ea"/>
            <a:cs typeface="+mn-cs"/>
          </a:endParaRPr>
        </a:p>
      </dgm:t>
    </dgm:pt>
    <dgm:pt modelId="{8021A8DA-3A80-5F4C-BD08-6965CC829C38}" type="parTrans" cxnId="{9146F222-DA59-DF4A-82AB-EBC0AE0FDED8}">
      <dgm:prSet/>
      <dgm:spPr/>
      <dgm:t>
        <a:bodyPr/>
        <a:lstStyle/>
        <a:p>
          <a:endParaRPr lang="en-US"/>
        </a:p>
      </dgm:t>
    </dgm:pt>
    <dgm:pt modelId="{8B163BAA-9ECF-FA48-8157-BB39DEAA709D}" type="sibTrans" cxnId="{9146F222-DA59-DF4A-82AB-EBC0AE0FDED8}">
      <dgm:prSet/>
      <dgm:spPr>
        <a:xfrm>
          <a:off x="1451732" y="-4149"/>
          <a:ext cx="4508647" cy="4508647"/>
        </a:xfrm>
        <a:prstGeom prst="circularArrow">
          <a:avLst>
            <a:gd name="adj1" fmla="val 5274"/>
            <a:gd name="adj2" fmla="val 312630"/>
            <a:gd name="adj3" fmla="val 14235940"/>
            <a:gd name="adj4" fmla="val 17122451"/>
            <a:gd name="adj5" fmla="val 5477"/>
          </a:avLst>
        </a:prstGeom>
        <a:solidFill>
          <a:srgbClr val="777777">
            <a:tint val="40000"/>
            <a:hueOff val="0"/>
            <a:satOff val="0"/>
            <a:lumOff val="0"/>
            <a:alphaOff val="0"/>
          </a:srgbClr>
        </a:solidFill>
        <a:ln>
          <a:noFill/>
        </a:ln>
        <a:effectLst>
          <a:outerShdw blurRad="40000" dist="23000" dir="5400000" rotWithShape="0">
            <a:srgbClr val="000000">
              <a:alpha val="35000"/>
            </a:srgbClr>
          </a:outerShdw>
        </a:effectLst>
      </dgm:spPr>
      <dgm:t>
        <a:bodyPr/>
        <a:lstStyle/>
        <a:p>
          <a:endParaRPr lang="en-US"/>
        </a:p>
      </dgm:t>
    </dgm:pt>
    <dgm:pt modelId="{B615F391-EE14-0D44-9353-43B814DE7776}">
      <dgm:prSet custT="1"/>
      <dgm:spPr>
        <a:xfrm>
          <a:off x="4752529" y="2272226"/>
          <a:ext cx="1930998" cy="1295830"/>
        </a:xfrm>
        <a:prstGeom prst="roundRect">
          <a:avLst/>
        </a:prstGeom>
        <a:solidFill>
          <a:srgbClr val="00B0F0"/>
        </a:solidFill>
        <a:ln>
          <a:noFill/>
        </a:ln>
        <a:effectLst>
          <a:outerShdw blurRad="40000" dist="23000" dir="5400000" rotWithShape="0">
            <a:srgbClr val="000000">
              <a:alpha val="35000"/>
            </a:srgbClr>
          </a:outerShdw>
        </a:effectLst>
      </dgm:spPr>
      <dgm:t>
        <a:bodyPr/>
        <a:lstStyle/>
        <a:p>
          <a:r>
            <a:rPr lang="en-US" sz="1400" dirty="0" smtClean="0">
              <a:solidFill>
                <a:srgbClr val="FFFFFF"/>
              </a:solidFill>
              <a:latin typeface="Arial"/>
              <a:ea typeface="+mn-ea"/>
              <a:cs typeface="+mn-cs"/>
            </a:rPr>
            <a:t>Exposure risk management </a:t>
          </a:r>
        </a:p>
        <a:p>
          <a:r>
            <a:rPr lang="en-US" sz="1400" dirty="0" smtClean="0">
              <a:solidFill>
                <a:srgbClr val="FFFFFF"/>
              </a:solidFill>
              <a:latin typeface="Arial"/>
              <a:ea typeface="+mn-ea"/>
              <a:cs typeface="+mn-cs"/>
            </a:rPr>
            <a:t>Medical screening </a:t>
          </a:r>
        </a:p>
        <a:p>
          <a:r>
            <a:rPr lang="en-US" sz="1400" dirty="0" smtClean="0">
              <a:solidFill>
                <a:srgbClr val="FFFFFF"/>
              </a:solidFill>
              <a:latin typeface="Arial"/>
              <a:ea typeface="+mn-ea"/>
              <a:cs typeface="+mn-cs"/>
            </a:rPr>
            <a:t>Health monitoring</a:t>
          </a:r>
        </a:p>
        <a:p>
          <a:r>
            <a:rPr lang="en-US" sz="1400" dirty="0" smtClean="0">
              <a:solidFill>
                <a:srgbClr val="FFFFFF"/>
              </a:solidFill>
              <a:latin typeface="Arial"/>
              <a:ea typeface="+mn-ea"/>
              <a:cs typeface="+mn-cs"/>
            </a:rPr>
            <a:t>Early signs of health impacts</a:t>
          </a:r>
          <a:endParaRPr lang="en-US" sz="1400" dirty="0">
            <a:solidFill>
              <a:srgbClr val="FFFFFF"/>
            </a:solidFill>
            <a:latin typeface="Arial"/>
            <a:ea typeface="+mn-ea"/>
            <a:cs typeface="+mn-cs"/>
          </a:endParaRPr>
        </a:p>
      </dgm:t>
    </dgm:pt>
    <dgm:pt modelId="{8E493402-C26C-F046-BDC1-4FFB317C8E8F}" type="parTrans" cxnId="{2370D21C-567B-DA45-A491-F1992F8BFB07}">
      <dgm:prSet/>
      <dgm:spPr/>
      <dgm:t>
        <a:bodyPr/>
        <a:lstStyle/>
        <a:p>
          <a:endParaRPr lang="en-US"/>
        </a:p>
      </dgm:t>
    </dgm:pt>
    <dgm:pt modelId="{FE5B0B8E-ADB7-854D-AE33-B20388583EE8}" type="sibTrans" cxnId="{2370D21C-567B-DA45-A491-F1992F8BFB07}">
      <dgm:prSet/>
      <dgm:spPr/>
      <dgm:t>
        <a:bodyPr/>
        <a:lstStyle/>
        <a:p>
          <a:endParaRPr lang="en-US"/>
        </a:p>
      </dgm:t>
    </dgm:pt>
    <dgm:pt modelId="{9A7FB7E4-800E-6F4C-B2FA-09BBB8A04FE0}">
      <dgm:prSet custT="1"/>
      <dgm:spPr>
        <a:xfrm>
          <a:off x="2852772" y="3659593"/>
          <a:ext cx="1706567" cy="853283"/>
        </a:xfrm>
        <a:prstGeom prst="roundRect">
          <a:avLst/>
        </a:prstGeom>
        <a:solidFill>
          <a:srgbClr val="0070C0"/>
        </a:solidFill>
        <a:ln>
          <a:noFill/>
        </a:ln>
        <a:effectLst>
          <a:outerShdw blurRad="40000" dist="23000" dir="5400000" rotWithShape="0">
            <a:srgbClr val="000000">
              <a:alpha val="35000"/>
            </a:srgbClr>
          </a:outerShdw>
        </a:effectLst>
      </dgm:spPr>
      <dgm:t>
        <a:bodyPr/>
        <a:lstStyle/>
        <a:p>
          <a:r>
            <a:rPr lang="en-US" sz="1400" dirty="0" smtClean="0">
              <a:solidFill>
                <a:srgbClr val="FFFFFF"/>
              </a:solidFill>
              <a:latin typeface="Arial"/>
              <a:ea typeface="+mn-ea"/>
              <a:cs typeface="+mn-cs"/>
            </a:rPr>
            <a:t>Health surveillance</a:t>
          </a:r>
          <a:br>
            <a:rPr lang="en-US" sz="1400" dirty="0" smtClean="0">
              <a:solidFill>
                <a:srgbClr val="FFFFFF"/>
              </a:solidFill>
              <a:latin typeface="Arial"/>
              <a:ea typeface="+mn-ea"/>
              <a:cs typeface="+mn-cs"/>
            </a:rPr>
          </a:br>
          <a:r>
            <a:rPr lang="en-US" sz="1400" dirty="0" smtClean="0">
              <a:solidFill>
                <a:srgbClr val="FFFFFF"/>
              </a:solidFill>
              <a:latin typeface="Arial"/>
              <a:ea typeface="+mn-ea"/>
              <a:cs typeface="+mn-cs"/>
            </a:rPr>
            <a:t/>
          </a:r>
          <a:br>
            <a:rPr lang="en-US" sz="1400" dirty="0" smtClean="0">
              <a:solidFill>
                <a:srgbClr val="FFFFFF"/>
              </a:solidFill>
              <a:latin typeface="Arial"/>
              <a:ea typeface="+mn-ea"/>
              <a:cs typeface="+mn-cs"/>
            </a:rPr>
          </a:br>
          <a:r>
            <a:rPr lang="en-US" sz="1400" dirty="0" smtClean="0">
              <a:solidFill>
                <a:srgbClr val="FFFFFF"/>
              </a:solidFill>
              <a:latin typeface="Arial"/>
              <a:ea typeface="+mn-ea"/>
              <a:cs typeface="+mn-cs"/>
            </a:rPr>
            <a:t>Epidemiology</a:t>
          </a:r>
          <a:endParaRPr lang="en-US" sz="1400" dirty="0">
            <a:solidFill>
              <a:srgbClr val="FFFFFF"/>
            </a:solidFill>
            <a:latin typeface="Arial"/>
            <a:ea typeface="+mn-ea"/>
            <a:cs typeface="+mn-cs"/>
          </a:endParaRPr>
        </a:p>
      </dgm:t>
    </dgm:pt>
    <dgm:pt modelId="{5E74259F-C28D-8248-8CB3-F4403D5254E2}" type="parTrans" cxnId="{B227834A-818A-6E4A-8CDB-EEA72F37B14E}">
      <dgm:prSet/>
      <dgm:spPr/>
      <dgm:t>
        <a:bodyPr/>
        <a:lstStyle/>
        <a:p>
          <a:endParaRPr lang="en-US"/>
        </a:p>
      </dgm:t>
    </dgm:pt>
    <dgm:pt modelId="{52D3F09A-23F8-5F4F-876A-F286588396FB}" type="sibTrans" cxnId="{B227834A-818A-6E4A-8CDB-EEA72F37B14E}">
      <dgm:prSet/>
      <dgm:spPr/>
      <dgm:t>
        <a:bodyPr/>
        <a:lstStyle/>
        <a:p>
          <a:endParaRPr lang="en-US"/>
        </a:p>
      </dgm:t>
    </dgm:pt>
    <dgm:pt modelId="{E99D938B-3FC6-D04D-A9BE-A288AFBEC3BC}">
      <dgm:prSet custT="1"/>
      <dgm:spPr>
        <a:xfrm>
          <a:off x="576003" y="2688562"/>
          <a:ext cx="1706567" cy="1334783"/>
        </a:xfrm>
        <a:prstGeom prst="roundRect">
          <a:avLst/>
        </a:prstGeom>
        <a:solidFill>
          <a:srgbClr val="A02A1D"/>
        </a:solidFill>
        <a:ln>
          <a:noFill/>
        </a:ln>
        <a:effectLst>
          <a:outerShdw blurRad="40000" dist="23000" dir="5400000" rotWithShape="0">
            <a:srgbClr val="000000">
              <a:alpha val="35000"/>
            </a:srgbClr>
          </a:outerShdw>
        </a:effectLst>
      </dgm:spPr>
      <dgm:t>
        <a:bodyPr/>
        <a:lstStyle/>
        <a:p>
          <a:r>
            <a:rPr lang="en-US" sz="1400" dirty="0" smtClean="0">
              <a:solidFill>
                <a:srgbClr val="FFFFFF"/>
              </a:solidFill>
              <a:latin typeface="Arial"/>
              <a:ea typeface="+mn-ea"/>
              <a:cs typeface="+mn-cs"/>
            </a:rPr>
            <a:t>Injury / Disease</a:t>
          </a:r>
        </a:p>
        <a:p>
          <a:r>
            <a:rPr lang="en-US" sz="1400" dirty="0" smtClean="0">
              <a:solidFill>
                <a:srgbClr val="FFFFFF"/>
              </a:solidFill>
              <a:latin typeface="Arial"/>
              <a:ea typeface="+mn-ea"/>
              <a:cs typeface="+mn-cs"/>
            </a:rPr>
            <a:t>Diagnosis (Referral?)</a:t>
          </a:r>
        </a:p>
      </dgm:t>
    </dgm:pt>
    <dgm:pt modelId="{59226BF2-1482-3344-90EA-2F5BDBA61B32}" type="parTrans" cxnId="{176B45A2-3DDD-2341-B58A-DAD139A45F1D}">
      <dgm:prSet/>
      <dgm:spPr/>
      <dgm:t>
        <a:bodyPr/>
        <a:lstStyle/>
        <a:p>
          <a:endParaRPr lang="en-US"/>
        </a:p>
      </dgm:t>
    </dgm:pt>
    <dgm:pt modelId="{3043EDBD-D4FA-874A-A1F3-B8EB0A3BFD2D}" type="sibTrans" cxnId="{176B45A2-3DDD-2341-B58A-DAD139A45F1D}">
      <dgm:prSet/>
      <dgm:spPr/>
      <dgm:t>
        <a:bodyPr/>
        <a:lstStyle/>
        <a:p>
          <a:endParaRPr lang="en-US"/>
        </a:p>
      </dgm:t>
    </dgm:pt>
    <dgm:pt modelId="{50190DDC-11A4-5049-8816-B3FFD8CC5D36}">
      <dgm:prSet custT="1"/>
      <dgm:spPr>
        <a:xfrm>
          <a:off x="4763500" y="825748"/>
          <a:ext cx="1706567" cy="853283"/>
        </a:xfrm>
        <a:prstGeom prst="roundRect">
          <a:avLst/>
        </a:prstGeom>
        <a:solidFill>
          <a:srgbClr val="117D7F"/>
        </a:solidFill>
        <a:ln>
          <a:noFill/>
        </a:ln>
        <a:effectLst>
          <a:outerShdw blurRad="40000" dist="23000" dir="5400000" rotWithShape="0">
            <a:srgbClr val="000000">
              <a:alpha val="35000"/>
            </a:srgbClr>
          </a:outerShdw>
        </a:effectLst>
      </dgm:spPr>
      <dgm:t>
        <a:bodyPr/>
        <a:lstStyle/>
        <a:p>
          <a:r>
            <a:rPr lang="en-US" sz="1400" dirty="0" smtClean="0">
              <a:solidFill>
                <a:srgbClr val="FFFFFF"/>
              </a:solidFill>
              <a:latin typeface="Arial"/>
              <a:ea typeface="+mn-ea"/>
              <a:cs typeface="+mn-cs"/>
            </a:rPr>
            <a:t>Pre-Employment medical</a:t>
          </a:r>
        </a:p>
        <a:p>
          <a:r>
            <a:rPr lang="en-US" sz="1400" dirty="0" smtClean="0">
              <a:solidFill>
                <a:srgbClr val="FFFFFF"/>
              </a:solidFill>
              <a:latin typeface="Arial"/>
              <a:ea typeface="+mn-ea"/>
              <a:cs typeface="+mn-cs"/>
            </a:rPr>
            <a:t>Fitness for work</a:t>
          </a:r>
        </a:p>
      </dgm:t>
    </dgm:pt>
    <dgm:pt modelId="{9A274286-F265-AB4A-AB97-15B85B2AF25D}" type="parTrans" cxnId="{BDC8AED0-AE4F-974B-A87C-149886E0B3ED}">
      <dgm:prSet/>
      <dgm:spPr/>
      <dgm:t>
        <a:bodyPr/>
        <a:lstStyle/>
        <a:p>
          <a:endParaRPr lang="en-US"/>
        </a:p>
      </dgm:t>
    </dgm:pt>
    <dgm:pt modelId="{87F2321A-8E98-754D-8E1C-2E46B01EACF4}" type="sibTrans" cxnId="{BDC8AED0-AE4F-974B-A87C-149886E0B3ED}">
      <dgm:prSet/>
      <dgm:spPr/>
      <dgm:t>
        <a:bodyPr/>
        <a:lstStyle/>
        <a:p>
          <a:endParaRPr lang="en-US"/>
        </a:p>
      </dgm:t>
    </dgm:pt>
    <dgm:pt modelId="{710ADBC1-C0F8-4A4F-9075-93F91336671B}">
      <dgm:prSet custT="1"/>
      <dgm:spPr>
        <a:xfrm>
          <a:off x="794768" y="960366"/>
          <a:ext cx="1706567" cy="1395699"/>
        </a:xfrm>
        <a:prstGeom prst="roundRect">
          <a:avLst/>
        </a:prstGeom>
        <a:solidFill>
          <a:srgbClr val="C1531B"/>
        </a:solidFill>
        <a:ln>
          <a:noFill/>
        </a:ln>
        <a:effectLst>
          <a:outerShdw blurRad="40000" dist="23000" dir="5400000" rotWithShape="0">
            <a:srgbClr val="000000">
              <a:alpha val="35000"/>
            </a:srgbClr>
          </a:outerShdw>
        </a:effectLst>
      </dgm:spPr>
      <dgm:t>
        <a:bodyPr/>
        <a:lstStyle/>
        <a:p>
          <a:r>
            <a:rPr lang="en-US" sz="1400" dirty="0" smtClean="0">
              <a:solidFill>
                <a:srgbClr val="FFFFFF"/>
              </a:solidFill>
              <a:latin typeface="Arial"/>
              <a:ea typeface="+mn-ea"/>
              <a:cs typeface="+mn-cs"/>
            </a:rPr>
            <a:t>Treatment / Rehabilitation</a:t>
          </a:r>
        </a:p>
        <a:p>
          <a:r>
            <a:rPr lang="en-US" sz="1400" dirty="0" smtClean="0">
              <a:solidFill>
                <a:srgbClr val="FFFFFF"/>
              </a:solidFill>
              <a:latin typeface="Arial"/>
              <a:ea typeface="+mn-ea"/>
              <a:cs typeface="+mn-cs"/>
            </a:rPr>
            <a:t>(Compensation)</a:t>
          </a:r>
          <a:br>
            <a:rPr lang="en-US" sz="1400" dirty="0" smtClean="0">
              <a:solidFill>
                <a:srgbClr val="FFFFFF"/>
              </a:solidFill>
              <a:latin typeface="Arial"/>
              <a:ea typeface="+mn-ea"/>
              <a:cs typeface="+mn-cs"/>
            </a:rPr>
          </a:br>
          <a:r>
            <a:rPr lang="en-US" sz="1400" dirty="0" smtClean="0">
              <a:solidFill>
                <a:srgbClr val="FFFFFF"/>
              </a:solidFill>
              <a:latin typeface="Arial"/>
              <a:ea typeface="+mn-ea"/>
              <a:cs typeface="+mn-cs"/>
            </a:rPr>
            <a:t>(Return to work)</a:t>
          </a:r>
        </a:p>
      </dgm:t>
    </dgm:pt>
    <dgm:pt modelId="{1EFC80C8-8B58-49A5-9D33-62C658129F4B}" type="parTrans" cxnId="{91C71D61-31D4-4403-B873-4CBF406EB1EF}">
      <dgm:prSet/>
      <dgm:spPr/>
      <dgm:t>
        <a:bodyPr/>
        <a:lstStyle/>
        <a:p>
          <a:endParaRPr lang="en-US"/>
        </a:p>
      </dgm:t>
    </dgm:pt>
    <dgm:pt modelId="{47F2AED4-2663-4BEA-8C78-4B18044B3362}" type="sibTrans" cxnId="{91C71D61-31D4-4403-B873-4CBF406EB1EF}">
      <dgm:prSet/>
      <dgm:spPr/>
      <dgm:t>
        <a:bodyPr/>
        <a:lstStyle/>
        <a:p>
          <a:endParaRPr lang="en-US"/>
        </a:p>
      </dgm:t>
    </dgm:pt>
    <dgm:pt modelId="{3A836F05-5AAE-8D45-A093-D13ACA4DC844}" type="pres">
      <dgm:prSet presAssocID="{FFEF37B0-419B-FE43-A801-FEE124A0AEAC}" presName="Name0" presStyleCnt="0">
        <dgm:presLayoutVars>
          <dgm:dir/>
          <dgm:resizeHandles val="exact"/>
        </dgm:presLayoutVars>
      </dgm:prSet>
      <dgm:spPr/>
      <dgm:t>
        <a:bodyPr/>
        <a:lstStyle/>
        <a:p>
          <a:endParaRPr lang="en-US"/>
        </a:p>
      </dgm:t>
    </dgm:pt>
    <dgm:pt modelId="{CA398AB4-AADA-A54D-A536-489A6CAD2A44}" type="pres">
      <dgm:prSet presAssocID="{FFEF37B0-419B-FE43-A801-FEE124A0AEAC}" presName="cycle" presStyleCnt="0"/>
      <dgm:spPr/>
    </dgm:pt>
    <dgm:pt modelId="{C313CF3B-5CCF-9347-B821-D4E4C86A2EA6}" type="pres">
      <dgm:prSet presAssocID="{23C34DF3-A98E-C148-BF72-9209591DF12D}" presName="nodeFirstNode" presStyleLbl="node1" presStyleIdx="0" presStyleCnt="6" custRadScaleRad="105770" custRadScaleInc="32800">
        <dgm:presLayoutVars>
          <dgm:bulletEnabled val="1"/>
        </dgm:presLayoutVars>
      </dgm:prSet>
      <dgm:spPr/>
      <dgm:t>
        <a:bodyPr/>
        <a:lstStyle/>
        <a:p>
          <a:endParaRPr lang="en-US"/>
        </a:p>
      </dgm:t>
    </dgm:pt>
    <dgm:pt modelId="{6FA8CF96-FCD9-BC4E-83CE-3B233114637A}" type="pres">
      <dgm:prSet presAssocID="{8B163BAA-9ECF-FA48-8157-BB39DEAA709D}" presName="sibTransFirstNode" presStyleLbl="bgShp" presStyleIdx="0" presStyleCnt="1" custLinFactNeighborX="-2339" custLinFactNeighborY="1846"/>
      <dgm:spPr/>
      <dgm:t>
        <a:bodyPr/>
        <a:lstStyle/>
        <a:p>
          <a:endParaRPr lang="en-US"/>
        </a:p>
      </dgm:t>
    </dgm:pt>
    <dgm:pt modelId="{53DD9313-E59E-7A47-9431-1B9555D4F3EC}" type="pres">
      <dgm:prSet presAssocID="{50190DDC-11A4-5049-8816-B3FFD8CC5D36}" presName="nodeFollowingNodes" presStyleLbl="node1" presStyleIdx="1" presStyleCnt="6" custScaleX="135091" custRadScaleRad="159656" custRadScaleInc="24799">
        <dgm:presLayoutVars>
          <dgm:bulletEnabled val="1"/>
        </dgm:presLayoutVars>
      </dgm:prSet>
      <dgm:spPr/>
      <dgm:t>
        <a:bodyPr/>
        <a:lstStyle/>
        <a:p>
          <a:endParaRPr lang="en-US"/>
        </a:p>
      </dgm:t>
    </dgm:pt>
    <dgm:pt modelId="{1E2E296F-68F3-1843-ADAC-07634BD34616}" type="pres">
      <dgm:prSet presAssocID="{B615F391-EE14-0D44-9353-43B814DE7776}" presName="nodeFollowingNodes" presStyleLbl="node1" presStyleIdx="2" presStyleCnt="6" custScaleX="143927" custScaleY="114387" custRadScaleRad="101127" custRadScaleInc="-15997">
        <dgm:presLayoutVars>
          <dgm:bulletEnabled val="1"/>
        </dgm:presLayoutVars>
      </dgm:prSet>
      <dgm:spPr/>
      <dgm:t>
        <a:bodyPr/>
        <a:lstStyle/>
        <a:p>
          <a:endParaRPr lang="en-US"/>
        </a:p>
      </dgm:t>
    </dgm:pt>
    <dgm:pt modelId="{C2AA92DF-91C3-984D-9974-89BD67D7E159}" type="pres">
      <dgm:prSet presAssocID="{9A7FB7E4-800E-6F4C-B2FA-09BBB8A04FE0}" presName="nodeFollowingNodes" presStyleLbl="node1" presStyleIdx="3" presStyleCnt="6" custScaleX="180096" custRadScaleRad="133919" custRadScaleInc="209646">
        <dgm:presLayoutVars>
          <dgm:bulletEnabled val="1"/>
        </dgm:presLayoutVars>
      </dgm:prSet>
      <dgm:spPr/>
      <dgm:t>
        <a:bodyPr/>
        <a:lstStyle/>
        <a:p>
          <a:endParaRPr lang="en-US"/>
        </a:p>
      </dgm:t>
    </dgm:pt>
    <dgm:pt modelId="{C539C927-A771-384E-B063-A4FF9F87D9F5}" type="pres">
      <dgm:prSet presAssocID="{E99D938B-3FC6-D04D-A9BE-A288AFBEC3BC}" presName="nodeFollowingNodes" presStyleLbl="node1" presStyleIdx="4" presStyleCnt="6" custScaleX="137501" custScaleY="92624" custRadScaleRad="97791" custRadScaleInc="-85369">
        <dgm:presLayoutVars>
          <dgm:bulletEnabled val="1"/>
        </dgm:presLayoutVars>
      </dgm:prSet>
      <dgm:spPr/>
      <dgm:t>
        <a:bodyPr/>
        <a:lstStyle/>
        <a:p>
          <a:endParaRPr lang="en-US"/>
        </a:p>
      </dgm:t>
    </dgm:pt>
    <dgm:pt modelId="{5C248207-E8C9-4480-9DAC-9067F76676DB}" type="pres">
      <dgm:prSet presAssocID="{710ADBC1-C0F8-4A4F-9075-93F91336671B}" presName="nodeFollowingNodes" presStyleLbl="node1" presStyleIdx="5" presStyleCnt="6" custScaleX="160002" custScaleY="83684" custRadScaleRad="119606" custRadScaleInc="-86793">
        <dgm:presLayoutVars>
          <dgm:bulletEnabled val="1"/>
        </dgm:presLayoutVars>
      </dgm:prSet>
      <dgm:spPr/>
      <dgm:t>
        <a:bodyPr/>
        <a:lstStyle/>
        <a:p>
          <a:endParaRPr lang="en-US"/>
        </a:p>
      </dgm:t>
    </dgm:pt>
  </dgm:ptLst>
  <dgm:cxnLst>
    <dgm:cxn modelId="{D7B534C5-E9CD-7F41-BB0B-D8C0223ADDFB}" type="presOf" srcId="{B615F391-EE14-0D44-9353-43B814DE7776}" destId="{1E2E296F-68F3-1843-ADAC-07634BD34616}" srcOrd="0" destOrd="0" presId="urn:microsoft.com/office/officeart/2005/8/layout/cycle3"/>
    <dgm:cxn modelId="{83885472-7CD6-CB44-A4F6-4663D43995E5}" type="presOf" srcId="{FFEF37B0-419B-FE43-A801-FEE124A0AEAC}" destId="{3A836F05-5AAE-8D45-A093-D13ACA4DC844}" srcOrd="0" destOrd="0" presId="urn:microsoft.com/office/officeart/2005/8/layout/cycle3"/>
    <dgm:cxn modelId="{FB1D8866-703C-4346-9C9B-DE553ED20799}" type="presOf" srcId="{23C34DF3-A98E-C148-BF72-9209591DF12D}" destId="{C313CF3B-5CCF-9347-B821-D4E4C86A2EA6}" srcOrd="0" destOrd="0" presId="urn:microsoft.com/office/officeart/2005/8/layout/cycle3"/>
    <dgm:cxn modelId="{40A82809-1D33-6948-BA82-CB7CFBE3E7BF}" type="presOf" srcId="{50190DDC-11A4-5049-8816-B3FFD8CC5D36}" destId="{53DD9313-E59E-7A47-9431-1B9555D4F3EC}" srcOrd="0" destOrd="0" presId="urn:microsoft.com/office/officeart/2005/8/layout/cycle3"/>
    <dgm:cxn modelId="{9146F222-DA59-DF4A-82AB-EBC0AE0FDED8}" srcId="{FFEF37B0-419B-FE43-A801-FEE124A0AEAC}" destId="{23C34DF3-A98E-C148-BF72-9209591DF12D}" srcOrd="0" destOrd="0" parTransId="{8021A8DA-3A80-5F4C-BD08-6965CC829C38}" sibTransId="{8B163BAA-9ECF-FA48-8157-BB39DEAA709D}"/>
    <dgm:cxn modelId="{4B6DDF37-76FE-624F-AAB7-74E5D6719FAE}" type="presOf" srcId="{8B163BAA-9ECF-FA48-8157-BB39DEAA709D}" destId="{6FA8CF96-FCD9-BC4E-83CE-3B233114637A}" srcOrd="0" destOrd="0" presId="urn:microsoft.com/office/officeart/2005/8/layout/cycle3"/>
    <dgm:cxn modelId="{B227834A-818A-6E4A-8CDB-EEA72F37B14E}" srcId="{FFEF37B0-419B-FE43-A801-FEE124A0AEAC}" destId="{9A7FB7E4-800E-6F4C-B2FA-09BBB8A04FE0}" srcOrd="3" destOrd="0" parTransId="{5E74259F-C28D-8248-8CB3-F4403D5254E2}" sibTransId="{52D3F09A-23F8-5F4F-876A-F286588396FB}"/>
    <dgm:cxn modelId="{BDC8AED0-AE4F-974B-A87C-149886E0B3ED}" srcId="{FFEF37B0-419B-FE43-A801-FEE124A0AEAC}" destId="{50190DDC-11A4-5049-8816-B3FFD8CC5D36}" srcOrd="1" destOrd="0" parTransId="{9A274286-F265-AB4A-AB97-15B85B2AF25D}" sibTransId="{87F2321A-8E98-754D-8E1C-2E46B01EACF4}"/>
    <dgm:cxn modelId="{176B45A2-3DDD-2341-B58A-DAD139A45F1D}" srcId="{FFEF37B0-419B-FE43-A801-FEE124A0AEAC}" destId="{E99D938B-3FC6-D04D-A9BE-A288AFBEC3BC}" srcOrd="4" destOrd="0" parTransId="{59226BF2-1482-3344-90EA-2F5BDBA61B32}" sibTransId="{3043EDBD-D4FA-874A-A1F3-B8EB0A3BFD2D}"/>
    <dgm:cxn modelId="{DBC1B419-69A2-A046-9EAB-9D17BFED10A4}" type="presOf" srcId="{E99D938B-3FC6-D04D-A9BE-A288AFBEC3BC}" destId="{C539C927-A771-384E-B063-A4FF9F87D9F5}" srcOrd="0" destOrd="0" presId="urn:microsoft.com/office/officeart/2005/8/layout/cycle3"/>
    <dgm:cxn modelId="{91C71D61-31D4-4403-B873-4CBF406EB1EF}" srcId="{FFEF37B0-419B-FE43-A801-FEE124A0AEAC}" destId="{710ADBC1-C0F8-4A4F-9075-93F91336671B}" srcOrd="5" destOrd="0" parTransId="{1EFC80C8-8B58-49A5-9D33-62C658129F4B}" sibTransId="{47F2AED4-2663-4BEA-8C78-4B18044B3362}"/>
    <dgm:cxn modelId="{218C8521-357F-4F5D-9DB2-139F561827F7}" type="presOf" srcId="{710ADBC1-C0F8-4A4F-9075-93F91336671B}" destId="{5C248207-E8C9-4480-9DAC-9067F76676DB}" srcOrd="0" destOrd="0" presId="urn:microsoft.com/office/officeart/2005/8/layout/cycle3"/>
    <dgm:cxn modelId="{663BA9B2-85B5-DB44-9E4A-D0B206B4EEA2}" type="presOf" srcId="{9A7FB7E4-800E-6F4C-B2FA-09BBB8A04FE0}" destId="{C2AA92DF-91C3-984D-9974-89BD67D7E159}" srcOrd="0" destOrd="0" presId="urn:microsoft.com/office/officeart/2005/8/layout/cycle3"/>
    <dgm:cxn modelId="{2370D21C-567B-DA45-A491-F1992F8BFB07}" srcId="{FFEF37B0-419B-FE43-A801-FEE124A0AEAC}" destId="{B615F391-EE14-0D44-9353-43B814DE7776}" srcOrd="2" destOrd="0" parTransId="{8E493402-C26C-F046-BDC1-4FFB317C8E8F}" sibTransId="{FE5B0B8E-ADB7-854D-AE33-B20388583EE8}"/>
    <dgm:cxn modelId="{61E014FF-5CF0-7244-A2BC-858A73ABC933}" type="presParOf" srcId="{3A836F05-5AAE-8D45-A093-D13ACA4DC844}" destId="{CA398AB4-AADA-A54D-A536-489A6CAD2A44}" srcOrd="0" destOrd="0" presId="urn:microsoft.com/office/officeart/2005/8/layout/cycle3"/>
    <dgm:cxn modelId="{FA2D3344-92E4-0746-8412-4C096EC92F64}" type="presParOf" srcId="{CA398AB4-AADA-A54D-A536-489A6CAD2A44}" destId="{C313CF3B-5CCF-9347-B821-D4E4C86A2EA6}" srcOrd="0" destOrd="0" presId="urn:microsoft.com/office/officeart/2005/8/layout/cycle3"/>
    <dgm:cxn modelId="{AE774097-AA3D-454D-9966-ADF40DA37C83}" type="presParOf" srcId="{CA398AB4-AADA-A54D-A536-489A6CAD2A44}" destId="{6FA8CF96-FCD9-BC4E-83CE-3B233114637A}" srcOrd="1" destOrd="0" presId="urn:microsoft.com/office/officeart/2005/8/layout/cycle3"/>
    <dgm:cxn modelId="{B8E3BB1D-1E00-4B40-AE35-D9AD028A6077}" type="presParOf" srcId="{CA398AB4-AADA-A54D-A536-489A6CAD2A44}" destId="{53DD9313-E59E-7A47-9431-1B9555D4F3EC}" srcOrd="2" destOrd="0" presId="urn:microsoft.com/office/officeart/2005/8/layout/cycle3"/>
    <dgm:cxn modelId="{D3DC9F6F-DF5F-AE47-9543-B8F56EB16C9A}" type="presParOf" srcId="{CA398AB4-AADA-A54D-A536-489A6CAD2A44}" destId="{1E2E296F-68F3-1843-ADAC-07634BD34616}" srcOrd="3" destOrd="0" presId="urn:microsoft.com/office/officeart/2005/8/layout/cycle3"/>
    <dgm:cxn modelId="{A6745D0D-D844-6242-8627-4AAD970ABC24}" type="presParOf" srcId="{CA398AB4-AADA-A54D-A536-489A6CAD2A44}" destId="{C2AA92DF-91C3-984D-9974-89BD67D7E159}" srcOrd="4" destOrd="0" presId="urn:microsoft.com/office/officeart/2005/8/layout/cycle3"/>
    <dgm:cxn modelId="{E68EBBB0-49CA-E947-A72E-F1817E47F33E}" type="presParOf" srcId="{CA398AB4-AADA-A54D-A536-489A6CAD2A44}" destId="{C539C927-A771-384E-B063-A4FF9F87D9F5}" srcOrd="5" destOrd="0" presId="urn:microsoft.com/office/officeart/2005/8/layout/cycle3"/>
    <dgm:cxn modelId="{1D9A2B7B-3D4A-4815-8A08-D17F810FB8F1}" type="presParOf" srcId="{CA398AB4-AADA-A54D-A536-489A6CAD2A44}" destId="{5C248207-E8C9-4480-9DAC-9067F76676DB}"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8CF96-FCD9-BC4E-83CE-3B233114637A}">
      <dsp:nvSpPr>
        <dsp:cNvPr id="0" name=""/>
        <dsp:cNvSpPr/>
      </dsp:nvSpPr>
      <dsp:spPr>
        <a:xfrm>
          <a:off x="2910680" y="86555"/>
          <a:ext cx="5007754" cy="5007754"/>
        </a:xfrm>
        <a:prstGeom prst="circularArrow">
          <a:avLst>
            <a:gd name="adj1" fmla="val 5274"/>
            <a:gd name="adj2" fmla="val 312630"/>
            <a:gd name="adj3" fmla="val 14235940"/>
            <a:gd name="adj4" fmla="val 17122451"/>
            <a:gd name="adj5" fmla="val 5477"/>
          </a:avLst>
        </a:prstGeom>
        <a:solidFill>
          <a:srgbClr val="777777">
            <a:tint val="4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313CF3B-5CCF-9347-B821-D4E4C86A2EA6}">
      <dsp:nvSpPr>
        <dsp:cNvPr id="0" name=""/>
        <dsp:cNvSpPr/>
      </dsp:nvSpPr>
      <dsp:spPr>
        <a:xfrm>
          <a:off x="4571622" y="0"/>
          <a:ext cx="1920134" cy="960067"/>
        </a:xfrm>
        <a:prstGeom prst="roundRect">
          <a:avLst/>
        </a:prstGeom>
        <a:solidFill>
          <a:srgbClr val="CC00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Fit, healthy worker</a:t>
          </a:r>
          <a:endParaRPr lang="en-US" sz="1400" kern="1200" dirty="0">
            <a:solidFill>
              <a:srgbClr val="FFFFFF"/>
            </a:solidFill>
            <a:latin typeface="Arial"/>
            <a:ea typeface="+mn-ea"/>
            <a:cs typeface="+mn-cs"/>
          </a:endParaRPr>
        </a:p>
      </dsp:txBody>
      <dsp:txXfrm>
        <a:off x="4618489" y="46867"/>
        <a:ext cx="1826400" cy="866333"/>
      </dsp:txXfrm>
    </dsp:sp>
    <dsp:sp modelId="{53DD9313-E59E-7A47-9431-1B9555D4F3EC}">
      <dsp:nvSpPr>
        <dsp:cNvPr id="0" name=""/>
        <dsp:cNvSpPr/>
      </dsp:nvSpPr>
      <dsp:spPr>
        <a:xfrm>
          <a:off x="6708854" y="1071038"/>
          <a:ext cx="2593928" cy="960067"/>
        </a:xfrm>
        <a:prstGeom prst="roundRect">
          <a:avLst/>
        </a:prstGeom>
        <a:solidFill>
          <a:srgbClr val="117D7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Pre-Employment medical</a:t>
          </a:r>
        </a:p>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Fitness for work</a:t>
          </a:r>
        </a:p>
      </dsp:txBody>
      <dsp:txXfrm>
        <a:off x="6755721" y="1117905"/>
        <a:ext cx="2500194" cy="866333"/>
      </dsp:txXfrm>
    </dsp:sp>
    <dsp:sp modelId="{1E2E296F-68F3-1843-ADAC-07634BD34616}">
      <dsp:nvSpPr>
        <dsp:cNvPr id="0" name=""/>
        <dsp:cNvSpPr/>
      </dsp:nvSpPr>
      <dsp:spPr>
        <a:xfrm>
          <a:off x="5434248" y="2725652"/>
          <a:ext cx="2763591" cy="1098192"/>
        </a:xfrm>
        <a:prstGeom prst="roundRect">
          <a:avLst/>
        </a:prstGeom>
        <a:solidFill>
          <a:srgbClr val="00B0F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Exposure risk management </a:t>
          </a:r>
        </a:p>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Medical screening </a:t>
          </a:r>
        </a:p>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Health monitoring</a:t>
          </a:r>
        </a:p>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Early signs of health impacts</a:t>
          </a:r>
          <a:endParaRPr lang="en-US" sz="1400" kern="1200" dirty="0">
            <a:solidFill>
              <a:srgbClr val="FFFFFF"/>
            </a:solidFill>
            <a:latin typeface="Arial"/>
            <a:ea typeface="+mn-ea"/>
            <a:cs typeface="+mn-cs"/>
          </a:endParaRPr>
        </a:p>
      </dsp:txBody>
      <dsp:txXfrm>
        <a:off x="5487857" y="2779261"/>
        <a:ext cx="2656373" cy="990974"/>
      </dsp:txXfrm>
    </dsp:sp>
    <dsp:sp modelId="{C2AA92DF-91C3-984D-9974-89BD67D7E159}">
      <dsp:nvSpPr>
        <dsp:cNvPr id="0" name=""/>
        <dsp:cNvSpPr/>
      </dsp:nvSpPr>
      <dsp:spPr>
        <a:xfrm>
          <a:off x="589000" y="1200169"/>
          <a:ext cx="3458085" cy="960067"/>
        </a:xfrm>
        <a:prstGeom prst="round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Health surveillance</a:t>
          </a:r>
          <a:br>
            <a:rPr lang="en-US" sz="1400" kern="1200" dirty="0" smtClean="0">
              <a:solidFill>
                <a:srgbClr val="FFFFFF"/>
              </a:solidFill>
              <a:latin typeface="Arial"/>
              <a:ea typeface="+mn-ea"/>
              <a:cs typeface="+mn-cs"/>
            </a:rPr>
          </a:br>
          <a:r>
            <a:rPr lang="en-US" sz="1400" kern="1200" dirty="0" smtClean="0">
              <a:solidFill>
                <a:srgbClr val="FFFFFF"/>
              </a:solidFill>
              <a:latin typeface="Arial"/>
              <a:ea typeface="+mn-ea"/>
              <a:cs typeface="+mn-cs"/>
            </a:rPr>
            <a:t/>
          </a:r>
          <a:br>
            <a:rPr lang="en-US" sz="1400" kern="1200" dirty="0" smtClean="0">
              <a:solidFill>
                <a:srgbClr val="FFFFFF"/>
              </a:solidFill>
              <a:latin typeface="Arial"/>
              <a:ea typeface="+mn-ea"/>
              <a:cs typeface="+mn-cs"/>
            </a:rPr>
          </a:br>
          <a:r>
            <a:rPr lang="en-US" sz="1400" kern="1200" dirty="0" smtClean="0">
              <a:solidFill>
                <a:srgbClr val="FFFFFF"/>
              </a:solidFill>
              <a:latin typeface="Arial"/>
              <a:ea typeface="+mn-ea"/>
              <a:cs typeface="+mn-cs"/>
            </a:rPr>
            <a:t>Epidemiology</a:t>
          </a:r>
          <a:endParaRPr lang="en-US" sz="1400" kern="1200" dirty="0">
            <a:solidFill>
              <a:srgbClr val="FFFFFF"/>
            </a:solidFill>
            <a:latin typeface="Arial"/>
            <a:ea typeface="+mn-ea"/>
            <a:cs typeface="+mn-cs"/>
          </a:endParaRPr>
        </a:p>
      </dsp:txBody>
      <dsp:txXfrm>
        <a:off x="635867" y="1247036"/>
        <a:ext cx="3364351" cy="866333"/>
      </dsp:txXfrm>
    </dsp:sp>
    <dsp:sp modelId="{C539C927-A771-384E-B063-A4FF9F87D9F5}">
      <dsp:nvSpPr>
        <dsp:cNvPr id="0" name=""/>
        <dsp:cNvSpPr/>
      </dsp:nvSpPr>
      <dsp:spPr>
        <a:xfrm>
          <a:off x="3037268" y="3976856"/>
          <a:ext cx="2640203" cy="889252"/>
        </a:xfrm>
        <a:prstGeom prst="roundRect">
          <a:avLst/>
        </a:prstGeom>
        <a:solidFill>
          <a:srgbClr val="A02A1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Injury / Disease</a:t>
          </a:r>
        </a:p>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Diagnosis (Referral?)</a:t>
          </a:r>
        </a:p>
      </dsp:txBody>
      <dsp:txXfrm>
        <a:off x="3080678" y="4020266"/>
        <a:ext cx="2553383" cy="802432"/>
      </dsp:txXfrm>
    </dsp:sp>
    <dsp:sp modelId="{5C248207-E8C9-4480-9DAC-9067F76676DB}">
      <dsp:nvSpPr>
        <dsp:cNvPr id="0" name=""/>
        <dsp:cNvSpPr/>
      </dsp:nvSpPr>
      <dsp:spPr>
        <a:xfrm>
          <a:off x="1021043" y="2724968"/>
          <a:ext cx="3072253" cy="803422"/>
        </a:xfrm>
        <a:prstGeom prst="roundRect">
          <a:avLst/>
        </a:prstGeom>
        <a:solidFill>
          <a:srgbClr val="C1531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Treatment / Rehabilitation</a:t>
          </a:r>
        </a:p>
        <a:p>
          <a:pPr lvl="0" algn="ctr" defTabSz="622300">
            <a:lnSpc>
              <a:spcPct val="90000"/>
            </a:lnSpc>
            <a:spcBef>
              <a:spcPct val="0"/>
            </a:spcBef>
            <a:spcAft>
              <a:spcPct val="35000"/>
            </a:spcAft>
          </a:pPr>
          <a:r>
            <a:rPr lang="en-US" sz="1400" kern="1200" dirty="0" smtClean="0">
              <a:solidFill>
                <a:srgbClr val="FFFFFF"/>
              </a:solidFill>
              <a:latin typeface="Arial"/>
              <a:ea typeface="+mn-ea"/>
              <a:cs typeface="+mn-cs"/>
            </a:rPr>
            <a:t>(Compensation)</a:t>
          </a:r>
          <a:br>
            <a:rPr lang="en-US" sz="1400" kern="1200" dirty="0" smtClean="0">
              <a:solidFill>
                <a:srgbClr val="FFFFFF"/>
              </a:solidFill>
              <a:latin typeface="Arial"/>
              <a:ea typeface="+mn-ea"/>
              <a:cs typeface="+mn-cs"/>
            </a:rPr>
          </a:br>
          <a:r>
            <a:rPr lang="en-US" sz="1400" kern="1200" dirty="0" smtClean="0">
              <a:solidFill>
                <a:srgbClr val="FFFFFF"/>
              </a:solidFill>
              <a:latin typeface="Arial"/>
              <a:ea typeface="+mn-ea"/>
              <a:cs typeface="+mn-cs"/>
            </a:rPr>
            <a:t>(Return to work)</a:t>
          </a:r>
        </a:p>
      </dsp:txBody>
      <dsp:txXfrm>
        <a:off x="1060263" y="2764188"/>
        <a:ext cx="2993813" cy="72498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52CB90-8EE4-4A53-A71A-793E1FEE6F21}" type="datetimeFigureOut">
              <a:rPr lang="en-AU" smtClean="0"/>
              <a:t>30/07/2019</a:t>
            </a:fld>
            <a:endParaRPr lang="en-AU"/>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30/07/2019</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339882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Around the same time as the Mines Regulation Act and Regulation being gazette, in 1976, the Ventilation Board was established. </a:t>
            </a:r>
          </a:p>
          <a:p>
            <a:r>
              <a:rPr lang="en-US" baseline="0" dirty="0" smtClean="0"/>
              <a:t>It prepared guidelines and procedures for standardised monitoring of airborne dust concentrations to monitor how  developed purity . </a:t>
            </a:r>
          </a:p>
          <a:p>
            <a:r>
              <a:rPr lang="en-US" baseline="0" dirty="0" smtClean="0"/>
              <a:t>Results were vetted by inspectors and where there were elevated, mines were directed to improve control.   </a:t>
            </a:r>
          </a:p>
          <a:p>
            <a:endParaRPr lang="en-US" baseline="0" dirty="0" smtClean="0"/>
          </a:p>
          <a:p>
            <a:r>
              <a:rPr lang="en-US" baseline="0" dirty="0" smtClean="0"/>
              <a:t>Under Part 8 of these regulations (that are similar to Part 9 of the MSIR, 1995), it was necessary to monitor and submit all results to the inspectorate every three months.  In addition, it was necessary to suppress or control any chemical that could impact the health of miners to conform with the standards of purity, set out in the regulations.  These were published by NH&amp;MRC by permission of ACGIH (USA).  </a:t>
            </a:r>
          </a:p>
          <a:p>
            <a:endParaRPr lang="en-US" baseline="0" dirty="0" smtClean="0"/>
          </a:p>
          <a:p>
            <a:r>
              <a:rPr lang="en-US" baseline="0" dirty="0" smtClean="0"/>
              <a:t>The first version of CONTAM was released in the mid 1980s.  The earliest, most reliable historical exposure results from these early days were transferred in to the upgraded CONTAM in 2000.  This newer version was linked to the MineHealth system by linking to the Health Surveillance Number, which was the unique identifier of every miner who participated in the MineHealth program.   </a:t>
            </a:r>
          </a:p>
          <a:p>
            <a:endParaRPr lang="en-US" baseline="0" dirty="0" smtClean="0"/>
          </a:p>
          <a:p>
            <a:r>
              <a:rPr lang="en-US" baseline="0" dirty="0" smtClean="0"/>
              <a:t>In 2017, all of these exposure monitoring data were transferred into the Health and Hygiene module of SRS.  </a:t>
            </a:r>
          </a:p>
          <a:p>
            <a:endParaRPr lang="en-US" baseline="0" dirty="0" smtClean="0"/>
          </a:p>
          <a:p>
            <a:r>
              <a:rPr lang="en-US" baseline="0" dirty="0" smtClean="0"/>
              <a:t>The graph compares the number of diesel particulate matter (DPM) samples (the blue line) taken each year and compares against the number of exceedances of the adopted guideline value of 0.1mg/m3 measured as elemental carbon.  It is clear to see that the hazard was identified, then with some inspectorate focus and ongoing monitoring, the industry adopted a range of controls that have ultimately resulted in a significant reduction of annual exceedances.   This graph is similar to inhalable and respirable dusts, and silica since 1976, when the inspectorate caused the industry to reduce exposures.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81464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The</a:t>
            </a:r>
            <a:r>
              <a:rPr lang="en-US" baseline="0" dirty="0" smtClean="0"/>
              <a:t> MineHealth system provided a standardised or generic health assessment that could be conducted by any medical practitioner (without any specific training or guidance of a planned epidemiological analysis) or by an Approved Person – who passed a half day training course to perform spirometry and deliver the questionnaire and to conduct hearing tests to comply with WorkCover Baseline audiometric standards.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total contrast to the Mine Workers’ Health Certificate, that originated from the 1925 Mines’ Phthisis Act &amp; Regulation, the MineHealth was not in any way a FITNESS for WORK assessment.   There was no PASS or FAIL.    However not everyone who participated in the program understood that – particularly those workers who had been in the industry prior to 1995.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Officers from the Department coded the occupational work history from the form prior to being entered into the database and a qualified scientific officer scanned the spirometry results and questionnaires for any abnormalities or unusual results.  These were then reviewed by the mines occupational physician who would assess and liaise with individuals. For those who were assessed as requiring further medical examination a letter was sent to the individual suggesting they contact their own doctor to follow-up. In the process, the team would look for a pattern in distinct mining operations or commodity groups, in order to identify where the regulator should focus their efforts.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is an optimistic list of objectives and unfortunately. Many mining companies did this well yet unfortunately some companies failed to monitor the health of their own employees and didn’t make necessary changes based on the results and they considered the Department was able to identify health changes based on the results of the epidemiological study.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Some these objectives were achieved. However in retrospect, the size of the industry and the rapid rate of expansion of the industry from 40,000 in 1995 to 105,000 in 2013 hampered the success of achieving all of the goals.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Since 2009, there were two internal reviews of the MineHealth data. One was presented to the AIOH Conference in 2009 as a paper and poster, and also the Queensland Department of Mines.  A second review was undertaken in 2012 immediately prior to cessation of the program.   The Mines Occupational Physicians also reviewed the functionality of the program and raised concerns that changes to individuals were best identified by a medical practitioner over the Approved Persons, employed to conduct most of the health assessments.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The MineHealth database has been provided to University of Western Australia and Curtin academics</a:t>
            </a:r>
            <a:r>
              <a:rPr lang="en-US" baseline="0" dirty="0" smtClean="0"/>
              <a:t> for independent investigations. </a:t>
            </a:r>
          </a:p>
          <a:p>
            <a:endParaRPr lang="en-US" baseline="0" dirty="0" smtClean="0"/>
          </a:p>
          <a:p>
            <a:r>
              <a:rPr lang="en-US" baseline="0" dirty="0" smtClean="0"/>
              <a:t>2017 – Data linkage with hospital information has been </a:t>
            </a:r>
            <a:r>
              <a:rPr lang="en-US" baseline="0" dirty="0" err="1" smtClean="0"/>
              <a:t>analysed</a:t>
            </a:r>
            <a:r>
              <a:rPr lang="en-US" baseline="0" dirty="0" smtClean="0"/>
              <a:t>, and a slight, yet statistically significant increase for lung cancers in underground gold miners was reported.   All other occupations and commodity groupings were assessed, yet no statistical findings were reported.  </a:t>
            </a:r>
          </a:p>
          <a:p>
            <a:endParaRPr lang="en-US" baseline="0" dirty="0" smtClean="0"/>
          </a:p>
          <a:p>
            <a:r>
              <a:rPr lang="en-US" baseline="0" dirty="0" smtClean="0"/>
              <a:t>The “healthy worker syndrome” was observed, which is understandable from the perspective that unhealthy applicants generally do not pass pre-employment medicals at selection and in some cases, many workers will self-select themselves out of work if the work impacts their health and well-being.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475807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MineHealth system provided a standardised or generic health assessment that focussed on respiratory function, diseases of the lungs including: asthma, chronic bronchitis, and signs of pneumoconioses or other lung diseases.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2" indent="0" algn="l" defTabSz="914400" rtl="0" eaLnBrk="0" fontAlgn="base" latinLnBrk="0" hangingPunct="0">
              <a:lnSpc>
                <a:spcPct val="100000"/>
              </a:lnSpc>
              <a:spcBef>
                <a:spcPct val="30000"/>
              </a:spcBef>
              <a:spcAft>
                <a:spcPct val="0"/>
              </a:spcAft>
              <a:buClrTx/>
              <a:buSzTx/>
              <a:buFontTx/>
              <a:buNone/>
              <a:tabLst/>
              <a:defRPr/>
            </a:pPr>
            <a:r>
              <a:rPr lang="en-AU" sz="2400" dirty="0" smtClean="0"/>
              <a:t>Chest X-rays for designated occupations: </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AU" sz="2400" dirty="0" smtClean="0"/>
              <a:t>Designated occupations include: </a:t>
            </a:r>
          </a:p>
          <a:p>
            <a:pPr marL="342900" marR="0" lvl="2" indent="-342900" algn="l" defTabSz="914400" rtl="0" eaLnBrk="0" fontAlgn="base" latinLnBrk="0" hangingPunct="0">
              <a:lnSpc>
                <a:spcPct val="100000"/>
              </a:lnSpc>
              <a:spcBef>
                <a:spcPct val="30000"/>
              </a:spcBef>
              <a:spcAft>
                <a:spcPct val="0"/>
              </a:spcAft>
              <a:buClrTx/>
              <a:buSzTx/>
              <a:buFont typeface="Arial"/>
              <a:buChar char="•"/>
              <a:tabLst/>
              <a:defRPr/>
            </a:pPr>
            <a:r>
              <a:rPr lang="en-AU" sz="2400" dirty="0" smtClean="0"/>
              <a:t>Underground miners; blast hole drilling, charging &amp; blasting; exploration activities; open-cut service occupations; sample preparation; samplers (exploration – processing); crushing/screening operators</a:t>
            </a:r>
          </a:p>
          <a:p>
            <a:pPr marL="342900" marR="0" lvl="2" indent="-342900" algn="l" defTabSz="914400" rtl="0" eaLnBrk="0" fontAlgn="base" latinLnBrk="0" hangingPunct="0">
              <a:lnSpc>
                <a:spcPct val="100000"/>
              </a:lnSpc>
              <a:spcBef>
                <a:spcPct val="30000"/>
              </a:spcBef>
              <a:spcAft>
                <a:spcPct val="0"/>
              </a:spcAft>
              <a:buClrTx/>
              <a:buSzTx/>
              <a:buFont typeface="Arial"/>
              <a:buChar char="•"/>
              <a:tabLst/>
              <a:defRPr/>
            </a:pPr>
            <a:r>
              <a:rPr lang="en-AU" sz="2400" i="1" dirty="0" smtClean="0"/>
              <a:t>Non-mining occupations</a:t>
            </a:r>
            <a:r>
              <a:rPr lang="en-AU" sz="2400" i="1" baseline="0" dirty="0" smtClean="0"/>
              <a:t> at risk included: sandblasting; tunnelling/road construction; foundry work; any occupation with significant exposure to asbestos (including ACM removalists)</a:t>
            </a:r>
            <a:endParaRPr lang="en-AU" sz="2400" i="1" dirty="0" smtClean="0"/>
          </a:p>
          <a:p>
            <a:pPr marL="0" marR="0" lvl="2" indent="0" algn="l" defTabSz="914400" rtl="0" eaLnBrk="0" fontAlgn="base" latinLnBrk="0" hangingPunct="0">
              <a:lnSpc>
                <a:spcPct val="100000"/>
              </a:lnSpc>
              <a:spcBef>
                <a:spcPct val="30000"/>
              </a:spcBef>
              <a:spcAft>
                <a:spcPct val="0"/>
              </a:spcAft>
              <a:buClrTx/>
              <a:buSzTx/>
              <a:buFontTx/>
              <a:buNone/>
              <a:tabLst/>
              <a:defRPr/>
            </a:pPr>
            <a:endParaRPr lang="en-AU" sz="2400" i="1" dirty="0" smtClean="0"/>
          </a:p>
          <a:p>
            <a:pPr marL="179388" lvl="1" indent="0">
              <a:buClr>
                <a:schemeClr val="tx1"/>
              </a:buClr>
              <a:buNone/>
            </a:pPr>
            <a:r>
              <a:rPr lang="en-AU" b="1" dirty="0" smtClean="0"/>
              <a:t>Who was monitored?</a:t>
            </a:r>
          </a:p>
          <a:p>
            <a:pPr marL="522288" lvl="1" indent="-342900">
              <a:buClr>
                <a:schemeClr val="tx1"/>
              </a:buClr>
            </a:pPr>
            <a:r>
              <a:rPr lang="en-AU" dirty="0" smtClean="0"/>
              <a:t>All new and existing mineworkers</a:t>
            </a:r>
          </a:p>
          <a:p>
            <a:pPr marL="522288" lvl="1" indent="-342900">
              <a:buClr>
                <a:schemeClr val="tx1"/>
              </a:buClr>
            </a:pPr>
            <a:r>
              <a:rPr lang="en-AU" dirty="0" smtClean="0"/>
              <a:t>Except </a:t>
            </a:r>
          </a:p>
          <a:p>
            <a:pPr marL="922338" lvl="2" indent="-342900">
              <a:buClr>
                <a:schemeClr val="tx1"/>
              </a:buClr>
            </a:pPr>
            <a:r>
              <a:rPr lang="en-AU" dirty="0" smtClean="0"/>
              <a:t>Non-mining occupations (administration etc)</a:t>
            </a:r>
          </a:p>
          <a:p>
            <a:pPr marL="922338" lvl="2" indent="-342900">
              <a:buClr>
                <a:schemeClr val="tx1"/>
              </a:buClr>
            </a:pPr>
            <a:r>
              <a:rPr lang="en-AU" dirty="0" smtClean="0"/>
              <a:t>Work in industry  &lt;three months /year</a:t>
            </a:r>
          </a:p>
          <a:p>
            <a:pPr marL="522288" lvl="1" indent="-342900">
              <a:buClr>
                <a:schemeClr val="tx1"/>
              </a:buClr>
            </a:pPr>
            <a:r>
              <a:rPr lang="en-AU" dirty="0" smtClean="0"/>
              <a:t>1996 Radiological Council recommended screening CXR’s only for:</a:t>
            </a:r>
          </a:p>
          <a:p>
            <a:pPr marL="922338" lvl="2" indent="-342900">
              <a:buClr>
                <a:schemeClr val="tx1"/>
              </a:buClr>
            </a:pPr>
            <a:r>
              <a:rPr lang="en-AU" dirty="0" smtClean="0"/>
              <a:t>Designated occupations after 10 years of working in any mining or non-mining occupations</a:t>
            </a:r>
          </a:p>
          <a:p>
            <a:pPr marL="522288" lvl="1" indent="-342900">
              <a:buClr>
                <a:schemeClr val="tx1"/>
              </a:buClr>
            </a:pPr>
            <a:endParaRPr lang="en-AU" dirty="0" smtClean="0"/>
          </a:p>
          <a:p>
            <a:pPr marL="179388" lvl="1" indent="0">
              <a:buClr>
                <a:schemeClr val="tx1"/>
              </a:buClr>
              <a:buNone/>
            </a:pPr>
            <a:r>
              <a:rPr lang="en-AU" b="1" dirty="0" smtClean="0"/>
              <a:t>Frequency of monitoring?</a:t>
            </a:r>
          </a:p>
          <a:p>
            <a:pPr marL="922338" lvl="2" indent="-342900">
              <a:buClr>
                <a:schemeClr val="tx1"/>
              </a:buClr>
            </a:pPr>
            <a:r>
              <a:rPr lang="en-AU" dirty="0" smtClean="0"/>
              <a:t>Not less than three years, on average about five years (periodic rates varied from 3-13.3)</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AU" sz="2400" i="1"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903186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pretty self-explanatory – yet notice that a</a:t>
            </a:r>
            <a:r>
              <a:rPr lang="en-AU" baseline="0" dirty="0" smtClean="0"/>
              <a:t> lot of initial or new health assessments were being conducted in each five year period in surplus to the average number of employees in that period.  This suggests a significant turnover or a lot of prospective employees who did not stay in the industry for the second or third assessment. </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38295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 1996, the Radiological Council highlighted the increased risk from radiation</a:t>
            </a:r>
            <a:r>
              <a:rPr lang="en-US" baseline="0" dirty="0" smtClean="0"/>
              <a:t> exposures for employees undergoing frequent x-ray screening.  This coupled with the dramatic reduction in the number of people being diagnosed with compensable </a:t>
            </a:r>
            <a:r>
              <a:rPr lang="en-US" baseline="0" dirty="0" err="1" smtClean="0"/>
              <a:t>pneumoconioses</a:t>
            </a:r>
            <a:r>
              <a:rPr lang="en-US" baseline="0" dirty="0" smtClean="0"/>
              <a:t>, like silicosis and asbestosis.  </a:t>
            </a:r>
          </a:p>
          <a:p>
            <a:endParaRPr lang="en-US" baseline="0" dirty="0" smtClean="0"/>
          </a:p>
          <a:p>
            <a:r>
              <a:rPr lang="en-US" baseline="0" dirty="0" smtClean="0"/>
              <a:t>As a result of this only high risk employees were designated and required regular chest x-rays after ten years of working in the WA industry.  </a:t>
            </a:r>
          </a:p>
          <a:p>
            <a:endParaRPr lang="en-US" baseline="0" dirty="0" smtClean="0"/>
          </a:p>
          <a:p>
            <a:r>
              <a:rPr lang="en-US" baseline="0" dirty="0" smtClean="0"/>
              <a:t>This meant that at the 2010 data review, only 4,704 chest x-rays were taken of the 186,000 health assessments conducted.  Of those only 102 or 2.2% showed any changes at all. And these people were referred to their own doctors, as smoking histories or other comments from the assessors, implied that the conditions were not work related.  </a:t>
            </a:r>
          </a:p>
          <a:p>
            <a:endParaRPr lang="en-US" baseline="0" dirty="0" smtClean="0"/>
          </a:p>
          <a:p>
            <a:r>
              <a:rPr lang="en-US" baseline="0" dirty="0" smtClean="0"/>
              <a:t>Interestingly, an internal review highlighted significant differences between findings between three different chest x-ray readers, despite using a standard protocol.  This reflects what Dr McNulty suggested from his 1968 paper of chronic bronchitis and silicosis diagnosis.  </a:t>
            </a:r>
          </a:p>
          <a:p>
            <a:endParaRPr lang="en-US" baseline="0" dirty="0" smtClean="0"/>
          </a:p>
          <a:p>
            <a:r>
              <a:rPr lang="en-US" baseline="0" dirty="0" smtClean="0"/>
              <a:t>All chest x-rays were read by an A-class reader employing the ILO classification system. Only four peopled showed nodules of a size suggestive of radiological diagnosis of silicosis.   Closer scrutiny of these cases identified a confounding heavy smoking history that may also have caused these nodules.   These people were therefore referred to their own doctors for medical follow-up and treatment if necessary.   </a:t>
            </a:r>
          </a:p>
          <a:p>
            <a:endParaRPr lang="en-US" baseline="0" dirty="0" smtClean="0"/>
          </a:p>
          <a:p>
            <a:r>
              <a:rPr lang="en-US" baseline="0" dirty="0" smtClean="0"/>
              <a:t>Unfortunately, if these people had left the industry when or if they did get sick, if is entirely up to the worker to inform the Department.  This is one of the biggest challenges of occupational health systems administered by a government regulator.  The MSIR has no jurisdiction requiring medical practitioners to report occupational diseases to the Department.  It is the responsibility of the employer currently.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087842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In 1968 McNulty noted that 73% underground miners and 64% surface miners were current smokers  and that</a:t>
            </a:r>
            <a:r>
              <a:rPr lang="en-US" baseline="0" dirty="0" smtClean="0"/>
              <a:t> this</a:t>
            </a:r>
            <a:r>
              <a:rPr lang="en-US" dirty="0" smtClean="0"/>
              <a:t> seriously confounded</a:t>
            </a:r>
            <a:r>
              <a:rPr lang="en-US" baseline="0" dirty="0" smtClean="0"/>
              <a:t> any interpretations of impacts of dusts alone causing chronic bronchitis.</a:t>
            </a:r>
          </a:p>
          <a:p>
            <a:endParaRPr lang="en-US" dirty="0" smtClean="0"/>
          </a:p>
          <a:p>
            <a:r>
              <a:rPr lang="en-US" baseline="0" dirty="0" smtClean="0"/>
              <a:t>Chronic cough or chronic bronchitis continues to be a problem in mining – especially for current smokers.  </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954800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busy slide –</a:t>
            </a:r>
            <a:r>
              <a:rPr lang="en-US" baseline="0" dirty="0" smtClean="0"/>
              <a:t> but what jumps out for you?    ……  The highlighted columns!</a:t>
            </a:r>
          </a:p>
          <a:p>
            <a:endParaRPr lang="en-US" baseline="0" dirty="0" smtClean="0"/>
          </a:p>
          <a:p>
            <a:r>
              <a:rPr lang="en-US" baseline="0" dirty="0" smtClean="0"/>
              <a:t>People with more than 10% hearing loss (calculated at both ears) have compensable hearing loss.  Compensation payments though are barely enough to contribute to hearing aids.  People with this level of hearing loss struggle to hear conversations in rooms with background noise.   </a:t>
            </a:r>
          </a:p>
          <a:p>
            <a:endParaRPr lang="en-US" baseline="0" dirty="0" smtClean="0"/>
          </a:p>
          <a:p>
            <a:r>
              <a:rPr lang="en-US" baseline="0" dirty="0" smtClean="0"/>
              <a:t>For people over 55,  the average level of hearing loss is near or more than the compensable level for all occupations.   At 55, there is still a lot living and communication to share.   This is an important health issue for mining employees.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13392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smtClean="0"/>
              <a:t>Refer to MSI Regulations 3.27 &amp; 7.30</a:t>
            </a:r>
          </a:p>
          <a:p>
            <a:r>
              <a:rPr lang="en-AU" dirty="0" smtClean="0"/>
              <a:t>Relevant for workplaces where:</a:t>
            </a:r>
          </a:p>
          <a:p>
            <a:pPr lvl="1">
              <a:buFont typeface="Arial" charset="0"/>
              <a:buChar char="-"/>
            </a:pPr>
            <a:r>
              <a:rPr lang="en-AU" dirty="0" smtClean="0"/>
              <a:t>Employees may be exposed to hazards at unacceptable levels,</a:t>
            </a:r>
          </a:p>
          <a:p>
            <a:pPr lvl="1">
              <a:buFont typeface="Arial" charset="0"/>
              <a:buChar char="-"/>
            </a:pPr>
            <a:r>
              <a:rPr lang="en-AU" dirty="0" smtClean="0"/>
              <a:t>Personal protective equipment is the main form of control, or </a:t>
            </a:r>
          </a:p>
          <a:p>
            <a:pPr lvl="1">
              <a:buFont typeface="Arial" charset="0"/>
              <a:buChar char="-"/>
            </a:pPr>
            <a:r>
              <a:rPr lang="en-AU" dirty="0" smtClean="0"/>
              <a:t>Exposure to hazardous substances that may be absorbed through routes other than respiratory tract; </a:t>
            </a:r>
          </a:p>
          <a:p>
            <a:pPr lvl="2">
              <a:buSzPct val="40000"/>
              <a:buFontTx/>
              <a:buChar char="o"/>
            </a:pPr>
            <a:r>
              <a:rPr lang="en-AU" sz="1800" dirty="0" smtClean="0"/>
              <a:t> skin, </a:t>
            </a:r>
          </a:p>
          <a:p>
            <a:pPr lvl="2">
              <a:buSzPct val="40000"/>
              <a:buFontTx/>
              <a:buChar char="o"/>
            </a:pPr>
            <a:r>
              <a:rPr lang="en-AU" sz="1800" dirty="0" smtClean="0"/>
              <a:t> eyes, </a:t>
            </a:r>
          </a:p>
          <a:p>
            <a:pPr lvl="2">
              <a:buSzPct val="40000"/>
              <a:buFontTx/>
              <a:buChar char="o"/>
            </a:pPr>
            <a:r>
              <a:rPr lang="en-AU" sz="1800" dirty="0" smtClean="0"/>
              <a:t> needle-stick</a:t>
            </a:r>
          </a:p>
          <a:p>
            <a:pPr>
              <a:spcBef>
                <a:spcPts val="1200"/>
              </a:spcBef>
            </a:pPr>
            <a:r>
              <a:rPr lang="en-AU" dirty="0" smtClean="0"/>
              <a:t>Specific for each similar exposure group (SEG)</a:t>
            </a:r>
          </a:p>
          <a:p>
            <a:pPr>
              <a:spcBef>
                <a:spcPts val="1200"/>
              </a:spcBef>
            </a:pPr>
            <a:r>
              <a:rPr lang="en-AU" dirty="0" smtClean="0"/>
              <a:t>The State mining engineer may request this information </a:t>
            </a:r>
          </a:p>
          <a:p>
            <a:pPr>
              <a:spcBef>
                <a:spcPts val="1200"/>
              </a:spcBef>
            </a:pPr>
            <a:endParaRPr lang="en-AU" dirty="0" smtClean="0"/>
          </a:p>
          <a:p>
            <a:pPr marL="0" indent="0">
              <a:spcBef>
                <a:spcPts val="600"/>
              </a:spcBef>
              <a:buFontTx/>
              <a:buNone/>
            </a:pPr>
            <a:r>
              <a:rPr lang="en-AU" sz="1800" dirty="0" smtClean="0"/>
              <a:t>MSIR 3.27 Health assessment   (Modified July 2009 &amp; January 2013)</a:t>
            </a:r>
          </a:p>
          <a:p>
            <a:pPr marL="0" indent="0">
              <a:spcBef>
                <a:spcPts val="600"/>
              </a:spcBef>
              <a:buFontTx/>
              <a:buNone/>
            </a:pPr>
            <a:r>
              <a:rPr lang="en-AU" sz="1800" kern="0" dirty="0" smtClean="0"/>
              <a:t>(1) The principal employer and each employer at a mine must ensure that health assessments are carried out in respect of an employee who engages in specified occupational exposure work at the mine, if —</a:t>
            </a:r>
          </a:p>
          <a:p>
            <a:pPr marL="457200" lvl="1" indent="0">
              <a:spcBef>
                <a:spcPts val="600"/>
              </a:spcBef>
              <a:buFontTx/>
              <a:buNone/>
            </a:pPr>
            <a:r>
              <a:rPr lang="en-AU" sz="1600" kern="0" dirty="0" smtClean="0"/>
              <a:t> (a) an identifiable disease or other adverse effect on the health of the employee may be related to the   </a:t>
            </a:r>
            <a:br>
              <a:rPr lang="en-AU" sz="1600" kern="0" dirty="0" smtClean="0"/>
            </a:br>
            <a:r>
              <a:rPr lang="en-AU" sz="1600" kern="0" dirty="0" smtClean="0"/>
              <a:t>       exposure; and </a:t>
            </a:r>
          </a:p>
          <a:p>
            <a:pPr marL="457200" lvl="1" indent="0">
              <a:spcBef>
                <a:spcPts val="600"/>
              </a:spcBef>
              <a:buFontTx/>
              <a:buNone/>
            </a:pPr>
            <a:r>
              <a:rPr lang="en-AU" sz="1600" kern="0" dirty="0" smtClean="0"/>
              <a:t>(b) there is a reasonable likelihood that the disease or adverse effect may occur under the particular </a:t>
            </a:r>
            <a:br>
              <a:rPr lang="en-AU" sz="1600" kern="0" dirty="0" smtClean="0"/>
            </a:br>
            <a:r>
              <a:rPr lang="en-AU" sz="1600" kern="0" dirty="0" smtClean="0"/>
              <a:t>      conditions of work; and</a:t>
            </a:r>
          </a:p>
          <a:p>
            <a:pPr marL="457200" lvl="1" indent="0">
              <a:spcBef>
                <a:spcPts val="600"/>
              </a:spcBef>
              <a:buFontTx/>
              <a:buNone/>
            </a:pPr>
            <a:r>
              <a:rPr lang="en-AU" sz="1600" kern="0" dirty="0" smtClean="0"/>
              <a:t> (c) there are recognised techniques for detecting indications of the disease or adverse effect. </a:t>
            </a:r>
          </a:p>
          <a:p>
            <a:pPr marL="0" indent="0">
              <a:spcBef>
                <a:spcPts val="600"/>
              </a:spcBef>
              <a:buFontTx/>
              <a:buNone/>
            </a:pPr>
            <a:r>
              <a:rPr lang="en-AU" sz="1800" kern="0" dirty="0" smtClean="0"/>
              <a:t>(2) The State mining engineer may direct that a health assessment be carried out in respect of specified   </a:t>
            </a:r>
            <a:br>
              <a:rPr lang="en-AU" sz="1800" kern="0" dirty="0" smtClean="0"/>
            </a:br>
            <a:r>
              <a:rPr lang="en-AU" sz="1800" kern="0" dirty="0" smtClean="0"/>
              <a:t>      employees at a mine.</a:t>
            </a:r>
          </a:p>
          <a:p>
            <a:pPr marL="0" indent="0">
              <a:spcBef>
                <a:spcPts val="600"/>
              </a:spcBef>
              <a:buFontTx/>
              <a:buNone/>
            </a:pPr>
            <a:r>
              <a:rPr lang="en-AU" sz="1800" kern="0" dirty="0" smtClean="0"/>
              <a:t>(3) The principal employer and each employer at the mine must ensure that a direction given under </a:t>
            </a:r>
            <a:br>
              <a:rPr lang="en-AU" sz="1800" kern="0" dirty="0" smtClean="0"/>
            </a:br>
            <a:r>
              <a:rPr lang="en-AU" sz="1800" kern="0" dirty="0" smtClean="0"/>
              <a:t>      subregulation (2) is complied with as soon as is practicable. </a:t>
            </a:r>
          </a:p>
          <a:p>
            <a:pPr marL="0" indent="0">
              <a:spcBef>
                <a:spcPts val="600"/>
              </a:spcBef>
              <a:buFontTx/>
              <a:buNone/>
            </a:pPr>
            <a:r>
              <a:rPr lang="en-AU" sz="1800" kern="0" dirty="0" smtClean="0"/>
              <a:t>(4) The State mining engineer may require the results of any health assessment carried out in respect of </a:t>
            </a:r>
            <a:br>
              <a:rPr lang="en-AU" sz="1800" kern="0" dirty="0" smtClean="0"/>
            </a:br>
            <a:r>
              <a:rPr lang="en-AU" sz="1800" kern="0" dirty="0" smtClean="0"/>
              <a:t>      employees at a mine to be given to the State mining engineer.</a:t>
            </a:r>
          </a:p>
          <a:p>
            <a:pPr marL="0" indent="0">
              <a:spcBef>
                <a:spcPts val="600"/>
              </a:spcBef>
              <a:buFontTx/>
              <a:buNone/>
            </a:pPr>
            <a:r>
              <a:rPr lang="en-AU" sz="1800" kern="0" dirty="0" smtClean="0"/>
              <a:t>(5) The principal employer and each employer at a mine must ensure that a requirement made under </a:t>
            </a:r>
            <a:br>
              <a:rPr lang="en-AU" sz="1800" kern="0" dirty="0" smtClean="0"/>
            </a:br>
            <a:r>
              <a:rPr lang="en-AU" sz="1800" kern="0" dirty="0" smtClean="0"/>
              <a:t>      subregulation (4) is complied with as soon as is practicable. </a:t>
            </a:r>
          </a:p>
          <a:p>
            <a:pPr>
              <a:spcBef>
                <a:spcPts val="1200"/>
              </a:spcBef>
            </a:pPr>
            <a:endParaRPr lang="en-AU" dirty="0" smtClean="0"/>
          </a:p>
          <a:p>
            <a:pPr>
              <a:spcBef>
                <a:spcPts val="1200"/>
              </a:spcBef>
            </a:pPr>
            <a:endParaRPr lang="en-AU" dirty="0" smtClean="0"/>
          </a:p>
          <a:p>
            <a:pPr>
              <a:spcBef>
                <a:spcPts val="1200"/>
              </a:spcBef>
            </a:pPr>
            <a:r>
              <a:rPr lang="en-AU" dirty="0" smtClean="0"/>
              <a:t>MSIR Part 3, Div 4. Health surveillance  </a:t>
            </a:r>
            <a:r>
              <a:rPr lang="en-AU" sz="1050" dirty="0" smtClean="0"/>
              <a:t>(1996 - current)</a:t>
            </a:r>
            <a:endParaRPr lang="en-AU" dirty="0" smtClean="0"/>
          </a:p>
          <a:p>
            <a:pPr marL="0" indent="0">
              <a:spcBef>
                <a:spcPts val="600"/>
              </a:spcBef>
              <a:buNone/>
            </a:pPr>
            <a:r>
              <a:rPr lang="en-AU" sz="1200" b="1" kern="1200" dirty="0" smtClean="0">
                <a:latin typeface="Arial" panose="020B0604020202020204" pitchFamily="34" charset="0"/>
                <a:ea typeface="ＭＳ Ｐゴシック" pitchFamily="-124" charset="-128"/>
                <a:cs typeface="Arial" panose="020B0604020202020204" pitchFamily="34" charset="0"/>
              </a:rPr>
              <a:t>3.39. Notice of occupational disease</a:t>
            </a:r>
          </a:p>
          <a:p>
            <a:pPr marL="0" indent="0">
              <a:buNone/>
            </a:pPr>
            <a:r>
              <a:rPr lang="en-AU" sz="1200" dirty="0" smtClean="0">
                <a:latin typeface="Arial" panose="020B0604020202020204" pitchFamily="34" charset="0"/>
                <a:cs typeface="Arial" panose="020B0604020202020204" pitchFamily="34" charset="0"/>
              </a:rPr>
              <a:t>If an employer at a mine receives advice from an employee or a person on behalf of an employee that the employee has an occupational disease, the employer must, as soon as is practicable, </a:t>
            </a:r>
            <a:r>
              <a:rPr lang="en-AU" sz="1200" u="sng" dirty="0" smtClean="0">
                <a:latin typeface="Arial" panose="020B0604020202020204" pitchFamily="34" charset="0"/>
                <a:cs typeface="Arial" panose="020B0604020202020204" pitchFamily="34" charset="0"/>
              </a:rPr>
              <a:t>notify the Mines occupational physician </a:t>
            </a:r>
            <a:r>
              <a:rPr lang="en-AU" sz="1200" dirty="0" smtClean="0">
                <a:latin typeface="Arial" panose="020B0604020202020204" pitchFamily="34" charset="0"/>
                <a:cs typeface="Arial" panose="020B0604020202020204" pitchFamily="34" charset="0"/>
              </a:rPr>
              <a:t>in a form approved for that purpose by the State mining engineer that the employee has the disease. </a:t>
            </a:r>
          </a:p>
          <a:p>
            <a:pPr marL="0" indent="0">
              <a:buNone/>
            </a:pPr>
            <a:endParaRPr lang="en-AU" sz="1200" dirty="0" smtClean="0">
              <a:latin typeface="Arial" panose="020B0604020202020204" pitchFamily="34" charset="0"/>
              <a:cs typeface="Arial" panose="020B0604020202020204" pitchFamily="34" charset="0"/>
            </a:endParaRPr>
          </a:p>
          <a:p>
            <a:r>
              <a:rPr lang="en-AU" sz="1200" b="1" dirty="0" smtClean="0"/>
              <a:t>3.40. Remedial action </a:t>
            </a:r>
          </a:p>
          <a:p>
            <a:pPr marL="342900" indent="-342900">
              <a:buAutoNum type="arabicParenBoth"/>
            </a:pPr>
            <a:r>
              <a:rPr lang="en-AU" sz="1200" dirty="0" smtClean="0"/>
              <a:t>If any health assessment or biological monitoring under this Division indicates the </a:t>
            </a:r>
            <a:r>
              <a:rPr lang="en-AU" sz="1200" u="sng" dirty="0" smtClean="0"/>
              <a:t>need for remedial action to be taken to protect the health of an employee </a:t>
            </a:r>
            <a:r>
              <a:rPr lang="en-AU" sz="1200" dirty="0" smtClean="0"/>
              <a:t>at a mine, the employer must ensure that the action is taken as soon as is practicable. </a:t>
            </a:r>
          </a:p>
          <a:p>
            <a:pPr marL="342900" indent="-342900">
              <a:buAutoNum type="arabicParenBoth"/>
            </a:pPr>
            <a:r>
              <a:rPr lang="en-AU" sz="1200" dirty="0" smtClean="0"/>
              <a:t>The State mining engineer may, on the advice of the Mines occupational physician, direct in a particular case that specified remedial action be taken by an employer to protect the health of employees at a mine. </a:t>
            </a:r>
          </a:p>
          <a:p>
            <a:pPr marL="342900" indent="-342900">
              <a:buAutoNum type="arabicParenBoth"/>
            </a:pPr>
            <a:r>
              <a:rPr lang="en-AU" sz="1200" dirty="0" smtClean="0"/>
              <a:t>An employer must ensure that a direction given under subregulation (2) is complied with as soon as is practicable. </a:t>
            </a:r>
          </a:p>
          <a:p>
            <a:pPr marL="0" indent="0">
              <a:buNone/>
            </a:pPr>
            <a:endParaRPr lang="en-AU" sz="12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977226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Industry was reminded of their responsibilities regarding risk-base</a:t>
            </a:r>
            <a:r>
              <a:rPr lang="en-AU" baseline="0" dirty="0" smtClean="0"/>
              <a:t>d health surveillance in December 2017, with release of this fact sheet and then introduction of the declaration questions in SRS.  </a:t>
            </a:r>
          </a:p>
          <a:p>
            <a:endParaRPr lang="en-AU" baseline="0" dirty="0" smtClean="0"/>
          </a:p>
          <a:p>
            <a:r>
              <a:rPr lang="en-AU" baseline="0" dirty="0" smtClean="0"/>
              <a:t>Further documentation and planning will be covered through health and hygiene management plans (HHMPs).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21</a:t>
            </a:fld>
            <a:endParaRPr lang="en-AU"/>
          </a:p>
        </p:txBody>
      </p:sp>
    </p:spTree>
    <p:extLst>
      <p:ext uri="{BB962C8B-B14F-4D97-AF65-F5344CB8AC3E}">
        <p14:creationId xmlns:p14="http://schemas.microsoft.com/office/powerpoint/2010/main" val="3774734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tabLst>
                <a:tab pos="188913" algn="l"/>
                <a:tab pos="3502025" algn="l"/>
              </a:tabLst>
            </a:pPr>
            <a:r>
              <a:rPr lang="en-AU" sz="2000" dirty="0" smtClean="0"/>
              <a:t>Hazard Identification </a:t>
            </a:r>
            <a:r>
              <a:rPr lang="en-AU" sz="1800" dirty="0" smtClean="0"/>
              <a:t>(qualitative)</a:t>
            </a:r>
          </a:p>
          <a:p>
            <a:pPr lvl="1">
              <a:buFont typeface="Arial" charset="0"/>
              <a:buChar char="-"/>
              <a:tabLst>
                <a:tab pos="188913" algn="l"/>
                <a:tab pos="3502025" algn="l"/>
              </a:tabLst>
            </a:pPr>
            <a:r>
              <a:rPr lang="en-AU" sz="1800" dirty="0" smtClean="0"/>
              <a:t>What? Who? When? How?</a:t>
            </a:r>
          </a:p>
          <a:p>
            <a:pPr>
              <a:tabLst>
                <a:tab pos="188913" algn="l"/>
                <a:tab pos="3502025" algn="l"/>
              </a:tabLst>
            </a:pPr>
            <a:r>
              <a:rPr lang="en-AU" sz="2000" dirty="0" smtClean="0"/>
              <a:t>Assessment of risk </a:t>
            </a:r>
            <a:r>
              <a:rPr lang="en-AU" sz="1800" dirty="0" smtClean="0"/>
              <a:t>(qualitative &amp; quantitative)</a:t>
            </a:r>
          </a:p>
          <a:p>
            <a:pPr lvl="1">
              <a:buFont typeface="Arial" charset="0"/>
              <a:buChar char="-"/>
              <a:tabLst>
                <a:tab pos="188913" algn="l"/>
                <a:tab pos="3502025" algn="l"/>
              </a:tabLst>
            </a:pPr>
            <a:r>
              <a:rPr lang="en-AU" sz="1800" dirty="0" smtClean="0"/>
              <a:t>How much? How often? How serious?</a:t>
            </a:r>
          </a:p>
          <a:p>
            <a:pPr lvl="1">
              <a:buFont typeface="Arial" charset="0"/>
              <a:buChar char="-"/>
              <a:tabLst>
                <a:tab pos="188913" algn="l"/>
                <a:tab pos="3502025" algn="l"/>
              </a:tabLst>
            </a:pPr>
            <a:r>
              <a:rPr lang="en-AU" sz="1800" dirty="0" smtClean="0"/>
              <a:t>Is it acceptable risk?  </a:t>
            </a:r>
          </a:p>
          <a:p>
            <a:pPr lvl="1">
              <a:buFont typeface="Arial" charset="0"/>
              <a:buChar char="-"/>
              <a:tabLst>
                <a:tab pos="188913" algn="l"/>
                <a:tab pos="3502025" algn="l"/>
              </a:tabLst>
            </a:pPr>
            <a:r>
              <a:rPr lang="en-AU" sz="1800" dirty="0" smtClean="0"/>
              <a:t>Can it be managed?</a:t>
            </a:r>
          </a:p>
          <a:p>
            <a:pPr>
              <a:tabLst>
                <a:tab pos="188913" algn="l"/>
                <a:tab pos="3502025" algn="l"/>
              </a:tabLst>
            </a:pPr>
            <a:r>
              <a:rPr lang="en-AU" sz="2000" dirty="0" smtClean="0"/>
              <a:t>Recommending effective controls</a:t>
            </a:r>
          </a:p>
          <a:p>
            <a:pPr lvl="1">
              <a:buFont typeface="Arial" charset="0"/>
              <a:buChar char="-"/>
              <a:tabLst>
                <a:tab pos="188913" algn="l"/>
                <a:tab pos="3502025" algn="l"/>
              </a:tabLst>
            </a:pPr>
            <a:r>
              <a:rPr lang="en-AU" sz="1800" dirty="0" smtClean="0"/>
              <a:t>Reducing exposures to:</a:t>
            </a:r>
          </a:p>
          <a:p>
            <a:pPr lvl="2">
              <a:buSzPct val="40000"/>
              <a:buFont typeface="Arial" charset="0"/>
              <a:buChar char="-"/>
              <a:tabLst>
                <a:tab pos="188913" algn="l"/>
                <a:tab pos="3502025" algn="l"/>
              </a:tabLst>
            </a:pPr>
            <a:r>
              <a:rPr lang="en-AU" sz="1600" dirty="0" smtClean="0"/>
              <a:t>as low as reasonably practicable or</a:t>
            </a:r>
          </a:p>
          <a:p>
            <a:pPr lvl="2">
              <a:buSzPct val="40000"/>
              <a:buFont typeface="Arial" charset="0"/>
              <a:buChar char="-"/>
              <a:tabLst>
                <a:tab pos="188913" algn="l"/>
                <a:tab pos="3502025" algn="l"/>
              </a:tabLst>
            </a:pPr>
            <a:r>
              <a:rPr lang="en-AU" sz="1600" dirty="0" smtClean="0"/>
              <a:t>to accepted levels (legislated or corporate standards)</a:t>
            </a:r>
          </a:p>
          <a:p>
            <a:pPr>
              <a:tabLst>
                <a:tab pos="188913" algn="l"/>
                <a:tab pos="3502025" algn="l"/>
              </a:tabLst>
            </a:pPr>
            <a:r>
              <a:rPr lang="en-AU" sz="2000" dirty="0" smtClean="0"/>
              <a:t>Review and verify efficiency of controls</a:t>
            </a:r>
          </a:p>
          <a:p>
            <a:pPr lvl="1">
              <a:tabLst>
                <a:tab pos="188913" algn="l"/>
                <a:tab pos="3502025" algn="l"/>
              </a:tabLst>
            </a:pPr>
            <a:r>
              <a:rPr lang="en-AU" sz="1800" dirty="0" smtClean="0"/>
              <a:t>Advise on SEGS requiring health monitoring</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659689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Imagine that you are working</a:t>
            </a:r>
            <a:r>
              <a:rPr lang="en-AU" baseline="0" dirty="0" smtClean="0"/>
              <a:t> in one of the underground gold mines, several hundred feet below ground.  </a:t>
            </a:r>
          </a:p>
          <a:p>
            <a:pPr marL="171450" indent="-171450">
              <a:buFont typeface="Arial"/>
              <a:buChar char="•"/>
            </a:pPr>
            <a:r>
              <a:rPr lang="en-AU" baseline="0" dirty="0" smtClean="0"/>
              <a:t>It is dark, but for the faint flicker of the candle on your helmet, that produces just enough light so you can be seen.  You are relying almost entirely on your night vision and other senses to move through sometimes small and cramped space.</a:t>
            </a:r>
          </a:p>
          <a:p>
            <a:pPr marL="171450" indent="-171450">
              <a:buFont typeface="Arial"/>
              <a:buChar char="•"/>
            </a:pPr>
            <a:r>
              <a:rPr lang="en-AU" baseline="0" dirty="0" smtClean="0"/>
              <a:t>It is hot and humid. </a:t>
            </a:r>
          </a:p>
          <a:p>
            <a:pPr marL="171450" indent="-171450">
              <a:buFont typeface="Arial"/>
              <a:buChar char="•"/>
            </a:pPr>
            <a:r>
              <a:rPr lang="en-AU" baseline="0" dirty="0" smtClean="0"/>
              <a:t>In the rush to find and remove the minerals as quickly as possible, some underground mines relied solely on natural ventilation. Early reports describe such low airflow that the anemometer were unable to detect them. So airflow was determined by observing the flicker and brilliance of a burning candle.  </a:t>
            </a:r>
          </a:p>
          <a:p>
            <a:pPr marL="171450" indent="-171450">
              <a:buFont typeface="Arial"/>
              <a:buChar char="•"/>
            </a:pPr>
            <a:r>
              <a:rPr lang="en-AU" baseline="0" dirty="0" smtClean="0"/>
              <a:t>Horses and mules were often used to assist carting ore to the surface.</a:t>
            </a:r>
          </a:p>
          <a:p>
            <a:pPr marL="171450" indent="-171450">
              <a:buFont typeface="Arial"/>
              <a:buChar char="•"/>
            </a:pPr>
            <a:r>
              <a:rPr lang="en-AU" baseline="0" dirty="0" smtClean="0"/>
              <a:t>Clean or fresh water was scarce. Eating and </a:t>
            </a:r>
            <a:r>
              <a:rPr lang="en-AU" baseline="0" dirty="0" err="1" smtClean="0"/>
              <a:t>abluting</a:t>
            </a:r>
            <a:r>
              <a:rPr lang="en-AU" baseline="0" dirty="0" smtClean="0"/>
              <a:t> usually happened within the mine to maximise working time an increased output. </a:t>
            </a:r>
          </a:p>
          <a:p>
            <a:pPr marL="171450" indent="-171450">
              <a:buFont typeface="Arial"/>
              <a:buChar char="•"/>
            </a:pPr>
            <a:r>
              <a:rPr lang="en-AU" baseline="0" dirty="0" smtClean="0"/>
              <a:t>Herbert Hoover, who was one of the earlier mine superintendents at Gwalia Mine in Leonora was renowned for cost cutting and exploited migrant workers by paying them reduced wages.</a:t>
            </a:r>
          </a:p>
          <a:p>
            <a:pPr marL="171450" indent="-171450">
              <a:buFont typeface="Arial"/>
              <a:buChar char="•"/>
            </a:pPr>
            <a:r>
              <a:rPr lang="en-AU" baseline="0" dirty="0" smtClean="0"/>
              <a:t>Imagine how it must have smelled. </a:t>
            </a:r>
          </a:p>
          <a:p>
            <a:pPr marL="171450" indent="-171450">
              <a:buFont typeface="Arial"/>
              <a:buChar char="•"/>
            </a:pPr>
            <a:endParaRPr lang="en-AU" baseline="0" dirty="0" smtClean="0"/>
          </a:p>
          <a:p>
            <a:pPr marL="0" marR="0" lvl="0" indent="0" algn="l" defTabSz="914400" rtl="0" eaLnBrk="0" fontAlgn="base" latinLnBrk="0" hangingPunct="0">
              <a:lnSpc>
                <a:spcPct val="100000"/>
              </a:lnSpc>
              <a:spcBef>
                <a:spcPct val="30000"/>
              </a:spcBef>
              <a:spcAft>
                <a:spcPct val="0"/>
              </a:spcAft>
              <a:buClrTx/>
              <a:buSzTx/>
              <a:buFont typeface="Arial"/>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Candle GIF: https://ayearofchristmas.tumblr.com/post/70306024856</a:t>
            </a:r>
          </a:p>
          <a:p>
            <a:pPr marL="0" indent="0">
              <a:buFont typeface="Arial"/>
              <a:buNone/>
            </a:pPr>
            <a:endParaRPr lang="en-AU" b="1"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666927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114000"/>
              </a:lnSpc>
              <a:spcBef>
                <a:spcPts val="0"/>
              </a:spcBef>
              <a:spcAft>
                <a:spcPts val="1200"/>
              </a:spcAft>
            </a:pPr>
            <a:r>
              <a:rPr lang="en-AU" dirty="0" smtClean="0"/>
              <a:t>Make a clinical assessment on health of the worker based on workplace exposure information.</a:t>
            </a:r>
          </a:p>
          <a:p>
            <a:pPr lvl="1">
              <a:lnSpc>
                <a:spcPct val="114000"/>
              </a:lnSpc>
              <a:spcBef>
                <a:spcPts val="0"/>
              </a:spcBef>
            </a:pPr>
            <a:r>
              <a:rPr lang="en-AU" sz="1800" dirty="0" smtClean="0"/>
              <a:t>HHMP, exposure monitoring summaries for individual &amp; relevant SEGs</a:t>
            </a:r>
          </a:p>
          <a:p>
            <a:pPr lvl="1">
              <a:lnSpc>
                <a:spcPct val="114000"/>
              </a:lnSpc>
              <a:spcBef>
                <a:spcPts val="0"/>
              </a:spcBef>
            </a:pPr>
            <a:r>
              <a:rPr lang="en-AU" sz="1800" dirty="0" smtClean="0"/>
              <a:t>Health surveillance history; biological monitoring etc</a:t>
            </a:r>
            <a:br>
              <a:rPr lang="en-AU" sz="1800" dirty="0" smtClean="0"/>
            </a:br>
            <a:endParaRPr lang="en-AU" sz="1800" dirty="0" smtClean="0"/>
          </a:p>
          <a:p>
            <a:pPr>
              <a:lnSpc>
                <a:spcPct val="114000"/>
              </a:lnSpc>
              <a:spcBef>
                <a:spcPts val="0"/>
              </a:spcBef>
              <a:spcAft>
                <a:spcPts val="1200"/>
              </a:spcAft>
            </a:pPr>
            <a:r>
              <a:rPr lang="en-AU" dirty="0" smtClean="0"/>
              <a:t>Ensure worker understands the examination purpose and what the results mean.</a:t>
            </a:r>
          </a:p>
          <a:p>
            <a:pPr>
              <a:lnSpc>
                <a:spcPct val="114000"/>
              </a:lnSpc>
              <a:spcBef>
                <a:spcPts val="0"/>
              </a:spcBef>
              <a:spcAft>
                <a:spcPts val="1200"/>
              </a:spcAft>
            </a:pPr>
            <a:r>
              <a:rPr lang="en-AU" dirty="0" smtClean="0"/>
              <a:t>Notify the employer of diagnosis of an occupational disease and any remedial action that may be necessary</a:t>
            </a:r>
          </a:p>
          <a:p>
            <a:pPr lvl="1">
              <a:lnSpc>
                <a:spcPct val="110000"/>
              </a:lnSpc>
              <a:spcBef>
                <a:spcPts val="0"/>
              </a:spcBef>
            </a:pPr>
            <a:r>
              <a:rPr lang="en-AU" sz="1800" dirty="0" smtClean="0"/>
              <a:t>Referrals to specialists or for further assessment or treatment, removal from tasks, initiate compensation processes, if necessary</a:t>
            </a:r>
          </a:p>
          <a:p>
            <a:pPr lvl="1">
              <a:lnSpc>
                <a:spcPct val="110000"/>
              </a:lnSpc>
              <a:spcBef>
                <a:spcPts val="0"/>
              </a:spcBef>
            </a:pPr>
            <a:r>
              <a:rPr lang="en-AU" sz="1800" dirty="0" smtClean="0"/>
              <a:t>Provide advice on recovery periods or reduction of exposures</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616749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emphasizes how monitoring exposure fits in with assessing health risks</a:t>
            </a:r>
            <a:r>
              <a:rPr lang="en-US" baseline="0" dirty="0" smtClean="0"/>
              <a:t> </a:t>
            </a:r>
            <a:r>
              <a:rPr lang="en-US" dirty="0" smtClean="0"/>
              <a:t>and how, in conjunction</a:t>
            </a:r>
            <a:r>
              <a:rPr lang="en-US" baseline="0" dirty="0" smtClean="0"/>
              <a:t> with health monitoring (the term used by Safe Work Australia) and pre-employment medicals benefits individuals.  Health surveillance, in contrast is more of an epidemiological study and in WA, notification of conditions or early changes in health can be tracked for the industry population.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252921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purposes</a:t>
            </a:r>
            <a:r>
              <a:rPr lang="en-US" baseline="0" dirty="0" smtClean="0"/>
              <a:t> of undertaking health assessments.  They include:</a:t>
            </a:r>
          </a:p>
          <a:p>
            <a:pPr marL="171450" indent="-171450">
              <a:buFont typeface="Arial" panose="020B0604020202020204" pitchFamily="34" charset="0"/>
              <a:buChar char="•"/>
            </a:pPr>
            <a:r>
              <a:rPr lang="en-US" baseline="0" dirty="0" smtClean="0"/>
              <a:t>Pre-employment assessments to ensure fit and healthy workers are selected for employment who are mentally and physically capable of doing the job. This may involve lung function testing if the worker must wear a negative pressure respiratory (P2 dust mask).</a:t>
            </a:r>
          </a:p>
          <a:p>
            <a:pPr marL="628650" lvl="1" indent="-171450">
              <a:buFont typeface="Arial" panose="020B0604020202020204" pitchFamily="34" charset="0"/>
              <a:buChar char="•"/>
            </a:pPr>
            <a:r>
              <a:rPr lang="en-US" baseline="0" dirty="0" smtClean="0"/>
              <a:t>A baseline assessment of any hazards the worker may be exposed to should be undertaken at this stage – for example, baseline hearing levels, inherent levels of lead in blood are important for future process workers in lead mines, laboratories using lead litharge, or working in gold rooms.  </a:t>
            </a:r>
          </a:p>
          <a:p>
            <a:pPr marL="171450" lvl="0" indent="-171450">
              <a:buFont typeface="Arial" panose="020B0604020202020204" pitchFamily="34" charset="0"/>
              <a:buChar char="•"/>
            </a:pPr>
            <a:r>
              <a:rPr lang="en-US" baseline="0" dirty="0" smtClean="0"/>
              <a:t>Exposure risk management involves identification/assessment/control/ validation and verification of controls.   If there is a chance that exposure to an atmospheric contaminant can cause an occupational disease, there is a </a:t>
            </a:r>
            <a:r>
              <a:rPr lang="en-US" baseline="0" dirty="0" err="1" smtClean="0"/>
              <a:t>a</a:t>
            </a:r>
            <a:r>
              <a:rPr lang="en-US" baseline="0" dirty="0" smtClean="0"/>
              <a:t> validated test to screen changes  (the earliest signs are preferable), then that health screening is appropriate.  This is informed by exposure monitoring.  </a:t>
            </a:r>
          </a:p>
          <a:p>
            <a:pPr marL="628650" lvl="1" indent="-171450">
              <a:buFont typeface="Arial" panose="020B0604020202020204" pitchFamily="34" charset="0"/>
              <a:buChar char="•"/>
            </a:pPr>
            <a:r>
              <a:rPr lang="en-US" baseline="0" dirty="0" smtClean="0"/>
              <a:t>Biological monitoring, say for lead, is appropriate for everyone in the SEG with more than 50% of the Exposure Standard. </a:t>
            </a:r>
          </a:p>
          <a:p>
            <a:pPr marL="171450" lvl="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318856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Regulation</a:t>
            </a:r>
            <a:r>
              <a:rPr lang="en-AU" baseline="0" dirty="0" smtClean="0"/>
              <a:t> 3.39 requires any employer who becomes aware of a mine worker being diagnosed with an occupational disease to report it to the Mines Occupational Physician.   The current approved notification method is this form.   </a:t>
            </a:r>
          </a:p>
          <a:p>
            <a:endParaRPr lang="en-AU" baseline="0" dirty="0" smtClean="0"/>
          </a:p>
          <a:p>
            <a:r>
              <a:rPr lang="en-AU" baseline="0" dirty="0" smtClean="0"/>
              <a:t>More details of numbers of people involved in Health Surveillance programs are required to be reported in SRS in the sampling plan and then subsequently at the time of the annual review.   More information will be provided in guidance materials from the homepage.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26</a:t>
            </a:fld>
            <a:endParaRPr lang="en-AU"/>
          </a:p>
        </p:txBody>
      </p:sp>
    </p:spTree>
    <p:extLst>
      <p:ext uri="{BB962C8B-B14F-4D97-AF65-F5344CB8AC3E}">
        <p14:creationId xmlns:p14="http://schemas.microsoft.com/office/powerpoint/2010/main" val="2862893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27</a:t>
            </a:fld>
            <a:endParaRPr lang="en-AU"/>
          </a:p>
        </p:txBody>
      </p:sp>
    </p:spTree>
    <p:extLst>
      <p:ext uri="{BB962C8B-B14F-4D97-AF65-F5344CB8AC3E}">
        <p14:creationId xmlns:p14="http://schemas.microsoft.com/office/powerpoint/2010/main" val="328887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Add slide </a:t>
            </a:r>
            <a:r>
              <a:rPr lang="en-AU" smtClean="0"/>
              <a:t>about awards</a:t>
            </a:r>
            <a:endParaRPr lang="en-AU"/>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9679B7-217F-461E-8C46-624B77FF316E}"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52531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Because of these poor conditions many miners</a:t>
            </a:r>
            <a:r>
              <a:rPr lang="en-US" baseline="0" dirty="0" smtClean="0"/>
              <a:t> suffered from disabling respiratory diseases.  </a:t>
            </a:r>
          </a:p>
          <a:p>
            <a:endParaRPr lang="en-US" baseline="0" dirty="0" smtClean="0"/>
          </a:p>
          <a:p>
            <a:pPr lvl="0"/>
            <a:r>
              <a:rPr lang="en-AU" sz="1200" kern="1200" dirty="0" smtClean="0">
                <a:solidFill>
                  <a:schemeClr val="tx1"/>
                </a:solidFill>
                <a:effectLst/>
                <a:latin typeface="+mn-lt"/>
                <a:ea typeface="+mn-ea"/>
                <a:cs typeface="+mn-cs"/>
              </a:rPr>
              <a:t>There were four royal commissions between 1905 and 1925 into the conditions miners faced. Many gold miners were suffering and dying from lung diseases that became known as “miners’ phthisis”.</a:t>
            </a:r>
          </a:p>
          <a:p>
            <a:r>
              <a:rPr lang="en-AU" sz="1200" kern="1200" dirty="0" smtClean="0">
                <a:solidFill>
                  <a:schemeClr val="tx1"/>
                </a:solidFill>
                <a:effectLst/>
                <a:latin typeface="+mn-lt"/>
                <a:ea typeface="+mn-ea"/>
                <a:cs typeface="+mn-cs"/>
              </a:rPr>
              <a:t> </a:t>
            </a:r>
          </a:p>
          <a:p>
            <a:pPr lvl="0"/>
            <a:r>
              <a:rPr lang="en-AU" sz="1200" kern="1200" dirty="0" smtClean="0">
                <a:solidFill>
                  <a:schemeClr val="tx1"/>
                </a:solidFill>
                <a:effectLst/>
                <a:latin typeface="+mn-lt"/>
                <a:ea typeface="+mn-ea"/>
                <a:cs typeface="+mn-cs"/>
              </a:rPr>
              <a:t>The first Royal Condition in 1905 explored new ventilation technology being used in the coal mines in Cornwall and elsewhere to improve the conditions for miners.  It also focussed on sanitation with descriptions of many ablution and crib facilities as downright filthy with only a few being described as satisfactory. </a:t>
            </a:r>
          </a:p>
          <a:p>
            <a:r>
              <a:rPr lang="en-AU" sz="1200" kern="1200" dirty="0" smtClean="0">
                <a:solidFill>
                  <a:schemeClr val="tx1"/>
                </a:solidFill>
                <a:effectLst/>
                <a:latin typeface="+mn-lt"/>
                <a:ea typeface="+mn-ea"/>
                <a:cs typeface="+mn-cs"/>
              </a:rPr>
              <a:t> </a:t>
            </a:r>
          </a:p>
          <a:p>
            <a:pPr lvl="0"/>
            <a:r>
              <a:rPr lang="en-AU" sz="1200" b="1" kern="1200" dirty="0" smtClean="0">
                <a:solidFill>
                  <a:schemeClr val="tx1"/>
                </a:solidFill>
                <a:effectLst/>
                <a:latin typeface="+mn-lt"/>
                <a:ea typeface="+mn-ea"/>
                <a:cs typeface="+mn-cs"/>
              </a:rPr>
              <a:t>And of course it was very dusty. </a:t>
            </a:r>
            <a:r>
              <a:rPr lang="en-AU" sz="1200" kern="1200" dirty="0" smtClean="0">
                <a:solidFill>
                  <a:schemeClr val="tx1"/>
                </a:solidFill>
                <a:effectLst/>
                <a:latin typeface="+mn-lt"/>
                <a:ea typeface="+mn-ea"/>
                <a:cs typeface="+mn-cs"/>
              </a:rPr>
              <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The 1905 royal commission reported on hospital reports of 25 hospitals and attempted to summarise patterns of disease. A high prevalence of gastroenteritis (typhoid fever), gun shot wounds, falling and crushing injuries accompanied reports of “miners’ phthisis”.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short periods of working underground miners developed severe productive coughs, experienced breathlessness that over time became disabling preventing sick workers from working.</a:t>
            </a:r>
            <a:br>
              <a:rPr lang="en-AU" sz="1200" kern="1200" dirty="0" smtClean="0">
                <a:solidFill>
                  <a:schemeClr val="tx1"/>
                </a:solidFill>
                <a:effectLst/>
                <a:latin typeface="+mn-lt"/>
                <a:ea typeface="+mn-ea"/>
                <a:cs typeface="+mn-cs"/>
              </a:rPr>
            </a:b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16239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Tuberculosis was also rife amongst miners.  This highly infectious bacterial infection seemed to be worse amongst miners who were also exposed to dusty environments.  Dr </a:t>
            </a:r>
            <a:r>
              <a:rPr lang="en-AU" sz="1200" kern="1200" dirty="0" err="1" smtClean="0">
                <a:solidFill>
                  <a:schemeClr val="tx1"/>
                </a:solidFill>
                <a:effectLst/>
                <a:latin typeface="+mn-lt"/>
                <a:ea typeface="+mn-ea"/>
                <a:cs typeface="+mn-cs"/>
              </a:rPr>
              <a:t>Cumpston</a:t>
            </a:r>
            <a:r>
              <a:rPr lang="en-AU" sz="1200" kern="1200" dirty="0" smtClean="0">
                <a:solidFill>
                  <a:schemeClr val="tx1"/>
                </a:solidFill>
                <a:effectLst/>
                <a:latin typeface="+mn-lt"/>
                <a:ea typeface="+mn-ea"/>
                <a:cs typeface="+mn-cs"/>
              </a:rPr>
              <a:t> reported at the 1911 Royal Commission that there were miners suffered from either:</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Pure tubercular infections,</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Pure fibrosis,</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or mixed tuberculosis and fibrosis. </a:t>
            </a:r>
            <a:br>
              <a:rPr lang="en-AU" sz="1200" kern="1200" dirty="0" smtClean="0">
                <a:solidFill>
                  <a:schemeClr val="tx1"/>
                </a:solidFill>
                <a:effectLst/>
                <a:latin typeface="+mn-lt"/>
                <a:ea typeface="+mn-ea"/>
                <a:cs typeface="+mn-cs"/>
              </a:rPr>
            </a:br>
            <a:endParaRPr lang="en-AU" sz="11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Dr </a:t>
            </a:r>
            <a:r>
              <a:rPr lang="en-AU" sz="1200" kern="1200" dirty="0" err="1" smtClean="0">
                <a:solidFill>
                  <a:schemeClr val="tx1"/>
                </a:solidFill>
                <a:effectLst/>
                <a:latin typeface="+mn-lt"/>
                <a:ea typeface="+mn-ea"/>
                <a:cs typeface="+mn-cs"/>
              </a:rPr>
              <a:t>Cumpston</a:t>
            </a:r>
            <a:r>
              <a:rPr lang="en-AU" sz="1200" kern="1200" dirty="0" smtClean="0">
                <a:solidFill>
                  <a:schemeClr val="tx1"/>
                </a:solidFill>
                <a:effectLst/>
                <a:latin typeface="+mn-lt"/>
                <a:ea typeface="+mn-ea"/>
                <a:cs typeface="+mn-cs"/>
              </a:rPr>
              <a:t> reported symptoms of early, intermediate and late fibrosis with an emphasis on winter coughs and colds.  This table summarises death rates from the various pulmonary diseases between 1900 and 1909. </a:t>
            </a:r>
            <a:endParaRPr lang="en-AU" sz="11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sz="11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markedly high rates in miners compared with non-miners are obvious for all respiratory diseases.  </a:t>
            </a:r>
            <a:endParaRPr lang="en-AU" sz="11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sz="11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According to McNulty</a:t>
            </a:r>
            <a:r>
              <a:rPr lang="en-AU" sz="1200" kern="1200" baseline="0" dirty="0" smtClean="0">
                <a:solidFill>
                  <a:schemeClr val="tx1"/>
                </a:solidFill>
                <a:effectLst/>
                <a:latin typeface="+mn-lt"/>
                <a:ea typeface="+mn-ea"/>
                <a:cs typeface="+mn-cs"/>
              </a:rPr>
              <a:t> (1968), a</a:t>
            </a:r>
            <a:r>
              <a:rPr lang="en-AU" sz="1200" kern="1200" dirty="0" smtClean="0">
                <a:solidFill>
                  <a:schemeClr val="tx1"/>
                </a:solidFill>
                <a:effectLst/>
                <a:latin typeface="+mn-lt"/>
                <a:ea typeface="+mn-ea"/>
                <a:cs typeface="+mn-cs"/>
              </a:rPr>
              <a:t>t this time there were no routine</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chest x-rays to support diagnosis and no established screening had yet occurred at</a:t>
            </a:r>
            <a:r>
              <a:rPr lang="en-AU" sz="1200" kern="1200" baseline="0" dirty="0" smtClean="0">
                <a:solidFill>
                  <a:schemeClr val="tx1"/>
                </a:solidFill>
                <a:effectLst/>
                <a:latin typeface="+mn-lt"/>
                <a:ea typeface="+mn-ea"/>
                <a:cs typeface="+mn-cs"/>
              </a:rPr>
              <a:t> the time of the 1911 Commission</a:t>
            </a:r>
            <a:r>
              <a:rPr lang="en-AU" sz="1200" kern="1200" dirty="0" smtClean="0">
                <a:solidFill>
                  <a:schemeClr val="tx1"/>
                </a:solidFill>
                <a:effectLst/>
                <a:latin typeface="+mn-lt"/>
                <a:ea typeface="+mn-ea"/>
                <a:cs typeface="+mn-cs"/>
              </a:rPr>
              <a:t>. </a:t>
            </a:r>
            <a:endParaRPr lang="en-AU" sz="11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a:p>
        </p:txBody>
      </p:sp>
    </p:spTree>
    <p:extLst>
      <p:ext uri="{BB962C8B-B14F-4D97-AF65-F5344CB8AC3E}">
        <p14:creationId xmlns:p14="http://schemas.microsoft.com/office/powerpoint/2010/main" val="311781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buFont typeface="Arial"/>
              <a:buChar char="•"/>
            </a:pPr>
            <a:r>
              <a:rPr lang="en-US" baseline="0" dirty="0" smtClean="0"/>
              <a:t>The term Miners’</a:t>
            </a:r>
            <a:r>
              <a:rPr lang="en-US" dirty="0" smtClean="0"/>
              <a:t> Phthisis was used to describe the heavy burden of respiratory diseases that</a:t>
            </a:r>
            <a:r>
              <a:rPr lang="en-US" baseline="0" dirty="0" smtClean="0"/>
              <a:t> miners experienced compared with the population who did other work.</a:t>
            </a:r>
          </a:p>
          <a:p>
            <a:r>
              <a:rPr lang="en-AU" sz="1200" b="1" kern="1200" dirty="0" smtClean="0">
                <a:solidFill>
                  <a:schemeClr val="tx1"/>
                </a:solidFill>
                <a:effectLst/>
                <a:latin typeface="+mn-lt"/>
                <a:ea typeface="+mn-ea"/>
                <a:cs typeface="+mn-cs"/>
              </a:rPr>
              <a:t>The first Mine Workers’ Health Certificate </a:t>
            </a:r>
            <a:r>
              <a:rPr lang="en-AU" sz="1200" kern="1200" dirty="0" smtClean="0">
                <a:solidFill>
                  <a:schemeClr val="tx1"/>
                </a:solidFill>
                <a:effectLst/>
                <a:latin typeface="+mn-lt"/>
                <a:ea typeface="+mn-ea"/>
                <a:cs typeface="+mn-cs"/>
              </a:rPr>
              <a:t>started as a result of the </a:t>
            </a:r>
          </a:p>
          <a:p>
            <a:r>
              <a:rPr lang="en-AU" sz="1200" b="1" kern="1200" dirty="0" smtClean="0">
                <a:solidFill>
                  <a:schemeClr val="tx1"/>
                </a:solidFill>
                <a:effectLst/>
                <a:latin typeface="+mn-lt"/>
                <a:ea typeface="+mn-ea"/>
                <a:cs typeface="+mn-cs"/>
              </a:rPr>
              <a:t>Miners’ Phthisis Act, 1922 and Regulations 1925.</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The text on the left is a copy and paste from the contents page of the 1925 regulations.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1. Certificate of appointment</a:t>
            </a:r>
            <a:r>
              <a:rPr lang="en-AU" sz="1200" kern="1200" dirty="0" smtClean="0">
                <a:solidFill>
                  <a:schemeClr val="tx1"/>
                </a:solidFill>
                <a:effectLst/>
                <a:latin typeface="+mn-lt"/>
                <a:ea typeface="+mn-ea"/>
                <a:cs typeface="+mn-cs"/>
              </a:rPr>
              <a:t> – refers to appointment of medical examiner</a:t>
            </a:r>
          </a:p>
          <a:p>
            <a:r>
              <a:rPr lang="en-AU" sz="1200" i="1" kern="1200" dirty="0" smtClean="0">
                <a:solidFill>
                  <a:schemeClr val="tx1"/>
                </a:solidFill>
                <a:effectLst/>
                <a:latin typeface="+mn-lt"/>
                <a:ea typeface="+mn-ea"/>
                <a:cs typeface="+mn-cs"/>
              </a:rPr>
              <a:t>2. Notice requiring person to be tested</a:t>
            </a:r>
            <a:r>
              <a:rPr lang="en-AU" sz="1200" kern="1200" dirty="0" smtClean="0">
                <a:solidFill>
                  <a:schemeClr val="tx1"/>
                </a:solidFill>
                <a:effectLst/>
                <a:latin typeface="+mn-lt"/>
                <a:ea typeface="+mn-ea"/>
                <a:cs typeface="+mn-cs"/>
              </a:rPr>
              <a:t> – every new miner (or new applicant) was examined with a compulsory chest x-ray, that was repeated every year while the miner remained in the industry.  </a:t>
            </a:r>
          </a:p>
          <a:p>
            <a:r>
              <a:rPr lang="en-AU" sz="1200" kern="1200" dirty="0" smtClean="0">
                <a:solidFill>
                  <a:schemeClr val="tx1"/>
                </a:solidFill>
                <a:effectLst/>
                <a:latin typeface="+mn-lt"/>
                <a:ea typeface="+mn-ea"/>
                <a:cs typeface="+mn-cs"/>
              </a:rPr>
              <a:t>Initially these tests were carried out by the Commonwealth government at a local laboratory in Kalgoorlie until the state Health Department took over in 1954.</a:t>
            </a:r>
          </a:p>
          <a:p>
            <a:r>
              <a:rPr lang="en-AU" sz="1200" kern="1200" dirty="0" smtClean="0">
                <a:solidFill>
                  <a:schemeClr val="tx1"/>
                </a:solidFill>
                <a:effectLst/>
                <a:latin typeface="+mn-lt"/>
                <a:ea typeface="+mn-ea"/>
                <a:cs typeface="+mn-cs"/>
              </a:rPr>
              <a:t>The image on the right shows an example of a clinical record, that were summarised monthly in the pink and green forms behind.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Miners without a diagnosis of tuberculosis or miners’ phthisis were given a </a:t>
            </a:r>
          </a:p>
          <a:p>
            <a:r>
              <a:rPr lang="en-AU" sz="1200" b="1" kern="1200" dirty="0" smtClean="0">
                <a:solidFill>
                  <a:schemeClr val="tx1"/>
                </a:solidFill>
                <a:effectLst/>
                <a:latin typeface="+mn-lt"/>
                <a:ea typeface="+mn-ea"/>
                <a:cs typeface="+mn-cs"/>
              </a:rPr>
              <a:t>3. Certificate of good health </a:t>
            </a:r>
            <a:r>
              <a:rPr lang="en-AU" sz="1200" kern="1200" dirty="0" smtClean="0">
                <a:solidFill>
                  <a:schemeClr val="tx1"/>
                </a:solidFill>
                <a:effectLst/>
                <a:latin typeface="+mn-lt"/>
                <a:ea typeface="+mn-ea"/>
                <a:cs typeface="+mn-cs"/>
              </a:rPr>
              <a:t>and were permitted to work in the industry.  </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For those who were not provided with a certificate of good health, were prohibited to from working in the mines. </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prohibition was reported to the minister and a notice given to the person directing them to obtain compensation payments.  The scale of payment were scheduled in the Regulations.   </a:t>
            </a:r>
          </a:p>
          <a:p>
            <a:r>
              <a:rPr lang="en-AU" sz="1200" kern="1200" dirty="0" smtClean="0">
                <a:solidFill>
                  <a:schemeClr val="tx1"/>
                </a:solidFill>
                <a:effectLst/>
                <a:latin typeface="+mn-lt"/>
                <a:ea typeface="+mn-ea"/>
                <a:cs typeface="+mn-cs"/>
              </a:rPr>
              <a:t>4. Report to Minister</a:t>
            </a:r>
          </a:p>
          <a:p>
            <a:r>
              <a:rPr lang="en-AU" sz="1200" kern="1200" dirty="0" smtClean="0">
                <a:solidFill>
                  <a:schemeClr val="tx1"/>
                </a:solidFill>
                <a:effectLst/>
                <a:latin typeface="+mn-lt"/>
                <a:ea typeface="+mn-ea"/>
                <a:cs typeface="+mn-cs"/>
              </a:rPr>
              <a:t>5. Notice to person with tuberculosis </a:t>
            </a:r>
          </a:p>
          <a:p>
            <a:r>
              <a:rPr lang="en-AU" sz="1200" kern="1200" dirty="0" smtClean="0">
                <a:solidFill>
                  <a:schemeClr val="tx1"/>
                </a:solidFill>
                <a:effectLst/>
                <a:latin typeface="+mn-lt"/>
                <a:ea typeface="+mn-ea"/>
                <a:cs typeface="+mn-cs"/>
              </a:rPr>
              <a:t>6. Notice to person with miners’ phthisis</a:t>
            </a:r>
          </a:p>
          <a:p>
            <a:r>
              <a:rPr lang="en-AU" sz="1200" kern="1200" dirty="0" smtClean="0">
                <a:solidFill>
                  <a:schemeClr val="tx1"/>
                </a:solidFill>
                <a:effectLst/>
                <a:latin typeface="+mn-lt"/>
                <a:ea typeface="+mn-ea"/>
                <a:cs typeface="+mn-cs"/>
              </a:rPr>
              <a:t>7. Service of notices</a:t>
            </a:r>
          </a:p>
          <a:p>
            <a:r>
              <a:rPr lang="en-AU" sz="1200" kern="1200" dirty="0" smtClean="0">
                <a:solidFill>
                  <a:schemeClr val="tx1"/>
                </a:solidFill>
                <a:effectLst/>
                <a:latin typeface="+mn-lt"/>
                <a:ea typeface="+mn-ea"/>
                <a:cs typeface="+mn-cs"/>
              </a:rPr>
              <a:t>8. Payment of compensation</a:t>
            </a:r>
          </a:p>
          <a:p>
            <a:r>
              <a:rPr lang="en-AU" sz="1200" kern="1200" dirty="0" smtClean="0">
                <a:solidFill>
                  <a:schemeClr val="tx1"/>
                </a:solidFill>
                <a:effectLst/>
                <a:latin typeface="+mn-lt"/>
                <a:ea typeface="+mn-ea"/>
                <a:cs typeface="+mn-cs"/>
              </a:rPr>
              <a:t>9. Scale of compensation (s. 9) </a:t>
            </a:r>
          </a:p>
          <a:p>
            <a:r>
              <a:rPr lang="en-AU" sz="1200" kern="1200" dirty="0" smtClean="0">
                <a:solidFill>
                  <a:schemeClr val="tx1"/>
                </a:solidFill>
                <a:effectLst/>
                <a:latin typeface="+mn-lt"/>
                <a:ea typeface="+mn-ea"/>
                <a:cs typeface="+mn-cs"/>
              </a:rPr>
              <a:t>Schedule of Forms Notes </a:t>
            </a:r>
          </a:p>
          <a:p>
            <a:r>
              <a:rPr lang="en-AU" sz="1200" kern="1200" dirty="0" smtClean="0">
                <a:solidFill>
                  <a:schemeClr val="tx1"/>
                </a:solidFill>
                <a:effectLst/>
                <a:latin typeface="+mn-lt"/>
                <a:ea typeface="+mn-ea"/>
                <a:cs typeface="+mn-cs"/>
              </a:rPr>
              <a:t>Compilation table 12</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709603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table summarises the results of those periodic examinations of mine workers in five year periods from 1925 to 1964.  Dr Jim McNulty the chief medical officer in WA, reported to the First Australian Pneumoconiosis Conference – a conference on airborne dust in industry, its measurement, control and effects on health at Sydney University in February 1968.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In his paper he remarks, that in Western Australia, approximately 1000 cases of silicosis were reported in a ten year period, in contrast to only 120 cases of silicosis being reported by his equivalents in Queensland over a seven year period.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If we take a look at this table, there is significant fluctuations to 1964 in the silicosis cases, accompanied by a dramatic reduction in incidence of tuberculosis.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He raises the point that diagnosis of silicosis is highly variable and sensitive to which medical practitioner is reviewing a case.   He states that one doctor may diagnose chronic bronchitis based on symptoms, while another may diagnose silicosis if the chest x-ray shows small nodules. </a:t>
            </a:r>
            <a:endParaRPr lang="en-AU"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11072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AU" sz="1200" kern="1200" dirty="0" smtClean="0">
                <a:solidFill>
                  <a:schemeClr val="tx1"/>
                </a:solidFill>
                <a:effectLst/>
                <a:latin typeface="+mn-lt"/>
                <a:ea typeface="+mn-ea"/>
                <a:cs typeface="+mn-cs"/>
              </a:rPr>
              <a:t>I have included these graphs from McNulty’s paper, as he compares the prevalence of chronic bronchitis with silicosis in the one on the left.   </a:t>
            </a:r>
            <a:endParaRPr lang="en-AU" sz="11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sz="11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shows that as many as 50% of all miners experienced silicosis prior to 1965. And that the symptoms of chronic bronchitis preceded this diagnosis.  </a:t>
            </a:r>
            <a:endParaRPr lang="en-AU" sz="11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McNulty acknowledged that by the time a diagnosis silicosis could be made miners were usually suffering from severe and disabling diseases –  characteristically they suffered from severe breathlessness, continuous productive bronchitis (they had to cough up frequently throughout the day so they could take a decent breath).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He noticed high rates of chronic bronchitis that often appeared before silicosis diagnosed.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Rates of silicosis increased as miners aged, however he confirmed that some younger miners, who started working when they were boys, developed silicosis in a pattern suggesting there was a relationship with years in mining, not necessarily age.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When he compared coal and gold miners, with reference to whether they were surface or underground miners, Underground Gold Miners bore a greater burden of respiratory disease than Collie coal miners and surface gold miners.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He wondered if chronic bronchitis could be used as an early indicator of health impacts that lead to more serious diseases, for medical practitioners to advise against working underground to prevent silicosis.  He also notes that the non-</a:t>
            </a:r>
            <a:r>
              <a:rPr lang="en-AU" sz="1200" kern="1200" dirty="0" err="1" smtClean="0">
                <a:solidFill>
                  <a:schemeClr val="tx1"/>
                </a:solidFill>
                <a:effectLst/>
                <a:latin typeface="+mn-lt"/>
                <a:ea typeface="+mn-ea"/>
                <a:cs typeface="+mn-cs"/>
              </a:rPr>
              <a:t>bronchitic</a:t>
            </a:r>
            <a:r>
              <a:rPr lang="en-AU" sz="1200" kern="1200" dirty="0" smtClean="0">
                <a:solidFill>
                  <a:schemeClr val="tx1"/>
                </a:solidFill>
                <a:effectLst/>
                <a:latin typeface="+mn-lt"/>
                <a:ea typeface="+mn-ea"/>
                <a:cs typeface="+mn-cs"/>
              </a:rPr>
              <a:t> </a:t>
            </a:r>
            <a:r>
              <a:rPr lang="en-AU" sz="1200" kern="1200" dirty="0" err="1" smtClean="0">
                <a:solidFill>
                  <a:schemeClr val="tx1"/>
                </a:solidFill>
                <a:effectLst/>
                <a:latin typeface="+mn-lt"/>
                <a:ea typeface="+mn-ea"/>
                <a:cs typeface="+mn-cs"/>
              </a:rPr>
              <a:t>silicotic</a:t>
            </a:r>
            <a:r>
              <a:rPr lang="en-AU" sz="1200" kern="1200" dirty="0" smtClean="0">
                <a:solidFill>
                  <a:schemeClr val="tx1"/>
                </a:solidFill>
                <a:effectLst/>
                <a:latin typeface="+mn-lt"/>
                <a:ea typeface="+mn-ea"/>
                <a:cs typeface="+mn-cs"/>
              </a:rPr>
              <a:t> is not seriously disabled and can continue to work.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He concludes that Chronic bronchitis (productive cough in morning &amp; night for at least three months for at least three years) is associated with length of mining but of the majority of miners suffering chronic bronchitis, there was a strong association with smoking as well.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He postulated that smoking and working underground led to earlier development of more severe respiratory conditions.  </a:t>
            </a:r>
            <a:endParaRPr lang="en-AU" sz="1100" kern="1200" dirty="0" smtClean="0">
              <a:solidFill>
                <a:schemeClr val="tx1"/>
              </a:solidFill>
              <a:effectLst/>
              <a:latin typeface="+mn-lt"/>
              <a:ea typeface="+mn-ea"/>
              <a:cs typeface="+mn-cs"/>
            </a:endParaRPr>
          </a:p>
          <a:p>
            <a:pPr lvl="1"/>
            <a:r>
              <a:rPr lang="en-AU" sz="1200" kern="1200" dirty="0" smtClean="0">
                <a:solidFill>
                  <a:schemeClr val="tx1"/>
                </a:solidFill>
                <a:effectLst/>
                <a:latin typeface="+mn-lt"/>
                <a:ea typeface="+mn-ea"/>
                <a:cs typeface="+mn-cs"/>
              </a:rPr>
              <a:t>For a scientific manuscript, it is unusual compared to the dry technical wording used today – he reflected that he regularly encouraged susceptible workers to leave mining and find a different industry to work in while they were younger and still fit to work. </a:t>
            </a:r>
            <a:endParaRPr lang="en-AU"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94704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AU" sz="1200" kern="1200" dirty="0" smtClean="0">
                <a:solidFill>
                  <a:schemeClr val="tx1"/>
                </a:solidFill>
                <a:effectLst/>
                <a:latin typeface="+mn-lt"/>
                <a:ea typeface="+mn-ea"/>
                <a:cs typeface="+mn-cs"/>
              </a:rPr>
              <a:t>At this stage it is necessary to step back and take a look at what else was happening in the WA mining industry.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slides shows numbers of mine employees reported to the department since 1900.  It shows a steady decline from the gold-rush days to WW1. Then a renewed increase in the 1930s until WW2 took many miners to fight abroad.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 </a:t>
            </a:r>
          </a:p>
          <a:p>
            <a:pPr lvl="0"/>
            <a:r>
              <a:rPr lang="en-AU" sz="1200" b="1" kern="1200" dirty="0" smtClean="0">
                <a:solidFill>
                  <a:schemeClr val="tx1"/>
                </a:solidFill>
                <a:effectLst/>
                <a:latin typeface="+mn-lt"/>
                <a:ea typeface="+mn-ea"/>
                <a:cs typeface="+mn-cs"/>
              </a:rPr>
              <a:t>Blue asbestos</a:t>
            </a:r>
            <a:r>
              <a:rPr lang="en-AU" sz="1200" kern="1200" dirty="0" smtClean="0">
                <a:solidFill>
                  <a:schemeClr val="tx1"/>
                </a:solidFill>
                <a:effectLst/>
                <a:latin typeface="+mn-lt"/>
                <a:ea typeface="+mn-ea"/>
                <a:cs typeface="+mn-cs"/>
              </a:rPr>
              <a:t> was mined around Wittenoom from 1939-1966.  It ceased due to “unprofitability” and recognition of the health concerns.   Mines Inspector Adams reported on the dust menace blowing onto the town noting health concerns.  However it wasn’t until 1946, that the first case of asbestosis occurred, however it wasn’t diagnosed for a long time.  Dr Eric Saint is reported to have warned that workers exposed to this dust would contract chest disease within six months.</a:t>
            </a:r>
            <a:br>
              <a:rPr lang="en-AU" sz="1200" kern="1200" dirty="0" smtClean="0">
                <a:solidFill>
                  <a:schemeClr val="tx1"/>
                </a:solidFill>
                <a:effectLst/>
                <a:latin typeface="+mn-lt"/>
                <a:ea typeface="+mn-ea"/>
                <a:cs typeface="+mn-cs"/>
              </a:rPr>
            </a:b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Although extensive exploration had identified the scale of iron ore in the Pilbara there was small scale mining in the Yampi Sound because the Federal Government had imposed an embargo that prevented export of iron ore between 1938 and 1960. This was based on fear of supporting Japan who had moved into China. Shortly after it was lifted the Utah Development Company started mining at Goldsworthy in 1965, with the first shipment a year later.  Since then, iron ore has continued to increase the volume mined and shipped so that today it represents approximately 54% of the national export sales value. </a:t>
            </a:r>
          </a:p>
          <a:p>
            <a:pPr lvl="0"/>
            <a:r>
              <a:rPr lang="en-AU" sz="1200" b="1" kern="1200" dirty="0" smtClean="0">
                <a:solidFill>
                  <a:schemeClr val="tx1"/>
                </a:solidFill>
                <a:effectLst/>
                <a:latin typeface="+mn-lt"/>
                <a:ea typeface="+mn-ea"/>
                <a:cs typeface="+mn-cs"/>
              </a:rPr>
              <a:t>Bauxite and Alumina</a:t>
            </a:r>
            <a:r>
              <a:rPr lang="en-AU" sz="1200" kern="1200" dirty="0" smtClean="0">
                <a:solidFill>
                  <a:schemeClr val="tx1"/>
                </a:solidFill>
                <a:effectLst/>
                <a:latin typeface="+mn-lt"/>
                <a:ea typeface="+mn-ea"/>
                <a:cs typeface="+mn-cs"/>
              </a:rPr>
              <a:t> – around 1963 Jarrahdale and the Kwinana Refinery started operations.</a:t>
            </a:r>
          </a:p>
          <a:p>
            <a:pPr lvl="0"/>
            <a:r>
              <a:rPr lang="en-AU" sz="1200" b="1" kern="1200" dirty="0" smtClean="0">
                <a:solidFill>
                  <a:schemeClr val="tx1"/>
                </a:solidFill>
                <a:effectLst/>
                <a:latin typeface="+mn-lt"/>
                <a:ea typeface="+mn-ea"/>
                <a:cs typeface="+mn-cs"/>
              </a:rPr>
              <a:t>Nickel</a:t>
            </a:r>
            <a:r>
              <a:rPr lang="en-AU" sz="1200" kern="1200" dirty="0" smtClean="0">
                <a:solidFill>
                  <a:schemeClr val="tx1"/>
                </a:solidFill>
                <a:effectLst/>
                <a:latin typeface="+mn-lt"/>
                <a:ea typeface="+mn-ea"/>
                <a:cs typeface="+mn-cs"/>
              </a:rPr>
              <a:t> – has been subject an extremely fickle market, with fluctuating fortunes, since early 1960s, with a price peak at the time of the Vietnam War and booming exploration from the 1970s till the global stock market crash.  </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This graph shows how the industry plateaued in population size while the components changed and many diversified with building more complex processing facilities.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E2EE5A4-A1FE-4A33-9EDF-C05CFFD626FB}"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258123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early 1991, the</a:t>
            </a:r>
            <a:r>
              <a:rPr lang="en-AU" baseline="0" dirty="0" smtClean="0"/>
              <a:t> Mine Workers’ Health Certificate was modified, to include hearing tests.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a:p>
        </p:txBody>
      </p:sp>
    </p:spTree>
    <p:extLst>
      <p:ext uri="{BB962C8B-B14F-4D97-AF65-F5344CB8AC3E}">
        <p14:creationId xmlns:p14="http://schemas.microsoft.com/office/powerpoint/2010/main" val="85787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201903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24558021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24111746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25533553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6669736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1260806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hasCustomPrompt="1"/>
          </p:nvPr>
        </p:nvSpPr>
        <p:spPr>
          <a:xfrm>
            <a:off x="914400" y="2130426"/>
            <a:ext cx="10363200" cy="1470025"/>
          </a:xfrm>
        </p:spPr>
        <p:txBody>
          <a:bodyPr/>
          <a:lstStyle>
            <a:lvl1pPr algn="ctr">
              <a:defRPr sz="3600" baseline="0"/>
            </a:lvl1pPr>
          </a:lstStyle>
          <a:p>
            <a:r>
              <a:rPr lang="en-US" dirty="0" smtClean="0"/>
              <a:t>History of health surveillance and monitoring</a:t>
            </a:r>
            <a:endParaRPr lang="en-AU"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Lindy Nield</a:t>
            </a:r>
          </a:p>
          <a:p>
            <a:r>
              <a:rPr lang="en-US" dirty="0" smtClean="0"/>
              <a:t>Statewide Health Team Leader</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22323144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22761179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extLst>
      <p:ext uri="{BB962C8B-B14F-4D97-AF65-F5344CB8AC3E}">
        <p14:creationId xmlns:p14="http://schemas.microsoft.com/office/powerpoint/2010/main" val="339823091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cid:image001.png@01D4DE6B.0EFF82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hyperlink" Target="mailto:MinesSafety@dmirs.wa.gov.a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928821" y="1124744"/>
            <a:ext cx="8516762" cy="4896544"/>
          </a:xfrm>
        </p:spPr>
        <p:txBody>
          <a:bodyPr/>
          <a:lstStyle/>
          <a:p>
            <a:pPr lvl="0">
              <a:defRPr/>
            </a:pPr>
            <a:r>
              <a:rPr lang="en-AU" sz="2000" dirty="0"/>
              <a:t>This presentation is based on the content presented at the 2019 </a:t>
            </a:r>
            <a:r>
              <a:rPr lang="en-AU" sz="2000" dirty="0" smtClean="0"/>
              <a:t>Health and Hygiene Forum </a:t>
            </a:r>
            <a:r>
              <a:rPr lang="en-AU" sz="2000" dirty="0"/>
              <a:t>in </a:t>
            </a:r>
            <a:r>
              <a:rPr lang="en-AU" sz="2000" dirty="0" smtClean="0"/>
              <a:t>June </a:t>
            </a:r>
            <a:r>
              <a:rPr lang="en-AU" sz="2000" dirty="0"/>
              <a:t>2019.  </a:t>
            </a:r>
          </a:p>
          <a:p>
            <a:pPr>
              <a:defRPr/>
            </a:pPr>
            <a:r>
              <a:rPr lang="en-AU" sz="2000" dirty="0"/>
              <a:t>Department of Mines, Industry Regulation and Safety (DMIRS)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2019.</a:t>
            </a:r>
          </a:p>
          <a:p>
            <a:pPr>
              <a:defRPr/>
            </a:pPr>
            <a:r>
              <a:rPr lang="en-AU" altLang="en-US" sz="2000" dirty="0"/>
              <a:t>For resources, information or clarification, please contact: </a:t>
            </a:r>
            <a:r>
              <a:rPr lang="en-AU" altLang="en-US" sz="2000" b="1" dirty="0">
                <a:solidFill>
                  <a:srgbClr val="0000FF"/>
                </a:solidFill>
              </a:rPr>
              <a:t>SafetyComms@dmirs.wa.gov.au</a:t>
            </a:r>
            <a:r>
              <a:rPr lang="en-AU" altLang="en-US" sz="2000" b="1" dirty="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2701" y="30527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1901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2712807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9890" t="15145" r="21923" b="3080"/>
          <a:stretch/>
        </p:blipFill>
        <p:spPr>
          <a:xfrm rot="5400000">
            <a:off x="6230572" y="486116"/>
            <a:ext cx="5779528" cy="5184576"/>
          </a:xfrm>
          <a:prstGeom prst="rect">
            <a:avLst/>
          </a:prstGeom>
        </p:spPr>
      </p:pic>
      <p:sp>
        <p:nvSpPr>
          <p:cNvPr id="4" name="TextBox 3"/>
          <p:cNvSpPr txBox="1"/>
          <p:nvPr/>
        </p:nvSpPr>
        <p:spPr>
          <a:xfrm>
            <a:off x="263352" y="5373216"/>
            <a:ext cx="6552728" cy="934487"/>
          </a:xfrm>
          <a:prstGeom prst="rect">
            <a:avLst/>
          </a:prstGeom>
          <a:noFill/>
        </p:spPr>
        <p:txBody>
          <a:bodyPr wrap="square" rtlCol="0">
            <a:spAutoFit/>
          </a:bodyPr>
          <a:lstStyle/>
          <a:p>
            <a:pPr marL="0" marR="0" lvl="0" indent="0" algn="l" defTabSz="914400" rtl="0" eaLnBrk="0" fontAlgn="base" latinLnBrk="0" hangingPunct="0">
              <a:lnSpc>
                <a:spcPct val="114000"/>
              </a:lnSpc>
              <a:spcBef>
                <a:spcPct val="0"/>
              </a:spcBef>
              <a:spcAft>
                <a:spcPct val="0"/>
              </a:spcAft>
              <a:buClrTx/>
              <a:buSzTx/>
              <a:buFontTx/>
              <a:buNone/>
              <a:tabLst/>
              <a:defRPr/>
            </a:pPr>
            <a:r>
              <a:rPr kumimoji="0" lang="en-AU" sz="1600" b="1"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1968 First Australian Conference of Pneumoconiosis</a:t>
            </a:r>
          </a:p>
          <a:p>
            <a:pPr marL="0" marR="0" lvl="0" indent="0" algn="l" defTabSz="914400" rtl="0" eaLnBrk="0" fontAlgn="base" latinLnBrk="0" hangingPunct="0">
              <a:lnSpc>
                <a:spcPct val="114000"/>
              </a:lnSpc>
              <a:spcBef>
                <a:spcPct val="0"/>
              </a:spcBef>
              <a:spcAft>
                <a:spcPct val="0"/>
              </a:spcAft>
              <a:buClrTx/>
              <a:buSzTx/>
              <a:buFontTx/>
              <a:buNone/>
              <a:tabLst/>
              <a:defRPr/>
            </a:pPr>
            <a:r>
              <a:rPr kumimoji="0" lang="en-AU" sz="16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Dr Jim McNulty (1968) </a:t>
            </a:r>
            <a:r>
              <a:rPr kumimoji="0" lang="en-AU" sz="1600" b="0" i="1"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The prevalence of respiratory symptoms in Western Australian gold miners compared with coal miners. </a:t>
            </a:r>
          </a:p>
        </p:txBody>
      </p:sp>
      <p:pic>
        <p:nvPicPr>
          <p:cNvPr id="5" name="Picture 4"/>
          <p:cNvPicPr>
            <a:picLocks noChangeAspect="1"/>
          </p:cNvPicPr>
          <p:nvPr/>
        </p:nvPicPr>
        <p:blipFill>
          <a:blip r:embed="rId4"/>
          <a:stretch>
            <a:fillRect/>
          </a:stretch>
        </p:blipFill>
        <p:spPr>
          <a:xfrm>
            <a:off x="551384" y="228126"/>
            <a:ext cx="5184576" cy="5011756"/>
          </a:xfrm>
          <a:prstGeom prst="rect">
            <a:avLst/>
          </a:prstGeom>
        </p:spPr>
      </p:pic>
      <p:sp>
        <p:nvSpPr>
          <p:cNvPr id="6" name="TextBox 5"/>
          <p:cNvSpPr txBox="1"/>
          <p:nvPr/>
        </p:nvSpPr>
        <p:spPr>
          <a:xfrm>
            <a:off x="4511824" y="2575818"/>
            <a:ext cx="864096"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2400" b="1" i="0" u="none" strike="noStrike" kern="1200" cap="none" spc="0" normalizeH="0" baseline="0" noProof="0" dirty="0" smtClean="0">
                <a:ln>
                  <a:noFill/>
                </a:ln>
                <a:solidFill>
                  <a:srgbClr val="A02A1D"/>
                </a:solidFill>
                <a:effectLst/>
                <a:uLnTx/>
                <a:uFillTx/>
                <a:latin typeface="Arial" charset="0"/>
                <a:ea typeface="ＭＳ Ｐゴシック" pitchFamily="-124" charset="-128"/>
                <a:cs typeface="+mn-cs"/>
              </a:rPr>
              <a:t>50%</a:t>
            </a:r>
            <a:endParaRPr kumimoji="0" lang="en-AU" sz="2400" b="1" i="0" u="none" strike="noStrike" kern="1200" cap="none" spc="0" normalizeH="0" baseline="0" noProof="0" dirty="0">
              <a:ln>
                <a:noFill/>
              </a:ln>
              <a:solidFill>
                <a:srgbClr val="A02A1D"/>
              </a:solidFill>
              <a:effectLst/>
              <a:uLnTx/>
              <a:uFillTx/>
              <a:latin typeface="Arial" charset="0"/>
              <a:ea typeface="ＭＳ Ｐゴシック" pitchFamily="-124" charset="-128"/>
              <a:cs typeface="+mn-cs"/>
            </a:endParaRPr>
          </a:p>
        </p:txBody>
      </p:sp>
      <p:sp>
        <p:nvSpPr>
          <p:cNvPr id="7" name="Slide Number Placeholder 3"/>
          <p:cNvSpPr>
            <a:spLocks noGrp="1"/>
          </p:cNvSpPr>
          <p:nvPr>
            <p:ph type="sldNum" sz="quarter" idx="10"/>
          </p:nvPr>
        </p:nvSpPr>
        <p:spPr>
          <a:xfrm>
            <a:off x="9652000" y="6500814"/>
            <a:ext cx="2540000" cy="361615"/>
          </a:xfrm>
        </p:spPr>
        <p:txBody>
          <a:bodyPr/>
          <a:lstStyle/>
          <a:p>
            <a:pPr>
              <a:defRPr/>
            </a:pPr>
            <a:fld id="{44C1278F-C93A-44A2-AB74-1750ADFF2444}" type="slidenum">
              <a:rPr lang="en-US" smtClean="0"/>
              <a:pPr>
                <a:defRPr/>
              </a:pPr>
              <a:t>10</a:t>
            </a:fld>
            <a:endParaRPr lang="en-US" dirty="0"/>
          </a:p>
        </p:txBody>
      </p:sp>
    </p:spTree>
    <p:extLst>
      <p:ext uri="{BB962C8B-B14F-4D97-AF65-F5344CB8AC3E}">
        <p14:creationId xmlns:p14="http://schemas.microsoft.com/office/powerpoint/2010/main" val="4263243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3352" y="908720"/>
            <a:ext cx="11627029" cy="5040560"/>
          </a:xfrm>
          <a:prstGeom prst="rect">
            <a:avLst/>
          </a:prstGeom>
        </p:spPr>
      </p:pic>
      <p:sp>
        <p:nvSpPr>
          <p:cNvPr id="4" name="TextBox 3"/>
          <p:cNvSpPr txBox="1"/>
          <p:nvPr/>
        </p:nvSpPr>
        <p:spPr>
          <a:xfrm>
            <a:off x="4352628" y="4428639"/>
            <a:ext cx="2520280" cy="307777"/>
          </a:xfrm>
          <a:prstGeom prst="rect">
            <a:avLst/>
          </a:prstGeom>
          <a:noFill/>
        </p:spPr>
        <p:txBody>
          <a:bodyPr wrap="square" rtlCol="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Asbestos (1939 -1966)</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sp>
        <p:nvSpPr>
          <p:cNvPr id="5" name="TextBox 4"/>
          <p:cNvSpPr txBox="1"/>
          <p:nvPr/>
        </p:nvSpPr>
        <p:spPr>
          <a:xfrm>
            <a:off x="4223792" y="1535760"/>
            <a:ext cx="6391522" cy="1323439"/>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600" b="0" i="0" strike="noStrike" kern="1200" cap="none" spc="0" normalizeH="0" baseline="0" noProof="0" dirty="0" smtClean="0">
                <a:ln>
                  <a:noFill/>
                </a:ln>
                <a:solidFill>
                  <a:srgbClr val="A02A1D"/>
                </a:solidFill>
                <a:effectLst/>
                <a:uLnTx/>
                <a:uFillTx/>
                <a:latin typeface="Arial" charset="0"/>
                <a:ea typeface="ＭＳ Ｐゴシック" pitchFamily="-124" charset="-128"/>
                <a:cs typeface="+mn-cs"/>
              </a:rPr>
              <a:t>Burgeoning commodities with increased complexity of operations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Iron Ore 1957 Mt Whaleback – 1938 -1960 iron ore embargo lifted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Bauxite / Alumina – 1963 – Jarrahdale / Kwinana Refinery</a:t>
            </a:r>
            <a:endPar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Nickel – 1970s - peak price during Vietnam War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6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Lead – 1990s - Magellan </a:t>
            </a:r>
            <a:endParaRPr kumimoji="0" lang="en-AU" sz="1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sp>
        <p:nvSpPr>
          <p:cNvPr id="6" name="TextBox 5"/>
          <p:cNvSpPr txBox="1"/>
          <p:nvPr/>
        </p:nvSpPr>
        <p:spPr>
          <a:xfrm>
            <a:off x="2578020" y="5306093"/>
            <a:ext cx="72008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200" b="1" i="0" u="none" strike="noStrike" kern="1200" cap="none" spc="0" normalizeH="0" baseline="0" noProof="0" dirty="0" smtClean="0">
                <a:ln>
                  <a:noFill/>
                </a:ln>
                <a:solidFill>
                  <a:srgbClr val="A02A1D"/>
                </a:solidFill>
                <a:effectLst/>
                <a:uLnTx/>
                <a:uFillTx/>
                <a:latin typeface="Arial" charset="0"/>
                <a:ea typeface="ＭＳ Ｐゴシック" pitchFamily="-124" charset="-128"/>
                <a:cs typeface="+mn-cs"/>
              </a:rPr>
              <a:t>WW1</a:t>
            </a:r>
            <a:endParaRPr kumimoji="0" lang="en-AU" sz="1200" b="1" i="0" u="none" strike="noStrike" kern="1200" cap="none" spc="0" normalizeH="0" baseline="0" noProof="0" dirty="0">
              <a:ln>
                <a:noFill/>
              </a:ln>
              <a:solidFill>
                <a:srgbClr val="A02A1D"/>
              </a:solidFill>
              <a:effectLst/>
              <a:uLnTx/>
              <a:uFillTx/>
              <a:latin typeface="Arial" charset="0"/>
              <a:ea typeface="ＭＳ Ｐゴシック" pitchFamily="-124" charset="-128"/>
              <a:cs typeface="+mn-cs"/>
            </a:endParaRPr>
          </a:p>
        </p:txBody>
      </p:sp>
      <p:sp>
        <p:nvSpPr>
          <p:cNvPr id="7" name="TextBox 6"/>
          <p:cNvSpPr txBox="1"/>
          <p:nvPr/>
        </p:nvSpPr>
        <p:spPr>
          <a:xfrm>
            <a:off x="4603778" y="5352259"/>
            <a:ext cx="72008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200" b="1" i="0" u="none" strike="noStrike" kern="1200" cap="none" spc="0" normalizeH="0" baseline="0" noProof="0" dirty="0" smtClean="0">
                <a:ln>
                  <a:noFill/>
                </a:ln>
                <a:solidFill>
                  <a:srgbClr val="A02A1D"/>
                </a:solidFill>
                <a:effectLst/>
                <a:uLnTx/>
                <a:uFillTx/>
                <a:latin typeface="Arial" charset="0"/>
                <a:ea typeface="ＭＳ Ｐゴシック" pitchFamily="-124" charset="-128"/>
                <a:cs typeface="+mn-cs"/>
              </a:rPr>
              <a:t>WW2</a:t>
            </a:r>
            <a:endParaRPr kumimoji="0" lang="en-AU" sz="1200" b="1" i="0" u="none" strike="noStrike" kern="1200" cap="none" spc="0" normalizeH="0" baseline="0" noProof="0" dirty="0">
              <a:ln>
                <a:noFill/>
              </a:ln>
              <a:solidFill>
                <a:srgbClr val="A02A1D"/>
              </a:solidFill>
              <a:effectLst/>
              <a:uLnTx/>
              <a:uFillTx/>
              <a:latin typeface="Arial" charset="0"/>
              <a:ea typeface="ＭＳ Ｐゴシック" pitchFamily="-124" charset="-128"/>
              <a:cs typeface="+mn-cs"/>
            </a:endParaRPr>
          </a:p>
        </p:txBody>
      </p:sp>
      <p:sp>
        <p:nvSpPr>
          <p:cNvPr id="8" name="TextBox 7"/>
          <p:cNvSpPr txBox="1"/>
          <p:nvPr/>
        </p:nvSpPr>
        <p:spPr>
          <a:xfrm>
            <a:off x="8256240" y="5213759"/>
            <a:ext cx="122735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200" b="1" i="0" u="none" strike="noStrike" kern="1200" cap="none" spc="0" normalizeH="0" baseline="0" noProof="0" dirty="0" smtClean="0">
                <a:ln>
                  <a:noFill/>
                </a:ln>
                <a:solidFill>
                  <a:srgbClr val="A02A1D"/>
                </a:solidFill>
                <a:effectLst/>
                <a:uLnTx/>
                <a:uFillTx/>
                <a:latin typeface="Arial" charset="0"/>
                <a:ea typeface="ＭＳ Ｐゴシック" pitchFamily="-124" charset="-128"/>
                <a:cs typeface="+mn-cs"/>
              </a:rPr>
              <a:t>1987 stock market crash</a:t>
            </a:r>
            <a:endParaRPr kumimoji="0" lang="en-AU" sz="1200" b="1" i="0" u="none" strike="noStrike" kern="1200" cap="none" spc="0" normalizeH="0" baseline="0" noProof="0" dirty="0">
              <a:ln>
                <a:noFill/>
              </a:ln>
              <a:solidFill>
                <a:srgbClr val="A02A1D"/>
              </a:solidFill>
              <a:effectLst/>
              <a:uLnTx/>
              <a:uFillTx/>
              <a:latin typeface="Arial" charset="0"/>
              <a:ea typeface="ＭＳ Ｐゴシック" pitchFamily="-124" charset="-128"/>
              <a:cs typeface="+mn-cs"/>
            </a:endParaRPr>
          </a:p>
        </p:txBody>
      </p:sp>
      <p:sp>
        <p:nvSpPr>
          <p:cNvPr id="9" name="TextBox 8"/>
          <p:cNvSpPr txBox="1"/>
          <p:nvPr/>
        </p:nvSpPr>
        <p:spPr>
          <a:xfrm>
            <a:off x="10426892" y="5328625"/>
            <a:ext cx="864096"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200" b="1" i="0" u="none" strike="noStrike" kern="1200" cap="none" spc="0" normalizeH="0" baseline="0" noProof="0" dirty="0" smtClean="0">
                <a:ln>
                  <a:noFill/>
                </a:ln>
                <a:solidFill>
                  <a:srgbClr val="A02A1D"/>
                </a:solidFill>
                <a:effectLst/>
                <a:uLnTx/>
                <a:uFillTx/>
                <a:latin typeface="Arial" charset="0"/>
                <a:ea typeface="ＭＳ Ｐゴシック" pitchFamily="-124" charset="-128"/>
                <a:cs typeface="+mn-cs"/>
              </a:rPr>
              <a:t>GFC</a:t>
            </a:r>
            <a:endParaRPr kumimoji="0" lang="en-AU" sz="1200" b="1" i="0" u="none" strike="noStrike" kern="1200" cap="none" spc="0" normalizeH="0" baseline="0" noProof="0" dirty="0">
              <a:ln>
                <a:noFill/>
              </a:ln>
              <a:solidFill>
                <a:srgbClr val="A02A1D"/>
              </a:solidFill>
              <a:effectLst/>
              <a:uLnTx/>
              <a:uFillTx/>
              <a:latin typeface="Arial" charset="0"/>
              <a:ea typeface="ＭＳ Ｐゴシック" pitchFamily="-124" charset="-128"/>
              <a:cs typeface="+mn-cs"/>
            </a:endParaRPr>
          </a:p>
        </p:txBody>
      </p:sp>
      <p:sp>
        <p:nvSpPr>
          <p:cNvPr id="10" name="TextBox 9"/>
          <p:cNvSpPr txBox="1"/>
          <p:nvPr/>
        </p:nvSpPr>
        <p:spPr>
          <a:xfrm>
            <a:off x="1045428" y="4320918"/>
            <a:ext cx="3785264" cy="523220"/>
          </a:xfrm>
          <a:prstGeom prst="rect">
            <a:avLst/>
          </a:prstGeom>
          <a:noFill/>
        </p:spPr>
        <p:txBody>
          <a:bodyPr wrap="square" rtlCol="0">
            <a:spAutoFit/>
          </a:bodyPr>
          <a:lstStyle>
            <a:defPPr>
              <a:defRPr lang="en-US"/>
            </a:defPPr>
            <a:lvl1pPr marL="171450" indent="-171450">
              <a:buFont typeface="Arial" panose="020B0604020202020204" pitchFamily="34" charset="0"/>
              <a:buChar char="•"/>
              <a:defRPr sz="1600">
                <a:solidFill>
                  <a:schemeClr val="accent1">
                    <a:lumMod val="25000"/>
                  </a:schemeClr>
                </a:solidFill>
              </a:defRPr>
            </a:lvl1p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BBE0E3">
                    <a:lumMod val="25000"/>
                  </a:srgbClr>
                </a:solidFill>
                <a:effectLst/>
                <a:uLnTx/>
                <a:uFillTx/>
                <a:latin typeface="Arial" charset="0"/>
                <a:ea typeface="ＭＳ Ｐゴシック" pitchFamily="-124" charset="-128"/>
                <a:cs typeface="+mn-cs"/>
              </a:rPr>
              <a:t>Collie coal since 1846</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1400" b="0" i="0" u="none" strike="noStrike" kern="1200" cap="none" spc="0" normalizeH="0" baseline="0" noProof="0" dirty="0">
                <a:ln>
                  <a:noFill/>
                </a:ln>
                <a:solidFill>
                  <a:srgbClr val="BBE0E3">
                    <a:lumMod val="25000"/>
                  </a:srgbClr>
                </a:solidFill>
                <a:effectLst/>
                <a:uLnTx/>
                <a:uFillTx/>
                <a:latin typeface="Arial" charset="0"/>
                <a:ea typeface="ＭＳ Ｐゴシック" pitchFamily="-124" charset="-128"/>
                <a:cs typeface="+mn-cs"/>
              </a:rPr>
              <a:t>Lead - Northampton (1838-1938)</a:t>
            </a:r>
          </a:p>
        </p:txBody>
      </p:sp>
      <p:sp>
        <p:nvSpPr>
          <p:cNvPr id="11" name="Rectangle 2"/>
          <p:cNvSpPr txBox="1">
            <a:spLocks noChangeArrowheads="1"/>
          </p:cNvSpPr>
          <p:nvPr/>
        </p:nvSpPr>
        <p:spPr>
          <a:xfrm>
            <a:off x="579916" y="246621"/>
            <a:ext cx="10363200" cy="752128"/>
          </a:xfrm>
          <a:prstGeom prst="rect">
            <a:avLst/>
          </a:prstGeom>
        </p:spPr>
        <p:txBody>
          <a:bodyPr/>
          <a:lst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rgbClr val="000000"/>
                </a:solidFill>
                <a:effectLst/>
                <a:uLnTx/>
                <a:uFillTx/>
                <a:latin typeface="Arial"/>
                <a:ea typeface="ＭＳ Ｐゴシック"/>
                <a:cs typeface="+mj-cs"/>
              </a:rPr>
              <a:t>Endless cycles of fluctuating fortunes </a:t>
            </a:r>
            <a:endParaRPr kumimoji="0" lang="en-US" sz="2800" b="0" i="0" u="none" strike="noStrike" kern="0" cap="none" spc="0" normalizeH="0" baseline="0" noProof="0" dirty="0" smtClean="0">
              <a:ln>
                <a:noFill/>
              </a:ln>
              <a:solidFill>
                <a:srgbClr val="000000"/>
              </a:solidFill>
              <a:effectLst/>
              <a:uLnTx/>
              <a:uFillTx/>
              <a:latin typeface="Arial"/>
              <a:ea typeface="ＭＳ Ｐゴシック"/>
              <a:cs typeface="+mj-cs"/>
            </a:endParaRPr>
          </a:p>
        </p:txBody>
      </p:sp>
      <p:sp>
        <p:nvSpPr>
          <p:cNvPr id="12" name="Slide Number Placeholder 3"/>
          <p:cNvSpPr>
            <a:spLocks noGrp="1"/>
          </p:cNvSpPr>
          <p:nvPr>
            <p:ph type="sldNum" sz="quarter" idx="10"/>
          </p:nvPr>
        </p:nvSpPr>
        <p:spPr>
          <a:xfrm>
            <a:off x="9652000" y="6500814"/>
            <a:ext cx="2540000" cy="361615"/>
          </a:xfrm>
        </p:spPr>
        <p:txBody>
          <a:bodyPr/>
          <a:lstStyle/>
          <a:p>
            <a:pPr>
              <a:defRPr/>
            </a:pPr>
            <a:fld id="{44C1278F-C93A-44A2-AB74-1750ADFF2444}" type="slidenum">
              <a:rPr lang="en-US" smtClean="0"/>
              <a:pPr>
                <a:defRPr/>
              </a:pPr>
              <a:t>11</a:t>
            </a:fld>
            <a:endParaRPr lang="en-US" dirty="0"/>
          </a:p>
        </p:txBody>
      </p:sp>
    </p:spTree>
    <p:extLst>
      <p:ext uri="{BB962C8B-B14F-4D97-AF65-F5344CB8AC3E}">
        <p14:creationId xmlns:p14="http://schemas.microsoft.com/office/powerpoint/2010/main" val="3039027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84784"/>
            <a:ext cx="11014248" cy="4473672"/>
          </a:xfrm>
        </p:spPr>
        <p:txBody>
          <a:bodyPr/>
          <a:lstStyle/>
          <a:p>
            <a:pPr marL="0" indent="0">
              <a:buNone/>
            </a:pPr>
            <a:r>
              <a:rPr lang="en-AU" sz="2000" i="1" dirty="0" smtClean="0"/>
              <a:t>From the Phthisis Act, 1925 “</a:t>
            </a:r>
            <a:r>
              <a:rPr lang="en-AU" sz="2000" dirty="0" smtClean="0"/>
              <a:t>Certificate of Good Health” to:</a:t>
            </a:r>
            <a:br>
              <a:rPr lang="en-AU" sz="2000" dirty="0" smtClean="0"/>
            </a:br>
            <a:endParaRPr lang="en-AU" sz="2000" dirty="0" smtClean="0"/>
          </a:p>
          <a:p>
            <a:pPr marL="0" indent="0">
              <a:buNone/>
            </a:pPr>
            <a:r>
              <a:rPr lang="en-AU" dirty="0" smtClean="0"/>
              <a:t>Mine </a:t>
            </a:r>
            <a:r>
              <a:rPr lang="en-AU" dirty="0"/>
              <a:t>Workers’ Health Certificate (1976 -1995</a:t>
            </a:r>
            <a:r>
              <a:rPr lang="en-AU" dirty="0" smtClean="0"/>
              <a:t>)</a:t>
            </a:r>
          </a:p>
          <a:p>
            <a:r>
              <a:rPr lang="en-AU" sz="2000" dirty="0" smtClean="0"/>
              <a:t>Physical </a:t>
            </a:r>
            <a:r>
              <a:rPr lang="en-AU" sz="2000" dirty="0"/>
              <a:t>examination and a screening Chest X-</a:t>
            </a:r>
            <a:r>
              <a:rPr lang="en-AU" sz="2000" dirty="0" smtClean="0"/>
              <a:t>ray (CXR) was required for every miner in: </a:t>
            </a:r>
            <a:endParaRPr lang="en-AU" sz="2000" dirty="0"/>
          </a:p>
          <a:p>
            <a:pPr lvl="1"/>
            <a:r>
              <a:rPr lang="en-AU" sz="2000" dirty="0" smtClean="0"/>
              <a:t>Class-A mine, every two years</a:t>
            </a:r>
          </a:p>
          <a:p>
            <a:pPr lvl="2"/>
            <a:r>
              <a:rPr lang="en-AU" sz="1800" dirty="0" smtClean="0"/>
              <a:t>All underground, lead, manganese, vanadium, talc, </a:t>
            </a:r>
            <a:r>
              <a:rPr lang="en-AU" sz="1800" dirty="0" err="1" smtClean="0"/>
              <a:t>micor</a:t>
            </a:r>
            <a:r>
              <a:rPr lang="en-AU" sz="1800" dirty="0" smtClean="0"/>
              <a:t> or with radioactive materials</a:t>
            </a:r>
          </a:p>
          <a:p>
            <a:pPr lvl="1"/>
            <a:r>
              <a:rPr lang="en-AU" sz="2000" dirty="0" smtClean="0"/>
              <a:t>Class-B mine, every five years</a:t>
            </a:r>
          </a:p>
          <a:p>
            <a:pPr lvl="2"/>
            <a:r>
              <a:rPr lang="en-AU" sz="1800" dirty="0" smtClean="0"/>
              <a:t>Most quarries, surface mining and treatment plants</a:t>
            </a:r>
          </a:p>
          <a:p>
            <a:pPr lvl="2"/>
            <a:endParaRPr lang="en-AU" sz="1800" dirty="0"/>
          </a:p>
          <a:p>
            <a:r>
              <a:rPr lang="en-AU" sz="2000" dirty="0" smtClean="0">
                <a:solidFill>
                  <a:srgbClr val="117D7F"/>
                </a:solidFill>
              </a:rPr>
              <a:t>Commonwealth Laboratory and later Perth Chest Clinic (WA Dept. of Health) examined and read CXRs</a:t>
            </a:r>
            <a:endParaRPr lang="en-AU" sz="2000" dirty="0">
              <a:solidFill>
                <a:srgbClr val="117D7F"/>
              </a:solidFill>
            </a:endParaRPr>
          </a:p>
          <a:p>
            <a:pPr lvl="1"/>
            <a:endParaRPr lang="en-AU" sz="2000" dirty="0" smtClean="0"/>
          </a:p>
          <a:p>
            <a:pPr lvl="1"/>
            <a:endParaRPr lang="en-AU" sz="2000" dirty="0" smtClean="0"/>
          </a:p>
        </p:txBody>
      </p:sp>
      <p:sp>
        <p:nvSpPr>
          <p:cNvPr id="4" name="Slide Number Placeholder 3"/>
          <p:cNvSpPr>
            <a:spLocks noGrp="1"/>
          </p:cNvSpPr>
          <p:nvPr>
            <p:ph type="sldNum" sz="quarter" idx="10"/>
          </p:nvPr>
        </p:nvSpPr>
        <p:spPr>
          <a:xfrm>
            <a:off x="9652000" y="6500814"/>
            <a:ext cx="2540000" cy="361615"/>
          </a:xfrm>
        </p:spPr>
        <p:txBody>
          <a:bodyPr/>
          <a:lstStyle/>
          <a:p>
            <a:pPr>
              <a:defRPr/>
            </a:pPr>
            <a:fld id="{44C1278F-C93A-44A2-AB74-1750ADFF2444}" type="slidenum">
              <a:rPr lang="en-US" smtClean="0"/>
              <a:pPr>
                <a:defRPr/>
              </a:pPr>
              <a:t>12</a:t>
            </a:fld>
            <a:endParaRPr lang="en-US" dirty="0"/>
          </a:p>
        </p:txBody>
      </p:sp>
      <p:sp>
        <p:nvSpPr>
          <p:cNvPr id="6" name="Title 1"/>
          <p:cNvSpPr>
            <a:spLocks noGrp="1"/>
          </p:cNvSpPr>
          <p:nvPr>
            <p:ph type="title"/>
          </p:nvPr>
        </p:nvSpPr>
        <p:spPr/>
        <p:txBody>
          <a:bodyPr/>
          <a:lstStyle/>
          <a:p>
            <a:pPr marL="0" indent="0" eaLnBrk="1" hangingPunct="1">
              <a:lnSpc>
                <a:spcPct val="114000"/>
              </a:lnSpc>
              <a:spcBef>
                <a:spcPts val="600"/>
              </a:spcBef>
            </a:pPr>
            <a:r>
              <a:rPr lang="en-US" dirty="0"/>
              <a:t/>
            </a:r>
            <a:br>
              <a:rPr lang="en-US" dirty="0"/>
            </a:br>
            <a:r>
              <a:rPr lang="en-US" dirty="0"/>
              <a:t>Mines Regulations Act Regulations, </a:t>
            </a:r>
            <a:r>
              <a:rPr lang="en-US" dirty="0" smtClean="0"/>
              <a:t>1976  (Metalliferous mines)</a:t>
            </a:r>
            <a:r>
              <a:rPr lang="en-US" dirty="0"/>
              <a:t/>
            </a:r>
            <a:br>
              <a:rPr lang="en-US" dirty="0"/>
            </a:br>
            <a:endParaRPr lang="en-US" dirty="0"/>
          </a:p>
        </p:txBody>
      </p:sp>
    </p:spTree>
    <p:extLst>
      <p:ext uri="{BB962C8B-B14F-4D97-AF65-F5344CB8AC3E}">
        <p14:creationId xmlns:p14="http://schemas.microsoft.com/office/powerpoint/2010/main" val="3234187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356" y="1628800"/>
            <a:ext cx="11593288" cy="4093428"/>
          </a:xfrm>
          <a:prstGeom prst="rect">
            <a:avLst/>
          </a:prstGeom>
          <a:noFill/>
        </p:spPr>
        <p:txBody>
          <a:bodyPr wrap="square" rtlCol="0">
            <a:spAutoFit/>
          </a:bodyPr>
          <a:lstStyle/>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Ventilation Board came into effect in 1976 for metalliferous mines</a:t>
            </a: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Established guidelines and procedures for monitoring dust concentrations</a:t>
            </a: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The Mines Inspectorate vetted results and required improvements “whenever poor results were noted”</a:t>
            </a:r>
            <a:b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br>
            <a:endPar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endParaRP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CONTAM database created in late 1980s and </a:t>
            </a:r>
            <a:b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b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redeveloped in 2000</a:t>
            </a: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Expansion of contaminants to reflect all </a:t>
            </a:r>
            <a:b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b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exposures</a:t>
            </a:r>
          </a:p>
          <a:p>
            <a:pPr marL="800100" marR="0" lvl="1" indent="-342900" algn="l" defTabSz="914400" rtl="0" eaLnBrk="0" fontAlgn="base" latinLnBrk="0" hangingPunct="0">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Linkage of exposure to </a:t>
            </a:r>
            <a:r>
              <a:rPr kumimoji="0" lang="en-US" sz="2000" b="0" i="0" u="none" strike="noStrike" kern="1200" cap="none" spc="0" normalizeH="0" baseline="0" noProof="0" dirty="0" err="1" smtClean="0">
                <a:ln>
                  <a:noFill/>
                </a:ln>
                <a:solidFill>
                  <a:srgbClr val="000000"/>
                </a:solidFill>
                <a:effectLst/>
                <a:uLnTx/>
                <a:uFillTx/>
                <a:latin typeface="Arial" charset="0"/>
                <a:ea typeface="ＭＳ Ｐゴシック" pitchFamily="-124" charset="-128"/>
                <a:cs typeface="+mn-cs"/>
              </a:rPr>
              <a:t>MineHealth</a:t>
            </a: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 </a:t>
            </a:r>
            <a:b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b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assessments</a:t>
            </a:r>
            <a:b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br>
            <a:endPar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endParaRP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Health and Hygiene module in SRS – May 2017</a:t>
            </a:r>
          </a:p>
        </p:txBody>
      </p:sp>
      <p:pic>
        <p:nvPicPr>
          <p:cNvPr id="5" name="Picture 4" descr="cid:image001.png@01D4DE6B.0EFF824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35748" y="2849809"/>
            <a:ext cx="5856252" cy="355608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0"/>
          </p:nvPr>
        </p:nvSpPr>
        <p:spPr>
          <a:xfrm>
            <a:off x="9652000" y="6500814"/>
            <a:ext cx="2540000" cy="361615"/>
          </a:xfrm>
        </p:spPr>
        <p:txBody>
          <a:bodyPr/>
          <a:lstStyle/>
          <a:p>
            <a:pPr>
              <a:defRPr/>
            </a:pPr>
            <a:fld id="{44C1278F-C93A-44A2-AB74-1750ADFF2444}" type="slidenum">
              <a:rPr lang="en-US" smtClean="0"/>
              <a:pPr>
                <a:defRPr/>
              </a:pPr>
              <a:t>13</a:t>
            </a:fld>
            <a:endParaRPr lang="en-US" dirty="0"/>
          </a:p>
        </p:txBody>
      </p:sp>
      <p:sp>
        <p:nvSpPr>
          <p:cNvPr id="8" name="Rectangle 2"/>
          <p:cNvSpPr>
            <a:spLocks noGrp="1" noChangeArrowheads="1"/>
          </p:cNvSpPr>
          <p:nvPr>
            <p:ph type="title"/>
          </p:nvPr>
        </p:nvSpPr>
        <p:spPr/>
        <p:txBody>
          <a:bodyPr/>
          <a:lstStyle/>
          <a:p>
            <a:pPr eaLnBrk="1" hangingPunct="1"/>
            <a:r>
              <a:rPr lang="en-US" dirty="0" smtClean="0"/>
              <a:t>History of dust monitoring </a:t>
            </a:r>
          </a:p>
        </p:txBody>
      </p:sp>
    </p:spTree>
    <p:extLst>
      <p:ext uri="{BB962C8B-B14F-4D97-AF65-F5344CB8AC3E}">
        <p14:creationId xmlns:p14="http://schemas.microsoft.com/office/powerpoint/2010/main" val="1251446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695400" y="1905090"/>
            <a:ext cx="11155982" cy="4776531"/>
          </a:xfrm>
        </p:spPr>
        <p:txBody>
          <a:bodyPr>
            <a:normAutofit/>
          </a:bodyPr>
          <a:lstStyle/>
          <a:p>
            <a:pPr>
              <a:spcBef>
                <a:spcPct val="45000"/>
              </a:spcBef>
              <a:buFont typeface="Arial"/>
              <a:buChar char="•"/>
            </a:pPr>
            <a:r>
              <a:rPr lang="en-US" dirty="0"/>
              <a:t>A</a:t>
            </a:r>
            <a:r>
              <a:rPr lang="en-US" dirty="0" smtClean="0"/>
              <a:t>ssess </a:t>
            </a:r>
            <a:r>
              <a:rPr lang="en-US" dirty="0"/>
              <a:t>the health status of all mining industry employees on a regular </a:t>
            </a:r>
            <a:r>
              <a:rPr lang="en-US" dirty="0" smtClean="0"/>
              <a:t>basis</a:t>
            </a:r>
            <a:endParaRPr lang="en-US" dirty="0"/>
          </a:p>
          <a:p>
            <a:pPr>
              <a:spcBef>
                <a:spcPct val="45000"/>
              </a:spcBef>
              <a:buFont typeface="Arial"/>
              <a:buChar char="•"/>
            </a:pPr>
            <a:r>
              <a:rPr lang="en-US" dirty="0"/>
              <a:t>A</a:t>
            </a:r>
            <a:r>
              <a:rPr lang="en-US" dirty="0" smtClean="0"/>
              <a:t>nalyse </a:t>
            </a:r>
            <a:r>
              <a:rPr lang="en-US" dirty="0"/>
              <a:t>collected data to detect adverse health effects at the earliest </a:t>
            </a:r>
            <a:r>
              <a:rPr lang="en-US" dirty="0" smtClean="0"/>
              <a:t>opportunity</a:t>
            </a:r>
            <a:endParaRPr lang="en-US" dirty="0"/>
          </a:p>
          <a:p>
            <a:pPr>
              <a:spcBef>
                <a:spcPct val="45000"/>
              </a:spcBef>
              <a:buFont typeface="Arial"/>
              <a:buChar char="•"/>
            </a:pPr>
            <a:r>
              <a:rPr lang="en-US" dirty="0"/>
              <a:t>E</a:t>
            </a:r>
            <a:r>
              <a:rPr lang="en-US" dirty="0" smtClean="0"/>
              <a:t>nable </a:t>
            </a:r>
            <a:r>
              <a:rPr lang="en-US" dirty="0"/>
              <a:t>appropriate and timely corrective action to be taken in order to safeguard the health and well being of mining industry </a:t>
            </a:r>
            <a:r>
              <a:rPr lang="en-US" dirty="0" smtClean="0"/>
              <a:t>employees </a:t>
            </a:r>
            <a:endParaRPr lang="en-US" dirty="0"/>
          </a:p>
          <a:p>
            <a:pPr>
              <a:spcBef>
                <a:spcPct val="45000"/>
              </a:spcBef>
              <a:buFont typeface="Arial"/>
              <a:buChar char="•"/>
            </a:pPr>
            <a:r>
              <a:rPr lang="en-US" dirty="0"/>
              <a:t>P</a:t>
            </a:r>
            <a:r>
              <a:rPr lang="en-US" dirty="0" smtClean="0"/>
              <a:t>rovide </a:t>
            </a:r>
            <a:r>
              <a:rPr lang="en-US" dirty="0"/>
              <a:t>data which may be useful for future epidemiological studies</a:t>
            </a:r>
            <a:r>
              <a:rPr lang="en-US" dirty="0" smtClean="0"/>
              <a:t>.</a:t>
            </a:r>
            <a:endParaRPr lang="en-AU" dirty="0"/>
          </a:p>
        </p:txBody>
      </p:sp>
      <p:sp>
        <p:nvSpPr>
          <p:cNvPr id="2" name="Title 1"/>
          <p:cNvSpPr>
            <a:spLocks noGrp="1"/>
          </p:cNvSpPr>
          <p:nvPr>
            <p:ph type="title"/>
          </p:nvPr>
        </p:nvSpPr>
        <p:spPr/>
        <p:txBody>
          <a:bodyPr/>
          <a:lstStyle/>
          <a:p>
            <a:r>
              <a:rPr lang="en-US" dirty="0" err="1"/>
              <a:t>MineHealth</a:t>
            </a:r>
            <a:r>
              <a:rPr lang="en-US" dirty="0"/>
              <a:t> objectives </a:t>
            </a:r>
            <a:endParaRPr lang="en-AU" dirty="0"/>
          </a:p>
        </p:txBody>
      </p:sp>
      <p:sp>
        <p:nvSpPr>
          <p:cNvPr id="9" name="Slide Number Placeholder 3"/>
          <p:cNvSpPr>
            <a:spLocks noGrp="1"/>
          </p:cNvSpPr>
          <p:nvPr>
            <p:ph type="sldNum" sz="quarter" idx="10"/>
          </p:nvPr>
        </p:nvSpPr>
        <p:spPr>
          <a:xfrm>
            <a:off x="9652000" y="6500814"/>
            <a:ext cx="2540000" cy="361615"/>
          </a:xfrm>
        </p:spPr>
        <p:txBody>
          <a:bodyPr/>
          <a:lstStyle/>
          <a:p>
            <a:pPr>
              <a:defRPr/>
            </a:pPr>
            <a:fld id="{44C1278F-C93A-44A2-AB74-1750ADFF2444}" type="slidenum">
              <a:rPr lang="en-US" smtClean="0"/>
              <a:pPr>
                <a:defRPr/>
              </a:pPr>
              <a:t>14</a:t>
            </a:fld>
            <a:endParaRPr lang="en-US" dirty="0"/>
          </a:p>
        </p:txBody>
      </p:sp>
    </p:spTree>
    <p:extLst>
      <p:ext uri="{BB962C8B-B14F-4D97-AF65-F5344CB8AC3E}">
        <p14:creationId xmlns:p14="http://schemas.microsoft.com/office/powerpoint/2010/main" val="1929721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03" y="1556792"/>
            <a:ext cx="5760640" cy="4896544"/>
          </a:xfrm>
        </p:spPr>
        <p:txBody>
          <a:bodyPr/>
          <a:lstStyle/>
          <a:p>
            <a:pPr marL="179388" lvl="1" indent="0">
              <a:buClr>
                <a:schemeClr val="tx1"/>
              </a:buClr>
              <a:buNone/>
            </a:pPr>
            <a:r>
              <a:rPr lang="en-AU" dirty="0" smtClean="0">
                <a:solidFill>
                  <a:srgbClr val="A02A1D"/>
                </a:solidFill>
              </a:rPr>
              <a:t>What was monitored?</a:t>
            </a:r>
            <a:endParaRPr lang="en-AU" dirty="0">
              <a:solidFill>
                <a:srgbClr val="A02A1D"/>
              </a:solidFill>
            </a:endParaRPr>
          </a:p>
          <a:p>
            <a:pPr marL="1112838" lvl="2" indent="-533400">
              <a:buClr>
                <a:schemeClr val="tx1"/>
              </a:buClr>
              <a:buFont typeface="Arial"/>
              <a:buChar char="•"/>
            </a:pPr>
            <a:r>
              <a:rPr lang="en-AU" sz="2400" dirty="0" smtClean="0"/>
              <a:t>Work history</a:t>
            </a:r>
          </a:p>
          <a:p>
            <a:pPr marL="1112838" lvl="2" indent="-533400">
              <a:buClr>
                <a:schemeClr val="tx1"/>
              </a:buClr>
              <a:buFont typeface="Arial"/>
              <a:buChar char="•"/>
            </a:pPr>
            <a:r>
              <a:rPr lang="en-AU" sz="2400" dirty="0" smtClean="0"/>
              <a:t>Respiratory questionnaire 	</a:t>
            </a:r>
          </a:p>
          <a:p>
            <a:pPr marL="1570038" lvl="3" indent="-533400">
              <a:buClr>
                <a:schemeClr val="tx1"/>
              </a:buClr>
              <a:buFont typeface="Arial"/>
              <a:buChar char="•"/>
            </a:pPr>
            <a:r>
              <a:rPr lang="en-AU" sz="2400" dirty="0" smtClean="0"/>
              <a:t>symptoms of cough, </a:t>
            </a:r>
          </a:p>
          <a:p>
            <a:pPr marL="1570038" lvl="3" indent="-533400">
              <a:buClr>
                <a:schemeClr val="tx1"/>
              </a:buClr>
              <a:buFont typeface="Arial"/>
              <a:buChar char="•"/>
            </a:pPr>
            <a:r>
              <a:rPr lang="en-AU" sz="2400" dirty="0" smtClean="0"/>
              <a:t>breathlessness, </a:t>
            </a:r>
          </a:p>
          <a:p>
            <a:pPr marL="1570038" lvl="3" indent="-533400">
              <a:buClr>
                <a:schemeClr val="tx1"/>
              </a:buClr>
              <a:buFont typeface="Arial"/>
              <a:buChar char="•"/>
            </a:pPr>
            <a:r>
              <a:rPr lang="en-AU" sz="2400" dirty="0" smtClean="0"/>
              <a:t>wheeze, </a:t>
            </a:r>
          </a:p>
          <a:p>
            <a:pPr marL="1570038" lvl="3" indent="-533400">
              <a:buClr>
                <a:schemeClr val="tx1"/>
              </a:buClr>
              <a:buFont typeface="Arial"/>
              <a:buChar char="•"/>
            </a:pPr>
            <a:r>
              <a:rPr lang="en-AU" sz="2400" dirty="0" smtClean="0"/>
              <a:t>smoking status</a:t>
            </a:r>
          </a:p>
          <a:p>
            <a:pPr marL="1112838" lvl="2" indent="-533400">
              <a:buClr>
                <a:schemeClr val="tx1"/>
              </a:buClr>
              <a:buFont typeface="Arial"/>
              <a:buChar char="•"/>
            </a:pPr>
            <a:r>
              <a:rPr lang="en-AU" sz="2400" dirty="0" smtClean="0"/>
              <a:t>Spirometry </a:t>
            </a:r>
            <a:r>
              <a:rPr lang="en-AU" sz="2400" dirty="0"/>
              <a:t>(lung </a:t>
            </a:r>
            <a:r>
              <a:rPr lang="en-AU" sz="2400" dirty="0" smtClean="0"/>
              <a:t>function)</a:t>
            </a:r>
            <a:endParaRPr lang="en-AU" sz="2400" dirty="0"/>
          </a:p>
          <a:p>
            <a:pPr marL="1112838" lvl="2" indent="-533400">
              <a:buClr>
                <a:schemeClr val="tx1"/>
              </a:buClr>
              <a:buFont typeface="Arial"/>
              <a:buChar char="•"/>
            </a:pPr>
            <a:r>
              <a:rPr lang="en-AU" sz="2400" dirty="0"/>
              <a:t>Chest X-rays for designated occupations</a:t>
            </a:r>
            <a:endParaRPr lang="en-AU" sz="2400" i="1" dirty="0"/>
          </a:p>
          <a:p>
            <a:pPr marL="1112838" lvl="2" indent="-533400">
              <a:buClr>
                <a:schemeClr val="tx1"/>
              </a:buClr>
              <a:buFont typeface="Arial"/>
              <a:buChar char="•"/>
            </a:pPr>
            <a:r>
              <a:rPr lang="en-AU" sz="2400" dirty="0" smtClean="0"/>
              <a:t>Audiometry </a:t>
            </a:r>
            <a:r>
              <a:rPr lang="en-AU" sz="2400" dirty="0"/>
              <a:t>(</a:t>
            </a:r>
            <a:r>
              <a:rPr lang="en-AU" sz="2400" dirty="0" smtClean="0"/>
              <a:t>hearing)</a:t>
            </a:r>
            <a:endParaRPr lang="en-AU" sz="2400" dirty="0"/>
          </a:p>
        </p:txBody>
      </p:sp>
      <p:pic>
        <p:nvPicPr>
          <p:cNvPr id="4" name="Picture 3"/>
          <p:cNvPicPr>
            <a:picLocks noChangeAspect="1"/>
          </p:cNvPicPr>
          <p:nvPr/>
        </p:nvPicPr>
        <p:blipFill>
          <a:blip r:embed="rId3"/>
          <a:stretch>
            <a:fillRect/>
          </a:stretch>
        </p:blipFill>
        <p:spPr>
          <a:xfrm>
            <a:off x="5519937" y="5103186"/>
            <a:ext cx="1440160" cy="1080120"/>
          </a:xfrm>
          <a:prstGeom prst="rect">
            <a:avLst/>
          </a:prstGeom>
        </p:spPr>
      </p:pic>
      <p:sp>
        <p:nvSpPr>
          <p:cNvPr id="5" name="Rectangle 4"/>
          <p:cNvSpPr/>
          <p:nvPr/>
        </p:nvSpPr>
        <p:spPr>
          <a:xfrm>
            <a:off x="6888088" y="6196662"/>
            <a:ext cx="6096000" cy="184666"/>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6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www.wikihow.com/images/thumb/5/50/Take-a-Spirometry-Test-Step-5-Version-2.jpg/aid687905-v4-728px-Take-a-Spirometry-Test-Step-5-Version-2.jpg</a:t>
            </a:r>
            <a:endParaRPr kumimoji="0" lang="en-AU" sz="6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sp>
        <p:nvSpPr>
          <p:cNvPr id="7" name="Title 6"/>
          <p:cNvSpPr>
            <a:spLocks noGrp="1"/>
          </p:cNvSpPr>
          <p:nvPr>
            <p:ph type="title"/>
          </p:nvPr>
        </p:nvSpPr>
        <p:spPr/>
        <p:txBody>
          <a:bodyPr/>
          <a:lstStyle/>
          <a:p>
            <a:r>
              <a:rPr lang="en-AU" dirty="0"/>
              <a:t>Mine Employees’ Health Surveillance Program (</a:t>
            </a:r>
            <a:r>
              <a:rPr lang="en-AU" dirty="0" err="1"/>
              <a:t>MineHealth</a:t>
            </a:r>
            <a:r>
              <a:rPr lang="en-AU" dirty="0"/>
              <a:t>)</a:t>
            </a:r>
            <a:br>
              <a:rPr lang="en-AU" dirty="0"/>
            </a:br>
            <a:r>
              <a:rPr lang="en-AU" dirty="0"/>
              <a:t>1996 – 2013 Generic Health Surveillance</a:t>
            </a:r>
          </a:p>
        </p:txBody>
      </p:sp>
      <p:sp>
        <p:nvSpPr>
          <p:cNvPr id="6" name="Content Placeholder 2"/>
          <p:cNvSpPr txBox="1">
            <a:spLocks/>
          </p:cNvSpPr>
          <p:nvPr/>
        </p:nvSpPr>
        <p:spPr bwMode="auto">
          <a:xfrm>
            <a:off x="5519937" y="1556792"/>
            <a:ext cx="6312024"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AU" sz="2400" b="0" i="0" u="none" strike="noStrike" kern="1200" cap="none" spc="0" normalizeH="0" baseline="0" noProof="0" dirty="0" smtClean="0">
                <a:ln>
                  <a:noFill/>
                </a:ln>
                <a:solidFill>
                  <a:srgbClr val="000000"/>
                </a:solidFill>
                <a:effectLst/>
                <a:uLnTx/>
                <a:uFillTx/>
                <a:latin typeface="Arial"/>
                <a:ea typeface="ＭＳ Ｐゴシック"/>
                <a:cs typeface="+mn-cs"/>
              </a:rPr>
              <a:t>Section 75 </a:t>
            </a:r>
            <a:r>
              <a:rPr kumimoji="0" lang="en-AU" sz="2400" b="0" i="1" u="none" strike="noStrike" kern="1200" cap="none" spc="0" normalizeH="0" baseline="0" noProof="0" dirty="0" smtClean="0">
                <a:ln>
                  <a:noFill/>
                </a:ln>
                <a:solidFill>
                  <a:srgbClr val="000000"/>
                </a:solidFill>
                <a:effectLst/>
                <a:uLnTx/>
                <a:uFillTx/>
                <a:latin typeface="Arial"/>
                <a:ea typeface="ＭＳ Ｐゴシック"/>
                <a:cs typeface="+mn-cs"/>
              </a:rPr>
              <a:t>MSI Act, 1994 &amp;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AU" sz="2400" b="0" i="1" u="none" strike="noStrike" kern="1200" cap="none" spc="0" normalizeH="0" baseline="0" noProof="0" dirty="0" smtClean="0">
                <a:ln>
                  <a:noFill/>
                </a:ln>
                <a:solidFill>
                  <a:srgbClr val="000000"/>
                </a:solidFill>
                <a:effectLst/>
                <a:uLnTx/>
                <a:uFillTx/>
                <a:latin typeface="Arial"/>
                <a:ea typeface="ＭＳ Ｐゴシック"/>
                <a:cs typeface="+mn-cs"/>
              </a:rPr>
              <a:t>MSI Regulations, 1995; </a:t>
            </a:r>
            <a:r>
              <a:rPr kumimoji="0" lang="en-AU" sz="2400" b="0" i="0" u="none" strike="noStrike" kern="1200" cap="none" spc="0" normalizeH="0" baseline="0" noProof="0" dirty="0" smtClean="0">
                <a:ln>
                  <a:noFill/>
                </a:ln>
                <a:solidFill>
                  <a:srgbClr val="000000"/>
                </a:solidFill>
                <a:effectLst/>
                <a:uLnTx/>
                <a:uFillTx/>
                <a:latin typeface="Arial"/>
                <a:ea typeface="ＭＳ Ｐゴシック"/>
                <a:cs typeface="+mn-cs"/>
              </a:rPr>
              <a:t>Part </a:t>
            </a:r>
            <a:r>
              <a:rPr kumimoji="0" lang="en-AU" sz="2400" b="0" i="0" u="none" strike="noStrike" kern="1200" cap="none" spc="0" normalizeH="0" baseline="0" noProof="0" dirty="0">
                <a:ln>
                  <a:noFill/>
                </a:ln>
                <a:solidFill>
                  <a:srgbClr val="000000"/>
                </a:solidFill>
                <a:effectLst/>
                <a:uLnTx/>
                <a:uFillTx/>
                <a:latin typeface="Arial"/>
                <a:ea typeface="ＭＳ Ｐゴシック"/>
                <a:cs typeface="+mn-cs"/>
              </a:rPr>
              <a:t>3, Division </a:t>
            </a:r>
            <a:r>
              <a:rPr kumimoji="0" lang="en-AU" sz="2400" b="0" i="0" u="none" strike="noStrike" kern="1200" cap="none" spc="0" normalizeH="0" baseline="0" noProof="0" dirty="0" smtClean="0">
                <a:ln>
                  <a:noFill/>
                </a:ln>
                <a:solidFill>
                  <a:srgbClr val="000000"/>
                </a:solidFill>
                <a:effectLst/>
                <a:uLnTx/>
                <a:uFillTx/>
                <a:latin typeface="Arial"/>
                <a:ea typeface="ＭＳ Ｐゴシック"/>
                <a:cs typeface="+mn-cs"/>
              </a:rPr>
              <a:t>4</a:t>
            </a:r>
            <a:br>
              <a:rPr kumimoji="0" lang="en-AU" sz="2400" b="0" i="0" u="none" strike="noStrike" kern="1200" cap="none" spc="0" normalizeH="0" baseline="0" noProof="0" dirty="0" smtClean="0">
                <a:ln>
                  <a:noFill/>
                </a:ln>
                <a:solidFill>
                  <a:srgbClr val="000000"/>
                </a:solidFill>
                <a:effectLst/>
                <a:uLnTx/>
                <a:uFillTx/>
                <a:latin typeface="Arial"/>
                <a:ea typeface="ＭＳ Ｐゴシック"/>
                <a:cs typeface="+mn-cs"/>
              </a:rPr>
            </a:br>
            <a:endParaRPr kumimoji="0" lang="en-AU" sz="2400" b="0" i="0" u="none" strike="noStrike" kern="1200" cap="none" spc="0" normalizeH="0" baseline="0" noProof="0" dirty="0" smtClean="0">
              <a:ln>
                <a:noFill/>
              </a:ln>
              <a:solidFill>
                <a:srgbClr val="000000"/>
              </a:solidFill>
              <a:effectLst/>
              <a:uLnTx/>
              <a:uFillTx/>
              <a:latin typeface="Arial"/>
              <a:ea typeface="ＭＳ Ｐゴシック"/>
              <a:cs typeface="+mn-cs"/>
            </a:endParaRPr>
          </a:p>
          <a:p>
            <a:pPr marL="712788" marR="0" lvl="1" indent="-533400" algn="l" defTabSz="914400" rtl="0" eaLnBrk="0" fontAlgn="base" latinLnBrk="0" hangingPunct="0">
              <a:lnSpc>
                <a:spcPct val="100000"/>
              </a:lnSpc>
              <a:spcBef>
                <a:spcPct val="20000"/>
              </a:spcBef>
              <a:spcAft>
                <a:spcPct val="0"/>
              </a:spcAft>
              <a:buClr>
                <a:srgbClr val="000000"/>
              </a:buClr>
              <a:buSzTx/>
              <a:buFont typeface="Arial"/>
              <a:buChar char="•"/>
              <a:tabLst/>
              <a:defRPr/>
            </a:pPr>
            <a:r>
              <a:rPr kumimoji="0" lang="en-AU" sz="2400" b="0" i="0" u="none" strike="noStrike" kern="1200" cap="none" spc="0" normalizeH="0" baseline="0" noProof="0" dirty="0" smtClean="0">
                <a:ln>
                  <a:noFill/>
                </a:ln>
                <a:solidFill>
                  <a:srgbClr val="FFFFFF">
                    <a:lumMod val="65000"/>
                  </a:srgbClr>
                </a:solidFill>
                <a:effectLst/>
                <a:uLnTx/>
                <a:uFillTx/>
                <a:latin typeface="Arial"/>
                <a:ea typeface="ＭＳ Ｐゴシック"/>
                <a:cs typeface="+mn-cs"/>
              </a:rPr>
              <a:t>R 3.25 – Initial health assessment and </a:t>
            </a:r>
          </a:p>
          <a:p>
            <a:pPr marL="712788" marR="0" lvl="1" indent="-533400" algn="l" defTabSz="914400" rtl="0" eaLnBrk="0" fontAlgn="base" latinLnBrk="0" hangingPunct="0">
              <a:lnSpc>
                <a:spcPct val="100000"/>
              </a:lnSpc>
              <a:spcBef>
                <a:spcPct val="20000"/>
              </a:spcBef>
              <a:spcAft>
                <a:spcPct val="0"/>
              </a:spcAft>
              <a:buClr>
                <a:srgbClr val="000000"/>
              </a:buClr>
              <a:buSzTx/>
              <a:buFont typeface="Arial"/>
              <a:buChar char="•"/>
              <a:tabLst/>
              <a:defRPr/>
            </a:pPr>
            <a:r>
              <a:rPr kumimoji="0" lang="en-AU" sz="2400" b="0" i="0" u="none" strike="noStrike" kern="1200" cap="none" spc="0" normalizeH="0" baseline="0" noProof="0" dirty="0" smtClean="0">
                <a:ln>
                  <a:noFill/>
                </a:ln>
                <a:solidFill>
                  <a:srgbClr val="FFFFFF">
                    <a:lumMod val="65000"/>
                  </a:srgbClr>
                </a:solidFill>
                <a:effectLst/>
                <a:uLnTx/>
                <a:uFillTx/>
                <a:latin typeface="Arial"/>
                <a:ea typeface="ＭＳ Ｐゴシック"/>
                <a:cs typeface="+mn-cs"/>
              </a:rPr>
              <a:t>R 3.26 – Periodic health assessment</a:t>
            </a:r>
          </a:p>
          <a:p>
            <a:pPr marL="712788" marR="0" lvl="1" indent="-533400" algn="l" defTabSz="914400" rtl="0" eaLnBrk="0" fontAlgn="base" latinLnBrk="0" hangingPunct="0">
              <a:lnSpc>
                <a:spcPct val="100000"/>
              </a:lnSpc>
              <a:spcBef>
                <a:spcPct val="20000"/>
              </a:spcBef>
              <a:spcAft>
                <a:spcPct val="0"/>
              </a:spcAft>
              <a:buClr>
                <a:srgbClr val="000000"/>
              </a:buClr>
              <a:buSzTx/>
              <a:buFont typeface="Arial"/>
              <a:buChar char="•"/>
              <a:tabLst/>
              <a:defRPr/>
            </a:pPr>
            <a:r>
              <a:rPr kumimoji="0" lang="en-AU" sz="2400" b="0" i="0" u="none" strike="noStrike" kern="1200" cap="none" spc="0" normalizeH="0" baseline="0" noProof="0" dirty="0" smtClean="0">
                <a:ln>
                  <a:noFill/>
                </a:ln>
                <a:solidFill>
                  <a:srgbClr val="000000"/>
                </a:solidFill>
                <a:effectLst/>
                <a:uLnTx/>
                <a:uFillTx/>
                <a:latin typeface="Arial"/>
                <a:ea typeface="ＭＳ Ｐゴシック"/>
                <a:cs typeface="+mn-cs"/>
              </a:rPr>
              <a:t>R 3.27 – Other health assessment  </a:t>
            </a:r>
          </a:p>
          <a:p>
            <a:pPr marL="179388" marR="0" lvl="1" indent="0" algn="l" defTabSz="914400" rtl="0" eaLnBrk="0" fontAlgn="base" latinLnBrk="0" hangingPunct="0">
              <a:lnSpc>
                <a:spcPct val="100000"/>
              </a:lnSpc>
              <a:spcBef>
                <a:spcPct val="20000"/>
              </a:spcBef>
              <a:spcAft>
                <a:spcPct val="0"/>
              </a:spcAft>
              <a:buClr>
                <a:srgbClr val="000000"/>
              </a:buClr>
              <a:buSzTx/>
              <a:buFontTx/>
              <a:buNone/>
              <a:tabLst/>
              <a:defRPr/>
            </a:pPr>
            <a:r>
              <a:rPr kumimoji="0" lang="en-AU" sz="2400" b="0" i="1" u="none" strike="noStrike" kern="1200" cap="none" spc="0" normalizeH="0" baseline="0" noProof="0" dirty="0" smtClean="0">
                <a:ln>
                  <a:noFill/>
                </a:ln>
                <a:solidFill>
                  <a:srgbClr val="000000"/>
                </a:solidFill>
                <a:effectLst/>
                <a:uLnTx/>
                <a:uFillTx/>
                <a:latin typeface="Arial"/>
                <a:ea typeface="ＭＳ Ｐゴシック"/>
                <a:cs typeface="+mn-cs"/>
              </a:rPr>
              <a:t>(2009 on - Risk-based health assessment)</a:t>
            </a:r>
          </a:p>
          <a:p>
            <a:pPr marL="712788" marR="0" lvl="1" indent="-533400" algn="l" defTabSz="914400" rtl="0" eaLnBrk="0" fontAlgn="base" latinLnBrk="0" hangingPunct="0">
              <a:lnSpc>
                <a:spcPct val="100000"/>
              </a:lnSpc>
              <a:spcBef>
                <a:spcPct val="20000"/>
              </a:spcBef>
              <a:spcAft>
                <a:spcPct val="0"/>
              </a:spcAft>
              <a:buClr>
                <a:srgbClr val="000000"/>
              </a:buClr>
              <a:buSzTx/>
              <a:buFont typeface="Arial"/>
              <a:buChar char="•"/>
              <a:tabLst/>
              <a:defRPr/>
            </a:pPr>
            <a:r>
              <a:rPr kumimoji="0" lang="en-AU" sz="2400" b="0" i="0" u="none" strike="noStrike" kern="1200" cap="none" spc="0" normalizeH="0" baseline="0" noProof="0" dirty="0" smtClean="0">
                <a:ln>
                  <a:noFill/>
                </a:ln>
                <a:solidFill>
                  <a:srgbClr val="000000"/>
                </a:solidFill>
                <a:effectLst/>
                <a:uLnTx/>
                <a:uFillTx/>
                <a:latin typeface="Arial"/>
                <a:ea typeface="ＭＳ Ｐゴシック"/>
                <a:cs typeface="+mn-cs"/>
              </a:rPr>
              <a:t>r3.28 – Biological monitoring</a:t>
            </a:r>
          </a:p>
          <a:p>
            <a:pPr marL="712788" marR="0" lvl="1" indent="-533400" algn="l" defTabSz="914400" rtl="0" eaLnBrk="0" fontAlgn="base" latinLnBrk="0" hangingPunct="0">
              <a:lnSpc>
                <a:spcPct val="100000"/>
              </a:lnSpc>
              <a:spcBef>
                <a:spcPct val="20000"/>
              </a:spcBef>
              <a:spcAft>
                <a:spcPct val="0"/>
              </a:spcAft>
              <a:buClr>
                <a:srgbClr val="000000"/>
              </a:buClr>
              <a:buSzTx/>
              <a:buFont typeface="Arial"/>
              <a:buChar char="•"/>
              <a:tabLst/>
              <a:defRPr/>
            </a:pPr>
            <a:endParaRPr kumimoji="0" lang="en-AU" sz="2400" b="0" i="0" u="none" strike="noStrike" kern="1200" cap="none" spc="0" normalizeH="0" baseline="0" noProof="0" dirty="0" smtClean="0">
              <a:ln>
                <a:noFill/>
              </a:ln>
              <a:solidFill>
                <a:srgbClr val="000000"/>
              </a:solidFill>
              <a:effectLst/>
              <a:uLnTx/>
              <a:uFillTx/>
              <a:latin typeface="Arial"/>
              <a:ea typeface="ＭＳ Ｐゴシック"/>
              <a:cs typeface="+mn-cs"/>
            </a:endParaRPr>
          </a:p>
        </p:txBody>
      </p:sp>
    </p:spTree>
    <p:extLst>
      <p:ext uri="{BB962C8B-B14F-4D97-AF65-F5344CB8AC3E}">
        <p14:creationId xmlns:p14="http://schemas.microsoft.com/office/powerpoint/2010/main" val="3575275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kern="1200" dirty="0" err="1">
                <a:solidFill>
                  <a:srgbClr val="FFFFFF"/>
                </a:solidFill>
              </a:rPr>
              <a:t>MineHealth</a:t>
            </a:r>
            <a:r>
              <a:rPr lang="en-AU" kern="1200" dirty="0">
                <a:solidFill>
                  <a:srgbClr val="FFFFFF"/>
                </a:solidFill>
              </a:rPr>
              <a:t> </a:t>
            </a:r>
            <a:r>
              <a:rPr lang="en-AU" kern="1200" dirty="0" smtClean="0">
                <a:solidFill>
                  <a:srgbClr val="FFFFFF"/>
                </a:solidFill>
              </a:rPr>
              <a:t>assessments</a:t>
            </a:r>
            <a:endParaRPr lang="en-AU" dirty="0"/>
          </a:p>
        </p:txBody>
      </p:sp>
      <p:sp>
        <p:nvSpPr>
          <p:cNvPr id="4" name="Rectangle 6"/>
          <p:cNvSpPr>
            <a:spLocks noGrp="1" noChangeArrowheads="1"/>
          </p:cNvSpPr>
          <p:nvPr>
            <p:ph type="sldNum" sz="quarter" idx="10"/>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graphicFrame>
        <p:nvGraphicFramePr>
          <p:cNvPr id="11" name="Content Placeholder 3"/>
          <p:cNvGraphicFramePr>
            <a:graphicFrameLocks/>
          </p:cNvGraphicFramePr>
          <p:nvPr>
            <p:extLst>
              <p:ext uri="{D42A27DB-BD31-4B8C-83A1-F6EECF244321}">
                <p14:modId xmlns:p14="http://schemas.microsoft.com/office/powerpoint/2010/main" val="2064918346"/>
              </p:ext>
            </p:extLst>
          </p:nvPr>
        </p:nvGraphicFramePr>
        <p:xfrm>
          <a:off x="191344" y="1696466"/>
          <a:ext cx="11449271" cy="3532734"/>
        </p:xfrm>
        <a:graphic>
          <a:graphicData uri="http://schemas.openxmlformats.org/drawingml/2006/table">
            <a:tbl>
              <a:tblPr firstRow="1" bandRow="1"/>
              <a:tblGrid>
                <a:gridCol w="2127283">
                  <a:extLst>
                    <a:ext uri="{9D8B030D-6E8A-4147-A177-3AD203B41FA5}">
                      <a16:colId xmlns:a16="http://schemas.microsoft.com/office/drawing/2014/main" val="48052195"/>
                    </a:ext>
                  </a:extLst>
                </a:gridCol>
                <a:gridCol w="1689140">
                  <a:extLst>
                    <a:ext uri="{9D8B030D-6E8A-4147-A177-3AD203B41FA5}">
                      <a16:colId xmlns:a16="http://schemas.microsoft.com/office/drawing/2014/main" val="893565508"/>
                    </a:ext>
                  </a:extLst>
                </a:gridCol>
                <a:gridCol w="1908212">
                  <a:extLst>
                    <a:ext uri="{9D8B030D-6E8A-4147-A177-3AD203B41FA5}">
                      <a16:colId xmlns:a16="http://schemas.microsoft.com/office/drawing/2014/main" val="3308786736"/>
                    </a:ext>
                  </a:extLst>
                </a:gridCol>
                <a:gridCol w="1908212">
                  <a:extLst>
                    <a:ext uri="{9D8B030D-6E8A-4147-A177-3AD203B41FA5}">
                      <a16:colId xmlns:a16="http://schemas.microsoft.com/office/drawing/2014/main" val="1617932501"/>
                    </a:ext>
                  </a:extLst>
                </a:gridCol>
                <a:gridCol w="1908212">
                  <a:extLst>
                    <a:ext uri="{9D8B030D-6E8A-4147-A177-3AD203B41FA5}">
                      <a16:colId xmlns:a16="http://schemas.microsoft.com/office/drawing/2014/main" val="3327288950"/>
                    </a:ext>
                  </a:extLst>
                </a:gridCol>
                <a:gridCol w="1908212">
                  <a:extLst>
                    <a:ext uri="{9D8B030D-6E8A-4147-A177-3AD203B41FA5}">
                      <a16:colId xmlns:a16="http://schemas.microsoft.com/office/drawing/2014/main" val="649658492"/>
                    </a:ext>
                  </a:extLst>
                </a:gridCol>
              </a:tblGrid>
              <a:tr h="864094">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2000" dirty="0" smtClean="0">
                          <a:latin typeface="+mj-lt"/>
                        </a:rPr>
                        <a:t>Years</a:t>
                      </a:r>
                      <a:endParaRPr lang="en-AU" sz="2000" dirty="0">
                        <a:latin typeface="+mj-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B9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2000" dirty="0" smtClean="0">
                          <a:latin typeface="+mj-lt"/>
                        </a:rPr>
                        <a:t>Initial</a:t>
                      </a:r>
                      <a:endParaRPr lang="en-AU" sz="2000" dirty="0">
                        <a:latin typeface="+mj-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B9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2000" dirty="0" smtClean="0">
                          <a:latin typeface="+mj-lt"/>
                        </a:rPr>
                        <a:t>Second</a:t>
                      </a:r>
                      <a:endParaRPr lang="en-AU" sz="2000" dirty="0">
                        <a:latin typeface="+mj-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B9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2000" dirty="0" smtClean="0">
                          <a:latin typeface="+mj-lt"/>
                        </a:rPr>
                        <a:t>Third</a:t>
                      </a:r>
                      <a:endParaRPr lang="en-AU" sz="2000" dirty="0">
                        <a:latin typeface="+mj-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B9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2000" dirty="0" smtClean="0">
                          <a:latin typeface="+mj-lt"/>
                        </a:rPr>
                        <a:t>Fourth</a:t>
                      </a:r>
                      <a:endParaRPr lang="en-AU" sz="2000" dirty="0">
                        <a:latin typeface="+mj-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B9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AU" sz="2000" dirty="0" smtClean="0">
                          <a:latin typeface="+mj-lt"/>
                        </a:rPr>
                        <a:t>Average No. Employees</a:t>
                      </a:r>
                      <a:endParaRPr lang="en-AU" sz="2000" dirty="0">
                        <a:latin typeface="+mj-lt"/>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8B91"/>
                    </a:solidFill>
                  </a:tcPr>
                </a:tc>
                <a:extLst>
                  <a:ext uri="{0D108BD9-81ED-4DB2-BD59-A6C34878D82A}">
                    <a16:rowId xmlns:a16="http://schemas.microsoft.com/office/drawing/2014/main" val="1012458781"/>
                  </a:ext>
                </a:extLst>
              </a:tr>
              <a:tr h="4919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AU" sz="2000" dirty="0" smtClean="0">
                          <a:latin typeface="+mn-lt"/>
                        </a:rPr>
                        <a:t>1995 - 2000</a:t>
                      </a:r>
                      <a:endParaRPr lang="en-AU" sz="2000" dirty="0">
                        <a:latin typeface="+mn-lt"/>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58,417</a:t>
                      </a:r>
                      <a:r>
                        <a:rPr lang="en-AU" sz="2000" baseline="30000" dirty="0" smtClean="0">
                          <a:latin typeface="+mn-lt"/>
                        </a:rPr>
                        <a:t>1</a:t>
                      </a:r>
                      <a:endParaRPr lang="en-AU" sz="2000" baseline="30000" dirty="0">
                        <a:latin typeface="+mn-lt"/>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565</a:t>
                      </a:r>
                      <a:endParaRPr lang="en-AU" sz="2000" dirty="0">
                        <a:latin typeface="+mn-lt"/>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0</a:t>
                      </a:r>
                      <a:endParaRPr lang="en-AU" sz="2000" dirty="0">
                        <a:latin typeface="+mn-lt"/>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0</a:t>
                      </a:r>
                      <a:endParaRPr lang="en-AU" sz="2000" dirty="0">
                        <a:latin typeface="+mn-lt"/>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1" lang="en-AU" sz="2000" b="0" i="0" u="none" strike="noStrike" cap="none" normalizeH="0" baseline="0" dirty="0" smtClean="0">
                          <a:ln>
                            <a:noFill/>
                          </a:ln>
                          <a:solidFill>
                            <a:schemeClr val="tx1"/>
                          </a:solidFill>
                          <a:effectLst/>
                          <a:latin typeface="+mn-lt"/>
                          <a:cs typeface="Arial" charset="0"/>
                        </a:rPr>
                        <a:t>40,497</a:t>
                      </a:r>
                      <a:endParaRPr kumimoji="1" lang="en-AU" sz="2000" b="0" i="0" u="none" strike="noStrike" cap="none" normalizeH="0" baseline="0" dirty="0" smtClean="0">
                        <a:ln>
                          <a:noFill/>
                        </a:ln>
                        <a:solidFill>
                          <a:schemeClr val="tx1"/>
                        </a:solidFill>
                        <a:effectLst/>
                        <a:latin typeface="+mn-lt"/>
                      </a:endParaRPr>
                    </a:p>
                  </a:txBody>
                  <a:tcPr anchor="ctr" horzOverflow="overflow">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extLst>
                  <a:ext uri="{0D108BD9-81ED-4DB2-BD59-A6C34878D82A}">
                    <a16:rowId xmlns:a16="http://schemas.microsoft.com/office/drawing/2014/main" val="1494819241"/>
                  </a:ext>
                </a:extLst>
              </a:tr>
              <a:tr h="4919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AU" sz="2000" dirty="0" smtClean="0">
                          <a:latin typeface="+mn-lt"/>
                        </a:rPr>
                        <a:t>2001 - 2005</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47,969</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25,639</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843</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0</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1" lang="en-AU" sz="2000" b="0" i="0" u="none" strike="noStrike" cap="none" normalizeH="0" baseline="0" dirty="0" smtClean="0">
                          <a:ln>
                            <a:noFill/>
                          </a:ln>
                          <a:solidFill>
                            <a:schemeClr val="tx1"/>
                          </a:solidFill>
                          <a:effectLst/>
                          <a:latin typeface="+mn-lt"/>
                          <a:cs typeface="Arial" charset="0"/>
                        </a:rPr>
                        <a:t>44,796</a:t>
                      </a:r>
                      <a:endParaRPr kumimoji="1" lang="en-AU" sz="2000" b="0" i="0" u="none" strike="noStrike" cap="none" normalizeH="0" baseline="0" dirty="0" smtClean="0">
                        <a:ln>
                          <a:noFill/>
                        </a:ln>
                        <a:solidFill>
                          <a:schemeClr val="tx1"/>
                        </a:solidFill>
                        <a:effectLst/>
                        <a:latin typeface="+mn-lt"/>
                      </a:endParaRP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extLst>
                  <a:ext uri="{0D108BD9-81ED-4DB2-BD59-A6C34878D82A}">
                    <a16:rowId xmlns:a16="http://schemas.microsoft.com/office/drawing/2014/main" val="1850599411"/>
                  </a:ext>
                </a:extLst>
              </a:tr>
              <a:tr h="4919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AU" sz="2000" dirty="0" smtClean="0">
                          <a:latin typeface="+mn-lt"/>
                        </a:rPr>
                        <a:t>2006 - 2010</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81,145</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22,622</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14,360</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533</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0" eaLnBrk="1" fontAlgn="b" latinLnBrk="0" hangingPunct="1">
                        <a:lnSpc>
                          <a:spcPct val="100000"/>
                        </a:lnSpc>
                        <a:spcBef>
                          <a:spcPct val="0"/>
                        </a:spcBef>
                        <a:spcAft>
                          <a:spcPct val="0"/>
                        </a:spcAft>
                        <a:buClrTx/>
                        <a:buSzTx/>
                        <a:buFontTx/>
                        <a:buNone/>
                        <a:tabLst/>
                      </a:pPr>
                      <a:r>
                        <a:rPr lang="en-AU" sz="2000" kern="1200" dirty="0" smtClean="0">
                          <a:solidFill>
                            <a:schemeClr val="dk1"/>
                          </a:solidFill>
                          <a:latin typeface="+mn-lt"/>
                          <a:ea typeface="+mn-ea"/>
                          <a:cs typeface="+mn-cs"/>
                        </a:rPr>
                        <a:t>98,350</a:t>
                      </a:r>
                    </a:p>
                  </a:txBody>
                  <a:tcPr anchor="ctr" horzOverflow="overflow">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extLst>
                  <a:ext uri="{0D108BD9-81ED-4DB2-BD59-A6C34878D82A}">
                    <a16:rowId xmlns:a16="http://schemas.microsoft.com/office/drawing/2014/main" val="2969263582"/>
                  </a:ext>
                </a:extLst>
              </a:tr>
              <a:tr h="4919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AU" sz="2000" dirty="0" smtClean="0">
                          <a:latin typeface="+mn-lt"/>
                        </a:rPr>
                        <a:t>2011 - 2013</a:t>
                      </a:r>
                      <a:r>
                        <a:rPr lang="en-AU" sz="2000" baseline="30000" dirty="0" smtClean="0">
                          <a:latin typeface="+mn-lt"/>
                        </a:rPr>
                        <a:t>2</a:t>
                      </a:r>
                      <a:endParaRPr lang="en-AU" sz="2000" baseline="30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lgn="r">
                        <a:buFont typeface="Arial" panose="020B0604020202020204" pitchFamily="34" charset="0"/>
                        <a:buNone/>
                      </a:pPr>
                      <a:r>
                        <a:rPr lang="en-AU" sz="2000" dirty="0" smtClean="0">
                          <a:latin typeface="+mn-lt"/>
                        </a:rPr>
                        <a:t>29,830</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7,586</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2,589</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dirty="0" smtClean="0">
                          <a:latin typeface="+mn-lt"/>
                        </a:rPr>
                        <a:t>1,633</a:t>
                      </a:r>
                      <a:endParaRPr lang="en-AU" sz="2000"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r" defTabSz="914400" rtl="0" eaLnBrk="0" fontAlgn="b" latinLnBrk="0" hangingPunct="0">
                        <a:lnSpc>
                          <a:spcPct val="100000"/>
                        </a:lnSpc>
                        <a:spcBef>
                          <a:spcPct val="0"/>
                        </a:spcBef>
                        <a:spcAft>
                          <a:spcPct val="0"/>
                        </a:spcAft>
                        <a:buClrTx/>
                        <a:buSzTx/>
                        <a:buFontTx/>
                        <a:buNone/>
                        <a:tabLst/>
                      </a:pPr>
                      <a:r>
                        <a:rPr kumimoji="1" lang="en-AU" sz="2000" b="0" i="0" u="none" strike="noStrike" cap="none" normalizeH="0" baseline="0" dirty="0" smtClean="0">
                          <a:ln>
                            <a:noFill/>
                          </a:ln>
                          <a:solidFill>
                            <a:schemeClr val="tx1"/>
                          </a:solidFill>
                          <a:effectLst/>
                          <a:latin typeface="+mn-lt"/>
                        </a:rPr>
                        <a:t>105,000</a:t>
                      </a:r>
                    </a:p>
                  </a:txBody>
                  <a:tcPr anchor="ctr" horzOverflow="overflow">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tint val="20000"/>
                      </a:srgbClr>
                    </a:solidFill>
                  </a:tcPr>
                </a:tc>
                <a:extLst>
                  <a:ext uri="{0D108BD9-81ED-4DB2-BD59-A6C34878D82A}">
                    <a16:rowId xmlns:a16="http://schemas.microsoft.com/office/drawing/2014/main" val="1093846735"/>
                  </a:ext>
                </a:extLst>
              </a:tr>
              <a:tr h="4919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AU" sz="2000" b="1" dirty="0" smtClean="0">
                          <a:latin typeface="+mn-lt"/>
                        </a:rPr>
                        <a:t>Total number of assessments</a:t>
                      </a:r>
                      <a:endParaRPr lang="en-AU" sz="2000" b="1" dirty="0">
                        <a:latin typeface="+mn-lt"/>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b="1" dirty="0" smtClean="0">
                          <a:latin typeface="+mn-lt"/>
                        </a:rPr>
                        <a:t>217,361</a:t>
                      </a:r>
                      <a:endParaRPr lang="en-AU" sz="2000" b="1"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b="1" dirty="0" smtClean="0">
                          <a:latin typeface="+mn-lt"/>
                        </a:rPr>
                        <a:t>56,412</a:t>
                      </a:r>
                      <a:endParaRPr lang="en-AU" sz="2000" b="1"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b="1" dirty="0" smtClean="0">
                          <a:latin typeface="+mn-lt"/>
                        </a:rPr>
                        <a:t>17,792</a:t>
                      </a:r>
                      <a:endParaRPr lang="en-AU" sz="2000" b="1" dirty="0">
                        <a:latin typeface="+mn-lt"/>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lvl="0" algn="r"/>
                      <a:r>
                        <a:rPr lang="en-AU" sz="2000" b="1" dirty="0" smtClean="0">
                          <a:latin typeface="+mn-lt"/>
                        </a:rPr>
                        <a:t>2,186</a:t>
                      </a:r>
                      <a:endParaRPr lang="en-AU" sz="2000" b="1" dirty="0">
                        <a:latin typeface="+mn-lt"/>
                      </a:endParaRPr>
                    </a:p>
                  </a:txBody>
                  <a:tcPr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tc>
                  <a:txBody>
                    <a:bodyPr/>
                    <a:lstStyle/>
                    <a:p>
                      <a:pPr marL="0" lvl="0" algn="r" defTabSz="914400" rtl="0" eaLnBrk="1" fontAlgn="b" latinLnBrk="0" hangingPunct="1"/>
                      <a:r>
                        <a:rPr lang="en-AU" sz="2000" b="1" kern="1200" dirty="0" smtClean="0">
                          <a:solidFill>
                            <a:schemeClr val="dk1"/>
                          </a:solidFill>
                          <a:latin typeface="+mn-lt"/>
                          <a:ea typeface="+mn-ea"/>
                          <a:cs typeface="+mn-cs"/>
                        </a:rPr>
                        <a:t>293,751</a:t>
                      </a:r>
                      <a:endParaRPr lang="en-AU" sz="2000" b="1" kern="1200" dirty="0">
                        <a:solidFill>
                          <a:schemeClr val="dk1"/>
                        </a:solidFill>
                        <a:latin typeface="+mn-lt"/>
                        <a:ea typeface="+mn-ea"/>
                        <a:cs typeface="+mn-cs"/>
                      </a:endParaRP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40000"/>
                      </a:srgbClr>
                    </a:solidFill>
                  </a:tcPr>
                </a:tc>
                <a:extLst>
                  <a:ext uri="{0D108BD9-81ED-4DB2-BD59-A6C34878D82A}">
                    <a16:rowId xmlns:a16="http://schemas.microsoft.com/office/drawing/2014/main" val="2330274287"/>
                  </a:ext>
                </a:extLst>
              </a:tr>
            </a:tbl>
          </a:graphicData>
        </a:graphic>
      </p:graphicFrame>
      <p:sp>
        <p:nvSpPr>
          <p:cNvPr id="2" name="TextBox 1"/>
          <p:cNvSpPr txBox="1"/>
          <p:nvPr/>
        </p:nvSpPr>
        <p:spPr>
          <a:xfrm>
            <a:off x="407368" y="5373216"/>
            <a:ext cx="6120680"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30000" noProof="0" dirty="0" smtClean="0">
                <a:ln>
                  <a:noFill/>
                </a:ln>
                <a:solidFill>
                  <a:srgbClr val="000000"/>
                </a:solidFill>
                <a:effectLst/>
                <a:uLnTx/>
                <a:uFillTx/>
                <a:latin typeface="Arial" charset="0"/>
                <a:ea typeface="ＭＳ Ｐゴシック" pitchFamily="-124" charset="-128"/>
                <a:cs typeface="+mn-cs"/>
              </a:rPr>
              <a:t>1</a:t>
            </a:r>
            <a:r>
              <a:rPr kumimoji="0" lang="en-US" sz="18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 Existing and new entrants in 1996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30000" noProof="0" dirty="0" smtClean="0">
                <a:ln>
                  <a:noFill/>
                </a:ln>
                <a:solidFill>
                  <a:srgbClr val="000000"/>
                </a:solidFill>
                <a:effectLst/>
                <a:uLnTx/>
                <a:uFillTx/>
                <a:latin typeface="Arial" charset="0"/>
                <a:ea typeface="ＭＳ Ｐゴシック" pitchFamily="-124" charset="-128"/>
                <a:cs typeface="+mn-cs"/>
              </a:rPr>
              <a:t>2</a:t>
            </a:r>
            <a:r>
              <a:rPr kumimoji="0" lang="en-US" sz="18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 Two-year period only</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4135409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AU" dirty="0"/>
              <a:t>Chest X-rays (CXR) submitted for MineHealth</a:t>
            </a:r>
          </a:p>
        </p:txBody>
      </p:sp>
      <p:sp>
        <p:nvSpPr>
          <p:cNvPr id="7" name="Content Placeholder 6"/>
          <p:cNvSpPr>
            <a:spLocks noGrp="1"/>
          </p:cNvSpPr>
          <p:nvPr>
            <p:ph idx="1"/>
          </p:nvPr>
        </p:nvSpPr>
        <p:spPr>
          <a:xfrm>
            <a:off x="263352" y="1628800"/>
            <a:ext cx="11665296" cy="4896544"/>
          </a:xfrm>
        </p:spPr>
        <p:txBody>
          <a:bodyPr/>
          <a:lstStyle/>
          <a:p>
            <a:pPr marL="285750" indent="-285750">
              <a:lnSpc>
                <a:spcPct val="114000"/>
              </a:lnSpc>
              <a:spcBef>
                <a:spcPts val="1200"/>
              </a:spcBef>
              <a:buFont typeface="Arial" panose="020B0604020202020204" pitchFamily="34" charset="0"/>
              <a:buChar char="•"/>
            </a:pPr>
            <a:r>
              <a:rPr lang="en-AU" dirty="0" smtClean="0"/>
              <a:t>4,704 </a:t>
            </a:r>
            <a:r>
              <a:rPr lang="en-AU" dirty="0"/>
              <a:t>(2.5%) CXRs taken from 186,047 assessments at the 2010 Data Review</a:t>
            </a:r>
          </a:p>
          <a:p>
            <a:pPr marL="285750">
              <a:lnSpc>
                <a:spcPct val="114000"/>
              </a:lnSpc>
              <a:spcBef>
                <a:spcPts val="1200"/>
              </a:spcBef>
              <a:buFont typeface="Arial" panose="020B0604020202020204" pitchFamily="34" charset="0"/>
              <a:buChar char="•"/>
            </a:pPr>
            <a:r>
              <a:rPr lang="en-AU" dirty="0"/>
              <a:t>Only 102 (</a:t>
            </a:r>
            <a:r>
              <a:rPr lang="en-AU" dirty="0" smtClean="0"/>
              <a:t>2.2%</a:t>
            </a:r>
            <a:r>
              <a:rPr lang="en-AU" dirty="0"/>
              <a:t>) of all CXRs showed any change, hence 98% of all CXRs had no radiological </a:t>
            </a:r>
            <a:r>
              <a:rPr lang="en-AU" dirty="0" smtClean="0"/>
              <a:t>abnormality</a:t>
            </a:r>
            <a:endParaRPr lang="en-AU" dirty="0"/>
          </a:p>
          <a:p>
            <a:pPr marL="285750">
              <a:lnSpc>
                <a:spcPct val="114000"/>
              </a:lnSpc>
              <a:spcBef>
                <a:spcPts val="1200"/>
              </a:spcBef>
              <a:buFont typeface="Arial" panose="020B0604020202020204" pitchFamily="34" charset="0"/>
              <a:buChar char="•"/>
            </a:pPr>
            <a:r>
              <a:rPr lang="en-AU" dirty="0" smtClean="0"/>
              <a:t>Readings </a:t>
            </a:r>
            <a:r>
              <a:rPr lang="en-AU" dirty="0"/>
              <a:t>based on ILO classification of pneumoconiosis (1980)</a:t>
            </a:r>
          </a:p>
          <a:p>
            <a:pPr lvl="1">
              <a:lnSpc>
                <a:spcPct val="114000"/>
              </a:lnSpc>
              <a:spcBef>
                <a:spcPts val="600"/>
              </a:spcBef>
              <a:buFont typeface="Arial" charset="0"/>
              <a:buChar char="-"/>
            </a:pPr>
            <a:r>
              <a:rPr lang="en-AU" sz="2000" dirty="0"/>
              <a:t>3 readers </a:t>
            </a:r>
            <a:r>
              <a:rPr lang="en-AU" sz="2000" dirty="0" smtClean="0"/>
              <a:t>(between </a:t>
            </a:r>
            <a:r>
              <a:rPr lang="en-AU" sz="2000" dirty="0"/>
              <a:t>reader </a:t>
            </a:r>
            <a:r>
              <a:rPr lang="en-AU" sz="2000" dirty="0" smtClean="0"/>
              <a:t>issues noted)</a:t>
            </a:r>
            <a:endParaRPr lang="en-AU" sz="2000" dirty="0"/>
          </a:p>
          <a:p>
            <a:pPr lvl="1">
              <a:lnSpc>
                <a:spcPct val="114000"/>
              </a:lnSpc>
              <a:spcBef>
                <a:spcPts val="600"/>
              </a:spcBef>
              <a:buFont typeface="Arial" charset="0"/>
              <a:buChar char="-"/>
            </a:pPr>
            <a:r>
              <a:rPr lang="en-AU" sz="2000" dirty="0"/>
              <a:t>4 </a:t>
            </a:r>
            <a:r>
              <a:rPr lang="en-AU" sz="2000" dirty="0" smtClean="0"/>
              <a:t>C</a:t>
            </a:r>
            <a:r>
              <a:rPr lang="en-AU" sz="2000" dirty="0"/>
              <a:t>XRs </a:t>
            </a:r>
            <a:r>
              <a:rPr lang="en-AU" sz="2000" dirty="0" smtClean="0"/>
              <a:t>(~0.1% </a:t>
            </a:r>
            <a:r>
              <a:rPr lang="en-AU" sz="2000" dirty="0"/>
              <a:t>of all CXRs taken) with ILO classification of 1/0 or higher </a:t>
            </a:r>
          </a:p>
          <a:p>
            <a:pPr lvl="1">
              <a:lnSpc>
                <a:spcPct val="114000"/>
              </a:lnSpc>
              <a:spcBef>
                <a:spcPts val="600"/>
              </a:spcBef>
              <a:buFont typeface="Arial" charset="0"/>
              <a:buChar char="-"/>
            </a:pPr>
            <a:r>
              <a:rPr lang="en-AU" sz="2000" dirty="0"/>
              <a:t>Heavy smoking history confounding </a:t>
            </a:r>
            <a:r>
              <a:rPr lang="en-AU" sz="2000" dirty="0" smtClean="0"/>
              <a:t>epidemiology</a:t>
            </a:r>
          </a:p>
          <a:p>
            <a:pPr lvl="1">
              <a:lnSpc>
                <a:spcPct val="114000"/>
              </a:lnSpc>
              <a:spcBef>
                <a:spcPts val="600"/>
              </a:spcBef>
              <a:buFont typeface="Arial" charset="0"/>
              <a:buChar char="-"/>
            </a:pPr>
            <a:r>
              <a:rPr lang="en-AU" sz="2000" dirty="0" smtClean="0"/>
              <a:t>Difficult to diagnose as silicosis purely from the radiology. Further medical assessment required for diagnosis.  </a:t>
            </a:r>
            <a:endParaRPr lang="en-AU" sz="2000" dirty="0"/>
          </a:p>
          <a:p>
            <a:pPr>
              <a:lnSpc>
                <a:spcPct val="114000"/>
              </a:lnSpc>
              <a:spcBef>
                <a:spcPts val="600"/>
              </a:spcBef>
            </a:pPr>
            <a:endParaRPr lang="en-AU" dirty="0"/>
          </a:p>
        </p:txBody>
      </p:sp>
      <p:sp>
        <p:nvSpPr>
          <p:cNvPr id="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882509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260648"/>
            <a:ext cx="11568608" cy="752128"/>
          </a:xfrm>
        </p:spPr>
        <p:txBody>
          <a:bodyPr/>
          <a:lstStyle/>
          <a:p>
            <a:r>
              <a:rPr lang="en-US" dirty="0" smtClean="0"/>
              <a:t>Comparison of rates respiratory disease </a:t>
            </a:r>
            <a:endParaRPr lang="en-US" dirty="0"/>
          </a:p>
        </p:txBody>
      </p:sp>
      <p:graphicFrame>
        <p:nvGraphicFramePr>
          <p:cNvPr id="3" name="Table 2"/>
          <p:cNvGraphicFramePr>
            <a:graphicFrameLocks noGrp="1"/>
          </p:cNvGraphicFramePr>
          <p:nvPr>
            <p:extLst/>
          </p:nvPr>
        </p:nvGraphicFramePr>
        <p:xfrm>
          <a:off x="379140" y="1556792"/>
          <a:ext cx="11521285" cy="4459270"/>
        </p:xfrm>
        <a:graphic>
          <a:graphicData uri="http://schemas.openxmlformats.org/drawingml/2006/table">
            <a:tbl>
              <a:tblPr firstRow="1" bandRow="1"/>
              <a:tblGrid>
                <a:gridCol w="3495452">
                  <a:extLst>
                    <a:ext uri="{9D8B030D-6E8A-4147-A177-3AD203B41FA5}">
                      <a16:colId xmlns:a16="http://schemas.microsoft.com/office/drawing/2014/main" val="779445850"/>
                    </a:ext>
                  </a:extLst>
                </a:gridCol>
                <a:gridCol w="4464496">
                  <a:extLst>
                    <a:ext uri="{9D8B030D-6E8A-4147-A177-3AD203B41FA5}">
                      <a16:colId xmlns:a16="http://schemas.microsoft.com/office/drawing/2014/main" val="1540842453"/>
                    </a:ext>
                  </a:extLst>
                </a:gridCol>
                <a:gridCol w="3561337">
                  <a:extLst>
                    <a:ext uri="{9D8B030D-6E8A-4147-A177-3AD203B41FA5}">
                      <a16:colId xmlns:a16="http://schemas.microsoft.com/office/drawing/2014/main" val="2739852853"/>
                    </a:ext>
                  </a:extLst>
                </a:gridCol>
              </a:tblGrid>
              <a:tr h="88505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AU" sz="1800" dirty="0" smtClean="0">
                          <a:latin typeface="+mj-lt"/>
                        </a:rPr>
                        <a:t>Years</a:t>
                      </a:r>
                      <a:endParaRPr lang="en-AU" sz="1800" dirty="0">
                        <a:latin typeface="+mj-lt"/>
                      </a:endParaRP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lang="en-US" sz="1800" b="1" kern="1200" dirty="0" smtClean="0">
                          <a:solidFill>
                            <a:schemeClr val="lt1"/>
                          </a:solidFill>
                          <a:latin typeface="+mj-lt"/>
                          <a:ea typeface="+mn-ea"/>
                          <a:cs typeface="+mn-cs"/>
                        </a:rPr>
                        <a:t>Prevalence of Chronic Bronchitis</a:t>
                      </a:r>
                      <a:br>
                        <a:rPr lang="en-US" sz="1800" b="1" kern="1200" dirty="0" smtClean="0">
                          <a:solidFill>
                            <a:schemeClr val="lt1"/>
                          </a:solidFill>
                          <a:latin typeface="+mj-lt"/>
                          <a:ea typeface="+mn-ea"/>
                          <a:cs typeface="+mn-cs"/>
                        </a:rPr>
                      </a:br>
                      <a:r>
                        <a:rPr lang="en-US" sz="1800" b="1" kern="1200" dirty="0" smtClean="0">
                          <a:solidFill>
                            <a:schemeClr val="lt1"/>
                          </a:solidFill>
                          <a:latin typeface="+mj-lt"/>
                          <a:ea typeface="+mn-ea"/>
                          <a:cs typeface="+mn-cs"/>
                        </a:rPr>
                        <a:t>(% miners)</a:t>
                      </a:r>
                      <a:endParaRPr lang="en-US" sz="1800" b="1" kern="1200" dirty="0">
                        <a:solidFill>
                          <a:schemeClr val="lt1"/>
                        </a:solidFill>
                        <a:latin typeface="+mj-lt"/>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lang="en-US" sz="1800" b="1" kern="1200" dirty="0" smtClean="0">
                          <a:solidFill>
                            <a:schemeClr val="lt1"/>
                          </a:solidFill>
                          <a:latin typeface="+mj-lt"/>
                          <a:ea typeface="+mn-ea"/>
                          <a:cs typeface="+mn-cs"/>
                        </a:rPr>
                        <a:t> Incidence of silicosis</a:t>
                      </a:r>
                    </a:p>
                    <a:p>
                      <a:pPr marL="0" marR="0" lvl="0" indent="0" algn="ctr" defTabSz="914400" rtl="0" eaLnBrk="1" fontAlgn="b" latinLnBrk="0" hangingPunct="1">
                        <a:lnSpc>
                          <a:spcPct val="100000"/>
                        </a:lnSpc>
                        <a:spcBef>
                          <a:spcPct val="0"/>
                        </a:spcBef>
                        <a:spcAft>
                          <a:spcPct val="0"/>
                        </a:spcAft>
                        <a:buClrTx/>
                        <a:buSzTx/>
                        <a:buFontTx/>
                        <a:buNone/>
                        <a:tabLst/>
                      </a:pPr>
                      <a:r>
                        <a:rPr lang="en-US" sz="1800" b="1" kern="1200" dirty="0" smtClean="0">
                          <a:solidFill>
                            <a:schemeClr val="lt1"/>
                          </a:solidFill>
                          <a:latin typeface="+mj-lt"/>
                          <a:ea typeface="+mn-ea"/>
                          <a:cs typeface="+mn-cs"/>
                        </a:rPr>
                        <a:t>(radiological evidence)</a:t>
                      </a:r>
                      <a:br>
                        <a:rPr lang="en-US" sz="1800" b="1" kern="1200" dirty="0" smtClean="0">
                          <a:solidFill>
                            <a:schemeClr val="lt1"/>
                          </a:solidFill>
                          <a:latin typeface="+mj-lt"/>
                          <a:ea typeface="+mn-ea"/>
                          <a:cs typeface="+mn-cs"/>
                        </a:rPr>
                      </a:br>
                      <a:r>
                        <a:rPr lang="en-US" sz="1800" b="1" kern="1200" dirty="0" smtClean="0">
                          <a:solidFill>
                            <a:schemeClr val="lt1"/>
                          </a:solidFill>
                          <a:latin typeface="+mj-lt"/>
                          <a:ea typeface="+mn-ea"/>
                          <a:cs typeface="+mn-cs"/>
                        </a:rPr>
                        <a:t>(per 10,000 miners)</a:t>
                      </a:r>
                      <a:endParaRPr lang="en-US" sz="1800" b="1" kern="1200" dirty="0">
                        <a:solidFill>
                          <a:schemeClr val="lt1"/>
                        </a:solidFill>
                        <a:latin typeface="+mj-lt"/>
                        <a:ea typeface="+mn-ea"/>
                        <a:cs typeface="+mn-cs"/>
                      </a:endParaRPr>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solidFill>
                  </a:tcPr>
                </a:tc>
                <a:extLst>
                  <a:ext uri="{0D108BD9-81ED-4DB2-BD59-A6C34878D82A}">
                    <a16:rowId xmlns:a16="http://schemas.microsoft.com/office/drawing/2014/main" val="1798330892"/>
                  </a:ext>
                </a:extLst>
              </a:tr>
              <a:tr h="7027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sz="18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1925 -1929</a:t>
                      </a:r>
                    </a:p>
                  </a:txBody>
                  <a:tcP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tint val="20000"/>
                      </a:srgbClr>
                    </a:solidFill>
                  </a:tcPr>
                </a:tc>
                <a:tc>
                  <a:txBody>
                    <a:bodyPr/>
                    <a:lstStyle/>
                    <a:p>
                      <a:endParaRPr lang="en-AU"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tint val="20000"/>
                      </a:srgbClr>
                    </a:solidFill>
                  </a:tcPr>
                </a:tc>
                <a:tc>
                  <a:txBody>
                    <a:bodyPr/>
                    <a:lstStyle/>
                    <a:p>
                      <a:pPr algn="ctr"/>
                      <a:r>
                        <a:rPr lang="en-AU" dirty="0" smtClean="0"/>
                        <a:t>614</a:t>
                      </a:r>
                      <a:endParaRPr lang="en-AU" dirty="0"/>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tint val="20000"/>
                      </a:srgbClr>
                    </a:solidFill>
                  </a:tcPr>
                </a:tc>
                <a:extLst>
                  <a:ext uri="{0D108BD9-81ED-4DB2-BD59-A6C34878D82A}">
                    <a16:rowId xmlns:a16="http://schemas.microsoft.com/office/drawing/2014/main" val="3419993476"/>
                  </a:ext>
                </a:extLst>
              </a:tr>
              <a:tr h="70274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8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1960-1964</a:t>
                      </a: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r>
                      <a:b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b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(McNulty 1968)</a:t>
                      </a:r>
                      <a:endParaRPr kumimoji="1" lang="en-US"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tint val="20000"/>
                      </a:srgb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10% surface</a:t>
                      </a:r>
                    </a:p>
                    <a:p>
                      <a:pPr marL="0" marR="0" lvl="0" indent="0" algn="ctr" defTabSz="914400" rtl="0" eaLnBrk="0" fontAlgn="b" latinLnBrk="0" hangingPunct="0">
                        <a:lnSpc>
                          <a:spcPct val="100000"/>
                        </a:lnSpc>
                        <a:spcBef>
                          <a:spcPct val="0"/>
                        </a:spcBef>
                        <a:spcAft>
                          <a:spcPct val="0"/>
                        </a:spcAft>
                        <a:buClrTx/>
                        <a:buSzTx/>
                        <a:buFontTx/>
                        <a:buNone/>
                        <a:tabLst/>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27% underground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tint val="20000"/>
                      </a:srgb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112</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tint val="20000"/>
                      </a:srgbClr>
                    </a:solidFill>
                  </a:tcPr>
                </a:tc>
                <a:extLst>
                  <a:ext uri="{0D108BD9-81ED-4DB2-BD59-A6C34878D82A}">
                    <a16:rowId xmlns:a16="http://schemas.microsoft.com/office/drawing/2014/main" val="3360183083"/>
                  </a:ext>
                </a:extLst>
              </a:tr>
              <a:tr h="702745">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1986</a:t>
                      </a:r>
                      <a:b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b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(Holman et al., 1986)</a:t>
                      </a:r>
                      <a:endParaRPr kumimoji="1" lang="en-US"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tint val="20000"/>
                      </a:srgb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13% surface</a:t>
                      </a:r>
                    </a:p>
                    <a:p>
                      <a:pPr marL="0" marR="0" lvl="0" indent="0" algn="ctr" defTabSz="914400" rtl="0" eaLnBrk="0" fontAlgn="b" latinLnBrk="0" hangingPunct="0">
                        <a:lnSpc>
                          <a:spcPct val="100000"/>
                        </a:lnSpc>
                        <a:spcBef>
                          <a:spcPct val="0"/>
                        </a:spcBef>
                        <a:spcAft>
                          <a:spcPct val="0"/>
                        </a:spcAft>
                        <a:buClrTx/>
                        <a:buSzTx/>
                        <a:buFontTx/>
                        <a:buNone/>
                        <a:tabLst/>
                        <a:defRPr/>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29% underground</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tint val="20000"/>
                      </a:srgb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100</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B91">
                        <a:tint val="20000"/>
                      </a:srgbClr>
                    </a:solidFill>
                  </a:tcPr>
                </a:tc>
                <a:extLst>
                  <a:ext uri="{0D108BD9-81ED-4DB2-BD59-A6C34878D82A}">
                    <a16:rowId xmlns:a16="http://schemas.microsoft.com/office/drawing/2014/main" val="2967879595"/>
                  </a:ext>
                </a:extLst>
              </a:tr>
              <a:tr h="143663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8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2012</a:t>
                      </a: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
                      </a:r>
                      <a:b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b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(Goh, et al., 2012, unpublished)</a:t>
                      </a:r>
                      <a:endParaRPr kumimoji="1" lang="en-US"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15% surface, smokers</a:t>
                      </a:r>
                      <a:r>
                        <a:rPr kumimoji="1" lang="en-US" sz="1800" b="0" i="0" u="none" strike="noStrike" kern="1200" cap="none" normalizeH="0" baseline="30000" dirty="0" smtClean="0">
                          <a:ln>
                            <a:noFill/>
                          </a:ln>
                          <a:solidFill>
                            <a:schemeClr val="tx1"/>
                          </a:solidFill>
                          <a:effectLst/>
                          <a:latin typeface="Arial" panose="020B0604020202020204" pitchFamily="34" charset="0"/>
                          <a:ea typeface="+mn-ea"/>
                          <a:cs typeface="Arial" panose="020B0604020202020204" pitchFamily="34" charset="0"/>
                        </a:rPr>
                        <a:t>1 </a:t>
                      </a:r>
                    </a:p>
                    <a:p>
                      <a:pPr marL="0" marR="0" lvl="0" indent="0" algn="ctr" defTabSz="914400" rtl="0" eaLnBrk="0" fontAlgn="b" latinLnBrk="0" hangingPunct="0">
                        <a:lnSpc>
                          <a:spcPct val="100000"/>
                        </a:lnSpc>
                        <a:spcBef>
                          <a:spcPct val="0"/>
                        </a:spcBef>
                        <a:spcAft>
                          <a:spcPct val="0"/>
                        </a:spcAft>
                        <a:buClrTx/>
                        <a:buSzTx/>
                        <a:buFontTx/>
                        <a:buNone/>
                        <a:tabLst/>
                        <a:defRPr/>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4% surface, non-smokers</a:t>
                      </a:r>
                      <a:r>
                        <a:rPr kumimoji="1" lang="en-US" sz="1800" b="0" i="0" u="none" strike="noStrike" kern="1200" cap="none" normalizeH="0" baseline="30000" dirty="0" smtClean="0">
                          <a:ln>
                            <a:noFill/>
                          </a:ln>
                          <a:solidFill>
                            <a:schemeClr val="tx1"/>
                          </a:solidFill>
                          <a:effectLst/>
                          <a:latin typeface="Arial" panose="020B0604020202020204" pitchFamily="34" charset="0"/>
                          <a:ea typeface="+mn-ea"/>
                          <a:cs typeface="Arial" panose="020B0604020202020204" pitchFamily="34" charset="0"/>
                        </a:rPr>
                        <a:t>1 </a:t>
                      </a:r>
                    </a:p>
                    <a:p>
                      <a:pPr marL="0" marR="0" lvl="0" indent="0" algn="ctr" defTabSz="914400" rtl="0" eaLnBrk="0" fontAlgn="b" latinLnBrk="0" hangingPunct="0">
                        <a:lnSpc>
                          <a:spcPct val="100000"/>
                        </a:lnSpc>
                        <a:spcBef>
                          <a:spcPct val="0"/>
                        </a:spcBef>
                        <a:spcAft>
                          <a:spcPct val="0"/>
                        </a:spcAft>
                        <a:buClrTx/>
                        <a:buSzTx/>
                        <a:buFontTx/>
                        <a:buNone/>
                        <a:tabLst/>
                        <a:defRPr/>
                      </a:pPr>
                      <a:endParaRPr kumimoji="1" lang="en-US" sz="1800" b="0" i="0" u="none" strike="noStrike" kern="1200" cap="none" normalizeH="0" baseline="30000" dirty="0" smtClean="0">
                        <a:ln>
                          <a:noFill/>
                        </a:ln>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0" fontAlgn="b" latinLnBrk="0" hangingPunct="0">
                        <a:lnSpc>
                          <a:spcPct val="100000"/>
                        </a:lnSpc>
                        <a:spcBef>
                          <a:spcPct val="0"/>
                        </a:spcBef>
                        <a:spcAft>
                          <a:spcPct val="0"/>
                        </a:spcAft>
                        <a:buClrTx/>
                        <a:buSzTx/>
                        <a:buFontTx/>
                        <a:buNone/>
                        <a:tabLst/>
                        <a:defRPr/>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15% underground, smokers</a:t>
                      </a:r>
                      <a:r>
                        <a:rPr kumimoji="1" lang="en-US" sz="1800" b="0" i="0" u="none" strike="noStrike" kern="1200" cap="none" normalizeH="0" baseline="30000" dirty="0" smtClean="0">
                          <a:ln>
                            <a:noFill/>
                          </a:ln>
                          <a:solidFill>
                            <a:schemeClr val="tx1"/>
                          </a:solidFill>
                          <a:effectLst/>
                          <a:latin typeface="Arial" panose="020B0604020202020204" pitchFamily="34" charset="0"/>
                          <a:ea typeface="+mn-ea"/>
                          <a:cs typeface="Arial" panose="020B0604020202020204" pitchFamily="34" charset="0"/>
                        </a:rPr>
                        <a:t>1</a:t>
                      </a:r>
                    </a:p>
                    <a:p>
                      <a:pPr marL="0" marR="0" lvl="0" indent="0" algn="ctr" defTabSz="914400" rtl="0" eaLnBrk="0" fontAlgn="b" latinLnBrk="0" hangingPunct="0">
                        <a:lnSpc>
                          <a:spcPct val="100000"/>
                        </a:lnSpc>
                        <a:spcBef>
                          <a:spcPct val="0"/>
                        </a:spcBef>
                        <a:spcAft>
                          <a:spcPct val="0"/>
                        </a:spcAft>
                        <a:buClrTx/>
                        <a:buSzTx/>
                        <a:buFontTx/>
                        <a:buNone/>
                        <a:tabLst/>
                        <a:defRPr/>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 underground, non-smokers</a:t>
                      </a:r>
                      <a:r>
                        <a:rPr kumimoji="1" lang="en-US" sz="1800" b="0" i="0" u="none" strike="noStrike" kern="1200" cap="none" normalizeH="0" baseline="30000" dirty="0" smtClean="0">
                          <a:ln>
                            <a:noFill/>
                          </a:ln>
                          <a:solidFill>
                            <a:schemeClr val="tx1"/>
                          </a:solidFill>
                          <a:effectLst/>
                          <a:latin typeface="Arial" panose="020B0604020202020204" pitchFamily="34" charset="0"/>
                          <a:ea typeface="+mn-ea"/>
                          <a:cs typeface="Arial" panose="020B0604020202020204" pitchFamily="34" charset="0"/>
                        </a:rPr>
                        <a:t>1</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8B91">
                        <a:tint val="20000"/>
                      </a:srgbClr>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*9</a:t>
                      </a:r>
                    </a:p>
                    <a:p>
                      <a:pPr marL="0" marR="0" lvl="0" indent="0" algn="ctr" defTabSz="914400" rtl="0" eaLnBrk="0" fontAlgn="b" latinLnBrk="0" hangingPunct="0">
                        <a:lnSpc>
                          <a:spcPct val="100000"/>
                        </a:lnSpc>
                        <a:spcBef>
                          <a:spcPct val="0"/>
                        </a:spcBef>
                        <a:spcAft>
                          <a:spcPct val="0"/>
                        </a:spcAft>
                        <a:buClrTx/>
                        <a:buSzTx/>
                        <a:buFontTx/>
                        <a:buNone/>
                        <a:tabLst/>
                      </a:pPr>
                      <a:endPar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0" fontAlgn="b" latinLnBrk="0" hangingPunct="0">
                        <a:lnSpc>
                          <a:spcPct val="100000"/>
                        </a:lnSpc>
                        <a:spcBef>
                          <a:spcPct val="0"/>
                        </a:spcBef>
                        <a:spcAft>
                          <a:spcPct val="0"/>
                        </a:spcAft>
                        <a:buClrTx/>
                        <a:buSzTx/>
                        <a:buFontTx/>
                        <a:buNone/>
                        <a:tabLst/>
                      </a:pPr>
                      <a:r>
                        <a:rPr kumimoji="1" lang="en-US" sz="18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(*4 people)</a:t>
                      </a:r>
                      <a:endParaRPr kumimoji="1" lang="en-US" sz="18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8B91">
                        <a:tint val="20000"/>
                      </a:srgbClr>
                    </a:solidFill>
                  </a:tcPr>
                </a:tc>
                <a:extLst>
                  <a:ext uri="{0D108BD9-81ED-4DB2-BD59-A6C34878D82A}">
                    <a16:rowId xmlns:a16="http://schemas.microsoft.com/office/drawing/2014/main" val="3896886821"/>
                  </a:ext>
                </a:extLst>
              </a:tr>
            </a:tbl>
          </a:graphicData>
        </a:graphic>
      </p:graphicFrame>
      <p:sp>
        <p:nvSpPr>
          <p:cNvPr id="6" name="Rectangle 5"/>
          <p:cNvSpPr/>
          <p:nvPr/>
        </p:nvSpPr>
        <p:spPr>
          <a:xfrm>
            <a:off x="407368" y="6106165"/>
            <a:ext cx="3379836"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1400" b="0" i="0" u="none" strike="noStrike" kern="1200" cap="none" spc="0" normalizeH="0" baseline="30000" noProof="0" dirty="0" smtClean="0">
                <a:ln>
                  <a:noFill/>
                </a:ln>
                <a:solidFill>
                  <a:srgbClr val="000000"/>
                </a:solidFill>
                <a:effectLst/>
                <a:uLnTx/>
                <a:uFillTx/>
                <a:latin typeface="Arial" panose="020B0604020202020204" pitchFamily="34" charset="0"/>
                <a:ea typeface="ＭＳ Ｐゴシック" pitchFamily="-124" charset="-128"/>
                <a:cs typeface="Arial" panose="020B0604020202020204" pitchFamily="34" charset="0"/>
              </a:rPr>
              <a:t>1  </a:t>
            </a:r>
            <a:r>
              <a:rPr kumimoji="1"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ＭＳ Ｐゴシック" pitchFamily="-124" charset="-128"/>
                <a:cs typeface="Arial" panose="020B0604020202020204" pitchFamily="34" charset="0"/>
              </a:rPr>
              <a:t>Ten years after initial (second periodic)</a:t>
            </a:r>
            <a:endParaRPr kumimoji="0" lang="en-AU" sz="14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0640379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noFill/>
          <a:ln>
            <a:noFill/>
          </a:ln>
        </p:spPr>
        <p:txBody>
          <a:bodyPr vert="horz" wrap="square" lIns="91440" tIns="45720" rIns="91440" bIns="45720" numCol="1" anchor="ctr" anchorCtr="0" compatLnSpc="1">
            <a:prstTxWarp prst="textNoShape">
              <a:avLst/>
            </a:prstTxWarp>
          </a:bodyPr>
          <a:lstStyle/>
          <a:p>
            <a:r>
              <a:rPr lang="en-AU" dirty="0" smtClean="0"/>
              <a:t>Generic </a:t>
            </a:r>
            <a:r>
              <a:rPr lang="en-AU" dirty="0"/>
              <a:t>MineHealth </a:t>
            </a:r>
            <a:r>
              <a:rPr lang="en-AU" dirty="0" smtClean="0"/>
              <a:t>- </a:t>
            </a:r>
            <a:r>
              <a:rPr lang="en-AU" dirty="0"/>
              <a:t>Hearing loss </a:t>
            </a:r>
          </a:p>
        </p:txBody>
      </p:sp>
      <p:graphicFrame>
        <p:nvGraphicFramePr>
          <p:cNvPr id="12" name="Table 11"/>
          <p:cNvGraphicFramePr>
            <a:graphicFrameLocks noGrp="1"/>
          </p:cNvGraphicFramePr>
          <p:nvPr>
            <p:extLst/>
          </p:nvPr>
        </p:nvGraphicFramePr>
        <p:xfrm>
          <a:off x="371365" y="1559479"/>
          <a:ext cx="11449270" cy="4392483"/>
        </p:xfrm>
        <a:graphic>
          <a:graphicData uri="http://schemas.openxmlformats.org/drawingml/2006/table">
            <a:tbl>
              <a:tblPr/>
              <a:tblGrid>
                <a:gridCol w="4032447">
                  <a:extLst>
                    <a:ext uri="{9D8B030D-6E8A-4147-A177-3AD203B41FA5}">
                      <a16:colId xmlns:a16="http://schemas.microsoft.com/office/drawing/2014/main" val="265574076"/>
                    </a:ext>
                  </a:extLst>
                </a:gridCol>
                <a:gridCol w="1043203">
                  <a:extLst>
                    <a:ext uri="{9D8B030D-6E8A-4147-A177-3AD203B41FA5}">
                      <a16:colId xmlns:a16="http://schemas.microsoft.com/office/drawing/2014/main" val="3940102006"/>
                    </a:ext>
                  </a:extLst>
                </a:gridCol>
                <a:gridCol w="1046126">
                  <a:extLst>
                    <a:ext uri="{9D8B030D-6E8A-4147-A177-3AD203B41FA5}">
                      <a16:colId xmlns:a16="http://schemas.microsoft.com/office/drawing/2014/main" val="861451738"/>
                    </a:ext>
                  </a:extLst>
                </a:gridCol>
                <a:gridCol w="1142990">
                  <a:extLst>
                    <a:ext uri="{9D8B030D-6E8A-4147-A177-3AD203B41FA5}">
                      <a16:colId xmlns:a16="http://schemas.microsoft.com/office/drawing/2014/main" val="1799206734"/>
                    </a:ext>
                  </a:extLst>
                </a:gridCol>
                <a:gridCol w="1046126">
                  <a:extLst>
                    <a:ext uri="{9D8B030D-6E8A-4147-A177-3AD203B41FA5}">
                      <a16:colId xmlns:a16="http://schemas.microsoft.com/office/drawing/2014/main" val="3351158930"/>
                    </a:ext>
                  </a:extLst>
                </a:gridCol>
                <a:gridCol w="1046126">
                  <a:extLst>
                    <a:ext uri="{9D8B030D-6E8A-4147-A177-3AD203B41FA5}">
                      <a16:colId xmlns:a16="http://schemas.microsoft.com/office/drawing/2014/main" val="1038423460"/>
                    </a:ext>
                  </a:extLst>
                </a:gridCol>
                <a:gridCol w="1046126">
                  <a:extLst>
                    <a:ext uri="{9D8B030D-6E8A-4147-A177-3AD203B41FA5}">
                      <a16:colId xmlns:a16="http://schemas.microsoft.com/office/drawing/2014/main" val="1775237040"/>
                    </a:ext>
                  </a:extLst>
                </a:gridCol>
                <a:gridCol w="1046126">
                  <a:extLst>
                    <a:ext uri="{9D8B030D-6E8A-4147-A177-3AD203B41FA5}">
                      <a16:colId xmlns:a16="http://schemas.microsoft.com/office/drawing/2014/main" val="3593904214"/>
                    </a:ext>
                  </a:extLst>
                </a:gridCol>
              </a:tblGrid>
              <a:tr h="673193">
                <a:tc>
                  <a:txBody>
                    <a:bodyPr/>
                    <a:lstStyle/>
                    <a:p>
                      <a:pPr algn="l" fontAlgn="b"/>
                      <a:r>
                        <a:rPr lang="en-AU" sz="1600" b="1" i="0" u="none" strike="noStrike" dirty="0">
                          <a:solidFill>
                            <a:srgbClr val="2C2C2C"/>
                          </a:solidFill>
                          <a:effectLst/>
                          <a:latin typeface="Arial" panose="020B0604020202020204" pitchFamily="34" charset="0"/>
                        </a:rPr>
                        <a:t>Occupations</a:t>
                      </a:r>
                    </a:p>
                  </a:txBody>
                  <a:tcPr marL="9525" marR="9525" marT="9525" marB="0" anchor="b">
                    <a:lnL>
                      <a:noFill/>
                    </a:lnL>
                    <a:lnR>
                      <a:noFill/>
                    </a:lnR>
                    <a:lnT>
                      <a:noFill/>
                    </a:lnT>
                    <a:lnB>
                      <a:noFill/>
                    </a:lnB>
                  </a:tcPr>
                </a:tc>
                <a:tc>
                  <a:txBody>
                    <a:bodyPr/>
                    <a:lstStyle/>
                    <a:p>
                      <a:pPr algn="ctr" fontAlgn="b"/>
                      <a:r>
                        <a:rPr lang="en-AU" sz="1600" b="1" i="0" u="none" strike="noStrike" dirty="0" smtClean="0">
                          <a:solidFill>
                            <a:srgbClr val="2C2C2C"/>
                          </a:solidFill>
                          <a:effectLst/>
                          <a:latin typeface="Arial" panose="020B0604020202020204" pitchFamily="34" charset="0"/>
                        </a:rPr>
                        <a:t>&lt;25yrs</a:t>
                      </a:r>
                      <a:endParaRPr lang="en-AU" sz="1600" b="1" i="0" u="none" strike="noStrike" dirty="0">
                        <a:solidFill>
                          <a:srgbClr val="2C2C2C"/>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AU" sz="1600" b="1" i="0" u="none" strike="noStrike" dirty="0">
                          <a:solidFill>
                            <a:srgbClr val="2C2C2C"/>
                          </a:solidFill>
                          <a:effectLst/>
                          <a:latin typeface="Arial" panose="020B0604020202020204" pitchFamily="34" charset="0"/>
                        </a:rPr>
                        <a:t>25-35yrs</a:t>
                      </a:r>
                    </a:p>
                  </a:txBody>
                  <a:tcPr marL="9525" marR="9525" marT="9525" marB="0" anchor="b">
                    <a:lnL>
                      <a:noFill/>
                    </a:lnL>
                    <a:lnR>
                      <a:noFill/>
                    </a:lnR>
                    <a:lnT>
                      <a:noFill/>
                    </a:lnT>
                    <a:lnB>
                      <a:noFill/>
                    </a:lnB>
                  </a:tcPr>
                </a:tc>
                <a:tc>
                  <a:txBody>
                    <a:bodyPr/>
                    <a:lstStyle/>
                    <a:p>
                      <a:pPr algn="ctr" fontAlgn="b"/>
                      <a:r>
                        <a:rPr lang="en-AU" sz="1600" b="1" i="0" u="none" strike="noStrike" dirty="0">
                          <a:solidFill>
                            <a:srgbClr val="2C2C2C"/>
                          </a:solidFill>
                          <a:effectLst/>
                          <a:latin typeface="Arial" panose="020B0604020202020204" pitchFamily="34" charset="0"/>
                        </a:rPr>
                        <a:t>35-45yrs</a:t>
                      </a:r>
                    </a:p>
                  </a:txBody>
                  <a:tcPr marL="9525" marR="9525" marT="9525" marB="0" anchor="b">
                    <a:lnL>
                      <a:noFill/>
                    </a:lnL>
                    <a:lnR>
                      <a:noFill/>
                    </a:lnR>
                    <a:lnT>
                      <a:noFill/>
                    </a:lnT>
                    <a:lnB>
                      <a:noFill/>
                    </a:lnB>
                  </a:tcPr>
                </a:tc>
                <a:tc>
                  <a:txBody>
                    <a:bodyPr/>
                    <a:lstStyle/>
                    <a:p>
                      <a:pPr algn="ctr" fontAlgn="b"/>
                      <a:r>
                        <a:rPr lang="en-AU" sz="1600" b="1" i="0" u="none" strike="noStrike" dirty="0">
                          <a:solidFill>
                            <a:srgbClr val="2C2C2C"/>
                          </a:solidFill>
                          <a:effectLst/>
                          <a:latin typeface="Arial" panose="020B0604020202020204" pitchFamily="34" charset="0"/>
                        </a:rPr>
                        <a:t>45-55yrs</a:t>
                      </a:r>
                    </a:p>
                  </a:txBody>
                  <a:tcPr marL="9525" marR="9525" marT="9525" marB="0" anchor="b">
                    <a:lnL>
                      <a:noFill/>
                    </a:lnL>
                    <a:lnR>
                      <a:noFill/>
                    </a:lnR>
                    <a:lnT>
                      <a:noFill/>
                    </a:lnT>
                    <a:lnB>
                      <a:noFill/>
                    </a:lnB>
                  </a:tcPr>
                </a:tc>
                <a:tc>
                  <a:txBody>
                    <a:bodyPr/>
                    <a:lstStyle/>
                    <a:p>
                      <a:pPr algn="ctr" fontAlgn="b"/>
                      <a:r>
                        <a:rPr lang="en-AU" sz="1600" b="1" i="0" u="none" strike="noStrike" dirty="0">
                          <a:solidFill>
                            <a:srgbClr val="2C2C2C"/>
                          </a:solidFill>
                          <a:effectLst/>
                          <a:latin typeface="Arial" panose="020B0604020202020204" pitchFamily="34" charset="0"/>
                        </a:rPr>
                        <a:t>55-65yrs</a:t>
                      </a:r>
                    </a:p>
                  </a:txBody>
                  <a:tcPr marL="9525" marR="9525" marT="9525" marB="0" anchor="b">
                    <a:lnL>
                      <a:noFill/>
                    </a:lnL>
                    <a:lnR>
                      <a:noFill/>
                    </a:lnR>
                    <a:lnT>
                      <a:noFill/>
                    </a:lnT>
                    <a:lnB>
                      <a:noFill/>
                    </a:lnB>
                  </a:tcPr>
                </a:tc>
                <a:tc>
                  <a:txBody>
                    <a:bodyPr/>
                    <a:lstStyle/>
                    <a:p>
                      <a:pPr algn="ctr" fontAlgn="b"/>
                      <a:r>
                        <a:rPr lang="en-AU" sz="1600" b="1" i="0" u="none" strike="noStrike" dirty="0" smtClean="0">
                          <a:solidFill>
                            <a:srgbClr val="2C2C2C"/>
                          </a:solidFill>
                          <a:effectLst/>
                          <a:latin typeface="Arial" panose="020B0604020202020204" pitchFamily="34" charset="0"/>
                        </a:rPr>
                        <a:t>&gt; 65yrs</a:t>
                      </a:r>
                      <a:endParaRPr lang="en-AU" sz="1600" b="1" i="0" u="none" strike="noStrike" dirty="0">
                        <a:solidFill>
                          <a:srgbClr val="2C2C2C"/>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AU" sz="1600" b="1" i="0" u="none" strike="noStrike" dirty="0" smtClean="0">
                          <a:solidFill>
                            <a:srgbClr val="2C2C2C"/>
                          </a:solidFill>
                          <a:effectLst/>
                          <a:latin typeface="Arial" panose="020B0604020202020204" pitchFamily="34" charset="0"/>
                        </a:rPr>
                        <a:t>Totals</a:t>
                      </a:r>
                      <a:endParaRPr lang="en-AU" sz="1600" b="1" i="0" u="none" strike="noStrike" dirty="0">
                        <a:solidFill>
                          <a:srgbClr val="2C2C2C"/>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05667893"/>
                  </a:ext>
                </a:extLst>
              </a:tr>
              <a:tr h="371929">
                <a:tc>
                  <a:txBody>
                    <a:bodyPr/>
                    <a:lstStyle/>
                    <a:p>
                      <a:pPr algn="l" fontAlgn="b"/>
                      <a:r>
                        <a:rPr lang="en-AU" sz="1600" b="0" i="0" u="none" strike="noStrike" dirty="0">
                          <a:solidFill>
                            <a:srgbClr val="2C2C2C"/>
                          </a:solidFill>
                          <a:effectLst/>
                          <a:latin typeface="Arial" panose="020B0604020202020204" pitchFamily="34" charset="0"/>
                        </a:rPr>
                        <a:t>Metalwork Trades</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1.0%</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1.3%</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2.4%</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5.3%</a:t>
                      </a:r>
                    </a:p>
                  </a:txBody>
                  <a:tcPr marL="9525" marR="9525" marT="9525" marB="0" anchor="b">
                    <a:lnL>
                      <a:noFill/>
                    </a:lnL>
                    <a:lnR>
                      <a:noFill/>
                    </a:lnR>
                    <a:lnT>
                      <a:noFill/>
                    </a:lnT>
                    <a:lnB>
                      <a:noFill/>
                    </a:lnB>
                    <a:solidFill>
                      <a:srgbClr val="FCEAED"/>
                    </a:solidFill>
                  </a:tcPr>
                </a:tc>
                <a:tc>
                  <a:txBody>
                    <a:bodyPr/>
                    <a:lstStyle/>
                    <a:p>
                      <a:pPr algn="ctr" fontAlgn="b"/>
                      <a:r>
                        <a:rPr lang="en-AU" sz="1600" b="0" i="0" u="none" strike="noStrike" dirty="0">
                          <a:solidFill>
                            <a:srgbClr val="2C2C2C"/>
                          </a:solidFill>
                          <a:effectLst/>
                          <a:latin typeface="Arial" panose="020B0604020202020204" pitchFamily="34" charset="0"/>
                        </a:rPr>
                        <a:t>10.8%</a:t>
                      </a:r>
                    </a:p>
                  </a:txBody>
                  <a:tcPr marL="9525" marR="9525" marT="9525" marB="0" anchor="b">
                    <a:lnL>
                      <a:noFill/>
                    </a:lnL>
                    <a:lnR>
                      <a:noFill/>
                    </a:lnR>
                    <a:lnT>
                      <a:noFill/>
                    </a:lnT>
                    <a:lnB>
                      <a:noFill/>
                    </a:lnB>
                    <a:solidFill>
                      <a:srgbClr val="FAACAE"/>
                    </a:solidFill>
                  </a:tcPr>
                </a:tc>
                <a:tc>
                  <a:txBody>
                    <a:bodyPr/>
                    <a:lstStyle/>
                    <a:p>
                      <a:pPr algn="ctr" fontAlgn="b"/>
                      <a:r>
                        <a:rPr lang="en-AU" sz="1600" b="0" i="0" u="none" strike="noStrike" dirty="0">
                          <a:solidFill>
                            <a:srgbClr val="2C2C2C"/>
                          </a:solidFill>
                          <a:effectLst/>
                          <a:latin typeface="Arial" panose="020B0604020202020204" pitchFamily="34" charset="0"/>
                        </a:rPr>
                        <a:t>16.7%</a:t>
                      </a:r>
                    </a:p>
                  </a:txBody>
                  <a:tcPr marL="9525" marR="9525" marT="9525" marB="0" anchor="b">
                    <a:lnL>
                      <a:noFill/>
                    </a:lnL>
                    <a:lnR>
                      <a:noFill/>
                    </a:lnR>
                    <a:lnT>
                      <a:noFill/>
                    </a:lnT>
                    <a:lnB>
                      <a:noFill/>
                    </a:lnB>
                    <a:solidFill>
                      <a:srgbClr val="F8696B"/>
                    </a:solidFill>
                  </a:tcPr>
                </a:tc>
                <a:tc>
                  <a:txBody>
                    <a:bodyPr/>
                    <a:lstStyle/>
                    <a:p>
                      <a:pPr algn="ctr" fontAlgn="b"/>
                      <a:r>
                        <a:rPr lang="en-AU" sz="1600" b="0" i="0" u="none" strike="noStrike" dirty="0">
                          <a:solidFill>
                            <a:srgbClr val="2C2C2C"/>
                          </a:solidFill>
                          <a:effectLst/>
                          <a:latin typeface="Arial" panose="020B0604020202020204" pitchFamily="34" charset="0"/>
                        </a:rPr>
                        <a:t>3.8%</a:t>
                      </a:r>
                    </a:p>
                  </a:txBody>
                  <a:tcPr marL="9525" marR="9525" marT="9525" marB="0" anchor="b">
                    <a:lnL>
                      <a:noFill/>
                    </a:lnL>
                    <a:lnR>
                      <a:noFill/>
                    </a:lnR>
                    <a:lnT>
                      <a:noFill/>
                    </a:lnT>
                    <a:lnB>
                      <a:noFill/>
                    </a:lnB>
                  </a:tcPr>
                </a:tc>
                <a:extLst>
                  <a:ext uri="{0D108BD9-81ED-4DB2-BD59-A6C34878D82A}">
                    <a16:rowId xmlns:a16="http://schemas.microsoft.com/office/drawing/2014/main" val="4177284203"/>
                  </a:ext>
                </a:extLst>
              </a:tr>
              <a:tr h="371929">
                <a:tc>
                  <a:txBody>
                    <a:bodyPr/>
                    <a:lstStyle/>
                    <a:p>
                      <a:pPr algn="l" fontAlgn="b"/>
                      <a:r>
                        <a:rPr lang="en-AU" sz="1600" b="0" i="0" u="none" strike="noStrike" dirty="0">
                          <a:solidFill>
                            <a:srgbClr val="2C2C2C"/>
                          </a:solidFill>
                          <a:effectLst/>
                          <a:latin typeface="Arial" panose="020B0604020202020204" pitchFamily="34" charset="0"/>
                        </a:rPr>
                        <a:t>Ore Treatment/Processing</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0.9%</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1.1%</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1.8%</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4.1%</a:t>
                      </a:r>
                    </a:p>
                  </a:txBody>
                  <a:tcPr marL="9525" marR="9525" marT="9525" marB="0" anchor="b">
                    <a:lnL>
                      <a:noFill/>
                    </a:lnL>
                    <a:lnR>
                      <a:noFill/>
                    </a:lnR>
                    <a:lnT>
                      <a:noFill/>
                    </a:lnT>
                    <a:lnB>
                      <a:noFill/>
                    </a:lnB>
                    <a:solidFill>
                      <a:srgbClr val="FCF7FA"/>
                    </a:solidFill>
                  </a:tcPr>
                </a:tc>
                <a:tc>
                  <a:txBody>
                    <a:bodyPr/>
                    <a:lstStyle/>
                    <a:p>
                      <a:pPr algn="ctr" fontAlgn="b"/>
                      <a:r>
                        <a:rPr lang="en-AU" sz="1600" b="0" i="0" u="none" strike="noStrike" dirty="0">
                          <a:solidFill>
                            <a:srgbClr val="2C2C2C"/>
                          </a:solidFill>
                          <a:effectLst/>
                          <a:latin typeface="Arial" panose="020B0604020202020204" pitchFamily="34" charset="0"/>
                        </a:rPr>
                        <a:t>8.5%</a:t>
                      </a:r>
                    </a:p>
                  </a:txBody>
                  <a:tcPr marL="9525" marR="9525" marT="9525" marB="0" anchor="b">
                    <a:lnL>
                      <a:noFill/>
                    </a:lnL>
                    <a:lnR>
                      <a:noFill/>
                    </a:lnR>
                    <a:lnT>
                      <a:noFill/>
                    </a:lnT>
                    <a:lnB>
                      <a:noFill/>
                    </a:lnB>
                    <a:solidFill>
                      <a:srgbClr val="FBC6C9"/>
                    </a:solidFill>
                  </a:tcPr>
                </a:tc>
                <a:tc>
                  <a:txBody>
                    <a:bodyPr/>
                    <a:lstStyle/>
                    <a:p>
                      <a:pPr algn="ctr" fontAlgn="b"/>
                      <a:r>
                        <a:rPr lang="en-AU" sz="1600" b="0" i="0" u="none" strike="noStrike" dirty="0">
                          <a:solidFill>
                            <a:srgbClr val="2C2C2C"/>
                          </a:solidFill>
                          <a:effectLst/>
                          <a:latin typeface="Arial" panose="020B0604020202020204" pitchFamily="34" charset="0"/>
                        </a:rPr>
                        <a:t>15.6%</a:t>
                      </a:r>
                    </a:p>
                  </a:txBody>
                  <a:tcPr marL="9525" marR="9525" marT="9525" marB="0" anchor="b">
                    <a:lnL>
                      <a:noFill/>
                    </a:lnL>
                    <a:lnR>
                      <a:noFill/>
                    </a:lnR>
                    <a:lnT>
                      <a:noFill/>
                    </a:lnT>
                    <a:lnB>
                      <a:noFill/>
                    </a:lnB>
                    <a:solidFill>
                      <a:srgbClr val="F97578"/>
                    </a:solidFill>
                  </a:tcPr>
                </a:tc>
                <a:tc>
                  <a:txBody>
                    <a:bodyPr/>
                    <a:lstStyle/>
                    <a:p>
                      <a:pPr algn="ctr" fontAlgn="b"/>
                      <a:r>
                        <a:rPr lang="en-AU" sz="1600" b="0" i="0" u="none" strike="noStrike" dirty="0">
                          <a:solidFill>
                            <a:srgbClr val="2C2C2C"/>
                          </a:solidFill>
                          <a:effectLst/>
                          <a:latin typeface="Arial" panose="020B0604020202020204" pitchFamily="34" charset="0"/>
                        </a:rPr>
                        <a:t>3.5%</a:t>
                      </a:r>
                    </a:p>
                  </a:txBody>
                  <a:tcPr marL="9525" marR="9525" marT="9525" marB="0" anchor="b">
                    <a:lnL>
                      <a:noFill/>
                    </a:lnL>
                    <a:lnR>
                      <a:noFill/>
                    </a:lnR>
                    <a:lnT>
                      <a:noFill/>
                    </a:lnT>
                    <a:lnB>
                      <a:noFill/>
                    </a:lnB>
                  </a:tcPr>
                </a:tc>
                <a:extLst>
                  <a:ext uri="{0D108BD9-81ED-4DB2-BD59-A6C34878D82A}">
                    <a16:rowId xmlns:a16="http://schemas.microsoft.com/office/drawing/2014/main" val="1584037531"/>
                  </a:ext>
                </a:extLst>
              </a:tr>
              <a:tr h="371929">
                <a:tc>
                  <a:txBody>
                    <a:bodyPr/>
                    <a:lstStyle/>
                    <a:p>
                      <a:pPr algn="l" fontAlgn="b"/>
                      <a:r>
                        <a:rPr lang="en-AU" sz="1600" b="0" i="0" u="none" strike="noStrike" dirty="0">
                          <a:solidFill>
                            <a:srgbClr val="2C2C2C"/>
                          </a:solidFill>
                          <a:effectLst/>
                          <a:latin typeface="Arial" panose="020B0604020202020204" pitchFamily="34" charset="0"/>
                        </a:rPr>
                        <a:t>Miscellaneous Trades/Utilities</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1.0%</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1.3%</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2.6%</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4.4%</a:t>
                      </a:r>
                    </a:p>
                  </a:txBody>
                  <a:tcPr marL="9525" marR="9525" marT="9525" marB="0" anchor="b">
                    <a:lnL>
                      <a:noFill/>
                    </a:lnL>
                    <a:lnR>
                      <a:noFill/>
                    </a:lnR>
                    <a:lnT>
                      <a:noFill/>
                    </a:lnT>
                    <a:lnB>
                      <a:noFill/>
                    </a:lnB>
                    <a:solidFill>
                      <a:srgbClr val="FCF4F7"/>
                    </a:solidFill>
                  </a:tcPr>
                </a:tc>
                <a:tc>
                  <a:txBody>
                    <a:bodyPr/>
                    <a:lstStyle/>
                    <a:p>
                      <a:pPr algn="ctr" fontAlgn="b"/>
                      <a:r>
                        <a:rPr lang="en-AU" sz="1600" b="0" i="0" u="none" strike="noStrike" dirty="0">
                          <a:solidFill>
                            <a:srgbClr val="2C2C2C"/>
                          </a:solidFill>
                          <a:effectLst/>
                          <a:latin typeface="Arial" panose="020B0604020202020204" pitchFamily="34" charset="0"/>
                        </a:rPr>
                        <a:t>9.1%</a:t>
                      </a:r>
                    </a:p>
                  </a:txBody>
                  <a:tcPr marL="9525" marR="9525" marT="9525" marB="0" anchor="b">
                    <a:lnL>
                      <a:noFill/>
                    </a:lnL>
                    <a:lnR>
                      <a:noFill/>
                    </a:lnR>
                    <a:lnT>
                      <a:noFill/>
                    </a:lnT>
                    <a:lnB>
                      <a:noFill/>
                    </a:lnB>
                    <a:solidFill>
                      <a:srgbClr val="FBBFC2"/>
                    </a:solidFill>
                  </a:tcPr>
                </a:tc>
                <a:tc>
                  <a:txBody>
                    <a:bodyPr/>
                    <a:lstStyle/>
                    <a:p>
                      <a:pPr algn="ctr" fontAlgn="b"/>
                      <a:r>
                        <a:rPr lang="en-AU" sz="1600" b="0" i="0" u="none" strike="noStrike" dirty="0">
                          <a:solidFill>
                            <a:srgbClr val="2C2C2C"/>
                          </a:solidFill>
                          <a:effectLst/>
                          <a:latin typeface="Arial" panose="020B0604020202020204" pitchFamily="34" charset="0"/>
                        </a:rPr>
                        <a:t>14.5%</a:t>
                      </a:r>
                    </a:p>
                  </a:txBody>
                  <a:tcPr marL="9525" marR="9525" marT="9525" marB="0" anchor="b">
                    <a:lnL>
                      <a:noFill/>
                    </a:lnL>
                    <a:lnR>
                      <a:noFill/>
                    </a:lnR>
                    <a:lnT>
                      <a:noFill/>
                    </a:lnT>
                    <a:lnB>
                      <a:noFill/>
                    </a:lnB>
                    <a:solidFill>
                      <a:srgbClr val="F98385"/>
                    </a:solidFill>
                  </a:tcPr>
                </a:tc>
                <a:tc>
                  <a:txBody>
                    <a:bodyPr/>
                    <a:lstStyle/>
                    <a:p>
                      <a:pPr algn="ctr" fontAlgn="b"/>
                      <a:r>
                        <a:rPr lang="en-AU" sz="1600" b="0" i="0" u="none" strike="noStrike" dirty="0">
                          <a:solidFill>
                            <a:srgbClr val="2C2C2C"/>
                          </a:solidFill>
                          <a:effectLst/>
                          <a:latin typeface="Arial" panose="020B0604020202020204" pitchFamily="34" charset="0"/>
                        </a:rPr>
                        <a:t>3.4%</a:t>
                      </a:r>
                    </a:p>
                  </a:txBody>
                  <a:tcPr marL="9525" marR="9525" marT="9525" marB="0" anchor="b">
                    <a:lnL>
                      <a:noFill/>
                    </a:lnL>
                    <a:lnR>
                      <a:noFill/>
                    </a:lnR>
                    <a:lnT>
                      <a:noFill/>
                    </a:lnT>
                    <a:lnB>
                      <a:noFill/>
                    </a:lnB>
                  </a:tcPr>
                </a:tc>
                <a:extLst>
                  <a:ext uri="{0D108BD9-81ED-4DB2-BD59-A6C34878D82A}">
                    <a16:rowId xmlns:a16="http://schemas.microsoft.com/office/drawing/2014/main" val="3927089876"/>
                  </a:ext>
                </a:extLst>
              </a:tr>
              <a:tr h="371929">
                <a:tc>
                  <a:txBody>
                    <a:bodyPr/>
                    <a:lstStyle/>
                    <a:p>
                      <a:pPr algn="l" fontAlgn="b"/>
                      <a:r>
                        <a:rPr lang="en-AU" sz="1600" b="0" i="0" u="none" strike="noStrike" dirty="0">
                          <a:solidFill>
                            <a:srgbClr val="2C2C2C"/>
                          </a:solidFill>
                          <a:effectLst/>
                          <a:latin typeface="Arial" panose="020B0604020202020204" pitchFamily="34" charset="0"/>
                        </a:rPr>
                        <a:t>Underground Production/Development</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0.7%</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1.2%</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2.2%</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5.3%</a:t>
                      </a:r>
                    </a:p>
                  </a:txBody>
                  <a:tcPr marL="9525" marR="9525" marT="9525" marB="0" anchor="b">
                    <a:lnL>
                      <a:noFill/>
                    </a:lnL>
                    <a:lnR>
                      <a:noFill/>
                    </a:lnR>
                    <a:lnT>
                      <a:noFill/>
                    </a:lnT>
                    <a:lnB>
                      <a:noFill/>
                    </a:lnB>
                    <a:solidFill>
                      <a:srgbClr val="FCEAED"/>
                    </a:solidFill>
                  </a:tcPr>
                </a:tc>
                <a:tc>
                  <a:txBody>
                    <a:bodyPr/>
                    <a:lstStyle/>
                    <a:p>
                      <a:pPr algn="ctr" fontAlgn="b"/>
                      <a:r>
                        <a:rPr lang="en-AU" sz="1600" b="0" i="0" u="none" strike="noStrike" dirty="0">
                          <a:solidFill>
                            <a:srgbClr val="2C2C2C"/>
                          </a:solidFill>
                          <a:effectLst/>
                          <a:latin typeface="Arial" panose="020B0604020202020204" pitchFamily="34" charset="0"/>
                        </a:rPr>
                        <a:t>12.2%</a:t>
                      </a:r>
                    </a:p>
                  </a:txBody>
                  <a:tcPr marL="9525" marR="9525" marT="9525" marB="0" anchor="b">
                    <a:lnL>
                      <a:noFill/>
                    </a:lnL>
                    <a:lnR>
                      <a:noFill/>
                    </a:lnR>
                    <a:lnT>
                      <a:noFill/>
                    </a:lnT>
                    <a:lnB>
                      <a:noFill/>
                    </a:lnB>
                    <a:solidFill>
                      <a:srgbClr val="FA9C9E"/>
                    </a:solidFill>
                  </a:tcPr>
                </a:tc>
                <a:tc>
                  <a:txBody>
                    <a:bodyPr/>
                    <a:lstStyle/>
                    <a:p>
                      <a:pPr algn="ctr" fontAlgn="b"/>
                      <a:r>
                        <a:rPr lang="en-AU" sz="1600" b="0" i="0" u="none" strike="noStrike" dirty="0">
                          <a:solidFill>
                            <a:srgbClr val="2C2C2C"/>
                          </a:solidFill>
                          <a:effectLst/>
                          <a:latin typeface="Arial" panose="020B0604020202020204" pitchFamily="34" charset="0"/>
                        </a:rPr>
                        <a:t>13.9%</a:t>
                      </a:r>
                    </a:p>
                  </a:txBody>
                  <a:tcPr marL="9525" marR="9525" marT="9525" marB="0" anchor="b">
                    <a:lnL>
                      <a:noFill/>
                    </a:lnL>
                    <a:lnR>
                      <a:noFill/>
                    </a:lnR>
                    <a:lnT>
                      <a:noFill/>
                    </a:lnT>
                    <a:lnB>
                      <a:noFill/>
                    </a:lnB>
                    <a:solidFill>
                      <a:srgbClr val="F9888B"/>
                    </a:solidFill>
                  </a:tcPr>
                </a:tc>
                <a:tc>
                  <a:txBody>
                    <a:bodyPr/>
                    <a:lstStyle/>
                    <a:p>
                      <a:pPr algn="ctr" fontAlgn="b"/>
                      <a:r>
                        <a:rPr lang="en-AU" sz="1600" b="0" i="0" u="none" strike="noStrike" dirty="0">
                          <a:solidFill>
                            <a:srgbClr val="2C2C2C"/>
                          </a:solidFill>
                          <a:effectLst/>
                          <a:latin typeface="Arial" panose="020B0604020202020204" pitchFamily="34" charset="0"/>
                        </a:rPr>
                        <a:t>3.1%</a:t>
                      </a:r>
                    </a:p>
                  </a:txBody>
                  <a:tcPr marL="9525" marR="9525" marT="9525" marB="0" anchor="b">
                    <a:lnL>
                      <a:noFill/>
                    </a:lnL>
                    <a:lnR>
                      <a:noFill/>
                    </a:lnR>
                    <a:lnT>
                      <a:noFill/>
                    </a:lnT>
                    <a:lnB>
                      <a:noFill/>
                    </a:lnB>
                  </a:tcPr>
                </a:tc>
                <a:extLst>
                  <a:ext uri="{0D108BD9-81ED-4DB2-BD59-A6C34878D82A}">
                    <a16:rowId xmlns:a16="http://schemas.microsoft.com/office/drawing/2014/main" val="2846379233"/>
                  </a:ext>
                </a:extLst>
              </a:tr>
              <a:tr h="371929">
                <a:tc>
                  <a:txBody>
                    <a:bodyPr/>
                    <a:lstStyle/>
                    <a:p>
                      <a:pPr algn="l" fontAlgn="b"/>
                      <a:r>
                        <a:rPr lang="en-AU" sz="1600" b="0" i="0" u="none" strike="noStrike" dirty="0">
                          <a:solidFill>
                            <a:srgbClr val="2C2C2C"/>
                          </a:solidFill>
                          <a:effectLst/>
                          <a:latin typeface="Arial" panose="020B0604020202020204" pitchFamily="34" charset="0"/>
                        </a:rPr>
                        <a:t>Railways</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0.5%</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1.1%</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1.4%</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5.1%</a:t>
                      </a:r>
                    </a:p>
                  </a:txBody>
                  <a:tcPr marL="9525" marR="9525" marT="9525" marB="0" anchor="b">
                    <a:lnL>
                      <a:noFill/>
                    </a:lnL>
                    <a:lnR>
                      <a:noFill/>
                    </a:lnR>
                    <a:lnT>
                      <a:noFill/>
                    </a:lnT>
                    <a:lnB>
                      <a:noFill/>
                    </a:lnB>
                    <a:solidFill>
                      <a:srgbClr val="FCECEF"/>
                    </a:solidFill>
                  </a:tcPr>
                </a:tc>
                <a:tc>
                  <a:txBody>
                    <a:bodyPr/>
                    <a:lstStyle/>
                    <a:p>
                      <a:pPr algn="ctr" fontAlgn="b"/>
                      <a:r>
                        <a:rPr lang="en-AU" sz="1600" b="0" i="0" u="none" strike="noStrike" dirty="0">
                          <a:solidFill>
                            <a:srgbClr val="2C2C2C"/>
                          </a:solidFill>
                          <a:effectLst/>
                          <a:latin typeface="Arial" panose="020B0604020202020204" pitchFamily="34" charset="0"/>
                        </a:rPr>
                        <a:t>9.3%</a:t>
                      </a:r>
                    </a:p>
                  </a:txBody>
                  <a:tcPr marL="9525" marR="9525" marT="9525" marB="0" anchor="b">
                    <a:lnL>
                      <a:noFill/>
                    </a:lnL>
                    <a:lnR>
                      <a:noFill/>
                    </a:lnR>
                    <a:lnT>
                      <a:noFill/>
                    </a:lnT>
                    <a:lnB>
                      <a:noFill/>
                    </a:lnB>
                    <a:solidFill>
                      <a:srgbClr val="FBBDBF"/>
                    </a:solidFill>
                  </a:tcPr>
                </a:tc>
                <a:tc>
                  <a:txBody>
                    <a:bodyPr/>
                    <a:lstStyle/>
                    <a:p>
                      <a:pPr algn="ctr" fontAlgn="b"/>
                      <a:r>
                        <a:rPr lang="en-AU" sz="1600" b="0" i="0" u="none" strike="noStrike" dirty="0">
                          <a:solidFill>
                            <a:srgbClr val="2C2C2C"/>
                          </a:solidFill>
                          <a:effectLst/>
                          <a:latin typeface="Arial" panose="020B0604020202020204" pitchFamily="34" charset="0"/>
                        </a:rPr>
                        <a:t>13.6%</a:t>
                      </a:r>
                    </a:p>
                  </a:txBody>
                  <a:tcPr marL="9525" marR="9525" marT="9525" marB="0" anchor="b">
                    <a:lnL>
                      <a:noFill/>
                    </a:lnL>
                    <a:lnR>
                      <a:noFill/>
                    </a:lnR>
                    <a:lnT>
                      <a:noFill/>
                    </a:lnT>
                    <a:lnB>
                      <a:noFill/>
                    </a:lnB>
                    <a:solidFill>
                      <a:srgbClr val="F98C8E"/>
                    </a:solidFill>
                  </a:tcPr>
                </a:tc>
                <a:tc>
                  <a:txBody>
                    <a:bodyPr/>
                    <a:lstStyle/>
                    <a:p>
                      <a:pPr algn="ctr" fontAlgn="b"/>
                      <a:r>
                        <a:rPr lang="en-AU" sz="1600" b="0" i="0" u="none" strike="noStrike" dirty="0">
                          <a:solidFill>
                            <a:srgbClr val="2C2C2C"/>
                          </a:solidFill>
                          <a:effectLst/>
                          <a:latin typeface="Arial" panose="020B0604020202020204" pitchFamily="34" charset="0"/>
                        </a:rPr>
                        <a:t>4.7%</a:t>
                      </a:r>
                    </a:p>
                  </a:txBody>
                  <a:tcPr marL="9525" marR="9525" marT="9525" marB="0" anchor="b">
                    <a:lnL>
                      <a:noFill/>
                    </a:lnL>
                    <a:lnR>
                      <a:noFill/>
                    </a:lnR>
                    <a:lnT>
                      <a:noFill/>
                    </a:lnT>
                    <a:lnB>
                      <a:noFill/>
                    </a:lnB>
                  </a:tcPr>
                </a:tc>
                <a:extLst>
                  <a:ext uri="{0D108BD9-81ED-4DB2-BD59-A6C34878D82A}">
                    <a16:rowId xmlns:a16="http://schemas.microsoft.com/office/drawing/2014/main" val="558227476"/>
                  </a:ext>
                </a:extLst>
              </a:tr>
              <a:tr h="371929">
                <a:tc>
                  <a:txBody>
                    <a:bodyPr/>
                    <a:lstStyle/>
                    <a:p>
                      <a:pPr algn="l" fontAlgn="b"/>
                      <a:r>
                        <a:rPr lang="en-AU" sz="1600" b="0" i="0" u="none" strike="noStrike" dirty="0">
                          <a:solidFill>
                            <a:srgbClr val="2C2C2C"/>
                          </a:solidFill>
                          <a:effectLst/>
                          <a:latin typeface="Arial" panose="020B0604020202020204" pitchFamily="34" charset="0"/>
                        </a:rPr>
                        <a:t>Material Handling</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1.0%</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1.2%</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2.2%</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4.8%</a:t>
                      </a:r>
                    </a:p>
                  </a:txBody>
                  <a:tcPr marL="9525" marR="9525" marT="9525" marB="0" anchor="b">
                    <a:lnL>
                      <a:noFill/>
                    </a:lnL>
                    <a:lnR>
                      <a:noFill/>
                    </a:lnR>
                    <a:lnT>
                      <a:noFill/>
                    </a:lnT>
                    <a:lnB>
                      <a:noFill/>
                    </a:lnB>
                    <a:solidFill>
                      <a:srgbClr val="FCF0F2"/>
                    </a:solidFill>
                  </a:tcPr>
                </a:tc>
                <a:tc>
                  <a:txBody>
                    <a:bodyPr/>
                    <a:lstStyle/>
                    <a:p>
                      <a:pPr algn="ctr" fontAlgn="b"/>
                      <a:r>
                        <a:rPr lang="en-AU" sz="1600" b="0" i="0" u="none" strike="noStrike" dirty="0">
                          <a:solidFill>
                            <a:srgbClr val="2C2C2C"/>
                          </a:solidFill>
                          <a:effectLst/>
                          <a:latin typeface="Arial" panose="020B0604020202020204" pitchFamily="34" charset="0"/>
                        </a:rPr>
                        <a:t>9.1%</a:t>
                      </a:r>
                    </a:p>
                  </a:txBody>
                  <a:tcPr marL="9525" marR="9525" marT="9525" marB="0" anchor="b">
                    <a:lnL>
                      <a:noFill/>
                    </a:lnL>
                    <a:lnR>
                      <a:noFill/>
                    </a:lnR>
                    <a:lnT>
                      <a:noFill/>
                    </a:lnT>
                    <a:lnB>
                      <a:noFill/>
                    </a:lnB>
                    <a:solidFill>
                      <a:srgbClr val="FBBFC2"/>
                    </a:solidFill>
                  </a:tcPr>
                </a:tc>
                <a:tc>
                  <a:txBody>
                    <a:bodyPr/>
                    <a:lstStyle/>
                    <a:p>
                      <a:pPr algn="ctr" fontAlgn="b"/>
                      <a:r>
                        <a:rPr lang="en-AU" sz="1600" b="0" i="0" u="none" strike="noStrike" dirty="0">
                          <a:solidFill>
                            <a:srgbClr val="2C2C2C"/>
                          </a:solidFill>
                          <a:effectLst/>
                          <a:latin typeface="Arial" panose="020B0604020202020204" pitchFamily="34" charset="0"/>
                        </a:rPr>
                        <a:t>13.6%</a:t>
                      </a:r>
                    </a:p>
                  </a:txBody>
                  <a:tcPr marL="9525" marR="9525" marT="9525" marB="0" anchor="b">
                    <a:lnL>
                      <a:noFill/>
                    </a:lnL>
                    <a:lnR>
                      <a:noFill/>
                    </a:lnR>
                    <a:lnT>
                      <a:noFill/>
                    </a:lnT>
                    <a:lnB>
                      <a:noFill/>
                    </a:lnB>
                    <a:solidFill>
                      <a:srgbClr val="F98C8E"/>
                    </a:solidFill>
                  </a:tcPr>
                </a:tc>
                <a:tc>
                  <a:txBody>
                    <a:bodyPr/>
                    <a:lstStyle/>
                    <a:p>
                      <a:pPr algn="ctr" fontAlgn="b"/>
                      <a:r>
                        <a:rPr lang="en-AU" sz="1600" b="0" i="0" u="none" strike="noStrike" dirty="0">
                          <a:solidFill>
                            <a:srgbClr val="2C2C2C"/>
                          </a:solidFill>
                          <a:effectLst/>
                          <a:latin typeface="Arial" panose="020B0604020202020204" pitchFamily="34" charset="0"/>
                        </a:rPr>
                        <a:t>3.4%</a:t>
                      </a:r>
                    </a:p>
                  </a:txBody>
                  <a:tcPr marL="9525" marR="9525" marT="9525" marB="0" anchor="b">
                    <a:lnL>
                      <a:noFill/>
                    </a:lnL>
                    <a:lnR>
                      <a:noFill/>
                    </a:lnR>
                    <a:lnT>
                      <a:noFill/>
                    </a:lnT>
                    <a:lnB>
                      <a:noFill/>
                    </a:lnB>
                  </a:tcPr>
                </a:tc>
                <a:extLst>
                  <a:ext uri="{0D108BD9-81ED-4DB2-BD59-A6C34878D82A}">
                    <a16:rowId xmlns:a16="http://schemas.microsoft.com/office/drawing/2014/main" val="942593569"/>
                  </a:ext>
                </a:extLst>
              </a:tr>
              <a:tr h="371929">
                <a:tc>
                  <a:txBody>
                    <a:bodyPr/>
                    <a:lstStyle/>
                    <a:p>
                      <a:pPr algn="l" fontAlgn="b"/>
                      <a:r>
                        <a:rPr lang="en-AU" sz="1600" b="0" i="0" u="none" strike="noStrike" dirty="0">
                          <a:solidFill>
                            <a:srgbClr val="2C2C2C"/>
                          </a:solidFill>
                          <a:effectLst/>
                          <a:latin typeface="Arial" panose="020B0604020202020204" pitchFamily="34" charset="0"/>
                        </a:rPr>
                        <a:t>Management and Supervisory</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0.6%</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1.0%</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1.9%</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4.0%</a:t>
                      </a:r>
                    </a:p>
                  </a:txBody>
                  <a:tcPr marL="9525" marR="9525" marT="9525" marB="0" anchor="b">
                    <a:lnL>
                      <a:noFill/>
                    </a:lnL>
                    <a:lnR>
                      <a:noFill/>
                    </a:lnR>
                    <a:lnT>
                      <a:noFill/>
                    </a:lnT>
                    <a:lnB>
                      <a:noFill/>
                    </a:lnB>
                    <a:solidFill>
                      <a:srgbClr val="FCF9FC"/>
                    </a:solidFill>
                  </a:tcPr>
                </a:tc>
                <a:tc>
                  <a:txBody>
                    <a:bodyPr/>
                    <a:lstStyle/>
                    <a:p>
                      <a:pPr algn="ctr" fontAlgn="b"/>
                      <a:r>
                        <a:rPr lang="en-AU" sz="1600" b="0" i="0" u="none" strike="noStrike" dirty="0">
                          <a:solidFill>
                            <a:srgbClr val="2C2C2C"/>
                          </a:solidFill>
                          <a:effectLst/>
                          <a:latin typeface="Arial" panose="020B0604020202020204" pitchFamily="34" charset="0"/>
                        </a:rPr>
                        <a:t>8.1%</a:t>
                      </a:r>
                    </a:p>
                  </a:txBody>
                  <a:tcPr marL="9525" marR="9525" marT="9525" marB="0" anchor="b">
                    <a:lnL>
                      <a:noFill/>
                    </a:lnL>
                    <a:lnR>
                      <a:noFill/>
                    </a:lnR>
                    <a:lnT>
                      <a:noFill/>
                    </a:lnT>
                    <a:lnB>
                      <a:noFill/>
                    </a:lnB>
                    <a:solidFill>
                      <a:srgbClr val="FBCBCD"/>
                    </a:solidFill>
                  </a:tcPr>
                </a:tc>
                <a:tc>
                  <a:txBody>
                    <a:bodyPr/>
                    <a:lstStyle/>
                    <a:p>
                      <a:pPr algn="ctr" fontAlgn="b"/>
                      <a:r>
                        <a:rPr lang="en-AU" sz="1600" b="0" i="0" u="none" strike="noStrike" dirty="0">
                          <a:solidFill>
                            <a:srgbClr val="2C2C2C"/>
                          </a:solidFill>
                          <a:effectLst/>
                          <a:latin typeface="Arial" panose="020B0604020202020204" pitchFamily="34" charset="0"/>
                        </a:rPr>
                        <a:t>12.1%</a:t>
                      </a:r>
                    </a:p>
                  </a:txBody>
                  <a:tcPr marL="9525" marR="9525" marT="9525" marB="0" anchor="b">
                    <a:lnL>
                      <a:noFill/>
                    </a:lnL>
                    <a:lnR>
                      <a:noFill/>
                    </a:lnR>
                    <a:lnT>
                      <a:noFill/>
                    </a:lnT>
                    <a:lnB>
                      <a:noFill/>
                    </a:lnB>
                    <a:solidFill>
                      <a:srgbClr val="FA9D9F"/>
                    </a:solidFill>
                  </a:tcPr>
                </a:tc>
                <a:tc>
                  <a:txBody>
                    <a:bodyPr/>
                    <a:lstStyle/>
                    <a:p>
                      <a:pPr algn="ctr" fontAlgn="b"/>
                      <a:r>
                        <a:rPr lang="en-AU" sz="1600" b="0" i="0" u="none" strike="noStrike" dirty="0">
                          <a:solidFill>
                            <a:srgbClr val="2C2C2C"/>
                          </a:solidFill>
                          <a:effectLst/>
                          <a:latin typeface="Arial" panose="020B0604020202020204" pitchFamily="34" charset="0"/>
                        </a:rPr>
                        <a:t>3.1%</a:t>
                      </a:r>
                    </a:p>
                  </a:txBody>
                  <a:tcPr marL="9525" marR="9525" marT="9525" marB="0" anchor="b">
                    <a:lnL>
                      <a:noFill/>
                    </a:lnL>
                    <a:lnR>
                      <a:noFill/>
                    </a:lnR>
                    <a:lnT>
                      <a:noFill/>
                    </a:lnT>
                    <a:lnB>
                      <a:noFill/>
                    </a:lnB>
                  </a:tcPr>
                </a:tc>
                <a:extLst>
                  <a:ext uri="{0D108BD9-81ED-4DB2-BD59-A6C34878D82A}">
                    <a16:rowId xmlns:a16="http://schemas.microsoft.com/office/drawing/2014/main" val="3072604562"/>
                  </a:ext>
                </a:extLst>
              </a:tr>
              <a:tr h="371929">
                <a:tc>
                  <a:txBody>
                    <a:bodyPr/>
                    <a:lstStyle/>
                    <a:p>
                      <a:pPr algn="l" fontAlgn="b"/>
                      <a:r>
                        <a:rPr lang="en-AU" sz="1600" b="0" i="0" u="none" strike="noStrike" dirty="0">
                          <a:solidFill>
                            <a:srgbClr val="2C2C2C"/>
                          </a:solidFill>
                          <a:effectLst/>
                          <a:latin typeface="Arial" panose="020B0604020202020204" pitchFamily="34" charset="0"/>
                        </a:rPr>
                        <a:t>Mining Production and services</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1.1%</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1.3%</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2.3%</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4.8%</a:t>
                      </a:r>
                    </a:p>
                  </a:txBody>
                  <a:tcPr marL="9525" marR="9525" marT="9525" marB="0" anchor="b">
                    <a:lnL>
                      <a:noFill/>
                    </a:lnL>
                    <a:lnR>
                      <a:noFill/>
                    </a:lnR>
                    <a:lnT>
                      <a:noFill/>
                    </a:lnT>
                    <a:lnB>
                      <a:noFill/>
                    </a:lnB>
                    <a:solidFill>
                      <a:srgbClr val="FCEFF2"/>
                    </a:solidFill>
                  </a:tcPr>
                </a:tc>
                <a:tc>
                  <a:txBody>
                    <a:bodyPr/>
                    <a:lstStyle/>
                    <a:p>
                      <a:pPr algn="ctr" fontAlgn="b"/>
                      <a:r>
                        <a:rPr lang="en-AU" sz="1600" b="0" i="0" u="none" strike="noStrike" dirty="0">
                          <a:solidFill>
                            <a:srgbClr val="2C2C2C"/>
                          </a:solidFill>
                          <a:effectLst/>
                          <a:latin typeface="Arial" panose="020B0604020202020204" pitchFamily="34" charset="0"/>
                        </a:rPr>
                        <a:t>9.8%</a:t>
                      </a:r>
                    </a:p>
                  </a:txBody>
                  <a:tcPr marL="9525" marR="9525" marT="9525" marB="0" anchor="b">
                    <a:lnL>
                      <a:noFill/>
                    </a:lnL>
                    <a:lnR>
                      <a:noFill/>
                    </a:lnR>
                    <a:lnT>
                      <a:noFill/>
                    </a:lnT>
                    <a:lnB>
                      <a:noFill/>
                    </a:lnB>
                    <a:solidFill>
                      <a:srgbClr val="FBB8BA"/>
                    </a:solidFill>
                  </a:tcPr>
                </a:tc>
                <a:tc>
                  <a:txBody>
                    <a:bodyPr/>
                    <a:lstStyle/>
                    <a:p>
                      <a:pPr algn="ctr" fontAlgn="b"/>
                      <a:r>
                        <a:rPr lang="en-AU" sz="1600" b="0" i="0" u="none" strike="noStrike" dirty="0">
                          <a:solidFill>
                            <a:srgbClr val="2C2C2C"/>
                          </a:solidFill>
                          <a:effectLst/>
                          <a:latin typeface="Arial" panose="020B0604020202020204" pitchFamily="34" charset="0"/>
                        </a:rPr>
                        <a:t>11.7%</a:t>
                      </a:r>
                    </a:p>
                  </a:txBody>
                  <a:tcPr marL="9525" marR="9525" marT="9525" marB="0" anchor="b">
                    <a:lnL>
                      <a:noFill/>
                    </a:lnL>
                    <a:lnR>
                      <a:noFill/>
                    </a:lnR>
                    <a:lnT>
                      <a:noFill/>
                    </a:lnT>
                    <a:lnB>
                      <a:noFill/>
                    </a:lnB>
                    <a:solidFill>
                      <a:srgbClr val="FAA2A4"/>
                    </a:solidFill>
                  </a:tcPr>
                </a:tc>
                <a:tc>
                  <a:txBody>
                    <a:bodyPr/>
                    <a:lstStyle/>
                    <a:p>
                      <a:pPr algn="ctr" fontAlgn="b"/>
                      <a:r>
                        <a:rPr lang="en-AU" sz="1600" b="0" i="0" u="none" strike="noStrike" dirty="0">
                          <a:solidFill>
                            <a:srgbClr val="2C2C2C"/>
                          </a:solidFill>
                          <a:effectLst/>
                          <a:latin typeface="Arial" panose="020B0604020202020204" pitchFamily="34" charset="0"/>
                        </a:rPr>
                        <a:t>3.8%</a:t>
                      </a:r>
                    </a:p>
                  </a:txBody>
                  <a:tcPr marL="9525" marR="9525" marT="9525" marB="0" anchor="b">
                    <a:lnL>
                      <a:noFill/>
                    </a:lnL>
                    <a:lnR>
                      <a:noFill/>
                    </a:lnR>
                    <a:lnT>
                      <a:noFill/>
                    </a:lnT>
                    <a:lnB>
                      <a:noFill/>
                    </a:lnB>
                  </a:tcPr>
                </a:tc>
                <a:extLst>
                  <a:ext uri="{0D108BD9-81ED-4DB2-BD59-A6C34878D82A}">
                    <a16:rowId xmlns:a16="http://schemas.microsoft.com/office/drawing/2014/main" val="239498586"/>
                  </a:ext>
                </a:extLst>
              </a:tr>
              <a:tr h="371929">
                <a:tc>
                  <a:txBody>
                    <a:bodyPr/>
                    <a:lstStyle/>
                    <a:p>
                      <a:pPr algn="l" fontAlgn="b"/>
                      <a:r>
                        <a:rPr lang="en-AU" sz="1600" b="0" i="0" u="none" strike="noStrike" dirty="0">
                          <a:solidFill>
                            <a:srgbClr val="2C2C2C"/>
                          </a:solidFill>
                          <a:effectLst/>
                          <a:latin typeface="Arial" panose="020B0604020202020204" pitchFamily="34" charset="0"/>
                        </a:rPr>
                        <a:t>Electrical Trades</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0.8%</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1.1%</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2.0%</a:t>
                      </a:r>
                    </a:p>
                  </a:txBody>
                  <a:tcPr marL="9525" marR="9525" marT="9525" marB="0" anchor="b">
                    <a:lnL>
                      <a:noFill/>
                    </a:lnL>
                    <a:lnR>
                      <a:noFill/>
                    </a:lnR>
                    <a:lnT>
                      <a:noFill/>
                    </a:lnT>
                    <a:lnB>
                      <a:noFill/>
                    </a:lnB>
                  </a:tcPr>
                </a:tc>
                <a:tc>
                  <a:txBody>
                    <a:bodyPr/>
                    <a:lstStyle/>
                    <a:p>
                      <a:pPr algn="ctr" fontAlgn="b"/>
                      <a:r>
                        <a:rPr lang="en-AU" sz="1600" b="0" i="0" u="none" strike="noStrike" dirty="0">
                          <a:solidFill>
                            <a:srgbClr val="2C2C2C"/>
                          </a:solidFill>
                          <a:effectLst/>
                          <a:latin typeface="Arial" panose="020B0604020202020204" pitchFamily="34" charset="0"/>
                        </a:rPr>
                        <a:t>3.7%</a:t>
                      </a:r>
                    </a:p>
                  </a:txBody>
                  <a:tcPr marL="9525" marR="9525" marT="9525" marB="0" anchor="b">
                    <a:lnL>
                      <a:noFill/>
                    </a:lnL>
                    <a:lnR>
                      <a:noFill/>
                    </a:lnR>
                    <a:lnT>
                      <a:noFill/>
                    </a:lnT>
                    <a:lnB>
                      <a:noFill/>
                    </a:lnB>
                    <a:solidFill>
                      <a:srgbClr val="FCFCFF"/>
                    </a:solidFill>
                  </a:tcPr>
                </a:tc>
                <a:tc>
                  <a:txBody>
                    <a:bodyPr/>
                    <a:lstStyle/>
                    <a:p>
                      <a:pPr algn="ctr" fontAlgn="b"/>
                      <a:r>
                        <a:rPr lang="en-AU" sz="1600" b="0" i="0" u="none" strike="noStrike" dirty="0">
                          <a:solidFill>
                            <a:srgbClr val="2C2C2C"/>
                          </a:solidFill>
                          <a:effectLst/>
                          <a:latin typeface="Arial" panose="020B0604020202020204" pitchFamily="34" charset="0"/>
                        </a:rPr>
                        <a:t>7.5%</a:t>
                      </a:r>
                    </a:p>
                  </a:txBody>
                  <a:tcPr marL="9525" marR="9525" marT="9525" marB="0" anchor="b">
                    <a:lnL>
                      <a:noFill/>
                    </a:lnL>
                    <a:lnR>
                      <a:noFill/>
                    </a:lnR>
                    <a:lnT>
                      <a:noFill/>
                    </a:lnT>
                    <a:lnB>
                      <a:noFill/>
                    </a:lnB>
                    <a:solidFill>
                      <a:srgbClr val="FBD1D4"/>
                    </a:solidFill>
                  </a:tcPr>
                </a:tc>
                <a:tc>
                  <a:txBody>
                    <a:bodyPr/>
                    <a:lstStyle/>
                    <a:p>
                      <a:pPr algn="ctr" fontAlgn="b"/>
                      <a:r>
                        <a:rPr lang="en-AU" sz="1600" b="0" i="0" u="none" strike="noStrike" dirty="0">
                          <a:solidFill>
                            <a:srgbClr val="2C2C2C"/>
                          </a:solidFill>
                          <a:effectLst/>
                          <a:latin typeface="Arial" panose="020B0604020202020204" pitchFamily="34" charset="0"/>
                        </a:rPr>
                        <a:t>9.1%</a:t>
                      </a:r>
                    </a:p>
                  </a:txBody>
                  <a:tcPr marL="9525" marR="9525" marT="9525" marB="0" anchor="b">
                    <a:lnL>
                      <a:noFill/>
                    </a:lnL>
                    <a:lnR>
                      <a:noFill/>
                    </a:lnR>
                    <a:lnT>
                      <a:noFill/>
                    </a:lnT>
                    <a:lnB>
                      <a:noFill/>
                    </a:lnB>
                    <a:solidFill>
                      <a:srgbClr val="FBBFC1"/>
                    </a:solidFill>
                  </a:tcPr>
                </a:tc>
                <a:tc>
                  <a:txBody>
                    <a:bodyPr/>
                    <a:lstStyle/>
                    <a:p>
                      <a:pPr algn="ctr" fontAlgn="b"/>
                      <a:r>
                        <a:rPr lang="en-AU" sz="1600" b="0" i="0" u="none" strike="noStrike" dirty="0">
                          <a:solidFill>
                            <a:srgbClr val="2C2C2C"/>
                          </a:solidFill>
                          <a:effectLst/>
                          <a:latin typeface="Arial" panose="020B0604020202020204" pitchFamily="34" charset="0"/>
                        </a:rPr>
                        <a:t>2.7%</a:t>
                      </a:r>
                    </a:p>
                  </a:txBody>
                  <a:tcPr marL="9525" marR="9525" marT="9525" marB="0" anchor="b">
                    <a:lnL>
                      <a:noFill/>
                    </a:lnL>
                    <a:lnR>
                      <a:noFill/>
                    </a:lnR>
                    <a:lnT>
                      <a:noFill/>
                    </a:lnT>
                    <a:lnB>
                      <a:noFill/>
                    </a:lnB>
                  </a:tcPr>
                </a:tc>
                <a:extLst>
                  <a:ext uri="{0D108BD9-81ED-4DB2-BD59-A6C34878D82A}">
                    <a16:rowId xmlns:a16="http://schemas.microsoft.com/office/drawing/2014/main" val="2777265693"/>
                  </a:ext>
                </a:extLst>
              </a:tr>
              <a:tr h="371929">
                <a:tc>
                  <a:txBody>
                    <a:bodyPr/>
                    <a:lstStyle/>
                    <a:p>
                      <a:pPr algn="r" fontAlgn="b"/>
                      <a:r>
                        <a:rPr lang="en-AU" sz="1600" b="1" i="0" u="none" strike="noStrike" dirty="0" smtClean="0">
                          <a:solidFill>
                            <a:srgbClr val="2C2C2C"/>
                          </a:solidFill>
                          <a:effectLst/>
                          <a:latin typeface="Arial" panose="020B0604020202020204" pitchFamily="34" charset="0"/>
                        </a:rPr>
                        <a:t>Totals</a:t>
                      </a:r>
                      <a:endParaRPr lang="en-AU" sz="1600" b="1" i="0" u="none" strike="noStrike" dirty="0">
                        <a:solidFill>
                          <a:srgbClr val="2C2C2C"/>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ctr" fontAlgn="b"/>
                      <a:r>
                        <a:rPr lang="en-AU" sz="1600" b="1" i="0" u="none" strike="noStrike" dirty="0">
                          <a:solidFill>
                            <a:srgbClr val="2C2C2C"/>
                          </a:solidFill>
                          <a:effectLst/>
                          <a:latin typeface="Arial" panose="020B0604020202020204" pitchFamily="34" charset="0"/>
                        </a:rPr>
                        <a:t>0.9%</a:t>
                      </a:r>
                    </a:p>
                  </a:txBody>
                  <a:tcPr marL="9525" marR="9525" marT="9525" marB="0" anchor="b">
                    <a:lnL>
                      <a:noFill/>
                    </a:lnL>
                    <a:lnR>
                      <a:noFill/>
                    </a:lnR>
                    <a:lnT>
                      <a:noFill/>
                    </a:lnT>
                    <a:lnB>
                      <a:noFill/>
                    </a:lnB>
                  </a:tcPr>
                </a:tc>
                <a:tc>
                  <a:txBody>
                    <a:bodyPr/>
                    <a:lstStyle/>
                    <a:p>
                      <a:pPr algn="ctr" fontAlgn="b"/>
                      <a:r>
                        <a:rPr lang="en-AU" sz="1600" b="1" i="0" u="none" strike="noStrike" dirty="0">
                          <a:solidFill>
                            <a:srgbClr val="2C2C2C"/>
                          </a:solidFill>
                          <a:effectLst/>
                          <a:latin typeface="Arial" panose="020B0604020202020204" pitchFamily="34" charset="0"/>
                        </a:rPr>
                        <a:t>1.2%</a:t>
                      </a:r>
                    </a:p>
                  </a:txBody>
                  <a:tcPr marL="9525" marR="9525" marT="9525" marB="0" anchor="b">
                    <a:lnL>
                      <a:noFill/>
                    </a:lnL>
                    <a:lnR>
                      <a:noFill/>
                    </a:lnR>
                    <a:lnT>
                      <a:noFill/>
                    </a:lnT>
                    <a:lnB>
                      <a:noFill/>
                    </a:lnB>
                  </a:tcPr>
                </a:tc>
                <a:tc>
                  <a:txBody>
                    <a:bodyPr/>
                    <a:lstStyle/>
                    <a:p>
                      <a:pPr algn="ctr" fontAlgn="b"/>
                      <a:r>
                        <a:rPr lang="en-AU" sz="1600" b="1" i="0" u="none" strike="noStrike" dirty="0">
                          <a:solidFill>
                            <a:srgbClr val="2C2C2C"/>
                          </a:solidFill>
                          <a:effectLst/>
                          <a:latin typeface="Arial" panose="020B0604020202020204" pitchFamily="34" charset="0"/>
                        </a:rPr>
                        <a:t>2.1%</a:t>
                      </a:r>
                    </a:p>
                  </a:txBody>
                  <a:tcPr marL="9525" marR="9525" marT="9525" marB="0" anchor="b">
                    <a:lnL>
                      <a:noFill/>
                    </a:lnL>
                    <a:lnR>
                      <a:noFill/>
                    </a:lnR>
                    <a:lnT>
                      <a:noFill/>
                    </a:lnT>
                    <a:lnB>
                      <a:noFill/>
                    </a:lnB>
                  </a:tcPr>
                </a:tc>
                <a:tc>
                  <a:txBody>
                    <a:bodyPr/>
                    <a:lstStyle/>
                    <a:p>
                      <a:pPr algn="ctr" fontAlgn="b"/>
                      <a:r>
                        <a:rPr lang="en-AU" sz="1600" b="1" i="0" u="none" strike="noStrike" dirty="0">
                          <a:solidFill>
                            <a:srgbClr val="2C2C2C"/>
                          </a:solidFill>
                          <a:effectLst/>
                          <a:latin typeface="Arial" panose="020B0604020202020204" pitchFamily="34" charset="0"/>
                        </a:rPr>
                        <a:t>4.5%</a:t>
                      </a:r>
                    </a:p>
                  </a:txBody>
                  <a:tcPr marL="9525" marR="9525" marT="9525" marB="0" anchor="b">
                    <a:lnL>
                      <a:noFill/>
                    </a:lnL>
                    <a:lnR>
                      <a:noFill/>
                    </a:lnR>
                    <a:lnT>
                      <a:noFill/>
                    </a:lnT>
                    <a:lnB>
                      <a:noFill/>
                    </a:lnB>
                    <a:solidFill>
                      <a:srgbClr val="FCF3F6"/>
                    </a:solidFill>
                  </a:tcPr>
                </a:tc>
                <a:tc>
                  <a:txBody>
                    <a:bodyPr/>
                    <a:lstStyle/>
                    <a:p>
                      <a:pPr algn="ctr" fontAlgn="b"/>
                      <a:r>
                        <a:rPr lang="en-AU" sz="1600" b="1" i="0" u="none" strike="noStrike" dirty="0">
                          <a:solidFill>
                            <a:srgbClr val="2C2C2C"/>
                          </a:solidFill>
                          <a:effectLst/>
                          <a:latin typeface="Arial" panose="020B0604020202020204" pitchFamily="34" charset="0"/>
                        </a:rPr>
                        <a:t>9.1%</a:t>
                      </a:r>
                    </a:p>
                  </a:txBody>
                  <a:tcPr marL="9525" marR="9525" marT="9525" marB="0" anchor="b">
                    <a:lnL>
                      <a:noFill/>
                    </a:lnL>
                    <a:lnR>
                      <a:noFill/>
                    </a:lnR>
                    <a:lnT>
                      <a:noFill/>
                    </a:lnT>
                    <a:lnB>
                      <a:noFill/>
                    </a:lnB>
                    <a:solidFill>
                      <a:srgbClr val="FBBFC1"/>
                    </a:solidFill>
                  </a:tcPr>
                </a:tc>
                <a:tc>
                  <a:txBody>
                    <a:bodyPr/>
                    <a:lstStyle/>
                    <a:p>
                      <a:pPr algn="ctr" fontAlgn="b"/>
                      <a:r>
                        <a:rPr lang="en-AU" sz="1600" b="1" i="0" u="none" strike="noStrike" dirty="0">
                          <a:solidFill>
                            <a:srgbClr val="2C2C2C"/>
                          </a:solidFill>
                          <a:effectLst/>
                          <a:latin typeface="Arial" panose="020B0604020202020204" pitchFamily="34" charset="0"/>
                        </a:rPr>
                        <a:t>13.1%</a:t>
                      </a:r>
                    </a:p>
                  </a:txBody>
                  <a:tcPr marL="9525" marR="9525" marT="9525" marB="0" anchor="b">
                    <a:lnL>
                      <a:noFill/>
                    </a:lnL>
                    <a:lnR>
                      <a:noFill/>
                    </a:lnR>
                    <a:lnT>
                      <a:noFill/>
                    </a:lnT>
                    <a:lnB>
                      <a:noFill/>
                    </a:lnB>
                    <a:solidFill>
                      <a:srgbClr val="FA9194"/>
                    </a:solidFill>
                  </a:tcPr>
                </a:tc>
                <a:tc>
                  <a:txBody>
                    <a:bodyPr/>
                    <a:lstStyle/>
                    <a:p>
                      <a:pPr algn="ctr" fontAlgn="b"/>
                      <a:r>
                        <a:rPr lang="en-AU" sz="1600" b="1" i="0" u="none" strike="noStrike" dirty="0">
                          <a:solidFill>
                            <a:srgbClr val="2C2C2C"/>
                          </a:solidFill>
                          <a:effectLst/>
                          <a:latin typeface="Arial" panose="020B0604020202020204" pitchFamily="34" charset="0"/>
                        </a:rPr>
                        <a:t>3.4%</a:t>
                      </a:r>
                    </a:p>
                  </a:txBody>
                  <a:tcPr marL="9525" marR="9525" marT="9525" marB="0" anchor="b">
                    <a:lnL>
                      <a:noFill/>
                    </a:lnL>
                    <a:lnR>
                      <a:noFill/>
                    </a:lnR>
                    <a:lnT>
                      <a:noFill/>
                    </a:lnT>
                    <a:lnB>
                      <a:noFill/>
                    </a:lnB>
                  </a:tcPr>
                </a:tc>
                <a:extLst>
                  <a:ext uri="{0D108BD9-81ED-4DB2-BD59-A6C34878D82A}">
                    <a16:rowId xmlns:a16="http://schemas.microsoft.com/office/drawing/2014/main" val="1465083293"/>
                  </a:ext>
                </a:extLst>
              </a:tr>
            </a:tbl>
          </a:graphicData>
        </a:graphic>
      </p:graphicFrame>
      <p:sp>
        <p:nvSpPr>
          <p:cNvPr id="13" name="TextBox 12"/>
          <p:cNvSpPr txBox="1"/>
          <p:nvPr/>
        </p:nvSpPr>
        <p:spPr>
          <a:xfrm>
            <a:off x="4727848" y="1352847"/>
            <a:ext cx="7464152"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800" b="1"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Average percentage hearing loss </a:t>
            </a:r>
            <a:r>
              <a:rPr kumimoji="0" lang="en-AU" sz="1800" b="1"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 </a:t>
            </a:r>
            <a:r>
              <a:rPr kumimoji="0" lang="en-AU" sz="1800" b="1"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 occupation versus age-group</a:t>
            </a:r>
            <a:endParaRPr kumimoji="0" lang="en-AU" sz="1800" b="1"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565679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99456" y="692696"/>
            <a:ext cx="1152128" cy="216024"/>
          </a:xfrm>
          <a:prstGeom prst="rect">
            <a:avLst/>
          </a:prstGeom>
          <a:solidFill>
            <a:srgbClr val="117D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124" charset="-12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568" y="1556792"/>
            <a:ext cx="4509120" cy="4509120"/>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7104112" y="2852936"/>
            <a:ext cx="3528392" cy="1468296"/>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a:solidFill>
                  <a:srgbClr val="A32816"/>
                </a:solidFill>
              </a:rPr>
              <a:t>2019 </a:t>
            </a:r>
            <a:r>
              <a:rPr lang="en-US" sz="4400" dirty="0" smtClean="0">
                <a:solidFill>
                  <a:srgbClr val="A32816"/>
                </a:solidFill>
              </a:rPr>
              <a:t>Health and hygiene</a:t>
            </a:r>
          </a:p>
          <a:p>
            <a:pPr algn="ctr" eaLnBrk="0" fontAlgn="base" hangingPunct="0">
              <a:spcBef>
                <a:spcPct val="0"/>
              </a:spcBef>
              <a:spcAft>
                <a:spcPct val="0"/>
              </a:spcAft>
            </a:pPr>
            <a:r>
              <a:rPr lang="en-US" sz="4400" dirty="0">
                <a:solidFill>
                  <a:srgbClr val="A32816"/>
                </a:solidFill>
              </a:rPr>
              <a:t>f</a:t>
            </a:r>
            <a:r>
              <a:rPr lang="en-US" sz="4400" dirty="0" smtClean="0">
                <a:solidFill>
                  <a:srgbClr val="A32816"/>
                </a:solidFill>
              </a:rPr>
              <a:t>orum</a:t>
            </a:r>
            <a:endParaRPr lang="en-US" sz="4400" dirty="0">
              <a:solidFill>
                <a:srgbClr val="A32816"/>
              </a:solidFill>
            </a:endParaRPr>
          </a:p>
          <a:p>
            <a:pPr algn="ctr" eaLnBrk="0" fontAlgn="base" hangingPunct="0">
              <a:spcBef>
                <a:spcPct val="0"/>
              </a:spcBef>
              <a:spcAft>
                <a:spcPct val="0"/>
              </a:spcAft>
            </a:pPr>
            <a:endParaRPr lang="en-US" sz="1000" dirty="0">
              <a:solidFill>
                <a:prstClr val="black"/>
              </a:solidFill>
            </a:endParaRPr>
          </a:p>
        </p:txBody>
      </p:sp>
    </p:spTree>
    <p:extLst>
      <p:ext uri="{BB962C8B-B14F-4D97-AF65-F5344CB8AC3E}">
        <p14:creationId xmlns:p14="http://schemas.microsoft.com/office/powerpoint/2010/main" val="1372239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63352" y="1628800"/>
            <a:ext cx="7488832" cy="4536504"/>
          </a:xfrm>
        </p:spPr>
        <p:txBody>
          <a:bodyPr/>
          <a:lstStyle/>
          <a:p>
            <a:r>
              <a:rPr lang="en-AU" dirty="0" smtClean="0"/>
              <a:t>Relevant </a:t>
            </a:r>
            <a:r>
              <a:rPr lang="en-AU" dirty="0"/>
              <a:t>for workplaces where:</a:t>
            </a:r>
          </a:p>
          <a:p>
            <a:pPr lvl="1">
              <a:buFont typeface="Arial" charset="0"/>
              <a:buChar char="-"/>
            </a:pPr>
            <a:r>
              <a:rPr lang="en-AU" dirty="0"/>
              <a:t>Employees may be exposed to hazards at unacceptable levels,</a:t>
            </a:r>
          </a:p>
          <a:p>
            <a:pPr lvl="1">
              <a:buFont typeface="Arial" charset="0"/>
              <a:buChar char="-"/>
            </a:pPr>
            <a:r>
              <a:rPr lang="en-AU" dirty="0"/>
              <a:t>Personal protective equipment is the main form of control, or </a:t>
            </a:r>
          </a:p>
          <a:p>
            <a:pPr lvl="1">
              <a:buFont typeface="Arial" charset="0"/>
              <a:buChar char="-"/>
            </a:pPr>
            <a:r>
              <a:rPr lang="en-AU" dirty="0"/>
              <a:t>Exposure to hazardous substances that may be absorbed through routes other than respiratory tract; </a:t>
            </a:r>
          </a:p>
          <a:p>
            <a:pPr>
              <a:spcBef>
                <a:spcPts val="1200"/>
              </a:spcBef>
            </a:pPr>
            <a:endParaRPr lang="en-AU" dirty="0" smtClean="0"/>
          </a:p>
          <a:p>
            <a:pPr>
              <a:spcBef>
                <a:spcPts val="1200"/>
              </a:spcBef>
            </a:pPr>
            <a:r>
              <a:rPr lang="en-AU" dirty="0" smtClean="0"/>
              <a:t>Specific for each similar exposure group (SEG)</a:t>
            </a:r>
            <a:endParaRPr lang="en-AU" dirty="0"/>
          </a:p>
          <a:p>
            <a:pPr>
              <a:spcBef>
                <a:spcPts val="1200"/>
              </a:spcBef>
            </a:pPr>
            <a:endParaRPr lang="en-AU" dirty="0" smtClean="0"/>
          </a:p>
          <a:p>
            <a:pPr>
              <a:spcBef>
                <a:spcPts val="1200"/>
              </a:spcBef>
            </a:pPr>
            <a:r>
              <a:rPr lang="en-AU" dirty="0" smtClean="0"/>
              <a:t>State </a:t>
            </a:r>
            <a:r>
              <a:rPr lang="en-AU" dirty="0"/>
              <a:t>mining </a:t>
            </a:r>
            <a:r>
              <a:rPr lang="en-AU" dirty="0" smtClean="0"/>
              <a:t>engineer may request </a:t>
            </a:r>
            <a:r>
              <a:rPr lang="en-AU" dirty="0"/>
              <a:t>this information </a:t>
            </a:r>
          </a:p>
          <a:p>
            <a:endParaRPr lang="en-AU" dirty="0"/>
          </a:p>
        </p:txBody>
      </p:sp>
      <p:pic>
        <p:nvPicPr>
          <p:cNvPr id="7" name="Content Placeholder 6"/>
          <p:cNvPicPr>
            <a:picLocks noGrp="1" noChangeAspect="1"/>
          </p:cNvPicPr>
          <p:nvPr>
            <p:ph sz="quarter" idx="4"/>
          </p:nvPr>
        </p:nvPicPr>
        <p:blipFill>
          <a:blip r:embed="rId3"/>
          <a:stretch>
            <a:fillRect/>
          </a:stretch>
        </p:blipFill>
        <p:spPr>
          <a:xfrm rot="564766">
            <a:off x="8307924" y="1344931"/>
            <a:ext cx="3055393" cy="4405918"/>
          </a:xfrm>
          <a:prstGeom prst="rect">
            <a:avLst/>
          </a:prstGeom>
        </p:spPr>
      </p:pic>
      <p:sp>
        <p:nvSpPr>
          <p:cNvPr id="6" name="Title 5"/>
          <p:cNvSpPr>
            <a:spLocks noGrp="1"/>
          </p:cNvSpPr>
          <p:nvPr>
            <p:ph type="title"/>
          </p:nvPr>
        </p:nvSpPr>
        <p:spPr>
          <a:xfrm>
            <a:off x="263352" y="228600"/>
            <a:ext cx="11593288" cy="752128"/>
          </a:xfrm>
        </p:spPr>
        <p:txBody>
          <a:bodyPr/>
          <a:lstStyle/>
          <a:p>
            <a:r>
              <a:rPr lang="en-AU" dirty="0" smtClean="0"/>
              <a:t>Risk-based health surveillance and biological monitoring </a:t>
            </a:r>
            <a:br>
              <a:rPr lang="en-AU" dirty="0" smtClean="0"/>
            </a:br>
            <a:r>
              <a:rPr lang="en-AU" dirty="0" smtClean="0"/>
              <a:t>(Introduced 2008 &amp; regulated from 2013 - now)</a:t>
            </a:r>
            <a:endParaRPr lang="en-AU" dirty="0"/>
          </a:p>
        </p:txBody>
      </p:sp>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629074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238394"/>
            <a:ext cx="11593288" cy="752128"/>
          </a:xfrm>
        </p:spPr>
        <p:txBody>
          <a:bodyPr/>
          <a:lstStyle/>
          <a:p>
            <a:r>
              <a:rPr lang="en-AU" dirty="0" smtClean="0"/>
              <a:t>Reminder of responsibilities to control and monitor health hazards </a:t>
            </a:r>
            <a:r>
              <a:rPr lang="en-AU" sz="2000" dirty="0" smtClean="0"/>
              <a:t>(December 2017)</a:t>
            </a:r>
            <a:endParaRPr lang="en-AU" sz="2000" dirty="0"/>
          </a:p>
        </p:txBody>
      </p:sp>
      <p:pic>
        <p:nvPicPr>
          <p:cNvPr id="5" name="Picture 4"/>
          <p:cNvPicPr>
            <a:picLocks noChangeAspect="1"/>
          </p:cNvPicPr>
          <p:nvPr/>
        </p:nvPicPr>
        <p:blipFill>
          <a:blip r:embed="rId3"/>
          <a:stretch>
            <a:fillRect/>
          </a:stretch>
        </p:blipFill>
        <p:spPr>
          <a:xfrm>
            <a:off x="2613995" y="1330678"/>
            <a:ext cx="6551194" cy="4919244"/>
          </a:xfrm>
          <a:prstGeom prst="rect">
            <a:avLst/>
          </a:prstGeom>
        </p:spPr>
      </p:pic>
      <p:pic>
        <p:nvPicPr>
          <p:cNvPr id="3" name="Picture 2"/>
          <p:cNvPicPr>
            <a:picLocks noChangeAspect="1"/>
          </p:cNvPicPr>
          <p:nvPr/>
        </p:nvPicPr>
        <p:blipFill>
          <a:blip r:embed="rId4"/>
          <a:stretch>
            <a:fillRect/>
          </a:stretch>
        </p:blipFill>
        <p:spPr>
          <a:xfrm>
            <a:off x="47328" y="1317814"/>
            <a:ext cx="3714431" cy="5063712"/>
          </a:xfrm>
          <a:prstGeom prst="rect">
            <a:avLst/>
          </a:prstGeom>
        </p:spPr>
      </p:pic>
      <p:pic>
        <p:nvPicPr>
          <p:cNvPr id="4" name="Picture 3"/>
          <p:cNvPicPr>
            <a:picLocks noChangeAspect="1"/>
          </p:cNvPicPr>
          <p:nvPr/>
        </p:nvPicPr>
        <p:blipFill>
          <a:blip r:embed="rId5"/>
          <a:stretch>
            <a:fillRect/>
          </a:stretch>
        </p:blipFill>
        <p:spPr>
          <a:xfrm>
            <a:off x="8543183" y="1198723"/>
            <a:ext cx="3601489" cy="5110597"/>
          </a:xfrm>
          <a:prstGeom prst="rect">
            <a:avLst/>
          </a:prstGeom>
        </p:spPr>
      </p:pic>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362952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260648"/>
            <a:ext cx="10363200" cy="752128"/>
          </a:xfrm>
        </p:spPr>
        <p:txBody>
          <a:bodyPr/>
          <a:lstStyle/>
          <a:p>
            <a:r>
              <a:rPr lang="en-AU" dirty="0">
                <a:latin typeface="+mn-lt"/>
              </a:rPr>
              <a:t>R</a:t>
            </a:r>
            <a:r>
              <a:rPr lang="en-AU" dirty="0" smtClean="0">
                <a:latin typeface="+mn-lt"/>
              </a:rPr>
              <a:t>ole of the occupational health and hygiene professional</a:t>
            </a:r>
            <a:endParaRPr lang="en-AU" dirty="0">
              <a:latin typeface="+mn-lt"/>
            </a:endParaRPr>
          </a:p>
        </p:txBody>
      </p:sp>
      <p:sp>
        <p:nvSpPr>
          <p:cNvPr id="3" name="Content Placeholder 2"/>
          <p:cNvSpPr>
            <a:spLocks noGrp="1"/>
          </p:cNvSpPr>
          <p:nvPr>
            <p:ph idx="1"/>
          </p:nvPr>
        </p:nvSpPr>
        <p:spPr>
          <a:xfrm>
            <a:off x="479376" y="1507632"/>
            <a:ext cx="10798224" cy="5017712"/>
          </a:xfrm>
        </p:spPr>
        <p:txBody>
          <a:bodyPr/>
          <a:lstStyle/>
          <a:p>
            <a:pPr>
              <a:buFont typeface="Arial" panose="020B0604020202020204" pitchFamily="34" charset="0"/>
              <a:buNone/>
              <a:tabLst>
                <a:tab pos="188913" algn="l"/>
                <a:tab pos="3502025" algn="l"/>
              </a:tabLst>
            </a:pPr>
            <a:r>
              <a:rPr lang="en-AU" dirty="0">
                <a:solidFill>
                  <a:srgbClr val="A02A1D"/>
                </a:solidFill>
              </a:rPr>
              <a:t>Risk </a:t>
            </a:r>
            <a:r>
              <a:rPr lang="en-AU" dirty="0" smtClean="0">
                <a:solidFill>
                  <a:srgbClr val="A02A1D"/>
                </a:solidFill>
              </a:rPr>
              <a:t>management </a:t>
            </a:r>
          </a:p>
          <a:p>
            <a:pPr>
              <a:buFont typeface="Arial" panose="020B0604020202020204" pitchFamily="34" charset="0"/>
              <a:buNone/>
              <a:tabLst>
                <a:tab pos="188913" algn="l"/>
                <a:tab pos="3502025" algn="l"/>
              </a:tabLst>
            </a:pPr>
            <a:endParaRPr lang="en-AU" b="1" dirty="0"/>
          </a:p>
          <a:p>
            <a:pPr>
              <a:tabLst>
                <a:tab pos="188913" algn="l"/>
                <a:tab pos="3502025" algn="l"/>
              </a:tabLst>
            </a:pPr>
            <a:r>
              <a:rPr lang="en-AU" sz="2000" dirty="0"/>
              <a:t>Hazard </a:t>
            </a:r>
            <a:r>
              <a:rPr lang="en-AU" sz="2000" dirty="0" smtClean="0"/>
              <a:t>identification </a:t>
            </a:r>
            <a:r>
              <a:rPr lang="en-AU" sz="1800" dirty="0"/>
              <a:t>(qualitative)</a:t>
            </a:r>
          </a:p>
          <a:p>
            <a:pPr lvl="1">
              <a:buFont typeface="Arial" charset="0"/>
              <a:buChar char="-"/>
              <a:tabLst>
                <a:tab pos="188913" algn="l"/>
                <a:tab pos="3502025" algn="l"/>
              </a:tabLst>
            </a:pPr>
            <a:endParaRPr lang="en-AU" sz="1800" dirty="0" smtClean="0"/>
          </a:p>
          <a:p>
            <a:pPr>
              <a:tabLst>
                <a:tab pos="188913" algn="l"/>
                <a:tab pos="3502025" algn="l"/>
              </a:tabLst>
            </a:pPr>
            <a:r>
              <a:rPr lang="en-AU" sz="2000" dirty="0" smtClean="0"/>
              <a:t>Assessment </a:t>
            </a:r>
            <a:r>
              <a:rPr lang="en-AU" sz="2000" dirty="0"/>
              <a:t>of risk </a:t>
            </a:r>
            <a:r>
              <a:rPr lang="en-AU" sz="1800" dirty="0"/>
              <a:t>(qualitative &amp; quantitative)</a:t>
            </a:r>
          </a:p>
          <a:p>
            <a:pPr lvl="1">
              <a:buFont typeface="Arial" charset="0"/>
              <a:buChar char="-"/>
              <a:tabLst>
                <a:tab pos="188913" algn="l"/>
                <a:tab pos="3502025" algn="l"/>
              </a:tabLst>
            </a:pPr>
            <a:endParaRPr lang="en-AU" sz="1800" dirty="0" smtClean="0"/>
          </a:p>
          <a:p>
            <a:pPr>
              <a:tabLst>
                <a:tab pos="188913" algn="l"/>
                <a:tab pos="3502025" algn="l"/>
              </a:tabLst>
            </a:pPr>
            <a:r>
              <a:rPr lang="en-AU" sz="2000" dirty="0" smtClean="0"/>
              <a:t>Recommending effective controls</a:t>
            </a:r>
            <a:endParaRPr lang="en-AU" sz="2000" dirty="0"/>
          </a:p>
          <a:p>
            <a:pPr>
              <a:tabLst>
                <a:tab pos="188913" algn="l"/>
                <a:tab pos="3502025" algn="l"/>
              </a:tabLst>
            </a:pPr>
            <a:endParaRPr lang="en-AU" sz="2000" dirty="0"/>
          </a:p>
          <a:p>
            <a:pPr>
              <a:tabLst>
                <a:tab pos="188913" algn="l"/>
                <a:tab pos="3502025" algn="l"/>
              </a:tabLst>
            </a:pPr>
            <a:r>
              <a:rPr lang="en-AU" sz="2000" dirty="0" smtClean="0"/>
              <a:t>Review </a:t>
            </a:r>
            <a:r>
              <a:rPr lang="en-AU" sz="2000" dirty="0"/>
              <a:t>and verify efficiency of </a:t>
            </a:r>
            <a:r>
              <a:rPr lang="en-AU" sz="2000" dirty="0" smtClean="0"/>
              <a:t>controls</a:t>
            </a:r>
          </a:p>
          <a:p>
            <a:pPr marL="457200" lvl="1" indent="0">
              <a:buNone/>
              <a:tabLst>
                <a:tab pos="188913" algn="l"/>
                <a:tab pos="3502025" algn="l"/>
              </a:tabLst>
            </a:pPr>
            <a:endParaRPr lang="en-AU" sz="2000" dirty="0"/>
          </a:p>
          <a:p>
            <a:endParaRPr lang="en-AU" dirty="0"/>
          </a:p>
        </p:txBody>
      </p:sp>
      <p:pic>
        <p:nvPicPr>
          <p:cNvPr id="4" name="Picture 3"/>
          <p:cNvPicPr>
            <a:picLocks noChangeAspect="1"/>
          </p:cNvPicPr>
          <p:nvPr/>
        </p:nvPicPr>
        <p:blipFill>
          <a:blip r:embed="rId3"/>
          <a:stretch>
            <a:fillRect/>
          </a:stretch>
        </p:blipFill>
        <p:spPr>
          <a:xfrm>
            <a:off x="6240016" y="441161"/>
            <a:ext cx="5832648" cy="6240460"/>
          </a:xfrm>
          <a:prstGeom prst="rect">
            <a:avLst/>
          </a:prstGeom>
        </p:spPr>
      </p:pic>
      <p:sp>
        <p:nvSpPr>
          <p:cNvPr id="5"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679609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79376" y="1556792"/>
            <a:ext cx="9001000" cy="5127265"/>
          </a:xfrm>
        </p:spPr>
        <p:txBody>
          <a:bodyPr>
            <a:normAutofit/>
          </a:bodyPr>
          <a:lstStyle/>
          <a:p>
            <a:pPr>
              <a:lnSpc>
                <a:spcPct val="114000"/>
              </a:lnSpc>
              <a:spcBef>
                <a:spcPts val="0"/>
              </a:spcBef>
              <a:spcAft>
                <a:spcPts val="1200"/>
              </a:spcAft>
            </a:pPr>
            <a:r>
              <a:rPr lang="en-AU" dirty="0"/>
              <a:t>Make a clinical assessment on health of the worker based on workplace exposure </a:t>
            </a:r>
            <a:r>
              <a:rPr lang="en-AU" dirty="0" smtClean="0"/>
              <a:t>information</a:t>
            </a:r>
            <a:r>
              <a:rPr lang="en-AU" sz="1800" dirty="0" smtClean="0"/>
              <a:t/>
            </a:r>
            <a:br>
              <a:rPr lang="en-AU" sz="1800" dirty="0" smtClean="0"/>
            </a:br>
            <a:endParaRPr lang="en-AU" sz="1800" dirty="0"/>
          </a:p>
          <a:p>
            <a:pPr>
              <a:lnSpc>
                <a:spcPct val="114000"/>
              </a:lnSpc>
              <a:spcBef>
                <a:spcPts val="0"/>
              </a:spcBef>
              <a:spcAft>
                <a:spcPts val="1200"/>
              </a:spcAft>
            </a:pPr>
            <a:r>
              <a:rPr lang="en-AU" dirty="0"/>
              <a:t>Ensure worker understands the examination purpose and what the results </a:t>
            </a:r>
            <a:r>
              <a:rPr lang="en-AU" dirty="0" smtClean="0"/>
              <a:t>mean</a:t>
            </a:r>
            <a:br>
              <a:rPr lang="en-AU" dirty="0" smtClean="0"/>
            </a:br>
            <a:endParaRPr lang="en-AU" dirty="0"/>
          </a:p>
          <a:p>
            <a:pPr>
              <a:lnSpc>
                <a:spcPct val="114000"/>
              </a:lnSpc>
              <a:spcBef>
                <a:spcPts val="0"/>
              </a:spcBef>
              <a:spcAft>
                <a:spcPts val="1200"/>
              </a:spcAft>
            </a:pPr>
            <a:r>
              <a:rPr lang="en-AU" dirty="0"/>
              <a:t>Notify the employer of diagnosis of an occupational disease and any remedial action that may be </a:t>
            </a:r>
            <a:r>
              <a:rPr lang="en-AU" dirty="0" smtClean="0"/>
              <a:t>necessary.</a:t>
            </a:r>
            <a:endParaRPr lang="en-AU" dirty="0"/>
          </a:p>
        </p:txBody>
      </p:sp>
      <p:sp>
        <p:nvSpPr>
          <p:cNvPr id="4" name="Title 3"/>
          <p:cNvSpPr>
            <a:spLocks noGrp="1"/>
          </p:cNvSpPr>
          <p:nvPr>
            <p:ph type="title"/>
          </p:nvPr>
        </p:nvSpPr>
        <p:spPr>
          <a:xfrm>
            <a:off x="335360" y="272372"/>
            <a:ext cx="11665296" cy="746983"/>
          </a:xfrm>
        </p:spPr>
        <p:txBody>
          <a:bodyPr vert="horz" wrap="square" lIns="91440" tIns="45720" rIns="91440" bIns="45720" numCol="1" rtlCol="0" anchor="ctr" anchorCtr="0" compatLnSpc="1">
            <a:prstTxWarp prst="textNoShape">
              <a:avLst/>
            </a:prstTxWarp>
            <a:normAutofit/>
          </a:bodyPr>
          <a:lstStyle/>
          <a:p>
            <a:r>
              <a:rPr lang="en-US" dirty="0">
                <a:latin typeface="+mn-lt"/>
              </a:rPr>
              <a:t>R</a:t>
            </a:r>
            <a:r>
              <a:rPr lang="en-US" dirty="0" smtClean="0">
                <a:latin typeface="+mn-lt"/>
              </a:rPr>
              <a:t>ole </a:t>
            </a:r>
            <a:r>
              <a:rPr lang="en-US" dirty="0">
                <a:latin typeface="+mn-lt"/>
              </a:rPr>
              <a:t>of </a:t>
            </a:r>
            <a:r>
              <a:rPr lang="en-US" dirty="0" smtClean="0">
                <a:latin typeface="+mn-lt"/>
              </a:rPr>
              <a:t>consulting </a:t>
            </a:r>
            <a:r>
              <a:rPr lang="en-US" dirty="0">
                <a:latin typeface="+mn-lt"/>
              </a:rPr>
              <a:t>medical practitioner in risk-based health </a:t>
            </a:r>
            <a:r>
              <a:rPr lang="en-US" dirty="0" smtClean="0">
                <a:latin typeface="+mn-lt"/>
              </a:rPr>
              <a:t>surveillance</a:t>
            </a:r>
            <a:endParaRPr lang="en-US" dirty="0">
              <a:latin typeface="+mn-lt"/>
            </a:endParaRPr>
          </a:p>
        </p:txBody>
      </p:sp>
      <p:pic>
        <p:nvPicPr>
          <p:cNvPr id="5" name="Picture 4"/>
          <p:cNvPicPr>
            <a:picLocks noChangeAspect="1"/>
          </p:cNvPicPr>
          <p:nvPr/>
        </p:nvPicPr>
        <p:blipFill>
          <a:blip r:embed="rId3"/>
          <a:stretch>
            <a:fillRect/>
          </a:stretch>
        </p:blipFill>
        <p:spPr>
          <a:xfrm>
            <a:off x="9649752" y="1551264"/>
            <a:ext cx="2300863" cy="3788229"/>
          </a:xfrm>
          <a:prstGeom prst="rect">
            <a:avLst/>
          </a:prstGeom>
        </p:spPr>
      </p:pic>
      <p:sp>
        <p:nvSpPr>
          <p:cNvPr id="2" name="Rectangle 1"/>
          <p:cNvSpPr/>
          <p:nvPr/>
        </p:nvSpPr>
        <p:spPr>
          <a:xfrm>
            <a:off x="7680176" y="5733836"/>
            <a:ext cx="4511824" cy="21544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AU" sz="8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https://summertime75.files.wordpress.com/2010/01/scarbrough-maid-nurse-1880s.jpg</a:t>
            </a:r>
          </a:p>
        </p:txBody>
      </p:sp>
      <p:sp>
        <p:nvSpPr>
          <p:cNvPr id="6"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5079329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51384" y="245527"/>
            <a:ext cx="11158264" cy="462501"/>
          </a:xfrm>
        </p:spPr>
        <p:txBody>
          <a:bodyPr/>
          <a:lstStyle/>
          <a:p>
            <a:r>
              <a:rPr lang="en-AU" dirty="0"/>
              <a:t>Context of health </a:t>
            </a:r>
            <a:r>
              <a:rPr lang="en-AU" dirty="0" smtClean="0"/>
              <a:t>surveillance, monitoring and screening</a:t>
            </a:r>
            <a:endParaRPr lang="en-AU" dirty="0"/>
          </a:p>
        </p:txBody>
      </p:sp>
      <p:sp>
        <p:nvSpPr>
          <p:cNvPr id="7" name="Content Placeholder 2"/>
          <p:cNvSpPr txBox="1">
            <a:spLocks/>
          </p:cNvSpPr>
          <p:nvPr/>
        </p:nvSpPr>
        <p:spPr>
          <a:xfrm>
            <a:off x="407368" y="708028"/>
            <a:ext cx="11003396" cy="6149971"/>
          </a:xfrm>
          <a:prstGeom prst="rect">
            <a:avLst/>
          </a:prstGeom>
        </p:spPr>
        <p:txBody>
          <a:bodyPr>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ＭＳ Ｐゴシック"/>
                <a:cs typeface="+mn-cs"/>
              </a:rPr>
              <a:t>Monitoring </a:t>
            </a:r>
            <a:r>
              <a:rPr kumimoji="0" lang="en-US" sz="2400" b="0" i="0" u="none" strike="noStrike" kern="0" cap="none" spc="0" normalizeH="0" baseline="0" noProof="0" dirty="0" smtClean="0">
                <a:ln>
                  <a:noFill/>
                </a:ln>
                <a:solidFill>
                  <a:srgbClr val="000000"/>
                </a:solidFill>
                <a:effectLst/>
                <a:uLnTx/>
                <a:uFillTx/>
                <a:latin typeface="Arial"/>
                <a:ea typeface="ＭＳ Ｐゴシック"/>
                <a:cs typeface="+mn-cs"/>
              </a:rPr>
              <a:t>exposures </a:t>
            </a:r>
            <a:r>
              <a:rPr kumimoji="0" lang="en-US" sz="2400" b="0" i="0" u="none" strike="noStrike" kern="0" cap="none" spc="0" normalizeH="0" baseline="0" noProof="0" dirty="0">
                <a:ln>
                  <a:noFill/>
                </a:ln>
                <a:solidFill>
                  <a:srgbClr val="000000"/>
                </a:solidFill>
                <a:effectLst/>
                <a:uLnTx/>
                <a:uFillTx/>
                <a:latin typeface="Arial"/>
                <a:ea typeface="ＭＳ Ｐゴシック"/>
                <a:cs typeface="+mn-cs"/>
              </a:rPr>
              <a:t>at the mine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t>Atmospheric (airborne concentration/risk)</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t>Biological monitoring (agent in breath, urine, blood)</a:t>
            </a:r>
            <a:b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br>
            <a:endPar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ＭＳ Ｐゴシック"/>
                <a:cs typeface="+mn-cs"/>
              </a:rPr>
              <a:t>Health </a:t>
            </a:r>
            <a:r>
              <a:rPr kumimoji="0" lang="en-US" sz="2400" b="0" i="0" u="none" strike="noStrike" kern="0" cap="none" spc="0" normalizeH="0" baseline="0" noProof="0" dirty="0" smtClean="0">
                <a:ln>
                  <a:noFill/>
                </a:ln>
                <a:solidFill>
                  <a:srgbClr val="000000"/>
                </a:solidFill>
                <a:effectLst/>
                <a:uLnTx/>
                <a:uFillTx/>
                <a:latin typeface="Arial"/>
                <a:ea typeface="ＭＳ Ｐゴシック"/>
                <a:cs typeface="+mn-cs"/>
              </a:rPr>
              <a:t>monitoring </a:t>
            </a:r>
            <a:r>
              <a:rPr kumimoji="0" lang="en-US" sz="2400" b="0" i="0" u="none" strike="noStrike" kern="0" cap="none" spc="0" normalizeH="0" baseline="0" noProof="0" dirty="0">
                <a:ln>
                  <a:noFill/>
                </a:ln>
                <a:solidFill>
                  <a:srgbClr val="000000"/>
                </a:solidFill>
                <a:effectLst/>
                <a:uLnTx/>
                <a:uFillTx/>
                <a:latin typeface="Arial"/>
                <a:ea typeface="ＭＳ Ｐゴシック"/>
                <a:cs typeface="+mn-cs"/>
              </a:rPr>
              <a:t>/ </a:t>
            </a:r>
            <a:r>
              <a:rPr kumimoji="0" lang="en-US" sz="2400" b="0" i="0" u="none" strike="noStrike" kern="0" cap="none" spc="0" normalizeH="0" baseline="0" noProof="0" dirty="0" smtClean="0">
                <a:ln>
                  <a:noFill/>
                </a:ln>
                <a:solidFill>
                  <a:srgbClr val="000000"/>
                </a:solidFill>
                <a:effectLst/>
                <a:uLnTx/>
                <a:uFillTx/>
                <a:latin typeface="Arial"/>
                <a:ea typeface="ＭＳ Ｐゴシック"/>
                <a:cs typeface="+mn-cs"/>
              </a:rPr>
              <a:t>medical screening </a:t>
            </a:r>
            <a:r>
              <a:rPr kumimoji="0" lang="en-US" sz="2400" b="0" i="0" u="none" strike="noStrike" kern="0" cap="none" spc="0" normalizeH="0" baseline="0" noProof="0" dirty="0">
                <a:ln>
                  <a:noFill/>
                </a:ln>
                <a:solidFill>
                  <a:srgbClr val="000000"/>
                </a:solidFill>
                <a:effectLst/>
                <a:uLnTx/>
                <a:uFillTx/>
                <a:latin typeface="Arial"/>
                <a:ea typeface="ＭＳ Ｐゴシック"/>
                <a:cs typeface="+mn-cs"/>
              </a:rPr>
              <a:t>of mining employees to identify early, reversible toxic effects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t>Questionnaires, physical examination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t>Spirometry, CXR, CT scan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t>Audiometry and audiology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t>Effects testing – blood tests and biochemical analyses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t>Mental health/resilience</a:t>
            </a:r>
            <a:b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br>
            <a:endPar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rgbClr val="000000"/>
                </a:solidFill>
                <a:effectLst/>
                <a:uLnTx/>
                <a:uFillTx/>
                <a:latin typeface="Arial"/>
                <a:ea typeface="ＭＳ Ｐゴシック"/>
                <a:cs typeface="+mn-cs"/>
              </a:rPr>
              <a:t>Health </a:t>
            </a:r>
            <a:r>
              <a:rPr kumimoji="0" lang="en-US" sz="2400" b="0" i="0" u="none" strike="noStrike" kern="0" cap="none" spc="0" normalizeH="0" baseline="0" noProof="0" dirty="0" smtClean="0">
                <a:ln>
                  <a:noFill/>
                </a:ln>
                <a:solidFill>
                  <a:srgbClr val="000000"/>
                </a:solidFill>
                <a:effectLst/>
                <a:uLnTx/>
                <a:uFillTx/>
                <a:latin typeface="Arial"/>
                <a:ea typeface="ＭＳ Ｐゴシック"/>
                <a:cs typeface="+mn-cs"/>
              </a:rPr>
              <a:t>surveillance </a:t>
            </a:r>
            <a:endParaRPr kumimoji="0" lang="en-US" sz="2400" b="0" i="0" u="none" strike="noStrike" kern="0" cap="none" spc="0" normalizeH="0" baseline="0" noProof="0" dirty="0">
              <a:ln>
                <a:noFill/>
              </a:ln>
              <a:solidFill>
                <a:srgbClr val="000000"/>
              </a:solidFill>
              <a:effectLst/>
              <a:uLnTx/>
              <a:uFillTx/>
              <a:latin typeface="Arial"/>
              <a:ea typeface="ＭＳ Ｐゴシック"/>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t>Notification of diseases to the regulator</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t>Tracking trends in disease incidence and for epidemiology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rgbClr val="000000"/>
                </a:solidFill>
                <a:effectLst/>
                <a:uLnTx/>
                <a:uFillTx/>
                <a:latin typeface="Arial"/>
                <a:ea typeface="ＭＳ Ｐゴシック"/>
                <a:cs typeface="+mn-cs"/>
              </a:rPr>
              <a:t>Identifying new hazards, risk factors, at risk populations.</a:t>
            </a:r>
          </a:p>
        </p:txBody>
      </p:sp>
      <p:grpSp>
        <p:nvGrpSpPr>
          <p:cNvPr id="8" name="Group 7"/>
          <p:cNvGrpSpPr/>
          <p:nvPr/>
        </p:nvGrpSpPr>
        <p:grpSpPr>
          <a:xfrm>
            <a:off x="10344472" y="2852936"/>
            <a:ext cx="576064" cy="864096"/>
            <a:chOff x="1991544" y="4005064"/>
            <a:chExt cx="360040" cy="1152128"/>
          </a:xfrm>
        </p:grpSpPr>
        <p:cxnSp>
          <p:nvCxnSpPr>
            <p:cNvPr id="9" name="Straight Connector 8"/>
            <p:cNvCxnSpPr/>
            <p:nvPr userDrawn="1"/>
          </p:nvCxnSpPr>
          <p:spPr bwMode="auto">
            <a:xfrm>
              <a:off x="2207568" y="4221088"/>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userDrawn="1"/>
          </p:nvCxnSpPr>
          <p:spPr bwMode="auto">
            <a:xfrm flipH="1">
              <a:off x="1991544" y="4365104"/>
              <a:ext cx="216024"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userDrawn="1"/>
          </p:nvCxnSpPr>
          <p:spPr bwMode="auto">
            <a:xfrm flipH="1">
              <a:off x="2135560" y="4725144"/>
              <a:ext cx="72008"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userDrawn="1"/>
          </p:nvCxnSpPr>
          <p:spPr bwMode="auto">
            <a:xfrm>
              <a:off x="2207568" y="4725144"/>
              <a:ext cx="72008"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userDrawn="1"/>
          </p:nvCxnSpPr>
          <p:spPr bwMode="auto">
            <a:xfrm flipH="1" flipV="1">
              <a:off x="2207568" y="4365104"/>
              <a:ext cx="144016"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Oval 13"/>
            <p:cNvSpPr/>
            <p:nvPr userDrawn="1"/>
          </p:nvSpPr>
          <p:spPr bwMode="auto">
            <a:xfrm>
              <a:off x="2135560" y="4005064"/>
              <a:ext cx="144016" cy="21602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endParaRPr>
            </a:p>
          </p:txBody>
        </p:sp>
      </p:grpSp>
      <p:grpSp>
        <p:nvGrpSpPr>
          <p:cNvPr id="15" name="Group 14"/>
          <p:cNvGrpSpPr/>
          <p:nvPr/>
        </p:nvGrpSpPr>
        <p:grpSpPr>
          <a:xfrm>
            <a:off x="10055932" y="4509120"/>
            <a:ext cx="1224136" cy="1152128"/>
            <a:chOff x="2495600" y="3717032"/>
            <a:chExt cx="1224136" cy="1152128"/>
          </a:xfrm>
        </p:grpSpPr>
        <p:grpSp>
          <p:nvGrpSpPr>
            <p:cNvPr id="16" name="Group 15"/>
            <p:cNvGrpSpPr/>
            <p:nvPr userDrawn="1"/>
          </p:nvGrpSpPr>
          <p:grpSpPr>
            <a:xfrm>
              <a:off x="2495600" y="3717032"/>
              <a:ext cx="576064" cy="864096"/>
              <a:chOff x="1991544" y="4005064"/>
              <a:chExt cx="360040" cy="1152128"/>
            </a:xfrm>
          </p:grpSpPr>
          <p:cxnSp>
            <p:nvCxnSpPr>
              <p:cNvPr id="38" name="Straight Connector 37"/>
              <p:cNvCxnSpPr/>
              <p:nvPr userDrawn="1"/>
            </p:nvCxnSpPr>
            <p:spPr bwMode="auto">
              <a:xfrm>
                <a:off x="2207568" y="4221088"/>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p:cNvCxnSpPr/>
              <p:nvPr userDrawn="1"/>
            </p:nvCxnSpPr>
            <p:spPr bwMode="auto">
              <a:xfrm flipH="1">
                <a:off x="1991544" y="4365104"/>
                <a:ext cx="216024"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userDrawn="1"/>
            </p:nvCxnSpPr>
            <p:spPr bwMode="auto">
              <a:xfrm flipH="1">
                <a:off x="2135560" y="4725144"/>
                <a:ext cx="72008"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userDrawn="1"/>
            </p:nvCxnSpPr>
            <p:spPr bwMode="auto">
              <a:xfrm>
                <a:off x="2207568" y="4725144"/>
                <a:ext cx="72008"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userDrawn="1"/>
            </p:nvCxnSpPr>
            <p:spPr bwMode="auto">
              <a:xfrm flipH="1" flipV="1">
                <a:off x="2207568" y="4365104"/>
                <a:ext cx="144016"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3" name="Oval 42"/>
              <p:cNvSpPr/>
              <p:nvPr userDrawn="1"/>
            </p:nvSpPr>
            <p:spPr bwMode="auto">
              <a:xfrm>
                <a:off x="2135560" y="4005064"/>
                <a:ext cx="144016" cy="21602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endParaRPr>
              </a:p>
            </p:txBody>
          </p:sp>
        </p:grpSp>
        <p:grpSp>
          <p:nvGrpSpPr>
            <p:cNvPr id="17" name="Group 16"/>
            <p:cNvGrpSpPr/>
            <p:nvPr userDrawn="1"/>
          </p:nvGrpSpPr>
          <p:grpSpPr>
            <a:xfrm>
              <a:off x="2855640" y="3789040"/>
              <a:ext cx="576064" cy="864096"/>
              <a:chOff x="1991544" y="4005064"/>
              <a:chExt cx="360040" cy="1152128"/>
            </a:xfrm>
          </p:grpSpPr>
          <p:cxnSp>
            <p:nvCxnSpPr>
              <p:cNvPr id="32" name="Straight Connector 31"/>
              <p:cNvCxnSpPr/>
              <p:nvPr userDrawn="1"/>
            </p:nvCxnSpPr>
            <p:spPr bwMode="auto">
              <a:xfrm>
                <a:off x="2207568" y="4221088"/>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p:nvPr userDrawn="1"/>
            </p:nvCxnSpPr>
            <p:spPr bwMode="auto">
              <a:xfrm flipH="1">
                <a:off x="1991544" y="4365104"/>
                <a:ext cx="216024"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p:cNvCxnSpPr/>
              <p:nvPr userDrawn="1"/>
            </p:nvCxnSpPr>
            <p:spPr bwMode="auto">
              <a:xfrm flipH="1">
                <a:off x="2135560" y="4725144"/>
                <a:ext cx="72008"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p:cNvCxnSpPr/>
              <p:nvPr userDrawn="1"/>
            </p:nvCxnSpPr>
            <p:spPr bwMode="auto">
              <a:xfrm>
                <a:off x="2207568" y="4725144"/>
                <a:ext cx="72008"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userDrawn="1"/>
            </p:nvCxnSpPr>
            <p:spPr bwMode="auto">
              <a:xfrm flipH="1" flipV="1">
                <a:off x="2207568" y="4365104"/>
                <a:ext cx="144016"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Oval 36"/>
              <p:cNvSpPr/>
              <p:nvPr userDrawn="1"/>
            </p:nvSpPr>
            <p:spPr bwMode="auto">
              <a:xfrm>
                <a:off x="2135560" y="4005064"/>
                <a:ext cx="144016" cy="21602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endParaRPr>
              </a:p>
            </p:txBody>
          </p:sp>
        </p:grpSp>
        <p:grpSp>
          <p:nvGrpSpPr>
            <p:cNvPr id="18" name="Group 17"/>
            <p:cNvGrpSpPr/>
            <p:nvPr userDrawn="1"/>
          </p:nvGrpSpPr>
          <p:grpSpPr>
            <a:xfrm>
              <a:off x="2648000" y="3869432"/>
              <a:ext cx="576064" cy="864096"/>
              <a:chOff x="1991544" y="4005064"/>
              <a:chExt cx="360040" cy="1152128"/>
            </a:xfrm>
          </p:grpSpPr>
          <p:cxnSp>
            <p:nvCxnSpPr>
              <p:cNvPr id="26" name="Straight Connector 25"/>
              <p:cNvCxnSpPr/>
              <p:nvPr userDrawn="1"/>
            </p:nvCxnSpPr>
            <p:spPr bwMode="auto">
              <a:xfrm>
                <a:off x="2207568" y="4221088"/>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userDrawn="1"/>
            </p:nvCxnSpPr>
            <p:spPr bwMode="auto">
              <a:xfrm flipH="1">
                <a:off x="1991544" y="4365104"/>
                <a:ext cx="216024"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userDrawn="1"/>
            </p:nvCxnSpPr>
            <p:spPr bwMode="auto">
              <a:xfrm flipH="1">
                <a:off x="2135560" y="4725144"/>
                <a:ext cx="72008"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userDrawn="1"/>
            </p:nvCxnSpPr>
            <p:spPr bwMode="auto">
              <a:xfrm>
                <a:off x="2207568" y="4725144"/>
                <a:ext cx="72008"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p:cNvCxnSpPr/>
              <p:nvPr userDrawn="1"/>
            </p:nvCxnSpPr>
            <p:spPr bwMode="auto">
              <a:xfrm flipH="1" flipV="1">
                <a:off x="2207568" y="4365104"/>
                <a:ext cx="144016"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Oval 30"/>
              <p:cNvSpPr/>
              <p:nvPr userDrawn="1"/>
            </p:nvSpPr>
            <p:spPr bwMode="auto">
              <a:xfrm>
                <a:off x="2135560" y="4005064"/>
                <a:ext cx="144016" cy="21602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endParaRPr>
              </a:p>
            </p:txBody>
          </p:sp>
        </p:grpSp>
        <p:grpSp>
          <p:nvGrpSpPr>
            <p:cNvPr id="19" name="Group 18"/>
            <p:cNvGrpSpPr/>
            <p:nvPr userDrawn="1"/>
          </p:nvGrpSpPr>
          <p:grpSpPr>
            <a:xfrm>
              <a:off x="3143672" y="4005064"/>
              <a:ext cx="576064" cy="864096"/>
              <a:chOff x="1991544" y="4005064"/>
              <a:chExt cx="360040" cy="1152128"/>
            </a:xfrm>
          </p:grpSpPr>
          <p:cxnSp>
            <p:nvCxnSpPr>
              <p:cNvPr id="20" name="Straight Connector 19"/>
              <p:cNvCxnSpPr/>
              <p:nvPr userDrawn="1"/>
            </p:nvCxnSpPr>
            <p:spPr bwMode="auto">
              <a:xfrm>
                <a:off x="2207568" y="4221088"/>
                <a:ext cx="0" cy="50405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userDrawn="1"/>
            </p:nvCxnSpPr>
            <p:spPr bwMode="auto">
              <a:xfrm flipH="1">
                <a:off x="1991544" y="4365104"/>
                <a:ext cx="216024" cy="216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userDrawn="1"/>
            </p:nvCxnSpPr>
            <p:spPr bwMode="auto">
              <a:xfrm flipH="1">
                <a:off x="2135560" y="4725144"/>
                <a:ext cx="72008"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userDrawn="1"/>
            </p:nvCxnSpPr>
            <p:spPr bwMode="auto">
              <a:xfrm>
                <a:off x="2207568" y="4725144"/>
                <a:ext cx="72008" cy="43204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Straight Connector 23"/>
              <p:cNvCxnSpPr/>
              <p:nvPr userDrawn="1"/>
            </p:nvCxnSpPr>
            <p:spPr bwMode="auto">
              <a:xfrm flipH="1" flipV="1">
                <a:off x="2207568" y="4365104"/>
                <a:ext cx="144016" cy="14401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Oval 24"/>
              <p:cNvSpPr/>
              <p:nvPr userDrawn="1"/>
            </p:nvSpPr>
            <p:spPr bwMode="auto">
              <a:xfrm>
                <a:off x="2135560" y="4005064"/>
                <a:ext cx="144016" cy="21602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endParaRPr>
              </a:p>
            </p:txBody>
          </p:sp>
        </p:grpSp>
      </p:grpSp>
      <p:sp>
        <p:nvSpPr>
          <p:cNvPr id="44"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29457288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Types of health </a:t>
            </a:r>
            <a:r>
              <a:rPr lang="en-AU" dirty="0" smtClean="0"/>
              <a:t>assessments for risk-based health monitoring</a:t>
            </a:r>
            <a:endParaRPr lang="en-AU" dirty="0"/>
          </a:p>
        </p:txBody>
      </p:sp>
      <p:graphicFrame>
        <p:nvGraphicFramePr>
          <p:cNvPr id="5" name="Diagram 4"/>
          <p:cNvGraphicFramePr/>
          <p:nvPr>
            <p:extLst>
              <p:ext uri="{D42A27DB-BD31-4B8C-83A1-F6EECF244321}">
                <p14:modId xmlns:p14="http://schemas.microsoft.com/office/powerpoint/2010/main" val="3366225489"/>
              </p:ext>
            </p:extLst>
          </p:nvPr>
        </p:nvGraphicFramePr>
        <p:xfrm>
          <a:off x="1042508" y="1412776"/>
          <a:ext cx="9662003" cy="5025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9048328" y="3633083"/>
            <a:ext cx="2880320" cy="58477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solidFill>
                  <a:schemeClr val="accent2"/>
                </a:solidFill>
              </a:defRPr>
            </a:lvl1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Lead, mercury, cobalt, isocyanates etc.</a:t>
            </a:r>
            <a:endParaRPr kumimoji="0" lang="en-US" sz="1600" b="0" i="0" u="none" strike="noStrike" kern="1200" cap="none" spc="0" normalizeH="0" baseline="0" noProof="0" dirty="0">
              <a:ln>
                <a:noFill/>
              </a:ln>
              <a:solidFill>
                <a:srgbClr val="333399"/>
              </a:solidFill>
              <a:effectLst/>
              <a:uLnTx/>
              <a:uFillTx/>
              <a:latin typeface="Arial" charset="0"/>
              <a:ea typeface="ＭＳ Ｐゴシック" pitchFamily="-124" charset="-128"/>
              <a:cs typeface="+mn-cs"/>
            </a:endParaRPr>
          </a:p>
        </p:txBody>
      </p:sp>
      <p:sp>
        <p:nvSpPr>
          <p:cNvPr id="7" name="TextBox 6"/>
          <p:cNvSpPr txBox="1"/>
          <p:nvPr/>
        </p:nvSpPr>
        <p:spPr>
          <a:xfrm>
            <a:off x="293021" y="1855827"/>
            <a:ext cx="3617959" cy="58477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solidFill>
                  <a:schemeClr val="accent2"/>
                </a:solidFill>
              </a:defRPr>
            </a:lvl1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AU"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Notify </a:t>
            </a:r>
            <a:r>
              <a:rPr kumimoji="0" lang="en-AU" sz="1600" b="0" i="0" u="none" strike="noStrike" kern="1200" cap="none" spc="0" normalizeH="0" baseline="0" noProof="0" dirty="0">
                <a:ln>
                  <a:noFill/>
                </a:ln>
                <a:solidFill>
                  <a:srgbClr val="333399"/>
                </a:solidFill>
                <a:effectLst/>
                <a:uLnTx/>
                <a:uFillTx/>
                <a:latin typeface="Arial" charset="0"/>
                <a:ea typeface="ＭＳ Ｐゴシック" pitchFamily="-124" charset="-128"/>
                <a:cs typeface="+mn-cs"/>
              </a:rPr>
              <a:t>the Regulator of </a:t>
            </a:r>
            <a:r>
              <a:rPr kumimoji="0" lang="en-AU"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outcomes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AU"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Regular reporting of trends</a:t>
            </a:r>
            <a:endParaRPr kumimoji="0" lang="en-AU" sz="1600" b="0" i="0" u="none" strike="noStrike" kern="1200" cap="none" spc="0" normalizeH="0" baseline="0" noProof="0" dirty="0">
              <a:ln>
                <a:noFill/>
              </a:ln>
              <a:solidFill>
                <a:srgbClr val="333399"/>
              </a:solidFill>
              <a:effectLst/>
              <a:uLnTx/>
              <a:uFillTx/>
              <a:latin typeface="Arial" charset="0"/>
              <a:ea typeface="ＭＳ Ｐゴシック" pitchFamily="-124" charset="-128"/>
              <a:cs typeface="+mn-cs"/>
            </a:endParaRPr>
          </a:p>
        </p:txBody>
      </p:sp>
      <p:sp>
        <p:nvSpPr>
          <p:cNvPr id="8" name="TextBox 7"/>
          <p:cNvSpPr txBox="1"/>
          <p:nvPr/>
        </p:nvSpPr>
        <p:spPr>
          <a:xfrm>
            <a:off x="9048328" y="5157192"/>
            <a:ext cx="3976902"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solidFill>
                  <a:schemeClr val="accent2"/>
                </a:solidFill>
              </a:defRPr>
            </a:lvl1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AU"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Explain </a:t>
            </a:r>
            <a:r>
              <a:rPr kumimoji="0" lang="en-AU" sz="1600" b="0" i="0" u="none" strike="noStrike" kern="1200" cap="none" spc="0" normalizeH="0" baseline="0" noProof="0" dirty="0">
                <a:ln>
                  <a:noFill/>
                </a:ln>
                <a:solidFill>
                  <a:srgbClr val="333399"/>
                </a:solidFill>
                <a:effectLst/>
                <a:uLnTx/>
                <a:uFillTx/>
                <a:latin typeface="Arial" charset="0"/>
                <a:ea typeface="ＭＳ Ｐゴシック" pitchFamily="-124" charset="-128"/>
                <a:cs typeface="+mn-cs"/>
              </a:rPr>
              <a:t>results to worker</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AU" sz="1600" b="0" i="0" u="none" strike="noStrike" kern="1200" cap="none" spc="0" normalizeH="0" baseline="0" noProof="0" dirty="0">
                <a:ln>
                  <a:noFill/>
                </a:ln>
                <a:solidFill>
                  <a:srgbClr val="333399"/>
                </a:solidFill>
                <a:effectLst/>
                <a:uLnTx/>
                <a:uFillTx/>
                <a:latin typeface="Arial" charset="0"/>
                <a:ea typeface="ＭＳ Ｐゴシック" pitchFamily="-124" charset="-128"/>
                <a:cs typeface="+mn-cs"/>
              </a:rPr>
              <a:t>Inform employer of outcome</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AU"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Undertake remedial actions </a:t>
            </a:r>
            <a:endParaRPr kumimoji="0" lang="en-AU" sz="1600" b="0" i="0" u="none" strike="noStrike" kern="1200" cap="none" spc="0" normalizeH="0" baseline="0" noProof="0" dirty="0">
              <a:ln>
                <a:noFill/>
              </a:ln>
              <a:solidFill>
                <a:srgbClr val="333399"/>
              </a:solidFill>
              <a:effectLst/>
              <a:uLnTx/>
              <a:uFillTx/>
              <a:latin typeface="Arial" charset="0"/>
              <a:ea typeface="ＭＳ Ｐゴシック" pitchFamily="-124" charset="-128"/>
              <a:cs typeface="+mn-cs"/>
            </a:endParaRPr>
          </a:p>
        </p:txBody>
      </p:sp>
      <p:sp>
        <p:nvSpPr>
          <p:cNvPr id="9" name="TextBox 8"/>
          <p:cNvSpPr txBox="1"/>
          <p:nvPr/>
        </p:nvSpPr>
        <p:spPr>
          <a:xfrm>
            <a:off x="7968208" y="1556792"/>
            <a:ext cx="3839352" cy="83099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Respiratory fitness &amp; predisposition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Musculoskeletal fitness</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FIFO </a:t>
            </a:r>
            <a:r>
              <a:rPr kumimoji="0" lang="en-US" sz="1600" b="0" i="0" u="none" strike="noStrike" kern="1200" cap="none" spc="0" normalizeH="0" baseline="0" noProof="0" dirty="0" err="1" smtClean="0">
                <a:ln>
                  <a:noFill/>
                </a:ln>
                <a:solidFill>
                  <a:srgbClr val="333399"/>
                </a:solidFill>
                <a:effectLst/>
                <a:uLnTx/>
                <a:uFillTx/>
                <a:latin typeface="Arial" charset="0"/>
                <a:ea typeface="ＭＳ Ｐゴシック" pitchFamily="-124" charset="-128"/>
                <a:cs typeface="+mn-cs"/>
              </a:rPr>
              <a:t>CoP</a:t>
            </a:r>
            <a:r>
              <a:rPr kumimoji="0" lang="en-US"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 – mental health resilience</a:t>
            </a:r>
          </a:p>
        </p:txBody>
      </p:sp>
      <p:sp>
        <p:nvSpPr>
          <p:cNvPr id="10" name="TextBox 9"/>
          <p:cNvSpPr txBox="1"/>
          <p:nvPr/>
        </p:nvSpPr>
        <p:spPr>
          <a:xfrm>
            <a:off x="293021" y="5389641"/>
            <a:ext cx="3528392" cy="830997"/>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400">
                <a:solidFill>
                  <a:schemeClr val="accent2"/>
                </a:solidFill>
              </a:defRPr>
            </a:lvl1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AU" sz="1600" b="0" i="0" u="none" strike="noStrike" kern="1200" cap="none" spc="0" normalizeH="0" baseline="0" noProof="0" dirty="0" smtClean="0">
                <a:ln>
                  <a:noFill/>
                </a:ln>
                <a:solidFill>
                  <a:srgbClr val="333399"/>
                </a:solidFill>
                <a:effectLst/>
                <a:uLnTx/>
                <a:uFillTx/>
                <a:latin typeface="Arial" charset="0"/>
                <a:ea typeface="ＭＳ Ｐゴシック" pitchFamily="-124" charset="-128"/>
                <a:cs typeface="+mn-cs"/>
              </a:rPr>
              <a:t>Medical examination for diagnosis, referral or treatment as required</a:t>
            </a:r>
            <a:endParaRPr kumimoji="0" lang="en-AU" sz="1600" b="0" i="0" u="none" strike="noStrike" kern="1200" cap="none" spc="0" normalizeH="0" baseline="0" noProof="0" dirty="0">
              <a:ln>
                <a:noFill/>
              </a:ln>
              <a:solidFill>
                <a:srgbClr val="333399"/>
              </a:solidFill>
              <a:effectLst/>
              <a:uLnTx/>
              <a:uFillTx/>
              <a:latin typeface="Arial" charset="0"/>
              <a:ea typeface="ＭＳ Ｐゴシック" pitchFamily="-124" charset="-128"/>
              <a:cs typeface="+mn-cs"/>
            </a:endParaRPr>
          </a:p>
        </p:txBody>
      </p:sp>
      <p:sp>
        <p:nvSpPr>
          <p:cNvPr id="3" name="Left Arrow 2"/>
          <p:cNvSpPr/>
          <p:nvPr/>
        </p:nvSpPr>
        <p:spPr bwMode="auto">
          <a:xfrm rot="1570270">
            <a:off x="5139191" y="3505181"/>
            <a:ext cx="1468634" cy="617806"/>
          </a:xfrm>
          <a:prstGeom prst="leftArrow">
            <a:avLst/>
          </a:prstGeom>
          <a:solidFill>
            <a:schemeClr val="accent3">
              <a:lumMod val="7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smtClean="0">
              <a:ln>
                <a:noFill/>
              </a:ln>
              <a:solidFill>
                <a:srgbClr val="000000"/>
              </a:solidFill>
              <a:effectLst/>
              <a:uLnTx/>
              <a:uFillTx/>
              <a:latin typeface="Arial" charset="0"/>
              <a:ea typeface="ＭＳ Ｐゴシック" pitchFamily="-124" charset="-128"/>
              <a:cs typeface="+mn-cs"/>
            </a:endParaRPr>
          </a:p>
        </p:txBody>
      </p:sp>
      <p:sp>
        <p:nvSpPr>
          <p:cNvPr id="11"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371383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912" y="228600"/>
            <a:ext cx="5973688" cy="752128"/>
          </a:xfrm>
        </p:spPr>
        <p:txBody>
          <a:bodyPr/>
          <a:lstStyle/>
          <a:p>
            <a:r>
              <a:rPr lang="en-AU" dirty="0" smtClean="0"/>
              <a:t>Health surveillance in SRS</a:t>
            </a:r>
            <a:endParaRPr lang="en-AU" dirty="0"/>
          </a:p>
        </p:txBody>
      </p:sp>
      <p:pic>
        <p:nvPicPr>
          <p:cNvPr id="3" name="Picture 2"/>
          <p:cNvPicPr>
            <a:picLocks noChangeAspect="1"/>
          </p:cNvPicPr>
          <p:nvPr/>
        </p:nvPicPr>
        <p:blipFill>
          <a:blip r:embed="rId3"/>
          <a:stretch>
            <a:fillRect/>
          </a:stretch>
        </p:blipFill>
        <p:spPr>
          <a:xfrm>
            <a:off x="407368" y="228600"/>
            <a:ext cx="4637844" cy="5996558"/>
          </a:xfrm>
          <a:prstGeom prst="rect">
            <a:avLst/>
          </a:prstGeom>
        </p:spPr>
      </p:pic>
      <p:pic>
        <p:nvPicPr>
          <p:cNvPr id="4" name="Picture 3"/>
          <p:cNvPicPr>
            <a:picLocks noChangeAspect="1"/>
          </p:cNvPicPr>
          <p:nvPr/>
        </p:nvPicPr>
        <p:blipFill>
          <a:blip r:embed="rId4"/>
          <a:stretch>
            <a:fillRect/>
          </a:stretch>
        </p:blipFill>
        <p:spPr>
          <a:xfrm>
            <a:off x="5125782" y="980728"/>
            <a:ext cx="6768310" cy="4447207"/>
          </a:xfrm>
          <a:prstGeom prst="rect">
            <a:avLst/>
          </a:prstGeom>
        </p:spPr>
      </p:pic>
      <p:sp>
        <p:nvSpPr>
          <p:cNvPr id="7" name="Rounded Rectangle 6"/>
          <p:cNvSpPr/>
          <p:nvPr/>
        </p:nvSpPr>
        <p:spPr bwMode="auto">
          <a:xfrm>
            <a:off x="6312024" y="1268760"/>
            <a:ext cx="216024" cy="144016"/>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smtClean="0">
              <a:ln>
                <a:noFill/>
              </a:ln>
              <a:solidFill>
                <a:srgbClr val="000000"/>
              </a:solidFill>
              <a:effectLst/>
              <a:uLnTx/>
              <a:uFillTx/>
              <a:latin typeface="Arial" charset="0"/>
              <a:ea typeface="ＭＳ Ｐゴシック" pitchFamily="-124" charset="-128"/>
              <a:cs typeface="+mn-cs"/>
            </a:endParaRPr>
          </a:p>
        </p:txBody>
      </p:sp>
      <p:sp>
        <p:nvSpPr>
          <p:cNvPr id="8" name="Rounded Rectangle 7"/>
          <p:cNvSpPr/>
          <p:nvPr/>
        </p:nvSpPr>
        <p:spPr bwMode="auto">
          <a:xfrm>
            <a:off x="5231904" y="1053719"/>
            <a:ext cx="216024" cy="144016"/>
          </a:xfrm>
          <a:prstGeom prst="roundRect">
            <a:avLst/>
          </a:prstGeom>
          <a:solidFill>
            <a:schemeClr val="bg2">
              <a:lumMod val="40000"/>
              <a:lumOff val="60000"/>
            </a:schemeClr>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smtClean="0">
              <a:ln>
                <a:noFill/>
              </a:ln>
              <a:solidFill>
                <a:srgbClr val="000000"/>
              </a:solidFill>
              <a:effectLst/>
              <a:uLnTx/>
              <a:uFillTx/>
              <a:latin typeface="Arial" charset="0"/>
              <a:ea typeface="ＭＳ Ｐゴシック" pitchFamily="-124" charset="-128"/>
              <a:cs typeface="+mn-cs"/>
            </a:endParaRPr>
          </a:p>
        </p:txBody>
      </p:sp>
      <p:sp>
        <p:nvSpPr>
          <p:cNvPr id="9" name="Rectangle 6"/>
          <p:cNvSpPr>
            <a:spLocks noGrp="1" noChangeArrowheads="1"/>
          </p:cNvSpPr>
          <p:nvPr>
            <p:ph type="sldNum" sz="quarter" idx="10"/>
          </p:nvPr>
        </p:nvSpPr>
        <p:spPr>
          <a:xfrm>
            <a:off x="9652000" y="6500814"/>
            <a:ext cx="2540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FFFFFF"/>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604721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DMIRS contacts</a:t>
            </a:r>
            <a:endParaRPr lang="en-AU" dirty="0"/>
          </a:p>
        </p:txBody>
      </p:sp>
      <p:sp>
        <p:nvSpPr>
          <p:cNvPr id="3" name="Content Placeholder 2"/>
          <p:cNvSpPr>
            <a:spLocks noGrp="1"/>
          </p:cNvSpPr>
          <p:nvPr>
            <p:ph idx="1"/>
          </p:nvPr>
        </p:nvSpPr>
        <p:spPr>
          <a:xfrm>
            <a:off x="2351584" y="1600200"/>
            <a:ext cx="8926016" cy="4495800"/>
          </a:xfrm>
        </p:spPr>
        <p:txBody>
          <a:bodyPr/>
          <a:lstStyle/>
          <a:p>
            <a:pPr marL="0" indent="0">
              <a:buNone/>
            </a:pPr>
            <a:endParaRPr lang="en-AU" sz="2800" dirty="0" smtClean="0">
              <a:solidFill>
                <a:srgbClr val="A02A1D"/>
              </a:solidFill>
            </a:endParaRPr>
          </a:p>
          <a:p>
            <a:pPr marL="0" indent="0">
              <a:buNone/>
            </a:pPr>
            <a:r>
              <a:rPr lang="en-AU" sz="2800" dirty="0" smtClean="0">
                <a:solidFill>
                  <a:srgbClr val="A02A1D"/>
                </a:solidFill>
              </a:rPr>
              <a:t>1 800 SAFE MINE (1 800 7233 646)</a:t>
            </a:r>
          </a:p>
          <a:p>
            <a:pPr marL="0" indent="0">
              <a:buNone/>
            </a:pPr>
            <a:endParaRPr lang="en-AU" dirty="0" smtClean="0"/>
          </a:p>
          <a:p>
            <a:pPr marL="0" indent="0">
              <a:buNone/>
            </a:pPr>
            <a:endParaRPr lang="en-AU" dirty="0" smtClean="0"/>
          </a:p>
          <a:p>
            <a:pPr marL="0" indent="0">
              <a:buNone/>
            </a:pPr>
            <a:endParaRPr lang="en-AU" dirty="0"/>
          </a:p>
          <a:p>
            <a:pPr marL="0" indent="0">
              <a:buNone/>
            </a:pPr>
            <a:r>
              <a:rPr lang="en-AU" sz="2800" dirty="0" smtClean="0"/>
              <a:t>Email: </a:t>
            </a:r>
            <a:r>
              <a:rPr lang="en-AU" sz="2800" dirty="0" smtClean="0">
                <a:hlinkClick r:id="rId3"/>
              </a:rPr>
              <a:t>MinesSafety@dmirs.wa.gov.au</a:t>
            </a:r>
            <a:r>
              <a:rPr lang="en-AU" sz="2800" dirty="0" smtClean="0"/>
              <a:t>	</a:t>
            </a:r>
            <a:endParaRPr lang="en-AU" sz="28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27</a:t>
            </a:fld>
            <a:endParaRPr lang="en-US"/>
          </a:p>
        </p:txBody>
      </p:sp>
      <p:pic>
        <p:nvPicPr>
          <p:cNvPr id="7" name="Picture 6"/>
          <p:cNvPicPr>
            <a:picLocks noChangeAspect="1"/>
          </p:cNvPicPr>
          <p:nvPr/>
        </p:nvPicPr>
        <p:blipFill rotWithShape="1">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7330" t="12348" r="51408" b="13562"/>
          <a:stretch/>
        </p:blipFill>
        <p:spPr>
          <a:xfrm>
            <a:off x="863440" y="1600200"/>
            <a:ext cx="1431822" cy="1431822"/>
          </a:xfrm>
          <a:prstGeom prst="rect">
            <a:avLst/>
          </a:prstGeom>
        </p:spPr>
      </p:pic>
      <p:pic>
        <p:nvPicPr>
          <p:cNvPr id="8" name="Picture 7"/>
          <p:cNvPicPr>
            <a:picLocks noChangeAspect="1"/>
          </p:cNvPicPr>
          <p:nvPr/>
        </p:nvPicPr>
        <p:blipFill rotWithShape="1">
          <a:blip r:embed="rId4"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l="2953" t="12520" r="75194" b="13390"/>
          <a:stretch/>
        </p:blipFill>
        <p:spPr>
          <a:xfrm>
            <a:off x="729805" y="3501008"/>
            <a:ext cx="1545602" cy="1503830"/>
          </a:xfrm>
          <a:prstGeom prst="rect">
            <a:avLst/>
          </a:prstGeom>
        </p:spPr>
      </p:pic>
    </p:spTree>
    <p:extLst>
      <p:ext uri="{BB962C8B-B14F-4D97-AF65-F5344CB8AC3E}">
        <p14:creationId xmlns:p14="http://schemas.microsoft.com/office/powerpoint/2010/main" val="1267210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11679"/>
            <a:ext cx="9144000" cy="323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Image result for linkedin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7206" y="1694375"/>
            <a:ext cx="1328992" cy="1183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7179116" y="1765266"/>
            <a:ext cx="3525397" cy="1015663"/>
          </a:xfrm>
          <a:prstGeom prst="rect">
            <a:avLst/>
          </a:prstGeom>
        </p:spPr>
        <p:txBody>
          <a:bodyPr wrap="square">
            <a:spAutoFit/>
          </a:bodyPr>
          <a:lstStyle/>
          <a:p>
            <a:pPr>
              <a:spcAft>
                <a:spcPts val="0"/>
              </a:spcAft>
              <a:defRPr/>
            </a:pPr>
            <a:r>
              <a:rPr lang="en-AU" sz="2000" dirty="0">
                <a:solidFill>
                  <a:prstClr val="black"/>
                </a:solidFill>
                <a:sym typeface="Wingdings" panose="05000000000000000000" pitchFamily="2" charset="2"/>
              </a:rPr>
              <a:t>LinkedIn at </a:t>
            </a:r>
            <a:r>
              <a:rPr lang="en-AU" altLang="en-US" sz="2000" b="1" dirty="0">
                <a:solidFill>
                  <a:prstClr val="black"/>
                </a:solidFill>
              </a:rPr>
              <a:t>Department of </a:t>
            </a:r>
          </a:p>
          <a:p>
            <a:pPr>
              <a:spcAft>
                <a:spcPts val="0"/>
              </a:spcAft>
              <a:defRPr/>
            </a:pPr>
            <a:r>
              <a:rPr lang="en-AU" altLang="en-US" sz="2000" b="1" dirty="0">
                <a:solidFill>
                  <a:prstClr val="black"/>
                </a:solidFill>
              </a:rPr>
              <a:t>Mines, Industry Regulation and Safety </a:t>
            </a:r>
            <a:endParaRPr lang="en-AU" sz="2000" dirty="0">
              <a:solidFill>
                <a:prstClr val="black"/>
              </a:solidFill>
              <a:sym typeface="Wingdings" panose="05000000000000000000" pitchFamily="2" charset="2"/>
            </a:endParaRPr>
          </a:p>
        </p:txBody>
      </p:sp>
      <p:sp>
        <p:nvSpPr>
          <p:cNvPr id="5" name="Rectangle 4"/>
          <p:cNvSpPr/>
          <p:nvPr/>
        </p:nvSpPr>
        <p:spPr>
          <a:xfrm>
            <a:off x="3220454" y="1578348"/>
            <a:ext cx="2383837" cy="1323423"/>
          </a:xfrm>
          <a:prstGeom prst="rect">
            <a:avLst/>
          </a:prstGeom>
        </p:spPr>
        <p:txBody>
          <a:bodyPr wrap="square" lIns="91425" tIns="45712" rIns="91425" bIns="45712">
            <a:spAutoFit/>
          </a:bodyPr>
          <a:lstStyle/>
          <a:p>
            <a:pPr>
              <a:spcAft>
                <a:spcPts val="0"/>
              </a:spcAft>
              <a:defRPr/>
            </a:pPr>
            <a:r>
              <a:rPr lang="en-AU" sz="2000" dirty="0">
                <a:solidFill>
                  <a:prstClr val="black"/>
                </a:solidFill>
                <a:sym typeface="Wingdings" panose="05000000000000000000" pitchFamily="2" charset="2"/>
              </a:rPr>
              <a:t>Twitter </a:t>
            </a:r>
          </a:p>
          <a:p>
            <a:pPr>
              <a:spcAft>
                <a:spcPts val="0"/>
              </a:spcAft>
              <a:defRPr/>
            </a:pPr>
            <a:r>
              <a:rPr lang="en-AU" altLang="en-US" sz="2000" b="1" dirty="0">
                <a:solidFill>
                  <a:prstClr val="black"/>
                </a:solidFill>
              </a:rPr>
              <a:t>@DMIRS_WA</a:t>
            </a:r>
          </a:p>
          <a:p>
            <a:pPr>
              <a:spcAft>
                <a:spcPts val="0"/>
              </a:spcAft>
              <a:defRPr/>
            </a:pPr>
            <a:endParaRPr lang="en-AU" altLang="en-US" sz="2000" b="1" dirty="0">
              <a:solidFill>
                <a:prstClr val="black"/>
              </a:solidFill>
            </a:endParaRPr>
          </a:p>
          <a:p>
            <a:r>
              <a:rPr lang="en-AU" sz="2000" b="1" dirty="0">
                <a:solidFill>
                  <a:srgbClr val="000000"/>
                </a:solidFill>
              </a:rPr>
              <a:t>@</a:t>
            </a:r>
            <a:r>
              <a:rPr lang="en-AU" sz="2000" b="1" dirty="0" err="1">
                <a:solidFill>
                  <a:srgbClr val="000000"/>
                </a:solidFill>
              </a:rPr>
              <a:t>AndrewChaplyn</a:t>
            </a:r>
            <a:endParaRPr lang="en-AU" sz="2000" b="1" dirty="0">
              <a:solidFill>
                <a:srgbClr val="000000"/>
              </a:solidFill>
            </a:endParaRPr>
          </a:p>
        </p:txBody>
      </p:sp>
      <p:pic>
        <p:nvPicPr>
          <p:cNvPr id="6" name="Picture 3" descr="W:\TRANSFER\Social Media\News-Twitter_D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0962" y="1694376"/>
            <a:ext cx="1336574" cy="1133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itle 6"/>
          <p:cNvSpPr>
            <a:spLocks noGrp="1"/>
          </p:cNvSpPr>
          <p:nvPr>
            <p:ph type="title"/>
          </p:nvPr>
        </p:nvSpPr>
        <p:spPr/>
        <p:txBody>
          <a:bodyPr>
            <a:normAutofit/>
          </a:bodyPr>
          <a:lstStyle/>
          <a:p>
            <a:r>
              <a:rPr lang="en-AU" dirty="0"/>
              <a:t>Follow us on social media </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a:solidFill>
                  <a:srgbClr val="FFFFFF"/>
                </a:solidFill>
              </a:rPr>
              <a:pPr>
                <a:defRPr/>
              </a:pPr>
              <a:t>28</a:t>
            </a:fld>
            <a:endParaRPr lang="en-US" dirty="0">
              <a:solidFill>
                <a:srgbClr val="FFFFFF"/>
              </a:solidFill>
            </a:endParaRPr>
          </a:p>
        </p:txBody>
      </p:sp>
    </p:spTree>
    <p:extLst>
      <p:ext uri="{BB962C8B-B14F-4D97-AF65-F5344CB8AC3E}">
        <p14:creationId xmlns:p14="http://schemas.microsoft.com/office/powerpoint/2010/main" val="244199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AU" sz="4800" dirty="0" smtClean="0">
              <a:solidFill>
                <a:srgbClr val="117D7F"/>
              </a:solidFill>
            </a:endParaRPr>
          </a:p>
          <a:p>
            <a:pPr marL="0" indent="0" algn="ctr">
              <a:buNone/>
            </a:pPr>
            <a:r>
              <a:rPr lang="en-AU" sz="4800" dirty="0" smtClean="0">
                <a:solidFill>
                  <a:srgbClr val="117D7F"/>
                </a:solidFill>
              </a:rPr>
              <a:t>History of health </a:t>
            </a:r>
            <a:r>
              <a:rPr lang="en-AU" sz="4800" smtClean="0">
                <a:solidFill>
                  <a:srgbClr val="117D7F"/>
                </a:solidFill>
              </a:rPr>
              <a:t>surveillance </a:t>
            </a:r>
            <a:br>
              <a:rPr lang="en-AU" sz="4800" smtClean="0">
                <a:solidFill>
                  <a:srgbClr val="117D7F"/>
                </a:solidFill>
              </a:rPr>
            </a:br>
            <a:r>
              <a:rPr lang="en-AU" sz="4800" smtClean="0">
                <a:solidFill>
                  <a:srgbClr val="117D7F"/>
                </a:solidFill>
              </a:rPr>
              <a:t>and monitoring</a:t>
            </a:r>
            <a:endParaRPr lang="en-AU" sz="4800" dirty="0">
              <a:solidFill>
                <a:srgbClr val="117D7F"/>
              </a:solidFill>
            </a:endParaRPr>
          </a:p>
        </p:txBody>
      </p:sp>
    </p:spTree>
    <p:extLst>
      <p:ext uri="{BB962C8B-B14F-4D97-AF65-F5344CB8AC3E}">
        <p14:creationId xmlns:p14="http://schemas.microsoft.com/office/powerpoint/2010/main" val="413135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This presentation will cover</a:t>
            </a:r>
          </a:p>
        </p:txBody>
      </p:sp>
      <p:sp>
        <p:nvSpPr>
          <p:cNvPr id="4099" name="Rectangle 3"/>
          <p:cNvSpPr>
            <a:spLocks noGrp="1" noChangeArrowheads="1"/>
          </p:cNvSpPr>
          <p:nvPr>
            <p:ph type="body" idx="1"/>
          </p:nvPr>
        </p:nvSpPr>
        <p:spPr/>
        <p:txBody>
          <a:bodyPr/>
          <a:lstStyle/>
          <a:p>
            <a:pPr eaLnBrk="1" hangingPunct="1"/>
            <a:r>
              <a:rPr lang="en-US" dirty="0" smtClean="0"/>
              <a:t>Brief history of mining in Western Australia</a:t>
            </a:r>
          </a:p>
          <a:p>
            <a:pPr eaLnBrk="1" hangingPunct="1"/>
            <a:r>
              <a:rPr lang="en-US" dirty="0" smtClean="0"/>
              <a:t>Health and sanitation conditions of mine workers during the Gold Rush</a:t>
            </a:r>
          </a:p>
          <a:p>
            <a:pPr eaLnBrk="1" hangingPunct="1"/>
            <a:r>
              <a:rPr lang="en-US" dirty="0" smtClean="0"/>
              <a:t>History of health monitoring from: </a:t>
            </a:r>
          </a:p>
          <a:p>
            <a:pPr lvl="1" eaLnBrk="1" hangingPunct="1"/>
            <a:r>
              <a:rPr lang="en-US" dirty="0" smtClean="0"/>
              <a:t>gold rush days from late 1800s to mid 1930s</a:t>
            </a:r>
          </a:p>
          <a:p>
            <a:pPr lvl="1" eaLnBrk="1" hangingPunct="1"/>
            <a:r>
              <a:rPr lang="en-US" dirty="0" smtClean="0"/>
              <a:t>fluctuating fortunes to late 1960s</a:t>
            </a:r>
          </a:p>
          <a:p>
            <a:pPr lvl="1" eaLnBrk="1" hangingPunct="1"/>
            <a:r>
              <a:rPr lang="en-US" dirty="0" smtClean="0"/>
              <a:t>expansion and evolution of the industry</a:t>
            </a:r>
          </a:p>
          <a:p>
            <a:pPr eaLnBrk="1" hangingPunct="1"/>
            <a:r>
              <a:rPr lang="en-US" dirty="0" smtClean="0"/>
              <a:t>Brief overview of MineHealth findings</a:t>
            </a:r>
          </a:p>
          <a:p>
            <a:pPr eaLnBrk="1" hangingPunct="1"/>
            <a:r>
              <a:rPr lang="en-US" dirty="0"/>
              <a:t>Introduction </a:t>
            </a:r>
            <a:r>
              <a:rPr lang="en-US" dirty="0" smtClean="0"/>
              <a:t>of risk-based health surveillance in 2010</a:t>
            </a:r>
          </a:p>
          <a:p>
            <a:pPr lvl="1" eaLnBrk="1" hangingPunct="1"/>
            <a:r>
              <a:rPr lang="en-US" dirty="0" smtClean="0"/>
              <a:t>Update of legislation and application of health surveillance in HHMPs</a:t>
            </a:r>
          </a:p>
          <a:p>
            <a:pPr lvl="1" eaLnBrk="1" hangingPunct="1"/>
            <a:endParaRPr lang="en-US" dirty="0" smtClean="0"/>
          </a:p>
        </p:txBody>
      </p:sp>
      <p:sp>
        <p:nvSpPr>
          <p:cNvPr id="5" name="Slide Number Placeholder 3"/>
          <p:cNvSpPr>
            <a:spLocks noGrp="1"/>
          </p:cNvSpPr>
          <p:nvPr>
            <p:ph type="sldNum" sz="quarter" idx="10"/>
          </p:nvPr>
        </p:nvSpPr>
        <p:spPr>
          <a:xfrm>
            <a:off x="9652000" y="6500814"/>
            <a:ext cx="2540000" cy="361615"/>
          </a:xfrm>
        </p:spPr>
        <p:txBody>
          <a:bodyPr/>
          <a:lstStyle/>
          <a:p>
            <a:pPr>
              <a:defRPr/>
            </a:pPr>
            <a:fld id="{44C1278F-C93A-44A2-AB74-1750ADFF2444}" type="slidenum">
              <a:rPr lang="en-US" smtClean="0"/>
              <a:pPr>
                <a:defRPr/>
              </a:pPr>
              <a:t>4</a:t>
            </a:fld>
            <a:endParaRPr lang="en-US" dirty="0"/>
          </a:p>
        </p:txBody>
      </p:sp>
    </p:spTree>
    <p:extLst>
      <p:ext uri="{BB962C8B-B14F-4D97-AF65-F5344CB8AC3E}">
        <p14:creationId xmlns:p14="http://schemas.microsoft.com/office/powerpoint/2010/main" val="80893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2742" y="260648"/>
            <a:ext cx="10798224" cy="752128"/>
          </a:xfrm>
        </p:spPr>
        <p:txBody>
          <a:bodyPr/>
          <a:lstStyle/>
          <a:p>
            <a:pPr eaLnBrk="1" hangingPunct="1"/>
            <a:r>
              <a:rPr lang="en-US" dirty="0" smtClean="0"/>
              <a:t>Hygiene and sanitation during the WA gold rush (1892 – 1930s)</a:t>
            </a:r>
          </a:p>
        </p:txBody>
      </p:sp>
      <p:sp>
        <p:nvSpPr>
          <p:cNvPr id="4099" name="Rectangle 3"/>
          <p:cNvSpPr>
            <a:spLocks noGrp="1" noChangeArrowheads="1"/>
          </p:cNvSpPr>
          <p:nvPr>
            <p:ph type="body" idx="1"/>
          </p:nvPr>
        </p:nvSpPr>
        <p:spPr>
          <a:xfrm>
            <a:off x="119336" y="4664432"/>
            <a:ext cx="2952328" cy="924808"/>
          </a:xfrm>
        </p:spPr>
        <p:txBody>
          <a:bodyPr/>
          <a:lstStyle/>
          <a:p>
            <a:pPr marL="0" indent="0" algn="ctr" eaLnBrk="1" hangingPunct="1">
              <a:buNone/>
            </a:pPr>
            <a:r>
              <a:rPr lang="en-US" sz="3600" b="1" i="1" dirty="0" smtClean="0"/>
              <a:t>imagine</a:t>
            </a:r>
          </a:p>
          <a:p>
            <a:pPr eaLnBrk="1" hangingPunct="1"/>
            <a:endParaRPr lang="en-US" sz="3600" b="1" i="1" dirty="0" smtClean="0"/>
          </a:p>
        </p:txBody>
      </p:sp>
      <p:pic>
        <p:nvPicPr>
          <p:cNvPr id="3" name="Picture 2"/>
          <p:cNvPicPr>
            <a:picLocks noChangeAspect="1"/>
          </p:cNvPicPr>
          <p:nvPr/>
        </p:nvPicPr>
        <p:blipFill>
          <a:blip r:embed="rId3"/>
          <a:stretch>
            <a:fillRect/>
          </a:stretch>
        </p:blipFill>
        <p:spPr>
          <a:xfrm>
            <a:off x="3287688" y="1340768"/>
            <a:ext cx="8651348" cy="456510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36" y="2373868"/>
            <a:ext cx="3054085" cy="2290564"/>
          </a:xfrm>
          <a:prstGeom prst="rect">
            <a:avLst/>
          </a:prstGeom>
        </p:spPr>
      </p:pic>
      <p:sp>
        <p:nvSpPr>
          <p:cNvPr id="2" name="Rectangle 1"/>
          <p:cNvSpPr/>
          <p:nvPr/>
        </p:nvSpPr>
        <p:spPr>
          <a:xfrm>
            <a:off x="7680176" y="6176337"/>
            <a:ext cx="6096000" cy="276999"/>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Source: lithub.com/a-day-in-the-life-of-a-west-</a:t>
            </a:r>
            <a:r>
              <a:rPr kumimoji="0" lang="en-US" sz="1200" b="0" i="0" u="none" strike="noStrike" kern="1200" cap="none" spc="0" normalizeH="0" baseline="0" noProof="0" dirty="0" err="1" smtClean="0">
                <a:ln>
                  <a:noFill/>
                </a:ln>
                <a:solidFill>
                  <a:srgbClr val="000000"/>
                </a:solidFill>
                <a:effectLst/>
                <a:uLnTx/>
                <a:uFillTx/>
                <a:latin typeface="Arial" charset="0"/>
                <a:ea typeface="ＭＳ Ｐゴシック" pitchFamily="-124" charset="-128"/>
                <a:cs typeface="+mn-cs"/>
              </a:rPr>
              <a:t>virginia</a:t>
            </a:r>
            <a:r>
              <a:rPr kumimoji="0" lang="en-US" sz="12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-coal-miner</a:t>
            </a:r>
            <a:r>
              <a:rPr kumimoji="0" lang="en-US" sz="12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a:t>
            </a:r>
          </a:p>
        </p:txBody>
      </p:sp>
      <p:sp>
        <p:nvSpPr>
          <p:cNvPr id="9" name="Slide Number Placeholder 3"/>
          <p:cNvSpPr>
            <a:spLocks noGrp="1"/>
          </p:cNvSpPr>
          <p:nvPr>
            <p:ph type="sldNum" sz="quarter" idx="10"/>
          </p:nvPr>
        </p:nvSpPr>
        <p:spPr>
          <a:xfrm>
            <a:off x="9652000" y="6500814"/>
            <a:ext cx="2540000" cy="361615"/>
          </a:xfrm>
        </p:spPr>
        <p:txBody>
          <a:bodyPr/>
          <a:lstStyle/>
          <a:p>
            <a:pPr>
              <a:defRPr/>
            </a:pPr>
            <a:fld id="{44C1278F-C93A-44A2-AB74-1750ADFF2444}" type="slidenum">
              <a:rPr lang="en-US" smtClean="0"/>
              <a:pPr>
                <a:defRPr/>
              </a:pPr>
              <a:t>5</a:t>
            </a:fld>
            <a:endParaRPr lang="en-US" dirty="0"/>
          </a:p>
        </p:txBody>
      </p:sp>
    </p:spTree>
    <p:extLst>
      <p:ext uri="{BB962C8B-B14F-4D97-AF65-F5344CB8AC3E}">
        <p14:creationId xmlns:p14="http://schemas.microsoft.com/office/powerpoint/2010/main" val="1978645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2742" y="260648"/>
            <a:ext cx="10798224" cy="752128"/>
          </a:xfrm>
        </p:spPr>
        <p:txBody>
          <a:bodyPr/>
          <a:lstStyle/>
          <a:p>
            <a:pPr eaLnBrk="1" hangingPunct="1"/>
            <a:r>
              <a:rPr lang="en-AU" dirty="0"/>
              <a:t>Four Royal Commissions – health, hygiene and ventilation</a:t>
            </a:r>
            <a:endParaRPr lang="en-US" dirty="0" smtClean="0"/>
          </a:p>
        </p:txBody>
      </p:sp>
      <p:sp>
        <p:nvSpPr>
          <p:cNvPr id="4" name="Rectangle 6"/>
          <p:cNvSpPr>
            <a:spLocks noGrp="1" noChangeArrowheads="1"/>
          </p:cNvSpPr>
          <p:nvPr>
            <p:ph type="sldNum" sz="quarter" idx="10"/>
          </p:nvPr>
        </p:nvSpPr>
        <p:spPr>
          <a:xfrm>
            <a:off x="8763000" y="6500814"/>
            <a:ext cx="1905000" cy="361615"/>
          </a:xfrm>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CC24133-A28B-4EF4-A2D5-AE011194DEDC}" type="slidenum">
              <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a:ln>
                <a:noFill/>
              </a:ln>
              <a:solidFill>
                <a:srgbClr val="FFFFFF"/>
              </a:solidFill>
              <a:effectLst/>
              <a:uLnTx/>
              <a:uFillTx/>
              <a:latin typeface="Arial" charset="0"/>
              <a:ea typeface="ＭＳ Ｐゴシック" pitchFamily="-124" charset="-128"/>
              <a:cs typeface="+mn-cs"/>
            </a:endParaRPr>
          </a:p>
        </p:txBody>
      </p:sp>
      <p:pic>
        <p:nvPicPr>
          <p:cNvPr id="8" name="Picture 7"/>
          <p:cNvPicPr>
            <a:picLocks noChangeAspect="1"/>
          </p:cNvPicPr>
          <p:nvPr/>
        </p:nvPicPr>
        <p:blipFill>
          <a:blip r:embed="rId3"/>
          <a:stretch>
            <a:fillRect/>
          </a:stretch>
        </p:blipFill>
        <p:spPr>
          <a:xfrm rot="652989">
            <a:off x="7803697" y="1315510"/>
            <a:ext cx="3308918" cy="4674727"/>
          </a:xfrm>
          <a:prstGeom prst="rect">
            <a:avLst/>
          </a:prstGeom>
        </p:spPr>
      </p:pic>
      <p:pic>
        <p:nvPicPr>
          <p:cNvPr id="9" name="Picture 8"/>
          <p:cNvPicPr>
            <a:picLocks noChangeAspect="1"/>
          </p:cNvPicPr>
          <p:nvPr/>
        </p:nvPicPr>
        <p:blipFill>
          <a:blip r:embed="rId4"/>
          <a:stretch>
            <a:fillRect/>
          </a:stretch>
        </p:blipFill>
        <p:spPr>
          <a:xfrm>
            <a:off x="485427" y="1509905"/>
            <a:ext cx="5824138" cy="3143231"/>
          </a:xfrm>
          <a:prstGeom prst="rect">
            <a:avLst/>
          </a:prstGeom>
        </p:spPr>
      </p:pic>
      <p:sp>
        <p:nvSpPr>
          <p:cNvPr id="10" name="Rectangle 9"/>
          <p:cNvSpPr/>
          <p:nvPr/>
        </p:nvSpPr>
        <p:spPr>
          <a:xfrm>
            <a:off x="382742" y="5023105"/>
            <a:ext cx="5433154" cy="1323439"/>
          </a:xfrm>
          <a:prstGeom prst="rect">
            <a:avLst/>
          </a:prstGeom>
        </p:spPr>
        <p:txBody>
          <a:bodyPr wrap="non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1905 Ventilation and Sanitation of Mines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1910 Pulmonary Diseases Amongst Miners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1911 Miners’ Lung Diseases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AU" sz="2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1925 Mining Industry</a:t>
            </a:r>
            <a:endParaRPr kumimoji="0" lang="en-AU" sz="20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sp>
        <p:nvSpPr>
          <p:cNvPr id="3" name="Rectangle 2"/>
          <p:cNvSpPr/>
          <p:nvPr/>
        </p:nvSpPr>
        <p:spPr>
          <a:xfrm>
            <a:off x="211807" y="4776884"/>
            <a:ext cx="6096000" cy="246221"/>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AU" sz="10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Photo: https</a:t>
            </a:r>
            <a:r>
              <a:rPr kumimoji="0" lang="en-AU" sz="10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a:t>
            </a:r>
            <a:r>
              <a:rPr kumimoji="0" lang="en-AU" sz="1000" b="0" i="0" u="none" strike="noStrike" kern="1200" cap="none" spc="0" normalizeH="0" baseline="0" noProof="0" dirty="0" err="1">
                <a:ln>
                  <a:noFill/>
                </a:ln>
                <a:solidFill>
                  <a:srgbClr val="000000"/>
                </a:solidFill>
                <a:effectLst/>
                <a:uLnTx/>
                <a:uFillTx/>
                <a:latin typeface="Arial" charset="0"/>
                <a:ea typeface="ＭＳ Ｐゴシック" pitchFamily="-124" charset="-128"/>
                <a:cs typeface="+mn-cs"/>
              </a:rPr>
              <a:t>i.pinimg.com</a:t>
            </a:r>
            <a:r>
              <a:rPr kumimoji="0" lang="en-AU" sz="1000" b="0" i="0" u="none" strike="noStrike" kern="1200" cap="none" spc="0" normalizeH="0" baseline="0" noProof="0" dirty="0">
                <a:ln>
                  <a:noFill/>
                </a:ln>
                <a:solidFill>
                  <a:srgbClr val="000000"/>
                </a:solidFill>
                <a:effectLst/>
                <a:uLnTx/>
                <a:uFillTx/>
                <a:latin typeface="Arial" charset="0"/>
                <a:ea typeface="ＭＳ Ｐゴシック" pitchFamily="-124" charset="-128"/>
                <a:cs typeface="+mn-cs"/>
              </a:rPr>
              <a:t>/originals/9f/27/20/9f27206da3817823c10986b8f2e227b9.jpg</a:t>
            </a:r>
          </a:p>
        </p:txBody>
      </p:sp>
      <p:sp>
        <p:nvSpPr>
          <p:cNvPr id="11" name="Slide Number Placeholder 3"/>
          <p:cNvSpPr txBox="1">
            <a:spLocks/>
          </p:cNvSpPr>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a:lstStyle>
          <a:p>
            <a:pPr>
              <a:defRPr/>
            </a:pPr>
            <a:fld id="{44C1278F-C93A-44A2-AB74-1750ADFF2444}" type="slidenum">
              <a:rPr lang="en-US" smtClean="0"/>
              <a:pPr>
                <a:defRPr/>
              </a:pPr>
              <a:t>6</a:t>
            </a:fld>
            <a:endParaRPr lang="en-US" dirty="0"/>
          </a:p>
        </p:txBody>
      </p:sp>
    </p:spTree>
    <p:extLst>
      <p:ext uri="{BB962C8B-B14F-4D97-AF65-F5344CB8AC3E}">
        <p14:creationId xmlns:p14="http://schemas.microsoft.com/office/powerpoint/2010/main" val="3334544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376" y="404664"/>
            <a:ext cx="10363200" cy="1296144"/>
          </a:xfrm>
        </p:spPr>
        <p:txBody>
          <a:bodyPr/>
          <a:lstStyle/>
          <a:p>
            <a:pPr>
              <a:lnSpc>
                <a:spcPct val="150000"/>
              </a:lnSpc>
            </a:pPr>
            <a:r>
              <a:rPr lang="en-AU" i="1" dirty="0" smtClean="0"/>
              <a:t>“Miners and ex-miners experienced a reduced life expectancy compared with non-mining working populations”</a:t>
            </a:r>
            <a:endParaRPr lang="en-AU" i="1" dirty="0"/>
          </a:p>
        </p:txBody>
      </p:sp>
      <p:pic>
        <p:nvPicPr>
          <p:cNvPr id="4" name="Picture 3"/>
          <p:cNvPicPr>
            <a:picLocks noChangeAspect="1"/>
          </p:cNvPicPr>
          <p:nvPr/>
        </p:nvPicPr>
        <p:blipFill rotWithShape="1">
          <a:blip r:embed="rId3"/>
          <a:srcRect l="2871" t="20507" r="8887" b="29891"/>
          <a:stretch/>
        </p:blipFill>
        <p:spPr>
          <a:xfrm>
            <a:off x="1748967" y="1838994"/>
            <a:ext cx="8905638" cy="3744416"/>
          </a:xfrm>
          <a:prstGeom prst="rect">
            <a:avLst/>
          </a:prstGeom>
        </p:spPr>
      </p:pic>
      <p:sp>
        <p:nvSpPr>
          <p:cNvPr id="5" name="TextBox 4"/>
          <p:cNvSpPr txBox="1"/>
          <p:nvPr/>
        </p:nvSpPr>
        <p:spPr>
          <a:xfrm>
            <a:off x="1487488" y="5703558"/>
            <a:ext cx="9937104"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60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1911 Royal Commission – Miner’ Lung Diseases – Findings by Dr JHL </a:t>
            </a:r>
            <a:r>
              <a:rPr kumimoji="0" lang="en-AU" sz="1600" i="0" u="none" strike="noStrike" kern="1200" cap="none" spc="0" normalizeH="0" baseline="0" noProof="0" dirty="0" err="1" smtClean="0">
                <a:ln>
                  <a:noFill/>
                </a:ln>
                <a:solidFill>
                  <a:srgbClr val="000000"/>
                </a:solidFill>
                <a:effectLst/>
                <a:uLnTx/>
                <a:uFillTx/>
                <a:latin typeface="Arial" charset="0"/>
                <a:ea typeface="ＭＳ Ｐゴシック" pitchFamily="-124" charset="-128"/>
                <a:cs typeface="+mn-cs"/>
              </a:rPr>
              <a:t>Cumpston</a:t>
            </a:r>
            <a:r>
              <a:rPr kumimoji="0" lang="en-AU" sz="160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 (from McNulty, 1968) </a:t>
            </a:r>
            <a:endParaRPr kumimoji="0" lang="en-AU" sz="1600" i="0" u="none" strike="noStrike" kern="1200" cap="none" spc="0" normalizeH="0" baseline="0" noProof="0" dirty="0">
              <a:ln>
                <a:noFill/>
              </a:ln>
              <a:solidFill>
                <a:srgbClr val="000000"/>
              </a:solidFill>
              <a:effectLst/>
              <a:uLnTx/>
              <a:uFillTx/>
              <a:latin typeface="Arial" charset="0"/>
              <a:ea typeface="ＭＳ Ｐゴシック" pitchFamily="-124" charset="-128"/>
              <a:cs typeface="+mn-cs"/>
            </a:endParaRPr>
          </a:p>
        </p:txBody>
      </p:sp>
      <p:sp>
        <p:nvSpPr>
          <p:cNvPr id="6" name="Slide Number Placeholder 3"/>
          <p:cNvSpPr>
            <a:spLocks noGrp="1"/>
          </p:cNvSpPr>
          <p:nvPr>
            <p:ph type="sldNum" sz="quarter" idx="10"/>
          </p:nvPr>
        </p:nvSpPr>
        <p:spPr>
          <a:xfrm>
            <a:off x="9652000" y="6500814"/>
            <a:ext cx="2540000" cy="361615"/>
          </a:xfrm>
        </p:spPr>
        <p:txBody>
          <a:bodyPr/>
          <a:lstStyle/>
          <a:p>
            <a:pPr>
              <a:defRPr/>
            </a:pPr>
            <a:fld id="{44C1278F-C93A-44A2-AB74-1750ADFF2444}" type="slidenum">
              <a:rPr lang="en-US" smtClean="0"/>
              <a:pPr>
                <a:defRPr/>
              </a:pPr>
              <a:t>7</a:t>
            </a:fld>
            <a:endParaRPr lang="en-US" dirty="0"/>
          </a:p>
        </p:txBody>
      </p:sp>
    </p:spTree>
    <p:extLst>
      <p:ext uri="{BB962C8B-B14F-4D97-AF65-F5344CB8AC3E}">
        <p14:creationId xmlns:p14="http://schemas.microsoft.com/office/powerpoint/2010/main" val="21016075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3352" y="228600"/>
            <a:ext cx="11014248" cy="752128"/>
          </a:xfrm>
        </p:spPr>
        <p:txBody>
          <a:bodyPr/>
          <a:lstStyle/>
          <a:p>
            <a:pPr eaLnBrk="1" hangingPunct="1"/>
            <a:r>
              <a:rPr lang="en-US" i="1" dirty="0" smtClean="0"/>
              <a:t>Miners Phthisis Act, 1922 </a:t>
            </a:r>
            <a:r>
              <a:rPr lang="en-US" dirty="0" smtClean="0"/>
              <a:t>and </a:t>
            </a:r>
            <a:r>
              <a:rPr lang="en-US" dirty="0"/>
              <a:t>Miners Phthisis </a:t>
            </a:r>
            <a:r>
              <a:rPr lang="en-US" dirty="0" smtClean="0"/>
              <a:t>Act Regulations, 1925 </a:t>
            </a:r>
          </a:p>
        </p:txBody>
      </p:sp>
      <p:sp>
        <p:nvSpPr>
          <p:cNvPr id="4099" name="Rectangle 3"/>
          <p:cNvSpPr>
            <a:spLocks noGrp="1" noChangeArrowheads="1"/>
          </p:cNvSpPr>
          <p:nvPr>
            <p:ph type="body" idx="1"/>
          </p:nvPr>
        </p:nvSpPr>
        <p:spPr>
          <a:xfrm>
            <a:off x="407368" y="1628800"/>
            <a:ext cx="7272808" cy="4635587"/>
          </a:xfrm>
        </p:spPr>
        <p:txBody>
          <a:bodyPr/>
          <a:lstStyle/>
          <a:p>
            <a:pPr marL="0" lvl="0" indent="0">
              <a:lnSpc>
                <a:spcPct val="114000"/>
              </a:lnSpc>
              <a:spcBef>
                <a:spcPts val="600"/>
              </a:spcBef>
              <a:buNone/>
            </a:pPr>
            <a:r>
              <a:rPr lang="en-AU" dirty="0" smtClean="0"/>
              <a:t>1</a:t>
            </a:r>
            <a:r>
              <a:rPr lang="en-AU" dirty="0"/>
              <a:t>. Certificate of appointment </a:t>
            </a:r>
          </a:p>
          <a:p>
            <a:pPr marL="0" lvl="0" indent="0">
              <a:lnSpc>
                <a:spcPct val="114000"/>
              </a:lnSpc>
              <a:spcBef>
                <a:spcPts val="600"/>
              </a:spcBef>
              <a:buNone/>
            </a:pPr>
            <a:r>
              <a:rPr lang="en-AU" dirty="0"/>
              <a:t>2. Notice requiring person to be tested </a:t>
            </a:r>
          </a:p>
          <a:p>
            <a:pPr marL="0" lvl="0" indent="0">
              <a:lnSpc>
                <a:spcPct val="114000"/>
              </a:lnSpc>
              <a:spcBef>
                <a:spcPts val="600"/>
              </a:spcBef>
              <a:buNone/>
            </a:pPr>
            <a:r>
              <a:rPr lang="en-AU" dirty="0"/>
              <a:t>3. </a:t>
            </a:r>
            <a:r>
              <a:rPr lang="en-AU" sz="3200" dirty="0">
                <a:solidFill>
                  <a:srgbClr val="A02A1D"/>
                </a:solidFill>
              </a:rPr>
              <a:t>Certificate of good health</a:t>
            </a:r>
          </a:p>
          <a:p>
            <a:pPr marL="0" lvl="0" indent="0">
              <a:lnSpc>
                <a:spcPct val="114000"/>
              </a:lnSpc>
              <a:spcBef>
                <a:spcPts val="600"/>
              </a:spcBef>
              <a:buNone/>
            </a:pPr>
            <a:r>
              <a:rPr lang="en-AU" dirty="0"/>
              <a:t>4. Report to Minister</a:t>
            </a:r>
          </a:p>
          <a:p>
            <a:pPr marL="0" lvl="0" indent="0">
              <a:lnSpc>
                <a:spcPct val="114000"/>
              </a:lnSpc>
              <a:spcBef>
                <a:spcPts val="600"/>
              </a:spcBef>
              <a:buNone/>
            </a:pPr>
            <a:r>
              <a:rPr lang="en-AU" dirty="0"/>
              <a:t>5. Notice to person with tuberculosis </a:t>
            </a:r>
          </a:p>
          <a:p>
            <a:pPr marL="0" lvl="0" indent="0">
              <a:lnSpc>
                <a:spcPct val="114000"/>
              </a:lnSpc>
              <a:spcBef>
                <a:spcPts val="600"/>
              </a:spcBef>
              <a:buNone/>
            </a:pPr>
            <a:r>
              <a:rPr lang="en-AU" dirty="0"/>
              <a:t>6. Notice to person with miners’ phthisis</a:t>
            </a:r>
          </a:p>
          <a:p>
            <a:pPr marL="0" lvl="0" indent="0">
              <a:lnSpc>
                <a:spcPct val="114000"/>
              </a:lnSpc>
              <a:spcBef>
                <a:spcPts val="600"/>
              </a:spcBef>
              <a:buNone/>
            </a:pPr>
            <a:r>
              <a:rPr lang="en-AU" dirty="0"/>
              <a:t>7. Service of notices</a:t>
            </a:r>
          </a:p>
          <a:p>
            <a:pPr marL="0" lvl="0" indent="0">
              <a:lnSpc>
                <a:spcPct val="114000"/>
              </a:lnSpc>
              <a:spcBef>
                <a:spcPts val="600"/>
              </a:spcBef>
              <a:buNone/>
            </a:pPr>
            <a:r>
              <a:rPr lang="en-AU" dirty="0"/>
              <a:t>8. Payment of compensation</a:t>
            </a:r>
          </a:p>
          <a:p>
            <a:pPr marL="0" lvl="0" indent="0">
              <a:lnSpc>
                <a:spcPct val="114000"/>
              </a:lnSpc>
              <a:spcBef>
                <a:spcPts val="600"/>
              </a:spcBef>
              <a:buNone/>
            </a:pPr>
            <a:r>
              <a:rPr lang="en-AU" dirty="0"/>
              <a:t>9. Scale of compensation (s. 9) </a:t>
            </a:r>
          </a:p>
          <a:p>
            <a:pPr marL="0" indent="0" eaLnBrk="1" hangingPunct="1">
              <a:lnSpc>
                <a:spcPct val="114000"/>
              </a:lnSpc>
              <a:spcBef>
                <a:spcPts val="600"/>
              </a:spcBef>
              <a:buNone/>
            </a:pPr>
            <a:r>
              <a:rPr lang="en-AU" b="1" i="1" dirty="0" smtClean="0"/>
              <a:t/>
            </a:r>
            <a:br>
              <a:rPr lang="en-AU" b="1" i="1" dirty="0" smtClean="0"/>
            </a:br>
            <a:endParaRPr lang="en-US" dirty="0"/>
          </a:p>
        </p:txBody>
      </p:sp>
      <p:pic>
        <p:nvPicPr>
          <p:cNvPr id="2" name="Picture 1"/>
          <p:cNvPicPr>
            <a:picLocks noChangeAspect="1"/>
          </p:cNvPicPr>
          <p:nvPr/>
        </p:nvPicPr>
        <p:blipFill>
          <a:blip r:embed="rId3"/>
          <a:stretch>
            <a:fillRect/>
          </a:stretch>
        </p:blipFill>
        <p:spPr>
          <a:xfrm>
            <a:off x="6528048" y="945420"/>
            <a:ext cx="5633826" cy="5378324"/>
          </a:xfrm>
          <a:prstGeom prst="rect">
            <a:avLst/>
          </a:prstGeom>
        </p:spPr>
      </p:pic>
      <p:sp>
        <p:nvSpPr>
          <p:cNvPr id="6" name="Slide Number Placeholder 3"/>
          <p:cNvSpPr>
            <a:spLocks noGrp="1"/>
          </p:cNvSpPr>
          <p:nvPr>
            <p:ph type="sldNum" sz="quarter" idx="10"/>
          </p:nvPr>
        </p:nvSpPr>
        <p:spPr>
          <a:xfrm>
            <a:off x="9652000" y="6500814"/>
            <a:ext cx="2540000" cy="361615"/>
          </a:xfrm>
        </p:spPr>
        <p:txBody>
          <a:bodyPr/>
          <a:lstStyle/>
          <a:p>
            <a:pPr>
              <a:defRPr/>
            </a:pPr>
            <a:fld id="{44C1278F-C93A-44A2-AB74-1750ADFF2444}" type="slidenum">
              <a:rPr lang="en-US" smtClean="0"/>
              <a:pPr>
                <a:defRPr/>
              </a:pPr>
              <a:t>8</a:t>
            </a:fld>
            <a:endParaRPr lang="en-US" dirty="0"/>
          </a:p>
        </p:txBody>
      </p:sp>
    </p:spTree>
    <p:extLst>
      <p:ext uri="{BB962C8B-B14F-4D97-AF65-F5344CB8AC3E}">
        <p14:creationId xmlns:p14="http://schemas.microsoft.com/office/powerpoint/2010/main" val="3130630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40931" y="420440"/>
            <a:ext cx="11456276" cy="5456832"/>
          </a:xfrm>
          <a:prstGeom prst="rect">
            <a:avLst/>
          </a:prstGeom>
        </p:spPr>
      </p:pic>
      <p:sp>
        <p:nvSpPr>
          <p:cNvPr id="11" name="TextBox 10"/>
          <p:cNvSpPr txBox="1"/>
          <p:nvPr/>
        </p:nvSpPr>
        <p:spPr>
          <a:xfrm>
            <a:off x="525462" y="5877272"/>
            <a:ext cx="11666538" cy="285335"/>
          </a:xfrm>
          <a:prstGeom prst="rect">
            <a:avLst/>
          </a:prstGeom>
          <a:noFill/>
        </p:spPr>
        <p:txBody>
          <a:bodyPr wrap="square" rtlCol="0">
            <a:spAutoFit/>
          </a:bodyPr>
          <a:lstStyle/>
          <a:p>
            <a:pPr marL="0" marR="0" lvl="0" indent="0" algn="l" defTabSz="914400" rtl="0" eaLnBrk="0" fontAlgn="base" latinLnBrk="0" hangingPunct="0">
              <a:lnSpc>
                <a:spcPct val="114000"/>
              </a:lnSpc>
              <a:spcBef>
                <a:spcPct val="0"/>
              </a:spcBef>
              <a:spcAft>
                <a:spcPct val="0"/>
              </a:spcAft>
              <a:buClrTx/>
              <a:buSzTx/>
              <a:buFontTx/>
              <a:buNone/>
              <a:tabLst/>
              <a:defRPr/>
            </a:pPr>
            <a:r>
              <a:rPr kumimoji="0" lang="en-AU" sz="1200" b="0" i="0"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rPr>
              <a:t>Source: McNulty (1968)</a:t>
            </a:r>
            <a:endParaRPr kumimoji="0" lang="en-AU" sz="1200" b="0" i="1" u="none" strike="noStrike" kern="1200" cap="none" spc="0" normalizeH="0" baseline="0" noProof="0" dirty="0" smtClean="0">
              <a:ln>
                <a:noFill/>
              </a:ln>
              <a:solidFill>
                <a:srgbClr val="000000"/>
              </a:solidFill>
              <a:effectLst/>
              <a:uLnTx/>
              <a:uFillTx/>
              <a:latin typeface="Arial" charset="0"/>
              <a:ea typeface="ＭＳ Ｐゴシック" pitchFamily="-124" charset="-128"/>
              <a:cs typeface="+mn-cs"/>
            </a:endParaRPr>
          </a:p>
        </p:txBody>
      </p:sp>
      <p:sp>
        <p:nvSpPr>
          <p:cNvPr id="12" name="Oval 11"/>
          <p:cNvSpPr/>
          <p:nvPr/>
        </p:nvSpPr>
        <p:spPr bwMode="auto">
          <a:xfrm>
            <a:off x="6600056" y="3068960"/>
            <a:ext cx="1512168" cy="360040"/>
          </a:xfrm>
          <a:prstGeom prst="ellipse">
            <a:avLst/>
          </a:prstGeom>
          <a:noFill/>
          <a:ln w="28575" cap="flat" cmpd="sng" algn="ctr">
            <a:solidFill>
              <a:srgbClr val="A02A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smtClean="0">
              <a:ln>
                <a:noFill/>
              </a:ln>
              <a:solidFill>
                <a:srgbClr val="A02A1D"/>
              </a:solidFill>
              <a:effectLst/>
              <a:uLnTx/>
              <a:uFillTx/>
              <a:latin typeface="Arial" charset="0"/>
              <a:ea typeface="ＭＳ Ｐゴシック" pitchFamily="-124" charset="-128"/>
              <a:cs typeface="+mn-cs"/>
            </a:endParaRPr>
          </a:p>
        </p:txBody>
      </p:sp>
      <p:sp>
        <p:nvSpPr>
          <p:cNvPr id="13" name="Oval 12"/>
          <p:cNvSpPr/>
          <p:nvPr/>
        </p:nvSpPr>
        <p:spPr bwMode="auto">
          <a:xfrm>
            <a:off x="9248631" y="3148856"/>
            <a:ext cx="1512168" cy="568176"/>
          </a:xfrm>
          <a:prstGeom prst="ellipse">
            <a:avLst/>
          </a:prstGeom>
          <a:noFill/>
          <a:ln w="28575" cap="flat" cmpd="sng" algn="ctr">
            <a:solidFill>
              <a:srgbClr val="A02A1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sz="2400" b="0" i="0" u="none" strike="noStrike" kern="1200" cap="none" spc="0" normalizeH="0" baseline="0" noProof="0" smtClean="0">
              <a:ln>
                <a:noFill/>
              </a:ln>
              <a:solidFill>
                <a:srgbClr val="000000"/>
              </a:solidFill>
              <a:effectLst/>
              <a:uLnTx/>
              <a:uFillTx/>
              <a:latin typeface="Arial" charset="0"/>
              <a:ea typeface="ＭＳ Ｐゴシック" pitchFamily="-124" charset="-128"/>
              <a:cs typeface="+mn-cs"/>
            </a:endParaRPr>
          </a:p>
        </p:txBody>
      </p:sp>
      <p:sp>
        <p:nvSpPr>
          <p:cNvPr id="6" name="Slide Number Placeholder 3"/>
          <p:cNvSpPr>
            <a:spLocks noGrp="1"/>
          </p:cNvSpPr>
          <p:nvPr>
            <p:ph type="sldNum" sz="quarter" idx="10"/>
          </p:nvPr>
        </p:nvSpPr>
        <p:spPr>
          <a:xfrm>
            <a:off x="9652000" y="6500814"/>
            <a:ext cx="2540000" cy="361615"/>
          </a:xfrm>
        </p:spPr>
        <p:txBody>
          <a:bodyPr/>
          <a:lstStyle/>
          <a:p>
            <a:pPr>
              <a:defRPr/>
            </a:pPr>
            <a:fld id="{44C1278F-C93A-44A2-AB74-1750ADFF2444}" type="slidenum">
              <a:rPr lang="en-US" smtClean="0"/>
              <a:pPr>
                <a:defRPr/>
              </a:pPr>
              <a:t>9</a:t>
            </a:fld>
            <a:endParaRPr lang="en-US" dirty="0"/>
          </a:p>
        </p:txBody>
      </p:sp>
    </p:spTree>
    <p:extLst>
      <p:ext uri="{BB962C8B-B14F-4D97-AF65-F5344CB8AC3E}">
        <p14:creationId xmlns:p14="http://schemas.microsoft.com/office/powerpoint/2010/main" val="1270801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BA93749351D2F843A36296955CF57A87" ma:contentTypeVersion="16" ma:contentTypeDescription="Create a new document." ma:contentTypeScope="" ma:versionID="c4ef73400446e57c930e0ecafee92863">
  <xsd:schema xmlns:xsd="http://www.w3.org/2001/XMLSchema" xmlns:xs="http://www.w3.org/2001/XMLSchema" xmlns:p="http://schemas.microsoft.com/office/2006/metadata/properties" xmlns:ns2="dce3ed02-b0cd-470d-9119-e5f1a2533a21" targetNamespace="http://schemas.microsoft.com/office/2006/metadata/properties" ma:root="true" ma:fieldsID="5d031b32c981ffdabdc09817a45c8b8d"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ma:readOnly="fals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002495.safety.comms</OurDocsDocId>
    <OurDocsVersionCreatedBy xmlns="dce3ed02-b0cd-470d-9119-e5f1a2533a21">EEDWARDS</OurDocsVersionCreatedBy>
    <OurDocsIsLocked xmlns="dce3ed02-b0cd-470d-9119-e5f1a2533a21">false</OurDocsIsLocked>
    <OurDocsDocumentType xmlns="dce3ed02-b0cd-470d-9119-e5f1a2533a21">External Presentations</OurDocsDocumentType>
    <OurDocsFileNumbers xmlns="dce3ed02-b0cd-470d-9119-e5f1a2533a21">A0571/200906</OurDocsFileNumbers>
    <OurDocsLockedOnBehalfOf xmlns="dce3ed02-b0cd-470d-9119-e5f1a2533a21" xsi:nil="true"/>
    <OurDocsDocumentDate xmlns="dce3ed02-b0cd-470d-9119-e5f1a2533a21">2019-06-25T16:00:00+00:00</OurDocsDocumentDate>
    <OurDocsVersionCreatedAt xmlns="dce3ed02-b0cd-470d-9119-e5f1a2533a21">2019-06-26T04:04:10+00:00</OurDocsVersionCreatedAt>
    <OurDocsReleaseClassification xmlns="dce3ed02-b0cd-470d-9119-e5f1a2533a21">Departmental Use Only</OurDocsReleaseClassification>
    <OurDocsTitle xmlns="dce3ed02-b0cd-470d-9119-e5f1a2533a21">MS - Health and hygiene forum - 2019 - Toolbox Lindy Nield History of health surveillance and monitoring</OurDocsTitle>
    <OurDocsLocation xmlns="dce3ed02-b0cd-470d-9119-e5f1a2533a21">Perth</OurDocsLocation>
    <OurDocsDescription xmlns="dce3ed02-b0cd-470d-9119-e5f1a2533a21">Slides from 2019 Health and hygiene forum 24/06/2019. Presentation by Lindy Nield History of health surveillance and monitoring</OurDocsDescription>
    <OurDocsVersionReason xmlns="dce3ed02-b0cd-470d-9119-e5f1a2533a21" xsi:nil="true"/>
    <OurDocsAuthor xmlns="dce3ed02-b0cd-470d-9119-e5f1a2533a21">Safety Comms</OurDocsAuthor>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2.xml><?xml version="1.0" encoding="utf-8"?>
<ds:datastoreItem xmlns:ds="http://schemas.openxmlformats.org/officeDocument/2006/customXml" ds:itemID="{C806E523-9FFC-4586-9147-EF12F6C85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3D9A20-CA18-4B9E-9133-BDE91CECFDBA}">
  <ds:schemaRefs>
    <ds:schemaRef ds:uri="http://schemas.microsoft.com/office/infopath/2007/PartnerControls"/>
    <ds:schemaRef ds:uri="http://schemas.microsoft.com/office/2006/metadata/properties"/>
    <ds:schemaRef ds:uri="http://schemas.microsoft.com/office/2006/documentManagement/types"/>
    <ds:schemaRef ds:uri="http://purl.org/dc/terms/"/>
    <ds:schemaRef ds:uri="dce3ed02-b0cd-470d-9119-e5f1a2533a21"/>
    <ds:schemaRef ds:uri="http://purl.org/dc/elements/1.1/"/>
    <ds:schemaRef ds:uri="http://purl.org/dc/dcmitype/"/>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29E4E8EC-3D10-438F-AFE7-1980EB3A3C8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1831</TotalTime>
  <Words>4138</Words>
  <Application>Microsoft Office PowerPoint</Application>
  <PresentationFormat>Widescreen</PresentationFormat>
  <Paragraphs>602</Paragraphs>
  <Slides>28</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ＭＳ Ｐゴシック</vt:lpstr>
      <vt:lpstr>Arial</vt:lpstr>
      <vt:lpstr>Calibri</vt:lpstr>
      <vt:lpstr>Wingdings</vt:lpstr>
      <vt:lpstr>Blank Presentation</vt:lpstr>
      <vt:lpstr>1_Blank Presentation</vt:lpstr>
      <vt:lpstr>PowerPoint Presentation</vt:lpstr>
      <vt:lpstr>PowerPoint Presentation</vt:lpstr>
      <vt:lpstr>PowerPoint Presentation</vt:lpstr>
      <vt:lpstr>This presentation will cover</vt:lpstr>
      <vt:lpstr>Hygiene and sanitation during the WA gold rush (1892 – 1930s)</vt:lpstr>
      <vt:lpstr>Four Royal Commissions – health, hygiene and ventilation</vt:lpstr>
      <vt:lpstr>“Miners and ex-miners experienced a reduced life expectancy compared with non-mining working populations”</vt:lpstr>
      <vt:lpstr>Miners Phthisis Act, 1922 and Miners Phthisis Act Regulations, 1925 </vt:lpstr>
      <vt:lpstr>PowerPoint Presentation</vt:lpstr>
      <vt:lpstr>PowerPoint Presentation</vt:lpstr>
      <vt:lpstr>PowerPoint Presentation</vt:lpstr>
      <vt:lpstr> Mines Regulations Act Regulations, 1976  (Metalliferous mines) </vt:lpstr>
      <vt:lpstr>History of dust monitoring </vt:lpstr>
      <vt:lpstr>MineHealth objectives </vt:lpstr>
      <vt:lpstr>Mine Employees’ Health Surveillance Program (MineHealth) 1996 – 2013 Generic Health Surveillance</vt:lpstr>
      <vt:lpstr>MineHealth assessments</vt:lpstr>
      <vt:lpstr>Chest X-rays (CXR) submitted for MineHealth</vt:lpstr>
      <vt:lpstr>Comparison of rates respiratory disease </vt:lpstr>
      <vt:lpstr>Generic MineHealth - Hearing loss </vt:lpstr>
      <vt:lpstr>Risk-based health surveillance and biological monitoring  (Introduced 2008 &amp; regulated from 2013 - now)</vt:lpstr>
      <vt:lpstr>Reminder of responsibilities to control and monitor health hazards (December 2017)</vt:lpstr>
      <vt:lpstr>Role of the occupational health and hygiene professional</vt:lpstr>
      <vt:lpstr>Role of consulting medical practitioner in risk-based health surveillance</vt:lpstr>
      <vt:lpstr>Context of health surveillance, monitoring and screening</vt:lpstr>
      <vt:lpstr>Types of health assessments for risk-based health monitoring</vt:lpstr>
      <vt:lpstr>Health surveillance in SRS</vt:lpstr>
      <vt:lpstr>DMIRS contacts</vt:lpstr>
      <vt:lpstr>Follow us on social media </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Health and hygiene forum - 2019 - Toolbox Lindy Nield History of health surveillance and monitoring</dc:title>
  <dc:subject>Slides from 2019 Health and hygiene forum 24/06/2019. Presentation by Lindy Nield History of health surveillance and monitoring</dc:subject>
  <dc:creator>Safety Comms</dc:creator>
  <cp:keywords>DocSrc=Internal&lt;!&gt;VersionNo=2&lt;!&gt;VersionBy=Su.HO&lt;!&gt;VersionDate=08/11/2012&lt;!&gt;Branch=&lt;!&gt;Division=&lt;!&gt;Section=&lt;!&gt;LockedBy=&lt;!&gt;LockedOn=&lt;!&gt;LockedBehalfof=</cp:keywords>
  <dc:description>FileNo=A0571/200906&lt;!&gt;Site=PERTH&lt;!&gt;MDNo=&lt;!&gt;DocType=Corporate Policy&lt;!&gt;DocSec=RS\current&lt;!&gt;Owner=manual.manager&lt;!&gt;Filename=001276V02.Manual.Manager.ppt&lt;!&gt;Project=&lt;!&gt;Group=&lt;!&gt;SecType=Departmental Use Only</dc:description>
  <cp:lastModifiedBy>WYNANDS, Tracy</cp:lastModifiedBy>
  <cp:revision>146</cp:revision>
  <cp:lastPrinted>2019-06-25T01:06:21Z</cp:lastPrinted>
  <dcterms:created xsi:type="dcterms:W3CDTF">2011-01-21T07:01:17Z</dcterms:created>
  <dcterms:modified xsi:type="dcterms:W3CDTF">2019-07-30T01:45:51Z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0x0101000AC6246A9CD2FC45B52DC6FEC0F0AAAA00BA93749351D2F843A36296955CF57A87</vt:lpwstr>
  </property>
  <property fmtid="{D5CDD505-2E9C-101B-9397-08002B2CF9AE}" pid="9" name="DataStore">
    <vt:lpwstr>Central</vt:lpwstr>
  </property>
</Properties>
</file>