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0"/>
  </p:notesMasterIdLst>
  <p:handoutMasterIdLst>
    <p:handoutMasterId r:id="rId31"/>
  </p:handoutMasterIdLst>
  <p:sldIdLst>
    <p:sldId id="387" r:id="rId6"/>
    <p:sldId id="388" r:id="rId7"/>
    <p:sldId id="389" r:id="rId8"/>
    <p:sldId id="348" r:id="rId9"/>
    <p:sldId id="350" r:id="rId10"/>
    <p:sldId id="351" r:id="rId11"/>
    <p:sldId id="352" r:id="rId12"/>
    <p:sldId id="353" r:id="rId13"/>
    <p:sldId id="354" r:id="rId14"/>
    <p:sldId id="355" r:id="rId15"/>
    <p:sldId id="356" r:id="rId16"/>
    <p:sldId id="357" r:id="rId17"/>
    <p:sldId id="358" r:id="rId18"/>
    <p:sldId id="359" r:id="rId19"/>
    <p:sldId id="360" r:id="rId20"/>
    <p:sldId id="363" r:id="rId21"/>
    <p:sldId id="364" r:id="rId22"/>
    <p:sldId id="365" r:id="rId23"/>
    <p:sldId id="366" r:id="rId24"/>
    <p:sldId id="372" r:id="rId25"/>
    <p:sldId id="373" r:id="rId26"/>
    <p:sldId id="374" r:id="rId27"/>
    <p:sldId id="386" r:id="rId28"/>
    <p:sldId id="381" r:id="rId29"/>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MARTENS, Amy" initials="DA" lastIdx="19" clrIdx="0">
    <p:extLst>
      <p:ext uri="{19B8F6BF-5375-455C-9EA6-DF929625EA0E}">
        <p15:presenceInfo xmlns:p15="http://schemas.microsoft.com/office/powerpoint/2012/main" userId="S-1-5-21-2548343187-3005953052-3739400866-77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816"/>
    <a:srgbClr val="49405D"/>
    <a:srgbClr val="117D7F"/>
    <a:srgbClr val="BE1E2D"/>
    <a:srgbClr val="527732"/>
    <a:srgbClr val="A02A1D"/>
    <a:srgbClr val="C15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1" autoAdjust="0"/>
    <p:restoredTop sz="55806" autoAdjust="0"/>
  </p:normalViewPr>
  <p:slideViewPr>
    <p:cSldViewPr>
      <p:cViewPr varScale="1">
        <p:scale>
          <a:sx n="68" d="100"/>
          <a:sy n="68" d="100"/>
        </p:scale>
        <p:origin x="29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592"/>
    </p:cViewPr>
  </p:sorterViewPr>
  <p:notesViewPr>
    <p:cSldViewPr>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44E91-81C2-4057-8791-2CF19430EEB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D9E9B3D-89B7-401D-820D-621766DB8BEA}">
      <dgm:prSet/>
      <dgm:spPr>
        <a:solidFill>
          <a:schemeClr val="accent1">
            <a:lumMod val="50000"/>
          </a:schemeClr>
        </a:solidFill>
        <a:ln>
          <a:solidFill>
            <a:srgbClr val="117D7F"/>
          </a:solidFill>
        </a:ln>
      </dgm:spPr>
      <dgm:t>
        <a:bodyPr/>
        <a:lstStyle/>
        <a:p>
          <a:pPr rtl="0"/>
          <a:r>
            <a:rPr lang="en-AU"/>
            <a:t>Change</a:t>
          </a:r>
        </a:p>
      </dgm:t>
    </dgm:pt>
    <dgm:pt modelId="{3E125748-6E01-48C9-AA4E-3CFA1B10AFD4}" type="parTrans" cxnId="{96492074-EF76-4E34-A285-AFCA07632041}">
      <dgm:prSet/>
      <dgm:spPr/>
      <dgm:t>
        <a:bodyPr/>
        <a:lstStyle/>
        <a:p>
          <a:endParaRPr lang="en-US"/>
        </a:p>
      </dgm:t>
    </dgm:pt>
    <dgm:pt modelId="{45726607-1160-44FD-8E64-B71FF9F6EC12}" type="sibTrans" cxnId="{96492074-EF76-4E34-A285-AFCA07632041}">
      <dgm:prSet/>
      <dgm:spPr/>
      <dgm:t>
        <a:bodyPr/>
        <a:lstStyle/>
        <a:p>
          <a:endParaRPr lang="en-US"/>
        </a:p>
      </dgm:t>
    </dgm:pt>
    <dgm:pt modelId="{46725529-57DB-4636-8025-F199196C64A8}">
      <dgm:prSet/>
      <dgm:spPr/>
      <dgm:t>
        <a:bodyPr/>
        <a:lstStyle/>
        <a:p>
          <a:pPr rtl="0"/>
          <a:r>
            <a:rPr lang="en-AU" dirty="0"/>
            <a:t>External and internal</a:t>
          </a:r>
        </a:p>
      </dgm:t>
    </dgm:pt>
    <dgm:pt modelId="{7B4FAE40-CE86-4F61-8EEC-253E4F379E76}" type="parTrans" cxnId="{ED05AA83-4BE1-4F13-BB29-3DD55F8BEDBE}">
      <dgm:prSet/>
      <dgm:spPr/>
      <dgm:t>
        <a:bodyPr/>
        <a:lstStyle/>
        <a:p>
          <a:endParaRPr lang="en-US"/>
        </a:p>
      </dgm:t>
    </dgm:pt>
    <dgm:pt modelId="{7EF93C7E-7065-438D-96E3-F5C64C3D45B5}" type="sibTrans" cxnId="{ED05AA83-4BE1-4F13-BB29-3DD55F8BEDBE}">
      <dgm:prSet/>
      <dgm:spPr/>
      <dgm:t>
        <a:bodyPr/>
        <a:lstStyle/>
        <a:p>
          <a:endParaRPr lang="en-US"/>
        </a:p>
      </dgm:t>
    </dgm:pt>
    <dgm:pt modelId="{1E103E3B-E1CE-432D-B86C-D7662E6A429C}">
      <dgm:prSet/>
      <dgm:spPr>
        <a:solidFill>
          <a:schemeClr val="accent1">
            <a:lumMod val="50000"/>
          </a:schemeClr>
        </a:solidFill>
        <a:ln>
          <a:solidFill>
            <a:srgbClr val="117D7F"/>
          </a:solidFill>
        </a:ln>
      </dgm:spPr>
      <dgm:t>
        <a:bodyPr/>
        <a:lstStyle/>
        <a:p>
          <a:pPr rtl="0"/>
          <a:r>
            <a:rPr lang="en-AU"/>
            <a:t>Work Organisation</a:t>
          </a:r>
        </a:p>
      </dgm:t>
    </dgm:pt>
    <dgm:pt modelId="{A8456A94-1DE3-4F2B-B84D-582ADD4A51EC}" type="parTrans" cxnId="{9A1F7280-0FC2-451B-89DB-3D425825DA22}">
      <dgm:prSet/>
      <dgm:spPr/>
      <dgm:t>
        <a:bodyPr/>
        <a:lstStyle/>
        <a:p>
          <a:endParaRPr lang="en-US"/>
        </a:p>
      </dgm:t>
    </dgm:pt>
    <dgm:pt modelId="{360272B6-FFD7-4C93-B969-0AC068193457}" type="sibTrans" cxnId="{9A1F7280-0FC2-451B-89DB-3D425825DA22}">
      <dgm:prSet/>
      <dgm:spPr/>
      <dgm:t>
        <a:bodyPr/>
        <a:lstStyle/>
        <a:p>
          <a:endParaRPr lang="en-US"/>
        </a:p>
      </dgm:t>
    </dgm:pt>
    <dgm:pt modelId="{0C046CAC-3F2C-4378-AEE3-EBB49295BB58}">
      <dgm:prSet/>
      <dgm:spPr/>
      <dgm:t>
        <a:bodyPr/>
        <a:lstStyle/>
        <a:p>
          <a:pPr rtl="0"/>
          <a:r>
            <a:rPr lang="en-AU" dirty="0"/>
            <a:t>Job demands and control</a:t>
          </a:r>
        </a:p>
      </dgm:t>
    </dgm:pt>
    <dgm:pt modelId="{5CA5B850-E37D-4062-ADD5-448C3834A8CD}" type="parTrans" cxnId="{6EA7812D-2786-43AC-9563-45EF833ED194}">
      <dgm:prSet/>
      <dgm:spPr/>
      <dgm:t>
        <a:bodyPr/>
        <a:lstStyle/>
        <a:p>
          <a:endParaRPr lang="en-US"/>
        </a:p>
      </dgm:t>
    </dgm:pt>
    <dgm:pt modelId="{22D91F07-DC79-46C1-A8F8-F9C4822A3304}" type="sibTrans" cxnId="{6EA7812D-2786-43AC-9563-45EF833ED194}">
      <dgm:prSet/>
      <dgm:spPr/>
      <dgm:t>
        <a:bodyPr/>
        <a:lstStyle/>
        <a:p>
          <a:endParaRPr lang="en-US"/>
        </a:p>
      </dgm:t>
    </dgm:pt>
    <dgm:pt modelId="{D4426841-FBAE-4C09-9DFE-7F06EA157922}">
      <dgm:prSet/>
      <dgm:spPr>
        <a:solidFill>
          <a:schemeClr val="accent1">
            <a:lumMod val="50000"/>
          </a:schemeClr>
        </a:solidFill>
        <a:ln>
          <a:solidFill>
            <a:srgbClr val="117D7F"/>
          </a:solidFill>
        </a:ln>
      </dgm:spPr>
      <dgm:t>
        <a:bodyPr/>
        <a:lstStyle/>
        <a:p>
          <a:pPr rtl="0"/>
          <a:r>
            <a:rPr lang="en-AU"/>
            <a:t>Organisational Culture</a:t>
          </a:r>
        </a:p>
      </dgm:t>
    </dgm:pt>
    <dgm:pt modelId="{EA90E63B-1A86-4918-A4F1-34B50EF27781}" type="parTrans" cxnId="{FFF7A213-BBCB-43A0-B0F5-43DC8912FAE0}">
      <dgm:prSet/>
      <dgm:spPr/>
      <dgm:t>
        <a:bodyPr/>
        <a:lstStyle/>
        <a:p>
          <a:endParaRPr lang="en-US"/>
        </a:p>
      </dgm:t>
    </dgm:pt>
    <dgm:pt modelId="{E8F1704C-E32B-4D54-A277-29FA688176FC}" type="sibTrans" cxnId="{FFF7A213-BBCB-43A0-B0F5-43DC8912FAE0}">
      <dgm:prSet/>
      <dgm:spPr/>
      <dgm:t>
        <a:bodyPr/>
        <a:lstStyle/>
        <a:p>
          <a:endParaRPr lang="en-US"/>
        </a:p>
      </dgm:t>
    </dgm:pt>
    <dgm:pt modelId="{950AF2D6-9A8E-4C76-8889-4C10DA1E391E}">
      <dgm:prSet/>
      <dgm:spPr/>
      <dgm:t>
        <a:bodyPr/>
        <a:lstStyle/>
        <a:p>
          <a:pPr rtl="0"/>
          <a:r>
            <a:rPr lang="en-AU" dirty="0"/>
            <a:t>Structures, systems and relationships</a:t>
          </a:r>
        </a:p>
      </dgm:t>
    </dgm:pt>
    <dgm:pt modelId="{87FD62E0-0283-415D-9BDB-3CAD705B759E}" type="parTrans" cxnId="{98C5FB71-A445-4575-ABC0-DD5ED4931235}">
      <dgm:prSet/>
      <dgm:spPr/>
      <dgm:t>
        <a:bodyPr/>
        <a:lstStyle/>
        <a:p>
          <a:endParaRPr lang="en-US"/>
        </a:p>
      </dgm:t>
    </dgm:pt>
    <dgm:pt modelId="{61830B95-F33A-45CF-8FC5-21D0BB7D6658}" type="sibTrans" cxnId="{98C5FB71-A445-4575-ABC0-DD5ED4931235}">
      <dgm:prSet/>
      <dgm:spPr/>
      <dgm:t>
        <a:bodyPr/>
        <a:lstStyle/>
        <a:p>
          <a:endParaRPr lang="en-US"/>
        </a:p>
      </dgm:t>
    </dgm:pt>
    <dgm:pt modelId="{A65F16F0-A54A-45BB-AA1B-7877E13BD5DC}">
      <dgm:prSet/>
      <dgm:spPr>
        <a:solidFill>
          <a:schemeClr val="accent1">
            <a:lumMod val="50000"/>
          </a:schemeClr>
        </a:solidFill>
        <a:ln>
          <a:solidFill>
            <a:srgbClr val="117D7F"/>
          </a:solidFill>
        </a:ln>
      </dgm:spPr>
      <dgm:t>
        <a:bodyPr/>
        <a:lstStyle/>
        <a:p>
          <a:pPr rtl="0"/>
          <a:r>
            <a:rPr lang="en-AU"/>
            <a:t>Leadership</a:t>
          </a:r>
        </a:p>
      </dgm:t>
    </dgm:pt>
    <dgm:pt modelId="{659BFEB1-E592-4EFB-A118-F90978F2C67D}" type="parTrans" cxnId="{C4C9740E-D8F4-42B9-8DB1-ADA400627228}">
      <dgm:prSet/>
      <dgm:spPr/>
      <dgm:t>
        <a:bodyPr/>
        <a:lstStyle/>
        <a:p>
          <a:endParaRPr lang="en-US"/>
        </a:p>
      </dgm:t>
    </dgm:pt>
    <dgm:pt modelId="{5799888B-9841-4E43-820A-CD0612F0E0EB}" type="sibTrans" cxnId="{C4C9740E-D8F4-42B9-8DB1-ADA400627228}">
      <dgm:prSet/>
      <dgm:spPr/>
      <dgm:t>
        <a:bodyPr/>
        <a:lstStyle/>
        <a:p>
          <a:endParaRPr lang="en-US"/>
        </a:p>
      </dgm:t>
    </dgm:pt>
    <dgm:pt modelId="{BF1F3E4F-8B98-4334-935F-2CA472243B15}">
      <dgm:prSet/>
      <dgm:spPr/>
      <dgm:t>
        <a:bodyPr/>
        <a:lstStyle/>
        <a:p>
          <a:pPr rtl="0"/>
          <a:r>
            <a:rPr lang="en-AU" dirty="0"/>
            <a:t>Style and skill</a:t>
          </a:r>
        </a:p>
      </dgm:t>
    </dgm:pt>
    <dgm:pt modelId="{DC991AF4-23E1-42D3-836A-E824B525E447}" type="parTrans" cxnId="{1D312543-D88B-4EF4-BD96-D3317406D94B}">
      <dgm:prSet/>
      <dgm:spPr/>
      <dgm:t>
        <a:bodyPr/>
        <a:lstStyle/>
        <a:p>
          <a:endParaRPr lang="en-US"/>
        </a:p>
      </dgm:t>
    </dgm:pt>
    <dgm:pt modelId="{ADB8AED6-8FDB-407D-A993-4D5AC2405588}" type="sibTrans" cxnId="{1D312543-D88B-4EF4-BD96-D3317406D94B}">
      <dgm:prSet/>
      <dgm:spPr/>
      <dgm:t>
        <a:bodyPr/>
        <a:lstStyle/>
        <a:p>
          <a:endParaRPr lang="en-US"/>
        </a:p>
      </dgm:t>
    </dgm:pt>
    <dgm:pt modelId="{22DFA50A-8304-493E-9EC8-AE34EBD2678E}" type="pres">
      <dgm:prSet presAssocID="{94A44E91-81C2-4057-8791-2CF19430EEB3}" presName="Name0" presStyleCnt="0">
        <dgm:presLayoutVars>
          <dgm:dir/>
          <dgm:animLvl val="lvl"/>
          <dgm:resizeHandles val="exact"/>
        </dgm:presLayoutVars>
      </dgm:prSet>
      <dgm:spPr/>
      <dgm:t>
        <a:bodyPr/>
        <a:lstStyle/>
        <a:p>
          <a:endParaRPr lang="en-US"/>
        </a:p>
      </dgm:t>
    </dgm:pt>
    <dgm:pt modelId="{AB14AF15-742E-48A2-B2C8-1E5AB06BB9D7}" type="pres">
      <dgm:prSet presAssocID="{0D9E9B3D-89B7-401D-820D-621766DB8BEA}" presName="composite" presStyleCnt="0"/>
      <dgm:spPr/>
    </dgm:pt>
    <dgm:pt modelId="{B712203A-9878-4485-822A-DCDE13DB6BA9}" type="pres">
      <dgm:prSet presAssocID="{0D9E9B3D-89B7-401D-820D-621766DB8BEA}" presName="parTx" presStyleLbl="alignNode1" presStyleIdx="0" presStyleCnt="4">
        <dgm:presLayoutVars>
          <dgm:chMax val="0"/>
          <dgm:chPref val="0"/>
          <dgm:bulletEnabled val="1"/>
        </dgm:presLayoutVars>
      </dgm:prSet>
      <dgm:spPr/>
      <dgm:t>
        <a:bodyPr/>
        <a:lstStyle/>
        <a:p>
          <a:endParaRPr lang="en-US"/>
        </a:p>
      </dgm:t>
    </dgm:pt>
    <dgm:pt modelId="{DFFA0F49-3892-4DE1-A3A3-4E043B2DEDCE}" type="pres">
      <dgm:prSet presAssocID="{0D9E9B3D-89B7-401D-820D-621766DB8BEA}" presName="desTx" presStyleLbl="alignAccFollowNode1" presStyleIdx="0" presStyleCnt="4">
        <dgm:presLayoutVars>
          <dgm:bulletEnabled val="1"/>
        </dgm:presLayoutVars>
      </dgm:prSet>
      <dgm:spPr/>
      <dgm:t>
        <a:bodyPr/>
        <a:lstStyle/>
        <a:p>
          <a:endParaRPr lang="en-US"/>
        </a:p>
      </dgm:t>
    </dgm:pt>
    <dgm:pt modelId="{0643A469-B6F0-481D-8F62-F4DAE7629CE6}" type="pres">
      <dgm:prSet presAssocID="{45726607-1160-44FD-8E64-B71FF9F6EC12}" presName="space" presStyleCnt="0"/>
      <dgm:spPr/>
    </dgm:pt>
    <dgm:pt modelId="{6F8FDAAC-0589-4546-A463-4BB605B1885A}" type="pres">
      <dgm:prSet presAssocID="{1E103E3B-E1CE-432D-B86C-D7662E6A429C}" presName="composite" presStyleCnt="0"/>
      <dgm:spPr/>
    </dgm:pt>
    <dgm:pt modelId="{884DE4FB-1A1F-4507-AE01-F2465CA16494}" type="pres">
      <dgm:prSet presAssocID="{1E103E3B-E1CE-432D-B86C-D7662E6A429C}" presName="parTx" presStyleLbl="alignNode1" presStyleIdx="1" presStyleCnt="4">
        <dgm:presLayoutVars>
          <dgm:chMax val="0"/>
          <dgm:chPref val="0"/>
          <dgm:bulletEnabled val="1"/>
        </dgm:presLayoutVars>
      </dgm:prSet>
      <dgm:spPr/>
      <dgm:t>
        <a:bodyPr/>
        <a:lstStyle/>
        <a:p>
          <a:endParaRPr lang="en-US"/>
        </a:p>
      </dgm:t>
    </dgm:pt>
    <dgm:pt modelId="{F18A735D-7CDC-4371-AF34-384AB1A3D808}" type="pres">
      <dgm:prSet presAssocID="{1E103E3B-E1CE-432D-B86C-D7662E6A429C}" presName="desTx" presStyleLbl="alignAccFollowNode1" presStyleIdx="1" presStyleCnt="4">
        <dgm:presLayoutVars>
          <dgm:bulletEnabled val="1"/>
        </dgm:presLayoutVars>
      </dgm:prSet>
      <dgm:spPr/>
      <dgm:t>
        <a:bodyPr/>
        <a:lstStyle/>
        <a:p>
          <a:endParaRPr lang="en-US"/>
        </a:p>
      </dgm:t>
    </dgm:pt>
    <dgm:pt modelId="{5CD13167-01AE-4E5B-9ACD-D4F748D32FCF}" type="pres">
      <dgm:prSet presAssocID="{360272B6-FFD7-4C93-B969-0AC068193457}" presName="space" presStyleCnt="0"/>
      <dgm:spPr/>
    </dgm:pt>
    <dgm:pt modelId="{A4CCCC45-8826-4903-8DAF-E9AB95FB69B0}" type="pres">
      <dgm:prSet presAssocID="{D4426841-FBAE-4C09-9DFE-7F06EA157922}" presName="composite" presStyleCnt="0"/>
      <dgm:spPr/>
    </dgm:pt>
    <dgm:pt modelId="{B779DC07-F221-4EC5-B065-924FCAD5218F}" type="pres">
      <dgm:prSet presAssocID="{D4426841-FBAE-4C09-9DFE-7F06EA157922}" presName="parTx" presStyleLbl="alignNode1" presStyleIdx="2" presStyleCnt="4">
        <dgm:presLayoutVars>
          <dgm:chMax val="0"/>
          <dgm:chPref val="0"/>
          <dgm:bulletEnabled val="1"/>
        </dgm:presLayoutVars>
      </dgm:prSet>
      <dgm:spPr/>
      <dgm:t>
        <a:bodyPr/>
        <a:lstStyle/>
        <a:p>
          <a:endParaRPr lang="en-US"/>
        </a:p>
      </dgm:t>
    </dgm:pt>
    <dgm:pt modelId="{F391F6A0-BD09-4258-BF1B-AD26C691CFAA}" type="pres">
      <dgm:prSet presAssocID="{D4426841-FBAE-4C09-9DFE-7F06EA157922}" presName="desTx" presStyleLbl="alignAccFollowNode1" presStyleIdx="2" presStyleCnt="4">
        <dgm:presLayoutVars>
          <dgm:bulletEnabled val="1"/>
        </dgm:presLayoutVars>
      </dgm:prSet>
      <dgm:spPr/>
      <dgm:t>
        <a:bodyPr/>
        <a:lstStyle/>
        <a:p>
          <a:endParaRPr lang="en-US"/>
        </a:p>
      </dgm:t>
    </dgm:pt>
    <dgm:pt modelId="{1035DBCE-968D-42D1-BD58-C43C38E3AD6F}" type="pres">
      <dgm:prSet presAssocID="{E8F1704C-E32B-4D54-A277-29FA688176FC}" presName="space" presStyleCnt="0"/>
      <dgm:spPr/>
    </dgm:pt>
    <dgm:pt modelId="{E6DD0C48-6F16-478D-802D-8C26EA2FAB55}" type="pres">
      <dgm:prSet presAssocID="{A65F16F0-A54A-45BB-AA1B-7877E13BD5DC}" presName="composite" presStyleCnt="0"/>
      <dgm:spPr/>
    </dgm:pt>
    <dgm:pt modelId="{34F77FD7-607D-40F5-9EC1-FF34E2D39DEC}" type="pres">
      <dgm:prSet presAssocID="{A65F16F0-A54A-45BB-AA1B-7877E13BD5DC}" presName="parTx" presStyleLbl="alignNode1" presStyleIdx="3" presStyleCnt="4">
        <dgm:presLayoutVars>
          <dgm:chMax val="0"/>
          <dgm:chPref val="0"/>
          <dgm:bulletEnabled val="1"/>
        </dgm:presLayoutVars>
      </dgm:prSet>
      <dgm:spPr/>
      <dgm:t>
        <a:bodyPr/>
        <a:lstStyle/>
        <a:p>
          <a:endParaRPr lang="en-US"/>
        </a:p>
      </dgm:t>
    </dgm:pt>
    <dgm:pt modelId="{6F24265A-23B7-4B5B-AA88-471D6733F9C7}" type="pres">
      <dgm:prSet presAssocID="{A65F16F0-A54A-45BB-AA1B-7877E13BD5DC}" presName="desTx" presStyleLbl="alignAccFollowNode1" presStyleIdx="3" presStyleCnt="4">
        <dgm:presLayoutVars>
          <dgm:bulletEnabled val="1"/>
        </dgm:presLayoutVars>
      </dgm:prSet>
      <dgm:spPr/>
      <dgm:t>
        <a:bodyPr/>
        <a:lstStyle/>
        <a:p>
          <a:endParaRPr lang="en-US"/>
        </a:p>
      </dgm:t>
    </dgm:pt>
  </dgm:ptLst>
  <dgm:cxnLst>
    <dgm:cxn modelId="{1D312543-D88B-4EF4-BD96-D3317406D94B}" srcId="{A65F16F0-A54A-45BB-AA1B-7877E13BD5DC}" destId="{BF1F3E4F-8B98-4334-935F-2CA472243B15}" srcOrd="0" destOrd="0" parTransId="{DC991AF4-23E1-42D3-836A-E824B525E447}" sibTransId="{ADB8AED6-8FDB-407D-A993-4D5AC2405588}"/>
    <dgm:cxn modelId="{14A5DA97-2898-4BCC-A4E2-003A2E464EBF}" type="presOf" srcId="{BF1F3E4F-8B98-4334-935F-2CA472243B15}" destId="{6F24265A-23B7-4B5B-AA88-471D6733F9C7}" srcOrd="0" destOrd="0" presId="urn:microsoft.com/office/officeart/2005/8/layout/hList1"/>
    <dgm:cxn modelId="{712D7058-D2CC-452C-8FF6-2DE52256D478}" type="presOf" srcId="{1E103E3B-E1CE-432D-B86C-D7662E6A429C}" destId="{884DE4FB-1A1F-4507-AE01-F2465CA16494}" srcOrd="0" destOrd="0" presId="urn:microsoft.com/office/officeart/2005/8/layout/hList1"/>
    <dgm:cxn modelId="{98C5FB71-A445-4575-ABC0-DD5ED4931235}" srcId="{D4426841-FBAE-4C09-9DFE-7F06EA157922}" destId="{950AF2D6-9A8E-4C76-8889-4C10DA1E391E}" srcOrd="0" destOrd="0" parTransId="{87FD62E0-0283-415D-9BDB-3CAD705B759E}" sibTransId="{61830B95-F33A-45CF-8FC5-21D0BB7D6658}"/>
    <dgm:cxn modelId="{96492074-EF76-4E34-A285-AFCA07632041}" srcId="{94A44E91-81C2-4057-8791-2CF19430EEB3}" destId="{0D9E9B3D-89B7-401D-820D-621766DB8BEA}" srcOrd="0" destOrd="0" parTransId="{3E125748-6E01-48C9-AA4E-3CFA1B10AFD4}" sibTransId="{45726607-1160-44FD-8E64-B71FF9F6EC12}"/>
    <dgm:cxn modelId="{6EA7812D-2786-43AC-9563-45EF833ED194}" srcId="{1E103E3B-E1CE-432D-B86C-D7662E6A429C}" destId="{0C046CAC-3F2C-4378-AEE3-EBB49295BB58}" srcOrd="0" destOrd="0" parTransId="{5CA5B850-E37D-4062-ADD5-448C3834A8CD}" sibTransId="{22D91F07-DC79-46C1-A8F8-F9C4822A3304}"/>
    <dgm:cxn modelId="{9D812D12-AFAB-4611-A8FD-C744D8A2B4F1}" type="presOf" srcId="{A65F16F0-A54A-45BB-AA1B-7877E13BD5DC}" destId="{34F77FD7-607D-40F5-9EC1-FF34E2D39DEC}" srcOrd="0" destOrd="0" presId="urn:microsoft.com/office/officeart/2005/8/layout/hList1"/>
    <dgm:cxn modelId="{C4C9740E-D8F4-42B9-8DB1-ADA400627228}" srcId="{94A44E91-81C2-4057-8791-2CF19430EEB3}" destId="{A65F16F0-A54A-45BB-AA1B-7877E13BD5DC}" srcOrd="3" destOrd="0" parTransId="{659BFEB1-E592-4EFB-A118-F90978F2C67D}" sibTransId="{5799888B-9841-4E43-820A-CD0612F0E0EB}"/>
    <dgm:cxn modelId="{0F7DB3F8-57DE-4436-B561-DEA0CC5C9199}" type="presOf" srcId="{950AF2D6-9A8E-4C76-8889-4C10DA1E391E}" destId="{F391F6A0-BD09-4258-BF1B-AD26C691CFAA}" srcOrd="0" destOrd="0" presId="urn:microsoft.com/office/officeart/2005/8/layout/hList1"/>
    <dgm:cxn modelId="{FFF7A213-BBCB-43A0-B0F5-43DC8912FAE0}" srcId="{94A44E91-81C2-4057-8791-2CF19430EEB3}" destId="{D4426841-FBAE-4C09-9DFE-7F06EA157922}" srcOrd="2" destOrd="0" parTransId="{EA90E63B-1A86-4918-A4F1-34B50EF27781}" sibTransId="{E8F1704C-E32B-4D54-A277-29FA688176FC}"/>
    <dgm:cxn modelId="{18EA73C4-0146-4DDA-9075-C9D86B90D1D5}" type="presOf" srcId="{94A44E91-81C2-4057-8791-2CF19430EEB3}" destId="{22DFA50A-8304-493E-9EC8-AE34EBD2678E}" srcOrd="0" destOrd="0" presId="urn:microsoft.com/office/officeart/2005/8/layout/hList1"/>
    <dgm:cxn modelId="{ED05AA83-4BE1-4F13-BB29-3DD55F8BEDBE}" srcId="{0D9E9B3D-89B7-401D-820D-621766DB8BEA}" destId="{46725529-57DB-4636-8025-F199196C64A8}" srcOrd="0" destOrd="0" parTransId="{7B4FAE40-CE86-4F61-8EEC-253E4F379E76}" sibTransId="{7EF93C7E-7065-438D-96E3-F5C64C3D45B5}"/>
    <dgm:cxn modelId="{ED2F4A1F-5EDE-46BF-8AD1-4C653AC226D9}" type="presOf" srcId="{D4426841-FBAE-4C09-9DFE-7F06EA157922}" destId="{B779DC07-F221-4EC5-B065-924FCAD5218F}" srcOrd="0" destOrd="0" presId="urn:microsoft.com/office/officeart/2005/8/layout/hList1"/>
    <dgm:cxn modelId="{EEEFA7E8-5637-4724-8ACE-ABB3137F1F41}" type="presOf" srcId="{0C046CAC-3F2C-4378-AEE3-EBB49295BB58}" destId="{F18A735D-7CDC-4371-AF34-384AB1A3D808}" srcOrd="0" destOrd="0" presId="urn:microsoft.com/office/officeart/2005/8/layout/hList1"/>
    <dgm:cxn modelId="{CD93A7FA-9CF2-471D-85D5-DF851E5AB8C9}" type="presOf" srcId="{0D9E9B3D-89B7-401D-820D-621766DB8BEA}" destId="{B712203A-9878-4485-822A-DCDE13DB6BA9}" srcOrd="0" destOrd="0" presId="urn:microsoft.com/office/officeart/2005/8/layout/hList1"/>
    <dgm:cxn modelId="{FBFA193B-C021-4412-99B7-4D6EE478A4CB}" type="presOf" srcId="{46725529-57DB-4636-8025-F199196C64A8}" destId="{DFFA0F49-3892-4DE1-A3A3-4E043B2DEDCE}" srcOrd="0" destOrd="0" presId="urn:microsoft.com/office/officeart/2005/8/layout/hList1"/>
    <dgm:cxn modelId="{9A1F7280-0FC2-451B-89DB-3D425825DA22}" srcId="{94A44E91-81C2-4057-8791-2CF19430EEB3}" destId="{1E103E3B-E1CE-432D-B86C-D7662E6A429C}" srcOrd="1" destOrd="0" parTransId="{A8456A94-1DE3-4F2B-B84D-582ADD4A51EC}" sibTransId="{360272B6-FFD7-4C93-B969-0AC068193457}"/>
    <dgm:cxn modelId="{42C9A94E-17B6-48F0-BE30-BD1D32A648DF}" type="presParOf" srcId="{22DFA50A-8304-493E-9EC8-AE34EBD2678E}" destId="{AB14AF15-742E-48A2-B2C8-1E5AB06BB9D7}" srcOrd="0" destOrd="0" presId="urn:microsoft.com/office/officeart/2005/8/layout/hList1"/>
    <dgm:cxn modelId="{38CD0F8D-894F-4777-964C-C59DF8A42C34}" type="presParOf" srcId="{AB14AF15-742E-48A2-B2C8-1E5AB06BB9D7}" destId="{B712203A-9878-4485-822A-DCDE13DB6BA9}" srcOrd="0" destOrd="0" presId="urn:microsoft.com/office/officeart/2005/8/layout/hList1"/>
    <dgm:cxn modelId="{FDE59EC4-43DD-43B2-A935-1E70FCE95B36}" type="presParOf" srcId="{AB14AF15-742E-48A2-B2C8-1E5AB06BB9D7}" destId="{DFFA0F49-3892-4DE1-A3A3-4E043B2DEDCE}" srcOrd="1" destOrd="0" presId="urn:microsoft.com/office/officeart/2005/8/layout/hList1"/>
    <dgm:cxn modelId="{8D147519-A47C-41E8-9403-77A57DAFFA93}" type="presParOf" srcId="{22DFA50A-8304-493E-9EC8-AE34EBD2678E}" destId="{0643A469-B6F0-481D-8F62-F4DAE7629CE6}" srcOrd="1" destOrd="0" presId="urn:microsoft.com/office/officeart/2005/8/layout/hList1"/>
    <dgm:cxn modelId="{CDF0FFC1-0F58-4EBE-B2DB-13170CF73278}" type="presParOf" srcId="{22DFA50A-8304-493E-9EC8-AE34EBD2678E}" destId="{6F8FDAAC-0589-4546-A463-4BB605B1885A}" srcOrd="2" destOrd="0" presId="urn:microsoft.com/office/officeart/2005/8/layout/hList1"/>
    <dgm:cxn modelId="{AC8D5834-BBBA-483D-BBB6-CB9BC8970E85}" type="presParOf" srcId="{6F8FDAAC-0589-4546-A463-4BB605B1885A}" destId="{884DE4FB-1A1F-4507-AE01-F2465CA16494}" srcOrd="0" destOrd="0" presId="urn:microsoft.com/office/officeart/2005/8/layout/hList1"/>
    <dgm:cxn modelId="{56BD80FF-E034-419A-99B5-BCA5E21FAAF0}" type="presParOf" srcId="{6F8FDAAC-0589-4546-A463-4BB605B1885A}" destId="{F18A735D-7CDC-4371-AF34-384AB1A3D808}" srcOrd="1" destOrd="0" presId="urn:microsoft.com/office/officeart/2005/8/layout/hList1"/>
    <dgm:cxn modelId="{D6D3B391-D88D-440F-85F3-9BDF419D3FE3}" type="presParOf" srcId="{22DFA50A-8304-493E-9EC8-AE34EBD2678E}" destId="{5CD13167-01AE-4E5B-9ACD-D4F748D32FCF}" srcOrd="3" destOrd="0" presId="urn:microsoft.com/office/officeart/2005/8/layout/hList1"/>
    <dgm:cxn modelId="{186AEC3B-6EAD-41FE-BD22-7DD85156663E}" type="presParOf" srcId="{22DFA50A-8304-493E-9EC8-AE34EBD2678E}" destId="{A4CCCC45-8826-4903-8DAF-E9AB95FB69B0}" srcOrd="4" destOrd="0" presId="urn:microsoft.com/office/officeart/2005/8/layout/hList1"/>
    <dgm:cxn modelId="{35747EB2-3EB7-48BF-8B39-4390B534455F}" type="presParOf" srcId="{A4CCCC45-8826-4903-8DAF-E9AB95FB69B0}" destId="{B779DC07-F221-4EC5-B065-924FCAD5218F}" srcOrd="0" destOrd="0" presId="urn:microsoft.com/office/officeart/2005/8/layout/hList1"/>
    <dgm:cxn modelId="{5EA40BF6-F59D-468D-B280-B47E23282B04}" type="presParOf" srcId="{A4CCCC45-8826-4903-8DAF-E9AB95FB69B0}" destId="{F391F6A0-BD09-4258-BF1B-AD26C691CFAA}" srcOrd="1" destOrd="0" presId="urn:microsoft.com/office/officeart/2005/8/layout/hList1"/>
    <dgm:cxn modelId="{C3D2C991-0BBA-4B90-8B12-76BBEAE9BF0B}" type="presParOf" srcId="{22DFA50A-8304-493E-9EC8-AE34EBD2678E}" destId="{1035DBCE-968D-42D1-BD58-C43C38E3AD6F}" srcOrd="5" destOrd="0" presId="urn:microsoft.com/office/officeart/2005/8/layout/hList1"/>
    <dgm:cxn modelId="{7105DD89-C979-4AA2-98DE-7D66FF42BFFF}" type="presParOf" srcId="{22DFA50A-8304-493E-9EC8-AE34EBD2678E}" destId="{E6DD0C48-6F16-478D-802D-8C26EA2FAB55}" srcOrd="6" destOrd="0" presId="urn:microsoft.com/office/officeart/2005/8/layout/hList1"/>
    <dgm:cxn modelId="{3B94172C-7624-41E6-B78F-BD01904258B6}" type="presParOf" srcId="{E6DD0C48-6F16-478D-802D-8C26EA2FAB55}" destId="{34F77FD7-607D-40F5-9EC1-FF34E2D39DEC}" srcOrd="0" destOrd="0" presId="urn:microsoft.com/office/officeart/2005/8/layout/hList1"/>
    <dgm:cxn modelId="{E4B580A4-1627-4FD1-9AC5-4268E5685E6E}" type="presParOf" srcId="{E6DD0C48-6F16-478D-802D-8C26EA2FAB55}" destId="{6F24265A-23B7-4B5B-AA88-471D6733F9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2203A-9878-4485-822A-DCDE13DB6BA9}">
      <dsp:nvSpPr>
        <dsp:cNvPr id="0" name=""/>
        <dsp:cNvSpPr/>
      </dsp:nvSpPr>
      <dsp:spPr>
        <a:xfrm>
          <a:off x="3330" y="1702039"/>
          <a:ext cx="2002335" cy="688467"/>
        </a:xfrm>
        <a:prstGeom prst="rect">
          <a:avLst/>
        </a:prstGeom>
        <a:solidFill>
          <a:schemeClr val="accent1">
            <a:lumMod val="50000"/>
          </a:schemeClr>
        </a:solidFill>
        <a:ln w="25400" cap="flat" cmpd="sng" algn="ctr">
          <a:solidFill>
            <a:srgbClr val="117D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AU" sz="2000" kern="1200"/>
            <a:t>Change</a:t>
          </a:r>
        </a:p>
      </dsp:txBody>
      <dsp:txXfrm>
        <a:off x="3330" y="1702039"/>
        <a:ext cx="2002335" cy="688467"/>
      </dsp:txXfrm>
    </dsp:sp>
    <dsp:sp modelId="{DFFA0F49-3892-4DE1-A3A3-4E043B2DEDCE}">
      <dsp:nvSpPr>
        <dsp:cNvPr id="0" name=""/>
        <dsp:cNvSpPr/>
      </dsp:nvSpPr>
      <dsp:spPr>
        <a:xfrm>
          <a:off x="3330" y="2390506"/>
          <a:ext cx="2002335" cy="10705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AU" sz="2000" kern="1200" dirty="0"/>
            <a:t>External and internal</a:t>
          </a:r>
        </a:p>
      </dsp:txBody>
      <dsp:txXfrm>
        <a:off x="3330" y="2390506"/>
        <a:ext cx="2002335" cy="1070549"/>
      </dsp:txXfrm>
    </dsp:sp>
    <dsp:sp modelId="{884DE4FB-1A1F-4507-AE01-F2465CA16494}">
      <dsp:nvSpPr>
        <dsp:cNvPr id="0" name=""/>
        <dsp:cNvSpPr/>
      </dsp:nvSpPr>
      <dsp:spPr>
        <a:xfrm>
          <a:off x="2285992" y="1702039"/>
          <a:ext cx="2002335" cy="688467"/>
        </a:xfrm>
        <a:prstGeom prst="rect">
          <a:avLst/>
        </a:prstGeom>
        <a:solidFill>
          <a:schemeClr val="accent1">
            <a:lumMod val="50000"/>
          </a:schemeClr>
        </a:solidFill>
        <a:ln w="25400" cap="flat" cmpd="sng" algn="ctr">
          <a:solidFill>
            <a:srgbClr val="117D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AU" sz="2000" kern="1200"/>
            <a:t>Work Organisation</a:t>
          </a:r>
        </a:p>
      </dsp:txBody>
      <dsp:txXfrm>
        <a:off x="2285992" y="1702039"/>
        <a:ext cx="2002335" cy="688467"/>
      </dsp:txXfrm>
    </dsp:sp>
    <dsp:sp modelId="{F18A735D-7CDC-4371-AF34-384AB1A3D808}">
      <dsp:nvSpPr>
        <dsp:cNvPr id="0" name=""/>
        <dsp:cNvSpPr/>
      </dsp:nvSpPr>
      <dsp:spPr>
        <a:xfrm>
          <a:off x="2285992" y="2390506"/>
          <a:ext cx="2002335" cy="10705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AU" sz="2000" kern="1200" dirty="0"/>
            <a:t>Job demands and control</a:t>
          </a:r>
        </a:p>
      </dsp:txBody>
      <dsp:txXfrm>
        <a:off x="2285992" y="2390506"/>
        <a:ext cx="2002335" cy="1070549"/>
      </dsp:txXfrm>
    </dsp:sp>
    <dsp:sp modelId="{B779DC07-F221-4EC5-B065-924FCAD5218F}">
      <dsp:nvSpPr>
        <dsp:cNvPr id="0" name=""/>
        <dsp:cNvSpPr/>
      </dsp:nvSpPr>
      <dsp:spPr>
        <a:xfrm>
          <a:off x="4568655" y="1702039"/>
          <a:ext cx="2002335" cy="688467"/>
        </a:xfrm>
        <a:prstGeom prst="rect">
          <a:avLst/>
        </a:prstGeom>
        <a:solidFill>
          <a:schemeClr val="accent1">
            <a:lumMod val="50000"/>
          </a:schemeClr>
        </a:solidFill>
        <a:ln w="25400" cap="flat" cmpd="sng" algn="ctr">
          <a:solidFill>
            <a:srgbClr val="117D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AU" sz="2000" kern="1200"/>
            <a:t>Organisational Culture</a:t>
          </a:r>
        </a:p>
      </dsp:txBody>
      <dsp:txXfrm>
        <a:off x="4568655" y="1702039"/>
        <a:ext cx="2002335" cy="688467"/>
      </dsp:txXfrm>
    </dsp:sp>
    <dsp:sp modelId="{F391F6A0-BD09-4258-BF1B-AD26C691CFAA}">
      <dsp:nvSpPr>
        <dsp:cNvPr id="0" name=""/>
        <dsp:cNvSpPr/>
      </dsp:nvSpPr>
      <dsp:spPr>
        <a:xfrm>
          <a:off x="4568655" y="2390506"/>
          <a:ext cx="2002335" cy="10705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AU" sz="2000" kern="1200" dirty="0"/>
            <a:t>Structures, systems and relationships</a:t>
          </a:r>
        </a:p>
      </dsp:txBody>
      <dsp:txXfrm>
        <a:off x="4568655" y="2390506"/>
        <a:ext cx="2002335" cy="1070549"/>
      </dsp:txXfrm>
    </dsp:sp>
    <dsp:sp modelId="{34F77FD7-607D-40F5-9EC1-FF34E2D39DEC}">
      <dsp:nvSpPr>
        <dsp:cNvPr id="0" name=""/>
        <dsp:cNvSpPr/>
      </dsp:nvSpPr>
      <dsp:spPr>
        <a:xfrm>
          <a:off x="6851318" y="1702039"/>
          <a:ext cx="2002335" cy="688467"/>
        </a:xfrm>
        <a:prstGeom prst="rect">
          <a:avLst/>
        </a:prstGeom>
        <a:solidFill>
          <a:schemeClr val="accent1">
            <a:lumMod val="50000"/>
          </a:schemeClr>
        </a:solidFill>
        <a:ln w="25400" cap="flat" cmpd="sng" algn="ctr">
          <a:solidFill>
            <a:srgbClr val="117D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AU" sz="2000" kern="1200"/>
            <a:t>Leadership</a:t>
          </a:r>
        </a:p>
      </dsp:txBody>
      <dsp:txXfrm>
        <a:off x="6851318" y="1702039"/>
        <a:ext cx="2002335" cy="688467"/>
      </dsp:txXfrm>
    </dsp:sp>
    <dsp:sp modelId="{6F24265A-23B7-4B5B-AA88-471D6733F9C7}">
      <dsp:nvSpPr>
        <dsp:cNvPr id="0" name=""/>
        <dsp:cNvSpPr/>
      </dsp:nvSpPr>
      <dsp:spPr>
        <a:xfrm>
          <a:off x="6851318" y="2390506"/>
          <a:ext cx="2002335" cy="10705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AU" sz="2000" kern="1200" dirty="0"/>
            <a:t>Style and skill</a:t>
          </a:r>
        </a:p>
      </dsp:txBody>
      <dsp:txXfrm>
        <a:off x="6851318" y="2390506"/>
        <a:ext cx="2002335" cy="10705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06/12/2018</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06/12/2018</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3523471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Thinking we need to develop an entirely new system to manage</a:t>
            </a:r>
            <a:r>
              <a:rPr lang="en-AU" baseline="0" dirty="0" smtClean="0"/>
              <a:t> psychosocial hazards and risks gets in the way of making progress – we don’t need to design a new system, use the one you have got – you are good at this, it is your unique contribution. </a:t>
            </a:r>
            <a:endParaRPr lang="en-AU" dirty="0" smtClean="0"/>
          </a:p>
          <a:p>
            <a:endParaRPr lang="en-AU" dirty="0" smtClean="0"/>
          </a:p>
          <a:p>
            <a:r>
              <a:rPr lang="en-AU" dirty="0" smtClean="0"/>
              <a:t>Use your risk management</a:t>
            </a:r>
            <a:r>
              <a:rPr lang="en-AU" baseline="0" dirty="0" smtClean="0"/>
              <a:t> process.</a:t>
            </a:r>
            <a:endParaRPr lang="en-AU" baseline="0" dirty="0"/>
          </a:p>
          <a:p>
            <a:endParaRPr lang="en-AU" baseline="0" dirty="0"/>
          </a:p>
          <a:p>
            <a:endParaRPr lang="en-AU" baseline="0"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10</a:t>
            </a:fld>
            <a:endParaRPr lang="en-AU"/>
          </a:p>
        </p:txBody>
      </p:sp>
    </p:spTree>
    <p:extLst>
      <p:ext uri="{BB962C8B-B14F-4D97-AF65-F5344CB8AC3E}">
        <p14:creationId xmlns:p14="http://schemas.microsoft.com/office/powerpoint/2010/main" val="1581122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line with good risk management approaches, the first </a:t>
            </a:r>
            <a:r>
              <a:rPr lang="en-AU" dirty="0"/>
              <a:t>step</a:t>
            </a:r>
            <a:r>
              <a:rPr lang="en-AU" baseline="0" dirty="0"/>
              <a:t> is to identify the </a:t>
            </a:r>
            <a:r>
              <a:rPr lang="en-AU" baseline="0" dirty="0" smtClean="0"/>
              <a:t>hazards.</a:t>
            </a:r>
          </a:p>
          <a:p>
            <a:endParaRPr lang="en-AU" baseline="0" dirty="0" smtClean="0"/>
          </a:p>
          <a:p>
            <a:r>
              <a:rPr lang="en-AU" baseline="0" dirty="0" smtClean="0"/>
              <a:t>Can you think of any psychosocial hazards in your work place?</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11</a:t>
            </a:fld>
            <a:endParaRPr lang="en-AU"/>
          </a:p>
        </p:txBody>
      </p:sp>
    </p:spTree>
    <p:extLst>
      <p:ext uri="{BB962C8B-B14F-4D97-AF65-F5344CB8AC3E}">
        <p14:creationId xmlns:p14="http://schemas.microsoft.com/office/powerpoint/2010/main" val="2193162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dirty="0"/>
              <a:t>Psychosocial hazards are anything in the design or management of work that increases the risk of work-related stress. A stress response is the physical, mental and emotional reactions that occur when a worker perceives the demands of their work exceed their ability or resources to cope. Work-related stress if prolonged and/or severe can cause both psychological and physical harm. </a:t>
            </a:r>
          </a:p>
          <a:p>
            <a:endParaRPr lang="en-AU" sz="1200" b="1" dirty="0"/>
          </a:p>
          <a:p>
            <a:r>
              <a:rPr lang="en-AU" sz="1200" b="1" dirty="0" smtClean="0"/>
              <a:t>Example Psychosocial </a:t>
            </a:r>
            <a:r>
              <a:rPr lang="en-AU" sz="1200" b="1" dirty="0"/>
              <a:t>Hazards</a:t>
            </a:r>
          </a:p>
          <a:p>
            <a:endParaRPr lang="en-AU" sz="1200" dirty="0"/>
          </a:p>
          <a:p>
            <a:pPr marL="214313" indent="-214313">
              <a:buFont typeface="Arial" panose="020B0604020202020204" pitchFamily="34" charset="0"/>
              <a:buChar char="•"/>
            </a:pPr>
            <a:r>
              <a:rPr lang="en-AU" sz="1200" dirty="0"/>
              <a:t>High job demands</a:t>
            </a:r>
          </a:p>
          <a:p>
            <a:pPr marL="214313" indent="-214313">
              <a:buFont typeface="Arial" panose="020B0604020202020204" pitchFamily="34" charset="0"/>
              <a:buChar char="•"/>
            </a:pPr>
            <a:r>
              <a:rPr lang="en-AU" sz="1200" dirty="0"/>
              <a:t>Low job demands</a:t>
            </a:r>
          </a:p>
          <a:p>
            <a:pPr marL="214313" indent="-214313">
              <a:buFont typeface="Arial" panose="020B0604020202020204" pitchFamily="34" charset="0"/>
              <a:buChar char="•"/>
            </a:pPr>
            <a:r>
              <a:rPr lang="en-AU" sz="1200" dirty="0"/>
              <a:t>Low job </a:t>
            </a:r>
            <a:r>
              <a:rPr lang="en-AU" sz="1200" dirty="0" smtClean="0"/>
              <a:t>control</a:t>
            </a:r>
          </a:p>
          <a:p>
            <a:pPr marL="214313" indent="-214313">
              <a:buFont typeface="Arial" panose="020B0604020202020204" pitchFamily="34" charset="0"/>
              <a:buChar char="•"/>
            </a:pPr>
            <a:r>
              <a:rPr lang="en-AU" sz="1200" dirty="0" smtClean="0"/>
              <a:t>Poor job design</a:t>
            </a:r>
            <a:endParaRPr lang="en-AU" sz="1200" dirty="0"/>
          </a:p>
          <a:p>
            <a:pPr marL="214313" indent="-214313">
              <a:buFont typeface="Arial" panose="020B0604020202020204" pitchFamily="34" charset="0"/>
              <a:buChar char="•"/>
            </a:pPr>
            <a:r>
              <a:rPr lang="en-AU" sz="1200" dirty="0"/>
              <a:t>Poor support</a:t>
            </a:r>
          </a:p>
          <a:p>
            <a:pPr marL="214313" indent="-214313">
              <a:buFont typeface="Arial" panose="020B0604020202020204" pitchFamily="34" charset="0"/>
              <a:buChar char="•"/>
            </a:pPr>
            <a:r>
              <a:rPr lang="en-AU" sz="1200" dirty="0"/>
              <a:t>Poor workplace relationships</a:t>
            </a:r>
          </a:p>
          <a:p>
            <a:pPr marL="214313" indent="-214313">
              <a:buFont typeface="Arial" panose="020B0604020202020204" pitchFamily="34" charset="0"/>
              <a:buChar char="•"/>
            </a:pPr>
            <a:r>
              <a:rPr lang="en-AU" sz="1200" dirty="0"/>
              <a:t>Low role clarity</a:t>
            </a:r>
          </a:p>
          <a:p>
            <a:pPr marL="214313" indent="-214313">
              <a:buFont typeface="Arial" panose="020B0604020202020204" pitchFamily="34" charset="0"/>
              <a:buChar char="•"/>
            </a:pPr>
            <a:r>
              <a:rPr lang="en-AU" sz="1200" dirty="0"/>
              <a:t>Poor organisational change management</a:t>
            </a:r>
          </a:p>
          <a:p>
            <a:pPr marL="214313" indent="-214313">
              <a:buFont typeface="Arial" panose="020B0604020202020204" pitchFamily="34" charset="0"/>
              <a:buChar char="•"/>
            </a:pPr>
            <a:r>
              <a:rPr lang="en-AU" sz="1200" dirty="0"/>
              <a:t>Low recognition and reward</a:t>
            </a:r>
          </a:p>
          <a:p>
            <a:pPr marL="214313" indent="-214313">
              <a:buFont typeface="Arial" panose="020B0604020202020204" pitchFamily="34" charset="0"/>
              <a:buChar char="•"/>
            </a:pPr>
            <a:r>
              <a:rPr lang="en-AU" sz="1200" dirty="0"/>
              <a:t>Poor organisational Justice</a:t>
            </a:r>
          </a:p>
          <a:p>
            <a:pPr marL="214313" indent="-214313">
              <a:buFont typeface="Arial" panose="020B0604020202020204" pitchFamily="34" charset="0"/>
              <a:buChar char="•"/>
            </a:pPr>
            <a:r>
              <a:rPr lang="en-AU" sz="1200" dirty="0"/>
              <a:t>Poor environmental conditions</a:t>
            </a:r>
          </a:p>
          <a:p>
            <a:pPr marL="214313" indent="-214313">
              <a:buFont typeface="Arial" panose="020B0604020202020204" pitchFamily="34" charset="0"/>
              <a:buChar char="•"/>
            </a:pPr>
            <a:r>
              <a:rPr lang="en-AU" sz="1200" dirty="0"/>
              <a:t>Remote work </a:t>
            </a:r>
          </a:p>
          <a:p>
            <a:pPr marL="214313" indent="-214313">
              <a:buFont typeface="Arial" panose="020B0604020202020204" pitchFamily="34" charset="0"/>
              <a:buChar char="•"/>
            </a:pPr>
            <a:r>
              <a:rPr lang="en-AU" sz="1200" dirty="0"/>
              <a:t>Isolated work</a:t>
            </a:r>
          </a:p>
          <a:p>
            <a:pPr marL="214313" indent="-214313">
              <a:buFont typeface="Arial" panose="020B0604020202020204" pitchFamily="34" charset="0"/>
              <a:buChar char="•"/>
            </a:pPr>
            <a:r>
              <a:rPr lang="en-AU" sz="1200" dirty="0"/>
              <a:t>Violent of traumatic events </a:t>
            </a:r>
          </a:p>
          <a:p>
            <a:pPr marL="214313" indent="-214313">
              <a:buFont typeface="Arial" panose="020B0604020202020204" pitchFamily="34" charset="0"/>
              <a:buChar char="•"/>
            </a:pPr>
            <a:endParaRPr lang="en-AU" sz="1200" dirty="0"/>
          </a:p>
          <a:p>
            <a:r>
              <a:rPr lang="en-AU" altLang="en-US" dirty="0"/>
              <a:t>Workers are likely to be exposed to a combination of psychosocial hazards; some may always be present, while others only occasionally.</a:t>
            </a:r>
            <a:endParaRPr lang="en-AU" sz="1200" dirty="0"/>
          </a:p>
          <a:p>
            <a:endParaRPr lang="en-AU" dirty="0"/>
          </a:p>
          <a:p>
            <a:r>
              <a:rPr lang="en-AU" dirty="0"/>
              <a:t>Stress does not constitute</a:t>
            </a:r>
            <a:r>
              <a:rPr lang="en-AU" baseline="0" dirty="0"/>
              <a:t> and injury, however it is a condition that can increase the likelihood of injury</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12</a:t>
            </a:fld>
            <a:endParaRPr lang="en-AU"/>
          </a:p>
        </p:txBody>
      </p:sp>
    </p:spTree>
    <p:extLst>
      <p:ext uri="{BB962C8B-B14F-4D97-AF65-F5344CB8AC3E}">
        <p14:creationId xmlns:p14="http://schemas.microsoft.com/office/powerpoint/2010/main" val="2260620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AU" sz="1200" dirty="0" smtClean="0"/>
              <a:t>How</a:t>
            </a:r>
            <a:r>
              <a:rPr lang="en-AU" sz="1200" baseline="0" dirty="0" smtClean="0"/>
              <a:t> risks increase likelihood of hazards and how exposure to risks and hazards impact mental and physical health outcomes. </a:t>
            </a:r>
          </a:p>
          <a:p>
            <a:pPr marL="0" indent="0">
              <a:buFont typeface="Arial" panose="020B0604020202020204" pitchFamily="34" charset="0"/>
              <a:buNone/>
            </a:pPr>
            <a:r>
              <a:rPr lang="en-AU" sz="1200" baseline="0" dirty="0" smtClean="0"/>
              <a:t>We need to have interventions at each phase with most energy focused on prevention at the organisational risk factors phase.</a:t>
            </a:r>
            <a:endParaRPr lang="en-AU" sz="1200" dirty="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13</a:t>
            </a:fld>
            <a:endParaRPr lang="en-AU"/>
          </a:p>
        </p:txBody>
      </p:sp>
    </p:spTree>
    <p:extLst>
      <p:ext uri="{BB962C8B-B14F-4D97-AF65-F5344CB8AC3E}">
        <p14:creationId xmlns:p14="http://schemas.microsoft.com/office/powerpoint/2010/main" val="3411281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14</a:t>
            </a:fld>
            <a:endParaRPr lang="en-AU"/>
          </a:p>
        </p:txBody>
      </p:sp>
    </p:spTree>
    <p:extLst>
      <p:ext uri="{BB962C8B-B14F-4D97-AF65-F5344CB8AC3E}">
        <p14:creationId xmlns:p14="http://schemas.microsoft.com/office/powerpoint/2010/main" val="2211764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nSpc>
                <a:spcPct val="150000"/>
              </a:lnSpc>
            </a:pPr>
            <a:r>
              <a:rPr lang="en-AU" sz="1000" dirty="0" smtClean="0"/>
              <a:t>Four </a:t>
            </a:r>
            <a:r>
              <a:rPr lang="en-AU" sz="1000" dirty="0"/>
              <a:t>types of antecedents (risk factors) appear: (1) changing in general and changing nature of work, (2) work organisation, (3) organisational culture and climate, and (4) leadership.</a:t>
            </a:r>
          </a:p>
          <a:p>
            <a:pPr>
              <a:lnSpc>
                <a:spcPct val="150000"/>
              </a:lnSpc>
            </a:pPr>
            <a:endParaRPr lang="en-AU" sz="10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AU" sz="1000" b="1" dirty="0"/>
              <a:t>Change</a:t>
            </a:r>
            <a:r>
              <a:rPr lang="en-AU" sz="1000" dirty="0"/>
              <a:t> – Any internal or external changes  where the relationships between employees are likely to be affected. For instance, organisational restructuring has been found to act as a risk factor of bullying in several studies and this risk may grow if managers adopt more autocratic practices to bring about change (McCarthy, et al. 1995, Sheehan 1999). </a:t>
            </a:r>
            <a:r>
              <a:rPr lang="en-AU" sz="1200" kern="1200" dirty="0">
                <a:solidFill>
                  <a:schemeClr val="tx1"/>
                </a:solidFill>
                <a:effectLst/>
                <a:latin typeface="+mn-lt"/>
                <a:ea typeface="+mn-ea"/>
                <a:cs typeface="+mn-cs"/>
              </a:rPr>
              <a:t>Changes can occur at three levels: personal (i.e. changes to position and responsibilities), management (i.e. new supervisors or processes and procedures), and organisational (i.e. takeover, restructure or redundancies)</a:t>
            </a:r>
          </a:p>
          <a:p>
            <a:pPr marL="171450" indent="-171450" rtl="0" eaLnBrk="1" fontAlgn="t"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External </a:t>
            </a:r>
          </a:p>
          <a:p>
            <a:pPr marL="171450" indent="-171450" rtl="0" eaLnBrk="1" fontAlgn="t"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Labour market</a:t>
            </a:r>
            <a:r>
              <a:rPr lang="en-AU" sz="1200" b="0" i="0" u="none" strike="noStrike" kern="1200" baseline="0" dirty="0">
                <a:solidFill>
                  <a:schemeClr val="tx1"/>
                </a:solidFill>
                <a:effectLst/>
                <a:latin typeface="+mn-lt"/>
                <a:ea typeface="+mn-ea"/>
                <a:cs typeface="+mn-cs"/>
              </a:rPr>
              <a:t> </a:t>
            </a:r>
            <a:endParaRPr lang="en-AU"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Global events i.e. GFC</a:t>
            </a:r>
          </a:p>
          <a:p>
            <a:pPr marL="171450" indent="-171450" rtl="0" eaLnBrk="1" fontAlgn="auto"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Internal </a:t>
            </a:r>
          </a:p>
          <a:p>
            <a:pPr marL="171450" indent="-171450" rtl="0" eaLnBrk="1" fontAlgn="auto"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Restructure</a:t>
            </a:r>
          </a:p>
          <a:p>
            <a:pPr marL="171450" indent="-171450" rtl="0" eaLnBrk="1" fontAlgn="auto"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Budget</a:t>
            </a:r>
          </a:p>
          <a:p>
            <a:pPr marL="171450" indent="-171450" rtl="0" eaLnBrk="1" fontAlgn="auto"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Technology</a:t>
            </a:r>
          </a:p>
          <a:p>
            <a:pPr marL="171450" indent="-171450" rtl="0" eaLnBrk="1" fontAlgn="auto"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Change</a:t>
            </a:r>
            <a:r>
              <a:rPr lang="en-AU" sz="1200" b="0" i="0" u="none" strike="noStrike" kern="1200" baseline="0" dirty="0">
                <a:solidFill>
                  <a:schemeClr val="tx1"/>
                </a:solidFill>
                <a:effectLst/>
                <a:latin typeface="+mn-lt"/>
                <a:ea typeface="+mn-ea"/>
                <a:cs typeface="+mn-cs"/>
              </a:rPr>
              <a:t> in manager </a:t>
            </a:r>
            <a:endParaRPr lang="en-AU" sz="1200" b="0" i="0" u="none" strike="noStrike" kern="1200" dirty="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r>
              <a:rPr lang="en-AU" sz="1200" b="0" i="0" u="none" strike="noStrike" kern="1200" baseline="0" dirty="0">
                <a:solidFill>
                  <a:schemeClr val="tx1"/>
                </a:solidFill>
                <a:effectLst/>
                <a:latin typeface="+mn-lt"/>
                <a:ea typeface="+mn-ea"/>
                <a:cs typeface="+mn-cs"/>
              </a:rPr>
              <a:t>Duties</a:t>
            </a:r>
            <a:endParaRPr lang="en-AU"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indent="0">
              <a:lnSpc>
                <a:spcPct val="150000"/>
              </a:lnSpc>
              <a:buFont typeface="Arial" panose="020B0604020202020204" pitchFamily="34" charset="0"/>
              <a:buNone/>
            </a:pPr>
            <a:r>
              <a:rPr lang="en-AU" sz="1000" b="1" dirty="0"/>
              <a:t>Work organisation </a:t>
            </a:r>
            <a:r>
              <a:rPr lang="en-AU" sz="1000" dirty="0"/>
              <a:t>– negative and stressful work environment (</a:t>
            </a:r>
            <a:r>
              <a:rPr lang="en-AU" sz="1000" dirty="0" err="1"/>
              <a:t>Leymann</a:t>
            </a:r>
            <a:r>
              <a:rPr lang="en-AU" sz="1000" dirty="0"/>
              <a:t> 1996b) are associated with workplace bullying. This relationship can be explained as various environmental work factors are considered to produce or elicit occupational stress, which again may increase the risk of conflict and bullying. The characteristics of the negative and stressful environment are, for example, work pressure, unclear and unpredictable job situations, enforced team working, unclear roles, lack of control, as well as various job related physical aspects (noise, heat and coldness) (Hoel &amp; </a:t>
            </a:r>
            <a:r>
              <a:rPr lang="en-AU" sz="1000" dirty="0" err="1"/>
              <a:t>Salin</a:t>
            </a:r>
            <a:r>
              <a:rPr lang="en-AU" sz="1000" dirty="0"/>
              <a:t> 2003).</a:t>
            </a:r>
          </a:p>
          <a:p>
            <a:pPr marL="171450" indent="-171450" rtl="0" eaLnBrk="1" fontAlgn="t" latinLnBrk="0" hangingPunct="1">
              <a:buFont typeface="Arial" panose="020B0604020202020204" pitchFamily="34" charset="0"/>
              <a:buChar char="•"/>
            </a:pPr>
            <a:r>
              <a:rPr lang="en-AU" sz="1000" b="0" i="0" u="none" strike="noStrike" kern="1200" dirty="0">
                <a:solidFill>
                  <a:schemeClr val="tx1"/>
                </a:solidFill>
                <a:effectLst/>
                <a:latin typeface="+mn-lt"/>
                <a:ea typeface="+mn-ea"/>
                <a:cs typeface="+mn-cs"/>
              </a:rPr>
              <a:t>High job demands</a:t>
            </a:r>
          </a:p>
          <a:p>
            <a:pPr marL="171450" indent="-171450" rtl="0" eaLnBrk="1" fontAlgn="t" latinLnBrk="0" hangingPunct="1">
              <a:buFont typeface="Arial" panose="020B0604020202020204" pitchFamily="34" charset="0"/>
              <a:buChar char="•"/>
            </a:pPr>
            <a:r>
              <a:rPr lang="en-AU" sz="1000" b="0" i="0" u="none" strike="noStrike" kern="1200" dirty="0">
                <a:solidFill>
                  <a:schemeClr val="tx1"/>
                </a:solidFill>
                <a:effectLst/>
                <a:latin typeface="+mn-lt"/>
                <a:ea typeface="+mn-ea"/>
                <a:cs typeface="+mn-cs"/>
              </a:rPr>
              <a:t>Low job</a:t>
            </a:r>
            <a:r>
              <a:rPr lang="en-AU" sz="1000" b="0" i="0" u="none" strike="noStrike" kern="1200" baseline="0" dirty="0">
                <a:solidFill>
                  <a:schemeClr val="tx1"/>
                </a:solidFill>
                <a:effectLst/>
                <a:latin typeface="+mn-lt"/>
                <a:ea typeface="+mn-ea"/>
                <a:cs typeface="+mn-cs"/>
              </a:rPr>
              <a:t> c</a:t>
            </a:r>
            <a:r>
              <a:rPr lang="en-AU" sz="1000" b="0" i="0" u="none" strike="noStrike" kern="1200" dirty="0">
                <a:solidFill>
                  <a:schemeClr val="tx1"/>
                </a:solidFill>
                <a:effectLst/>
                <a:latin typeface="+mn-lt"/>
                <a:ea typeface="+mn-ea"/>
                <a:cs typeface="+mn-cs"/>
              </a:rPr>
              <a:t>ontrol</a:t>
            </a:r>
          </a:p>
          <a:p>
            <a:pPr marL="171450" indent="-171450" rtl="0" eaLnBrk="1" fontAlgn="t" latinLnBrk="0" hangingPunct="1">
              <a:buFont typeface="Arial" panose="020B0604020202020204" pitchFamily="34" charset="0"/>
              <a:buChar char="•"/>
            </a:pPr>
            <a:r>
              <a:rPr lang="en-AU" sz="1000" b="0" i="0" u="none" strike="noStrike" kern="1200" dirty="0">
                <a:solidFill>
                  <a:schemeClr val="tx1"/>
                </a:solidFill>
                <a:effectLst/>
                <a:latin typeface="+mn-lt"/>
                <a:ea typeface="+mn-ea"/>
                <a:cs typeface="+mn-cs"/>
              </a:rPr>
              <a:t>Role ambiguity</a:t>
            </a:r>
          </a:p>
          <a:p>
            <a:pPr marL="171450" indent="-171450" rtl="0" eaLnBrk="1" fontAlgn="t" latinLnBrk="0" hangingPunct="1">
              <a:buFont typeface="Arial" panose="020B0604020202020204" pitchFamily="34" charset="0"/>
              <a:buChar char="•"/>
            </a:pPr>
            <a:r>
              <a:rPr lang="en-AU" sz="1000" b="0" i="0" u="none" strike="noStrike" kern="1200" baseline="0" dirty="0" smtClean="0">
                <a:solidFill>
                  <a:schemeClr val="tx1"/>
                </a:solidFill>
                <a:effectLst/>
                <a:latin typeface="+mn-lt"/>
                <a:ea typeface="+mn-ea"/>
                <a:cs typeface="+mn-cs"/>
              </a:rPr>
              <a:t>Rights</a:t>
            </a:r>
            <a:endParaRPr lang="en-AU" sz="10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AU" sz="1000" b="0" i="0" u="none" strike="noStrike" kern="1200" baseline="0" dirty="0">
                <a:solidFill>
                  <a:schemeClr val="tx1"/>
                </a:solidFill>
                <a:effectLst/>
                <a:latin typeface="+mn-lt"/>
                <a:ea typeface="+mn-ea"/>
                <a:cs typeface="+mn-cs"/>
              </a:rPr>
              <a:t>Duties</a:t>
            </a:r>
            <a:endParaRPr lang="en-AU" sz="10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AU" sz="1000" b="0" i="0" u="none" strike="noStrike" kern="1200" baseline="0" dirty="0">
                <a:solidFill>
                  <a:schemeClr val="tx1"/>
                </a:solidFill>
                <a:effectLst/>
                <a:latin typeface="+mn-lt"/>
                <a:ea typeface="+mn-ea"/>
                <a:cs typeface="+mn-cs"/>
              </a:rPr>
              <a:t>Responsibilities</a:t>
            </a:r>
            <a:endParaRPr lang="en-AU" sz="1000" b="0" i="0" u="none" strike="noStrike" kern="1200" dirty="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r>
              <a:rPr lang="en-AU" sz="1000" b="0" i="0" u="none" strike="noStrike" kern="1200" dirty="0">
                <a:solidFill>
                  <a:schemeClr val="tx1"/>
                </a:solidFill>
                <a:effectLst/>
                <a:latin typeface="+mn-lt"/>
                <a:ea typeface="+mn-ea"/>
                <a:cs typeface="+mn-cs"/>
              </a:rPr>
              <a:t>Role conflict</a:t>
            </a:r>
          </a:p>
          <a:p>
            <a:pPr marL="171450" indent="-171450" rtl="0" eaLnBrk="1" fontAlgn="auto" latinLnBrk="0" hangingPunct="1">
              <a:buFont typeface="Arial" panose="020B0604020202020204" pitchFamily="34" charset="0"/>
              <a:buChar char="•"/>
            </a:pPr>
            <a:r>
              <a:rPr lang="en-AU" sz="1000" b="0" i="0" u="none" strike="noStrike" kern="1200" dirty="0">
                <a:solidFill>
                  <a:schemeClr val="tx1"/>
                </a:solidFill>
                <a:effectLst/>
                <a:latin typeface="+mn-lt"/>
                <a:ea typeface="+mn-ea"/>
                <a:cs typeface="+mn-cs"/>
              </a:rPr>
              <a:t>Environment</a:t>
            </a:r>
            <a:r>
              <a:rPr lang="en-AU" sz="1000" b="0" i="0" u="none" strike="noStrike" kern="1200" baseline="0" dirty="0">
                <a:solidFill>
                  <a:schemeClr val="tx1"/>
                </a:solidFill>
                <a:effectLst/>
                <a:latin typeface="+mn-lt"/>
                <a:ea typeface="+mn-ea"/>
                <a:cs typeface="+mn-cs"/>
              </a:rPr>
              <a:t> : temp, noise, layout etc.</a:t>
            </a:r>
            <a:endParaRPr lang="en-AU" sz="1000" b="0" i="0" u="none" strike="noStrike" kern="1200" dirty="0">
              <a:solidFill>
                <a:schemeClr val="tx1"/>
              </a:solidFill>
              <a:effectLst/>
              <a:latin typeface="+mn-lt"/>
              <a:ea typeface="+mn-ea"/>
              <a:cs typeface="+mn-cs"/>
            </a:endParaRPr>
          </a:p>
          <a:p>
            <a:pPr marL="171450" indent="-171450">
              <a:lnSpc>
                <a:spcPct val="150000"/>
              </a:lnSpc>
              <a:buFont typeface="Arial" panose="020B0604020202020204" pitchFamily="34" charset="0"/>
              <a:buChar char="•"/>
            </a:pPr>
            <a:endParaRPr lang="en-AU" sz="1000" dirty="0"/>
          </a:p>
          <a:p>
            <a:pPr marL="0" indent="0">
              <a:lnSpc>
                <a:spcPct val="150000"/>
              </a:lnSpc>
              <a:buFont typeface="Arial" panose="020B0604020202020204" pitchFamily="34" charset="0"/>
              <a:buNone/>
            </a:pPr>
            <a:endParaRPr lang="en-AU" sz="1000" dirty="0"/>
          </a:p>
          <a:p>
            <a:pPr marL="0" indent="0">
              <a:lnSpc>
                <a:spcPct val="150000"/>
              </a:lnSpc>
              <a:buFont typeface="Arial" panose="020B0604020202020204" pitchFamily="34" charset="0"/>
              <a:buNone/>
            </a:pPr>
            <a:r>
              <a:rPr lang="en-AU" sz="1000" b="1" dirty="0"/>
              <a:t>Organisational Culture- </a:t>
            </a:r>
            <a:r>
              <a:rPr lang="en-AU" sz="1000" dirty="0"/>
              <a:t>organisational culture may play a decisive role (</a:t>
            </a:r>
            <a:r>
              <a:rPr lang="en-AU" sz="1000" dirty="0" err="1"/>
              <a:t>Dejours</a:t>
            </a:r>
            <a:r>
              <a:rPr lang="en-AU" sz="1000" dirty="0"/>
              <a:t> 1993, 1998</a:t>
            </a:r>
            <a:r>
              <a:rPr lang="en-AU" sz="1000" dirty="0" smtClean="0"/>
              <a:t>).</a:t>
            </a:r>
            <a:r>
              <a:rPr lang="en-AU" sz="1000" baseline="0" dirty="0" smtClean="0"/>
              <a:t> </a:t>
            </a:r>
            <a:r>
              <a:rPr lang="en-AU" sz="1000" dirty="0" smtClean="0"/>
              <a:t>According </a:t>
            </a:r>
            <a:r>
              <a:rPr lang="en-AU" sz="1000" dirty="0"/>
              <a:t>to Hoel and </a:t>
            </a:r>
            <a:r>
              <a:rPr lang="en-AU" sz="1000" dirty="0" err="1"/>
              <a:t>Salin</a:t>
            </a:r>
            <a:r>
              <a:rPr lang="en-AU" sz="1000" dirty="0"/>
              <a:t> (2003: 211), “As new members enter the organisation they will gradually adapt to the shared norms of the organisation and their work group by means of socialisation </a:t>
            </a:r>
            <a:r>
              <a:rPr lang="en-AU" sz="1000" dirty="0" smtClean="0"/>
              <a:t>processes”. Given </a:t>
            </a:r>
            <a:r>
              <a:rPr lang="en-AU" sz="1000" dirty="0"/>
              <a:t>this, a highl</a:t>
            </a:r>
            <a:r>
              <a:rPr lang="en-AU" sz="1000" baseline="0" dirty="0"/>
              <a:t>y homogenous work group is a risk factor for bullying. </a:t>
            </a:r>
            <a:r>
              <a:rPr lang="en-AU" sz="1000" dirty="0"/>
              <a:t>In some organisations, bullying may not be an integral part of the culture, but it is still indirectly ‘permitted’. For example if it</a:t>
            </a:r>
            <a:r>
              <a:rPr lang="en-AU" sz="1000" baseline="0" dirty="0"/>
              <a:t> is tolerated by management or perceived to be rewarded through promotions etc. </a:t>
            </a:r>
            <a:r>
              <a:rPr lang="en-AU" sz="1000" dirty="0"/>
              <a:t>If there is no policy against bullying, no monitoring policy and no punishment for those who engage in bullying, it could be interpreted that the organisation accepts the behaviour as normal and legitimate and to some extent indirectly rewards the behaviour (Hoel &amp; </a:t>
            </a:r>
            <a:r>
              <a:rPr lang="en-AU" sz="1000" dirty="0" err="1"/>
              <a:t>Salin</a:t>
            </a:r>
            <a:r>
              <a:rPr lang="en-AU" sz="1000" dirty="0"/>
              <a:t> 2003). Brodsky (1976: 83) argues that, “For harassment to occur, the harassment elements must exist within a culture that permits and rewards harassment.”.</a:t>
            </a:r>
            <a:r>
              <a:rPr lang="en-AU" sz="1000" baseline="0" dirty="0"/>
              <a:t> </a:t>
            </a:r>
            <a:r>
              <a:rPr lang="en-AU" sz="1000" dirty="0"/>
              <a:t>Other factors include- high internal competition. </a:t>
            </a:r>
          </a:p>
          <a:p>
            <a:pPr marL="171450" indent="-171450" rtl="0" eaLnBrk="1" fontAlgn="t"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Structures</a:t>
            </a:r>
            <a:r>
              <a:rPr lang="en-AU" sz="1200" b="0" i="0" u="none" strike="noStrike" kern="1200" baseline="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&amp; systems</a:t>
            </a:r>
          </a:p>
          <a:p>
            <a:pPr marL="171450" indent="-171450" rtl="0" eaLnBrk="1" fontAlgn="t"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Non-existent</a:t>
            </a:r>
          </a:p>
          <a:p>
            <a:pPr marL="171450" indent="-171450" rtl="0" eaLnBrk="1" fontAlgn="t"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Ineffective</a:t>
            </a:r>
          </a:p>
          <a:p>
            <a:pPr marL="171450" indent="-171450" rtl="0" eaLnBrk="1" fontAlgn="t"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Reward a negative culture</a:t>
            </a:r>
          </a:p>
          <a:p>
            <a:pPr marL="171450" indent="-171450" rtl="0" eaLnBrk="1" fontAlgn="t"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Lack of rewards &amp; recognition </a:t>
            </a:r>
          </a:p>
          <a:p>
            <a:pPr marL="171450" indent="-171450" rtl="0" eaLnBrk="1" fontAlgn="auto"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Organisation injustice</a:t>
            </a:r>
            <a:r>
              <a:rPr lang="en-AU" sz="1200" b="0" i="0" u="none" strike="noStrike" kern="1200" baseline="0" dirty="0">
                <a:solidFill>
                  <a:schemeClr val="tx1"/>
                </a:solidFill>
                <a:effectLst/>
                <a:latin typeface="+mn-lt"/>
                <a:ea typeface="+mn-ea"/>
                <a:cs typeface="+mn-cs"/>
              </a:rPr>
              <a:t> </a:t>
            </a:r>
            <a:endParaRPr lang="en-AU" sz="1200" b="0" i="0" u="none" strike="noStrike" kern="1200" dirty="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Resource distribution</a:t>
            </a:r>
          </a:p>
          <a:p>
            <a:pPr marL="171450" indent="-171450" rtl="0" eaLnBrk="1" fontAlgn="auto"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Processes and decision making</a:t>
            </a:r>
          </a:p>
          <a:p>
            <a:pPr marL="171450" indent="-171450" rtl="0" eaLnBrk="1" fontAlgn="auto"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Personal interaction</a:t>
            </a:r>
          </a:p>
          <a:p>
            <a:pPr marL="171450" indent="-171450" rtl="0" eaLnBrk="1" fontAlgn="t"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Unhealthy work relationships</a:t>
            </a:r>
          </a:p>
          <a:p>
            <a:pPr marL="171450" indent="-171450" rtl="0" eaLnBrk="1" fontAlgn="auto"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Lack of support from colleagues</a:t>
            </a:r>
          </a:p>
          <a:p>
            <a:pPr marL="171450" indent="-171450" rtl="0" eaLnBrk="1" fontAlgn="auto" latinLnBrk="0" hangingPunct="1">
              <a:buFont typeface="Arial" panose="020B0604020202020204" pitchFamily="34" charset="0"/>
              <a:buChar char="•"/>
            </a:pPr>
            <a:r>
              <a:rPr lang="en-AU" sz="1200" b="0" i="0" u="none" strike="noStrike" kern="1200" dirty="0">
                <a:solidFill>
                  <a:schemeClr val="tx1"/>
                </a:solidFill>
                <a:effectLst/>
                <a:latin typeface="+mn-lt"/>
                <a:ea typeface="+mn-ea"/>
                <a:cs typeface="+mn-cs"/>
              </a:rPr>
              <a:t>Homogenous</a:t>
            </a:r>
            <a:r>
              <a:rPr lang="en-AU" sz="1200" b="0" i="0" u="none" strike="noStrike" kern="1200" baseline="0" dirty="0">
                <a:solidFill>
                  <a:schemeClr val="tx1"/>
                </a:solidFill>
                <a:effectLst/>
                <a:latin typeface="+mn-lt"/>
                <a:ea typeface="+mn-ea"/>
                <a:cs typeface="+mn-cs"/>
              </a:rPr>
              <a:t> group</a:t>
            </a:r>
            <a:endParaRPr lang="en-AU" sz="1200" b="0" i="0" u="none" strike="noStrike" kern="1200" dirty="0">
              <a:solidFill>
                <a:schemeClr val="tx1"/>
              </a:solidFill>
              <a:effectLst/>
              <a:latin typeface="+mn-lt"/>
              <a:ea typeface="+mn-ea"/>
              <a:cs typeface="+mn-cs"/>
            </a:endParaRPr>
          </a:p>
          <a:p>
            <a:pPr marL="171450" indent="-171450">
              <a:lnSpc>
                <a:spcPct val="150000"/>
              </a:lnSpc>
              <a:buFont typeface="Arial" panose="020B0604020202020204" pitchFamily="34" charset="0"/>
              <a:buChar char="•"/>
            </a:pPr>
            <a:endParaRPr lang="en-AU" sz="1000" dirty="0"/>
          </a:p>
          <a:p>
            <a:pPr marL="0" indent="0">
              <a:lnSpc>
                <a:spcPct val="150000"/>
              </a:lnSpc>
              <a:buFont typeface="Arial" panose="020B0604020202020204" pitchFamily="34" charset="0"/>
              <a:buNone/>
            </a:pPr>
            <a:endParaRPr lang="en-AU" sz="1000" dirty="0"/>
          </a:p>
          <a:p>
            <a:pPr marL="171450" indent="-171450">
              <a:lnSpc>
                <a:spcPct val="150000"/>
              </a:lnSpc>
              <a:buFont typeface="Arial" panose="020B0604020202020204" pitchFamily="34" charset="0"/>
              <a:buChar char="•"/>
            </a:pPr>
            <a:r>
              <a:rPr lang="en-AU" sz="1000" b="1" dirty="0"/>
              <a:t>Leadership-</a:t>
            </a:r>
            <a:r>
              <a:rPr lang="en-AU" sz="1000" b="1" baseline="0" dirty="0"/>
              <a:t>  </a:t>
            </a:r>
            <a:r>
              <a:rPr lang="en-AU" sz="1000" dirty="0"/>
              <a:t>Two styles of leadership have been found to be associated with bullying: an authoritarian style (dictatorship) and a laissez-faire style (abdication</a:t>
            </a:r>
            <a:r>
              <a:rPr lang="en-AU" sz="1000" baseline="0" dirty="0"/>
              <a:t> of leadership-</a:t>
            </a:r>
            <a:r>
              <a:rPr lang="en-AU" sz="1000" baseline="0" dirty="0">
                <a:sym typeface="Wingdings" panose="05000000000000000000" pitchFamily="2" charset="2"/>
              </a:rPr>
              <a:t> employees experience high degrees of role conflict and ambiguity, with increased conflict between employees</a:t>
            </a:r>
            <a:r>
              <a:rPr lang="en-AU" sz="1000" baseline="0" dirty="0"/>
              <a:t>)</a:t>
            </a:r>
            <a:r>
              <a:rPr lang="en-AU" sz="1000" dirty="0"/>
              <a:t>. In contrast, people who had neither been bullied, nor had observed bullying taking place, reported that disagreements at their workplace tended to be solved by negotiation (</a:t>
            </a:r>
            <a:r>
              <a:rPr lang="en-AU" sz="1000" dirty="0" err="1"/>
              <a:t>Vartia</a:t>
            </a:r>
            <a:r>
              <a:rPr lang="en-AU" sz="1000" dirty="0"/>
              <a:t> 1996). Moreover, a laissez-faire style of leadership may also provide a fertile ground for bullying between peers or colleagues. A manager’s ignorance and failure to recognise and intervene in bullying cases may indirectly contribute to bullying by conveying the message that bullying is acceptable. Similarly, dissatisfaction with the amount and quality of guidance, instructions and given feedback has been shown to be associated with higher levels of bullying (Hoel &amp; </a:t>
            </a:r>
            <a:r>
              <a:rPr lang="en-AU" sz="1000" dirty="0" err="1"/>
              <a:t>Salin</a:t>
            </a:r>
            <a:r>
              <a:rPr lang="en-AU" sz="1000" dirty="0"/>
              <a:t> 2003).</a:t>
            </a:r>
          </a:p>
          <a:p>
            <a:pPr rtl="0" eaLnBrk="1" fontAlgn="t" latinLnBrk="0" hangingPunct="1"/>
            <a:endParaRPr lang="en-AU" sz="1200" b="1" i="0" u="none" strike="noStrike" kern="1200" dirty="0" smtClean="0">
              <a:solidFill>
                <a:schemeClr val="tx1"/>
              </a:solidFill>
              <a:effectLst/>
              <a:latin typeface="+mn-lt"/>
              <a:ea typeface="+mn-ea"/>
              <a:cs typeface="+mn-cs"/>
            </a:endParaRPr>
          </a:p>
          <a:p>
            <a:pPr marL="171450" indent="-171450">
              <a:lnSpc>
                <a:spcPct val="150000"/>
              </a:lnSpc>
              <a:buFont typeface="Arial" panose="020B0604020202020204" pitchFamily="34" charset="0"/>
              <a:buChar char="•"/>
            </a:pPr>
            <a:endParaRPr lang="en-AU" sz="1000" dirty="0"/>
          </a:p>
          <a:p>
            <a:pPr marL="171450" indent="-171450">
              <a:lnSpc>
                <a:spcPct val="150000"/>
              </a:lnSpc>
              <a:buFont typeface="Arial" panose="020B0604020202020204" pitchFamily="34" charset="0"/>
              <a:buChar char="•"/>
            </a:pPr>
            <a:endParaRPr lang="en-AU" sz="1000" dirty="0"/>
          </a:p>
          <a:p>
            <a:pPr>
              <a:lnSpc>
                <a:spcPct val="150000"/>
              </a:lnSpc>
            </a:pPr>
            <a:endParaRPr lang="en-AU" dirty="0"/>
          </a:p>
        </p:txBody>
      </p:sp>
      <p:sp>
        <p:nvSpPr>
          <p:cNvPr id="4" name="Slide Number Placeholder 3"/>
          <p:cNvSpPr>
            <a:spLocks noGrp="1"/>
          </p:cNvSpPr>
          <p:nvPr>
            <p:ph type="sldNum" sz="quarter" idx="10"/>
          </p:nvPr>
        </p:nvSpPr>
        <p:spPr/>
        <p:txBody>
          <a:bodyPr/>
          <a:lstStyle/>
          <a:p>
            <a:fld id="{9232E8D0-05BA-4B7B-9BE4-51E19B24683D}" type="slidenum">
              <a:rPr lang="en-AU" smtClean="0"/>
              <a:t>15</a:t>
            </a:fld>
            <a:endParaRPr lang="en-AU"/>
          </a:p>
        </p:txBody>
      </p:sp>
    </p:spTree>
    <p:extLst>
      <p:ext uri="{BB962C8B-B14F-4D97-AF65-F5344CB8AC3E}">
        <p14:creationId xmlns:p14="http://schemas.microsoft.com/office/powerpoint/2010/main" val="3627580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Stigma</a:t>
            </a:r>
            <a:r>
              <a:rPr lang="en-AU" baseline="0" dirty="0" smtClean="0"/>
              <a:t> gets in the way of everything. If there is stigma around mental health then nobody will put effort into addressing it or improving the workplace or even using the resources available – it wont get prioritised.</a:t>
            </a:r>
          </a:p>
          <a:p>
            <a:endParaRPr lang="en-AU" baseline="0" dirty="0" smtClean="0"/>
          </a:p>
          <a:p>
            <a:r>
              <a:rPr lang="en-AU" baseline="0" dirty="0" smtClean="0"/>
              <a:t>Address stigma by targeting its three components – Knowledge, attitude and behaviour</a:t>
            </a:r>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16</a:t>
            </a:fld>
            <a:endParaRPr lang="en-AU"/>
          </a:p>
        </p:txBody>
      </p:sp>
    </p:spTree>
    <p:extLst>
      <p:ext uri="{BB962C8B-B14F-4D97-AF65-F5344CB8AC3E}">
        <p14:creationId xmlns:p14="http://schemas.microsoft.com/office/powerpoint/2010/main" val="3290281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0" kern="1200" dirty="0">
                <a:solidFill>
                  <a:schemeClr val="tx1"/>
                </a:solidFill>
                <a:effectLst/>
                <a:latin typeface="+mn-lt"/>
                <a:ea typeface="+mn-ea"/>
                <a:cs typeface="+mn-cs"/>
              </a:rPr>
              <a:t>Relying</a:t>
            </a:r>
            <a:r>
              <a:rPr lang="en-AU" sz="1200" b="0" kern="1200" baseline="0" dirty="0">
                <a:solidFill>
                  <a:schemeClr val="tx1"/>
                </a:solidFill>
                <a:effectLst/>
                <a:latin typeface="+mn-lt"/>
                <a:ea typeface="+mn-ea"/>
                <a:cs typeface="+mn-cs"/>
              </a:rPr>
              <a:t> on resilience is not an effective control. </a:t>
            </a:r>
            <a:r>
              <a:rPr lang="en-AU" sz="1200" b="0" kern="1200" baseline="0" dirty="0" smtClean="0">
                <a:solidFill>
                  <a:schemeClr val="tx1"/>
                </a:solidFill>
                <a:effectLst/>
                <a:latin typeface="+mn-lt"/>
                <a:ea typeface="+mn-ea"/>
                <a:cs typeface="+mn-cs"/>
              </a:rPr>
              <a:t>‘– </a:t>
            </a:r>
            <a:r>
              <a:rPr lang="en-AU" sz="1200" b="0" kern="1200" baseline="0" dirty="0">
                <a:solidFill>
                  <a:schemeClr val="tx1"/>
                </a:solidFill>
                <a:effectLst/>
                <a:latin typeface="+mn-lt"/>
                <a:ea typeface="+mn-ea"/>
                <a:cs typeface="+mn-cs"/>
              </a:rPr>
              <a:t>if that is all we rely on it is not a very strong control and it perpetuates stigma. </a:t>
            </a:r>
            <a:endParaRPr lang="en-AU" sz="1200" b="0" kern="1200" baseline="0" dirty="0" smtClean="0">
              <a:solidFill>
                <a:schemeClr val="tx1"/>
              </a:solidFill>
              <a:effectLst/>
              <a:latin typeface="+mn-lt"/>
              <a:ea typeface="+mn-ea"/>
              <a:cs typeface="+mn-cs"/>
            </a:endParaRPr>
          </a:p>
          <a:p>
            <a:r>
              <a:rPr lang="en-AU" sz="1200" b="0" kern="1200" baseline="0" dirty="0" smtClean="0">
                <a:solidFill>
                  <a:schemeClr val="tx1"/>
                </a:solidFill>
                <a:effectLst/>
                <a:latin typeface="+mn-lt"/>
                <a:ea typeface="+mn-ea"/>
                <a:cs typeface="+mn-cs"/>
              </a:rPr>
              <a:t>Employee Assistance Program (EAP) is not sufficient control either – this is first aid and is only relevant after people have been exposed to the hazard. There is a place for EAP and they can add value BUT they are intervention, not prevention. </a:t>
            </a:r>
            <a:endParaRPr lang="en-AU" sz="1200" b="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dirty="0" smtClean="0"/>
              <a:t>Apply</a:t>
            </a:r>
            <a:r>
              <a:rPr lang="en-AU" baseline="0" dirty="0" smtClean="0"/>
              <a:t> the hierarchy of controls that you are familiar with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17</a:t>
            </a:fld>
            <a:endParaRPr lang="en-AU"/>
          </a:p>
        </p:txBody>
      </p:sp>
    </p:spTree>
    <p:extLst>
      <p:ext uri="{BB962C8B-B14F-4D97-AF65-F5344CB8AC3E}">
        <p14:creationId xmlns:p14="http://schemas.microsoft.com/office/powerpoint/2010/main" val="964706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defRPr/>
            </a:pPr>
            <a:r>
              <a:rPr lang="en-US" altLang="en-US" sz="1200" dirty="0" smtClean="0"/>
              <a:t>Apply the Hierarchy of control (</a:t>
            </a:r>
            <a:r>
              <a:rPr lang="en-US" altLang="en-US" sz="1200" dirty="0" err="1" smtClean="0"/>
              <a:t>HoC</a:t>
            </a:r>
            <a:r>
              <a:rPr lang="en-US" altLang="en-US" sz="1200" dirty="0" smtClean="0"/>
              <a:t>)</a:t>
            </a:r>
            <a:r>
              <a:rPr lang="en-US" altLang="en-US" sz="1200" baseline="0" dirty="0" smtClean="0"/>
              <a:t> </a:t>
            </a:r>
            <a:r>
              <a:rPr lang="en-US" altLang="en-US" sz="1200" dirty="0" smtClean="0"/>
              <a:t>as you would with any other type of</a:t>
            </a:r>
            <a:r>
              <a:rPr lang="en-US" altLang="en-US" sz="1200" baseline="0" dirty="0" smtClean="0"/>
              <a:t> safety.</a:t>
            </a:r>
            <a:endParaRPr lang="en-US" altLang="en-US" sz="1200" dirty="0" smtClean="0"/>
          </a:p>
          <a:p>
            <a:pPr>
              <a:defRPr/>
            </a:pPr>
            <a:endParaRPr lang="en-US" altLang="en-US" sz="1200" dirty="0" smtClean="0"/>
          </a:p>
          <a:p>
            <a:pPr>
              <a:defRPr/>
            </a:pPr>
            <a:endParaRPr lang="en-US" altLang="en-US" sz="1200" dirty="0"/>
          </a:p>
          <a:p>
            <a:pPr>
              <a:defRPr/>
            </a:pPr>
            <a:r>
              <a:rPr lang="en-US" altLang="en-US" sz="1200" dirty="0"/>
              <a:t>This is the hierarchy of control.  Controls: are</a:t>
            </a:r>
            <a:r>
              <a:rPr lang="en-US" altLang="en-US" sz="1200" baseline="0" dirty="0"/>
              <a:t> anything that is practicable for an employer that reduces the risk of injury or harm to health from employees being exposed to a hazard.  Whilst you not always have the decision making authority when consulting to </a:t>
            </a:r>
            <a:r>
              <a:rPr lang="en-US" altLang="en-US" sz="1200" baseline="0" dirty="0" err="1"/>
              <a:t>organisations</a:t>
            </a:r>
            <a:r>
              <a:rPr lang="en-US" altLang="en-US" sz="1200" baseline="0" dirty="0"/>
              <a:t> , it is important to consider when recommending controls or interventions that you are using the hierarchy of control as a guide for your recommendations . </a:t>
            </a:r>
          </a:p>
          <a:p>
            <a:pPr>
              <a:defRPr/>
            </a:pPr>
            <a:endParaRPr lang="en-US" altLang="en-US" sz="1200" baseline="0" dirty="0"/>
          </a:p>
          <a:p>
            <a:r>
              <a:rPr lang="en-AU" sz="1200" b="1" dirty="0">
                <a:effectLst/>
              </a:rPr>
              <a:t>Eliminate </a:t>
            </a:r>
            <a:r>
              <a:rPr lang="en-AU" sz="1200" dirty="0">
                <a:effectLst/>
              </a:rPr>
              <a:t>- if it is possible, the hazard should be removed completely.  For example, get rid of dangerous machines.</a:t>
            </a:r>
          </a:p>
          <a:p>
            <a:endParaRPr lang="en-AU" sz="1200" b="1" dirty="0">
              <a:effectLst/>
            </a:endParaRPr>
          </a:p>
          <a:p>
            <a:r>
              <a:rPr lang="en-AU" sz="1200" b="1" dirty="0">
                <a:effectLst/>
              </a:rPr>
              <a:t>Substitute </a:t>
            </a:r>
            <a:r>
              <a:rPr lang="en-AU" sz="1200" dirty="0">
                <a:effectLst/>
              </a:rPr>
              <a:t>- replace something that produces the hazard with something that does not produce a hazard. For example, replacing solvent based paint with water based paint. Risk assessment on the substitution must be conducted to ensure that it will not pose another hazard.</a:t>
            </a:r>
          </a:p>
          <a:p>
            <a:endParaRPr lang="en-AU" sz="1200" b="1" dirty="0">
              <a:effectLst/>
            </a:endParaRPr>
          </a:p>
          <a:p>
            <a:r>
              <a:rPr lang="en-AU" sz="1200" b="1" dirty="0">
                <a:effectLst/>
              </a:rPr>
              <a:t>Engineering control </a:t>
            </a:r>
            <a:r>
              <a:rPr lang="en-AU" sz="1200" dirty="0">
                <a:effectLst/>
              </a:rPr>
              <a:t>- isolate a person from the hazard by creating physical barrier or making changes to process, equipment or plant to reduce the hazard.  For example, install ventilation systems. </a:t>
            </a:r>
          </a:p>
          <a:p>
            <a:endParaRPr lang="en-AU" sz="1200" b="1" dirty="0">
              <a:effectLst/>
            </a:endParaRPr>
          </a:p>
          <a:p>
            <a:r>
              <a:rPr lang="en-AU" sz="1200" b="1" dirty="0">
                <a:effectLst/>
              </a:rPr>
              <a:t>Administrative control </a:t>
            </a:r>
            <a:r>
              <a:rPr lang="en-AU" sz="1200" dirty="0">
                <a:effectLst/>
              </a:rPr>
              <a:t>- change the way a person works by establishing policies and procedures to minimise the risks.  For example, job scheduling to limit exposure and posting hazard signs.</a:t>
            </a:r>
          </a:p>
          <a:p>
            <a:endParaRPr lang="en-AU" sz="1200" dirty="0">
              <a:effectLst/>
            </a:endParaRPr>
          </a:p>
          <a:p>
            <a:r>
              <a:rPr lang="en-AU" sz="1200" dirty="0">
                <a:effectLst/>
              </a:rPr>
              <a:t>Use </a:t>
            </a:r>
            <a:r>
              <a:rPr lang="en-AU" sz="1200" b="1" dirty="0">
                <a:effectLst/>
              </a:rPr>
              <a:t>personal protective equipment </a:t>
            </a:r>
            <a:r>
              <a:rPr lang="en-AU" sz="1200" dirty="0">
                <a:effectLst/>
              </a:rPr>
              <a:t>(PPE) - protect a person from the hazard by wearing PPE. For example, wearing gloves, safety glasses, hard hats and high-visibility clothing. PPE must be correctly fitted, used and maintained to provide protection.</a:t>
            </a:r>
          </a:p>
          <a:p>
            <a:pPr>
              <a:defRPr/>
            </a:pPr>
            <a:endParaRPr lang="en-US" altLang="en-US" sz="1400" baseline="0" dirty="0"/>
          </a:p>
          <a:p>
            <a:pPr>
              <a:defRPr/>
            </a:pPr>
            <a:endParaRPr lang="en-US" altLang="en-US" sz="1400" baseline="0" dirty="0"/>
          </a:p>
          <a:p>
            <a:endParaRPr lang="en-AU" dirty="0"/>
          </a:p>
        </p:txBody>
      </p:sp>
      <p:sp>
        <p:nvSpPr>
          <p:cNvPr id="4" name="Slide Number Placeholder 3"/>
          <p:cNvSpPr>
            <a:spLocks noGrp="1"/>
          </p:cNvSpPr>
          <p:nvPr>
            <p:ph type="sldNum" sz="quarter" idx="10"/>
          </p:nvPr>
        </p:nvSpPr>
        <p:spPr/>
        <p:txBody>
          <a:bodyPr/>
          <a:lstStyle/>
          <a:p>
            <a:fld id="{68417F9E-15ED-4E12-95F1-7A841484691D}" type="slidenum">
              <a:rPr lang="en-AU" smtClean="0"/>
              <a:t>18</a:t>
            </a:fld>
            <a:endParaRPr lang="en-AU"/>
          </a:p>
        </p:txBody>
      </p:sp>
    </p:spTree>
    <p:extLst>
      <p:ext uri="{BB962C8B-B14F-4D97-AF65-F5344CB8AC3E}">
        <p14:creationId xmlns:p14="http://schemas.microsoft.com/office/powerpoint/2010/main" val="3053334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AU" altLang="en-US" sz="1200" dirty="0" smtClean="0"/>
              <a:t>Here are some </a:t>
            </a:r>
            <a:r>
              <a:rPr lang="en-AU" altLang="en-US" sz="1200" dirty="0" err="1" smtClean="0"/>
              <a:t>HoC</a:t>
            </a:r>
            <a:r>
              <a:rPr lang="en-AU" altLang="en-US" sz="1200" dirty="0" smtClean="0"/>
              <a:t> ideas</a:t>
            </a:r>
            <a:endParaRPr lang="en-AU" altLang="en-US" sz="1200" dirty="0"/>
          </a:p>
          <a:p>
            <a:pPr>
              <a:defRPr/>
            </a:pPr>
            <a:endParaRPr lang="en-AU" dirty="0"/>
          </a:p>
          <a:p>
            <a:endParaRPr lang="en-AU" dirty="0"/>
          </a:p>
        </p:txBody>
      </p:sp>
      <p:sp>
        <p:nvSpPr>
          <p:cNvPr id="4" name="Slide Number Placeholder 3"/>
          <p:cNvSpPr>
            <a:spLocks noGrp="1"/>
          </p:cNvSpPr>
          <p:nvPr>
            <p:ph type="sldNum" sz="quarter" idx="10"/>
          </p:nvPr>
        </p:nvSpPr>
        <p:spPr/>
        <p:txBody>
          <a:bodyPr/>
          <a:lstStyle/>
          <a:p>
            <a:fld id="{9232E8D0-05BA-4B7B-9BE4-51E19B24683D}" type="slidenum">
              <a:rPr lang="en-AU" smtClean="0"/>
              <a:t>19</a:t>
            </a:fld>
            <a:endParaRPr lang="en-AU"/>
          </a:p>
        </p:txBody>
      </p:sp>
    </p:spTree>
    <p:extLst>
      <p:ext uri="{BB962C8B-B14F-4D97-AF65-F5344CB8AC3E}">
        <p14:creationId xmlns:p14="http://schemas.microsoft.com/office/powerpoint/2010/main" val="2633718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6F069AF-44D2-4C6D-AE48-1E7D6A984571}" type="slidenum">
              <a:rPr lang="en-AU" smtClean="0"/>
              <a:t>2</a:t>
            </a:fld>
            <a:endParaRPr lang="en-AU" dirty="0"/>
          </a:p>
        </p:txBody>
      </p:sp>
    </p:spTree>
    <p:extLst>
      <p:ext uri="{BB962C8B-B14F-4D97-AF65-F5344CB8AC3E}">
        <p14:creationId xmlns:p14="http://schemas.microsoft.com/office/powerpoint/2010/main" val="2473159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sz="1200" kern="1200" dirty="0">
                <a:solidFill>
                  <a:schemeClr val="tx1"/>
                </a:solidFill>
                <a:effectLst/>
                <a:latin typeface="+mn-lt"/>
                <a:ea typeface="+mn-ea"/>
                <a:cs typeface="+mn-cs"/>
              </a:rPr>
              <a:t>Consultation involves sharing information and giving workers a reasonable opportunity to express their views on safety and health matters that may affect them. These views should be considered when decisions are made. </a:t>
            </a:r>
          </a:p>
          <a:p>
            <a:r>
              <a:rPr lang="en-AU" sz="1200" kern="1200" dirty="0">
                <a:solidFill>
                  <a:schemeClr val="tx1"/>
                </a:solidFill>
                <a:effectLst/>
                <a:latin typeface="+mn-lt"/>
                <a:ea typeface="+mn-ea"/>
                <a:cs typeface="+mn-cs"/>
              </a:rPr>
              <a:t>Consultation with workers and their representatives is important at each step of the risk management process. By drawing on workers’ experience, knowledge and ideas, it is more likely that the psychosocial hazards and risk factors will be identified and effective controls selected. Worker ownership throughout the process should also lead to increased support and understanding when strategies are implemented.</a:t>
            </a:r>
            <a:r>
              <a:rPr lang="en-AU"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Examples </a:t>
            </a:r>
            <a:r>
              <a:rPr lang="en-AU" sz="1200" kern="1200" dirty="0">
                <a:solidFill>
                  <a:schemeClr val="tx1"/>
                </a:solidFill>
                <a:effectLst/>
                <a:latin typeface="+mn-lt"/>
                <a:ea typeface="+mn-ea"/>
                <a:cs typeface="+mn-cs"/>
              </a:rPr>
              <a:t>of strategies to encourage communication and reporting include: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role modelling of desired behaviours and values by managers and supervisors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actively encouraging workers to provide feedback</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consulting workers about workplace updates and changes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being responsive to worker reports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empowering a safe, supportive and learning culture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checking in regularly with workers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maintaining </a:t>
            </a:r>
            <a:r>
              <a:rPr lang="en-AU" sz="1200" kern="1200" dirty="0" smtClean="0">
                <a:solidFill>
                  <a:schemeClr val="tx1"/>
                </a:solidFill>
                <a:effectLst/>
                <a:latin typeface="+mn-lt"/>
                <a:ea typeface="+mn-ea"/>
                <a:cs typeface="+mn-cs"/>
              </a:rPr>
              <a:t>confidentiality.</a:t>
            </a:r>
            <a:endParaRPr lang="en-AU" sz="1200" kern="1200" dirty="0">
              <a:solidFill>
                <a:schemeClr val="tx1"/>
              </a:solidFill>
              <a:effectLst/>
              <a:latin typeface="+mn-lt"/>
              <a:ea typeface="+mn-ea"/>
              <a:cs typeface="+mn-cs"/>
            </a:endParaRP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kern="1200" dirty="0" smtClean="0">
                <a:solidFill>
                  <a:schemeClr val="tx1"/>
                </a:solidFill>
                <a:effectLst/>
                <a:latin typeface="+mn-lt"/>
                <a:ea typeface="+mn-ea"/>
                <a:cs typeface="+mn-cs"/>
              </a:rPr>
              <a:t>Examples </a:t>
            </a:r>
            <a:r>
              <a:rPr lang="en-AU" sz="1200" kern="1200" dirty="0">
                <a:solidFill>
                  <a:schemeClr val="tx1"/>
                </a:solidFill>
                <a:effectLst/>
                <a:latin typeface="+mn-lt"/>
                <a:ea typeface="+mn-ea"/>
                <a:cs typeface="+mn-cs"/>
              </a:rPr>
              <a:t>of activities to support effective communication and consultation include: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using focus groups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having a standing agenda or discussion item at</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safety and health committee meetings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team meetings</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toolbox meetings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regular updates to the workforce (e.g. email broadcasts, newsletters).</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20</a:t>
            </a:fld>
            <a:endParaRPr lang="en-AU" dirty="0"/>
          </a:p>
        </p:txBody>
      </p:sp>
    </p:spTree>
    <p:extLst>
      <p:ext uri="{BB962C8B-B14F-4D97-AF65-F5344CB8AC3E}">
        <p14:creationId xmlns:p14="http://schemas.microsoft.com/office/powerpoint/2010/main" val="2277235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Data collection opportunities</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21</a:t>
            </a:fld>
            <a:endParaRPr lang="en-AU"/>
          </a:p>
        </p:txBody>
      </p:sp>
    </p:spTree>
    <p:extLst>
      <p:ext uri="{BB962C8B-B14F-4D97-AF65-F5344CB8AC3E}">
        <p14:creationId xmlns:p14="http://schemas.microsoft.com/office/powerpoint/2010/main" val="1955345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results of monitoring for psychosocial hazards and risk factors are used: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for verification and validation of controls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 identify learning opportunities for the purpose of continuous </a:t>
            </a:r>
            <a:r>
              <a:rPr lang="en-AU" sz="1200" kern="1200" dirty="0" smtClean="0">
                <a:solidFill>
                  <a:schemeClr val="tx1"/>
                </a:solidFill>
                <a:effectLst/>
                <a:latin typeface="+mn-lt"/>
                <a:ea typeface="+mn-ea"/>
                <a:cs typeface="+mn-cs"/>
              </a:rPr>
              <a:t>improvement</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to </a:t>
            </a:r>
            <a:r>
              <a:rPr lang="en-AU" sz="1200" kern="1200" dirty="0">
                <a:solidFill>
                  <a:schemeClr val="tx1"/>
                </a:solidFill>
                <a:effectLst/>
                <a:latin typeface="+mn-lt"/>
                <a:ea typeface="+mn-ea"/>
                <a:cs typeface="+mn-cs"/>
              </a:rPr>
              <a:t>trigger corrective measures, including early intervention if necessary.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Mechanisms </a:t>
            </a:r>
            <a:r>
              <a:rPr lang="en-AU" sz="1200" kern="1200" dirty="0">
                <a:solidFill>
                  <a:schemeClr val="tx1"/>
                </a:solidFill>
                <a:effectLst/>
                <a:latin typeface="+mn-lt"/>
                <a:ea typeface="+mn-ea"/>
                <a:cs typeface="+mn-cs"/>
              </a:rPr>
              <a:t>for the recognition and early detection of harm to mental health in the workplace include analysing workplace data from:</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hazard, incident and investigation reports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complaints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worker surveys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consultation with safety and health representatives and work teams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alcohol and other drug test results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direct observations (e.g. workers displaying the early signs and symptoms of psychological or physical harm).</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22</a:t>
            </a:fld>
            <a:endParaRPr lang="en-AU" dirty="0"/>
          </a:p>
        </p:txBody>
      </p:sp>
    </p:spTree>
    <p:extLst>
      <p:ext uri="{BB962C8B-B14F-4D97-AF65-F5344CB8AC3E}">
        <p14:creationId xmlns:p14="http://schemas.microsoft.com/office/powerpoint/2010/main" val="1998388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a:t>
            </a:r>
            <a:r>
              <a:rPr lang="en-AU" baseline="0" dirty="0" smtClean="0"/>
              <a:t> are numerous sources of information that can shine light on the nature and extent of mental health issues in the workplace. These are a few </a:t>
            </a:r>
            <a:r>
              <a:rPr lang="en-AU" dirty="0" smtClean="0"/>
              <a:t>examples</a:t>
            </a:r>
            <a:r>
              <a:rPr lang="en-AU" baseline="0" dirty="0" smtClean="0"/>
              <a:t>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23</a:t>
            </a:fld>
            <a:endParaRPr lang="en-AU" dirty="0"/>
          </a:p>
        </p:txBody>
      </p:sp>
    </p:spTree>
    <p:extLst>
      <p:ext uri="{BB962C8B-B14F-4D97-AF65-F5344CB8AC3E}">
        <p14:creationId xmlns:p14="http://schemas.microsoft.com/office/powerpoint/2010/main" val="2297448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24</a:t>
            </a:fld>
            <a:endParaRPr lang="en-AU"/>
          </a:p>
        </p:txBody>
      </p:sp>
    </p:spTree>
    <p:extLst>
      <p:ext uri="{BB962C8B-B14F-4D97-AF65-F5344CB8AC3E}">
        <p14:creationId xmlns:p14="http://schemas.microsoft.com/office/powerpoint/2010/main" val="299600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674688" y="808038"/>
            <a:ext cx="5387975" cy="4041775"/>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3487" y="5118182"/>
            <a:ext cx="5390907" cy="4849067"/>
          </a:xfrm>
          <a:prstGeom prst="rect">
            <a:avLst/>
          </a:prstGeom>
          <a:noFill/>
        </p:spPr>
        <p:txBody>
          <a:bodyPr wrap="square" numCol="1" anchor="t" anchorCtr="0" compatLnSpc="1">
            <a:prstTxWarp prst="textNoShape">
              <a:avLst/>
            </a:prstTxWarp>
          </a:bodyPr>
          <a:lstStyle/>
          <a:p>
            <a:endParaRPr lang="en-AU" dirty="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3</a:t>
            </a:fld>
            <a:endParaRPr lang="en-AU" dirty="0">
              <a:solidFill>
                <a:prstClr val="black"/>
              </a:solidFill>
            </a:endParaRPr>
          </a:p>
        </p:txBody>
      </p:sp>
    </p:spTree>
    <p:extLst>
      <p:ext uri="{BB962C8B-B14F-4D97-AF65-F5344CB8AC3E}">
        <p14:creationId xmlns:p14="http://schemas.microsoft.com/office/powerpoint/2010/main" val="400635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4</a:t>
            </a:fld>
            <a:endParaRPr lang="en-AU"/>
          </a:p>
        </p:txBody>
      </p:sp>
    </p:spTree>
    <p:extLst>
      <p:ext uri="{BB962C8B-B14F-4D97-AF65-F5344CB8AC3E}">
        <p14:creationId xmlns:p14="http://schemas.microsoft.com/office/powerpoint/2010/main" val="3176875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8038"/>
            <a:ext cx="5387975" cy="4041775"/>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dirty="0" smtClean="0"/>
              <a:t>Mental health is: ‘a </a:t>
            </a:r>
            <a:r>
              <a:rPr lang="en-AU" altLang="en-US" dirty="0"/>
              <a:t>state of well-being in which every individual realises his or her own potential, can cope with the normal stresses of life, can work productively and fruitfully, and is able to make a contribution to her or his community.‘ </a:t>
            </a:r>
          </a:p>
          <a:p>
            <a:endParaRPr lang="en-AU" baseline="0" dirty="0"/>
          </a:p>
          <a:p>
            <a:r>
              <a:rPr lang="en-AU" baseline="0" dirty="0" smtClean="0"/>
              <a:t>Facts:</a:t>
            </a:r>
          </a:p>
          <a:p>
            <a:pPr marL="171450" indent="-171450">
              <a:buFont typeface="Arial" panose="020B0604020202020204" pitchFamily="34" charset="0"/>
              <a:buChar char="•"/>
            </a:pPr>
            <a:r>
              <a:rPr lang="en-AU" baseline="0" dirty="0" smtClean="0"/>
              <a:t>Mental </a:t>
            </a:r>
            <a:r>
              <a:rPr lang="en-AU" baseline="0" dirty="0"/>
              <a:t>health exists along a continuum/spectrum </a:t>
            </a:r>
          </a:p>
          <a:p>
            <a:pPr marL="171450" indent="-171450">
              <a:buFont typeface="Arial" panose="020B0604020202020204" pitchFamily="34" charset="0"/>
              <a:buChar char="•"/>
            </a:pPr>
            <a:r>
              <a:rPr lang="en-AU" baseline="0" dirty="0"/>
              <a:t>It is dynamic</a:t>
            </a:r>
          </a:p>
          <a:p>
            <a:pPr marL="171450" indent="-171450">
              <a:buFont typeface="Arial" panose="020B0604020202020204" pitchFamily="34" charset="0"/>
              <a:buChar char="•"/>
            </a:pPr>
            <a:r>
              <a:rPr lang="en-AU" baseline="0" dirty="0"/>
              <a:t>Applies to </a:t>
            </a:r>
            <a:r>
              <a:rPr lang="en-AU" baseline="0" dirty="0" smtClean="0"/>
              <a:t>everybody – nobody is immune</a:t>
            </a:r>
            <a:endParaRPr lang="en-AU" baseline="0" dirty="0"/>
          </a:p>
          <a:p>
            <a:pPr marL="171450" indent="-171450">
              <a:buFont typeface="Arial" panose="020B0604020202020204" pitchFamily="34" charset="0"/>
              <a:buChar char="•"/>
            </a:pPr>
            <a:r>
              <a:rPr lang="en-AU" baseline="0" dirty="0"/>
              <a:t>Changes over the life time </a:t>
            </a:r>
            <a:r>
              <a:rPr lang="en-AU" baseline="0" dirty="0" smtClean="0"/>
              <a:t>– can get better or worse so needs constant investment* </a:t>
            </a:r>
            <a:endParaRPr lang="en-AU" baseline="0" dirty="0"/>
          </a:p>
          <a:p>
            <a:pPr marL="171450" indent="-171450">
              <a:buFont typeface="Arial" panose="020B0604020202020204" pitchFamily="34" charset="0"/>
              <a:buChar char="•"/>
            </a:pPr>
            <a:r>
              <a:rPr lang="en-AU" baseline="0" dirty="0"/>
              <a:t>Impacted by external and internal </a:t>
            </a:r>
            <a:r>
              <a:rPr lang="en-AU" baseline="0" dirty="0" smtClean="0"/>
              <a:t>factors – list some examples</a:t>
            </a:r>
            <a:endParaRPr lang="en-AU" baseline="0" dirty="0"/>
          </a:p>
          <a:p>
            <a:endParaRPr lang="en-AU" baseline="0" dirty="0"/>
          </a:p>
          <a:p>
            <a:r>
              <a:rPr lang="en-AU" baseline="0" dirty="0"/>
              <a:t>*even if you are resilience you will still experience movement on this continuum</a:t>
            </a:r>
          </a:p>
          <a:p>
            <a:endParaRPr lang="en-AU" baseline="0" dirty="0"/>
          </a:p>
          <a:p>
            <a:r>
              <a:rPr lang="en-AU" baseline="0" dirty="0" smtClean="0"/>
              <a:t>If </a:t>
            </a:r>
            <a:r>
              <a:rPr lang="en-AU" baseline="0" dirty="0"/>
              <a:t>we want to improve the mental health of the population then there are loads of people who need to contribute. Everybody has a unique contribution to </a:t>
            </a:r>
            <a:r>
              <a:rPr lang="en-AU" baseline="0" dirty="0" smtClean="0"/>
              <a:t>make, so </a:t>
            </a:r>
            <a:r>
              <a:rPr lang="en-AU" baseline="0" dirty="0"/>
              <a:t>does industry. You need to identify your unique contribution and be careful not to get side tracked by other </a:t>
            </a:r>
            <a:r>
              <a:rPr lang="en-AU" baseline="0" dirty="0" smtClean="0"/>
              <a:t>stuff. Industry’s unique contribution is to </a:t>
            </a:r>
            <a:r>
              <a:rPr lang="en-AU" baseline="0" dirty="0"/>
              <a:t>create mentally healthy workplaces </a:t>
            </a:r>
            <a:r>
              <a:rPr lang="en-AU" baseline="0" dirty="0" smtClean="0"/>
              <a:t>because nobody else in the community can do this, and if you can manage to do this then you will have a positive impact on a really large number of people for a significant chunk of their life. </a:t>
            </a:r>
            <a:endParaRPr lang="en-AU" baseline="0" dirty="0"/>
          </a:p>
        </p:txBody>
      </p:sp>
      <p:sp>
        <p:nvSpPr>
          <p:cNvPr id="4" name="Slide Number Placeholder 3"/>
          <p:cNvSpPr>
            <a:spLocks noGrp="1"/>
          </p:cNvSpPr>
          <p:nvPr>
            <p:ph type="sldNum" sz="quarter" idx="10"/>
          </p:nvPr>
        </p:nvSpPr>
        <p:spPr/>
        <p:txBody>
          <a:bodyPr/>
          <a:lstStyle/>
          <a:p>
            <a:fld id="{2707F8C7-2E48-46AC-9052-BF32AA82A1F9}"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24234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6</a:t>
            </a:fld>
            <a:endParaRPr lang="en-AU"/>
          </a:p>
        </p:txBody>
      </p:sp>
    </p:spTree>
    <p:extLst>
      <p:ext uri="{BB962C8B-B14F-4D97-AF65-F5344CB8AC3E}">
        <p14:creationId xmlns:p14="http://schemas.microsoft.com/office/powerpoint/2010/main" val="17987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7</a:t>
            </a:fld>
            <a:endParaRPr lang="en-AU"/>
          </a:p>
        </p:txBody>
      </p:sp>
    </p:spTree>
    <p:extLst>
      <p:ext uri="{BB962C8B-B14F-4D97-AF65-F5344CB8AC3E}">
        <p14:creationId xmlns:p14="http://schemas.microsoft.com/office/powerpoint/2010/main" val="288412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Benefits</a:t>
            </a:r>
            <a:r>
              <a:rPr lang="en-AU" baseline="0" dirty="0" smtClean="0"/>
              <a:t> of a mentally healthy workplace, your motivation:</a:t>
            </a:r>
            <a:endParaRPr lang="en-AU" dirty="0"/>
          </a:p>
          <a:p>
            <a:endParaRPr lang="en-AU" dirty="0"/>
          </a:p>
          <a:p>
            <a:r>
              <a:rPr lang="en-AU" dirty="0"/>
              <a:t>Decreased </a:t>
            </a:r>
            <a:r>
              <a:rPr lang="en-AU" dirty="0" smtClean="0"/>
              <a:t>presentism</a:t>
            </a:r>
            <a:endParaRPr lang="en-AU" dirty="0"/>
          </a:p>
          <a:p>
            <a:r>
              <a:rPr lang="en-AU" dirty="0"/>
              <a:t>Improved focus</a:t>
            </a:r>
          </a:p>
          <a:p>
            <a:pPr marL="342900" indent="-342900">
              <a:buFont typeface="Arial" panose="020B0604020202020204" pitchFamily="34" charset="0"/>
              <a:buChar char="•"/>
            </a:pPr>
            <a:r>
              <a:rPr lang="en-AU" dirty="0"/>
              <a:t>Thriving workers</a:t>
            </a:r>
          </a:p>
          <a:p>
            <a:pPr marL="342900" indent="-342900">
              <a:buFont typeface="Arial" panose="020B0604020202020204" pitchFamily="34" charset="0"/>
              <a:buChar char="•"/>
            </a:pPr>
            <a:r>
              <a:rPr lang="en-AU" dirty="0"/>
              <a:t>Increased productivity</a:t>
            </a:r>
          </a:p>
          <a:p>
            <a:pPr marL="342900" indent="-342900">
              <a:buFont typeface="Arial" panose="020B0604020202020204" pitchFamily="34" charset="0"/>
              <a:buChar char="•"/>
            </a:pPr>
            <a:r>
              <a:rPr lang="en-AU" dirty="0"/>
              <a:t>Decreased absenteeism</a:t>
            </a:r>
          </a:p>
          <a:p>
            <a:pPr marL="342900" indent="-342900">
              <a:buFont typeface="Arial" panose="020B0604020202020204" pitchFamily="34" charset="0"/>
              <a:buChar char="•"/>
            </a:pPr>
            <a:r>
              <a:rPr lang="en-AU" dirty="0"/>
              <a:t>Decreased occupational injuries and illnesses</a:t>
            </a:r>
          </a:p>
          <a:p>
            <a:pPr marL="342900" indent="-342900">
              <a:buFont typeface="Arial" panose="020B0604020202020204" pitchFamily="34" charset="0"/>
              <a:buChar char="•"/>
            </a:pPr>
            <a:r>
              <a:rPr lang="en-AU" dirty="0"/>
              <a:t>Decreased workers compensation claims</a:t>
            </a:r>
          </a:p>
          <a:p>
            <a:pPr marL="342900" indent="-342900">
              <a:buFont typeface="Arial" panose="020B0604020202020204" pitchFamily="34" charset="0"/>
              <a:buChar char="•"/>
            </a:pPr>
            <a:r>
              <a:rPr lang="en-AU" dirty="0"/>
              <a:t>Increased engagement and job satisfaction</a:t>
            </a:r>
          </a:p>
          <a:p>
            <a:pPr marL="342900" indent="-342900">
              <a:buFont typeface="Arial" panose="020B0604020202020204" pitchFamily="34" charset="0"/>
              <a:buChar char="•"/>
            </a:pPr>
            <a:r>
              <a:rPr lang="en-AU" dirty="0"/>
              <a:t>Decreased turnover and selection costs</a:t>
            </a:r>
          </a:p>
          <a:p>
            <a:pPr marL="342900" indent="-342900">
              <a:buFont typeface="Arial" panose="020B0604020202020204" pitchFamily="34" charset="0"/>
              <a:buChar char="•"/>
            </a:pPr>
            <a:r>
              <a:rPr lang="en-AU" dirty="0"/>
              <a:t>Increased attraction of talent</a:t>
            </a:r>
          </a:p>
          <a:p>
            <a:pPr marL="342900" indent="-342900">
              <a:buFont typeface="Arial" panose="020B0604020202020204" pitchFamily="34" charset="0"/>
              <a:buChar char="•"/>
            </a:pPr>
            <a:r>
              <a:rPr lang="en-AU" dirty="0"/>
              <a:t>Return on investment is $2.30 for every $1 invested</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8</a:t>
            </a:fld>
            <a:endParaRPr lang="en-AU"/>
          </a:p>
        </p:txBody>
      </p:sp>
    </p:spTree>
    <p:extLst>
      <p:ext uri="{BB962C8B-B14F-4D97-AF65-F5344CB8AC3E}">
        <p14:creationId xmlns:p14="http://schemas.microsoft.com/office/powerpoint/2010/main" val="323321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8038"/>
            <a:ext cx="5387975" cy="4041775"/>
          </a:xfrm>
        </p:spPr>
      </p:sp>
      <p:sp>
        <p:nvSpPr>
          <p:cNvPr id="3" name="Notes Placeholder 2"/>
          <p:cNvSpPr>
            <a:spLocks noGrp="1"/>
          </p:cNvSpPr>
          <p:nvPr>
            <p:ph type="body" idx="1"/>
          </p:nvPr>
        </p:nvSpPr>
        <p:spPr/>
        <p:txBody>
          <a:bodyPr/>
          <a:lstStyle/>
          <a:p>
            <a:r>
              <a:rPr lang="en-AU" baseline="0" dirty="0" smtClean="0"/>
              <a:t>Understanding the difference between these gets in the way of making progress. </a:t>
            </a:r>
          </a:p>
          <a:p>
            <a:endParaRPr lang="en-AU" baseline="0" dirty="0" smtClean="0"/>
          </a:p>
          <a:p>
            <a:r>
              <a:rPr lang="en-AU" baseline="0" dirty="0" smtClean="0"/>
              <a:t>We are aiming to focus on your skills and strengths to create a mentally healthy workplace, not to become experts in managing individuals mental health- you have people employed to do that. MOST people need to focus on the whole workplace – your unique contribution. </a:t>
            </a:r>
            <a:endParaRPr lang="en-AU" baseline="0"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9</a:t>
            </a:fld>
            <a:endParaRPr lang="en-AU">
              <a:solidFill>
                <a:prstClr val="black"/>
              </a:solidFill>
            </a:endParaRPr>
          </a:p>
        </p:txBody>
      </p:sp>
    </p:spTree>
    <p:extLst>
      <p:ext uri="{BB962C8B-B14F-4D97-AF65-F5344CB8AC3E}">
        <p14:creationId xmlns:p14="http://schemas.microsoft.com/office/powerpoint/2010/main" val="3551615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a:solidFill>
                  <a:schemeClr val="accent1">
                    <a:lumMod val="50000"/>
                  </a:schemeClr>
                </a:solidFill>
              </a:defRPr>
            </a:lvl1pPr>
          </a:lstStyle>
          <a:p>
            <a:r>
              <a:rPr lang="en-US" dirty="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30082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endParaRPr lang="en-AU"/>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19641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92396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5510780" y="4485118"/>
            <a:ext cx="375603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323850" y="452967"/>
            <a:ext cx="4824214"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452669"/>
            <a:ext cx="3887986"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42532001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1442258"/>
          </a:xfrm>
          <a:prstGeom prst="rect">
            <a:avLst/>
          </a:prstGeom>
        </p:spPr>
      </p:pic>
      <p:sp>
        <p:nvSpPr>
          <p:cNvPr id="9" name="Text Placeholder 8"/>
          <p:cNvSpPr>
            <a:spLocks noGrp="1"/>
          </p:cNvSpPr>
          <p:nvPr>
            <p:ph type="body" sz="quarter" idx="10" hasCustomPrompt="1"/>
          </p:nvPr>
        </p:nvSpPr>
        <p:spPr>
          <a:xfrm>
            <a:off x="542925" y="1984976"/>
            <a:ext cx="3971925" cy="725273"/>
          </a:xfrm>
        </p:spPr>
        <p:txBody>
          <a:bodyPr anchor="ctr">
            <a:normAutofit/>
          </a:bodyPr>
          <a:lstStyle>
            <a:lvl1pPr marL="0" indent="0" algn="ctr">
              <a:buNone/>
              <a:defRPr sz="3200" b="1" baseline="0">
                <a:solidFill>
                  <a:srgbClr val="0E6E71"/>
                </a:solidFill>
              </a:defRPr>
            </a:lvl1pPr>
          </a:lstStyle>
          <a:p>
            <a:pPr lvl="0"/>
            <a:r>
              <a:rPr lang="en-AU" dirty="0"/>
              <a:t>Enter Title Here</a:t>
            </a:r>
          </a:p>
        </p:txBody>
      </p:sp>
      <p:sp>
        <p:nvSpPr>
          <p:cNvPr id="10" name="Text Placeholder 8"/>
          <p:cNvSpPr>
            <a:spLocks noGrp="1"/>
          </p:cNvSpPr>
          <p:nvPr>
            <p:ph type="body" sz="quarter" idx="11" hasCustomPrompt="1"/>
          </p:nvPr>
        </p:nvSpPr>
        <p:spPr>
          <a:xfrm>
            <a:off x="542925" y="4176242"/>
            <a:ext cx="3971925" cy="428710"/>
          </a:xfrm>
        </p:spPr>
        <p:txBody>
          <a:bodyPr anchor="ctr">
            <a:normAutofit/>
          </a:bodyPr>
          <a:lstStyle>
            <a:lvl1pPr marL="0" indent="0" algn="ctr">
              <a:buNone/>
              <a:defRPr sz="2000" b="0" baseline="0">
                <a:solidFill>
                  <a:srgbClr val="8E1A16"/>
                </a:solidFill>
              </a:defRPr>
            </a:lvl1pPr>
          </a:lstStyle>
          <a:p>
            <a:pPr lvl="0"/>
            <a:r>
              <a:rPr lang="en-AU" dirty="0"/>
              <a:t>Presented by</a:t>
            </a:r>
          </a:p>
        </p:txBody>
      </p:sp>
      <p:sp>
        <p:nvSpPr>
          <p:cNvPr id="11" name="Text Placeholder 8"/>
          <p:cNvSpPr>
            <a:spLocks noGrp="1"/>
          </p:cNvSpPr>
          <p:nvPr>
            <p:ph type="body" sz="quarter" idx="12" hasCustomPrompt="1"/>
          </p:nvPr>
        </p:nvSpPr>
        <p:spPr>
          <a:xfrm>
            <a:off x="542925" y="4892934"/>
            <a:ext cx="3971925" cy="428710"/>
          </a:xfrm>
        </p:spPr>
        <p:txBody>
          <a:bodyPr anchor="ctr">
            <a:normAutofit/>
          </a:bodyPr>
          <a:lstStyle>
            <a:lvl1pPr marL="0" indent="0" algn="ctr">
              <a:buNone/>
              <a:defRPr sz="2800" b="1" baseline="0">
                <a:solidFill>
                  <a:srgbClr val="8E1A16"/>
                </a:solidFill>
              </a:defRPr>
            </a:lvl1pPr>
          </a:lstStyle>
          <a:p>
            <a:pPr lvl="0"/>
            <a:r>
              <a:rPr lang="en-AU" dirty="0"/>
              <a:t>Enter Name Here</a:t>
            </a:r>
          </a:p>
        </p:txBody>
      </p:sp>
      <p:sp>
        <p:nvSpPr>
          <p:cNvPr id="13" name="Picture Placeholder 12"/>
          <p:cNvSpPr>
            <a:spLocks noGrp="1"/>
          </p:cNvSpPr>
          <p:nvPr>
            <p:ph type="pic" sz="quarter" idx="13"/>
          </p:nvPr>
        </p:nvSpPr>
        <p:spPr>
          <a:xfrm>
            <a:off x="4662488" y="1268413"/>
            <a:ext cx="4349750" cy="4884737"/>
          </a:xfrm>
        </p:spPr>
        <p:txBody>
          <a:bodyPr/>
          <a:lstStyle/>
          <a:p>
            <a:r>
              <a:rPr lang="en-US" dirty="0"/>
              <a:t>Click icon to add picture</a:t>
            </a:r>
            <a:endParaRPr lang="en-AU" dirty="0"/>
          </a:p>
        </p:txBody>
      </p:sp>
    </p:spTree>
    <p:extLst>
      <p:ext uri="{BB962C8B-B14F-4D97-AF65-F5344CB8AC3E}">
        <p14:creationId xmlns:p14="http://schemas.microsoft.com/office/powerpoint/2010/main" val="286498483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00813"/>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67" r:id="rId8"/>
    <p:sldLayoutId id="2147483668" r:id="rId9"/>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4821" y="1124744"/>
            <a:ext cx="8516762" cy="4896544"/>
          </a:xfrm>
        </p:spPr>
        <p:txBody>
          <a:bodyPr/>
          <a:lstStyle/>
          <a:p>
            <a:pPr lvl="0">
              <a:defRPr/>
            </a:pPr>
            <a:r>
              <a:rPr lang="en-AU" sz="2000" dirty="0"/>
              <a:t>This presentation is based on the </a:t>
            </a:r>
            <a:r>
              <a:rPr lang="en-AU" sz="2000" dirty="0" smtClean="0"/>
              <a:t>content presented at the 2018 Mines Safety Roadshow in October 2018.</a:t>
            </a:r>
            <a:endParaRPr lang="en-AU" sz="2000" dirty="0"/>
          </a:p>
          <a:p>
            <a:pPr>
              <a:defRPr/>
            </a:pPr>
            <a:r>
              <a:rPr lang="en-AU" sz="2000" dirty="0"/>
              <a:t>Department of Mines, Industry Regulation and </a:t>
            </a:r>
            <a:r>
              <a:rPr lang="en-AU" sz="2000" dirty="0" smtClean="0"/>
              <a:t>Safety (</a:t>
            </a:r>
            <a:r>
              <a:rPr lang="en-AU" sz="2000" dirty="0"/>
              <a:t>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a:t>
            </a:r>
            <a:r>
              <a:rPr lang="en-AU" sz="2000" dirty="0" smtClean="0"/>
              <a:t>2018.</a:t>
            </a:r>
            <a:endParaRPr lang="en-AU" sz="2000" dirty="0"/>
          </a:p>
          <a:p>
            <a:pPr>
              <a:defRPr/>
            </a:pPr>
            <a:r>
              <a:rPr lang="en-AU" altLang="en-US" sz="2000" dirty="0"/>
              <a:t>For resources, information or clarification, please contact: </a:t>
            </a:r>
            <a:r>
              <a:rPr lang="en-AU" altLang="en-US" sz="2000" b="1" dirty="0" smtClean="0">
                <a:solidFill>
                  <a:srgbClr val="0000FF"/>
                </a:solidFill>
              </a:rPr>
              <a:t>SafetyComms@dmirs.wa.gov.au</a:t>
            </a:r>
            <a:r>
              <a:rPr lang="en-AU" altLang="en-US" sz="2000" b="1" dirty="0" smtClean="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78700" y="305272"/>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77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2226100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Risk management process</a:t>
            </a:r>
          </a:p>
        </p:txBody>
      </p:sp>
      <p:pic>
        <p:nvPicPr>
          <p:cNvPr id="3" name="Picture 2"/>
          <p:cNvPicPr>
            <a:picLocks noChangeAspect="1"/>
          </p:cNvPicPr>
          <p:nvPr/>
        </p:nvPicPr>
        <p:blipFill>
          <a:blip r:embed="rId3"/>
          <a:stretch>
            <a:fillRect/>
          </a:stretch>
        </p:blipFill>
        <p:spPr>
          <a:xfrm>
            <a:off x="2172729" y="1124744"/>
            <a:ext cx="4798542" cy="5018474"/>
          </a:xfrm>
          <a:prstGeom prst="rect">
            <a:avLst/>
          </a:prstGeom>
        </p:spPr>
      </p:pic>
      <p:sp>
        <p:nvSpPr>
          <p:cNvPr id="4" name="Slide Number Placeholder 3">
            <a:extLst>
              <a:ext uri="{FF2B5EF4-FFF2-40B4-BE49-F238E27FC236}">
                <a16:creationId xmlns:a16="http://schemas.microsoft.com/office/drawing/2014/main" id="{EFAC2A9F-5990-8140-B018-17D3E02A484D}"/>
              </a:ext>
            </a:extLst>
          </p:cNvPr>
          <p:cNvSpPr>
            <a:spLocks noGrp="1"/>
          </p:cNvSpPr>
          <p:nvPr>
            <p:ph type="sldNum" sz="quarter" idx="10"/>
          </p:nvPr>
        </p:nvSpPr>
        <p:spPr>
          <a:xfrm>
            <a:off x="7239000" y="6500813"/>
            <a:ext cx="1905000" cy="361615"/>
          </a:xfrm>
        </p:spPr>
        <p:txBody>
          <a:bodyPr/>
          <a:lstStyle/>
          <a:p>
            <a:pPr>
              <a:defRPr/>
            </a:pPr>
            <a:fld id="{44C1278F-C93A-44A2-AB74-1750ADFF2444}" type="slidenum">
              <a:rPr lang="en-US" smtClean="0"/>
              <a:pPr>
                <a:defRPr/>
              </a:pPr>
              <a:t>10</a:t>
            </a:fld>
            <a:endParaRPr lang="en-US" dirty="0"/>
          </a:p>
        </p:txBody>
      </p:sp>
    </p:spTree>
    <p:extLst>
      <p:ext uri="{BB962C8B-B14F-4D97-AF65-F5344CB8AC3E}">
        <p14:creationId xmlns:p14="http://schemas.microsoft.com/office/powerpoint/2010/main" val="25713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7547" r="11949" b="-400"/>
          <a:stretch/>
        </p:blipFill>
        <p:spPr>
          <a:xfrm>
            <a:off x="-36512" y="-297"/>
            <a:ext cx="9217024" cy="6885681"/>
          </a:xfrm>
          <a:prstGeom prst="rect">
            <a:avLst/>
          </a:prstGeom>
        </p:spPr>
      </p:pic>
      <p:sp>
        <p:nvSpPr>
          <p:cNvPr id="2" name="Title 1"/>
          <p:cNvSpPr>
            <a:spLocks noGrp="1"/>
          </p:cNvSpPr>
          <p:nvPr>
            <p:ph type="title"/>
          </p:nvPr>
        </p:nvSpPr>
        <p:spPr>
          <a:xfrm>
            <a:off x="251520" y="2780928"/>
            <a:ext cx="5256584" cy="1296144"/>
          </a:xfrm>
        </p:spPr>
        <p:txBody>
          <a:bodyPr/>
          <a:lstStyle/>
          <a:p>
            <a:r>
              <a:rPr lang="en-AU" sz="5400" dirty="0">
                <a:solidFill>
                  <a:schemeClr val="accent4">
                    <a:lumMod val="65000"/>
                    <a:lumOff val="35000"/>
                  </a:schemeClr>
                </a:solidFill>
              </a:rPr>
              <a:t>Step</a:t>
            </a:r>
            <a:r>
              <a:rPr lang="en-AU" sz="5400" dirty="0"/>
              <a:t> </a:t>
            </a:r>
            <a:r>
              <a:rPr lang="en-AU" sz="5400" dirty="0">
                <a:solidFill>
                  <a:schemeClr val="accent4">
                    <a:lumMod val="65000"/>
                    <a:lumOff val="35000"/>
                  </a:schemeClr>
                </a:solidFill>
              </a:rPr>
              <a:t>1</a:t>
            </a:r>
            <a:r>
              <a:rPr lang="en-AU" sz="5400" dirty="0" smtClean="0">
                <a:solidFill>
                  <a:schemeClr val="accent4">
                    <a:lumMod val="65000"/>
                    <a:lumOff val="35000"/>
                  </a:schemeClr>
                </a:solidFill>
              </a:rPr>
              <a:t>:</a:t>
            </a:r>
            <a:br>
              <a:rPr lang="en-AU" sz="5400" dirty="0" smtClean="0">
                <a:solidFill>
                  <a:schemeClr val="accent4">
                    <a:lumMod val="65000"/>
                    <a:lumOff val="35000"/>
                  </a:schemeClr>
                </a:solidFill>
              </a:rPr>
            </a:br>
            <a:r>
              <a:rPr lang="en-AU" sz="5400" dirty="0">
                <a:solidFill>
                  <a:schemeClr val="accent4">
                    <a:lumMod val="65000"/>
                    <a:lumOff val="35000"/>
                  </a:schemeClr>
                </a:solidFill>
              </a:rPr>
              <a:t>Identification</a:t>
            </a:r>
            <a:r>
              <a:rPr lang="en-AU" sz="5400" dirty="0"/>
              <a:t> </a:t>
            </a:r>
            <a:r>
              <a:rPr lang="en-AU" sz="9600" dirty="0"/>
              <a:t/>
            </a:r>
            <a:br>
              <a:rPr lang="en-AU" sz="9600" dirty="0"/>
            </a:br>
            <a:endParaRPr lang="en-AU" sz="8000" dirty="0">
              <a:solidFill>
                <a:schemeClr val="accent4">
                  <a:lumMod val="65000"/>
                  <a:lumOff val="35000"/>
                </a:schemeClr>
              </a:solidFill>
            </a:endParaRPr>
          </a:p>
        </p:txBody>
      </p:sp>
    </p:spTree>
    <p:extLst>
      <p:ext uri="{BB962C8B-B14F-4D97-AF65-F5344CB8AC3E}">
        <p14:creationId xmlns:p14="http://schemas.microsoft.com/office/powerpoint/2010/main" val="418567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8465"/>
            <a:ext cx="7772400" cy="752128"/>
          </a:xfrm>
        </p:spPr>
        <p:txBody>
          <a:bodyPr/>
          <a:lstStyle/>
          <a:p>
            <a:r>
              <a:rPr lang="en-AU" dirty="0">
                <a:solidFill>
                  <a:schemeClr val="tx1"/>
                </a:solidFill>
                <a:latin typeface="MetaPlusNormal-Roman"/>
              </a:rPr>
              <a:t>Psychosocial hazards and factors are…</a:t>
            </a:r>
            <a:endParaRPr lang="en-AU" dirty="0">
              <a:solidFill>
                <a:schemeClr val="tx1"/>
              </a:solidFill>
            </a:endParaRPr>
          </a:p>
        </p:txBody>
      </p:sp>
      <p:sp>
        <p:nvSpPr>
          <p:cNvPr id="3" name="Rectangle 2"/>
          <p:cNvSpPr/>
          <p:nvPr/>
        </p:nvSpPr>
        <p:spPr>
          <a:xfrm>
            <a:off x="467544" y="1176319"/>
            <a:ext cx="4330609" cy="4708981"/>
          </a:xfrm>
          <a:prstGeom prst="rect">
            <a:avLst/>
          </a:prstGeom>
        </p:spPr>
        <p:txBody>
          <a:bodyPr wrap="square">
            <a:spAutoFit/>
          </a:bodyPr>
          <a:lstStyle/>
          <a:p>
            <a:pPr marL="342900" indent="-342900">
              <a:buFont typeface="Arial" panose="020B0604020202020204" pitchFamily="34" charset="0"/>
              <a:buChar char="•"/>
            </a:pPr>
            <a:r>
              <a:rPr lang="en-AU" sz="2000" dirty="0">
                <a:solidFill>
                  <a:srgbClr val="000000"/>
                </a:solidFill>
                <a:latin typeface="MetaPlusNormal-Roman"/>
              </a:rPr>
              <a:t>anything in the design or management of work that increases the risk of work related stress</a:t>
            </a:r>
          </a:p>
          <a:p>
            <a:pPr marL="342900" indent="-342900">
              <a:buFont typeface="Arial" panose="020B0604020202020204" pitchFamily="34" charset="0"/>
              <a:buChar char="•"/>
            </a:pPr>
            <a:endParaRPr lang="en-AU" sz="2000" dirty="0">
              <a:solidFill>
                <a:srgbClr val="000000"/>
              </a:solidFill>
              <a:latin typeface="MetaPlusNormal-Roman"/>
            </a:endParaRPr>
          </a:p>
          <a:p>
            <a:pPr marL="342900" indent="-342900">
              <a:buFont typeface="Arial" panose="020B0604020202020204" pitchFamily="34" charset="0"/>
              <a:buChar char="•"/>
            </a:pPr>
            <a:r>
              <a:rPr lang="en-AU" sz="2000" dirty="0">
                <a:solidFill>
                  <a:srgbClr val="000000"/>
                </a:solidFill>
                <a:latin typeface="MetaPlusNormal-Roman"/>
              </a:rPr>
              <a:t>a stress response is the physical, mental and emotional reactions that occur when the perceived situational demands exceed a person’s ability or resources to cope </a:t>
            </a:r>
          </a:p>
          <a:p>
            <a:pPr marL="342900" indent="-342900">
              <a:buFont typeface="Arial" panose="020B0604020202020204" pitchFamily="34" charset="0"/>
              <a:buChar char="•"/>
            </a:pPr>
            <a:endParaRPr lang="en-AU" sz="2000" dirty="0">
              <a:solidFill>
                <a:srgbClr val="000000"/>
              </a:solidFill>
              <a:latin typeface="MetaPlusNormal-Roman"/>
            </a:endParaRPr>
          </a:p>
          <a:p>
            <a:pPr marL="342900" indent="-342900">
              <a:buFont typeface="Arial" panose="020B0604020202020204" pitchFamily="34" charset="0"/>
              <a:buChar char="•"/>
            </a:pPr>
            <a:r>
              <a:rPr lang="en-AU" sz="2000" dirty="0">
                <a:solidFill>
                  <a:srgbClr val="000000"/>
                </a:solidFill>
                <a:latin typeface="MetaPlusNormal-Roman"/>
              </a:rPr>
              <a:t>chronic or acute work-related stress can cause psychological and/or physical harm.</a:t>
            </a:r>
            <a:endParaRPr lang="en-AU" sz="2000" dirty="0"/>
          </a:p>
        </p:txBody>
      </p:sp>
      <p:sp>
        <p:nvSpPr>
          <p:cNvPr id="4" name="Rectangle 3"/>
          <p:cNvSpPr/>
          <p:nvPr/>
        </p:nvSpPr>
        <p:spPr>
          <a:xfrm>
            <a:off x="5697252" y="4315640"/>
            <a:ext cx="3366120" cy="1569660"/>
          </a:xfrm>
          <a:prstGeom prst="rect">
            <a:avLst/>
          </a:prstGeom>
        </p:spPr>
        <p:txBody>
          <a:bodyPr wrap="square">
            <a:spAutoFit/>
          </a:bodyPr>
          <a:lstStyle/>
          <a:p>
            <a:pPr algn="ctr"/>
            <a:r>
              <a:rPr lang="en-AU" dirty="0">
                <a:solidFill>
                  <a:srgbClr val="117D7F"/>
                </a:solidFill>
                <a:latin typeface="Impact" panose="020B0806030902050204" pitchFamily="34" charset="0"/>
              </a:rPr>
              <a:t>Stress itself does not</a:t>
            </a:r>
          </a:p>
          <a:p>
            <a:pPr algn="ctr"/>
            <a:r>
              <a:rPr lang="en-AU" dirty="0">
                <a:solidFill>
                  <a:srgbClr val="117D7F"/>
                </a:solidFill>
                <a:latin typeface="Impact" panose="020B0806030902050204" pitchFamily="34" charset="0"/>
              </a:rPr>
              <a:t>constitute a physical</a:t>
            </a:r>
          </a:p>
          <a:p>
            <a:pPr algn="ctr"/>
            <a:r>
              <a:rPr lang="en-AU" dirty="0">
                <a:solidFill>
                  <a:srgbClr val="117D7F"/>
                </a:solidFill>
                <a:latin typeface="Impact" panose="020B0806030902050204" pitchFamily="34" charset="0"/>
              </a:rPr>
              <a:t>or psychological </a:t>
            </a:r>
            <a:br>
              <a:rPr lang="en-AU" dirty="0">
                <a:solidFill>
                  <a:srgbClr val="117D7F"/>
                </a:solidFill>
                <a:latin typeface="Impact" panose="020B0806030902050204" pitchFamily="34" charset="0"/>
              </a:rPr>
            </a:br>
            <a:r>
              <a:rPr lang="en-AU" dirty="0">
                <a:solidFill>
                  <a:srgbClr val="117D7F"/>
                </a:solidFill>
                <a:latin typeface="Impact" panose="020B0806030902050204" pitchFamily="34" charset="0"/>
              </a:rPr>
              <a:t>injury</a:t>
            </a:r>
          </a:p>
        </p:txBody>
      </p:sp>
      <p:pic>
        <p:nvPicPr>
          <p:cNvPr id="5" name="Picture 4"/>
          <p:cNvPicPr>
            <a:picLocks noChangeAspect="1"/>
          </p:cNvPicPr>
          <p:nvPr/>
        </p:nvPicPr>
        <p:blipFill>
          <a:blip r:embed="rId3"/>
          <a:stretch>
            <a:fillRect/>
          </a:stretch>
        </p:blipFill>
        <p:spPr>
          <a:xfrm>
            <a:off x="6156176" y="801957"/>
            <a:ext cx="2685205" cy="2577797"/>
          </a:xfrm>
          <a:prstGeom prst="rect">
            <a:avLst/>
          </a:prstGeom>
        </p:spPr>
      </p:pic>
      <p:sp>
        <p:nvSpPr>
          <p:cNvPr id="7" name="Flowchart: Sequential Access Storage 6"/>
          <p:cNvSpPr/>
          <p:nvPr/>
        </p:nvSpPr>
        <p:spPr bwMode="auto">
          <a:xfrm>
            <a:off x="5796136" y="3754116"/>
            <a:ext cx="3168352" cy="2411188"/>
          </a:xfrm>
          <a:prstGeom prst="flowChartMagneticTape">
            <a:avLst/>
          </a:prstGeom>
          <a:noFill/>
          <a:ln w="57150" cap="flat" cmpd="sng" algn="ctr">
            <a:solidFill>
              <a:srgbClr val="117D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a typeface="ＭＳ Ｐゴシック" pitchFamily="-124" charset="-128"/>
            </a:endParaRPr>
          </a:p>
        </p:txBody>
      </p:sp>
      <p:sp>
        <p:nvSpPr>
          <p:cNvPr id="8" name="Slide Number Placeholder 3">
            <a:extLst>
              <a:ext uri="{FF2B5EF4-FFF2-40B4-BE49-F238E27FC236}">
                <a16:creationId xmlns:a16="http://schemas.microsoft.com/office/drawing/2014/main" id="{90CDAA9D-B814-D54F-A22E-133C8EF600BD}"/>
              </a:ext>
            </a:extLst>
          </p:cNvPr>
          <p:cNvSpPr>
            <a:spLocks noGrp="1"/>
          </p:cNvSpPr>
          <p:nvPr>
            <p:ph type="sldNum" sz="quarter" idx="10"/>
          </p:nvPr>
        </p:nvSpPr>
        <p:spPr>
          <a:xfrm>
            <a:off x="7239000" y="6500813"/>
            <a:ext cx="1905000" cy="361615"/>
          </a:xfrm>
        </p:spPr>
        <p:txBody>
          <a:bodyPr/>
          <a:lstStyle/>
          <a:p>
            <a:pPr>
              <a:defRPr/>
            </a:pPr>
            <a:fld id="{44C1278F-C93A-44A2-AB74-1750ADFF2444}" type="slidenum">
              <a:rPr lang="en-US" smtClean="0"/>
              <a:pPr>
                <a:defRPr/>
              </a:pPr>
              <a:t>12</a:t>
            </a:fld>
            <a:endParaRPr lang="en-US" dirty="0"/>
          </a:p>
        </p:txBody>
      </p:sp>
    </p:spTree>
    <p:extLst>
      <p:ext uri="{BB962C8B-B14F-4D97-AF65-F5344CB8AC3E}">
        <p14:creationId xmlns:p14="http://schemas.microsoft.com/office/powerpoint/2010/main" val="198366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7504" y="548680"/>
            <a:ext cx="8884049" cy="4968552"/>
          </a:xfrm>
          <a:prstGeom prst="rect">
            <a:avLst/>
          </a:prstGeom>
        </p:spPr>
      </p:pic>
      <p:sp>
        <p:nvSpPr>
          <p:cNvPr id="4" name="Slide Number Placeholder 3">
            <a:extLst>
              <a:ext uri="{FF2B5EF4-FFF2-40B4-BE49-F238E27FC236}">
                <a16:creationId xmlns:a16="http://schemas.microsoft.com/office/drawing/2014/main" id="{49EDB714-AC84-D941-804F-9937D982DF5B}"/>
              </a:ext>
            </a:extLst>
          </p:cNvPr>
          <p:cNvSpPr>
            <a:spLocks noGrp="1"/>
          </p:cNvSpPr>
          <p:nvPr>
            <p:ph type="sldNum" sz="quarter" idx="10"/>
          </p:nvPr>
        </p:nvSpPr>
        <p:spPr>
          <a:xfrm>
            <a:off x="7239000" y="6500813"/>
            <a:ext cx="1905000" cy="361615"/>
          </a:xfrm>
        </p:spPr>
        <p:txBody>
          <a:bodyPr/>
          <a:lstStyle/>
          <a:p>
            <a:pPr>
              <a:defRPr/>
            </a:pPr>
            <a:fld id="{44C1278F-C93A-44A2-AB74-1750ADFF2444}" type="slidenum">
              <a:rPr lang="en-US" smtClean="0"/>
              <a:pPr>
                <a:defRPr/>
              </a:pPr>
              <a:t>13</a:t>
            </a:fld>
            <a:endParaRPr lang="en-US" dirty="0"/>
          </a:p>
        </p:txBody>
      </p:sp>
    </p:spTree>
    <p:extLst>
      <p:ext uri="{BB962C8B-B14F-4D97-AF65-F5344CB8AC3E}">
        <p14:creationId xmlns:p14="http://schemas.microsoft.com/office/powerpoint/2010/main" val="420400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918" r="12578"/>
          <a:stretch/>
        </p:blipFill>
        <p:spPr>
          <a:xfrm>
            <a:off x="-36512" y="-297"/>
            <a:ext cx="9217024" cy="6858297"/>
          </a:xfrm>
          <a:prstGeom prst="rect">
            <a:avLst/>
          </a:prstGeom>
        </p:spPr>
      </p:pic>
      <p:sp>
        <p:nvSpPr>
          <p:cNvPr id="2" name="Title 1"/>
          <p:cNvSpPr>
            <a:spLocks noGrp="1"/>
          </p:cNvSpPr>
          <p:nvPr>
            <p:ph type="title"/>
          </p:nvPr>
        </p:nvSpPr>
        <p:spPr>
          <a:xfrm>
            <a:off x="179512" y="2780928"/>
            <a:ext cx="8856984" cy="1296144"/>
          </a:xfrm>
        </p:spPr>
        <p:txBody>
          <a:bodyPr/>
          <a:lstStyle/>
          <a:p>
            <a:r>
              <a:rPr lang="en-AU" sz="5400" dirty="0">
                <a:solidFill>
                  <a:schemeClr val="accent4">
                    <a:lumMod val="65000"/>
                    <a:lumOff val="35000"/>
                  </a:schemeClr>
                </a:solidFill>
              </a:rPr>
              <a:t>Step </a:t>
            </a:r>
            <a:r>
              <a:rPr lang="en-AU" sz="5400" dirty="0" smtClean="0">
                <a:solidFill>
                  <a:schemeClr val="accent4">
                    <a:lumMod val="65000"/>
                    <a:lumOff val="35000"/>
                  </a:schemeClr>
                </a:solidFill>
              </a:rPr>
              <a:t>2:</a:t>
            </a:r>
            <a:br>
              <a:rPr lang="en-AU" sz="5400" dirty="0" smtClean="0">
                <a:solidFill>
                  <a:schemeClr val="accent4">
                    <a:lumMod val="65000"/>
                    <a:lumOff val="35000"/>
                  </a:schemeClr>
                </a:solidFill>
              </a:rPr>
            </a:br>
            <a:r>
              <a:rPr lang="en-AU" sz="5400" dirty="0" smtClean="0">
                <a:solidFill>
                  <a:schemeClr val="accent4">
                    <a:lumMod val="65000"/>
                    <a:lumOff val="35000"/>
                  </a:schemeClr>
                </a:solidFill>
              </a:rPr>
              <a:t>Risk analysis &amp; assessment</a:t>
            </a:r>
            <a:r>
              <a:rPr lang="en-AU" sz="9600" dirty="0" smtClean="0">
                <a:solidFill>
                  <a:schemeClr val="accent4">
                    <a:lumMod val="65000"/>
                    <a:lumOff val="35000"/>
                  </a:schemeClr>
                </a:solidFill>
              </a:rPr>
              <a:t>  </a:t>
            </a:r>
            <a:r>
              <a:rPr lang="en-AU" sz="9600" dirty="0">
                <a:solidFill>
                  <a:schemeClr val="accent4">
                    <a:lumMod val="65000"/>
                    <a:lumOff val="35000"/>
                  </a:schemeClr>
                </a:solidFill>
              </a:rPr>
              <a:t/>
            </a:r>
            <a:br>
              <a:rPr lang="en-AU" sz="9600" dirty="0">
                <a:solidFill>
                  <a:schemeClr val="accent4">
                    <a:lumMod val="65000"/>
                    <a:lumOff val="35000"/>
                  </a:schemeClr>
                </a:solidFill>
              </a:rPr>
            </a:br>
            <a:endParaRPr lang="en-AU" sz="8000" dirty="0">
              <a:solidFill>
                <a:schemeClr val="accent4">
                  <a:lumMod val="65000"/>
                  <a:lumOff val="35000"/>
                </a:schemeClr>
              </a:solidFill>
            </a:endParaRPr>
          </a:p>
        </p:txBody>
      </p:sp>
    </p:spTree>
    <p:extLst>
      <p:ext uri="{BB962C8B-B14F-4D97-AF65-F5344CB8AC3E}">
        <p14:creationId xmlns:p14="http://schemas.microsoft.com/office/powerpoint/2010/main" val="77351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046" y="188640"/>
            <a:ext cx="7836062" cy="864232"/>
          </a:xfrm>
        </p:spPr>
        <p:txBody>
          <a:bodyPr/>
          <a:lstStyle/>
          <a:p>
            <a:r>
              <a:rPr lang="en-AU" dirty="0"/>
              <a:t>Organisational risk factors</a:t>
            </a:r>
          </a:p>
        </p:txBody>
      </p:sp>
      <p:graphicFrame>
        <p:nvGraphicFramePr>
          <p:cNvPr id="4" name="Diagram 3"/>
          <p:cNvGraphicFramePr/>
          <p:nvPr>
            <p:extLst/>
          </p:nvPr>
        </p:nvGraphicFramePr>
        <p:xfrm>
          <a:off x="179512" y="620756"/>
          <a:ext cx="8856984" cy="5163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2107A665-DB79-7C46-89E1-F31496714F14}"/>
              </a:ext>
            </a:extLst>
          </p:cNvPr>
          <p:cNvSpPr>
            <a:spLocks noGrp="1"/>
          </p:cNvSpPr>
          <p:nvPr>
            <p:ph type="sldNum" sz="quarter" idx="10"/>
          </p:nvPr>
        </p:nvSpPr>
        <p:spPr>
          <a:xfrm>
            <a:off x="7239000" y="6500813"/>
            <a:ext cx="1905000" cy="361615"/>
          </a:xfrm>
        </p:spPr>
        <p:txBody>
          <a:bodyPr/>
          <a:lstStyle/>
          <a:p>
            <a:pPr>
              <a:defRPr/>
            </a:pPr>
            <a:fld id="{44C1278F-C93A-44A2-AB74-1750ADFF2444}" type="slidenum">
              <a:rPr lang="en-US" smtClean="0"/>
              <a:pPr>
                <a:defRPr/>
              </a:pPr>
              <a:t>15</a:t>
            </a:fld>
            <a:endParaRPr lang="en-US" dirty="0"/>
          </a:p>
        </p:txBody>
      </p:sp>
    </p:spTree>
    <p:extLst>
      <p:ext uri="{BB962C8B-B14F-4D97-AF65-F5344CB8AC3E}">
        <p14:creationId xmlns:p14="http://schemas.microsoft.com/office/powerpoint/2010/main" val="1906882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Stigma </a:t>
            </a:r>
          </a:p>
        </p:txBody>
      </p:sp>
      <p:grpSp>
        <p:nvGrpSpPr>
          <p:cNvPr id="21" name="Group 20"/>
          <p:cNvGrpSpPr/>
          <p:nvPr/>
        </p:nvGrpSpPr>
        <p:grpSpPr>
          <a:xfrm>
            <a:off x="1773994" y="1338683"/>
            <a:ext cx="4909269" cy="4909269"/>
            <a:chOff x="1522782" y="1293588"/>
            <a:chExt cx="4909269" cy="4909269"/>
          </a:xfrm>
        </p:grpSpPr>
        <p:sp>
          <p:nvSpPr>
            <p:cNvPr id="18" name="Freeform 17"/>
            <p:cNvSpPr/>
            <p:nvPr/>
          </p:nvSpPr>
          <p:spPr>
            <a:xfrm>
              <a:off x="1522782" y="1293588"/>
              <a:ext cx="4909269" cy="4909269"/>
            </a:xfrm>
            <a:custGeom>
              <a:avLst/>
              <a:gdLst>
                <a:gd name="connsiteX0" fmla="*/ 328859 w 4909269"/>
                <a:gd name="connsiteY0" fmla="*/ 3681952 h 4909269"/>
                <a:gd name="connsiteX1" fmla="*/ 328859 w 4909269"/>
                <a:gd name="connsiteY1" fmla="*/ 1227317 h 4909269"/>
                <a:gd name="connsiteX2" fmla="*/ 2454635 w 4909269"/>
                <a:gd name="connsiteY2" fmla="*/ -1 h 4909269"/>
                <a:gd name="connsiteX3" fmla="*/ 2454635 w 4909269"/>
                <a:gd name="connsiteY3" fmla="*/ 2454635 h 4909269"/>
                <a:gd name="connsiteX4" fmla="*/ 328859 w 4909269"/>
                <a:gd name="connsiteY4" fmla="*/ 3681952 h 4909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69" h="4909269">
                  <a:moveTo>
                    <a:pt x="328859" y="3681952"/>
                  </a:moveTo>
                  <a:cubicBezTo>
                    <a:pt x="-109619" y="2922485"/>
                    <a:pt x="-109619" y="1986784"/>
                    <a:pt x="328859" y="1227317"/>
                  </a:cubicBezTo>
                  <a:cubicBezTo>
                    <a:pt x="767337" y="467850"/>
                    <a:pt x="1577679" y="-1"/>
                    <a:pt x="2454635" y="-1"/>
                  </a:cubicBezTo>
                  <a:lnTo>
                    <a:pt x="2454635" y="2454635"/>
                  </a:lnTo>
                  <a:lnTo>
                    <a:pt x="328859" y="3681952"/>
                  </a:lnTo>
                  <a:close/>
                </a:path>
              </a:pathLst>
            </a:custGeom>
            <a:solidFill>
              <a:srgbClr val="117D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1393" tIns="989720" rIns="2743032" bIns="2333926" numCol="1" spcCol="1270" anchor="ctr" anchorCtr="0">
              <a:noAutofit/>
            </a:bodyPr>
            <a:lstStyle/>
            <a:p>
              <a:pPr lvl="0" algn="ctr" defTabSz="889000">
                <a:lnSpc>
                  <a:spcPct val="90000"/>
                </a:lnSpc>
                <a:spcBef>
                  <a:spcPct val="0"/>
                </a:spcBef>
                <a:spcAft>
                  <a:spcPct val="35000"/>
                </a:spcAft>
              </a:pPr>
              <a:r>
                <a:rPr lang="en-US" sz="2000" kern="1200" dirty="0"/>
                <a:t>Discrimination</a:t>
              </a:r>
            </a:p>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endParaRPr lang="en-US" sz="2000" kern="1200" dirty="0"/>
            </a:p>
          </p:txBody>
        </p:sp>
        <p:sp>
          <p:nvSpPr>
            <p:cNvPr id="12" name="TextBox 11"/>
            <p:cNvSpPr txBox="1"/>
            <p:nvPr/>
          </p:nvSpPr>
          <p:spPr>
            <a:xfrm>
              <a:off x="2101441" y="3097205"/>
              <a:ext cx="1697901" cy="646331"/>
            </a:xfrm>
            <a:prstGeom prst="rect">
              <a:avLst/>
            </a:prstGeom>
            <a:noFill/>
          </p:spPr>
          <p:txBody>
            <a:bodyPr wrap="none" rtlCol="0">
              <a:spAutoFit/>
            </a:bodyPr>
            <a:lstStyle/>
            <a:p>
              <a:pPr algn="ctr"/>
              <a:r>
                <a:rPr lang="en-AU" sz="1800" dirty="0">
                  <a:solidFill>
                    <a:schemeClr val="bg1"/>
                  </a:solidFill>
                </a:rPr>
                <a:t>Problems with </a:t>
              </a:r>
              <a:br>
                <a:rPr lang="en-AU" sz="1800" dirty="0">
                  <a:solidFill>
                    <a:schemeClr val="bg1"/>
                  </a:solidFill>
                </a:rPr>
              </a:br>
              <a:r>
                <a:rPr lang="en-AU" sz="1800" b="1" dirty="0">
                  <a:solidFill>
                    <a:schemeClr val="bg1"/>
                  </a:solidFill>
                </a:rPr>
                <a:t>behaviour</a:t>
              </a:r>
            </a:p>
          </p:txBody>
        </p:sp>
      </p:grpSp>
      <p:grpSp>
        <p:nvGrpSpPr>
          <p:cNvPr id="23" name="Group 22"/>
          <p:cNvGrpSpPr/>
          <p:nvPr/>
        </p:nvGrpSpPr>
        <p:grpSpPr>
          <a:xfrm>
            <a:off x="1784947" y="1407317"/>
            <a:ext cx="4909269" cy="4909269"/>
            <a:chOff x="1599318" y="1433453"/>
            <a:chExt cx="4909269" cy="4909269"/>
          </a:xfrm>
        </p:grpSpPr>
        <p:sp>
          <p:nvSpPr>
            <p:cNvPr id="17" name="Freeform 16"/>
            <p:cNvSpPr/>
            <p:nvPr/>
          </p:nvSpPr>
          <p:spPr>
            <a:xfrm>
              <a:off x="1599318" y="1433453"/>
              <a:ext cx="4909269" cy="4909269"/>
            </a:xfrm>
            <a:custGeom>
              <a:avLst/>
              <a:gdLst>
                <a:gd name="connsiteX0" fmla="*/ 4580410 w 4909269"/>
                <a:gd name="connsiteY0" fmla="*/ 3681952 h 4909269"/>
                <a:gd name="connsiteX1" fmla="*/ 2454634 w 4909269"/>
                <a:gd name="connsiteY1" fmla="*/ 4909270 h 4909269"/>
                <a:gd name="connsiteX2" fmla="*/ 328858 w 4909269"/>
                <a:gd name="connsiteY2" fmla="*/ 3681953 h 4909269"/>
                <a:gd name="connsiteX3" fmla="*/ 2454635 w 4909269"/>
                <a:gd name="connsiteY3" fmla="*/ 2454635 h 4909269"/>
                <a:gd name="connsiteX4" fmla="*/ 4580410 w 4909269"/>
                <a:gd name="connsiteY4" fmla="*/ 3681952 h 4909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69" h="4909269">
                  <a:moveTo>
                    <a:pt x="4580410" y="3681952"/>
                  </a:moveTo>
                  <a:cubicBezTo>
                    <a:pt x="4141932" y="4441419"/>
                    <a:pt x="3331590" y="4909270"/>
                    <a:pt x="2454634" y="4909270"/>
                  </a:cubicBezTo>
                  <a:cubicBezTo>
                    <a:pt x="1577677" y="4909270"/>
                    <a:pt x="767336" y="4441419"/>
                    <a:pt x="328858" y="3681953"/>
                  </a:cubicBezTo>
                  <a:lnTo>
                    <a:pt x="2454635" y="2454635"/>
                  </a:lnTo>
                  <a:lnTo>
                    <a:pt x="4580410" y="3681952"/>
                  </a:lnTo>
                  <a:close/>
                </a:path>
              </a:pathLst>
            </a:custGeom>
            <a:solidFill>
              <a:srgbClr val="49405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9605" tIns="3122915" rIns="1369605" bIns="317619" numCol="1" spcCol="1270" anchor="ctr" anchorCtr="0">
              <a:noAutofit/>
            </a:bodyPr>
            <a:lstStyle/>
            <a:p>
              <a:pPr lvl="0" algn="ctr" defTabSz="889000">
                <a:lnSpc>
                  <a:spcPct val="90000"/>
                </a:lnSpc>
                <a:spcBef>
                  <a:spcPct val="0"/>
                </a:spcBef>
                <a:spcAft>
                  <a:spcPct val="35000"/>
                </a:spcAft>
              </a:pPr>
              <a:r>
                <a:rPr lang="en-US" sz="2000" kern="1200" dirty="0"/>
                <a:t>Prejudice</a:t>
              </a:r>
            </a:p>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endParaRPr lang="en-US" sz="2000" kern="1200" dirty="0"/>
            </a:p>
          </p:txBody>
        </p:sp>
        <p:sp>
          <p:nvSpPr>
            <p:cNvPr id="13" name="TextBox 12"/>
            <p:cNvSpPr txBox="1"/>
            <p:nvPr/>
          </p:nvSpPr>
          <p:spPr>
            <a:xfrm>
              <a:off x="3254997" y="5145810"/>
              <a:ext cx="1697901" cy="646331"/>
            </a:xfrm>
            <a:prstGeom prst="rect">
              <a:avLst/>
            </a:prstGeom>
            <a:noFill/>
          </p:spPr>
          <p:txBody>
            <a:bodyPr wrap="none" rtlCol="0">
              <a:spAutoFit/>
            </a:bodyPr>
            <a:lstStyle/>
            <a:p>
              <a:pPr algn="ctr"/>
              <a:r>
                <a:rPr lang="en-AU" sz="1800" dirty="0">
                  <a:solidFill>
                    <a:schemeClr val="bg1"/>
                  </a:solidFill>
                </a:rPr>
                <a:t>Problems with </a:t>
              </a:r>
              <a:br>
                <a:rPr lang="en-AU" sz="1800" dirty="0">
                  <a:solidFill>
                    <a:schemeClr val="bg1"/>
                  </a:solidFill>
                </a:rPr>
              </a:br>
              <a:r>
                <a:rPr lang="en-AU" sz="1800" b="1" dirty="0">
                  <a:solidFill>
                    <a:schemeClr val="bg1"/>
                  </a:solidFill>
                </a:rPr>
                <a:t>attitudes</a:t>
              </a:r>
            </a:p>
          </p:txBody>
        </p:sp>
      </p:grpSp>
      <p:grpSp>
        <p:nvGrpSpPr>
          <p:cNvPr id="22" name="Group 21"/>
          <p:cNvGrpSpPr/>
          <p:nvPr/>
        </p:nvGrpSpPr>
        <p:grpSpPr>
          <a:xfrm>
            <a:off x="1834941" y="1333996"/>
            <a:ext cx="4909269" cy="4909269"/>
            <a:chOff x="1683746" y="1292842"/>
            <a:chExt cx="4909269" cy="4909269"/>
          </a:xfrm>
        </p:grpSpPr>
        <p:sp>
          <p:nvSpPr>
            <p:cNvPr id="16" name="Freeform 15"/>
            <p:cNvSpPr/>
            <p:nvPr/>
          </p:nvSpPr>
          <p:spPr>
            <a:xfrm>
              <a:off x="1683746" y="1292842"/>
              <a:ext cx="4909269" cy="4909269"/>
            </a:xfrm>
            <a:custGeom>
              <a:avLst/>
              <a:gdLst>
                <a:gd name="connsiteX0" fmla="*/ 2454634 w 4909269"/>
                <a:gd name="connsiteY0" fmla="*/ 0 h 4909269"/>
                <a:gd name="connsiteX1" fmla="*/ 4580410 w 4909269"/>
                <a:gd name="connsiteY1" fmla="*/ 1227317 h 4909269"/>
                <a:gd name="connsiteX2" fmla="*/ 4580410 w 4909269"/>
                <a:gd name="connsiteY2" fmla="*/ 3681952 h 4909269"/>
                <a:gd name="connsiteX3" fmla="*/ 2454635 w 4909269"/>
                <a:gd name="connsiteY3" fmla="*/ 2454635 h 4909269"/>
                <a:gd name="connsiteX4" fmla="*/ 2454634 w 4909269"/>
                <a:gd name="connsiteY4" fmla="*/ 0 h 4909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69" h="4909269">
                  <a:moveTo>
                    <a:pt x="2454634" y="0"/>
                  </a:moveTo>
                  <a:cubicBezTo>
                    <a:pt x="3331591" y="0"/>
                    <a:pt x="4141932" y="467851"/>
                    <a:pt x="4580410" y="1227317"/>
                  </a:cubicBezTo>
                  <a:cubicBezTo>
                    <a:pt x="5018888" y="1986784"/>
                    <a:pt x="5018888" y="2922485"/>
                    <a:pt x="4580410" y="3681952"/>
                  </a:cubicBezTo>
                  <a:lnTo>
                    <a:pt x="2454635" y="2454635"/>
                  </a:lnTo>
                  <a:cubicBezTo>
                    <a:pt x="2454635" y="1636423"/>
                    <a:pt x="2454634" y="818212"/>
                    <a:pt x="2454634" y="0"/>
                  </a:cubicBezTo>
                  <a:close/>
                </a:path>
              </a:pathLst>
            </a:custGeom>
            <a:solidFill>
              <a:srgbClr val="A3281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94522" tIns="931277" rIns="599903" bIns="2392369" numCol="1" spcCol="1270" anchor="ctr" anchorCtr="0">
              <a:noAutofit/>
            </a:bodyPr>
            <a:lstStyle/>
            <a:p>
              <a:pPr lvl="0" algn="ctr" defTabSz="889000">
                <a:lnSpc>
                  <a:spcPct val="90000"/>
                </a:lnSpc>
                <a:spcBef>
                  <a:spcPct val="0"/>
                </a:spcBef>
                <a:spcAft>
                  <a:spcPct val="35000"/>
                </a:spcAft>
              </a:pPr>
              <a:r>
                <a:rPr lang="en-US" sz="2000" kern="1200" dirty="0"/>
                <a:t>Ignorance</a:t>
              </a:r>
            </a:p>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endParaRPr lang="en-US" sz="2000" kern="1200" dirty="0"/>
            </a:p>
          </p:txBody>
        </p:sp>
        <p:sp>
          <p:nvSpPr>
            <p:cNvPr id="14" name="TextBox 13"/>
            <p:cNvSpPr txBox="1"/>
            <p:nvPr/>
          </p:nvSpPr>
          <p:spPr>
            <a:xfrm>
              <a:off x="4418268" y="3087826"/>
              <a:ext cx="1697901" cy="646331"/>
            </a:xfrm>
            <a:prstGeom prst="rect">
              <a:avLst/>
            </a:prstGeom>
            <a:noFill/>
          </p:spPr>
          <p:txBody>
            <a:bodyPr wrap="none" rtlCol="0">
              <a:spAutoFit/>
            </a:bodyPr>
            <a:lstStyle/>
            <a:p>
              <a:pPr algn="ctr"/>
              <a:r>
                <a:rPr lang="en-AU" sz="1800" dirty="0">
                  <a:solidFill>
                    <a:schemeClr val="bg1"/>
                  </a:solidFill>
                </a:rPr>
                <a:t>Problems with </a:t>
              </a:r>
              <a:br>
                <a:rPr lang="en-AU" sz="1800" dirty="0">
                  <a:solidFill>
                    <a:schemeClr val="bg1"/>
                  </a:solidFill>
                </a:rPr>
              </a:br>
              <a:r>
                <a:rPr lang="en-AU" sz="1800" b="1" dirty="0">
                  <a:solidFill>
                    <a:schemeClr val="bg1"/>
                  </a:solidFill>
                </a:rPr>
                <a:t>knowledge</a:t>
              </a:r>
            </a:p>
          </p:txBody>
        </p:sp>
      </p:grpSp>
      <p:sp>
        <p:nvSpPr>
          <p:cNvPr id="15" name="Slide Number Placeholder 3">
            <a:extLst>
              <a:ext uri="{FF2B5EF4-FFF2-40B4-BE49-F238E27FC236}">
                <a16:creationId xmlns:a16="http://schemas.microsoft.com/office/drawing/2014/main" id="{9DBAAB3E-A0A0-974E-BBE7-D7900FFFC65B}"/>
              </a:ext>
            </a:extLst>
          </p:cNvPr>
          <p:cNvSpPr>
            <a:spLocks noGrp="1"/>
          </p:cNvSpPr>
          <p:nvPr>
            <p:ph type="sldNum" sz="quarter" idx="10"/>
          </p:nvPr>
        </p:nvSpPr>
        <p:spPr>
          <a:xfrm>
            <a:off x="7239000" y="6500813"/>
            <a:ext cx="1905000" cy="361615"/>
          </a:xfrm>
        </p:spPr>
        <p:txBody>
          <a:bodyPr/>
          <a:lstStyle/>
          <a:p>
            <a:pPr>
              <a:defRPr/>
            </a:pPr>
            <a:fld id="{44C1278F-C93A-44A2-AB74-1750ADFF2444}" type="slidenum">
              <a:rPr lang="en-US" smtClean="0"/>
              <a:pPr>
                <a:defRPr/>
              </a:pPr>
              <a:t>16</a:t>
            </a:fld>
            <a:endParaRPr lang="en-US" dirty="0"/>
          </a:p>
        </p:txBody>
      </p:sp>
    </p:spTree>
    <p:extLst>
      <p:ext uri="{BB962C8B-B14F-4D97-AF65-F5344CB8AC3E}">
        <p14:creationId xmlns:p14="http://schemas.microsoft.com/office/powerpoint/2010/main" val="17281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918" r="12578"/>
          <a:stretch/>
        </p:blipFill>
        <p:spPr>
          <a:xfrm>
            <a:off x="-36512" y="-297"/>
            <a:ext cx="9217024" cy="6858297"/>
          </a:xfrm>
          <a:prstGeom prst="rect">
            <a:avLst/>
          </a:prstGeom>
        </p:spPr>
      </p:pic>
      <p:sp>
        <p:nvSpPr>
          <p:cNvPr id="2" name="Title 1"/>
          <p:cNvSpPr>
            <a:spLocks noGrp="1"/>
          </p:cNvSpPr>
          <p:nvPr>
            <p:ph type="title"/>
          </p:nvPr>
        </p:nvSpPr>
        <p:spPr>
          <a:xfrm>
            <a:off x="107504" y="2780928"/>
            <a:ext cx="5256584" cy="1296144"/>
          </a:xfrm>
        </p:spPr>
        <p:txBody>
          <a:bodyPr/>
          <a:lstStyle/>
          <a:p>
            <a:r>
              <a:rPr lang="en-AU" sz="5400" dirty="0">
                <a:solidFill>
                  <a:schemeClr val="accent4">
                    <a:lumMod val="65000"/>
                    <a:lumOff val="35000"/>
                  </a:schemeClr>
                </a:solidFill>
              </a:rPr>
              <a:t>Step 3</a:t>
            </a:r>
            <a:r>
              <a:rPr lang="en-AU" sz="5400" dirty="0" smtClean="0">
                <a:solidFill>
                  <a:schemeClr val="accent4">
                    <a:lumMod val="65000"/>
                    <a:lumOff val="35000"/>
                  </a:schemeClr>
                </a:solidFill>
              </a:rPr>
              <a:t>:</a:t>
            </a:r>
            <a:br>
              <a:rPr lang="en-AU" sz="5400" dirty="0" smtClean="0">
                <a:solidFill>
                  <a:schemeClr val="accent4">
                    <a:lumMod val="65000"/>
                    <a:lumOff val="35000"/>
                  </a:schemeClr>
                </a:solidFill>
              </a:rPr>
            </a:br>
            <a:r>
              <a:rPr lang="en-AU" sz="5400" dirty="0">
                <a:solidFill>
                  <a:schemeClr val="accent4">
                    <a:lumMod val="65000"/>
                    <a:lumOff val="35000"/>
                  </a:schemeClr>
                </a:solidFill>
              </a:rPr>
              <a:t>Control the risk  </a:t>
            </a:r>
            <a:r>
              <a:rPr lang="en-AU" sz="9600" dirty="0">
                <a:solidFill>
                  <a:schemeClr val="accent4">
                    <a:lumMod val="65000"/>
                    <a:lumOff val="35000"/>
                  </a:schemeClr>
                </a:solidFill>
              </a:rPr>
              <a:t/>
            </a:r>
            <a:br>
              <a:rPr lang="en-AU" sz="9600" dirty="0">
                <a:solidFill>
                  <a:schemeClr val="accent4">
                    <a:lumMod val="65000"/>
                    <a:lumOff val="35000"/>
                  </a:schemeClr>
                </a:solidFill>
              </a:rPr>
            </a:br>
            <a:endParaRPr lang="en-AU" sz="8000" dirty="0">
              <a:solidFill>
                <a:schemeClr val="accent4">
                  <a:lumMod val="65000"/>
                  <a:lumOff val="35000"/>
                </a:schemeClr>
              </a:solidFill>
            </a:endParaRPr>
          </a:p>
        </p:txBody>
      </p:sp>
    </p:spTree>
    <p:extLst>
      <p:ext uri="{BB962C8B-B14F-4D97-AF65-F5344CB8AC3E}">
        <p14:creationId xmlns:p14="http://schemas.microsoft.com/office/powerpoint/2010/main" val="538196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9687"/>
            <a:ext cx="7772400" cy="752128"/>
          </a:xfrm>
        </p:spPr>
        <p:txBody>
          <a:bodyPr/>
          <a:lstStyle/>
          <a:p>
            <a:r>
              <a:rPr lang="en-AU" dirty="0">
                <a:solidFill>
                  <a:schemeClr val="tx1"/>
                </a:solidFill>
              </a:rPr>
              <a:t>Risk management - Hierarchy of control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894427"/>
            <a:ext cx="5616624" cy="5400016"/>
          </a:xfrm>
          <a:prstGeom prst="rect">
            <a:avLst/>
          </a:prstGeom>
        </p:spPr>
      </p:pic>
    </p:spTree>
    <p:extLst>
      <p:ext uri="{BB962C8B-B14F-4D97-AF65-F5344CB8AC3E}">
        <p14:creationId xmlns:p14="http://schemas.microsoft.com/office/powerpoint/2010/main" val="316220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3" y="0"/>
            <a:ext cx="7571061" cy="908720"/>
          </a:xfrm>
        </p:spPr>
        <p:txBody>
          <a:bodyPr/>
          <a:lstStyle/>
          <a:p>
            <a:r>
              <a:rPr lang="en-AU" sz="3200" dirty="0"/>
              <a:t>Examples of risk controls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2300369"/>
              </p:ext>
            </p:extLst>
          </p:nvPr>
        </p:nvGraphicFramePr>
        <p:xfrm>
          <a:off x="1" y="964268"/>
          <a:ext cx="9143998" cy="5489068"/>
        </p:xfrm>
        <a:graphic>
          <a:graphicData uri="http://schemas.openxmlformats.org/drawingml/2006/table">
            <a:tbl>
              <a:tblPr firstRow="1" bandRow="1">
                <a:tableStyleId>{00A15C55-8517-42AA-B614-E9B94910E393}</a:tableStyleId>
              </a:tblPr>
              <a:tblGrid>
                <a:gridCol w="1752729">
                  <a:extLst>
                    <a:ext uri="{9D8B030D-6E8A-4147-A177-3AD203B41FA5}">
                      <a16:colId xmlns:a16="http://schemas.microsoft.com/office/drawing/2014/main" val="20000"/>
                    </a:ext>
                  </a:extLst>
                </a:gridCol>
                <a:gridCol w="1836248">
                  <a:extLst>
                    <a:ext uri="{9D8B030D-6E8A-4147-A177-3AD203B41FA5}">
                      <a16:colId xmlns:a16="http://schemas.microsoft.com/office/drawing/2014/main" val="20001"/>
                    </a:ext>
                  </a:extLst>
                </a:gridCol>
                <a:gridCol w="1689348">
                  <a:extLst>
                    <a:ext uri="{9D8B030D-6E8A-4147-A177-3AD203B41FA5}">
                      <a16:colId xmlns:a16="http://schemas.microsoft.com/office/drawing/2014/main" val="20002"/>
                    </a:ext>
                  </a:extLst>
                </a:gridCol>
                <a:gridCol w="1983148">
                  <a:extLst>
                    <a:ext uri="{9D8B030D-6E8A-4147-A177-3AD203B41FA5}">
                      <a16:colId xmlns:a16="http://schemas.microsoft.com/office/drawing/2014/main" val="20003"/>
                    </a:ext>
                  </a:extLst>
                </a:gridCol>
                <a:gridCol w="1882525">
                  <a:extLst>
                    <a:ext uri="{9D8B030D-6E8A-4147-A177-3AD203B41FA5}">
                      <a16:colId xmlns:a16="http://schemas.microsoft.com/office/drawing/2014/main" val="20004"/>
                    </a:ext>
                  </a:extLst>
                </a:gridCol>
              </a:tblGrid>
              <a:tr h="563471">
                <a:tc>
                  <a:txBody>
                    <a:bodyPr/>
                    <a:lstStyle/>
                    <a:p>
                      <a:r>
                        <a:rPr lang="en-AU" sz="2000" dirty="0"/>
                        <a:t>Elimination</a:t>
                      </a:r>
                      <a:endParaRPr lang="en-AU" sz="2000" dirty="0">
                        <a:solidFill>
                          <a:schemeClr val="tx1"/>
                        </a:solidFill>
                      </a:endParaRPr>
                    </a:p>
                  </a:txBody>
                  <a:tcPr/>
                </a:tc>
                <a:tc>
                  <a:txBody>
                    <a:bodyPr/>
                    <a:lstStyle/>
                    <a:p>
                      <a:r>
                        <a:rPr lang="en-AU" sz="2000" dirty="0"/>
                        <a:t>Substitution</a:t>
                      </a:r>
                      <a:endParaRPr lang="en-AU" sz="2000" dirty="0">
                        <a:solidFill>
                          <a:schemeClr val="tx1"/>
                        </a:solidFill>
                      </a:endParaRPr>
                    </a:p>
                  </a:txBody>
                  <a:tcPr/>
                </a:tc>
                <a:tc>
                  <a:txBody>
                    <a:bodyPr/>
                    <a:lstStyle/>
                    <a:p>
                      <a:r>
                        <a:rPr lang="en-AU" sz="2000" dirty="0"/>
                        <a:t>Engineering</a:t>
                      </a:r>
                      <a:endParaRPr lang="en-AU" sz="2000" dirty="0">
                        <a:solidFill>
                          <a:schemeClr val="tx1"/>
                        </a:solidFill>
                      </a:endParaRPr>
                    </a:p>
                  </a:txBody>
                  <a:tcPr/>
                </a:tc>
                <a:tc>
                  <a:txBody>
                    <a:bodyPr/>
                    <a:lstStyle/>
                    <a:p>
                      <a:r>
                        <a:rPr lang="en-AU" sz="2000" dirty="0"/>
                        <a:t>Administrative</a:t>
                      </a:r>
                      <a:endParaRPr lang="en-AU" sz="2000" dirty="0">
                        <a:solidFill>
                          <a:schemeClr val="tx1"/>
                        </a:solidFill>
                      </a:endParaRPr>
                    </a:p>
                  </a:txBody>
                  <a:tcPr/>
                </a:tc>
                <a:tc>
                  <a:txBody>
                    <a:bodyPr/>
                    <a:lstStyle/>
                    <a:p>
                      <a:r>
                        <a:rPr lang="en-AU" sz="2000" dirty="0"/>
                        <a:t>PPE</a:t>
                      </a:r>
                      <a:endParaRPr lang="en-AU" sz="2000" dirty="0">
                        <a:solidFill>
                          <a:schemeClr val="tx1"/>
                        </a:solidFill>
                      </a:endParaRPr>
                    </a:p>
                  </a:txBody>
                  <a:tcPr/>
                </a:tc>
                <a:extLst>
                  <a:ext uri="{0D108BD9-81ED-4DB2-BD59-A6C34878D82A}">
                    <a16:rowId xmlns:a16="http://schemas.microsoft.com/office/drawing/2014/main" val="10000"/>
                  </a:ext>
                </a:extLst>
              </a:tr>
              <a:tr h="1272215">
                <a:tc>
                  <a:txBody>
                    <a:bodyPr/>
                    <a:lstStyle/>
                    <a:p>
                      <a:r>
                        <a:rPr lang="en-AU" sz="2000" dirty="0"/>
                        <a:t>Cultural</a:t>
                      </a:r>
                      <a:r>
                        <a:rPr lang="en-AU" sz="2000" baseline="0" dirty="0"/>
                        <a:t> change</a:t>
                      </a:r>
                      <a:endParaRPr lang="en-AU" sz="2000" dirty="0"/>
                    </a:p>
                  </a:txBody>
                  <a:tcPr/>
                </a:tc>
                <a:tc>
                  <a:txBody>
                    <a:bodyPr/>
                    <a:lstStyle/>
                    <a:p>
                      <a:r>
                        <a:rPr lang="en-AU" sz="2000" dirty="0"/>
                        <a:t>Coaching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dirty="0"/>
                        <a:t>Separation</a:t>
                      </a:r>
                      <a:r>
                        <a:rPr lang="en-AU" sz="2000" baseline="0" dirty="0"/>
                        <a:t> of parties</a:t>
                      </a:r>
                      <a:endParaRPr lang="en-AU" sz="2000" dirty="0"/>
                    </a:p>
                    <a:p>
                      <a:endParaRPr lang="en-AU" sz="2000" dirty="0"/>
                    </a:p>
                  </a:txBody>
                  <a:tcPr/>
                </a:tc>
                <a:tc>
                  <a:txBody>
                    <a:bodyPr/>
                    <a:lstStyle/>
                    <a:p>
                      <a:r>
                        <a:rPr lang="en-AU" sz="2000" dirty="0"/>
                        <a:t>Workplace</a:t>
                      </a:r>
                      <a:r>
                        <a:rPr lang="en-AU" sz="2000" baseline="0" dirty="0"/>
                        <a:t> behaviour policy/ code of conduct</a:t>
                      </a:r>
                      <a:endParaRPr lang="en-AU" sz="2000" dirty="0"/>
                    </a:p>
                  </a:txBody>
                  <a:tcPr/>
                </a:tc>
                <a:tc>
                  <a:txBody>
                    <a:bodyPr/>
                    <a:lstStyle/>
                    <a:p>
                      <a:r>
                        <a:rPr lang="en-AU" sz="2000" dirty="0"/>
                        <a:t>Stress management training</a:t>
                      </a:r>
                    </a:p>
                  </a:txBody>
                  <a:tcPr/>
                </a:tc>
                <a:extLst>
                  <a:ext uri="{0D108BD9-81ED-4DB2-BD59-A6C34878D82A}">
                    <a16:rowId xmlns:a16="http://schemas.microsoft.com/office/drawing/2014/main" val="10001"/>
                  </a:ext>
                </a:extLst>
              </a:tr>
              <a:tr h="783674">
                <a:tc>
                  <a:txBody>
                    <a:bodyPr/>
                    <a:lstStyle/>
                    <a:p>
                      <a:r>
                        <a:rPr lang="en-AU" sz="2000" dirty="0"/>
                        <a:t>Job design &amp; redesign</a:t>
                      </a:r>
                      <a:r>
                        <a:rPr lang="en-AU" sz="2000" baseline="0" dirty="0"/>
                        <a:t> </a:t>
                      </a:r>
                      <a:endParaRPr lang="en-AU" sz="2000" dirty="0"/>
                    </a:p>
                  </a:txBody>
                  <a:tcPr/>
                </a:tc>
                <a:tc>
                  <a:txBody>
                    <a:bodyPr/>
                    <a:lstStyle/>
                    <a:p>
                      <a:r>
                        <a:rPr lang="en-AU" sz="2000" dirty="0"/>
                        <a:t>Leadership development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dirty="0"/>
                        <a:t>Job</a:t>
                      </a:r>
                      <a:r>
                        <a:rPr lang="en-AU" sz="2000" baseline="0" dirty="0"/>
                        <a:t> redesign</a:t>
                      </a:r>
                      <a:endParaRPr lang="en-AU" sz="2000" dirty="0"/>
                    </a:p>
                    <a:p>
                      <a:endParaRPr lang="en-AU" sz="2000" dirty="0">
                        <a:solidFill>
                          <a:schemeClr val="tx1"/>
                        </a:solidFill>
                      </a:endParaRPr>
                    </a:p>
                  </a:txBody>
                  <a:tcPr/>
                </a:tc>
                <a:tc>
                  <a:txBody>
                    <a:bodyPr/>
                    <a:lstStyle/>
                    <a:p>
                      <a:r>
                        <a:rPr lang="en-AU" sz="2000" dirty="0"/>
                        <a:t>Reporting procedures</a:t>
                      </a:r>
                    </a:p>
                  </a:txBody>
                  <a:tcPr/>
                </a:tc>
                <a:tc>
                  <a:txBody>
                    <a:bodyPr/>
                    <a:lstStyle/>
                    <a:p>
                      <a:r>
                        <a:rPr lang="en-AU" sz="2000" dirty="0"/>
                        <a:t>Resilience training</a:t>
                      </a:r>
                      <a:r>
                        <a:rPr lang="en-AU" sz="2000" baseline="0" dirty="0"/>
                        <a:t> </a:t>
                      </a:r>
                      <a:endParaRPr lang="en-AU" sz="2000" dirty="0"/>
                    </a:p>
                  </a:txBody>
                  <a:tcPr/>
                </a:tc>
                <a:extLst>
                  <a:ext uri="{0D108BD9-81ED-4DB2-BD59-A6C34878D82A}">
                    <a16:rowId xmlns:a16="http://schemas.microsoft.com/office/drawing/2014/main" val="10002"/>
                  </a:ext>
                </a:extLst>
              </a:tr>
              <a:tr h="976351">
                <a:tc>
                  <a:txBody>
                    <a:bodyPr/>
                    <a:lstStyle/>
                    <a:p>
                      <a:r>
                        <a:rPr lang="en-AU" sz="2000" dirty="0"/>
                        <a:t>Recruitment &amp; selection </a:t>
                      </a:r>
                    </a:p>
                  </a:txBody>
                  <a:tcPr/>
                </a:tc>
                <a:tc>
                  <a:txBody>
                    <a:bodyPr/>
                    <a:lstStyle/>
                    <a:p>
                      <a:r>
                        <a:rPr lang="en-AU" sz="2000" dirty="0"/>
                        <a:t>Mgt/ supervisor training</a:t>
                      </a:r>
                    </a:p>
                  </a:txBody>
                  <a:tcPr/>
                </a:tc>
                <a:tc>
                  <a:txBody>
                    <a:bodyPr/>
                    <a:lstStyle/>
                    <a:p>
                      <a:endParaRPr lang="en-AU" sz="2000" dirty="0">
                        <a:solidFill>
                          <a:schemeClr val="tx1"/>
                        </a:solidFill>
                      </a:endParaRPr>
                    </a:p>
                  </a:txBody>
                  <a:tcPr/>
                </a:tc>
                <a:tc>
                  <a:txBody>
                    <a:bodyPr/>
                    <a:lstStyle/>
                    <a:p>
                      <a:r>
                        <a:rPr lang="en-AU" sz="2000" dirty="0"/>
                        <a:t>Performance management</a:t>
                      </a:r>
                    </a:p>
                  </a:txBody>
                  <a:tcPr/>
                </a:tc>
                <a:tc>
                  <a:txBody>
                    <a:bodyPr/>
                    <a:lstStyle/>
                    <a:p>
                      <a:r>
                        <a:rPr lang="en-AU" sz="2000" dirty="0"/>
                        <a:t>Employee assistance</a:t>
                      </a:r>
                      <a:r>
                        <a:rPr lang="en-AU" sz="2000" baseline="0" dirty="0"/>
                        <a:t> program</a:t>
                      </a:r>
                      <a:endParaRPr lang="en-AU" sz="2000" dirty="0"/>
                    </a:p>
                  </a:txBody>
                  <a:tcPr/>
                </a:tc>
                <a:extLst>
                  <a:ext uri="{0D108BD9-81ED-4DB2-BD59-A6C34878D82A}">
                    <a16:rowId xmlns:a16="http://schemas.microsoft.com/office/drawing/2014/main" val="10003"/>
                  </a:ext>
                </a:extLst>
              </a:tr>
              <a:tr h="680487">
                <a:tc>
                  <a:txBody>
                    <a:bodyPr/>
                    <a:lstStyle/>
                    <a:p>
                      <a:endParaRPr lang="en-AU" sz="2000" dirty="0"/>
                    </a:p>
                  </a:txBody>
                  <a:tcPr/>
                </a:tc>
                <a:tc>
                  <a:txBody>
                    <a:bodyPr/>
                    <a:lstStyle/>
                    <a:p>
                      <a:r>
                        <a:rPr lang="en-AU" sz="2000" dirty="0"/>
                        <a:t>Transfer</a:t>
                      </a:r>
                    </a:p>
                  </a:txBody>
                  <a:tcPr/>
                </a:tc>
                <a:tc>
                  <a:txBody>
                    <a:bodyPr/>
                    <a:lstStyle/>
                    <a:p>
                      <a:endParaRPr lang="en-AU" sz="2000" dirty="0"/>
                    </a:p>
                  </a:txBody>
                  <a:tcPr/>
                </a:tc>
                <a:tc>
                  <a:txBody>
                    <a:bodyPr/>
                    <a:lstStyle/>
                    <a:p>
                      <a:r>
                        <a:rPr lang="en-AU" sz="2000" dirty="0"/>
                        <a:t>Clear job descriptions</a:t>
                      </a:r>
                      <a:r>
                        <a:rPr lang="en-AU" sz="2000" baseline="0" dirty="0"/>
                        <a:t> </a:t>
                      </a:r>
                      <a:endParaRPr lang="en-AU" sz="2000" dirty="0"/>
                    </a:p>
                  </a:txBody>
                  <a:tcPr/>
                </a:tc>
                <a:tc>
                  <a:txBody>
                    <a:bodyPr/>
                    <a:lstStyle/>
                    <a:p>
                      <a:r>
                        <a:rPr lang="en-AU" sz="2000" dirty="0"/>
                        <a:t>Peer supporter program </a:t>
                      </a:r>
                    </a:p>
                  </a:txBody>
                  <a:tcPr/>
                </a:tc>
                <a:extLst>
                  <a:ext uri="{0D108BD9-81ED-4DB2-BD59-A6C34878D82A}">
                    <a16:rowId xmlns:a16="http://schemas.microsoft.com/office/drawing/2014/main" val="10004"/>
                  </a:ext>
                </a:extLst>
              </a:tr>
              <a:tr h="1124403">
                <a:tc>
                  <a:txBody>
                    <a:bodyPr/>
                    <a:lstStyle/>
                    <a:p>
                      <a:endParaRPr lang="en-AU" sz="2000" dirty="0"/>
                    </a:p>
                  </a:txBody>
                  <a:tcPr/>
                </a:tc>
                <a:tc>
                  <a:txBody>
                    <a:bodyPr/>
                    <a:lstStyle/>
                    <a:p>
                      <a:endParaRPr lang="en-AU" sz="2000" dirty="0"/>
                    </a:p>
                  </a:txBody>
                  <a:tcPr/>
                </a:tc>
                <a:tc>
                  <a:txBody>
                    <a:bodyPr/>
                    <a:lstStyle/>
                    <a:p>
                      <a:endParaRPr lang="en-AU" sz="2000" dirty="0"/>
                    </a:p>
                  </a:txBody>
                  <a:tcPr/>
                </a:tc>
                <a:tc>
                  <a:txBody>
                    <a:bodyPr/>
                    <a:lstStyle/>
                    <a:p>
                      <a:r>
                        <a:rPr lang="en-AU" sz="2000" dirty="0"/>
                        <a:t>Conflict mgt system</a:t>
                      </a:r>
                    </a:p>
                  </a:txBody>
                  <a:tcPr/>
                </a:tc>
                <a:tc>
                  <a:txBody>
                    <a:bodyPr/>
                    <a:lstStyle/>
                    <a:p>
                      <a:r>
                        <a:rPr lang="en-AU" sz="2000" dirty="0"/>
                        <a:t>Health and wellbeing</a:t>
                      </a:r>
                      <a:r>
                        <a:rPr lang="en-AU" sz="2000" baseline="0" dirty="0"/>
                        <a:t> programs </a:t>
                      </a:r>
                      <a:endParaRPr lang="en-AU" sz="2000" dirty="0"/>
                    </a:p>
                  </a:txBody>
                  <a:tcPr/>
                </a:tc>
                <a:extLst>
                  <a:ext uri="{0D108BD9-81ED-4DB2-BD59-A6C34878D82A}">
                    <a16:rowId xmlns:a16="http://schemas.microsoft.com/office/drawing/2014/main" val="10005"/>
                  </a:ext>
                </a:extLst>
              </a:tr>
            </a:tbl>
          </a:graphicData>
        </a:graphic>
      </p:graphicFrame>
      <p:sp>
        <p:nvSpPr>
          <p:cNvPr id="5" name="Slide Number Placeholder 3">
            <a:extLst>
              <a:ext uri="{FF2B5EF4-FFF2-40B4-BE49-F238E27FC236}">
                <a16:creationId xmlns:a16="http://schemas.microsoft.com/office/drawing/2014/main" id="{9309B5C7-F0BB-3C47-BA28-9EC1D7C32847}"/>
              </a:ext>
            </a:extLst>
          </p:cNvPr>
          <p:cNvSpPr>
            <a:spLocks noGrp="1"/>
          </p:cNvSpPr>
          <p:nvPr>
            <p:ph type="sldNum" sz="quarter" idx="10"/>
          </p:nvPr>
        </p:nvSpPr>
        <p:spPr>
          <a:xfrm>
            <a:off x="7239000" y="6500813"/>
            <a:ext cx="1905000" cy="361615"/>
          </a:xfrm>
        </p:spPr>
        <p:txBody>
          <a:bodyPr/>
          <a:lstStyle/>
          <a:p>
            <a:pPr>
              <a:defRPr/>
            </a:pPr>
            <a:fld id="{44C1278F-C93A-44A2-AB74-1750ADFF2444}" type="slidenum">
              <a:rPr lang="en-US" smtClean="0"/>
              <a:pPr>
                <a:defRPr/>
              </a:pPr>
              <a:t>19</a:t>
            </a:fld>
            <a:endParaRPr lang="en-US" dirty="0"/>
          </a:p>
        </p:txBody>
      </p:sp>
    </p:spTree>
    <p:extLst>
      <p:ext uri="{BB962C8B-B14F-4D97-AF65-F5344CB8AC3E}">
        <p14:creationId xmlns:p14="http://schemas.microsoft.com/office/powerpoint/2010/main" val="118092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1442258"/>
          </a:xfrm>
          <a:prstGeom prst="rect">
            <a:avLst/>
          </a:prstGeom>
        </p:spPr>
      </p:pic>
      <p:pic>
        <p:nvPicPr>
          <p:cNvPr id="9" name="Picture 8" descr="DMIRS-PowerPoint-Template-June-2017_FINAL-16_9-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53863"/>
            <a:ext cx="9144000" cy="719328"/>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5580112" y="2849828"/>
            <a:ext cx="3094112" cy="1471404"/>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smtClean="0">
                <a:solidFill>
                  <a:srgbClr val="A32816"/>
                </a:solidFill>
              </a:rPr>
              <a:t>2018 Mines </a:t>
            </a:r>
            <a:r>
              <a:rPr lang="en-US" sz="4400" dirty="0">
                <a:solidFill>
                  <a:srgbClr val="A32816"/>
                </a:solidFill>
              </a:rPr>
              <a:t>Safety Roadshow</a:t>
            </a:r>
          </a:p>
          <a:p>
            <a:pPr algn="ctr" eaLnBrk="0" fontAlgn="base" hangingPunct="0">
              <a:spcBef>
                <a:spcPct val="0"/>
              </a:spcBef>
              <a:spcAft>
                <a:spcPct val="0"/>
              </a:spcAft>
            </a:pPr>
            <a:endParaRPr lang="en-US" sz="1000" dirty="0">
              <a:solidFill>
                <a:prstClr val="black"/>
              </a:solidFill>
            </a:endParaRPr>
          </a:p>
        </p:txBody>
      </p:sp>
      <p:pic>
        <p:nvPicPr>
          <p:cNvPr id="8" name="Picture 7">
            <a:extLst>
              <a:ext uri="{FF2B5EF4-FFF2-40B4-BE49-F238E27FC236}">
                <a16:creationId xmlns:a16="http://schemas.microsoft.com/office/drawing/2014/main" id="{0A1C5E6E-26B8-459A-B4DE-DC39D9ECC870}"/>
              </a:ext>
            </a:extLst>
          </p:cNvPr>
          <p:cNvPicPr>
            <a:picLocks noChangeAspect="1"/>
          </p:cNvPicPr>
          <p:nvPr/>
        </p:nvPicPr>
        <p:blipFill>
          <a:blip r:embed="rId5"/>
          <a:stretch>
            <a:fillRect/>
          </a:stretch>
        </p:blipFill>
        <p:spPr>
          <a:xfrm>
            <a:off x="395536" y="1844824"/>
            <a:ext cx="4956720" cy="3481413"/>
          </a:xfrm>
          <a:prstGeom prst="rect">
            <a:avLst/>
          </a:prstGeom>
        </p:spPr>
      </p:pic>
    </p:spTree>
    <p:extLst>
      <p:ext uri="{BB962C8B-B14F-4D97-AF65-F5344CB8AC3E}">
        <p14:creationId xmlns:p14="http://schemas.microsoft.com/office/powerpoint/2010/main" val="1371024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1">
                <a:shade val="45000"/>
                <a:satMod val="135000"/>
              </a:schemeClr>
              <a:prstClr val="white"/>
            </a:duotone>
          </a:blip>
          <a:srcRect r="-385"/>
          <a:stretch/>
        </p:blipFill>
        <p:spPr>
          <a:xfrm>
            <a:off x="2566864" y="6136"/>
            <a:ext cx="6613648" cy="6851864"/>
          </a:xfrm>
          <a:prstGeom prst="rect">
            <a:avLst/>
          </a:prstGeom>
        </p:spPr>
      </p:pic>
      <p:pic>
        <p:nvPicPr>
          <p:cNvPr id="4" name="Picture 3"/>
          <p:cNvPicPr>
            <a:picLocks noChangeAspect="1"/>
          </p:cNvPicPr>
          <p:nvPr/>
        </p:nvPicPr>
        <p:blipFill rotWithShape="1">
          <a:blip r:embed="rId4">
            <a:duotone>
              <a:schemeClr val="accent1">
                <a:shade val="45000"/>
                <a:satMod val="135000"/>
              </a:schemeClr>
              <a:prstClr val="white"/>
            </a:duotone>
          </a:blip>
          <a:srcRect l="59404"/>
          <a:stretch/>
        </p:blipFill>
        <p:spPr>
          <a:xfrm>
            <a:off x="-108520" y="6136"/>
            <a:ext cx="2675384" cy="6851864"/>
          </a:xfrm>
          <a:prstGeom prst="rect">
            <a:avLst/>
          </a:prstGeom>
        </p:spPr>
      </p:pic>
      <p:sp>
        <p:nvSpPr>
          <p:cNvPr id="2" name="Title 1"/>
          <p:cNvSpPr>
            <a:spLocks noGrp="1"/>
          </p:cNvSpPr>
          <p:nvPr>
            <p:ph type="title"/>
          </p:nvPr>
        </p:nvSpPr>
        <p:spPr>
          <a:xfrm>
            <a:off x="251520" y="1808820"/>
            <a:ext cx="7772400" cy="3240360"/>
          </a:xfrm>
        </p:spPr>
        <p:txBody>
          <a:bodyPr/>
          <a:lstStyle/>
          <a:p>
            <a:r>
              <a:rPr lang="en-AU" sz="5400" dirty="0" smtClean="0">
                <a:solidFill>
                  <a:schemeClr val="accent4">
                    <a:lumMod val="65000"/>
                    <a:lumOff val="35000"/>
                  </a:schemeClr>
                </a:solidFill>
              </a:rPr>
              <a:t>Step 4:</a:t>
            </a:r>
            <a:br>
              <a:rPr lang="en-AU" sz="5400" dirty="0" smtClean="0">
                <a:solidFill>
                  <a:schemeClr val="accent4">
                    <a:lumMod val="65000"/>
                    <a:lumOff val="35000"/>
                  </a:schemeClr>
                </a:solidFill>
              </a:rPr>
            </a:br>
            <a:r>
              <a:rPr lang="en-AU" sz="5400" dirty="0" smtClean="0">
                <a:solidFill>
                  <a:schemeClr val="accent4">
                    <a:lumMod val="65000"/>
                    <a:lumOff val="35000"/>
                  </a:schemeClr>
                </a:solidFill>
              </a:rPr>
              <a:t>Communicate</a:t>
            </a:r>
            <a:r>
              <a:rPr lang="en-AU" sz="5400" dirty="0" smtClean="0"/>
              <a:t> </a:t>
            </a:r>
            <a:r>
              <a:rPr lang="en-AU" sz="5400" dirty="0">
                <a:solidFill>
                  <a:schemeClr val="accent4">
                    <a:lumMod val="65000"/>
                    <a:lumOff val="35000"/>
                  </a:schemeClr>
                </a:solidFill>
              </a:rPr>
              <a:t>&amp; consult </a:t>
            </a:r>
          </a:p>
        </p:txBody>
      </p:sp>
    </p:spTree>
    <p:extLst>
      <p:ext uri="{BB962C8B-B14F-4D97-AF65-F5344CB8AC3E}">
        <p14:creationId xmlns:p14="http://schemas.microsoft.com/office/powerpoint/2010/main" val="197194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5576" y="1124744"/>
            <a:ext cx="4749800" cy="4495800"/>
          </a:xfrm>
        </p:spPr>
        <p:txBody>
          <a:bodyPr/>
          <a:lstStyle/>
          <a:p>
            <a:r>
              <a:rPr lang="en-AU" dirty="0"/>
              <a:t>Safety meetings</a:t>
            </a:r>
          </a:p>
          <a:p>
            <a:r>
              <a:rPr lang="en-AU" dirty="0"/>
              <a:t>Toolbox</a:t>
            </a:r>
          </a:p>
          <a:p>
            <a:r>
              <a:rPr lang="en-AU" dirty="0"/>
              <a:t>Prestart</a:t>
            </a:r>
          </a:p>
          <a:p>
            <a:r>
              <a:rPr lang="en-AU" dirty="0"/>
              <a:t>Hazard reports</a:t>
            </a:r>
          </a:p>
          <a:p>
            <a:r>
              <a:rPr lang="en-AU" dirty="0"/>
              <a:t>Conversations</a:t>
            </a:r>
          </a:p>
          <a:p>
            <a:r>
              <a:rPr lang="en-AU" dirty="0"/>
              <a:t>Non verbal communication</a:t>
            </a:r>
          </a:p>
          <a:p>
            <a:r>
              <a:rPr lang="en-AU" dirty="0"/>
              <a:t>Secondary impact of other safety hazards</a:t>
            </a:r>
          </a:p>
          <a:p>
            <a:endParaRPr lang="en-AU" dirty="0"/>
          </a:p>
          <a:p>
            <a:endParaRPr lang="en-AU" dirty="0"/>
          </a:p>
        </p:txBody>
      </p:sp>
      <p:pic>
        <p:nvPicPr>
          <p:cNvPr id="5" name="Picture 4" descr="File:Monthly &lt;strong&gt;Safety&lt;/strong&gt; Stand Down (8552567928).jp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196752"/>
            <a:ext cx="36576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a:extLst>
              <a:ext uri="{FF2B5EF4-FFF2-40B4-BE49-F238E27FC236}">
                <a16:creationId xmlns:a16="http://schemas.microsoft.com/office/drawing/2014/main" id="{CCFCAA02-4122-CA43-A492-C4B1C123A90E}"/>
              </a:ext>
            </a:extLst>
          </p:cNvPr>
          <p:cNvSpPr>
            <a:spLocks noGrp="1"/>
          </p:cNvSpPr>
          <p:nvPr>
            <p:ph type="sldNum" sz="quarter" idx="10"/>
          </p:nvPr>
        </p:nvSpPr>
        <p:spPr>
          <a:xfrm>
            <a:off x="7239000" y="6500813"/>
            <a:ext cx="1905000" cy="361615"/>
          </a:xfrm>
        </p:spPr>
        <p:txBody>
          <a:bodyPr/>
          <a:lstStyle/>
          <a:p>
            <a:pPr>
              <a:defRPr/>
            </a:pPr>
            <a:fld id="{44C1278F-C93A-44A2-AB74-1750ADFF2444}" type="slidenum">
              <a:rPr lang="en-US" smtClean="0"/>
              <a:pPr>
                <a:defRPr/>
              </a:pPr>
              <a:t>21</a:t>
            </a:fld>
            <a:endParaRPr lang="en-US" dirty="0"/>
          </a:p>
        </p:txBody>
      </p:sp>
    </p:spTree>
    <p:extLst>
      <p:ext uri="{BB962C8B-B14F-4D97-AF65-F5344CB8AC3E}">
        <p14:creationId xmlns:p14="http://schemas.microsoft.com/office/powerpoint/2010/main" val="408101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88" r="-1186"/>
          <a:stretch/>
        </p:blipFill>
        <p:spPr>
          <a:xfrm>
            <a:off x="35496" y="-380188"/>
            <a:ext cx="9217024" cy="7238188"/>
          </a:xfrm>
          <a:prstGeom prst="rect">
            <a:avLst/>
          </a:prstGeom>
        </p:spPr>
      </p:pic>
      <p:sp>
        <p:nvSpPr>
          <p:cNvPr id="4" name="TextBox 3"/>
          <p:cNvSpPr txBox="1"/>
          <p:nvPr/>
        </p:nvSpPr>
        <p:spPr>
          <a:xfrm>
            <a:off x="179512" y="2551837"/>
            <a:ext cx="7630616" cy="1754326"/>
          </a:xfrm>
          <a:prstGeom prst="rect">
            <a:avLst/>
          </a:prstGeom>
          <a:noFill/>
        </p:spPr>
        <p:txBody>
          <a:bodyPr wrap="square" rtlCol="0">
            <a:spAutoFit/>
          </a:bodyPr>
          <a:lstStyle/>
          <a:p>
            <a:r>
              <a:rPr lang="en-AU" sz="5400" dirty="0" smtClean="0">
                <a:solidFill>
                  <a:schemeClr val="accent4">
                    <a:lumMod val="65000"/>
                    <a:lumOff val="35000"/>
                  </a:schemeClr>
                </a:solidFill>
              </a:rPr>
              <a:t>Step 5:</a:t>
            </a:r>
          </a:p>
          <a:p>
            <a:r>
              <a:rPr lang="en-AU" sz="5400" dirty="0" smtClean="0">
                <a:solidFill>
                  <a:schemeClr val="accent4">
                    <a:lumMod val="65000"/>
                    <a:lumOff val="35000"/>
                  </a:schemeClr>
                </a:solidFill>
              </a:rPr>
              <a:t>Monitoring </a:t>
            </a:r>
            <a:r>
              <a:rPr lang="en-AU" sz="5400" dirty="0">
                <a:solidFill>
                  <a:schemeClr val="accent4">
                    <a:lumMod val="65000"/>
                    <a:lumOff val="35000"/>
                  </a:schemeClr>
                </a:solidFill>
              </a:rPr>
              <a:t>&amp; review</a:t>
            </a:r>
          </a:p>
        </p:txBody>
      </p:sp>
    </p:spTree>
    <p:extLst>
      <p:ext uri="{BB962C8B-B14F-4D97-AF65-F5344CB8AC3E}">
        <p14:creationId xmlns:p14="http://schemas.microsoft.com/office/powerpoint/2010/main" val="1742826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Analysing workplace data </a:t>
            </a:r>
          </a:p>
        </p:txBody>
      </p:sp>
      <p:sp>
        <p:nvSpPr>
          <p:cNvPr id="4" name="Content Placeholder 2"/>
          <p:cNvSpPr txBox="1">
            <a:spLocks/>
          </p:cNvSpPr>
          <p:nvPr/>
        </p:nvSpPr>
        <p:spPr bwMode="auto">
          <a:xfrm>
            <a:off x="323528" y="1124744"/>
            <a:ext cx="8424936"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r>
              <a:rPr lang="en-AU" dirty="0"/>
              <a:t>Records of leave</a:t>
            </a:r>
          </a:p>
          <a:p>
            <a:pPr lvl="0"/>
            <a:r>
              <a:rPr lang="en-AU" dirty="0"/>
              <a:t>Absenteeism records</a:t>
            </a:r>
          </a:p>
          <a:p>
            <a:pPr lvl="0"/>
            <a:r>
              <a:rPr lang="en-AU" dirty="0"/>
              <a:t>Workers’ compensation claims</a:t>
            </a:r>
          </a:p>
          <a:p>
            <a:pPr lvl="0"/>
            <a:r>
              <a:rPr lang="en-AU" dirty="0"/>
              <a:t>Complaints</a:t>
            </a:r>
          </a:p>
          <a:p>
            <a:pPr lvl="0"/>
            <a:r>
              <a:rPr lang="en-AU" dirty="0"/>
              <a:t>Incidents and injury records</a:t>
            </a:r>
          </a:p>
          <a:p>
            <a:pPr lvl="0"/>
            <a:r>
              <a:rPr lang="en-AU" dirty="0"/>
              <a:t>Employee assistance program data</a:t>
            </a:r>
          </a:p>
          <a:p>
            <a:pPr lvl="0"/>
            <a:r>
              <a:rPr lang="en-AU" dirty="0"/>
              <a:t>Industrial relations records</a:t>
            </a:r>
          </a:p>
          <a:p>
            <a:r>
              <a:rPr lang="en-AU" dirty="0"/>
              <a:t>Minutes of meetings</a:t>
            </a:r>
          </a:p>
          <a:p>
            <a:r>
              <a:rPr lang="en-AU" dirty="0"/>
              <a:t>Work schedule records</a:t>
            </a:r>
          </a:p>
          <a:p>
            <a:r>
              <a:rPr lang="en-AU" dirty="0"/>
              <a:t>Medic information</a:t>
            </a:r>
          </a:p>
          <a:p>
            <a:r>
              <a:rPr lang="en-AU" dirty="0"/>
              <a:t>Organisation’s policies and procedures</a:t>
            </a:r>
          </a:p>
          <a:p>
            <a:endParaRPr lang="en-AU" kern="0" dirty="0" smtClean="0"/>
          </a:p>
          <a:p>
            <a:endParaRPr lang="en-AU" kern="0" dirty="0"/>
          </a:p>
        </p:txBody>
      </p:sp>
    </p:spTree>
    <p:extLst>
      <p:ext uri="{BB962C8B-B14F-4D97-AF65-F5344CB8AC3E}">
        <p14:creationId xmlns:p14="http://schemas.microsoft.com/office/powerpoint/2010/main" val="677746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9510"/>
          <a:stretch/>
        </p:blipFill>
        <p:spPr>
          <a:xfrm>
            <a:off x="0" y="1"/>
            <a:ext cx="9144000" cy="5805264"/>
          </a:xfrm>
          <a:prstGeom prst="rect">
            <a:avLst/>
          </a:prstGeom>
        </p:spPr>
      </p:pic>
      <p:sp>
        <p:nvSpPr>
          <p:cNvPr id="3" name="Slide Number Placeholder 3">
            <a:extLst>
              <a:ext uri="{FF2B5EF4-FFF2-40B4-BE49-F238E27FC236}">
                <a16:creationId xmlns:a16="http://schemas.microsoft.com/office/drawing/2014/main" id="{47CD103A-F5D3-DE4C-88CB-003D9F60F8D2}"/>
              </a:ext>
            </a:extLst>
          </p:cNvPr>
          <p:cNvSpPr>
            <a:spLocks noGrp="1"/>
          </p:cNvSpPr>
          <p:nvPr>
            <p:ph type="sldNum" sz="quarter" idx="10"/>
          </p:nvPr>
        </p:nvSpPr>
        <p:spPr>
          <a:xfrm>
            <a:off x="7239000" y="6500813"/>
            <a:ext cx="1905000" cy="361615"/>
          </a:xfrm>
        </p:spPr>
        <p:txBody>
          <a:bodyPr/>
          <a:lstStyle/>
          <a:p>
            <a:pPr>
              <a:defRPr/>
            </a:pPr>
            <a:fld id="{44C1278F-C93A-44A2-AB74-1750ADFF2444}" type="slidenum">
              <a:rPr lang="en-US" smtClean="0"/>
              <a:pPr>
                <a:defRPr/>
              </a:pPr>
              <a:t>24</a:t>
            </a:fld>
            <a:endParaRPr lang="en-US" dirty="0"/>
          </a:p>
        </p:txBody>
      </p:sp>
    </p:spTree>
    <p:extLst>
      <p:ext uri="{BB962C8B-B14F-4D97-AF65-F5344CB8AC3E}">
        <p14:creationId xmlns:p14="http://schemas.microsoft.com/office/powerpoint/2010/main" val="228171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r>
              <a:rPr lang="en-AU" dirty="0"/>
              <a:t>Setting the scene</a:t>
            </a:r>
          </a:p>
        </p:txBody>
      </p:sp>
      <p:sp>
        <p:nvSpPr>
          <p:cNvPr id="60419" name="Subtitle 4"/>
          <p:cNvSpPr>
            <a:spLocks noGrp="1"/>
          </p:cNvSpPr>
          <p:nvPr>
            <p:ph idx="1"/>
          </p:nvPr>
        </p:nvSpPr>
        <p:spPr>
          <a:xfrm>
            <a:off x="504664" y="1686507"/>
            <a:ext cx="8134672" cy="3948173"/>
          </a:xfrm>
        </p:spPr>
        <p:txBody>
          <a:bodyPr>
            <a:normAutofit/>
          </a:bodyPr>
          <a:lstStyle/>
          <a:p>
            <a:pPr>
              <a:buFontTx/>
              <a:buNone/>
              <a:defRPr/>
            </a:pPr>
            <a:endParaRPr lang="en-AU" sz="4400" dirty="0"/>
          </a:p>
          <a:p>
            <a:pPr algn="ctr">
              <a:buFontTx/>
              <a:buNone/>
              <a:defRPr/>
            </a:pPr>
            <a:r>
              <a:rPr lang="en-AU" sz="4400" dirty="0" smtClean="0">
                <a:solidFill>
                  <a:srgbClr val="0E6E71"/>
                </a:solidFill>
              </a:rPr>
              <a:t>Developing mentally healthy and safe workplaces</a:t>
            </a:r>
            <a:endParaRPr lang="en-AU" sz="4400" dirty="0">
              <a:solidFill>
                <a:srgbClr val="0E6E71"/>
              </a:solidFill>
            </a:endParaRPr>
          </a:p>
          <a:p>
            <a:pPr>
              <a:spcBef>
                <a:spcPts val="0"/>
              </a:spcBef>
              <a:buNone/>
            </a:pPr>
            <a:endParaRPr lang="en-AU" sz="4400" dirty="0"/>
          </a:p>
          <a:p>
            <a:pPr>
              <a:spcBef>
                <a:spcPts val="0"/>
              </a:spcBef>
              <a:buNone/>
            </a:pPr>
            <a:endParaRPr lang="en-AU" sz="4400" dirty="0"/>
          </a:p>
          <a:p>
            <a:pPr>
              <a:spcBef>
                <a:spcPts val="0"/>
              </a:spcBef>
              <a:buNone/>
            </a:pPr>
            <a:endParaRPr lang="en-AU" sz="4400" dirty="0"/>
          </a:p>
          <a:p>
            <a:pPr algn="r">
              <a:buNone/>
            </a:pPr>
            <a:endParaRPr lang="en-AU" sz="4400" dirty="0"/>
          </a:p>
          <a:p>
            <a:pPr algn="r">
              <a:buFontTx/>
              <a:buNone/>
            </a:pPr>
            <a:endParaRPr lang="en-AU" sz="4400" dirty="0"/>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3</a:t>
            </a:fld>
            <a:endParaRPr lang="en-US" dirty="0"/>
          </a:p>
        </p:txBody>
      </p:sp>
    </p:spTree>
    <p:extLst>
      <p:ext uri="{BB962C8B-B14F-4D97-AF65-F5344CB8AC3E}">
        <p14:creationId xmlns:p14="http://schemas.microsoft.com/office/powerpoint/2010/main" val="359241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This presentation is about…</a:t>
            </a:r>
          </a:p>
        </p:txBody>
      </p:sp>
      <p:sp>
        <p:nvSpPr>
          <p:cNvPr id="3" name="Content Placeholder 2"/>
          <p:cNvSpPr>
            <a:spLocks noGrp="1"/>
          </p:cNvSpPr>
          <p:nvPr>
            <p:ph idx="1"/>
          </p:nvPr>
        </p:nvSpPr>
        <p:spPr/>
        <p:txBody>
          <a:bodyPr/>
          <a:lstStyle/>
          <a:p>
            <a:r>
              <a:rPr lang="en-AU" dirty="0"/>
              <a:t>What is mental health?</a:t>
            </a:r>
          </a:p>
          <a:p>
            <a:r>
              <a:rPr lang="en-AU" dirty="0"/>
              <a:t>What is a mentally healthy workplace?</a:t>
            </a:r>
          </a:p>
          <a:p>
            <a:r>
              <a:rPr lang="en-AU" dirty="0"/>
              <a:t>Why we are investing in this area?</a:t>
            </a:r>
          </a:p>
          <a:p>
            <a:r>
              <a:rPr lang="en-AU" dirty="0"/>
              <a:t>How can we make a positive difference?</a:t>
            </a:r>
          </a:p>
          <a:p>
            <a:r>
              <a:rPr lang="en-AU" dirty="0"/>
              <a:t>Common concerns and misunderstandings</a:t>
            </a:r>
          </a:p>
          <a:p>
            <a:r>
              <a:rPr lang="en-AU" dirty="0"/>
              <a:t>What stigma is and how it impacts?</a:t>
            </a:r>
          </a:p>
          <a:p>
            <a:pPr marL="0" indent="0">
              <a:buNone/>
            </a:pPr>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9F5CC53F-6EDF-E046-BB68-A486031E185B}"/>
              </a:ext>
            </a:extLst>
          </p:cNvPr>
          <p:cNvSpPr>
            <a:spLocks noGrp="1"/>
          </p:cNvSpPr>
          <p:nvPr>
            <p:ph type="sldNum" sz="quarter" idx="10"/>
          </p:nvPr>
        </p:nvSpPr>
        <p:spPr>
          <a:xfrm>
            <a:off x="7239000" y="6500813"/>
            <a:ext cx="1905000" cy="361615"/>
          </a:xfrm>
        </p:spPr>
        <p:txBody>
          <a:bodyPr/>
          <a:lstStyle/>
          <a:p>
            <a:pPr>
              <a:defRPr/>
            </a:pPr>
            <a:fld id="{44C1278F-C93A-44A2-AB74-1750ADFF2444}" type="slidenum">
              <a:rPr lang="en-US" smtClean="0"/>
              <a:pPr>
                <a:defRPr/>
              </a:pPr>
              <a:t>4</a:t>
            </a:fld>
            <a:endParaRPr lang="en-US" dirty="0"/>
          </a:p>
        </p:txBody>
      </p:sp>
    </p:spTree>
    <p:extLst>
      <p:ext uri="{BB962C8B-B14F-4D97-AF65-F5344CB8AC3E}">
        <p14:creationId xmlns:p14="http://schemas.microsoft.com/office/powerpoint/2010/main" val="395276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7548" y="1455822"/>
            <a:ext cx="8280916" cy="2045186"/>
          </a:xfrm>
        </p:spPr>
        <p:txBody>
          <a:bodyPr/>
          <a:lstStyle/>
          <a:p>
            <a:pPr marL="0" indent="0" algn="ctr">
              <a:buNone/>
            </a:pPr>
            <a:r>
              <a:rPr lang="en-AU" dirty="0"/>
              <a:t>Mental health is as a state of well-being in which an individual realizes their potential, can cope with the normal stresses of life, can work productively and fruitfully, and is able to make a contribution to their community.</a:t>
            </a:r>
          </a:p>
          <a:p>
            <a:pPr marL="0" indent="0" algn="ctr">
              <a:buNone/>
            </a:pPr>
            <a:r>
              <a:rPr lang="en-AU" sz="1400" dirty="0"/>
              <a:t>-World Health Organisation, 2014</a:t>
            </a:r>
            <a:endParaRPr lang="en-GB" sz="1400" dirty="0"/>
          </a:p>
        </p:txBody>
      </p:sp>
      <p:sp>
        <p:nvSpPr>
          <p:cNvPr id="4" name="Title 3"/>
          <p:cNvSpPr>
            <a:spLocks noGrp="1"/>
          </p:cNvSpPr>
          <p:nvPr>
            <p:ph type="title"/>
          </p:nvPr>
        </p:nvSpPr>
        <p:spPr/>
        <p:txBody>
          <a:bodyPr/>
          <a:lstStyle/>
          <a:p>
            <a:r>
              <a:rPr lang="en-GB" dirty="0"/>
              <a:t>Mental health: a state of wellbeing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12" y="4581128"/>
            <a:ext cx="7351067" cy="1315546"/>
          </a:xfrm>
          <a:prstGeom prst="rect">
            <a:avLst/>
          </a:prstGeom>
        </p:spPr>
      </p:pic>
      <p:sp>
        <p:nvSpPr>
          <p:cNvPr id="5" name="Plus 4"/>
          <p:cNvSpPr/>
          <p:nvPr/>
        </p:nvSpPr>
        <p:spPr bwMode="auto">
          <a:xfrm>
            <a:off x="7812360" y="4221088"/>
            <a:ext cx="792088" cy="720080"/>
          </a:xfrm>
          <a:prstGeom prst="mathPlus">
            <a:avLst/>
          </a:prstGeom>
          <a:solidFill>
            <a:srgbClr val="5277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a typeface="ＭＳ Ｐゴシック" pitchFamily="-124" charset="-128"/>
            </a:endParaRPr>
          </a:p>
        </p:txBody>
      </p:sp>
      <p:sp>
        <p:nvSpPr>
          <p:cNvPr id="6" name="Minus 5"/>
          <p:cNvSpPr/>
          <p:nvPr/>
        </p:nvSpPr>
        <p:spPr bwMode="auto">
          <a:xfrm>
            <a:off x="449699" y="4275094"/>
            <a:ext cx="778633" cy="612068"/>
          </a:xfrm>
          <a:prstGeom prst="mathMinus">
            <a:avLst/>
          </a:prstGeom>
          <a:solidFill>
            <a:srgbClr val="BE1E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a typeface="ＭＳ Ｐゴシック" pitchFamily="-124" charset="-128"/>
            </a:endParaRPr>
          </a:p>
        </p:txBody>
      </p:sp>
      <p:sp>
        <p:nvSpPr>
          <p:cNvPr id="7" name="Slide Number Placeholder 3">
            <a:extLst>
              <a:ext uri="{FF2B5EF4-FFF2-40B4-BE49-F238E27FC236}">
                <a16:creationId xmlns:a16="http://schemas.microsoft.com/office/drawing/2014/main" id="{683459D7-5D8A-794A-8FE0-4A9BD2B1DF7A}"/>
              </a:ext>
            </a:extLst>
          </p:cNvPr>
          <p:cNvSpPr>
            <a:spLocks noGrp="1"/>
          </p:cNvSpPr>
          <p:nvPr>
            <p:ph type="sldNum" sz="quarter" idx="10"/>
          </p:nvPr>
        </p:nvSpPr>
        <p:spPr>
          <a:xfrm>
            <a:off x="7239000" y="6500813"/>
            <a:ext cx="1905000" cy="361615"/>
          </a:xfrm>
        </p:spPr>
        <p:txBody>
          <a:bodyPr/>
          <a:lstStyle/>
          <a:p>
            <a:pPr>
              <a:defRPr/>
            </a:pPr>
            <a:fld id="{44C1278F-C93A-44A2-AB74-1750ADFF2444}" type="slidenum">
              <a:rPr lang="en-US" smtClean="0"/>
              <a:pPr>
                <a:defRPr/>
              </a:pPr>
              <a:t>5</a:t>
            </a:fld>
            <a:endParaRPr lang="en-US" dirty="0"/>
          </a:p>
        </p:txBody>
      </p:sp>
    </p:spTree>
    <p:extLst>
      <p:ext uri="{BB962C8B-B14F-4D97-AF65-F5344CB8AC3E}">
        <p14:creationId xmlns:p14="http://schemas.microsoft.com/office/powerpoint/2010/main" val="576070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What is a mentally health and safe workplace?</a:t>
            </a:r>
          </a:p>
        </p:txBody>
      </p:sp>
      <p:sp>
        <p:nvSpPr>
          <p:cNvPr id="7" name="Content Placeholder 6"/>
          <p:cNvSpPr txBox="1">
            <a:spLocks noGrp="1"/>
          </p:cNvSpPr>
          <p:nvPr>
            <p:ph idx="1"/>
          </p:nvPr>
        </p:nvSpPr>
        <p:spPr>
          <a:xfrm>
            <a:off x="685800" y="1600200"/>
            <a:ext cx="7772400" cy="4450449"/>
          </a:xfrm>
          <a:prstGeom prst="rect">
            <a:avLst/>
          </a:prstGeom>
          <a:noFill/>
        </p:spPr>
        <p:txBody>
          <a:bodyPr wrap="square" rtlCol="0">
            <a:spAutoFit/>
          </a:bodyPr>
          <a:lstStyle/>
          <a:p>
            <a:pPr marL="0" indent="0">
              <a:buNone/>
            </a:pPr>
            <a:r>
              <a:rPr lang="en-AU" dirty="0"/>
              <a:t>A mentally healthy workplace is one in which workers and management </a:t>
            </a:r>
            <a:r>
              <a:rPr lang="en-AU" dirty="0">
                <a:solidFill>
                  <a:srgbClr val="A02A1D"/>
                </a:solidFill>
              </a:rPr>
              <a:t>collaborate</a:t>
            </a:r>
            <a:r>
              <a:rPr lang="en-AU" dirty="0"/>
              <a:t> to </a:t>
            </a:r>
            <a:r>
              <a:rPr lang="en-AU" dirty="0">
                <a:solidFill>
                  <a:srgbClr val="A02A1D"/>
                </a:solidFill>
              </a:rPr>
              <a:t>protect and promote the health, safety and wellbeing</a:t>
            </a:r>
            <a:r>
              <a:rPr lang="en-AU" b="1" dirty="0"/>
              <a:t> </a:t>
            </a:r>
            <a:r>
              <a:rPr lang="en-AU" dirty="0"/>
              <a:t>of all… </a:t>
            </a:r>
          </a:p>
          <a:p>
            <a:endParaRPr lang="en-AU" dirty="0"/>
          </a:p>
          <a:p>
            <a:pPr marL="0" indent="0">
              <a:buNone/>
            </a:pPr>
            <a:r>
              <a:rPr lang="en-AU" dirty="0"/>
              <a:t>…by considering and addressing health, safety and wellbeing concerns due to the work environment, including the organisation of work and workplace culture as well as the physical environment and facilities provided. </a:t>
            </a:r>
          </a:p>
          <a:p>
            <a:endParaRPr lang="en-AU" dirty="0">
              <a:solidFill>
                <a:schemeClr val="accent2"/>
              </a:solidFill>
            </a:endParaRPr>
          </a:p>
          <a:p>
            <a:pPr algn="ctr"/>
            <a:endParaRPr lang="en-AU" b="1" dirty="0">
              <a:solidFill>
                <a:schemeClr val="accent2"/>
              </a:solidFill>
            </a:endParaRPr>
          </a:p>
        </p:txBody>
      </p:sp>
      <p:sp>
        <p:nvSpPr>
          <p:cNvPr id="4" name="Slide Number Placeholder 3">
            <a:extLst>
              <a:ext uri="{FF2B5EF4-FFF2-40B4-BE49-F238E27FC236}">
                <a16:creationId xmlns:a16="http://schemas.microsoft.com/office/drawing/2014/main" id="{4C5B5F16-796D-4E4C-BBA0-671AE3B2B09C}"/>
              </a:ext>
            </a:extLst>
          </p:cNvPr>
          <p:cNvSpPr>
            <a:spLocks noGrp="1"/>
          </p:cNvSpPr>
          <p:nvPr>
            <p:ph type="sldNum" sz="quarter" idx="10"/>
          </p:nvPr>
        </p:nvSpPr>
        <p:spPr>
          <a:xfrm>
            <a:off x="7239000" y="6500813"/>
            <a:ext cx="1905000" cy="361615"/>
          </a:xfrm>
        </p:spPr>
        <p:txBody>
          <a:bodyPr/>
          <a:lstStyle/>
          <a:p>
            <a:pPr>
              <a:defRPr/>
            </a:pPr>
            <a:fld id="{44C1278F-C93A-44A2-AB74-1750ADFF2444}" type="slidenum">
              <a:rPr lang="en-US" smtClean="0"/>
              <a:pPr>
                <a:defRPr/>
              </a:pPr>
              <a:t>6</a:t>
            </a:fld>
            <a:endParaRPr lang="en-US" dirty="0"/>
          </a:p>
        </p:txBody>
      </p:sp>
    </p:spTree>
    <p:extLst>
      <p:ext uri="{BB962C8B-B14F-4D97-AF65-F5344CB8AC3E}">
        <p14:creationId xmlns:p14="http://schemas.microsoft.com/office/powerpoint/2010/main" val="212874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Legislation</a:t>
            </a:r>
          </a:p>
        </p:txBody>
      </p:sp>
      <p:sp>
        <p:nvSpPr>
          <p:cNvPr id="3" name="Rectangle 2"/>
          <p:cNvSpPr/>
          <p:nvPr/>
        </p:nvSpPr>
        <p:spPr>
          <a:xfrm>
            <a:off x="427083" y="1700808"/>
            <a:ext cx="8712968" cy="3785652"/>
          </a:xfrm>
          <a:prstGeom prst="rect">
            <a:avLst/>
          </a:prstGeom>
        </p:spPr>
        <p:txBody>
          <a:bodyPr wrap="square">
            <a:spAutoFit/>
          </a:bodyPr>
          <a:lstStyle/>
          <a:p>
            <a:r>
              <a:rPr lang="en-AU" dirty="0"/>
              <a:t>Section 9(1) </a:t>
            </a:r>
            <a:br>
              <a:rPr lang="en-AU" dirty="0"/>
            </a:br>
            <a:r>
              <a:rPr lang="en-AU" dirty="0"/>
              <a:t>An employer must, so far as is practicable, provide and maintain at a mine a working environment in which that employer’s employees are not exposed to hazards</a:t>
            </a:r>
          </a:p>
          <a:p>
            <a:endParaRPr lang="en-AU" dirty="0"/>
          </a:p>
          <a:p>
            <a:r>
              <a:rPr lang="en-AU" dirty="0"/>
              <a:t>Section 10(1) </a:t>
            </a:r>
            <a:r>
              <a:rPr lang="en-AU" b="1" dirty="0">
                <a:solidFill>
                  <a:schemeClr val="accent6"/>
                </a:solidFill>
              </a:rPr>
              <a:t/>
            </a:r>
            <a:br>
              <a:rPr lang="en-AU" b="1" dirty="0">
                <a:solidFill>
                  <a:schemeClr val="accent6"/>
                </a:solidFill>
              </a:rPr>
            </a:br>
            <a:r>
              <a:rPr lang="en-AU" dirty="0"/>
              <a:t>An employee at a mine must take reasonable care —</a:t>
            </a:r>
          </a:p>
          <a:p>
            <a:r>
              <a:rPr lang="en-AU" dirty="0"/>
              <a:t>(a) to ensure his or her own safety and health at work; and</a:t>
            </a:r>
          </a:p>
          <a:p>
            <a:r>
              <a:rPr lang="en-AU" dirty="0"/>
              <a:t>(b) to avoid adversely affecting the safety or health of any</a:t>
            </a:r>
          </a:p>
          <a:p>
            <a:r>
              <a:rPr lang="en-AU" dirty="0"/>
              <a:t>other person through any act or omission at work.</a:t>
            </a:r>
            <a:endParaRPr lang="en-AU" dirty="0">
              <a:solidFill>
                <a:schemeClr val="accent6"/>
              </a:solidFill>
            </a:endParaRPr>
          </a:p>
        </p:txBody>
      </p:sp>
      <p:sp>
        <p:nvSpPr>
          <p:cNvPr id="4" name="Slide Number Placeholder 3">
            <a:extLst>
              <a:ext uri="{FF2B5EF4-FFF2-40B4-BE49-F238E27FC236}">
                <a16:creationId xmlns:a16="http://schemas.microsoft.com/office/drawing/2014/main" id="{BFE335D4-48F8-9946-BEE5-EA47DE5F390F}"/>
              </a:ext>
            </a:extLst>
          </p:cNvPr>
          <p:cNvSpPr>
            <a:spLocks noGrp="1"/>
          </p:cNvSpPr>
          <p:nvPr>
            <p:ph type="sldNum" sz="quarter" idx="10"/>
          </p:nvPr>
        </p:nvSpPr>
        <p:spPr>
          <a:xfrm>
            <a:off x="7239000" y="6500813"/>
            <a:ext cx="1905000" cy="361615"/>
          </a:xfrm>
        </p:spPr>
        <p:txBody>
          <a:bodyPr/>
          <a:lstStyle/>
          <a:p>
            <a:pPr>
              <a:defRPr/>
            </a:pPr>
            <a:fld id="{44C1278F-C93A-44A2-AB74-1750ADFF2444}" type="slidenum">
              <a:rPr lang="en-US" smtClean="0"/>
              <a:pPr>
                <a:defRPr/>
              </a:pPr>
              <a:t>7</a:t>
            </a:fld>
            <a:endParaRPr lang="en-US" dirty="0"/>
          </a:p>
        </p:txBody>
      </p:sp>
    </p:spTree>
    <p:extLst>
      <p:ext uri="{BB962C8B-B14F-4D97-AF65-F5344CB8AC3E}">
        <p14:creationId xmlns:p14="http://schemas.microsoft.com/office/powerpoint/2010/main" val="356347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394" b="-394"/>
          <a:stretch/>
        </p:blipFill>
        <p:spPr>
          <a:xfrm>
            <a:off x="-18686" y="-27384"/>
            <a:ext cx="9181372" cy="6912767"/>
          </a:xfrm>
          <a:prstGeom prst="rect">
            <a:avLst/>
          </a:prstGeom>
        </p:spPr>
      </p:pic>
      <p:sp>
        <p:nvSpPr>
          <p:cNvPr id="2" name="Title 1"/>
          <p:cNvSpPr>
            <a:spLocks noGrp="1"/>
          </p:cNvSpPr>
          <p:nvPr>
            <p:ph type="title"/>
          </p:nvPr>
        </p:nvSpPr>
        <p:spPr>
          <a:xfrm>
            <a:off x="280230" y="332656"/>
            <a:ext cx="7772400" cy="752128"/>
          </a:xfrm>
        </p:spPr>
        <p:txBody>
          <a:bodyPr/>
          <a:lstStyle/>
          <a:p>
            <a:r>
              <a:rPr lang="en-AU" dirty="0"/>
              <a:t>Why is a mentally healthy workplace important?</a:t>
            </a:r>
          </a:p>
        </p:txBody>
      </p:sp>
      <p:sp>
        <p:nvSpPr>
          <p:cNvPr id="3" name="TextBox 2"/>
          <p:cNvSpPr txBox="1"/>
          <p:nvPr/>
        </p:nvSpPr>
        <p:spPr>
          <a:xfrm>
            <a:off x="539552" y="1084784"/>
            <a:ext cx="8136904" cy="4832092"/>
          </a:xfrm>
          <a:prstGeom prst="rect">
            <a:avLst/>
          </a:prstGeom>
          <a:noFill/>
        </p:spPr>
        <p:txBody>
          <a:bodyPr wrap="square" rtlCol="0">
            <a:spAutoFit/>
          </a:bodyPr>
          <a:lstStyle/>
          <a:p>
            <a:pPr marL="342900" indent="-342900">
              <a:buFont typeface="Arial" panose="020B0604020202020204" pitchFamily="34" charset="0"/>
              <a:buChar char="•"/>
            </a:pPr>
            <a:r>
              <a:rPr lang="en-AU" sz="2800" b="1" dirty="0">
                <a:sym typeface="Symbol" panose="05050102010706020507" pitchFamily="18" charset="2"/>
              </a:rPr>
              <a:t></a:t>
            </a:r>
            <a:r>
              <a:rPr lang="en-AU" sz="2800" b="1" dirty="0"/>
              <a:t> productivity</a:t>
            </a:r>
          </a:p>
          <a:p>
            <a:pPr marL="342900" indent="-342900">
              <a:buFont typeface="Arial" panose="020B0604020202020204" pitchFamily="34" charset="0"/>
              <a:buChar char="•"/>
            </a:pPr>
            <a:r>
              <a:rPr lang="en-AU" sz="2800" b="1" dirty="0">
                <a:sym typeface="Symbol" panose="05050102010706020507" pitchFamily="18" charset="2"/>
              </a:rPr>
              <a:t></a:t>
            </a:r>
            <a:r>
              <a:rPr lang="en-AU" sz="2800" b="1" dirty="0"/>
              <a:t> engagement and job satisfaction</a:t>
            </a:r>
          </a:p>
          <a:p>
            <a:pPr marL="342900" indent="-342900">
              <a:buFont typeface="Arial" panose="020B0604020202020204" pitchFamily="34" charset="0"/>
              <a:buChar char="•"/>
            </a:pPr>
            <a:r>
              <a:rPr lang="en-AU" sz="2800" b="1" dirty="0">
                <a:sym typeface="Symbol" panose="05050102010706020507" pitchFamily="18" charset="2"/>
              </a:rPr>
              <a:t></a:t>
            </a:r>
            <a:r>
              <a:rPr lang="en-AU" sz="2800" b="1" dirty="0"/>
              <a:t> attraction of talent</a:t>
            </a:r>
          </a:p>
          <a:p>
            <a:pPr marL="342900" indent="-342900">
              <a:buFont typeface="Arial" panose="020B0604020202020204" pitchFamily="34" charset="0"/>
              <a:buChar char="•"/>
            </a:pPr>
            <a:endParaRPr lang="en-AU" sz="2800" b="1" dirty="0"/>
          </a:p>
          <a:p>
            <a:pPr marL="342900" indent="-342900">
              <a:buFont typeface="Arial" panose="020B0604020202020204" pitchFamily="34" charset="0"/>
              <a:buChar char="•"/>
            </a:pPr>
            <a:r>
              <a:rPr lang="en-AU" sz="2800" b="1" dirty="0">
                <a:sym typeface="Symbol" panose="05050102010706020507" pitchFamily="18" charset="2"/>
              </a:rPr>
              <a:t></a:t>
            </a:r>
            <a:r>
              <a:rPr lang="en-AU" sz="2800" b="1" dirty="0"/>
              <a:t> absenteeism</a:t>
            </a:r>
          </a:p>
          <a:p>
            <a:pPr marL="342900" indent="-342900">
              <a:buFont typeface="Arial" panose="020B0604020202020204" pitchFamily="34" charset="0"/>
              <a:buChar char="•"/>
            </a:pPr>
            <a:r>
              <a:rPr lang="en-AU" sz="2800" b="1" dirty="0">
                <a:sym typeface="Symbol" panose="05050102010706020507" pitchFamily="18" charset="2"/>
              </a:rPr>
              <a:t></a:t>
            </a:r>
            <a:r>
              <a:rPr lang="en-AU" sz="2800" b="1" dirty="0"/>
              <a:t> occupational injuries and illnesses</a:t>
            </a:r>
          </a:p>
          <a:p>
            <a:pPr marL="342900" indent="-342900">
              <a:buFont typeface="Arial" panose="020B0604020202020204" pitchFamily="34" charset="0"/>
              <a:buChar char="•"/>
            </a:pPr>
            <a:r>
              <a:rPr lang="en-AU" sz="2800" b="1" dirty="0">
                <a:sym typeface="Symbol" panose="05050102010706020507" pitchFamily="18" charset="2"/>
              </a:rPr>
              <a:t></a:t>
            </a:r>
            <a:r>
              <a:rPr lang="en-AU" sz="2800" b="1" dirty="0"/>
              <a:t> workers compensation claims</a:t>
            </a:r>
          </a:p>
          <a:p>
            <a:pPr marL="342900" indent="-342900">
              <a:buFont typeface="Arial" panose="020B0604020202020204" pitchFamily="34" charset="0"/>
              <a:buChar char="•"/>
            </a:pPr>
            <a:r>
              <a:rPr lang="en-AU" sz="2800" b="1" dirty="0">
                <a:sym typeface="Symbol" panose="05050102010706020507" pitchFamily="18" charset="2"/>
              </a:rPr>
              <a:t></a:t>
            </a:r>
            <a:r>
              <a:rPr lang="en-AU" sz="2800" b="1" dirty="0"/>
              <a:t> turnover and selection costs</a:t>
            </a:r>
          </a:p>
          <a:p>
            <a:pPr marL="342900" indent="-342900">
              <a:buFont typeface="Arial" panose="020B0604020202020204" pitchFamily="34" charset="0"/>
              <a:buChar char="•"/>
            </a:pPr>
            <a:endParaRPr lang="en-AU" sz="2800" b="1" dirty="0"/>
          </a:p>
          <a:p>
            <a:pPr marL="342900" indent="-342900">
              <a:buFont typeface="Arial" panose="020B0604020202020204" pitchFamily="34" charset="0"/>
              <a:buChar char="•"/>
            </a:pPr>
            <a:r>
              <a:rPr lang="en-AU" sz="2800" b="1" dirty="0"/>
              <a:t>Return on investment is $2.30 for every $1 invested</a:t>
            </a:r>
          </a:p>
        </p:txBody>
      </p:sp>
    </p:spTree>
    <p:extLst>
      <p:ext uri="{BB962C8B-B14F-4D97-AF65-F5344CB8AC3E}">
        <p14:creationId xmlns:p14="http://schemas.microsoft.com/office/powerpoint/2010/main" val="292091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What’s the difference?</a:t>
            </a:r>
          </a:p>
        </p:txBody>
      </p:sp>
      <p:sp>
        <p:nvSpPr>
          <p:cNvPr id="4099" name="Rectangle 3"/>
          <p:cNvSpPr>
            <a:spLocks noGrp="1" noChangeArrowheads="1"/>
          </p:cNvSpPr>
          <p:nvPr>
            <p:ph type="body" idx="1"/>
          </p:nvPr>
        </p:nvSpPr>
        <p:spPr>
          <a:xfrm>
            <a:off x="269359" y="1340768"/>
            <a:ext cx="8350696" cy="2177469"/>
          </a:xfrm>
        </p:spPr>
        <p:txBody>
          <a:bodyPr/>
          <a:lstStyle/>
          <a:p>
            <a:pPr marL="0" indent="0" algn="ctr" eaLnBrk="1" hangingPunct="1">
              <a:buNone/>
            </a:pPr>
            <a:r>
              <a:rPr lang="en-US" sz="4800" dirty="0"/>
              <a:t>Mentally healthy workplace</a:t>
            </a:r>
          </a:p>
          <a:p>
            <a:pPr marL="0" indent="0" algn="ctr" eaLnBrk="1" hangingPunct="1">
              <a:buNone/>
            </a:pPr>
            <a:r>
              <a:rPr lang="en-US" sz="4800" dirty="0"/>
              <a:t>Mental health at work </a:t>
            </a:r>
          </a:p>
        </p:txBody>
      </p:sp>
      <p:sp>
        <p:nvSpPr>
          <p:cNvPr id="4" name="Rectangle 6"/>
          <p:cNvSpPr>
            <a:spLocks noGrp="1" noChangeArrowheads="1"/>
          </p:cNvSpPr>
          <p:nvPr>
            <p:ph type="sldNum" sz="quarter" idx="10"/>
          </p:nvPr>
        </p:nvSpPr>
        <p:spPr>
          <a:xfrm>
            <a:off x="7239000" y="6500821"/>
            <a:ext cx="1905000" cy="361615"/>
          </a:xfrm>
        </p:spPr>
        <p:txBody>
          <a:bodyPr/>
          <a:lstStyle>
            <a:lvl1pPr>
              <a:defRPr/>
            </a:lvl1pPr>
          </a:lstStyle>
          <a:p>
            <a:pPr>
              <a:defRPr/>
            </a:pPr>
            <a:fld id="{0CC24133-A28B-4EF4-A2D5-AE011194DEDC}" type="slidenum">
              <a:rPr lang="en-US">
                <a:solidFill>
                  <a:srgbClr val="FFFFFF"/>
                </a:solidFill>
              </a:rPr>
              <a:pPr>
                <a:defRPr/>
              </a:pPr>
              <a:t>9</a:t>
            </a:fld>
            <a:endParaRPr lang="en-US">
              <a:solidFill>
                <a:srgbClr val="FFFFFF"/>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429000"/>
            <a:ext cx="4536504" cy="274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49807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001346.safety.comms</OurDocsDocId>
    <OurDocsVersionCreatedBy xmlns="dce3ed02-b0cd-470d-9119-e5f1a2533a21">MITWYNA</OurDocsVersionCreatedBy>
    <OurDocsIsLocked xmlns="dce3ed02-b0cd-470d-9119-e5f1a2533a21">false</OurDocsIsLocked>
    <OurDocsDocumentType xmlns="dce3ed02-b0cd-470d-9119-e5f1a2533a21">Other</OurDocsDocumentType>
    <OurDocsFileNumbers xmlns="dce3ed02-b0cd-470d-9119-e5f1a2533a21">A0571/200906</OurDocsFileNumbers>
    <OurDocsLockedOnBehalfOf xmlns="dce3ed02-b0cd-470d-9119-e5f1a2533a21" xsi:nil="true"/>
    <OurDocsDocumentDate xmlns="dce3ed02-b0cd-470d-9119-e5f1a2533a21">2018-11-25T16:00:00+00:00</OurDocsDocumentDate>
    <OurDocsVersionCreatedAt xmlns="dce3ed02-b0cd-470d-9119-e5f1a2533a21">2018-11-26T06:54:59+00:00</OurDocsVersionCreatedAt>
    <OurDocsReleaseClassification xmlns="dce3ed02-b0cd-470d-9119-e5f1a2533a21">Departmental Use Only</OurDocsReleaseClassification>
    <OurDocsTitle xmlns="dce3ed02-b0cd-470d-9119-e5f1a2533a21">MS - Mines Safety Roadshow - 2018 - Toolbox presentation 4</OurDocsTitle>
    <OurDocsLocation xmlns="dce3ed02-b0cd-470d-9119-e5f1a2533a21">Perth</OurDocsLocation>
    <OurDocsDescription xmlns="dce3ed02-b0cd-470d-9119-e5f1a2533a21">Developing mentally healthy and safe workplaces.  Presenter Amy Douglas-Martens.</OurDocsDescription>
    <OurDocsVersionReason xmlns="dce3ed02-b0cd-470d-9119-e5f1a2533a21" xsi:nil="true"/>
    <OurDocsAuthor xmlns="dce3ed02-b0cd-470d-9119-e5f1a2533a21">Amy.DOUGLAS-MARTEN</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88" ma:contentTypeDescription="Create a new document." ma:contentTypeScope="" ma:versionID="de533cc85b0a1a6deaa38b4d894f8410">
  <xsd:schema xmlns:xsd="http://www.w3.org/2001/XMLSchema" xmlns:xs="http://www.w3.org/2001/XMLSchema" xmlns:p="http://schemas.microsoft.com/office/2006/metadata/properties" xmlns:ns2="dce3ed02-b0cd-470d-9119-e5f1a2533a21" targetNamespace="http://schemas.microsoft.com/office/2006/metadata/properties" ma:root="true" ma:fieldsID="3996e60e55f1126f10561fe58fc67083"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2.xml><?xml version="1.0" encoding="utf-8"?>
<ds:datastoreItem xmlns:ds="http://schemas.openxmlformats.org/officeDocument/2006/customXml" ds:itemID="{853D9A20-CA18-4B9E-9133-BDE91CECFDBA}">
  <ds:schemaRefs>
    <ds:schemaRef ds:uri="http://purl.org/dc/terms/"/>
    <ds:schemaRef ds:uri="dce3ed02-b0cd-470d-9119-e5f1a2533a2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3702010-DA06-4E74-BCEB-D8550828B9BA}">
  <ds:schemaRefs>
    <ds:schemaRef ds:uri="Microsoft.SharePoint.Taxonomy.ContentTypeSync"/>
  </ds:schemaRefs>
</ds:datastoreItem>
</file>

<file path=customXml/itemProps4.xml><?xml version="1.0" encoding="utf-8"?>
<ds:datastoreItem xmlns:ds="http://schemas.openxmlformats.org/officeDocument/2006/customXml" ds:itemID="{964D28CC-6B81-45DD-BE19-95DAA15E5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1394</TotalTime>
  <Words>2497</Words>
  <Application>Microsoft Office PowerPoint</Application>
  <PresentationFormat>On-screen Show (4:3)</PresentationFormat>
  <Paragraphs>322</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Calibri</vt:lpstr>
      <vt:lpstr>Impact</vt:lpstr>
      <vt:lpstr>MetaPlusNormal-Roman</vt:lpstr>
      <vt:lpstr>Symbol</vt:lpstr>
      <vt:lpstr>Wingdings</vt:lpstr>
      <vt:lpstr>Blank Presentation</vt:lpstr>
      <vt:lpstr>PowerPoint Presentation</vt:lpstr>
      <vt:lpstr>PowerPoint Presentation</vt:lpstr>
      <vt:lpstr>Setting the scene</vt:lpstr>
      <vt:lpstr>This presentation is about…</vt:lpstr>
      <vt:lpstr>Mental health: a state of wellbeing</vt:lpstr>
      <vt:lpstr>What is a mentally health and safe workplace?</vt:lpstr>
      <vt:lpstr>Legislation</vt:lpstr>
      <vt:lpstr>Why is a mentally healthy workplace important?</vt:lpstr>
      <vt:lpstr>What’s the difference?</vt:lpstr>
      <vt:lpstr>Risk management process</vt:lpstr>
      <vt:lpstr>Step 1: Identification  </vt:lpstr>
      <vt:lpstr>Psychosocial hazards and factors are…</vt:lpstr>
      <vt:lpstr>PowerPoint Presentation</vt:lpstr>
      <vt:lpstr>Step 2: Risk analysis &amp; assessment   </vt:lpstr>
      <vt:lpstr>Organisational risk factors</vt:lpstr>
      <vt:lpstr>Stigma </vt:lpstr>
      <vt:lpstr>Step 3: Control the risk   </vt:lpstr>
      <vt:lpstr>Risk management - Hierarchy of control</vt:lpstr>
      <vt:lpstr>Examples of risk controls</vt:lpstr>
      <vt:lpstr>Step 4: Communicate &amp; consult </vt:lpstr>
      <vt:lpstr>PowerPoint Presentation</vt:lpstr>
      <vt:lpstr>PowerPoint Presentation</vt:lpstr>
      <vt:lpstr>Analysing workplace data </vt:lpstr>
      <vt:lpstr>PowerPoint Presentation</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Mines Safety Roadshow - 2018 - Toolbox presentation 4</dc:title>
  <dc:subject>Developing mentally healthy and safe workplaces.  Presenter Amy Douglas-Martens.</dc:subject>
  <dc:creator>Amy.DOUGLAS-MARTEN</dc:creator>
  <cp:keywords>DocSrc=Internal&lt;!&gt;VersionNo=2&lt;!&gt;VersionBy=Su.HO&lt;!&gt;VersionDate=08/11/2012&lt;!&gt;Branch=&lt;!&gt;Division=&lt;!&gt;Section=&lt;!&gt;LockedBy=&lt;!&gt;LockedOn=&lt;!&gt;LockedBehalfof=</cp:keywords>
  <dc:description>FileNo=A0571/200906&lt;!&gt;Site=PERTH&lt;!&gt;MDNo=&lt;!&gt;DocType=Corporate Policy&lt;!&gt;DocSec=RS\current&lt;!&gt;Owner=manual.manager&lt;!&gt;Filename=001276V02.Manual.Manager.ppt&lt;!&gt;Project=&lt;!&gt;Group=&lt;!&gt;SecType=Departmental Use Only</dc:description>
  <cp:lastModifiedBy>MOORE, Bec</cp:lastModifiedBy>
  <cp:revision>153</cp:revision>
  <cp:lastPrinted>2018-09-21T02:05:03Z</cp:lastPrinted>
  <dcterms:created xsi:type="dcterms:W3CDTF">2011-01-21T07:01:17Z</dcterms:created>
  <dcterms:modified xsi:type="dcterms:W3CDTF">2018-12-06T06:54:46Z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0x0101000AC6246A9CD2FC45B52DC6FEC0F0AAAA00A5C1F1DA62DAB340B34B67F1BBB7A427</vt:lpwstr>
  </property>
  <property fmtid="{D5CDD505-2E9C-101B-9397-08002B2CF9AE}" pid="9" name="DataStore">
    <vt:lpwstr>Central</vt:lpwstr>
  </property>
</Properties>
</file>