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3" r:id="rId6"/>
    <p:sldMasterId id="2147483686" r:id="rId7"/>
    <p:sldMasterId id="2147483699" r:id="rId8"/>
    <p:sldMasterId id="2147483712" r:id="rId9"/>
    <p:sldMasterId id="2147483725" r:id="rId10"/>
    <p:sldMasterId id="2147483738" r:id="rId11"/>
    <p:sldMasterId id="2147483751" r:id="rId12"/>
    <p:sldMasterId id="2147483764" r:id="rId13"/>
    <p:sldMasterId id="2147483777" r:id="rId14"/>
  </p:sldMasterIdLst>
  <p:notesMasterIdLst>
    <p:notesMasterId r:id="rId27"/>
  </p:notesMasterIdLst>
  <p:sldIdLst>
    <p:sldId id="269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" Target="slides/slide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EDB59-87B9-492E-868D-0148EAA8FCEB}" type="datetimeFigureOut">
              <a:rPr lang="en-AU" smtClean="0"/>
              <a:t>05/01/2016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59BA-0AF3-42D0-8FAA-9DFED7B031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4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481" y="4343145"/>
            <a:ext cx="5487041" cy="41150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2432F4-0804-41B1-9EE6-DA2CD0A536BA}" type="slidenum">
              <a:rPr lang="en-A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889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667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615259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13119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21973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62530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707737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8226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112011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893936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137576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27199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628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552237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973431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63905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899930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094968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65080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797586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517104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687656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95344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626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11722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107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1507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2663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764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1183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9377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4370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420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29547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5260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913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2681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63945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2121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58143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177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6394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99232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408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154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34781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37282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068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97924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81790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990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92766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98137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93218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719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069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81383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90054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68352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8655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2775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7009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17272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2806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5058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316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08062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36489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37301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0288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71367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1979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5421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39325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4247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07037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453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48446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1999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2637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1288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4083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4922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78200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87061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9651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0451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9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066356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617250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2423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6510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0948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0953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08583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970930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31859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28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904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158305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44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860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142369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950539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61584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13267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676968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58326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73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416992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602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787677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402254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01890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25545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75357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326329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7"/>
            <a:ext cx="2058988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29325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500609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10494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MP_PPT-titlepage-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46071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914292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55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125184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220503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10818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33834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99624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269251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53249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281140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185120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MP_PPT-infopage-head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"/>
            <a:ext cx="914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0" y="6597651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561B17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ea typeface="ヒラギノ角ゴ Pro W3" pitchFamily="-112" charset="-128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6629400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prstClr val="white"/>
                </a:solidFill>
                <a:ea typeface="ヒラギノ角ゴ Pro W3" pitchFamily="-112" charset="-128"/>
              </a:rPr>
              <a:t>Government of Western Australia  </a:t>
            </a:r>
            <a:r>
              <a:rPr lang="en-US" sz="900" b="1">
                <a:solidFill>
                  <a:prstClr val="white"/>
                </a:solidFill>
                <a:ea typeface="ヒラギノ角ゴ Pro W3" pitchFamily="-112" charset="-128"/>
              </a:rPr>
              <a:t>Department of Mines and Petroleum</a:t>
            </a:r>
          </a:p>
        </p:txBody>
      </p:sp>
    </p:spTree>
    <p:extLst>
      <p:ext uri="{BB962C8B-B14F-4D97-AF65-F5344CB8AC3E}">
        <p14:creationId xmlns:p14="http://schemas.microsoft.com/office/powerpoint/2010/main" val="31019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DComms@dmp.wa.gov.a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dmp.wa.gov.au/ResourcesSafety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mp.wa.gov.au/15567.aspx" TargetMode="External"/><Relationship Id="rId1" Type="http://schemas.openxmlformats.org/officeDocument/2006/relationships/slideLayout" Target="../slideLayouts/slideLayout9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0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p.wa.gov.au/15569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AU" altLang="en-US" sz="3200" dirty="0" smtClean="0"/>
              <a:t>Please read this before using presentation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496" y="2036763"/>
            <a:ext cx="9001000" cy="4495800"/>
          </a:xfrm>
        </p:spPr>
        <p:txBody>
          <a:bodyPr/>
          <a:lstStyle/>
          <a:p>
            <a:pPr lvl="0">
              <a:defRPr/>
            </a:pPr>
            <a:r>
              <a:rPr lang="en-AU" sz="2000" dirty="0"/>
              <a:t>This presentation is based on content presented at the 2015 Exploration Industry Forum in June 2015</a:t>
            </a:r>
          </a:p>
          <a:p>
            <a:pPr>
              <a:defRPr/>
            </a:pPr>
            <a:r>
              <a:rPr lang="en-AU" sz="2000" dirty="0" smtClean="0"/>
              <a:t>The Department </a:t>
            </a:r>
            <a:r>
              <a:rPr lang="en-AU" sz="2000" dirty="0"/>
              <a:t>of Mines and </a:t>
            </a:r>
            <a:r>
              <a:rPr lang="en-AU" sz="2000" dirty="0" smtClean="0"/>
              <a:t>Petroleum (DMP) supports </a:t>
            </a:r>
            <a:r>
              <a:rPr lang="en-AU" sz="2000" dirty="0"/>
              <a:t>and encourages </a:t>
            </a:r>
            <a:r>
              <a:rPr lang="en-AU" sz="2000" dirty="0" smtClean="0"/>
              <a:t>reuse </a:t>
            </a:r>
            <a:r>
              <a:rPr lang="en-AU" sz="2000" dirty="0"/>
              <a:t>of </a:t>
            </a:r>
            <a:r>
              <a:rPr lang="en-AU" sz="2000" dirty="0" smtClean="0"/>
              <a:t>its information </a:t>
            </a:r>
            <a:r>
              <a:rPr lang="en-AU" sz="2000" dirty="0"/>
              <a:t>(including data), and endorses </a:t>
            </a:r>
            <a:r>
              <a:rPr lang="en-AU" sz="2000" dirty="0" smtClean="0"/>
              <a:t>use </a:t>
            </a:r>
            <a:r>
              <a:rPr lang="en-AU" sz="2000" dirty="0"/>
              <a:t>of the </a:t>
            </a:r>
            <a:r>
              <a:rPr lang="en-AU" sz="2000" dirty="0" smtClean="0"/>
              <a:t>Australian </a:t>
            </a:r>
            <a:r>
              <a:rPr lang="en-AU" sz="2000" dirty="0"/>
              <a:t>Governments Open </a:t>
            </a:r>
            <a:r>
              <a:rPr lang="en-AU" sz="2000" dirty="0" smtClean="0"/>
              <a:t>Access and </a:t>
            </a:r>
            <a:r>
              <a:rPr lang="en-AU" sz="2000" dirty="0"/>
              <a:t>Licensing Framework (</a:t>
            </a:r>
            <a:r>
              <a:rPr lang="en-AU" sz="2000" dirty="0" err="1"/>
              <a:t>AusGOAL</a:t>
            </a:r>
            <a:r>
              <a:rPr lang="en-AU" sz="2000" dirty="0" smtClean="0"/>
              <a:t>)</a:t>
            </a:r>
            <a:endParaRPr lang="en-AU" sz="2000" dirty="0"/>
          </a:p>
          <a:p>
            <a:pPr>
              <a:defRPr/>
            </a:pPr>
            <a:r>
              <a:rPr lang="en-AU" sz="2000" dirty="0" smtClean="0"/>
              <a:t>This material is </a:t>
            </a:r>
            <a:r>
              <a:rPr lang="en-AU" sz="2000" dirty="0"/>
              <a:t>licensed under </a:t>
            </a:r>
            <a:r>
              <a:rPr lang="en-AU" sz="2000" dirty="0" smtClean="0"/>
              <a:t>Creative </a:t>
            </a:r>
            <a:r>
              <a:rPr lang="en-AU" sz="2000" dirty="0"/>
              <a:t>Commons </a:t>
            </a:r>
            <a:r>
              <a:rPr lang="en-AU" sz="2000" dirty="0" smtClean="0"/>
              <a:t>Attribution 4.0 licence. We request </a:t>
            </a:r>
            <a:r>
              <a:rPr lang="en-AU" sz="2000" dirty="0"/>
              <a:t>that you observe and retain any copyright or related notices that may </a:t>
            </a:r>
            <a:r>
              <a:rPr lang="en-AU" sz="2000" dirty="0" smtClean="0"/>
              <a:t>accompany this </a:t>
            </a:r>
            <a:r>
              <a:rPr lang="en-AU" sz="2000" dirty="0"/>
              <a:t>material as part of </a:t>
            </a:r>
            <a:r>
              <a:rPr lang="en-AU" sz="2000" dirty="0" smtClean="0"/>
              <a:t>attribution</a:t>
            </a:r>
            <a:r>
              <a:rPr lang="en-AU" sz="2000" dirty="0"/>
              <a:t>. This is </a:t>
            </a:r>
            <a:r>
              <a:rPr lang="en-AU" sz="2000" dirty="0" smtClean="0"/>
              <a:t>a </a:t>
            </a:r>
            <a:r>
              <a:rPr lang="en-AU" sz="2000" dirty="0"/>
              <a:t>requirement of </a:t>
            </a:r>
            <a:r>
              <a:rPr lang="en-AU" sz="2000" dirty="0" smtClean="0"/>
              <a:t>Creative Commons Licences.</a:t>
            </a:r>
            <a:r>
              <a:rPr lang="en-AU" sz="2000" b="1" dirty="0"/>
              <a:t> </a:t>
            </a:r>
            <a:endParaRPr lang="en-AU" sz="2000" b="1" dirty="0" smtClean="0"/>
          </a:p>
          <a:p>
            <a:pPr>
              <a:defRPr/>
            </a:pPr>
            <a:r>
              <a:rPr lang="en-AU" sz="2000" dirty="0" smtClean="0"/>
              <a:t>Please </a:t>
            </a:r>
            <a:r>
              <a:rPr lang="en-AU" sz="2000" dirty="0"/>
              <a:t>give attribution </a:t>
            </a:r>
            <a:r>
              <a:rPr lang="en-AU" sz="2000" dirty="0" smtClean="0"/>
              <a:t>to Department of Mines and Petroleum, 2015.</a:t>
            </a:r>
          </a:p>
          <a:p>
            <a:pPr>
              <a:defRPr/>
            </a:pPr>
            <a:r>
              <a:rPr lang="en-AU" altLang="en-US" sz="2000" dirty="0"/>
              <a:t>For resources, information or clarification, </a:t>
            </a:r>
            <a:r>
              <a:rPr lang="en-AU" altLang="en-US" sz="2000" dirty="0" smtClean="0"/>
              <a:t>please contact: </a:t>
            </a:r>
            <a:r>
              <a:rPr lang="en-AU" altLang="en-US" sz="2000" b="1" dirty="0" smtClean="0">
                <a:solidFill>
                  <a:srgbClr val="C00000"/>
                </a:solidFill>
                <a:hlinkClick r:id="rId3"/>
              </a:rPr>
              <a:t>RSDComms@dmp.wa.gov.au</a:t>
            </a:r>
            <a:r>
              <a:rPr lang="en-AU" altLang="en-US" sz="2000" b="1" dirty="0" smtClean="0">
                <a:solidFill>
                  <a:srgbClr val="C00000"/>
                </a:solidFill>
              </a:rPr>
              <a:t> </a:t>
            </a:r>
            <a:r>
              <a:rPr lang="en-AU" altLang="en-US" sz="2000" dirty="0" smtClean="0"/>
              <a:t>or visit </a:t>
            </a:r>
            <a:r>
              <a:rPr lang="en-AU" altLang="en-US" sz="2000" b="1" dirty="0" smtClean="0">
                <a:solidFill>
                  <a:srgbClr val="C00000"/>
                </a:solidFill>
                <a:hlinkClick r:id="rId4"/>
              </a:rPr>
              <a:t>ww.dmp.wa.gov.au/</a:t>
            </a:r>
            <a:r>
              <a:rPr lang="en-AU" altLang="en-US" sz="2000" b="1" dirty="0" err="1" smtClean="0">
                <a:solidFill>
                  <a:srgbClr val="C00000"/>
                </a:solidFill>
                <a:hlinkClick r:id="rId4"/>
              </a:rPr>
              <a:t>ResourcesSafety</a:t>
            </a:r>
            <a:endParaRPr lang="en-AU" altLang="en-US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AU" sz="2000" dirty="0"/>
          </a:p>
          <a:p>
            <a:pPr marL="0" indent="0">
              <a:buFontTx/>
              <a:buNone/>
              <a:defRPr/>
            </a:pPr>
            <a:endParaRPr lang="en-AU" sz="2000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885113" y="6524625"/>
            <a:ext cx="1258887" cy="333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D21A707-80FC-4A1B-BCE3-E00B8FBF7EF2}" type="slidenum">
              <a:rPr lang="en-US" altLang="en-US" sz="1200" smtClean="0">
                <a:solidFill>
                  <a:srgbClr val="CF5E31"/>
                </a:solidFill>
              </a:rPr>
              <a:pPr/>
              <a:t>1</a:t>
            </a:fld>
            <a:endParaRPr lang="en-US" altLang="en-US" sz="1200" smtClean="0">
              <a:solidFill>
                <a:srgbClr val="CF5E31"/>
              </a:solidFill>
            </a:endParaRPr>
          </a:p>
        </p:txBody>
      </p:sp>
      <p:pic>
        <p:nvPicPr>
          <p:cNvPr id="23557" name="Picture 2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646" y="1484784"/>
            <a:ext cx="1532709" cy="579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8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 smtClean="0"/>
              <a:t>Risk-based hygiene </a:t>
            </a:r>
            <a:r>
              <a:rPr lang="en-AU" sz="3200" dirty="0"/>
              <a:t>m</a:t>
            </a:r>
            <a:r>
              <a:rPr lang="en-AU" sz="3200" dirty="0" smtClean="0"/>
              <a:t>anagement </a:t>
            </a:r>
            <a:r>
              <a:rPr lang="en-AU" sz="3200" dirty="0"/>
              <a:t>p</a:t>
            </a:r>
            <a:r>
              <a:rPr lang="en-AU" sz="3200" dirty="0" smtClean="0"/>
              <a:t>lanning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AU" sz="2800" dirty="0" smtClean="0"/>
              <a:t>Not a requirement but it is recommended</a:t>
            </a:r>
          </a:p>
          <a:p>
            <a:pPr>
              <a:spcAft>
                <a:spcPts val="1200"/>
              </a:spcAft>
            </a:pPr>
            <a:r>
              <a:rPr lang="en-AU" sz="2800" dirty="0" smtClean="0"/>
              <a:t>CONTAM/RBHMP guidelines are a helpful resource</a:t>
            </a:r>
          </a:p>
          <a:p>
            <a:pPr>
              <a:spcAft>
                <a:spcPts val="1200"/>
              </a:spcAft>
            </a:pPr>
            <a:r>
              <a:rPr lang="en-AU" sz="2800" dirty="0" smtClean="0"/>
              <a:t>Visit </a:t>
            </a:r>
            <a:r>
              <a:rPr lang="en-AU" sz="2800" dirty="0" smtClean="0">
                <a:hlinkClick r:id="rId2"/>
              </a:rPr>
              <a:t>www.dmp.wa.gov.au/15567.aspx</a:t>
            </a:r>
            <a:endParaRPr lang="en-AU" sz="2800" dirty="0" smtClean="0"/>
          </a:p>
          <a:p>
            <a:pPr marL="0" indent="0">
              <a:spcAft>
                <a:spcPts val="1200"/>
              </a:spcAft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17062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7"/>
            <a:ext cx="8856984" cy="1143000"/>
          </a:xfrm>
        </p:spPr>
        <p:txBody>
          <a:bodyPr/>
          <a:lstStyle/>
          <a:p>
            <a:pPr algn="ctr"/>
            <a:r>
              <a:rPr lang="en-AU" sz="3200" dirty="0" smtClean="0"/>
              <a:t>Role of safety and health representatives in management plans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AU" sz="2800" dirty="0" smtClean="0"/>
              <a:t>Do SHReps role work in exploration industry?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AU" sz="2800" dirty="0" smtClean="0"/>
              <a:t>“How a drill crew can request and/or be involved in development of a management plan from a principal employer of an exploration project”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56291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 smtClean="0"/>
              <a:t>Stay informed!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AU" sz="2400" dirty="0"/>
              <a:t>Subscribe to our email alert service </a:t>
            </a:r>
          </a:p>
          <a:p>
            <a:pPr marL="0" indent="0">
              <a:buFontTx/>
              <a:buNone/>
              <a:defRPr/>
            </a:pPr>
            <a:r>
              <a:rPr lang="en-AU" sz="2400" dirty="0"/>
              <a:t>and receive weekly news about:</a:t>
            </a:r>
          </a:p>
          <a:p>
            <a:pPr>
              <a:defRPr/>
            </a:pPr>
            <a:r>
              <a:rPr lang="en-AU" sz="2400" dirty="0"/>
              <a:t>recent publications</a:t>
            </a:r>
          </a:p>
          <a:p>
            <a:pPr>
              <a:defRPr/>
            </a:pPr>
            <a:r>
              <a:rPr lang="en-AU" sz="2400" dirty="0"/>
              <a:t>latest safety alerts</a:t>
            </a:r>
          </a:p>
          <a:p>
            <a:pPr>
              <a:defRPr/>
            </a:pPr>
            <a:r>
              <a:rPr lang="en-AU" sz="2400" dirty="0" smtClean="0"/>
              <a:t>what’s </a:t>
            </a:r>
            <a:r>
              <a:rPr lang="en-AU" sz="2400" dirty="0"/>
              <a:t>happening at Resources Safety.</a:t>
            </a:r>
          </a:p>
          <a:p>
            <a:pPr>
              <a:defRPr/>
            </a:pPr>
            <a:endParaRPr lang="en-AU" sz="2400" dirty="0"/>
          </a:p>
          <a:p>
            <a:pPr marL="0" indent="0">
              <a:buFontTx/>
              <a:buNone/>
              <a:defRPr/>
            </a:pPr>
            <a:r>
              <a:rPr lang="en-AU" sz="2400" dirty="0"/>
              <a:t>Visit </a:t>
            </a:r>
            <a:r>
              <a:rPr lang="en-AU" sz="2400" dirty="0">
                <a:solidFill>
                  <a:srgbClr val="C00000"/>
                </a:solidFill>
              </a:rPr>
              <a:t>www.dmp.wa.gov.au/ResourcesSafety</a:t>
            </a:r>
          </a:p>
          <a:p>
            <a:pPr marL="0" indent="0">
              <a:buFontTx/>
              <a:buNone/>
              <a:defRPr/>
            </a:pPr>
            <a:r>
              <a:rPr lang="en-AU" sz="2400" dirty="0"/>
              <a:t>to sign up</a:t>
            </a:r>
          </a:p>
          <a:p>
            <a:pPr>
              <a:defRPr/>
            </a:pPr>
            <a:endParaRPr lang="en-AU" sz="2400" dirty="0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1700808"/>
            <a:ext cx="2049462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1463" y="3476708"/>
            <a:ext cx="1343025" cy="1306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9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Management plans </a:t>
            </a:r>
            <a:r>
              <a:rPr lang="en-US" dirty="0"/>
              <a:t>for </a:t>
            </a:r>
            <a:r>
              <a:rPr lang="en-US" dirty="0" smtClean="0"/>
              <a:t>occupational health </a:t>
            </a:r>
            <a:r>
              <a:rPr lang="en-US" dirty="0"/>
              <a:t>and </a:t>
            </a:r>
            <a:r>
              <a:rPr lang="en-US" dirty="0" smtClean="0"/>
              <a:t>hygiene during mineral exploration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178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 smtClean="0"/>
              <a:t>Hazard identification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773237"/>
            <a:ext cx="8352159" cy="4525963"/>
          </a:xfrm>
        </p:spPr>
        <p:txBody>
          <a:bodyPr/>
          <a:lstStyle/>
          <a:p>
            <a:r>
              <a:rPr lang="en-GB" sz="2400" dirty="0" smtClean="0"/>
              <a:t>Baseline survey – Identify the hazard and occupational exposure limits (OEL)</a:t>
            </a:r>
          </a:p>
          <a:p>
            <a:r>
              <a:rPr lang="en-GB" sz="2400" dirty="0" smtClean="0"/>
              <a:t>Induction and training – Understand the risks</a:t>
            </a:r>
          </a:p>
          <a:p>
            <a:r>
              <a:rPr lang="en-GB" sz="2400" dirty="0"/>
              <a:t>Where potential for </a:t>
            </a:r>
            <a:r>
              <a:rPr lang="en-GB" sz="2400" dirty="0" smtClean="0"/>
              <a:t>exposure </a:t>
            </a:r>
            <a:r>
              <a:rPr lang="en-GB" sz="2400" dirty="0"/>
              <a:t>or risk is </a:t>
            </a:r>
            <a:r>
              <a:rPr lang="en-GB" sz="2400" dirty="0" smtClean="0"/>
              <a:t>identified</a:t>
            </a:r>
          </a:p>
          <a:p>
            <a:pPr lvl="1"/>
            <a:r>
              <a:rPr lang="en-GB" sz="2400" dirty="0" smtClean="0"/>
              <a:t>Personal risk </a:t>
            </a:r>
            <a:r>
              <a:rPr lang="en-GB" sz="2400" dirty="0"/>
              <a:t>a</a:t>
            </a:r>
            <a:r>
              <a:rPr lang="en-GB" sz="2400" dirty="0" smtClean="0"/>
              <a:t>ssessment</a:t>
            </a:r>
          </a:p>
          <a:p>
            <a:pPr lvl="1"/>
            <a:r>
              <a:rPr lang="en-GB" sz="2400" dirty="0" smtClean="0"/>
              <a:t>JHA or JSA or similar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Consider the health hazards that you may be exposed to</a:t>
            </a:r>
          </a:p>
          <a:p>
            <a:pPr marL="742950" lvl="2" indent="-342900">
              <a:buFont typeface="Arial" panose="020B0604020202020204" pitchFamily="34" charset="0"/>
              <a:buChar char="−"/>
            </a:pPr>
            <a:r>
              <a:rPr lang="en-GB" dirty="0" smtClean="0"/>
              <a:t>Document the hazard and route of exposure</a:t>
            </a:r>
          </a:p>
          <a:p>
            <a:pPr marL="742950" lvl="2" indent="-342900">
              <a:buFont typeface="Arial" panose="020B0604020202020204" pitchFamily="34" charset="0"/>
              <a:buChar char="−"/>
            </a:pPr>
            <a:r>
              <a:rPr lang="en-GB" dirty="0" smtClean="0"/>
              <a:t>Consider the potential health effects from exposure</a:t>
            </a:r>
          </a:p>
          <a:p>
            <a:pPr marL="400050" lvl="2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89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/>
              <a:t>Hazard </a:t>
            </a:r>
            <a:r>
              <a:rPr lang="en-AU" sz="3200" dirty="0" smtClean="0"/>
              <a:t>identification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/>
              <a:t>Consider controls for reduction in </a:t>
            </a:r>
            <a:r>
              <a:rPr lang="en-AU" sz="2400" dirty="0" smtClean="0"/>
              <a:t>exposure</a:t>
            </a:r>
            <a:endParaRPr lang="en-AU" sz="2400" dirty="0"/>
          </a:p>
          <a:p>
            <a:pPr lvl="1"/>
            <a:r>
              <a:rPr lang="en-AU" sz="2400" dirty="0"/>
              <a:t>Engineering </a:t>
            </a:r>
            <a:r>
              <a:rPr lang="en-AU" sz="2400" dirty="0" smtClean="0"/>
              <a:t>controls</a:t>
            </a:r>
            <a:endParaRPr lang="en-AU" sz="2400" dirty="0"/>
          </a:p>
          <a:p>
            <a:pPr lvl="1"/>
            <a:r>
              <a:rPr lang="en-AU" sz="2400" dirty="0"/>
              <a:t>Procedure d</a:t>
            </a:r>
            <a:r>
              <a:rPr lang="en-AU" sz="2400" dirty="0" smtClean="0"/>
              <a:t>evelopment </a:t>
            </a:r>
            <a:r>
              <a:rPr lang="en-AU" sz="2400" dirty="0"/>
              <a:t>and </a:t>
            </a:r>
            <a:r>
              <a:rPr lang="en-AU" sz="2400" dirty="0" smtClean="0"/>
              <a:t>training</a:t>
            </a:r>
            <a:endParaRPr lang="en-AU" sz="2400" dirty="0"/>
          </a:p>
          <a:p>
            <a:pPr lvl="1"/>
            <a:r>
              <a:rPr lang="en-AU" sz="2400" dirty="0" smtClean="0"/>
              <a:t>Personal protection equipment (PPE)</a:t>
            </a:r>
            <a:br>
              <a:rPr lang="en-AU" sz="2400" dirty="0" smtClean="0"/>
            </a:br>
            <a:endParaRPr lang="en-AU" sz="2400" dirty="0"/>
          </a:p>
          <a:p>
            <a:r>
              <a:rPr lang="en-AU" sz="2400" dirty="0"/>
              <a:t>Occupational hygiene monitoring </a:t>
            </a:r>
            <a:r>
              <a:rPr lang="en-AU" sz="2400" dirty="0" smtClean="0"/>
              <a:t>program</a:t>
            </a:r>
          </a:p>
          <a:p>
            <a:pPr lvl="1"/>
            <a:r>
              <a:rPr lang="en-AU" sz="2400" dirty="0" smtClean="0"/>
              <a:t>Where exposure cannot be eliminated or reduced, specific ongoing monitoring may be required to validate that level of control is acceptable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842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 smtClean="0"/>
              <a:t>ALARP principle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a measure is practicable and it cannot be shown that </a:t>
            </a:r>
            <a:r>
              <a:rPr lang="en-US" sz="2400" dirty="0" smtClean="0">
                <a:solidFill>
                  <a:srgbClr val="C00000"/>
                </a:solidFill>
              </a:rPr>
              <a:t>cost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measure </a:t>
            </a:r>
            <a:r>
              <a:rPr lang="en-US" sz="2400" dirty="0"/>
              <a:t>(in money, time and effort) is </a:t>
            </a:r>
            <a:r>
              <a:rPr lang="en-US" sz="2400" dirty="0">
                <a:solidFill>
                  <a:srgbClr val="C00000"/>
                </a:solidFill>
              </a:rPr>
              <a:t>grossly disproportionate to the benefit </a:t>
            </a:r>
            <a:r>
              <a:rPr lang="en-US" sz="2400" dirty="0" smtClean="0">
                <a:solidFill>
                  <a:srgbClr val="C00000"/>
                </a:solidFill>
              </a:rPr>
              <a:t>gained</a:t>
            </a:r>
            <a:r>
              <a:rPr lang="en-US" sz="2400" dirty="0" smtClean="0"/>
              <a:t> – </a:t>
            </a:r>
            <a:r>
              <a:rPr lang="en-US" sz="2400" dirty="0"/>
              <a:t>then the measure is considered reasonably practicable and should be </a:t>
            </a:r>
            <a:r>
              <a:rPr lang="en-US" sz="2400" dirty="0" smtClean="0"/>
              <a:t>implemented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Criterion </a:t>
            </a:r>
            <a:r>
              <a:rPr lang="en-US" sz="2400" dirty="0">
                <a:solidFill>
                  <a:srgbClr val="C00000"/>
                </a:solidFill>
              </a:rPr>
              <a:t>is reasonably practicable not reasonably </a:t>
            </a:r>
            <a:r>
              <a:rPr lang="en-US" sz="2400" dirty="0" smtClean="0">
                <a:solidFill>
                  <a:srgbClr val="C00000"/>
                </a:solidFill>
              </a:rPr>
              <a:t>affordable </a:t>
            </a:r>
            <a:r>
              <a:rPr lang="en-US" sz="2400" dirty="0" smtClean="0"/>
              <a:t>– </a:t>
            </a:r>
            <a:r>
              <a:rPr lang="en-US" sz="2400" dirty="0"/>
              <a:t>justifiable cost and effort is not determined by the budget </a:t>
            </a:r>
            <a:r>
              <a:rPr lang="en-US" sz="2400" dirty="0" smtClean="0"/>
              <a:t>constraints or viability </a:t>
            </a:r>
            <a:r>
              <a:rPr lang="en-US" sz="2400" dirty="0"/>
              <a:t>of a </a:t>
            </a:r>
            <a:r>
              <a:rPr lang="en-US" sz="2400" dirty="0" smtClean="0"/>
              <a:t>project</a:t>
            </a:r>
            <a:endParaRPr lang="en-US" sz="2400" dirty="0"/>
          </a:p>
          <a:p>
            <a:pPr marL="0" indent="0">
              <a:spcAft>
                <a:spcPts val="1200"/>
              </a:spcAft>
              <a:buNone/>
            </a:pPr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3650284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 smtClean="0"/>
              <a:t>Typical exploration health and </a:t>
            </a:r>
            <a:br>
              <a:rPr lang="en-AU" sz="3200" dirty="0" smtClean="0"/>
            </a:br>
            <a:r>
              <a:rPr lang="en-AU" sz="3200" dirty="0" smtClean="0"/>
              <a:t>hygiene hazards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AU" sz="2400" dirty="0" smtClean="0"/>
              <a:t>Dust</a:t>
            </a:r>
            <a:endParaRPr lang="en-AU" dirty="0"/>
          </a:p>
          <a:p>
            <a:pPr>
              <a:spcAft>
                <a:spcPts val="1200"/>
              </a:spcAft>
            </a:pPr>
            <a:r>
              <a:rPr lang="en-AU" sz="2400" dirty="0" smtClean="0"/>
              <a:t>Fibrous minerals</a:t>
            </a:r>
            <a:endParaRPr lang="en-AU" dirty="0"/>
          </a:p>
          <a:p>
            <a:pPr>
              <a:spcAft>
                <a:spcPts val="1200"/>
              </a:spcAft>
            </a:pPr>
            <a:r>
              <a:rPr lang="en-AU" sz="2400" dirty="0" smtClean="0"/>
              <a:t>Noise</a:t>
            </a:r>
            <a:endParaRPr lang="en-AU" dirty="0"/>
          </a:p>
          <a:p>
            <a:pPr>
              <a:spcAft>
                <a:spcPts val="1200"/>
              </a:spcAft>
            </a:pPr>
            <a:r>
              <a:rPr lang="en-AU" sz="2400" dirty="0" smtClean="0"/>
              <a:t>Manual handling</a:t>
            </a:r>
            <a:endParaRPr lang="en-AU" dirty="0"/>
          </a:p>
          <a:p>
            <a:pPr>
              <a:spcAft>
                <a:spcPts val="1200"/>
              </a:spcAft>
            </a:pPr>
            <a:r>
              <a:rPr lang="en-AU" sz="2400" dirty="0" smtClean="0"/>
              <a:t>Radioactive mineralisation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1800" dirty="0" smtClean="0">
                <a:cs typeface="+mn-cs"/>
              </a:rPr>
              <a:t/>
            </a:r>
            <a:br>
              <a:rPr lang="en-AU" sz="1800" dirty="0" smtClean="0">
                <a:cs typeface="+mn-cs"/>
              </a:rPr>
            </a:br>
            <a:endParaRPr lang="en-AU" sz="1800" dirty="0" smtClean="0">
              <a:cs typeface="+mn-cs"/>
            </a:endParaRPr>
          </a:p>
          <a:p>
            <a:pPr marL="0" indent="0">
              <a:spcAft>
                <a:spcPts val="1200"/>
              </a:spcAft>
              <a:buNone/>
            </a:pPr>
            <a:endParaRPr lang="en-AU" sz="2400" dirty="0" smtClean="0">
              <a:cs typeface="+mn-cs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>
                <a:cs typeface="+mn-cs"/>
              </a:rPr>
              <a:t>Visit </a:t>
            </a:r>
            <a:r>
              <a:rPr lang="en-AU" sz="2400" dirty="0" smtClean="0">
                <a:cs typeface="+mn-cs"/>
                <a:hlinkClick r:id="rId3"/>
              </a:rPr>
              <a:t>www.dmp.wa.gov.au/15569.aspx</a:t>
            </a:r>
            <a:endParaRPr lang="en-AU" sz="2400" dirty="0" smtClean="0">
              <a:cs typeface="+mn-cs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AU" sz="1800" dirty="0"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7851">
            <a:off x="5661766" y="1765619"/>
            <a:ext cx="2900546" cy="4136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993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74637"/>
            <a:ext cx="8856984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When would RSD ask for a </a:t>
            </a:r>
            <a:r>
              <a:rPr lang="en-US" sz="3200" dirty="0"/>
              <a:t>m</a:t>
            </a:r>
            <a:r>
              <a:rPr lang="en-US" sz="3200" dirty="0" smtClean="0"/>
              <a:t>anagement plan?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When there is a foreseeable risk of injury or adverse health effects to worker from hazards associated with mining activities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400" dirty="0" smtClean="0"/>
              <a:t>To fulfill duty of care to workers</a:t>
            </a:r>
          </a:p>
          <a:p>
            <a:pPr lvl="1" eaLnBrk="1" hangingPunct="1"/>
            <a:r>
              <a:rPr lang="en-US" sz="2400" dirty="0" smtClean="0"/>
              <a:t>Principal employer (MSIA s.13)</a:t>
            </a:r>
          </a:p>
          <a:p>
            <a:pPr lvl="1" eaLnBrk="1" hangingPunct="1"/>
            <a:r>
              <a:rPr lang="en-US" sz="2400" dirty="0" smtClean="0"/>
              <a:t>Registered manager (MSIA s.9)</a:t>
            </a:r>
          </a:p>
          <a:p>
            <a:pPr lvl="1" eaLnBrk="1" hangingPunct="1"/>
            <a:r>
              <a:rPr lang="en-US" sz="2400" dirty="0" smtClean="0"/>
              <a:t>Employee (MSIA s.10)</a:t>
            </a:r>
          </a:p>
          <a:p>
            <a:pPr lvl="1"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Person conducting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business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or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undertaking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(PCBU)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4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 smtClean="0"/>
              <a:t>What is reasonable and practicable?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AU" sz="2400" dirty="0" smtClean="0"/>
              <a:t>AS LOW AS REASONABLY PRACTICABLE (ALARP)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What is considered ‘reasonable’ or ‘foreseeable’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Dust vs. meteors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What is considered sufficient detail?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Brief statement vs. opus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82795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3200" dirty="0" smtClean="0"/>
              <a:t>How to implement a management plan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AU" sz="2400" dirty="0" smtClean="0"/>
              <a:t>Training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Competencies – Surface vent tech/officer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Policy – Procedure – Work instructions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Reporting (internal and external)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Review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Action plan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4572000" cy="311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8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Official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47aadd75-fb41-49d7-866d-414b51aa1b7e" ContentTypeId="0x0101000AC6246A9CD2FC45B52DC6FEC0F0AAAA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urDocsVersionReason xmlns="dce3ed02-b0cd-470d-9119-e5f1a2533a21" xsi:nil="true"/>
    <OurDocsVersionCreatedAt xmlns="dce3ed02-b0cd-470d-9119-e5f1a2533a21">2015-07-03T05:54:06+00:00</OurDocsVersionCreatedAt>
    <OurDocsDocId xmlns="dce3ed02-b0cd-470d-9119-e5f1a2533a21">001435.Safety.Coms</OurDocsDocId>
    <OurDocsDocumentSource xmlns="dce3ed02-b0cd-470d-9119-e5f1a2533a21">Internal</OurDocsDocumentSource>
    <OurDocsLocation xmlns="dce3ed02-b0cd-470d-9119-e5f1a2533a21">Perth</OurDocsLocation>
    <OurDocsDataStore xmlns="dce3ed02-b0cd-470d-9119-e5f1a2533a21">Central</OurDocsDataStore>
    <OurDocsReleaseClassification xmlns="dce3ed02-b0cd-470d-9119-e5f1a2533a21">Departmental Use Only</OurDocsReleaseClassification>
    <OurDocsTitle xmlns="dce3ed02-b0cd-470d-9119-e5f1a2533a21">MS - Toolbox Presentation - 2015 Exploration Industry Forum - Management plans for occupational health and hygiene</OurDocsTitle>
    <OurDocsLockedOnBehalfOf xmlns="dce3ed02-b0cd-470d-9119-e5f1a2533a21" xsi:nil="true"/>
    <OurDocsVersionNumber xmlns="dce3ed02-b0cd-470d-9119-e5f1a2533a21">1</OurDocsVersionNumber>
    <OurDocsAuthor xmlns="dce3ed02-b0cd-470d-9119-e5f1a2533a21">EDMONDSON, Vicki</OurDocsAuthor>
    <OurDocsDescription xmlns="dce3ed02-b0cd-470d-9119-e5f1a2533a21" xsi:nil="true"/>
    <OurDocsVersionCreatedBy xmlns="dce3ed02-b0cd-470d-9119-e5f1a2533a21">MIRSDVE</OurDocsVersionCreatedBy>
    <OurDocsIsLocked xmlns="dce3ed02-b0cd-470d-9119-e5f1a2533a21">false</OurDocsIsLocked>
    <OurDocsDocumentType xmlns="dce3ed02-b0cd-470d-9119-e5f1a2533a21">Web Document</OurDocsDocumentType>
    <OurDocsIsRecordsDocument xmlns="dce3ed02-b0cd-470d-9119-e5f1a2533a21">false</OurDocsIsRecordsDocument>
    <OurDocsDocumentDate xmlns="dce3ed02-b0cd-470d-9119-e5f1a2533a21">2015-07-02T16:00:00+00:00</OurDocsDocumentDate>
    <OurDocsLockedBy xmlns="dce3ed02-b0cd-470d-9119-e5f1a2533a21" xsi:nil="true"/>
    <OurDocsFileNumbers xmlns="dce3ed02-b0cd-470d-9119-e5f1a2533a21" xsi:nil="true"/>
    <OurDocsLockedOn xmlns="dce3ed02-b0cd-470d-9119-e5f1a2533a2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urDocs Document" ma:contentTypeID="0x0101000AC6246A9CD2FC45B52DC6FEC0F0AAAA00A5C1F1DA62DAB340B34B67F1BBB7A427" ma:contentTypeVersion="32" ma:contentTypeDescription="Create a new document." ma:contentTypeScope="" ma:versionID="ed85fc0e994bd587aacbec29dd8edd5c">
  <xsd:schema xmlns:xsd="http://www.w3.org/2001/XMLSchema" xmlns:xs="http://www.w3.org/2001/XMLSchema" xmlns:p="http://schemas.microsoft.com/office/2006/metadata/properties" xmlns:ns2="dce3ed02-b0cd-470d-9119-e5f1a2533a21" targetNamespace="http://schemas.microsoft.com/office/2006/metadata/properties" ma:root="true" ma:fieldsID="d6fc7f555b4b50738d5ce00429abb5da" ns2:_="">
    <xsd:import namespace="dce3ed02-b0cd-470d-9119-e5f1a2533a21"/>
    <xsd:element name="properties">
      <xsd:complexType>
        <xsd:sequence>
          <xsd:element name="documentManagement">
            <xsd:complexType>
              <xsd:all>
                <xsd:element ref="ns2:OurDocsDataStore"/>
                <xsd:element ref="ns2:OurDocsDocId"/>
                <xsd:element ref="ns2:OurDocsVersionNumber"/>
                <xsd:element ref="ns2:OurDocsIsRecordsDocument" minOccurs="0"/>
                <xsd:element ref="ns2:OurDocsIsLocked" minOccurs="0"/>
                <xsd:element ref="ns2:OurDocsTitle" minOccurs="0"/>
                <xsd:element ref="ns2:OurDocsDescription" minOccurs="0"/>
                <xsd:element ref="ns2:OurDocsAuthor" minOccurs="0"/>
                <xsd:element ref="ns2:OurDocsLocation" minOccurs="0"/>
                <xsd:element ref="ns2:OurDocsReleaseClassification" minOccurs="0"/>
                <xsd:element ref="ns2:OurDocsDocumentType" minOccurs="0"/>
                <xsd:element ref="ns2:OurDocsDocumentDate" minOccurs="0"/>
                <xsd:element ref="ns2:OurDocsDocumentSource" minOccurs="0"/>
                <xsd:element ref="ns2:OurDocsFileNumbers" minOccurs="0"/>
                <xsd:element ref="ns2:OurDocsLockedBy" minOccurs="0"/>
                <xsd:element ref="ns2:OurDocsLockedOnBehalfOf" minOccurs="0"/>
                <xsd:element ref="ns2:OurDocsLockedOn" minOccurs="0"/>
                <xsd:element ref="ns2:OurDocsVersionCreatedBy" minOccurs="0"/>
                <xsd:element ref="ns2:OurDocsVersionCreatedAt" minOccurs="0"/>
                <xsd:element ref="ns2:OurDocsVersionReas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3ed02-b0cd-470d-9119-e5f1a2533a21" elementFormDefault="qualified">
    <xsd:import namespace="http://schemas.microsoft.com/office/2006/documentManagement/types"/>
    <xsd:import namespace="http://schemas.microsoft.com/office/infopath/2007/PartnerControls"/>
    <xsd:element name="OurDocsDataStore" ma:index="8" ma:displayName="DataStore" ma:internalName="OurDocsDataStore">
      <xsd:simpleType>
        <xsd:restriction base="dms:Text"/>
      </xsd:simpleType>
    </xsd:element>
    <xsd:element name="OurDocsDocId" ma:index="9" ma:displayName="DocId" ma:internalName="OurDocsDocId">
      <xsd:simpleType>
        <xsd:restriction base="dms:Text"/>
      </xsd:simpleType>
    </xsd:element>
    <xsd:element name="OurDocsVersionNumber" ma:index="10" ma:displayName="VersionNumber" ma:internalName="OurDocsVersionNumber">
      <xsd:simpleType>
        <xsd:restriction base="dms:Text"/>
      </xsd:simpleType>
    </xsd:element>
    <xsd:element name="OurDocsIsRecordsDocument" ma:index="11" nillable="true" ma:displayName="IsRecordsDocument" ma:internalName="OurDocsIsRecordsDocument">
      <xsd:simpleType>
        <xsd:restriction base="dms:Boolean"/>
      </xsd:simpleType>
    </xsd:element>
    <xsd:element name="OurDocsIsLocked" ma:index="12" nillable="true" ma:displayName="IsLocked" ma:internalName="OurDocsIsLocked">
      <xsd:simpleType>
        <xsd:restriction base="dms:Boolean"/>
      </xsd:simpleType>
    </xsd:element>
    <xsd:element name="OurDocsTitle" ma:index="13" nillable="true" ma:displayName="Title" ma:internalName="OurDocsTitle">
      <xsd:simpleType>
        <xsd:restriction base="dms:Text"/>
      </xsd:simpleType>
    </xsd:element>
    <xsd:element name="OurDocsDescription" ma:index="14" nillable="true" ma:displayName="Description" ma:internalName="OurDocsDescription">
      <xsd:simpleType>
        <xsd:restriction base="dms:Note">
          <xsd:maxLength value="255"/>
        </xsd:restriction>
      </xsd:simpleType>
    </xsd:element>
    <xsd:element name="OurDocsAuthor" ma:index="15" nillable="true" ma:displayName="Author" ma:internalName="OurDocsAuthor">
      <xsd:simpleType>
        <xsd:restriction base="dms:Text"/>
      </xsd:simpleType>
    </xsd:element>
    <xsd:element name="OurDocsLocation" ma:index="16" nillable="true" ma:displayName="Location" ma:internalName="OurDocsLocation">
      <xsd:simpleType>
        <xsd:restriction base="dms:Text"/>
      </xsd:simpleType>
    </xsd:element>
    <xsd:element name="OurDocsReleaseClassification" ma:index="17" nillable="true" ma:displayName="ReleaseClassification" ma:internalName="OurDocsReleaseClassification">
      <xsd:simpleType>
        <xsd:restriction base="dms:Choice">
          <xsd:enumeration value="Departmental Use Only"/>
          <xsd:enumeration value="Within Government Only"/>
          <xsd:enumeration value="Addressee Use Only"/>
          <xsd:enumeration value="Addressee and Within Government Only"/>
          <xsd:enumeration value="For Public Release"/>
          <xsd:enumeration value="UNKNOWN"/>
        </xsd:restriction>
      </xsd:simpleType>
    </xsd:element>
    <xsd:element name="OurDocsDocumentType" ma:index="18" nillable="true" ma:displayName="DocumentType" ma:internalName="OurDocsDocumentType">
      <xsd:simpleType>
        <xsd:restriction base="dms:Choice">
          <xsd:enumeration value="Administration"/>
          <xsd:enumeration value="Agenda"/>
          <xsd:enumeration value="Appointment"/>
          <xsd:enumeration value="Briefing Note"/>
          <xsd:enumeration value="Certificate of Competency"/>
          <xsd:enumeration value="Corporate Executive"/>
          <xsd:enumeration value="Corporate Form"/>
          <xsd:enumeration value="Corporate Policy"/>
          <xsd:enumeration value="Corporate Procedure"/>
          <xsd:enumeration value="Document"/>
          <xsd:enumeration value="Email"/>
          <xsd:enumeration value="External Presentations"/>
          <xsd:enumeration value="External Published Document"/>
          <xsd:enumeration value="Facsimile"/>
          <xsd:enumeration value="File"/>
          <xsd:enumeration value="File Note"/>
          <xsd:enumeration value="Form"/>
          <xsd:enumeration value="Incident Report"/>
          <xsd:enumeration value="Internal Memo"/>
          <xsd:enumeration value="Internal Presentations"/>
          <xsd:enumeration value="Investigation Document"/>
          <xsd:enumeration value="Letter"/>
          <xsd:enumeration value="Map"/>
          <xsd:enumeration value="Memorandum"/>
          <xsd:enumeration value="Ministerial"/>
          <xsd:enumeration value="Minutes"/>
          <xsd:enumeration value="Other"/>
          <xsd:enumeration value="Permit"/>
          <xsd:enumeration value="Photos"/>
          <xsd:enumeration value="Policy"/>
          <xsd:enumeration value="Press Clipping"/>
          <xsd:enumeration value="Press Release"/>
          <xsd:enumeration value="Procurement"/>
          <xsd:enumeration value="Production Report"/>
          <xsd:enumeration value="Report"/>
          <xsd:enumeration value="Risk Management"/>
          <xsd:enumeration value="Royalty Audit"/>
          <xsd:enumeration value="Royalty Payment/Revenue"/>
          <xsd:enumeration value="Royalty Return"/>
          <xsd:enumeration value="Safety Bulletin"/>
          <xsd:enumeration value="Speech"/>
          <xsd:enumeration value="Training"/>
          <xsd:enumeration value="Web Document"/>
        </xsd:restriction>
      </xsd:simpleType>
    </xsd:element>
    <xsd:element name="OurDocsDocumentDate" ma:index="19" nillable="true" ma:displayName="DocumentDate" ma:internalName="OurDocsDocumentDate">
      <xsd:simpleType>
        <xsd:restriction base="dms:DateTime"/>
      </xsd:simpleType>
    </xsd:element>
    <xsd:element name="OurDocsDocumentSource" ma:index="20" nillable="true" ma:displayName="DocumentSource" ma:internalName="OurDocsDocumentSource">
      <xsd:simpleType>
        <xsd:restriction base="dms:Choice">
          <xsd:enumeration value="Internal"/>
          <xsd:enumeration value="External"/>
          <xsd:enumeration value="UNKNOWN"/>
        </xsd:restriction>
      </xsd:simpleType>
    </xsd:element>
    <xsd:element name="OurDocsFileNumbers" ma:index="21" nillable="true" ma:displayName="FileNumbers" ma:internalName="OurDocsFileNumbers">
      <xsd:simpleType>
        <xsd:restriction base="dms:Note">
          <xsd:maxLength value="255"/>
        </xsd:restriction>
      </xsd:simpleType>
    </xsd:element>
    <xsd:element name="OurDocsLockedBy" ma:index="22" nillable="true" ma:displayName="LockedBy" ma:internalName="OurDocsLockedBy">
      <xsd:simpleType>
        <xsd:restriction base="dms:Text"/>
      </xsd:simpleType>
    </xsd:element>
    <xsd:element name="OurDocsLockedOnBehalfOf" ma:index="23" nillable="true" ma:displayName="LockedOnBehalfOf" ma:internalName="OurDocsLockedOnBehalfOf">
      <xsd:simpleType>
        <xsd:restriction base="dms:Text"/>
      </xsd:simpleType>
    </xsd:element>
    <xsd:element name="OurDocsLockedOn" ma:index="24" nillable="true" ma:displayName="LockedOn" ma:internalName="OurDocsLockedOn">
      <xsd:simpleType>
        <xsd:restriction base="dms:DateTime"/>
      </xsd:simpleType>
    </xsd:element>
    <xsd:element name="OurDocsVersionCreatedBy" ma:index="25" nillable="true" ma:displayName="VersionCreatedBy" ma:internalName="OurDocsVersionCreatedBy">
      <xsd:simpleType>
        <xsd:restriction base="dms:Text"/>
      </xsd:simpleType>
    </xsd:element>
    <xsd:element name="OurDocsVersionCreatedAt" ma:index="26" nillable="true" ma:displayName="VersionCreatedAt" ma:internalName="OurDocsVersionCreatedAt">
      <xsd:simpleType>
        <xsd:restriction base="dms:DateTime"/>
      </xsd:simpleType>
    </xsd:element>
    <xsd:element name="OurDocsVersionReason" ma:index="27" nillable="true" ma:displayName="VersionReason" ma:internalName="OurDocsVersionReas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FF23C1-50ED-4396-A8E1-3D6480406A5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951ADD4-368F-46EE-BEDE-D3710CF75326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dce3ed02-b0cd-470d-9119-e5f1a2533a21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BA0785D-673C-49C0-8FF1-303E03032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e3ed02-b0cd-470d-9119-e5f1a2533a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DE55323-41F3-4C79-8232-1211BE90C6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451</Words>
  <Application>Microsoft Office PowerPoint</Application>
  <PresentationFormat>On-screen Show (4:3)</PresentationFormat>
  <Paragraphs>72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Official Presentation</vt:lpstr>
      <vt:lpstr>1_Official Presentation</vt:lpstr>
      <vt:lpstr>2_Official Presentation</vt:lpstr>
      <vt:lpstr>3_Official Presentation</vt:lpstr>
      <vt:lpstr>4_Official Presentation</vt:lpstr>
      <vt:lpstr>5_Official Presentation</vt:lpstr>
      <vt:lpstr>6_Official Presentation</vt:lpstr>
      <vt:lpstr>7_Official Presentation</vt:lpstr>
      <vt:lpstr>8_Official Presentation</vt:lpstr>
      <vt:lpstr>9_Official Presentation</vt:lpstr>
      <vt:lpstr>Please read this before using presentation</vt:lpstr>
      <vt:lpstr> Management plans for occupational health and hygiene during mineral exploration </vt:lpstr>
      <vt:lpstr>Hazard identification</vt:lpstr>
      <vt:lpstr>Hazard identification</vt:lpstr>
      <vt:lpstr>ALARP principle</vt:lpstr>
      <vt:lpstr>Typical exploration health and  hygiene hazards</vt:lpstr>
      <vt:lpstr>When would RSD ask for a management plan?</vt:lpstr>
      <vt:lpstr>What is reasonable and practicable?</vt:lpstr>
      <vt:lpstr>How to implement a management plan</vt:lpstr>
      <vt:lpstr>Risk-based hygiene management planning</vt:lpstr>
      <vt:lpstr>Role of safety and health representatives in management plans</vt:lpstr>
      <vt:lpstr>Stay informed!</vt:lpstr>
    </vt:vector>
  </TitlesOfParts>
  <Company>Department of Mines and Petroleum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- Toolbox Presentation - 2015 Exploration Industry Forum - Management plans for occupational health and hygiene</dc:title>
  <dc:creator>EDMONDSON, Vicki</dc:creator>
  <cp:lastModifiedBy>MOORE, Bec</cp:lastModifiedBy>
  <cp:revision>9</cp:revision>
  <dcterms:created xsi:type="dcterms:W3CDTF">2015-07-03T03:46:44Z</dcterms:created>
  <dcterms:modified xsi:type="dcterms:W3CDTF">2016-01-05T03:22:32Z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0x0101000AC6246A9CD2FC45B52DC6FEC0F0AAAA00A5C1F1DA62DAB340B34B67F1BBB7A427</vt:lpwstr>
  </property>
  <property fmtid="{D5CDD505-2E9C-101B-9397-08002B2CF9AE}" pid="3" name="Site">
    <vt:lpwstr>Perth</vt:lpwstr>
  </property>
  <property fmtid="{D5CDD505-2E9C-101B-9397-08002B2CF9AE}" pid="4" name="SecType">
    <vt:lpwstr>Departmental Use Only</vt:lpwstr>
  </property>
  <property fmtid="{D5CDD505-2E9C-101B-9397-08002B2CF9AE}" pid="5" name="DataStore">
    <vt:lpwstr>Central</vt:lpwstr>
  </property>
  <property fmtid="{D5CDD505-2E9C-101B-9397-08002B2CF9AE}" pid="6" name="ReleaseClassification">
    <vt:lpwstr>Departmental Use Only</vt:lpwstr>
  </property>
</Properties>
</file>