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355" r:id="rId6"/>
    <p:sldId id="353" r:id="rId7"/>
    <p:sldId id="354" r:id="rId8"/>
    <p:sldId id="356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5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77" autoAdjust="0"/>
    <p:restoredTop sz="91871" autoAdjust="0"/>
  </p:normalViewPr>
  <p:slideViewPr>
    <p:cSldViewPr>
      <p:cViewPr>
        <p:scale>
          <a:sx n="85" d="100"/>
          <a:sy n="85" d="100"/>
        </p:scale>
        <p:origin x="-15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0553C-423D-4CD2-8ED7-8E6148AD69F5}" type="datetimeFigureOut">
              <a:rPr lang="en-AU" smtClean="0"/>
              <a:t>08/06/2015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097EE-C74D-4163-8C87-5A618EB8AB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81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BFC4B7-690C-49E7-B546-F590042CAEDE}" type="datetimeFigureOut">
              <a:rPr lang="en-AU"/>
              <a:pPr>
                <a:defRPr/>
              </a:pPr>
              <a:t>08/06/2015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2EE5A4-A1FE-4A33-9EDF-C05CFFD626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218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A17A33-59C0-4046-A7E3-3D671A44216D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CC8714-DC89-45C6-8303-45EBFE3F2276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C208C-2BE3-4E32-9060-EEABF71EF06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01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fld id="{92A42829-D078-4E41-B5EE-223D1839FB15}" type="slidenum">
              <a:rPr lang="en-AU" sz="1200" smtClean="0"/>
              <a:pPr/>
              <a:t>12</a:t>
            </a:fld>
            <a:endParaRPr lang="en-AU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1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7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6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122D-1597-4234-B249-780DB57B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3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86F9D1-B07B-4D00-B2E6-B8677B14E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5" r:id="rId8"/>
    <p:sldLayoutId id="2147483668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p.wa.gov.au/ResourcesSafety" TargetMode="External"/><Relationship Id="rId2" Type="http://schemas.openxmlformats.org/officeDocument/2006/relationships/hyperlink" Target="mailto:RSDComms@dmp.wa.gov.au?subject=Exploration%20Safety%20Roadshow%202009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CF5E31"/>
                </a:solidFill>
              </a:rPr>
              <a:t>Please read this before using presentation</a:t>
            </a:r>
            <a:endParaRPr lang="en-AU" dirty="0">
              <a:solidFill>
                <a:srgbClr val="CF5E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z="2000" dirty="0"/>
              <a:t>This presentation is based on content presented at the industry information session on risk-based hygiene management planning held in May 2015</a:t>
            </a:r>
          </a:p>
          <a:p>
            <a:pPr lvl="0"/>
            <a:r>
              <a:rPr lang="en-AU" sz="2000" dirty="0" smtClean="0"/>
              <a:t>It </a:t>
            </a:r>
            <a:r>
              <a:rPr lang="en-AU" sz="2000" dirty="0"/>
              <a:t>is made available for non-commercial use (e.g. toolbox meetings, OHS discussions) subject to the condition that the PowerPoint file is not altered without permission from Resources Safety</a:t>
            </a:r>
          </a:p>
          <a:p>
            <a:pPr lvl="0"/>
            <a:r>
              <a:rPr lang="en-AU" sz="2000" dirty="0"/>
              <a:t>Supporting resources, such as brochures and posters, are available from Resources Safety</a:t>
            </a:r>
          </a:p>
          <a:p>
            <a:pPr lvl="0"/>
            <a:r>
              <a:rPr lang="en-AU" sz="2000" dirty="0"/>
              <a:t>For resources, information or clarification, please contact:</a:t>
            </a:r>
          </a:p>
          <a:p>
            <a:pPr marL="400050" lvl="1" indent="0">
              <a:buNone/>
            </a:pPr>
            <a:r>
              <a:rPr lang="en-AU" sz="2000" b="1" u="sng" dirty="0">
                <a:hlinkClick r:id="rId2"/>
              </a:rPr>
              <a:t>RSDComms@dmp.wa.gov.au</a:t>
            </a:r>
            <a:endParaRPr lang="en-AU" sz="2000" dirty="0"/>
          </a:p>
          <a:p>
            <a:pPr marL="400050" lvl="1" indent="0">
              <a:buNone/>
            </a:pPr>
            <a:r>
              <a:rPr lang="en-AU" sz="2000" dirty="0"/>
              <a:t>or visit</a:t>
            </a:r>
          </a:p>
          <a:p>
            <a:pPr marL="400050" lvl="1" indent="0">
              <a:buNone/>
            </a:pPr>
            <a:r>
              <a:rPr lang="en-AU" sz="2000" b="1" u="sng" dirty="0">
                <a:hlinkClick r:id="rId3"/>
              </a:rPr>
              <a:t>www.dmp.wa.gov.au/ResourcesSafety</a:t>
            </a:r>
            <a:endParaRPr lang="en-AU" sz="2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2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Noise control policy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270576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U" dirty="0" smtClean="0"/>
              <a:t>Goals for noise exposure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Design goals for new plant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Selection and purchase of quiet </a:t>
            </a:r>
            <a:br>
              <a:rPr lang="en-AU" dirty="0" smtClean="0"/>
            </a:br>
            <a:r>
              <a:rPr lang="en-AU" dirty="0" smtClean="0"/>
              <a:t>plant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Noise control in temporary work </a:t>
            </a:r>
            <a:br>
              <a:rPr lang="en-AU" dirty="0" smtClean="0"/>
            </a:br>
            <a:r>
              <a:rPr lang="en-AU" dirty="0" smtClean="0"/>
              <a:t>areas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Agreements with contractors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Audiometric testing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Funding for noise control programs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30" y="1628800"/>
            <a:ext cx="261635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06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Hearing conservation </a:t>
            </a:r>
            <a:r>
              <a:rPr lang="en-AU" dirty="0" smtClean="0"/>
              <a:t>program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dirty="0" smtClean="0"/>
              <a:t>Must be linked to the </a:t>
            </a:r>
            <a:r>
              <a:rPr lang="en-AU" dirty="0"/>
              <a:t>risk-based hygiene management </a:t>
            </a:r>
            <a:r>
              <a:rPr lang="en-AU" dirty="0" smtClean="0"/>
              <a:t>plan (RBHMP) and overarching safety management system (SMS)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Information and training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Personal hearing protectors – </a:t>
            </a:r>
            <a:br>
              <a:rPr lang="en-AU" dirty="0" smtClean="0"/>
            </a:br>
            <a:r>
              <a:rPr lang="en-AU" dirty="0" smtClean="0"/>
              <a:t>selection, use and </a:t>
            </a:r>
            <a:br>
              <a:rPr lang="en-AU" dirty="0" smtClean="0"/>
            </a:br>
            <a:r>
              <a:rPr lang="en-AU" dirty="0" smtClean="0"/>
              <a:t>fit-testing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Exclusion zones and signage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Role of workers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Dosimetry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64904"/>
            <a:ext cx="2785508" cy="39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0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Stay informed!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AU" sz="2400" dirty="0"/>
              <a:t>Subscribe to our email alert service </a:t>
            </a:r>
          </a:p>
          <a:p>
            <a:pPr marL="0" indent="0">
              <a:buFontTx/>
              <a:buNone/>
              <a:defRPr/>
            </a:pPr>
            <a:r>
              <a:rPr lang="en-AU" sz="2400" dirty="0"/>
              <a:t>and receive weekly news about:</a:t>
            </a:r>
          </a:p>
          <a:p>
            <a:pPr>
              <a:defRPr/>
            </a:pPr>
            <a:r>
              <a:rPr lang="en-AU" sz="2400" dirty="0"/>
              <a:t>recent publications</a:t>
            </a:r>
          </a:p>
          <a:p>
            <a:pPr>
              <a:defRPr/>
            </a:pPr>
            <a:r>
              <a:rPr lang="en-AU" sz="2400" dirty="0"/>
              <a:t>latest safety alerts</a:t>
            </a:r>
          </a:p>
          <a:p>
            <a:pPr>
              <a:defRPr/>
            </a:pPr>
            <a:r>
              <a:rPr lang="en-AU" sz="2400" dirty="0"/>
              <a:t>events</a:t>
            </a:r>
          </a:p>
          <a:p>
            <a:pPr>
              <a:defRPr/>
            </a:pPr>
            <a:r>
              <a:rPr lang="en-AU" sz="2400" dirty="0"/>
              <a:t>what’s happening at Resources Safety.</a:t>
            </a:r>
          </a:p>
          <a:p>
            <a:pPr>
              <a:defRPr/>
            </a:pPr>
            <a:endParaRPr lang="en-AU" sz="2400" dirty="0"/>
          </a:p>
          <a:p>
            <a:pPr marL="0" indent="0">
              <a:buFontTx/>
              <a:buNone/>
              <a:defRPr/>
            </a:pPr>
            <a:r>
              <a:rPr lang="en-AU" sz="2400" dirty="0"/>
              <a:t>Visit </a:t>
            </a:r>
            <a:r>
              <a:rPr lang="en-AU" sz="2400" dirty="0">
                <a:solidFill>
                  <a:srgbClr val="CF5E31"/>
                </a:solidFill>
              </a:rPr>
              <a:t>www.dmp.wa.gov.au/ResourcesSafety</a:t>
            </a:r>
          </a:p>
          <a:p>
            <a:pPr marL="0" indent="0">
              <a:buFontTx/>
              <a:buNone/>
              <a:defRPr/>
            </a:pPr>
            <a:r>
              <a:rPr lang="en-AU" sz="2400" dirty="0"/>
              <a:t>to sign up</a:t>
            </a:r>
          </a:p>
          <a:p>
            <a:pPr>
              <a:defRPr/>
            </a:pPr>
            <a:endParaRPr lang="en-AU" sz="2400" dirty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2049462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4797425"/>
            <a:ext cx="1343025" cy="13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Our commitment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60413" y="1341438"/>
            <a:ext cx="77724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 altLang="en-US" smtClean="0"/>
              <a:t>To work with industry to reduce serious accidents and incidents, and provide tangible support in achieving a positive cultural change.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D486D3-8FA9-4D7D-BE31-3E1F483FCE7B}" type="slidenum">
              <a:rPr lang="en-US" altLang="en-US" sz="1200" smtClean="0">
                <a:solidFill>
                  <a:srgbClr val="CF5E3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CF5E31"/>
              </a:solidFill>
            </a:endParaRPr>
          </a:p>
        </p:txBody>
      </p:sp>
      <p:pic>
        <p:nvPicPr>
          <p:cNvPr id="3277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437063"/>
            <a:ext cx="32559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370263"/>
            <a:ext cx="32559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24200"/>
            <a:ext cx="32575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6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t="31828" r="14377" b="32903"/>
          <a:stretch>
            <a:fillRect/>
          </a:stretch>
        </p:blipFill>
        <p:spPr bwMode="auto">
          <a:xfrm>
            <a:off x="168275" y="784225"/>
            <a:ext cx="874553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AEFAE2-4582-4198-A102-6533B020D457}" type="slidenum">
              <a:rPr lang="en-US" altLang="en-US" sz="1200" smtClean="0">
                <a:solidFill>
                  <a:srgbClr val="CF5E3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CF5E3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5913" y="228600"/>
            <a:ext cx="8450262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pitchFamily="-12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pitchFamily="-12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pitchFamily="-12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pitchFamily="-124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2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2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2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>
              <a:defRPr/>
            </a:pPr>
            <a:r>
              <a:rPr lang="en-AU" kern="0" dirty="0" smtClean="0">
                <a:solidFill>
                  <a:srgbClr val="F79646">
                    <a:lumMod val="75000"/>
                  </a:srgbClr>
                </a:solidFill>
              </a:rPr>
              <a:t>Resources Safety’s focus</a:t>
            </a:r>
            <a:endParaRPr lang="en-AU" kern="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AU" dirty="0" smtClean="0">
                <a:solidFill>
                  <a:srgbClr val="CF5E31"/>
                </a:solidFill>
              </a:rPr>
              <a:t>Managing noise in </a:t>
            </a:r>
            <a:r>
              <a:rPr lang="en-AU" smtClean="0">
                <a:solidFill>
                  <a:srgbClr val="CF5E31"/>
                </a:solidFill>
              </a:rPr>
              <a:t>Western Australian mines</a:t>
            </a:r>
            <a:endParaRPr lang="en-AU" dirty="0">
              <a:solidFill>
                <a:srgbClr val="CF5E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Legislative framework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dirty="0" smtClean="0"/>
              <a:t>General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Duty of care requirements under s. 9 of the </a:t>
            </a:r>
            <a:r>
              <a:rPr lang="en-AU" i="1" dirty="0" smtClean="0"/>
              <a:t>Mines Safety and Inspection Act 199</a:t>
            </a:r>
            <a:r>
              <a:rPr lang="en-AU" dirty="0" smtClean="0"/>
              <a:t>4 (MSIA)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General duties for workers under s. 10 of the MSIA that require workers to protect themselves from occupational hazards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Employers and self-employed persons have a duty of care under s. 12 of the MSIA to take reasonable care to ensure their own safety and health at work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Legislative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dirty="0" smtClean="0"/>
              <a:t>Specific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Part 7, division 1 of the Mines Safety and Inspection Regulations 1995 (MSIR)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Schedule 7 of the </a:t>
            </a:r>
            <a:r>
              <a:rPr lang="en-AU" i="1" dirty="0" smtClean="0"/>
              <a:t>Workers Compensation and Injury Management Act 1981</a:t>
            </a:r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Noise exposure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6478488" cy="34590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U" dirty="0" smtClean="0"/>
              <a:t>Measurement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Action levels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Adjustment for extended </a:t>
            </a:r>
            <a:br>
              <a:rPr lang="en-AU" dirty="0" smtClean="0"/>
            </a:br>
            <a:r>
              <a:rPr lang="en-AU" dirty="0" smtClean="0"/>
              <a:t>work shifts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7752"/>
            <a:ext cx="3082652" cy="439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2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Noise report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sz="1800" dirty="0" smtClean="0"/>
              <a:t>Purpose</a:t>
            </a:r>
          </a:p>
          <a:p>
            <a:pPr>
              <a:spcAft>
                <a:spcPts val="600"/>
              </a:spcAft>
            </a:pPr>
            <a:r>
              <a:rPr lang="en-AU" sz="1800" dirty="0" smtClean="0"/>
              <a:t>Additional reports</a:t>
            </a:r>
          </a:p>
          <a:p>
            <a:pPr>
              <a:spcAft>
                <a:spcPts val="600"/>
              </a:spcAft>
            </a:pPr>
            <a:r>
              <a:rPr lang="en-AU" sz="1800" dirty="0" smtClean="0"/>
              <a:t>Report preparation</a:t>
            </a:r>
          </a:p>
          <a:p>
            <a:pPr lvl="1">
              <a:spcAft>
                <a:spcPts val="600"/>
              </a:spcAft>
            </a:pPr>
            <a:r>
              <a:rPr lang="en-AU" sz="1800" dirty="0" smtClean="0"/>
              <a:t>Action summary</a:t>
            </a:r>
          </a:p>
          <a:p>
            <a:pPr lvl="1">
              <a:spcAft>
                <a:spcPts val="600"/>
              </a:spcAft>
            </a:pPr>
            <a:r>
              <a:rPr lang="en-AU" sz="1800" dirty="0" smtClean="0"/>
              <a:t>Workplace description</a:t>
            </a:r>
          </a:p>
          <a:p>
            <a:pPr lvl="1">
              <a:spcAft>
                <a:spcPts val="600"/>
              </a:spcAft>
            </a:pPr>
            <a:r>
              <a:rPr lang="en-AU" sz="1800" dirty="0" smtClean="0"/>
              <a:t>Activities since last report and </a:t>
            </a:r>
            <a:br>
              <a:rPr lang="en-AU" sz="1800" dirty="0" smtClean="0"/>
            </a:br>
            <a:r>
              <a:rPr lang="en-AU" sz="1800" dirty="0" smtClean="0"/>
              <a:t>comparison to</a:t>
            </a:r>
          </a:p>
          <a:p>
            <a:pPr lvl="1">
              <a:spcAft>
                <a:spcPts val="600"/>
              </a:spcAft>
            </a:pPr>
            <a:r>
              <a:rPr lang="en-AU" sz="1800" dirty="0" smtClean="0"/>
              <a:t>Results tabulated in approved formats</a:t>
            </a:r>
          </a:p>
          <a:p>
            <a:pPr lvl="1">
              <a:spcAft>
                <a:spcPts val="600"/>
              </a:spcAft>
            </a:pPr>
            <a:r>
              <a:rPr lang="en-AU" sz="1800" dirty="0" smtClean="0"/>
              <a:t>General noise control advice and comments</a:t>
            </a:r>
          </a:p>
          <a:p>
            <a:pPr lvl="1">
              <a:spcAft>
                <a:spcPts val="600"/>
              </a:spcAft>
            </a:pPr>
            <a:r>
              <a:rPr lang="en-AU" sz="1800" dirty="0" smtClean="0"/>
              <a:t>Full name and signature of noise officer</a:t>
            </a:r>
          </a:p>
          <a:p>
            <a:pPr lvl="1">
              <a:spcAft>
                <a:spcPts val="600"/>
              </a:spcAft>
            </a:pPr>
            <a:r>
              <a:rPr lang="en-AU" sz="1800" dirty="0" smtClean="0"/>
              <a:t>Measurement method; equipment used; and calibration certificates</a:t>
            </a:r>
          </a:p>
          <a:p>
            <a:pPr>
              <a:spcAft>
                <a:spcPts val="600"/>
              </a:spcAft>
            </a:pPr>
            <a:r>
              <a:rPr lang="en-AU" sz="1800" dirty="0" smtClean="0"/>
              <a:t>Notification requirements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6313395" y="1588210"/>
            <a:ext cx="1927791" cy="27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78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Noise control plan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772400" cy="46085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 smtClean="0"/>
              <a:t>Purpose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Contents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Description of mine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Noise objectives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Hierarchy of hazard control and concept of “as low as reasonable practicable” (ALARP)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E</a:t>
            </a:r>
            <a:r>
              <a:rPr lang="en-AU" dirty="0" smtClean="0"/>
              <a:t>xpected reduction in noise levels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Method used to determine effectiveness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Monitor and review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583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7aadd75-fb41-49d7-866d-414b51aa1b7e" ContentTypeId="0x0101000AC6246A9CD2FC45B52DC6FEC0F0AAAA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urDocs Document" ma:contentTypeID="0x0101000AC6246A9CD2FC45B52DC6FEC0F0AAAA00A5C1F1DA62DAB340B34B67F1BBB7A427" ma:contentTypeVersion="32" ma:contentTypeDescription="Create a new document." ma:contentTypeScope="" ma:versionID="ed85fc0e994bd587aacbec29dd8edd5c">
  <xsd:schema xmlns:xsd="http://www.w3.org/2001/XMLSchema" xmlns:xs="http://www.w3.org/2001/XMLSchema" xmlns:p="http://schemas.microsoft.com/office/2006/metadata/properties" xmlns:ns2="dce3ed02-b0cd-470d-9119-e5f1a2533a21" targetNamespace="http://schemas.microsoft.com/office/2006/metadata/properties" ma:root="true" ma:fieldsID="d6fc7f555b4b50738d5ce00429abb5da" ns2:_="">
    <xsd:import namespace="dce3ed02-b0cd-470d-9119-e5f1a2533a21"/>
    <xsd:element name="properties">
      <xsd:complexType>
        <xsd:sequence>
          <xsd:element name="documentManagement">
            <xsd:complexType>
              <xsd:all>
                <xsd:element ref="ns2:OurDocsDataStore"/>
                <xsd:element ref="ns2:OurDocsDocId"/>
                <xsd:element ref="ns2:OurDocsVersionNumber"/>
                <xsd:element ref="ns2:OurDocsIsRecordsDocument" minOccurs="0"/>
                <xsd:element ref="ns2:OurDocsIsLocked" minOccurs="0"/>
                <xsd:element ref="ns2:OurDocsTitle" minOccurs="0"/>
                <xsd:element ref="ns2:OurDocsDescription" minOccurs="0"/>
                <xsd:element ref="ns2:OurDocsAuthor" minOccurs="0"/>
                <xsd:element ref="ns2:OurDocsLocation" minOccurs="0"/>
                <xsd:element ref="ns2:OurDocsReleaseClassification" minOccurs="0"/>
                <xsd:element ref="ns2:OurDocsDocumentType" minOccurs="0"/>
                <xsd:element ref="ns2:OurDocsDocumentDate" minOccurs="0"/>
                <xsd:element ref="ns2:OurDocsDocumentSource" minOccurs="0"/>
                <xsd:element ref="ns2:OurDocsFileNumbers" minOccurs="0"/>
                <xsd:element ref="ns2:OurDocsLockedBy" minOccurs="0"/>
                <xsd:element ref="ns2:OurDocsLockedOnBehalfOf" minOccurs="0"/>
                <xsd:element ref="ns2:OurDocsLockedOn" minOccurs="0"/>
                <xsd:element ref="ns2:OurDocsVersionCreatedBy" minOccurs="0"/>
                <xsd:element ref="ns2:OurDocsVersionCreatedAt" minOccurs="0"/>
                <xsd:element ref="ns2:OurDocsVersionRea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3ed02-b0cd-470d-9119-e5f1a2533a21" elementFormDefault="qualified">
    <xsd:import namespace="http://schemas.microsoft.com/office/2006/documentManagement/types"/>
    <xsd:import namespace="http://schemas.microsoft.com/office/infopath/2007/PartnerControls"/>
    <xsd:element name="OurDocsDataStore" ma:index="8" ma:displayName="DataStore" ma:internalName="OurDocsDataStore">
      <xsd:simpleType>
        <xsd:restriction base="dms:Text"/>
      </xsd:simpleType>
    </xsd:element>
    <xsd:element name="OurDocsDocId" ma:index="9" ma:displayName="DocId" ma:internalName="OurDocsDocId">
      <xsd:simpleType>
        <xsd:restriction base="dms:Text"/>
      </xsd:simpleType>
    </xsd:element>
    <xsd:element name="OurDocsVersionNumber" ma:index="10" ma:displayName="VersionNumber" ma:internalName="OurDocsVersionNumber">
      <xsd:simpleType>
        <xsd:restriction base="dms:Text"/>
      </xsd:simpleType>
    </xsd:element>
    <xsd:element name="OurDocsIsRecordsDocument" ma:index="11" nillable="true" ma:displayName="IsRecordsDocument" ma:internalName="OurDocsIsRecordsDocument">
      <xsd:simpleType>
        <xsd:restriction base="dms:Boolean"/>
      </xsd:simpleType>
    </xsd:element>
    <xsd:element name="OurDocsIsLocked" ma:index="12" nillable="true" ma:displayName="IsLocked" ma:internalName="OurDocsIsLocked">
      <xsd:simpleType>
        <xsd:restriction base="dms:Boolean"/>
      </xsd:simpleType>
    </xsd:element>
    <xsd:element name="OurDocsTitle" ma:index="13" nillable="true" ma:displayName="Title" ma:internalName="OurDocsTitle">
      <xsd:simpleType>
        <xsd:restriction base="dms:Text"/>
      </xsd:simpleType>
    </xsd:element>
    <xsd:element name="OurDocsDescription" ma:index="14" nillable="true" ma:displayName="Description" ma:internalName="OurDocsDescription">
      <xsd:simpleType>
        <xsd:restriction base="dms:Note">
          <xsd:maxLength value="255"/>
        </xsd:restriction>
      </xsd:simpleType>
    </xsd:element>
    <xsd:element name="OurDocsAuthor" ma:index="15" nillable="true" ma:displayName="Author" ma:internalName="OurDocsAuthor">
      <xsd:simpleType>
        <xsd:restriction base="dms:Text"/>
      </xsd:simpleType>
    </xsd:element>
    <xsd:element name="OurDocsLocation" ma:index="16" nillable="true" ma:displayName="Location" ma:internalName="OurDocsLocation">
      <xsd:simpleType>
        <xsd:restriction base="dms:Text"/>
      </xsd:simpleType>
    </xsd:element>
    <xsd:element name="OurDocsReleaseClassification" ma:index="17" nillable="true" ma:displayName="ReleaseClassification" ma:internalName="OurDocsReleaseClassification">
      <xsd:simpleType>
        <xsd:restriction base="dms:Choice">
          <xsd:enumeration value="Departmental Use Only"/>
          <xsd:enumeration value="Within Government Only"/>
          <xsd:enumeration value="Addressee Use Only"/>
          <xsd:enumeration value="Addressee and Within Government Only"/>
          <xsd:enumeration value="For Public Release"/>
          <xsd:enumeration value="UNKNOWN"/>
        </xsd:restriction>
      </xsd:simpleType>
    </xsd:element>
    <xsd:element name="OurDocsDocumentType" ma:index="18" nillable="true" ma:displayName="DocumentType" ma:internalName="OurDocsDocumentType">
      <xsd:simpleType>
        <xsd:restriction base="dms:Choice">
          <xsd:enumeration value="Administration"/>
          <xsd:enumeration value="Agenda"/>
          <xsd:enumeration value="Appointment"/>
          <xsd:enumeration value="Briefing Note"/>
          <xsd:enumeration value="Certificate of Competency"/>
          <xsd:enumeration value="Corporate Executive"/>
          <xsd:enumeration value="Corporate Form"/>
          <xsd:enumeration value="Corporate Policy"/>
          <xsd:enumeration value="Corporate Procedure"/>
          <xsd:enumeration value="Document"/>
          <xsd:enumeration value="Email"/>
          <xsd:enumeration value="External Presentations"/>
          <xsd:enumeration value="External Published Document"/>
          <xsd:enumeration value="Facsimile"/>
          <xsd:enumeration value="File"/>
          <xsd:enumeration value="File Note"/>
          <xsd:enumeration value="Form"/>
          <xsd:enumeration value="Incident Report"/>
          <xsd:enumeration value="Internal Memo"/>
          <xsd:enumeration value="Internal Presentations"/>
          <xsd:enumeration value="Investigation Document"/>
          <xsd:enumeration value="Letter"/>
          <xsd:enumeration value="Map"/>
          <xsd:enumeration value="Memorandum"/>
          <xsd:enumeration value="Ministerial"/>
          <xsd:enumeration value="Minutes"/>
          <xsd:enumeration value="Other"/>
          <xsd:enumeration value="Permit"/>
          <xsd:enumeration value="Photos"/>
          <xsd:enumeration value="Policy"/>
          <xsd:enumeration value="Press Clipping"/>
          <xsd:enumeration value="Press Release"/>
          <xsd:enumeration value="Procurement"/>
          <xsd:enumeration value="Production Report"/>
          <xsd:enumeration value="Report"/>
          <xsd:enumeration value="Risk Management"/>
          <xsd:enumeration value="Royalty Audit"/>
          <xsd:enumeration value="Royalty Payment/Revenue"/>
          <xsd:enumeration value="Royalty Return"/>
          <xsd:enumeration value="Safety Bulletin"/>
          <xsd:enumeration value="Speech"/>
          <xsd:enumeration value="Training"/>
          <xsd:enumeration value="Web Document"/>
        </xsd:restriction>
      </xsd:simpleType>
    </xsd:element>
    <xsd:element name="OurDocsDocumentDate" ma:index="19" nillable="true" ma:displayName="DocumentDate" ma:internalName="OurDocsDocumentDate">
      <xsd:simpleType>
        <xsd:restriction base="dms:DateTime"/>
      </xsd:simpleType>
    </xsd:element>
    <xsd:element name="OurDocsDocumentSource" ma:index="20" nillable="true" ma:displayName="DocumentSource" ma:internalName="OurDocsDocumentSource">
      <xsd:simpleType>
        <xsd:restriction base="dms:Choice">
          <xsd:enumeration value="Internal"/>
          <xsd:enumeration value="External"/>
          <xsd:enumeration value="UNKNOWN"/>
        </xsd:restriction>
      </xsd:simpleType>
    </xsd:element>
    <xsd:element name="OurDocsFileNumbers" ma:index="21" nillable="true" ma:displayName="FileNumbers" ma:internalName="OurDocsFileNumbers">
      <xsd:simpleType>
        <xsd:restriction base="dms:Note">
          <xsd:maxLength value="255"/>
        </xsd:restriction>
      </xsd:simpleType>
    </xsd:element>
    <xsd:element name="OurDocsLockedBy" ma:index="22" nillable="true" ma:displayName="LockedBy" ma:internalName="OurDocsLockedBy">
      <xsd:simpleType>
        <xsd:restriction base="dms:Text"/>
      </xsd:simpleType>
    </xsd:element>
    <xsd:element name="OurDocsLockedOnBehalfOf" ma:index="23" nillable="true" ma:displayName="LockedOnBehalfOf" ma:internalName="OurDocsLockedOnBehalfOf">
      <xsd:simpleType>
        <xsd:restriction base="dms:Text"/>
      </xsd:simpleType>
    </xsd:element>
    <xsd:element name="OurDocsLockedOn" ma:index="24" nillable="true" ma:displayName="LockedOn" ma:internalName="OurDocsLockedOn">
      <xsd:simpleType>
        <xsd:restriction base="dms:DateTime"/>
      </xsd:simpleType>
    </xsd:element>
    <xsd:element name="OurDocsVersionCreatedBy" ma:index="25" nillable="true" ma:displayName="VersionCreatedBy" ma:internalName="OurDocsVersionCreatedBy">
      <xsd:simpleType>
        <xsd:restriction base="dms:Text"/>
      </xsd:simpleType>
    </xsd:element>
    <xsd:element name="OurDocsVersionCreatedAt" ma:index="26" nillable="true" ma:displayName="VersionCreatedAt" ma:internalName="OurDocsVersionCreatedAt">
      <xsd:simpleType>
        <xsd:restriction base="dms:DateTime"/>
      </xsd:simpleType>
    </xsd:element>
    <xsd:element name="OurDocsVersionReason" ma:index="27" nillable="true" ma:displayName="VersionReason" ma:internalName="OurDocsVersionReas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urDocsIsRecordsDocument xmlns="dce3ed02-b0cd-470d-9119-e5f1a2533a21">true</OurDocsIsRecordsDocument>
    <OurDocsDataStore xmlns="dce3ed02-b0cd-470d-9119-e5f1a2533a21">Central</OurDocsDataStore>
    <OurDocsDocId xmlns="dce3ed02-b0cd-470d-9119-e5f1a2533a21">001245.Safety.Coms</OurDocsDocId>
    <OurDocsVersionCreatedBy xmlns="dce3ed02-b0cd-470d-9119-e5f1a2533a21">MIRSDVE</OurDocsVersionCreatedBy>
    <OurDocsIsLocked xmlns="dce3ed02-b0cd-470d-9119-e5f1a2533a21">false</OurDocsIsLocked>
    <OurDocsDocumentType xmlns="dce3ed02-b0cd-470d-9119-e5f1a2533a21">Web Document</OurDocsDocumentType>
    <OurDocsFileNumbers xmlns="dce3ed02-b0cd-470d-9119-e5f1a2533a21">A0549/201501</OurDocsFileNumbers>
    <OurDocsLockedOnBehalfOf xmlns="dce3ed02-b0cd-470d-9119-e5f1a2533a21" xsi:nil="true"/>
    <OurDocsDocumentDate xmlns="dce3ed02-b0cd-470d-9119-e5f1a2533a21">2015-05-28T16:00:00+00:00</OurDocsDocumentDate>
    <OurDocsVersionCreatedAt xmlns="dce3ed02-b0cd-470d-9119-e5f1a2533a21">2015-05-29T01:16:10+00:00</OurDocsVersionCreatedAt>
    <OurDocsReleaseClassification xmlns="dce3ed02-b0cd-470d-9119-e5f1a2533a21">Departmental Use Only</OurDocsReleaseClassification>
    <OurDocsTitle xmlns="dce3ed02-b0cd-470d-9119-e5f1a2533a21">MS - Toolbox Presentation - 2015 - RBHMP - Managing noise in Western Australian mines</OurDocsTitle>
    <OurDocsLocation xmlns="dce3ed02-b0cd-470d-9119-e5f1a2533a21">Perth</OurDocsLocation>
    <OurDocsDescription xmlns="dce3ed02-b0cd-470d-9119-e5f1a2533a21" xsi:nil="true"/>
    <OurDocsVersionReason xmlns="dce3ed02-b0cd-470d-9119-e5f1a2533a21" xsi:nil="true"/>
    <OurDocsAuthor xmlns="dce3ed02-b0cd-470d-9119-e5f1a2533a21">Tracy Wynands</OurDocsAuthor>
    <OurDocsLockedBy xmlns="dce3ed02-b0cd-470d-9119-e5f1a2533a21" xsi:nil="true"/>
    <OurDocsLockedOn xmlns="dce3ed02-b0cd-470d-9119-e5f1a2533a21" xsi:nil="true"/>
    <OurDocsVersionNumber xmlns="dce3ed02-b0cd-470d-9119-e5f1a2533a21">1</OurDocsVersionNumber>
    <OurDocsDocumentSource xmlns="dce3ed02-b0cd-470d-9119-e5f1a2533a21">Internal</OurDocsDocumentSource>
  </documentManagement>
</p:properties>
</file>

<file path=customXml/itemProps1.xml><?xml version="1.0" encoding="utf-8"?>
<ds:datastoreItem xmlns:ds="http://schemas.openxmlformats.org/officeDocument/2006/customXml" ds:itemID="{F2C55F41-D936-441D-8BE5-214E656E0B5C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72C1078-9C5E-4285-89F2-EB90CFD16C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1C7C2C-ACAA-4046-BBE2-EDA2144F3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3ed02-b0cd-470d-9119-e5f1a2533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53D9A20-CA18-4B9E-9133-BDE91CECFDBA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dce3ed02-b0cd-470d-9119-e5f1a2533a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380</Words>
  <Application>Microsoft Office PowerPoint</Application>
  <PresentationFormat>On-screen Show (4:3)</PresentationFormat>
  <Paragraphs>87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Please read this before using presentation</vt:lpstr>
      <vt:lpstr>Our commitment</vt:lpstr>
      <vt:lpstr>PowerPoint Presentation</vt:lpstr>
      <vt:lpstr>Managing noise in Western Australian mines</vt:lpstr>
      <vt:lpstr>Legislative framework</vt:lpstr>
      <vt:lpstr>Legislative framework</vt:lpstr>
      <vt:lpstr>Noise exposure</vt:lpstr>
      <vt:lpstr>Noise report</vt:lpstr>
      <vt:lpstr>Noise control plan</vt:lpstr>
      <vt:lpstr>Noise control policy</vt:lpstr>
      <vt:lpstr>Hearing conservation program</vt:lpstr>
      <vt:lpstr>Stay informed!</vt:lpstr>
    </vt:vector>
  </TitlesOfParts>
  <Company>G5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- Toolbox Presentation - 2015 - RBHMP - Managing noise in Western Australian mines</dc:title>
  <dc:subject>Formerly Central/001222.Safety.Coms/1
Resources Safety
Formerly Central/001233.Safety.Coms/1
Formerly Central/001244.Safety.Coms/1</dc:subject>
  <dc:creator>Tracy Wynands</dc:creator>
  <cp:keywords>DocSrc=Internal&lt;!&gt;VersionNo=2&lt;!&gt;VersionBy=Su.HO&lt;!&gt;VersionDate=08/11/2012&lt;!&gt;Branch=&lt;!&gt;Division=&lt;!&gt;Section=&lt;!&gt;LockedBy=&lt;!&gt;LockedOn=&lt;!&gt;LockedBehalfof=</cp:keywords>
  <dc:description>FileNo=A0571/200906&lt;!&gt;Site=PERTH&lt;!&gt;MDNo=&lt;!&gt;DocType=Corporate Policy&lt;!&gt;DocSec=RS\current&lt;!&gt;Owner=manual.manager&lt;!&gt;Filename=001276V02.Manual.Manager.ppt&lt;!&gt;Project=&lt;!&gt;Group=&lt;!&gt;SecType=Departmental Use Only</dc:description>
  <cp:lastModifiedBy>LEDWITH, Brenda</cp:lastModifiedBy>
  <cp:revision>130</cp:revision>
  <dcterms:created xsi:type="dcterms:W3CDTF">2011-01-21T07:01:17Z</dcterms:created>
  <dcterms:modified xsi:type="dcterms:W3CDTF">2015-06-08T06:37:34Z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te">
    <vt:lpwstr>Perth</vt:lpwstr>
  </property>
  <property fmtid="{D5CDD505-2E9C-101B-9397-08002B2CF9AE}" pid="3" name="SecType">
    <vt:lpwstr>Departmental Use Only</vt:lpwstr>
  </property>
  <property fmtid="{D5CDD505-2E9C-101B-9397-08002B2CF9AE}" pid="4" name="Manual_Owner_id">
    <vt:lpwstr>MP090079</vt:lpwstr>
  </property>
  <property fmtid="{D5CDD505-2E9C-101B-9397-08002B2CF9AE}" pid="5" name="Manual_Owner">
    <vt:lpwstr>Manager Safety Communications - Business Development</vt:lpwstr>
  </property>
  <property fmtid="{D5CDD505-2E9C-101B-9397-08002B2CF9AE}" pid="6" name="Manual_Contact_ID">
    <vt:lpwstr>MP090079</vt:lpwstr>
  </property>
  <property fmtid="{D5CDD505-2E9C-101B-9397-08002B2CF9AE}" pid="7" name="Manual_Contact">
    <vt:lpwstr>Manager Safety Communications - Business Development</vt:lpwstr>
  </property>
  <property fmtid="{D5CDD505-2E9C-101B-9397-08002B2CF9AE}" pid="8" name="ContentTypeId">
    <vt:lpwstr>0x0101000AC6246A9CD2FC45B52DC6FEC0F0AAAA00A5C1F1DA62DAB340B34B67F1BBB7A427</vt:lpwstr>
  </property>
  <property fmtid="{D5CDD505-2E9C-101B-9397-08002B2CF9AE}" pid="9" name="DataStore">
    <vt:lpwstr>Central</vt:lpwstr>
  </property>
  <property fmtid="{D5CDD505-2E9C-101B-9397-08002B2CF9AE}" pid="10" name="ReleaseClassification">
    <vt:lpwstr>Departmental Use Only</vt:lpwstr>
  </property>
</Properties>
</file>