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6" r:id="rId6"/>
    <p:sldMasterId id="2147483699" r:id="rId7"/>
    <p:sldMasterId id="2147483712" r:id="rId8"/>
    <p:sldMasterId id="2147483725" r:id="rId9"/>
    <p:sldMasterId id="2147483751" r:id="rId10"/>
  </p:sldMasterIdLst>
  <p:notesMasterIdLst>
    <p:notesMasterId r:id="rId25"/>
  </p:notesMasterIdLst>
  <p:handoutMasterIdLst>
    <p:handoutMasterId r:id="rId26"/>
  </p:handoutMasterIdLst>
  <p:sldIdLst>
    <p:sldId id="271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nternal.dom\Corp\UserData\Perth\HomeDrive\MILPARK\My%20Documents\Exploartion%20Forum_%20MRF%20Tenement%20Activiti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nternal.dom\Corp\UserData\Perth\HomeDrive\MILPARK\My%20Documents\Exploartion%20Forum_%20MRF%20Tenement%20Activiti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Internal.dom\Corp\UserData\Perth\HomeDrive\milpark\Desktop\Exploartion%20Forum_%20MRF%20Tenement%20Activities-home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Retention</a:t>
                    </a:r>
                    <a:r>
                      <a:rPr lang="en-US"/>
                      <a:t>
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Sheet2!$G$11:$G$16</c:f>
              <c:strCache>
                <c:ptCount val="6"/>
                <c:pt idx="0">
                  <c:v>Exploration</c:v>
                </c:pt>
                <c:pt idx="1">
                  <c:v>Prospecting</c:v>
                </c:pt>
                <c:pt idx="2">
                  <c:v>Mining</c:v>
                </c:pt>
                <c:pt idx="3">
                  <c:v>Miscellaneous</c:v>
                </c:pt>
                <c:pt idx="4">
                  <c:v>General</c:v>
                </c:pt>
                <c:pt idx="5">
                  <c:v>Reception</c:v>
                </c:pt>
              </c:strCache>
            </c:strRef>
          </c:cat>
          <c:val>
            <c:numRef>
              <c:f>Sheet2!$H$11:$H$16</c:f>
              <c:numCache>
                <c:formatCode>General</c:formatCode>
                <c:ptCount val="6"/>
                <c:pt idx="0">
                  <c:v>5854</c:v>
                </c:pt>
                <c:pt idx="1">
                  <c:v>6785</c:v>
                </c:pt>
                <c:pt idx="2">
                  <c:v>5937</c:v>
                </c:pt>
                <c:pt idx="3">
                  <c:v>2145</c:v>
                </c:pt>
                <c:pt idx="4">
                  <c:v>512</c:v>
                </c:pt>
                <c:pt idx="5">
                  <c:v>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4.564386633991193E-2"/>
                  <c:y val="-0.130446157380229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Sheet2!$R$46:$R$49</c:f>
              <c:strCache>
                <c:ptCount val="4"/>
                <c:pt idx="0">
                  <c:v>Northern Region</c:v>
                </c:pt>
                <c:pt idx="1">
                  <c:v>South-West Region</c:v>
                </c:pt>
                <c:pt idx="2">
                  <c:v>Mid-West/Northern Goldfields Region</c:v>
                </c:pt>
                <c:pt idx="3">
                  <c:v>Goldfields Region</c:v>
                </c:pt>
              </c:strCache>
            </c:strRef>
          </c:cat>
          <c:val>
            <c:numRef>
              <c:f>Sheet2!$S$46:$S$49</c:f>
              <c:numCache>
                <c:formatCode>General</c:formatCode>
                <c:ptCount val="4"/>
                <c:pt idx="0">
                  <c:v>2521</c:v>
                </c:pt>
                <c:pt idx="1">
                  <c:v>887</c:v>
                </c:pt>
                <c:pt idx="2">
                  <c:v>1180</c:v>
                </c:pt>
                <c:pt idx="3">
                  <c:v>1266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/>
            </a:pPr>
            <a:r>
              <a:rPr lang="en-AU" b="0" dirty="0" smtClean="0"/>
              <a:t>Exploration </a:t>
            </a:r>
            <a:r>
              <a:rPr lang="en-AU" b="0" dirty="0"/>
              <a:t>Tenement</a:t>
            </a:r>
            <a:r>
              <a:rPr lang="en-AU" b="0" baseline="0" dirty="0"/>
              <a:t> Levy details</a:t>
            </a:r>
            <a:endParaRPr lang="en-AU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9.7590863954898271E-2"/>
                  <c:y val="3.17229412781295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Sheet2!$W$33:$X$33</c:f>
              <c:strCache>
                <c:ptCount val="2"/>
                <c:pt idx="0">
                  <c:v>Levy</c:v>
                </c:pt>
                <c:pt idx="1">
                  <c:v>No Levy</c:v>
                </c:pt>
              </c:strCache>
            </c:strRef>
          </c:cat>
          <c:val>
            <c:numRef>
              <c:f>Sheet2!$W$34:$X$34</c:f>
              <c:numCache>
                <c:formatCode>General</c:formatCode>
                <c:ptCount val="2"/>
                <c:pt idx="0">
                  <c:v>147</c:v>
                </c:pt>
                <c:pt idx="1">
                  <c:v>5707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noFill/>
    <a:ln>
      <a:solidFill>
        <a:schemeClr val="bg1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0911-E228-4BBE-8E08-1BA5C1A77291}" type="datetimeFigureOut">
              <a:rPr lang="en-AU" smtClean="0"/>
              <a:t>05/01/2016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77743-9916-4CFF-88C8-4939793B65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149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1DD97-E63E-466E-AF9D-79E8AC3DAE00}" type="datetimeFigureOut">
              <a:rPr lang="en-AU" smtClean="0"/>
              <a:t>05/01/2016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9B14-62AB-4B1A-A9C7-D00359364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168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2432F4-0804-41B1-9EE6-DA2CD0A536BA}" type="slidenum">
              <a:rPr lang="en-A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7457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215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488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28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696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150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3813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73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63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471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F9B14-62AB-4B1A-A9C7-D00359364CE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2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98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72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618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48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56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773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98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768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7463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60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90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495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079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6938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808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554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376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548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3572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5493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292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302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82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224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11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525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739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290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4521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5830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062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4355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01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1393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0105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2572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105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92063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1326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6689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754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83579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5011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8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0370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3259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51391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8332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2560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16609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76916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5814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2614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241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7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0742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4606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07109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9624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4597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12163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281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242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90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51886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7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9676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81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58987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5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91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8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1188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15666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379305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6351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34461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28453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DComms@dmp.wa.gov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dmp.wa.gov.au/ResourcesSafe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p.wa.gov.au/19344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rah.bellamy@dmp.wa.gov.au" TargetMode="External"/><Relationship Id="rId4" Type="http://schemas.openxmlformats.org/officeDocument/2006/relationships/hyperlink" Target="mailto:mrfenquiry@dmp.wa.gov.a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AU" altLang="en-US" sz="3200" dirty="0" smtClean="0"/>
              <a:t>Please read this before using presentation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96" y="2036763"/>
            <a:ext cx="9001000" cy="4495800"/>
          </a:xfrm>
        </p:spPr>
        <p:txBody>
          <a:bodyPr/>
          <a:lstStyle/>
          <a:p>
            <a:pPr lvl="0">
              <a:defRPr/>
            </a:pPr>
            <a:r>
              <a:rPr lang="en-AU" sz="2000" dirty="0"/>
              <a:t>This presentation is based on content presented at the 2015 Exploration Industry Forum in June 2015</a:t>
            </a:r>
          </a:p>
          <a:p>
            <a:pPr>
              <a:defRPr/>
            </a:pPr>
            <a:r>
              <a:rPr lang="en-AU" sz="2000" dirty="0" smtClean="0"/>
              <a:t>The </a:t>
            </a:r>
            <a:r>
              <a:rPr lang="en-AU" sz="2000" dirty="0" smtClean="0"/>
              <a:t>Department </a:t>
            </a:r>
            <a:r>
              <a:rPr lang="en-AU" sz="2000" dirty="0"/>
              <a:t>of Mines and </a:t>
            </a:r>
            <a:r>
              <a:rPr lang="en-AU" sz="2000" dirty="0" smtClean="0"/>
              <a:t>Petroleum (DMP) supports </a:t>
            </a:r>
            <a:r>
              <a:rPr lang="en-AU" sz="2000" dirty="0"/>
              <a:t>and encourages </a:t>
            </a:r>
            <a:r>
              <a:rPr lang="en-AU" sz="2000" dirty="0" smtClean="0"/>
              <a:t>reuse </a:t>
            </a:r>
            <a:r>
              <a:rPr lang="en-AU" sz="2000" dirty="0"/>
              <a:t>of </a:t>
            </a:r>
            <a:r>
              <a:rPr lang="en-AU" sz="2000" dirty="0" smtClean="0"/>
              <a:t>its information </a:t>
            </a:r>
            <a:r>
              <a:rPr lang="en-AU" sz="2000" dirty="0"/>
              <a:t>(including data), and endorses </a:t>
            </a:r>
            <a:r>
              <a:rPr lang="en-AU" sz="2000" dirty="0" smtClean="0"/>
              <a:t>use </a:t>
            </a:r>
            <a:r>
              <a:rPr lang="en-AU" sz="2000" dirty="0"/>
              <a:t>of the </a:t>
            </a:r>
            <a:r>
              <a:rPr lang="en-AU" sz="2000" dirty="0" smtClean="0"/>
              <a:t>Australian </a:t>
            </a:r>
            <a:r>
              <a:rPr lang="en-AU" sz="2000" dirty="0"/>
              <a:t>Governments Open </a:t>
            </a:r>
            <a:r>
              <a:rPr lang="en-AU" sz="2000" dirty="0" smtClean="0"/>
              <a:t>Access and </a:t>
            </a:r>
            <a:r>
              <a:rPr lang="en-AU" sz="2000" dirty="0"/>
              <a:t>Licensing Framework (</a:t>
            </a:r>
            <a:r>
              <a:rPr lang="en-AU" sz="2000" dirty="0" err="1"/>
              <a:t>AusGOAL</a:t>
            </a:r>
            <a:r>
              <a:rPr lang="en-AU" sz="2000" dirty="0" smtClean="0"/>
              <a:t>)</a:t>
            </a:r>
            <a:endParaRPr lang="en-AU" sz="2000" dirty="0"/>
          </a:p>
          <a:p>
            <a:pPr>
              <a:defRPr/>
            </a:pPr>
            <a:r>
              <a:rPr lang="en-AU" sz="2000" dirty="0" smtClean="0"/>
              <a:t>This material is </a:t>
            </a:r>
            <a:r>
              <a:rPr lang="en-AU" sz="2000" dirty="0"/>
              <a:t>licensed under </a:t>
            </a:r>
            <a:r>
              <a:rPr lang="en-AU" sz="2000" dirty="0" smtClean="0"/>
              <a:t>Creative </a:t>
            </a:r>
            <a:r>
              <a:rPr lang="en-AU" sz="2000" dirty="0"/>
              <a:t>Commons </a:t>
            </a:r>
            <a:r>
              <a:rPr lang="en-AU" sz="2000" dirty="0" smtClean="0"/>
              <a:t>Attribution 4.0 licence. We request </a:t>
            </a:r>
            <a:r>
              <a:rPr lang="en-AU" sz="2000" dirty="0"/>
              <a:t>that you observe and retain any copyright or related notices that may </a:t>
            </a:r>
            <a:r>
              <a:rPr lang="en-AU" sz="2000" dirty="0" smtClean="0"/>
              <a:t>accompany this </a:t>
            </a:r>
            <a:r>
              <a:rPr lang="en-AU" sz="2000" dirty="0"/>
              <a:t>material as part of </a:t>
            </a:r>
            <a:r>
              <a:rPr lang="en-AU" sz="2000" dirty="0" smtClean="0"/>
              <a:t>attribution</a:t>
            </a:r>
            <a:r>
              <a:rPr lang="en-AU" sz="2000" dirty="0"/>
              <a:t>. This is </a:t>
            </a:r>
            <a:r>
              <a:rPr lang="en-AU" sz="2000" dirty="0" smtClean="0"/>
              <a:t>a </a:t>
            </a:r>
            <a:r>
              <a:rPr lang="en-AU" sz="2000" dirty="0"/>
              <a:t>requirement of </a:t>
            </a:r>
            <a:r>
              <a:rPr lang="en-AU" sz="2000" dirty="0" smtClean="0"/>
              <a:t>Creative Commons Licences.</a:t>
            </a:r>
            <a:r>
              <a:rPr lang="en-AU" sz="2000" b="1" dirty="0"/>
              <a:t> </a:t>
            </a:r>
            <a:endParaRPr lang="en-AU" sz="2000" b="1" dirty="0" smtClean="0"/>
          </a:p>
          <a:p>
            <a:pPr>
              <a:defRPr/>
            </a:pPr>
            <a:r>
              <a:rPr lang="en-AU" sz="2000" dirty="0" smtClean="0"/>
              <a:t>Please </a:t>
            </a:r>
            <a:r>
              <a:rPr lang="en-AU" sz="2000" dirty="0"/>
              <a:t>give attribution </a:t>
            </a:r>
            <a:r>
              <a:rPr lang="en-AU" sz="2000" dirty="0" smtClean="0"/>
              <a:t>to Department of Mines and Petroleum, 2015.</a:t>
            </a:r>
          </a:p>
          <a:p>
            <a:pPr>
              <a:defRPr/>
            </a:pPr>
            <a:r>
              <a:rPr lang="en-AU" altLang="en-US" sz="2000" dirty="0"/>
              <a:t>For resources, information or clarification, </a:t>
            </a:r>
            <a:r>
              <a:rPr lang="en-AU" altLang="en-US" sz="2000" dirty="0" smtClean="0"/>
              <a:t>please contact: </a:t>
            </a:r>
            <a:r>
              <a:rPr lang="en-AU" altLang="en-US" sz="2000" b="1" dirty="0" smtClean="0">
                <a:solidFill>
                  <a:srgbClr val="C00000"/>
                </a:solidFill>
                <a:hlinkClick r:id="rId3"/>
              </a:rPr>
              <a:t>RSDComms@dmp.wa.gov.au</a:t>
            </a:r>
            <a:r>
              <a:rPr lang="en-AU" altLang="en-US" sz="2000" b="1" dirty="0" smtClean="0">
                <a:solidFill>
                  <a:srgbClr val="C00000"/>
                </a:solidFill>
              </a:rPr>
              <a:t> </a:t>
            </a:r>
            <a:r>
              <a:rPr lang="en-AU" altLang="en-US" sz="2000" dirty="0" smtClean="0"/>
              <a:t>or </a:t>
            </a:r>
            <a:r>
              <a:rPr lang="en-AU" altLang="en-US" sz="2000" dirty="0" smtClean="0"/>
              <a:t>visit </a:t>
            </a:r>
            <a:r>
              <a:rPr lang="en-AU" altLang="en-US" sz="2000" b="1" dirty="0" smtClean="0">
                <a:solidFill>
                  <a:srgbClr val="C00000"/>
                </a:solidFill>
                <a:hlinkClick r:id="rId4"/>
              </a:rPr>
              <a:t>ww.dmp.wa.gov.au/</a:t>
            </a:r>
            <a:r>
              <a:rPr lang="en-AU" altLang="en-US" sz="2000" b="1" dirty="0" err="1" smtClean="0">
                <a:solidFill>
                  <a:srgbClr val="C00000"/>
                </a:solidFill>
                <a:hlinkClick r:id="rId4"/>
              </a:rPr>
              <a:t>ResourcesSafety</a:t>
            </a:r>
            <a:endParaRPr lang="en-AU" alt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AU" sz="2000" dirty="0"/>
          </a:p>
          <a:p>
            <a:pPr marL="0" indent="0">
              <a:buFontTx/>
              <a:buNone/>
              <a:defRPr/>
            </a:pPr>
            <a:endParaRPr lang="en-AU" sz="20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85113" y="6524625"/>
            <a:ext cx="1258887" cy="333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D21A707-80FC-4A1B-BCE3-E00B8FBF7EF2}" type="slidenum">
              <a:rPr lang="en-US" altLang="en-US" sz="1200" smtClean="0">
                <a:solidFill>
                  <a:srgbClr val="CF5E31"/>
                </a:solidFill>
              </a:rPr>
              <a:pPr/>
              <a:t>1</a:t>
            </a:fld>
            <a:endParaRPr lang="en-US" altLang="en-US" sz="1200" smtClean="0">
              <a:solidFill>
                <a:srgbClr val="CF5E31"/>
              </a:solidFill>
            </a:endParaRPr>
          </a:p>
        </p:txBody>
      </p:sp>
      <p:pic>
        <p:nvPicPr>
          <p:cNvPr id="23557" name="Picture 2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46" y="1484784"/>
            <a:ext cx="1532709" cy="57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4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TextBox 721"/>
          <p:cNvSpPr txBox="1"/>
          <p:nvPr/>
        </p:nvSpPr>
        <p:spPr>
          <a:xfrm>
            <a:off x="107952" y="2277534"/>
            <a:ext cx="892854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dirty="0">
                <a:solidFill>
                  <a:prstClr val="black"/>
                </a:solidFill>
                <a:latin typeface="Arial" charset="0"/>
              </a:rPr>
              <a:t>MRF Reporting for exploration </a:t>
            </a:r>
            <a:r>
              <a:rPr lang="en-AU" sz="2400" dirty="0" smtClean="0">
                <a:solidFill>
                  <a:prstClr val="black"/>
                </a:solidFill>
                <a:latin typeface="Arial" charset="0"/>
              </a:rPr>
              <a:t>activities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2000" dirty="0">
              <a:solidFill>
                <a:prstClr val="black"/>
              </a:solidFill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Category D ‘land that has been disturbed by exploration operations’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Consistent with approval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Rehabilitation – evidence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Activity review – activities that 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should not 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be on 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exploration 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tenements (e.g. 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TSFs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) </a:t>
            </a:r>
          </a:p>
        </p:txBody>
      </p:sp>
      <p:pic>
        <p:nvPicPr>
          <p:cNvPr id="13316" name="Picture 2" descr="E:\2013-04-14 trip west\trip west 0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5827"/>
            <a:ext cx="9144000" cy="210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4436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288" y="2180167"/>
            <a:ext cx="78491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dirty="0">
                <a:solidFill>
                  <a:prstClr val="black"/>
                </a:solidFill>
                <a:latin typeface="Arial" charset="0"/>
              </a:rPr>
              <a:t>MRF </a:t>
            </a:r>
            <a:r>
              <a:rPr lang="en-AU" sz="2400" dirty="0" smtClean="0">
                <a:solidFill>
                  <a:prstClr val="black"/>
                </a:solidFill>
                <a:latin typeface="Arial" charset="0"/>
              </a:rPr>
              <a:t>audits </a:t>
            </a:r>
            <a:r>
              <a:rPr lang="en-AU" sz="2400" dirty="0">
                <a:solidFill>
                  <a:prstClr val="black"/>
                </a:solidFill>
                <a:latin typeface="Arial" charset="0"/>
              </a:rPr>
              <a:t>and </a:t>
            </a:r>
            <a:r>
              <a:rPr lang="en-AU" sz="2400" dirty="0" smtClean="0">
                <a:solidFill>
                  <a:prstClr val="black"/>
                </a:solidFill>
                <a:latin typeface="Arial" charset="0"/>
              </a:rPr>
              <a:t>results</a:t>
            </a:r>
            <a:endParaRPr lang="en-AU" sz="24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2400" dirty="0">
              <a:solidFill>
                <a:prstClr val="black"/>
              </a:solidFill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solidFill>
                  <a:prstClr val="black"/>
                </a:solidFill>
                <a:latin typeface="Arial" charset="0"/>
              </a:rPr>
              <a:t>178 audits of 2014 reports (groups not individual tenements)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 smtClean="0">
                <a:solidFill>
                  <a:prstClr val="black"/>
                </a:solidFill>
                <a:latin typeface="Arial" charset="0"/>
              </a:rPr>
              <a:t>44 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audits were conducted on MRF reports focusing on exploration tenements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 smtClean="0">
                <a:solidFill>
                  <a:prstClr val="black"/>
                </a:solidFill>
                <a:latin typeface="Arial" charset="0"/>
              </a:rPr>
              <a:t>All 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audits have now been closed </a:t>
            </a:r>
            <a:r>
              <a:rPr lang="en-AU" sz="2000" dirty="0" smtClean="0">
                <a:solidFill>
                  <a:prstClr val="black"/>
                </a:solidFill>
                <a:latin typeface="Arial" charset="0"/>
              </a:rPr>
              <a:t>out or resolved</a:t>
            </a:r>
            <a:endParaRPr lang="en-AU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6021288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0352" y="6062208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4054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2204864"/>
            <a:ext cx="792080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dirty="0">
                <a:solidFill>
                  <a:prstClr val="black"/>
                </a:solidFill>
                <a:latin typeface="Arial" charset="0"/>
              </a:rPr>
              <a:t>MRF </a:t>
            </a:r>
            <a:r>
              <a:rPr lang="en-AU" sz="2400" dirty="0" smtClean="0">
                <a:solidFill>
                  <a:prstClr val="black"/>
                </a:solidFill>
                <a:latin typeface="Arial" charset="0"/>
              </a:rPr>
              <a:t>audits </a:t>
            </a:r>
            <a:r>
              <a:rPr lang="en-AU" sz="2400" dirty="0">
                <a:solidFill>
                  <a:prstClr val="black"/>
                </a:solidFill>
                <a:latin typeface="Arial" charset="0"/>
              </a:rPr>
              <a:t>and </a:t>
            </a:r>
            <a:r>
              <a:rPr lang="en-AU" sz="2400" dirty="0" smtClean="0">
                <a:solidFill>
                  <a:prstClr val="black"/>
                </a:solidFill>
                <a:latin typeface="Arial" charset="0"/>
              </a:rPr>
              <a:t>results</a:t>
            </a:r>
            <a:endParaRPr lang="en-AU" sz="24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Of the 44 audits completed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 dirty="0">
              <a:solidFill>
                <a:prstClr val="black"/>
              </a:solidFill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6 required amendments to the reports which increased the RLE  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12 reports were completed under a DMP 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initiated assessment 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on behalf of tenement holders due to a failure to report or a failure to respond to requests further information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2 requested reassessments and the RLE decreased as a result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2 had reported correctly in the MRF however are being reviewed to confirm compliance with the </a:t>
            </a:r>
            <a:r>
              <a:rPr lang="en-AU" i="1" dirty="0">
                <a:solidFill>
                  <a:prstClr val="black"/>
                </a:solidFill>
                <a:latin typeface="Arial" charset="0"/>
              </a:rPr>
              <a:t>Mining </a:t>
            </a:r>
            <a:r>
              <a:rPr lang="en-AU" i="1" dirty="0" smtClean="0">
                <a:solidFill>
                  <a:prstClr val="black"/>
                </a:solidFill>
                <a:latin typeface="Arial" charset="0"/>
              </a:rPr>
              <a:t>Act 1978 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(potential activities without the necessary approvals)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22 audits found no discrepancies and required no amendments</a:t>
            </a:r>
            <a:endParaRPr lang="en-AU" sz="3600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3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6021288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0352" y="6067164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127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021288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0352" y="6067164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5985" y="2492896"/>
            <a:ext cx="5166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>
                <a:solidFill>
                  <a:prstClr val="black"/>
                </a:solidFill>
                <a:latin typeface="Arial" charset="0"/>
              </a:rPr>
              <a:t>Thank you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altLang="en-US" sz="2400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400" b="1" dirty="0">
                <a:solidFill>
                  <a:prstClr val="black"/>
                </a:solidFill>
                <a:latin typeface="Arial" charset="0"/>
                <a:hlinkClick r:id="rId3"/>
              </a:rPr>
              <a:t>www.dmp.wa.gov.au/19344.aspx</a:t>
            </a:r>
            <a:endParaRPr lang="en-AU" altLang="en-US" sz="2400" b="1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400" b="1" dirty="0">
                <a:solidFill>
                  <a:prstClr val="black"/>
                </a:solidFill>
                <a:latin typeface="Arial" charset="0"/>
                <a:hlinkClick r:id="rId4"/>
              </a:rPr>
              <a:t>mrfenquiry@dmp.wa.gov.au</a:t>
            </a:r>
            <a:r>
              <a:rPr lang="en-AU" altLang="en-US" sz="24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AU" altLang="en-US" sz="2400" dirty="0">
                <a:solidFill>
                  <a:prstClr val="black"/>
                </a:solidFill>
                <a:latin typeface="Arial" charset="0"/>
              </a:rPr>
            </a:br>
            <a:r>
              <a:rPr lang="en-AU" altLang="en-US" sz="2400" dirty="0">
                <a:solidFill>
                  <a:prstClr val="black"/>
                </a:solidFill>
                <a:latin typeface="Arial" charset="0"/>
              </a:rPr>
              <a:t>(08) 9222 3162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altLang="en-US" sz="2400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>
                <a:solidFill>
                  <a:prstClr val="black"/>
                </a:solidFill>
                <a:latin typeface="Arial" charset="0"/>
              </a:rPr>
              <a:t>Sarah Bellamy: 9222 3604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>
                <a:solidFill>
                  <a:prstClr val="black"/>
                </a:solidFill>
                <a:latin typeface="Arial" charset="0"/>
                <a:hlinkClick r:id="rId5"/>
              </a:rPr>
              <a:t>sarah.bellamy@dmp.wa.gov.au</a:t>
            </a:r>
            <a:endParaRPr lang="en-AU" altLang="en-US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041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Stay informed!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dirty="0"/>
              <a:t>Subscribe to our email alert service </a:t>
            </a:r>
          </a:p>
          <a:p>
            <a:pPr marL="0" indent="0">
              <a:buFontTx/>
              <a:buNone/>
              <a:defRPr/>
            </a:pPr>
            <a:r>
              <a:rPr lang="en-AU" sz="2400" dirty="0"/>
              <a:t>and receive weekly news about:</a:t>
            </a:r>
          </a:p>
          <a:p>
            <a:pPr>
              <a:defRPr/>
            </a:pPr>
            <a:r>
              <a:rPr lang="en-AU" sz="2400" dirty="0"/>
              <a:t>recent publications</a:t>
            </a:r>
          </a:p>
          <a:p>
            <a:pPr>
              <a:defRPr/>
            </a:pPr>
            <a:r>
              <a:rPr lang="en-AU" sz="2400" dirty="0"/>
              <a:t>latest safety alerts</a:t>
            </a:r>
          </a:p>
          <a:p>
            <a:pPr>
              <a:defRPr/>
            </a:pPr>
            <a:r>
              <a:rPr lang="en-AU" sz="2400" dirty="0" smtClean="0"/>
              <a:t>what’s </a:t>
            </a:r>
            <a:r>
              <a:rPr lang="en-AU" sz="2400" dirty="0"/>
              <a:t>happening at Resources Safety.</a:t>
            </a:r>
          </a:p>
          <a:p>
            <a:pPr>
              <a:defRPr/>
            </a:pPr>
            <a:endParaRPr lang="en-AU" sz="2400" dirty="0"/>
          </a:p>
          <a:p>
            <a:pPr marL="0" indent="0">
              <a:buFontTx/>
              <a:buNone/>
              <a:defRPr/>
            </a:pPr>
            <a:r>
              <a:rPr lang="en-AU" sz="2400" dirty="0"/>
              <a:t>Visit </a:t>
            </a:r>
            <a:r>
              <a:rPr lang="en-AU" sz="2400" dirty="0">
                <a:solidFill>
                  <a:srgbClr val="C00000"/>
                </a:solidFill>
              </a:rPr>
              <a:t>www.dmp.wa.gov.au/ResourcesSafety</a:t>
            </a:r>
          </a:p>
          <a:p>
            <a:pPr marL="0" indent="0">
              <a:buFontTx/>
              <a:buNone/>
              <a:defRPr/>
            </a:pPr>
            <a:r>
              <a:rPr lang="en-AU" sz="2400" dirty="0"/>
              <a:t>to sign up</a:t>
            </a:r>
          </a:p>
          <a:p>
            <a:pPr>
              <a:defRPr/>
            </a:pPr>
            <a:endParaRPr lang="en-AU" sz="2400" dirty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04946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1463" y="3476708"/>
            <a:ext cx="1343025" cy="130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9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dirty="0" smtClean="0"/>
              <a:t>Mining rehabilitation fund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737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2129367"/>
            <a:ext cx="5586783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dirty="0">
                <a:solidFill>
                  <a:prstClr val="black"/>
                </a:solidFill>
              </a:rPr>
              <a:t>Mining </a:t>
            </a:r>
            <a:r>
              <a:rPr lang="en-AU" sz="2400" dirty="0" smtClean="0">
                <a:solidFill>
                  <a:prstClr val="black"/>
                </a:solidFill>
              </a:rPr>
              <a:t>rehabilitation fund  </a:t>
            </a:r>
            <a:r>
              <a:rPr lang="en-AU" sz="2400" dirty="0">
                <a:solidFill>
                  <a:prstClr val="black"/>
                </a:solidFill>
              </a:rPr>
              <a:t>(MRF)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  <a:defRPr/>
            </a:pPr>
            <a:endParaRPr lang="en-AU" sz="2400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solidFill>
                  <a:prstClr val="black"/>
                </a:solidFill>
              </a:rPr>
              <a:t>All </a:t>
            </a:r>
            <a:r>
              <a:rPr lang="en-AU" sz="2400" i="1" dirty="0">
                <a:solidFill>
                  <a:prstClr val="black"/>
                </a:solidFill>
              </a:rPr>
              <a:t>Mining Act 1978 </a:t>
            </a:r>
            <a:r>
              <a:rPr lang="en-AU" sz="2400" dirty="0">
                <a:solidFill>
                  <a:prstClr val="black"/>
                </a:solidFill>
              </a:rPr>
              <a:t>tenements </a:t>
            </a:r>
          </a:p>
          <a:p>
            <a:pPr marL="342900" indent="-3429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solidFill>
                  <a:prstClr val="black"/>
                </a:solidFill>
              </a:rPr>
              <a:t>New securities </a:t>
            </a:r>
            <a:r>
              <a:rPr lang="en-AU" sz="2400" dirty="0" smtClean="0">
                <a:solidFill>
                  <a:prstClr val="black"/>
                </a:solidFill>
              </a:rPr>
              <a:t>model-replacing unconditional performance bonds </a:t>
            </a:r>
            <a:r>
              <a:rPr lang="en-AU" sz="2400" dirty="0">
                <a:solidFill>
                  <a:prstClr val="black"/>
                </a:solidFill>
              </a:rPr>
              <a:t>(</a:t>
            </a:r>
            <a:r>
              <a:rPr lang="en-AU" sz="2400" dirty="0" smtClean="0">
                <a:solidFill>
                  <a:prstClr val="black"/>
                </a:solidFill>
              </a:rPr>
              <a:t>UPBs</a:t>
            </a:r>
            <a:r>
              <a:rPr lang="en-AU" sz="2400" dirty="0">
                <a:solidFill>
                  <a:prstClr val="black"/>
                </a:solidFill>
              </a:rPr>
              <a:t>) in most cases</a:t>
            </a:r>
          </a:p>
          <a:p>
            <a:pPr marL="342900" indent="-3429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solidFill>
                  <a:prstClr val="black"/>
                </a:solidFill>
              </a:rPr>
              <a:t>Successful first reporting </a:t>
            </a:r>
            <a:r>
              <a:rPr lang="en-AU" sz="2400" dirty="0" smtClean="0">
                <a:solidFill>
                  <a:prstClr val="black"/>
                </a:solidFill>
              </a:rPr>
              <a:t>period-2014</a:t>
            </a:r>
            <a:endParaRPr lang="en-AU" sz="2400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>
                <a:solidFill>
                  <a:prstClr val="black"/>
                </a:solidFill>
              </a:rPr>
              <a:t>30 June deadline for 2015 period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AU" sz="20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20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2000" dirty="0">
              <a:solidFill>
                <a:prstClr val="black"/>
              </a:solidFill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AU" sz="2400" dirty="0">
              <a:solidFill>
                <a:prstClr val="black"/>
              </a:solidFill>
            </a:endParaRPr>
          </a:p>
        </p:txBody>
      </p:sp>
      <p:pic>
        <p:nvPicPr>
          <p:cNvPr id="5124" name="Picture 2" descr="C:\Users\MISBELL\AppData\Local\Microsoft\Windows\Temporary Internet Files\Content.Outlook\NV000K7E\0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71" y="1989669"/>
            <a:ext cx="3075360" cy="388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</a:t>
            </a:r>
            <a:r>
              <a:rPr lang="en-AU" altLang="en-US" sz="3200" dirty="0" smtClean="0">
                <a:solidFill>
                  <a:prstClr val="white"/>
                </a:solidFill>
              </a:rPr>
              <a:t>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55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437437" cy="3696444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  <a:defRPr/>
            </a:pPr>
            <a:r>
              <a:rPr lang="en-AU" sz="2400" dirty="0" smtClean="0"/>
              <a:t>Unconditional performance bonds (UPBs)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AU" sz="2400" dirty="0" smtClean="0"/>
              <a:t>UPBs can be retained, or reapplied by the Minister</a:t>
            </a:r>
            <a:r>
              <a:rPr lang="en-AU" sz="2400" dirty="0"/>
              <a:t> </a:t>
            </a:r>
            <a:r>
              <a:rPr lang="en-AU" sz="2400" dirty="0" smtClean="0"/>
              <a:t>(</a:t>
            </a:r>
            <a:r>
              <a:rPr lang="en-AU" sz="2400" i="1" dirty="0" smtClean="0"/>
              <a:t>Mining Act 1978</a:t>
            </a:r>
            <a:r>
              <a:rPr lang="en-AU" sz="2400" dirty="0" smtClean="0"/>
              <a:t>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AU" sz="2400" dirty="0" smtClean="0"/>
              <a:t>Administration of mining securities guideline (new bond policy)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AU" sz="2400" dirty="0" smtClean="0"/>
              <a:t>Risk of the rehabilitation liability reverting to the state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AU" sz="2400" dirty="0" smtClean="0"/>
              <a:t>Environment enforcement panel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145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alt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796" y="1844825"/>
            <a:ext cx="4040188" cy="639763"/>
          </a:xfrm>
        </p:spPr>
        <p:txBody>
          <a:bodyPr/>
          <a:lstStyle/>
          <a:p>
            <a:r>
              <a:rPr lang="en-AU" altLang="en-US" b="0" dirty="0"/>
              <a:t>Tenements in WA in 2014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1669084"/>
              </p:ext>
            </p:extLst>
          </p:nvPr>
        </p:nvGraphicFramePr>
        <p:xfrm>
          <a:off x="4500004" y="1772819"/>
          <a:ext cx="4464495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32587"/>
              </p:ext>
            </p:extLst>
          </p:nvPr>
        </p:nvGraphicFramePr>
        <p:xfrm>
          <a:off x="467544" y="2636912"/>
          <a:ext cx="4032448" cy="3171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319"/>
                <a:gridCol w="1578129"/>
              </a:tblGrid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Type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Total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Exploration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5,854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Prospecting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6,785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Mining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5,937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3586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Miscellaneous</a:t>
                      </a:r>
                      <a:endParaRPr lang="en-A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2,145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General</a:t>
                      </a:r>
                      <a:endParaRPr lang="en-A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512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Retention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28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  <a:tr h="4018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Total</a:t>
                      </a:r>
                      <a:endParaRPr lang="en-A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21,261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3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5112568" cy="432048"/>
          </a:xfrm>
        </p:spPr>
        <p:txBody>
          <a:bodyPr/>
          <a:lstStyle/>
          <a:p>
            <a:pPr>
              <a:defRPr/>
            </a:pPr>
            <a:r>
              <a:rPr lang="en-AU" b="0" dirty="0"/>
              <a:t>Exploration tenements by </a:t>
            </a:r>
            <a:r>
              <a:rPr lang="en-AU" b="0" dirty="0" smtClean="0"/>
              <a:t>region</a:t>
            </a:r>
            <a:endParaRPr lang="en-AU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4400352"/>
              </p:ext>
            </p:extLst>
          </p:nvPr>
        </p:nvGraphicFramePr>
        <p:xfrm>
          <a:off x="4499992" y="1628800"/>
          <a:ext cx="45365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43963"/>
              </p:ext>
            </p:extLst>
          </p:nvPr>
        </p:nvGraphicFramePr>
        <p:xfrm>
          <a:off x="683568" y="2348880"/>
          <a:ext cx="3960440" cy="3720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906"/>
                <a:gridCol w="2081534"/>
              </a:tblGrid>
              <a:tr h="6487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Numbers of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tenement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53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Northern </a:t>
                      </a:r>
                      <a:r>
                        <a:rPr lang="en-AU" sz="1600" dirty="0" smtClean="0">
                          <a:effectLst/>
                        </a:rPr>
                        <a:t>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2,521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66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South-west 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887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868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Mid-west/Northern goldfields 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1,180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87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Goldfields </a:t>
                      </a:r>
                      <a:r>
                        <a:rPr lang="en-AU" sz="1600" dirty="0" smtClean="0">
                          <a:effectLst/>
                        </a:rPr>
                        <a:t>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1,266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5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Total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5,854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3309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alt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52" y="2852936"/>
            <a:ext cx="8136904" cy="864096"/>
          </a:xfrm>
        </p:spPr>
        <p:txBody>
          <a:bodyPr/>
          <a:lstStyle/>
          <a:p>
            <a:r>
              <a:rPr lang="en-AU" altLang="en-US" b="0" dirty="0"/>
              <a:t>Exploration tenement activities in the MRF </a:t>
            </a:r>
            <a:r>
              <a:rPr lang="en-AU" altLang="en-US" b="0" dirty="0" smtClean="0"/>
              <a:t>2014</a:t>
            </a:r>
          </a:p>
          <a:p>
            <a:endParaRPr lang="en-AU" altLang="en-US" b="0" dirty="0" smtClean="0"/>
          </a:p>
          <a:p>
            <a:r>
              <a:rPr lang="en-AU" altLang="en-US" b="0" dirty="0" smtClean="0"/>
              <a:t>In hectares – to minimum of two decimal places</a:t>
            </a:r>
          </a:p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9153080"/>
              </p:ext>
            </p:extLst>
          </p:nvPr>
        </p:nvGraphicFramePr>
        <p:xfrm>
          <a:off x="611560" y="3356995"/>
          <a:ext cx="8352927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3153"/>
                <a:gridCol w="2027289"/>
                <a:gridCol w="2612485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Regions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Disturbance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Land </a:t>
                      </a:r>
                      <a:r>
                        <a:rPr lang="en-AU" sz="1600" dirty="0">
                          <a:effectLst/>
                        </a:rPr>
                        <a:t>under </a:t>
                      </a:r>
                      <a:r>
                        <a:rPr lang="en-AU" sz="1600" dirty="0" smtClean="0">
                          <a:effectLst/>
                        </a:rPr>
                        <a:t>rehabilitation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Goldfields </a:t>
                      </a:r>
                      <a:r>
                        <a:rPr lang="en-AU" sz="1600" dirty="0" smtClean="0">
                          <a:effectLst/>
                        </a:rPr>
                        <a:t>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1695.3253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32.304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Mid-west/Northern goldfields 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1105.7451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26.317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Northern </a:t>
                      </a:r>
                      <a:r>
                        <a:rPr lang="en-AU" sz="1600" dirty="0" smtClean="0">
                          <a:effectLst/>
                        </a:rPr>
                        <a:t>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6085.6717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53.2104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South-west region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232.9798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14.3456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Total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9119.7219</a:t>
                      </a:r>
                      <a:endParaRPr lang="en-A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126.177</a:t>
                      </a:r>
                      <a:endParaRPr lang="en-A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461" marR="334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17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67544" y="2060847"/>
            <a:ext cx="7999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 smtClean="0">
                <a:solidFill>
                  <a:prstClr val="black"/>
                </a:solidFill>
              </a:rPr>
              <a:t>MRF levy and UPBs on </a:t>
            </a:r>
            <a:r>
              <a:rPr lang="en-AU" altLang="en-US" sz="2400" i="1" dirty="0" smtClean="0">
                <a:solidFill>
                  <a:prstClr val="black"/>
                </a:solidFill>
              </a:rPr>
              <a:t>exploration leases</a:t>
            </a:r>
            <a:r>
              <a:rPr lang="en-AU" altLang="en-US" sz="2400" dirty="0" smtClean="0">
                <a:solidFill>
                  <a:prstClr val="black"/>
                </a:solidFill>
              </a:rPr>
              <a:t>: retired 2014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47241453"/>
              </p:ext>
            </p:extLst>
          </p:nvPr>
        </p:nvGraphicFramePr>
        <p:xfrm>
          <a:off x="264642" y="2852937"/>
          <a:ext cx="30977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06928"/>
              </p:ext>
            </p:extLst>
          </p:nvPr>
        </p:nvGraphicFramePr>
        <p:xfrm>
          <a:off x="3368690" y="4653136"/>
          <a:ext cx="2787486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761"/>
                <a:gridCol w="1445725"/>
              </a:tblGrid>
              <a:tr h="2571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 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Amount $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Total </a:t>
                      </a:r>
                      <a:r>
                        <a:rPr lang="en-AU" sz="1500" dirty="0" smtClean="0">
                          <a:effectLst/>
                        </a:rPr>
                        <a:t>levy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$255,681.30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</a:tr>
              <a:tr h="5143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Average </a:t>
                      </a:r>
                      <a:r>
                        <a:rPr lang="en-AU" sz="1500" dirty="0" smtClean="0">
                          <a:effectLst/>
                        </a:rPr>
                        <a:t>per tenement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$</a:t>
                      </a:r>
                      <a:r>
                        <a:rPr lang="en-AU" sz="1500" dirty="0" smtClean="0">
                          <a:effectLst/>
                        </a:rPr>
                        <a:t>1740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619" marR="68619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6796"/>
              </p:ext>
            </p:extLst>
          </p:nvPr>
        </p:nvGraphicFramePr>
        <p:xfrm>
          <a:off x="3334208" y="3277602"/>
          <a:ext cx="2821969" cy="89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643"/>
                <a:gridCol w="808234"/>
                <a:gridCol w="657546"/>
                <a:gridCol w="657546"/>
              </a:tblGrid>
              <a:tr h="5103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 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Levy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No </a:t>
                      </a:r>
                      <a:r>
                        <a:rPr lang="en-AU" sz="1500" dirty="0" smtClean="0">
                          <a:effectLst/>
                        </a:rPr>
                        <a:t>levy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Total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42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Total 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147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5,707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5,854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276" name="TextBox 6"/>
          <p:cNvSpPr txBox="1">
            <a:spLocks noChangeArrowheads="1"/>
          </p:cNvSpPr>
          <p:nvPr/>
        </p:nvSpPr>
        <p:spPr bwMode="auto">
          <a:xfrm>
            <a:off x="6278563" y="2716639"/>
            <a:ext cx="28654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AU" altLang="en-US" dirty="0" smtClean="0">
                <a:solidFill>
                  <a:prstClr val="black"/>
                </a:solidFill>
              </a:rPr>
              <a:t>93 UPB’s retired through the MRF with a value of $3,988,500.00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6021288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91110" y="6031884"/>
            <a:ext cx="10081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2677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23528" y="1940639"/>
            <a:ext cx="79770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>
                <a:solidFill>
                  <a:prstClr val="black"/>
                </a:solidFill>
              </a:rPr>
              <a:t>Exploration activities reported on Mining leases </a:t>
            </a:r>
            <a:r>
              <a:rPr lang="en-AU" altLang="en-US" sz="2400" dirty="0" smtClean="0">
                <a:solidFill>
                  <a:prstClr val="black"/>
                </a:solidFill>
              </a:rPr>
              <a:t>2014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AU" altLang="en-US" sz="2400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AU" altLang="en-US" sz="2400" dirty="0" smtClean="0">
                <a:solidFill>
                  <a:prstClr val="black"/>
                </a:solidFill>
              </a:rPr>
              <a:t>In hectares – to a minimum of two decimal places </a:t>
            </a:r>
            <a:endParaRPr lang="en-AU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26955"/>
              </p:ext>
            </p:extLst>
          </p:nvPr>
        </p:nvGraphicFramePr>
        <p:xfrm>
          <a:off x="395537" y="3141141"/>
          <a:ext cx="8424936" cy="1944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1534"/>
                <a:gridCol w="2347182"/>
                <a:gridCol w="2526220"/>
              </a:tblGrid>
              <a:tr h="55282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Mining </a:t>
                      </a:r>
                      <a:r>
                        <a:rPr lang="en-AU" sz="1500" dirty="0" smtClean="0">
                          <a:effectLst/>
                        </a:rPr>
                        <a:t>activity type </a:t>
                      </a:r>
                      <a:r>
                        <a:rPr lang="en-AU" sz="1500" dirty="0">
                          <a:effectLst/>
                        </a:rPr>
                        <a:t>in </a:t>
                      </a:r>
                      <a:r>
                        <a:rPr lang="en-AU" sz="1500" dirty="0" smtClean="0">
                          <a:effectLst/>
                        </a:rPr>
                        <a:t>mining lease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 </a:t>
                      </a:r>
                      <a:r>
                        <a:rPr lang="en-AU" sz="1500" dirty="0">
                          <a:effectLst/>
                        </a:rPr>
                        <a:t>Disturbed </a:t>
                      </a:r>
                      <a:r>
                        <a:rPr lang="en-AU" sz="1500" dirty="0" smtClean="0">
                          <a:effectLst/>
                        </a:rPr>
                        <a:t> land(Ha</a:t>
                      </a:r>
                      <a:r>
                        <a:rPr lang="en-AU" sz="1500" dirty="0">
                          <a:effectLst/>
                        </a:rPr>
                        <a:t>)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Land under  rehabilitation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</a:tr>
              <a:tr h="112398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Land (other than land under rehabilitation or rehabilitated land) that has been disturbed by exploration operations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7345.7362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0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</a:tr>
              <a:tr h="26723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Total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>
                          <a:effectLst/>
                        </a:rPr>
                        <a:t>7345.7362</a:t>
                      </a:r>
                      <a:endParaRPr lang="en-A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</a:rPr>
                        <a:t>0</a:t>
                      </a:r>
                      <a:endParaRPr lang="en-A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en-US" sz="3200" dirty="0">
                <a:solidFill>
                  <a:prstClr val="white"/>
                </a:solidFill>
              </a:rPr>
              <a:t>Mining rehabilitation fund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052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rDocsVersionReason xmlns="dce3ed02-b0cd-470d-9119-e5f1a2533a21" xsi:nil="true"/>
    <OurDocsVersionCreatedAt xmlns="dce3ed02-b0cd-470d-9119-e5f1a2533a21">2015-07-03T05:56:05+00:00</OurDocsVersionCreatedAt>
    <OurDocsDocId xmlns="dce3ed02-b0cd-470d-9119-e5f1a2533a21">001436.Safety.Coms</OurDocsDocId>
    <OurDocsDocumentSource xmlns="dce3ed02-b0cd-470d-9119-e5f1a2533a21">Internal</OurDocsDocumentSource>
    <OurDocsLocation xmlns="dce3ed02-b0cd-470d-9119-e5f1a2533a21">Perth</OurDocsLocation>
    <OurDocsDataStore xmlns="dce3ed02-b0cd-470d-9119-e5f1a2533a21">Central</OurDocsDataStore>
    <OurDocsReleaseClassification xmlns="dce3ed02-b0cd-470d-9119-e5f1a2533a21">Departmental Use Only</OurDocsReleaseClassification>
    <OurDocsTitle xmlns="dce3ed02-b0cd-470d-9119-e5f1a2533a21">MS - Toolbox Presentation - 2015 Exploration Industry Forum - Mining Rehabilitation Fund</OurDocsTitle>
    <OurDocsLockedOnBehalfOf xmlns="dce3ed02-b0cd-470d-9119-e5f1a2533a21" xsi:nil="true"/>
    <OurDocsVersionNumber xmlns="dce3ed02-b0cd-470d-9119-e5f1a2533a21">1</OurDocsVersionNumber>
    <OurDocsAuthor xmlns="dce3ed02-b0cd-470d-9119-e5f1a2533a21">EDMONDSON, Vicki</OurDocsAuthor>
    <OurDocsDescription xmlns="dce3ed02-b0cd-470d-9119-e5f1a2533a21" xsi:nil="true"/>
    <OurDocsVersionCreatedBy xmlns="dce3ed02-b0cd-470d-9119-e5f1a2533a21">MIRSDVE</OurDocsVersionCreatedBy>
    <OurDocsIsLocked xmlns="dce3ed02-b0cd-470d-9119-e5f1a2533a21">false</OurDocsIsLocked>
    <OurDocsDocumentType xmlns="dce3ed02-b0cd-470d-9119-e5f1a2533a21">Web Document</OurDocsDocumentType>
    <OurDocsIsRecordsDocument xmlns="dce3ed02-b0cd-470d-9119-e5f1a2533a21">false</OurDocsIsRecordsDocument>
    <OurDocsDocumentDate xmlns="dce3ed02-b0cd-470d-9119-e5f1a2533a21">2015-07-02T16:00:00+00:00</OurDocsDocumentDate>
    <OurDocsLockedBy xmlns="dce3ed02-b0cd-470d-9119-e5f1a2533a21" xsi:nil="true"/>
    <OurDocsFileNumbers xmlns="dce3ed02-b0cd-470d-9119-e5f1a2533a21" xsi:nil="true"/>
    <OurDocsLockedOn xmlns="dce3ed02-b0cd-470d-9119-e5f1a2533a2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urDocs Document" ma:contentTypeID="0x0101000AC6246A9CD2FC45B52DC6FEC0F0AAAA00A5C1F1DA62DAB340B34B67F1BBB7A427" ma:contentTypeVersion="32" ma:contentTypeDescription="Create a new document." ma:contentTypeScope="" ma:versionID="ed85fc0e994bd587aacbec29dd8edd5c">
  <xsd:schema xmlns:xsd="http://www.w3.org/2001/XMLSchema" xmlns:xs="http://www.w3.org/2001/XMLSchema" xmlns:p="http://schemas.microsoft.com/office/2006/metadata/properties" xmlns:ns2="dce3ed02-b0cd-470d-9119-e5f1a2533a21" targetNamespace="http://schemas.microsoft.com/office/2006/metadata/properties" ma:root="true" ma:fieldsID="d6fc7f555b4b50738d5ce00429abb5da" ns2:_="">
    <xsd:import namespace="dce3ed02-b0cd-470d-9119-e5f1a2533a21"/>
    <xsd:element name="properties">
      <xsd:complexType>
        <xsd:sequence>
          <xsd:element name="documentManagement">
            <xsd:complexType>
              <xsd:all>
                <xsd:element ref="ns2:OurDocsDataStore"/>
                <xsd:element ref="ns2:OurDocsDocId"/>
                <xsd:element ref="ns2:OurDocsVersionNumber"/>
                <xsd:element ref="ns2:OurDocsIsRecordsDocument" minOccurs="0"/>
                <xsd:element ref="ns2:OurDocsIsLocked" minOccurs="0"/>
                <xsd:element ref="ns2:OurDocsTitle" minOccurs="0"/>
                <xsd:element ref="ns2:OurDocsDescription" minOccurs="0"/>
                <xsd:element ref="ns2:OurDocsAuthor" minOccurs="0"/>
                <xsd:element ref="ns2:OurDocsLocation" minOccurs="0"/>
                <xsd:element ref="ns2:OurDocsReleaseClassification" minOccurs="0"/>
                <xsd:element ref="ns2:OurDocsDocumentType" minOccurs="0"/>
                <xsd:element ref="ns2:OurDocsDocumentDate" minOccurs="0"/>
                <xsd:element ref="ns2:OurDocsDocumentSource" minOccurs="0"/>
                <xsd:element ref="ns2:OurDocsFileNumbers" minOccurs="0"/>
                <xsd:element ref="ns2:OurDocsLockedBy" minOccurs="0"/>
                <xsd:element ref="ns2:OurDocsLockedOnBehalfOf" minOccurs="0"/>
                <xsd:element ref="ns2:OurDocsLockedOn" minOccurs="0"/>
                <xsd:element ref="ns2:OurDocsVersionCreatedBy" minOccurs="0"/>
                <xsd:element ref="ns2:OurDocsVersionCreatedAt" minOccurs="0"/>
                <xsd:element ref="ns2:OurDocsVersionRea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3ed02-b0cd-470d-9119-e5f1a2533a21" elementFormDefault="qualified">
    <xsd:import namespace="http://schemas.microsoft.com/office/2006/documentManagement/types"/>
    <xsd:import namespace="http://schemas.microsoft.com/office/infopath/2007/PartnerControls"/>
    <xsd:element name="OurDocsDataStore" ma:index="8" ma:displayName="DataStore" ma:internalName="OurDocsDataStore">
      <xsd:simpleType>
        <xsd:restriction base="dms:Text"/>
      </xsd:simpleType>
    </xsd:element>
    <xsd:element name="OurDocsDocId" ma:index="9" ma:displayName="DocId" ma:internalName="OurDocsDocId">
      <xsd:simpleType>
        <xsd:restriction base="dms:Text"/>
      </xsd:simpleType>
    </xsd:element>
    <xsd:element name="OurDocsVersionNumber" ma:index="10" ma:displayName="VersionNumber" ma:internalName="OurDocsVersionNumber">
      <xsd:simpleType>
        <xsd:restriction base="dms:Text"/>
      </xsd:simpleType>
    </xsd:element>
    <xsd:element name="OurDocsIsRecordsDocument" ma:index="11" nillable="true" ma:displayName="IsRecordsDocument" ma:internalName="OurDocsIsRecordsDocument">
      <xsd:simpleType>
        <xsd:restriction base="dms:Boolean"/>
      </xsd:simpleType>
    </xsd:element>
    <xsd:element name="OurDocsIsLocked" ma:index="12" nillable="true" ma:displayName="IsLocked" ma:internalName="OurDocsIsLocked">
      <xsd:simpleType>
        <xsd:restriction base="dms:Boolean"/>
      </xsd:simpleType>
    </xsd:element>
    <xsd:element name="OurDocsTitle" ma:index="13" nillable="true" ma:displayName="Title" ma:internalName="OurDocsTitle">
      <xsd:simpleType>
        <xsd:restriction base="dms:Text"/>
      </xsd:simpleType>
    </xsd:element>
    <xsd:element name="OurDocsDescription" ma:index="14" nillable="true" ma:displayName="Description" ma:internalName="OurDocsDescription">
      <xsd:simpleType>
        <xsd:restriction base="dms:Note">
          <xsd:maxLength value="255"/>
        </xsd:restriction>
      </xsd:simpleType>
    </xsd:element>
    <xsd:element name="OurDocsAuthor" ma:index="15" nillable="true" ma:displayName="Author" ma:internalName="OurDocsAuthor">
      <xsd:simpleType>
        <xsd:restriction base="dms:Text"/>
      </xsd:simpleType>
    </xsd:element>
    <xsd:element name="OurDocsLocation" ma:index="16" nillable="true" ma:displayName="Location" ma:internalName="OurDocsLocation">
      <xsd:simpleType>
        <xsd:restriction base="dms:Text"/>
      </xsd:simpleType>
    </xsd:element>
    <xsd:element name="OurDocsReleaseClassification" ma:index="17" nillable="true" ma:displayName="ReleaseClassification" ma:internalName="OurDocsReleaseClassification">
      <xsd:simpleType>
        <xsd:restriction base="dms:Choice">
          <xsd:enumeration value="Departmental Use Only"/>
          <xsd:enumeration value="Within Government Only"/>
          <xsd:enumeration value="Addressee Use Only"/>
          <xsd:enumeration value="Addressee and Within Government Only"/>
          <xsd:enumeration value="For Public Release"/>
          <xsd:enumeration value="UNKNOWN"/>
        </xsd:restriction>
      </xsd:simpleType>
    </xsd:element>
    <xsd:element name="OurDocsDocumentType" ma:index="18" nillable="true" ma:displayName="DocumentType" ma:internalName="OurDocsDocumentType">
      <xsd:simpleType>
        <xsd:restriction base="dms:Choice">
          <xsd:enumeration value="Administration"/>
          <xsd:enumeration value="Agenda"/>
          <xsd:enumeration value="Appointment"/>
          <xsd:enumeration value="Briefing Note"/>
          <xsd:enumeration value="Certificate of Competency"/>
          <xsd:enumeration value="Corporate Executive"/>
          <xsd:enumeration value="Corporate Form"/>
          <xsd:enumeration value="Corporate Policy"/>
          <xsd:enumeration value="Corporate Procedure"/>
          <xsd:enumeration value="Document"/>
          <xsd:enumeration value="Email"/>
          <xsd:enumeration value="External Presentations"/>
          <xsd:enumeration value="External Published Document"/>
          <xsd:enumeration value="Facsimile"/>
          <xsd:enumeration value="File"/>
          <xsd:enumeration value="File Note"/>
          <xsd:enumeration value="Form"/>
          <xsd:enumeration value="Incident Report"/>
          <xsd:enumeration value="Internal Memo"/>
          <xsd:enumeration value="Internal Presentations"/>
          <xsd:enumeration value="Investigation Document"/>
          <xsd:enumeration value="Letter"/>
          <xsd:enumeration value="Map"/>
          <xsd:enumeration value="Memorandum"/>
          <xsd:enumeration value="Ministerial"/>
          <xsd:enumeration value="Minutes"/>
          <xsd:enumeration value="Other"/>
          <xsd:enumeration value="Permit"/>
          <xsd:enumeration value="Photos"/>
          <xsd:enumeration value="Policy"/>
          <xsd:enumeration value="Press Clipping"/>
          <xsd:enumeration value="Press Release"/>
          <xsd:enumeration value="Procurement"/>
          <xsd:enumeration value="Production Report"/>
          <xsd:enumeration value="Report"/>
          <xsd:enumeration value="Risk Management"/>
          <xsd:enumeration value="Royalty Audit"/>
          <xsd:enumeration value="Royalty Payment/Revenue"/>
          <xsd:enumeration value="Royalty Return"/>
          <xsd:enumeration value="Safety Bulletin"/>
          <xsd:enumeration value="Speech"/>
          <xsd:enumeration value="Training"/>
          <xsd:enumeration value="Web Document"/>
        </xsd:restriction>
      </xsd:simpleType>
    </xsd:element>
    <xsd:element name="OurDocsDocumentDate" ma:index="19" nillable="true" ma:displayName="DocumentDate" ma:internalName="OurDocsDocumentDate">
      <xsd:simpleType>
        <xsd:restriction base="dms:DateTime"/>
      </xsd:simpleType>
    </xsd:element>
    <xsd:element name="OurDocsDocumentSource" ma:index="20" nillable="true" ma:displayName="DocumentSource" ma:internalName="OurDocsDocumentSource">
      <xsd:simpleType>
        <xsd:restriction base="dms:Choice">
          <xsd:enumeration value="Internal"/>
          <xsd:enumeration value="External"/>
          <xsd:enumeration value="UNKNOWN"/>
        </xsd:restriction>
      </xsd:simpleType>
    </xsd:element>
    <xsd:element name="OurDocsFileNumbers" ma:index="21" nillable="true" ma:displayName="FileNumbers" ma:internalName="OurDocsFileNumbers">
      <xsd:simpleType>
        <xsd:restriction base="dms:Note">
          <xsd:maxLength value="255"/>
        </xsd:restriction>
      </xsd:simpleType>
    </xsd:element>
    <xsd:element name="OurDocsLockedBy" ma:index="22" nillable="true" ma:displayName="LockedBy" ma:internalName="OurDocsLockedBy">
      <xsd:simpleType>
        <xsd:restriction base="dms:Text"/>
      </xsd:simpleType>
    </xsd:element>
    <xsd:element name="OurDocsLockedOnBehalfOf" ma:index="23" nillable="true" ma:displayName="LockedOnBehalfOf" ma:internalName="OurDocsLockedOnBehalfOf">
      <xsd:simpleType>
        <xsd:restriction base="dms:Text"/>
      </xsd:simpleType>
    </xsd:element>
    <xsd:element name="OurDocsLockedOn" ma:index="24" nillable="true" ma:displayName="LockedOn" ma:internalName="OurDocsLockedOn">
      <xsd:simpleType>
        <xsd:restriction base="dms:DateTime"/>
      </xsd:simpleType>
    </xsd:element>
    <xsd:element name="OurDocsVersionCreatedBy" ma:index="25" nillable="true" ma:displayName="VersionCreatedBy" ma:internalName="OurDocsVersionCreatedBy">
      <xsd:simpleType>
        <xsd:restriction base="dms:Text"/>
      </xsd:simpleType>
    </xsd:element>
    <xsd:element name="OurDocsVersionCreatedAt" ma:index="26" nillable="true" ma:displayName="VersionCreatedAt" ma:internalName="OurDocsVersionCreatedAt">
      <xsd:simpleType>
        <xsd:restriction base="dms:DateTime"/>
      </xsd:simpleType>
    </xsd:element>
    <xsd:element name="OurDocsVersionReason" ma:index="27" nillable="true" ma:displayName="VersionReason" ma:internalName="OurDocsVersionReas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47aadd75-fb41-49d7-866d-414b51aa1b7e" ContentTypeId="0x0101000AC6246A9CD2FC45B52DC6FEC0F0AAAA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60061F-6ADA-400C-8E9C-AE1CCD901F66}">
  <ds:schemaRefs>
    <ds:schemaRef ds:uri="http://schemas.microsoft.com/office/2006/metadata/properties"/>
    <ds:schemaRef ds:uri="http://purl.org/dc/terms/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0DF3BF-3604-42A4-BC4D-27AF99839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0A4A64-2A56-4906-AE1E-9A1E6B0EB91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C6D96BE-11A4-412D-B173-DFB4E81F64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558</Words>
  <Application>Microsoft Office PowerPoint</Application>
  <PresentationFormat>On-screen Show (4:3)</PresentationFormat>
  <Paragraphs>159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Official Presentation</vt:lpstr>
      <vt:lpstr>2_Official Presentation</vt:lpstr>
      <vt:lpstr>3_Official Presentation</vt:lpstr>
      <vt:lpstr>4_Official Presentation</vt:lpstr>
      <vt:lpstr>5_Official Presentation</vt:lpstr>
      <vt:lpstr>6_Official Presentation</vt:lpstr>
      <vt:lpstr>Please read this before using presentation</vt:lpstr>
      <vt:lpstr>   Mining rehabilitation fund 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Mining rehabilitation fund</vt:lpstr>
      <vt:lpstr>Stay informed!</vt:lpstr>
    </vt:vector>
  </TitlesOfParts>
  <Company>Department of Mines and Petroleum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- Toolbox Presentation - 2015 Exploration Industry Forum - Mining Rehabilitation Fund</dc:title>
  <dc:creator>EDMONDSON, Vicki</dc:creator>
  <cp:lastModifiedBy>MOORE, Bec</cp:lastModifiedBy>
  <cp:revision>10</cp:revision>
  <cp:lastPrinted>2015-09-02T06:04:46Z</cp:lastPrinted>
  <dcterms:created xsi:type="dcterms:W3CDTF">2015-07-03T03:51:32Z</dcterms:created>
  <dcterms:modified xsi:type="dcterms:W3CDTF">2016-01-05T03:13:42Z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0x0101000AC6246A9CD2FC45B52DC6FEC0F0AAAA00A5C1F1DA62DAB340B34B67F1BBB7A427</vt:lpwstr>
  </property>
  <property fmtid="{D5CDD505-2E9C-101B-9397-08002B2CF9AE}" pid="3" name="Site">
    <vt:lpwstr>Perth</vt:lpwstr>
  </property>
  <property fmtid="{D5CDD505-2E9C-101B-9397-08002B2CF9AE}" pid="4" name="SecType">
    <vt:lpwstr>Departmental Use Only</vt:lpwstr>
  </property>
  <property fmtid="{D5CDD505-2E9C-101B-9397-08002B2CF9AE}" pid="5" name="DataStore">
    <vt:lpwstr>Central</vt:lpwstr>
  </property>
  <property fmtid="{D5CDD505-2E9C-101B-9397-08002B2CF9AE}" pid="6" name="ReleaseClassification">
    <vt:lpwstr>Departmental Use Only</vt:lpwstr>
  </property>
</Properties>
</file>