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7"/>
  </p:notesMasterIdLst>
  <p:sldIdLst>
    <p:sldId id="279"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24" autoAdjust="0"/>
  </p:normalViewPr>
  <p:slideViewPr>
    <p:cSldViewPr>
      <p:cViewPr varScale="1">
        <p:scale>
          <a:sx n="55" d="100"/>
          <a:sy n="55" d="100"/>
        </p:scale>
        <p:origin x="-1950" y="-78"/>
      </p:cViewPr>
      <p:guideLst>
        <p:guide orient="horz" pos="2160"/>
        <p:guide pos="2880"/>
      </p:guideLst>
    </p:cSldViewPr>
  </p:slideViewPr>
  <p:notesTextViewPr>
    <p:cViewPr>
      <p:scale>
        <a:sx n="1" d="1"/>
        <a:sy n="1" d="1"/>
      </p:scale>
      <p:origin x="0" y="0"/>
    </p:cViewPr>
  </p:notesTextViewPr>
  <p:notesViewPr>
    <p:cSldViewPr>
      <p:cViewPr>
        <p:scale>
          <a:sx n="150" d="100"/>
          <a:sy n="150" d="100"/>
        </p:scale>
        <p:origin x="-582" y="21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065E02-E224-49AA-8C9B-B4DD7B12146A}" type="datetimeFigureOut">
              <a:rPr lang="en-AU" smtClean="0"/>
              <a:t>02/02/2016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496342-AA37-4810-BC06-7D7B44F2C6A4}" type="slidenum">
              <a:rPr lang="en-AU" smtClean="0"/>
              <a:t>‹#›</a:t>
            </a:fld>
            <a:endParaRPr lang="en-AU"/>
          </a:p>
        </p:txBody>
      </p:sp>
    </p:spTree>
    <p:extLst>
      <p:ext uri="{BB962C8B-B14F-4D97-AF65-F5344CB8AC3E}">
        <p14:creationId xmlns:p14="http://schemas.microsoft.com/office/powerpoint/2010/main" val="47919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79451" y="4714876"/>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smtClean="0">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 notifications, where not required to be made immediately, are to be done via the Department of Mines and Petroleum’s online Safety</a:t>
            </a:r>
            <a:r>
              <a:rPr lang="en-AU" baseline="0" dirty="0" smtClean="0"/>
              <a:t> Regulations System (SRS).</a:t>
            </a:r>
          </a:p>
          <a:p>
            <a:endParaRPr lang="en-AU" baseline="0" dirty="0" smtClean="0"/>
          </a:p>
          <a:p>
            <a:r>
              <a:rPr lang="en-AU" baseline="0" dirty="0" smtClean="0"/>
              <a:t>Please contact the Department of Mines and Petroleum, Resources Safety Division for further information.</a:t>
            </a:r>
          </a:p>
          <a:p>
            <a:r>
              <a:rPr lang="en-GB" dirty="0" smtClean="0"/>
              <a:t> </a:t>
            </a:r>
          </a:p>
          <a:p>
            <a:r>
              <a:rPr lang="en-GB" i="1" dirty="0" smtClean="0"/>
              <a:t>Note. To</a:t>
            </a:r>
            <a:r>
              <a:rPr lang="en-GB" i="1" baseline="0" dirty="0" smtClean="0"/>
              <a:t> access SRS visit the </a:t>
            </a:r>
            <a:r>
              <a:rPr lang="en-AU" i="1" dirty="0"/>
              <a:t>Department of Mines and </a:t>
            </a:r>
            <a:r>
              <a:rPr lang="en-AU" i="1" dirty="0" smtClean="0"/>
              <a:t>Petroleum’s</a:t>
            </a:r>
            <a:r>
              <a:rPr lang="en-GB" i="1" baseline="0" dirty="0" smtClean="0"/>
              <a:t> website </a:t>
            </a:r>
            <a:r>
              <a:rPr lang="en-GB" i="1" dirty="0" smtClean="0"/>
              <a:t>www.dmp.wa.gov.au/Safety-Regulation-System-SRS-1486.aspx</a:t>
            </a:r>
            <a:endParaRPr lang="en-GB" i="1" dirty="0"/>
          </a:p>
        </p:txBody>
      </p:sp>
      <p:sp>
        <p:nvSpPr>
          <p:cNvPr id="4" name="Slide Number Placeholder 3"/>
          <p:cNvSpPr>
            <a:spLocks noGrp="1"/>
          </p:cNvSpPr>
          <p:nvPr>
            <p:ph type="sldNum" sz="quarter" idx="10"/>
          </p:nvPr>
        </p:nvSpPr>
        <p:spPr/>
        <p:txBody>
          <a:bodyPr/>
          <a:lstStyle/>
          <a:p>
            <a:fld id="{5A496342-AA37-4810-BC06-7D7B44F2C6A4}" type="slidenum">
              <a:rPr lang="en-AU" smtClean="0"/>
              <a:t>10</a:t>
            </a:fld>
            <a:endParaRPr lang="en-AU"/>
          </a:p>
        </p:txBody>
      </p:sp>
    </p:spTree>
    <p:extLst>
      <p:ext uri="{BB962C8B-B14F-4D97-AF65-F5344CB8AC3E}">
        <p14:creationId xmlns:p14="http://schemas.microsoft.com/office/powerpoint/2010/main" val="82943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496342-AA37-4810-BC06-7D7B44F2C6A4}" type="slidenum">
              <a:rPr lang="en-AU" smtClean="0"/>
              <a:t>11</a:t>
            </a:fld>
            <a:endParaRPr lang="en-AU"/>
          </a:p>
        </p:txBody>
      </p:sp>
    </p:spTree>
    <p:extLst>
      <p:ext uri="{BB962C8B-B14F-4D97-AF65-F5344CB8AC3E}">
        <p14:creationId xmlns:p14="http://schemas.microsoft.com/office/powerpoint/2010/main" val="1871053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496342-AA37-4810-BC06-7D7B44F2C6A4}" type="slidenum">
              <a:rPr lang="en-AU" smtClean="0"/>
              <a:t>12</a:t>
            </a:fld>
            <a:endParaRPr lang="en-AU"/>
          </a:p>
        </p:txBody>
      </p:sp>
    </p:spTree>
    <p:extLst>
      <p:ext uri="{BB962C8B-B14F-4D97-AF65-F5344CB8AC3E}">
        <p14:creationId xmlns:p14="http://schemas.microsoft.com/office/powerpoint/2010/main" val="364987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496342-AA37-4810-BC06-7D7B44F2C6A4}" type="slidenum">
              <a:rPr lang="en-AU" smtClean="0"/>
              <a:t>13</a:t>
            </a:fld>
            <a:endParaRPr lang="en-AU"/>
          </a:p>
        </p:txBody>
      </p:sp>
    </p:spTree>
    <p:extLst>
      <p:ext uri="{BB962C8B-B14F-4D97-AF65-F5344CB8AC3E}">
        <p14:creationId xmlns:p14="http://schemas.microsoft.com/office/powerpoint/2010/main" val="366323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Safety Regulation System (SRS) allows a person who has reported an injury and/or incident to track who has been made responsible for the notification and contact them directly.</a:t>
            </a:r>
            <a:endParaRPr lang="en-GB" dirty="0"/>
          </a:p>
        </p:txBody>
      </p:sp>
      <p:sp>
        <p:nvSpPr>
          <p:cNvPr id="4" name="Slide Number Placeholder 3"/>
          <p:cNvSpPr>
            <a:spLocks noGrp="1"/>
          </p:cNvSpPr>
          <p:nvPr>
            <p:ph type="sldNum" sz="quarter" idx="10"/>
          </p:nvPr>
        </p:nvSpPr>
        <p:spPr/>
        <p:txBody>
          <a:bodyPr/>
          <a:lstStyle/>
          <a:p>
            <a:fld id="{5A496342-AA37-4810-BC06-7D7B44F2C6A4}" type="slidenum">
              <a:rPr lang="en-AU" smtClean="0"/>
              <a:t>14</a:t>
            </a:fld>
            <a:endParaRPr lang="en-AU"/>
          </a:p>
        </p:txBody>
      </p:sp>
    </p:spTree>
    <p:extLst>
      <p:ext uri="{BB962C8B-B14F-4D97-AF65-F5344CB8AC3E}">
        <p14:creationId xmlns:p14="http://schemas.microsoft.com/office/powerpoint/2010/main" val="199703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dirty="0"/>
              <a:t>The safety reform spectrum, available from the Department’s website, lists the attributes of different organisations – with the most prone to failure on the left, and moving across in increasing levels of trust and system development. The row across the bottom shows the ways in which regulators tend to vary their strategies to deal with each organisational type.</a:t>
            </a:r>
          </a:p>
          <a:p>
            <a:pPr>
              <a:spcBef>
                <a:spcPct val="0"/>
              </a:spcBef>
            </a:pPr>
            <a:endParaRPr lang="en-AU" dirty="0"/>
          </a:p>
          <a:p>
            <a:pPr>
              <a:spcBef>
                <a:spcPct val="0"/>
              </a:spcBef>
            </a:pPr>
            <a:r>
              <a:rPr lang="en-AU" dirty="0"/>
              <a:t>All operations should aspire to be RESILIENT. This is the goal of the inspector under the Reform and Development at Resources Safety (RADARS) program.</a:t>
            </a:r>
          </a:p>
          <a:p>
            <a:pPr marL="171450" indent="-171450">
              <a:buFont typeface="Arial" panose="020B0604020202020204" pitchFamily="34" charset="0"/>
              <a:buChar char="•"/>
            </a:pPr>
            <a:r>
              <a:rPr lang="en-AU" dirty="0"/>
              <a:t>To </a:t>
            </a:r>
            <a:r>
              <a:rPr lang="en-AU" b="1" dirty="0"/>
              <a:t>strive for resilience of systems </a:t>
            </a:r>
            <a:r>
              <a:rPr lang="en-AU" dirty="0"/>
              <a:t>you must be able to take a hit and recover (e.g. receive negative feedback and react proactively).</a:t>
            </a:r>
          </a:p>
          <a:p>
            <a:pPr marL="171450" indent="-171450">
              <a:buFont typeface="Arial" panose="020B0604020202020204" pitchFamily="34" charset="0"/>
              <a:buChar char="•"/>
            </a:pPr>
            <a:r>
              <a:rPr lang="en-AU" b="1" dirty="0"/>
              <a:t>Reform rather than repair</a:t>
            </a:r>
            <a:r>
              <a:rPr lang="en-AU" dirty="0"/>
              <a:t>. If something goes wrong, or there is a near miss, take the opportunity to really address the issues using the hierarchy of control rather than do a “quick fix”.</a:t>
            </a:r>
          </a:p>
          <a:p>
            <a:pPr marL="171450" indent="-171450">
              <a:buFont typeface="Arial" panose="020B0604020202020204" pitchFamily="34" charset="0"/>
              <a:buChar char="•"/>
            </a:pPr>
            <a:r>
              <a:rPr lang="en-AU" b="1" dirty="0"/>
              <a:t>Responsibility shared</a:t>
            </a:r>
            <a:r>
              <a:rPr lang="en-AU" dirty="0"/>
              <a:t>. Every employee on the mine is responsible for safety not just safety representatives, safety advisors and management.</a:t>
            </a:r>
          </a:p>
          <a:p>
            <a:pPr marL="171450" indent="-171450">
              <a:buFont typeface="Arial" panose="020B0604020202020204" pitchFamily="34" charset="0"/>
              <a:buChar char="•"/>
            </a:pPr>
            <a:r>
              <a:rPr lang="en-AU" b="1" dirty="0"/>
              <a:t>Seek new ideas</a:t>
            </a:r>
            <a:r>
              <a:rPr lang="en-AU" dirty="0"/>
              <a:t>. Is there a better way of doing what we are doing?</a:t>
            </a:r>
          </a:p>
          <a:p>
            <a:pPr marL="171450" indent="-171450">
              <a:buFont typeface="Arial" panose="020B0604020202020204" pitchFamily="34" charset="0"/>
              <a:buChar char="•"/>
            </a:pPr>
            <a:r>
              <a:rPr lang="en-AU" b="1" dirty="0"/>
              <a:t>Messengers rewarded </a:t>
            </a:r>
            <a:r>
              <a:rPr lang="en-AU" dirty="0"/>
              <a:t>with positive feedback and recognition.</a:t>
            </a:r>
          </a:p>
          <a:p>
            <a:pPr marL="171450" indent="-171450">
              <a:buFont typeface="Arial" panose="020B0604020202020204" pitchFamily="34" charset="0"/>
              <a:buChar char="•"/>
            </a:pPr>
            <a:r>
              <a:rPr lang="en-AU" b="1" dirty="0"/>
              <a:t>Proactive as well as reactive</a:t>
            </a:r>
            <a:r>
              <a:rPr lang="en-AU" dirty="0"/>
              <a:t>. Use audit findings and consult with the workforce to proactively deal with hazards prior to an event.</a:t>
            </a:r>
          </a:p>
          <a:p>
            <a:pPr marL="171450" indent="-171450">
              <a:buFont typeface="Arial" panose="020B0604020202020204" pitchFamily="34" charset="0"/>
              <a:buChar char="•"/>
            </a:pPr>
            <a:r>
              <a:rPr lang="en-AU" b="1" dirty="0"/>
              <a:t>Failures prompt far reaching inquiries</a:t>
            </a:r>
            <a:r>
              <a:rPr lang="en-AU" dirty="0"/>
              <a:t> and do not just blame the operator. What can we do as an organisation?</a:t>
            </a:r>
          </a:p>
          <a:p>
            <a:pPr marL="171450" indent="-171450">
              <a:buFont typeface="Arial" panose="020B0604020202020204" pitchFamily="34" charset="0"/>
              <a:buChar char="•"/>
            </a:pPr>
            <a:r>
              <a:rPr lang="en-AU" b="1" dirty="0"/>
              <a:t>Flexibility of operation</a:t>
            </a:r>
            <a:r>
              <a:rPr lang="en-AU" dirty="0"/>
              <a:t> to overcome and resolve issues and deal with change.</a:t>
            </a:r>
          </a:p>
          <a:p>
            <a:pPr marL="171450" indent="-171450">
              <a:buFont typeface="Arial" panose="020B0604020202020204" pitchFamily="34" charset="0"/>
              <a:buChar char="•"/>
            </a:pPr>
            <a:r>
              <a:rPr lang="en-AU" b="1" dirty="0"/>
              <a:t>Consistent mindset, maintain a state of awareness</a:t>
            </a:r>
            <a:r>
              <a:rPr lang="en-AU" dirty="0"/>
              <a:t>. Celebrate success and do not rest on your achievements.</a:t>
            </a:r>
          </a:p>
        </p:txBody>
      </p:sp>
      <p:sp>
        <p:nvSpPr>
          <p:cNvPr id="4" name="Slide Number Placeholder 3"/>
          <p:cNvSpPr>
            <a:spLocks noGrp="1"/>
          </p:cNvSpPr>
          <p:nvPr>
            <p:ph type="sldNum" sz="quarter" idx="10"/>
          </p:nvPr>
        </p:nvSpPr>
        <p:spPr/>
        <p:txBody>
          <a:bodyPr/>
          <a:lstStyle/>
          <a:p>
            <a:fld id="{5A496342-AA37-4810-BC06-7D7B44F2C6A4}" type="slidenum">
              <a:rPr lang="en-AU" smtClean="0"/>
              <a:t>15</a:t>
            </a:fld>
            <a:endParaRPr lang="en-AU" dirty="0"/>
          </a:p>
        </p:txBody>
      </p:sp>
    </p:spTree>
    <p:extLst>
      <p:ext uri="{BB962C8B-B14F-4D97-AF65-F5344CB8AC3E}">
        <p14:creationId xmlns:p14="http://schemas.microsoft.com/office/powerpoint/2010/main" val="79541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reason for reporting of all injuries and incidents (including a near miss/hit) is to allow the Department of Mines and Petroleum to determine where industry as a whole is demonstrating</a:t>
            </a:r>
            <a:r>
              <a:rPr lang="en-AU" baseline="0" dirty="0" smtClean="0"/>
              <a:t> uncontrolled hazards.</a:t>
            </a:r>
          </a:p>
          <a:p>
            <a:endParaRPr lang="en-AU" baseline="0" dirty="0" smtClean="0"/>
          </a:p>
          <a:p>
            <a:r>
              <a:rPr lang="en-AU" baseline="0" dirty="0" smtClean="0"/>
              <a:t>Identifying trends in low consequence events may help prevent recurrences and escalation in consequences.</a:t>
            </a:r>
            <a:endParaRPr lang="en-GB" dirty="0"/>
          </a:p>
        </p:txBody>
      </p:sp>
      <p:sp>
        <p:nvSpPr>
          <p:cNvPr id="4" name="Slide Number Placeholder 3"/>
          <p:cNvSpPr>
            <a:spLocks noGrp="1"/>
          </p:cNvSpPr>
          <p:nvPr>
            <p:ph type="sldNum" sz="quarter" idx="10"/>
          </p:nvPr>
        </p:nvSpPr>
        <p:spPr/>
        <p:txBody>
          <a:bodyPr/>
          <a:lstStyle/>
          <a:p>
            <a:fld id="{5A496342-AA37-4810-BC06-7D7B44F2C6A4}" type="slidenum">
              <a:rPr lang="en-AU" smtClean="0"/>
              <a:t>16</a:t>
            </a:fld>
            <a:endParaRPr lang="en-AU"/>
          </a:p>
        </p:txBody>
      </p:sp>
    </p:spTree>
    <p:extLst>
      <p:ext uri="{BB962C8B-B14F-4D97-AF65-F5344CB8AC3E}">
        <p14:creationId xmlns:p14="http://schemas.microsoft.com/office/powerpoint/2010/main" val="3195780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r>
              <a:rPr lang="en-AU" dirty="0" smtClean="0"/>
              <a:t>These steps can be seen on a common job hazard analysis (JHA) or a site</a:t>
            </a:r>
            <a:r>
              <a:rPr lang="en-AU" baseline="0" dirty="0" smtClean="0"/>
              <a:t> risk </a:t>
            </a:r>
            <a:r>
              <a:rPr lang="en-AU" dirty="0"/>
              <a:t>a</a:t>
            </a:r>
            <a:r>
              <a:rPr lang="en-AU" baseline="0" dirty="0" smtClean="0"/>
              <a:t>ssessment</a:t>
            </a:r>
            <a:r>
              <a:rPr lang="en-AU" dirty="0" smtClean="0"/>
              <a:t>:</a:t>
            </a:r>
          </a:p>
          <a:p>
            <a:pPr marL="171450" indent="-171450">
              <a:buFont typeface="Arial" panose="020B0604020202020204" pitchFamily="34" charset="0"/>
              <a:buChar char="•"/>
            </a:pPr>
            <a:r>
              <a:rPr lang="en-AU" dirty="0" smtClean="0"/>
              <a:t>Establish context and scope “Task</a:t>
            </a:r>
            <a:r>
              <a:rPr lang="en-AU" baseline="0" dirty="0" smtClean="0"/>
              <a:t> to be done”.</a:t>
            </a:r>
          </a:p>
          <a:p>
            <a:pPr marL="171450" indent="-171450">
              <a:buFont typeface="Arial" panose="020B0604020202020204" pitchFamily="34" charset="0"/>
              <a:buChar char="•"/>
            </a:pPr>
            <a:r>
              <a:rPr lang="en-AU" baseline="0" dirty="0" smtClean="0"/>
              <a:t>Understand the hazards “Hazards and sources of energy”.</a:t>
            </a:r>
          </a:p>
          <a:p>
            <a:pPr marL="171450" indent="-171450">
              <a:buFont typeface="Arial" panose="020B0604020202020204" pitchFamily="34" charset="0"/>
              <a:buChar char="•"/>
            </a:pPr>
            <a:r>
              <a:rPr lang="en-AU" baseline="0" dirty="0" smtClean="0"/>
              <a:t>Identify the unwanted event “Consequence on risk matrix”.</a:t>
            </a:r>
          </a:p>
          <a:p>
            <a:pPr marL="171450" indent="-171450">
              <a:buFont typeface="Arial" panose="020B0604020202020204" pitchFamily="34" charset="0"/>
              <a:buChar char="•"/>
            </a:pPr>
            <a:r>
              <a:rPr lang="en-AU" baseline="0" dirty="0" smtClean="0"/>
              <a:t>Analyse and evaluate the risks “Likelihood on risk matrix”.</a:t>
            </a:r>
          </a:p>
          <a:p>
            <a:pPr marL="171450" indent="-171450">
              <a:buFont typeface="Arial" panose="020B0604020202020204" pitchFamily="34" charset="0"/>
              <a:buChar char="•"/>
            </a:pPr>
            <a:r>
              <a:rPr lang="en-AU" baseline="0" dirty="0" smtClean="0"/>
              <a:t>Consider the controls “Controls on JHA”.</a:t>
            </a:r>
          </a:p>
          <a:p>
            <a:pPr marL="171450" indent="-171450">
              <a:buFont typeface="Arial" panose="020B0604020202020204" pitchFamily="34" charset="0"/>
              <a:buChar char="•"/>
            </a:pPr>
            <a:r>
              <a:rPr lang="en-AU" baseline="0" dirty="0" smtClean="0"/>
              <a:t>Treat the risk “Residual risk on risk matrix”.</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17</a:t>
            </a:fld>
            <a:endParaRPr lang="en-AU"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496342-AA37-4810-BC06-7D7B44F2C6A4}" type="slidenum">
              <a:rPr lang="en-AU" smtClean="0"/>
              <a:t>18</a:t>
            </a:fld>
            <a:endParaRPr lang="en-AU"/>
          </a:p>
        </p:txBody>
      </p:sp>
    </p:spTree>
    <p:extLst>
      <p:ext uri="{BB962C8B-B14F-4D97-AF65-F5344CB8AC3E}">
        <p14:creationId xmlns:p14="http://schemas.microsoft.com/office/powerpoint/2010/main" val="31027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496342-AA37-4810-BC06-7D7B44F2C6A4}" type="slidenum">
              <a:rPr lang="en-AU" smtClean="0"/>
              <a:t>19</a:t>
            </a:fld>
            <a:endParaRPr lang="en-AU"/>
          </a:p>
        </p:txBody>
      </p:sp>
    </p:spTree>
    <p:extLst>
      <p:ext uri="{BB962C8B-B14F-4D97-AF65-F5344CB8AC3E}">
        <p14:creationId xmlns:p14="http://schemas.microsoft.com/office/powerpoint/2010/main" val="277572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496342-AA37-4810-BC06-7D7B44F2C6A4}" type="slidenum">
              <a:rPr lang="en-AU" smtClean="0"/>
              <a:t>2</a:t>
            </a:fld>
            <a:endParaRPr lang="en-AU"/>
          </a:p>
        </p:txBody>
      </p:sp>
    </p:spTree>
    <p:extLst>
      <p:ext uri="{BB962C8B-B14F-4D97-AF65-F5344CB8AC3E}">
        <p14:creationId xmlns:p14="http://schemas.microsoft.com/office/powerpoint/2010/main" val="3521510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Unacceptable region – Not permissible under any conditions (e.g.</a:t>
            </a:r>
            <a:r>
              <a:rPr lang="en-AU" baseline="0" dirty="0" smtClean="0"/>
              <a:t> smoking in confined space next to source of flammable gas).</a:t>
            </a:r>
          </a:p>
          <a:p>
            <a:endParaRPr lang="en-AU" baseline="0" dirty="0" smtClean="0"/>
          </a:p>
          <a:p>
            <a:r>
              <a:rPr lang="en-AU" baseline="0" dirty="0" smtClean="0"/>
              <a:t>Broadly acceptable region </a:t>
            </a:r>
            <a:r>
              <a:rPr lang="en-AU" dirty="0"/>
              <a:t>–</a:t>
            </a:r>
            <a:r>
              <a:rPr lang="en-AU" baseline="0" dirty="0" smtClean="0"/>
              <a:t> Risk not considered significant or risk considered negligible (e.g. crossing the road).</a:t>
            </a:r>
          </a:p>
          <a:p>
            <a:endParaRPr lang="en-AU" baseline="0" dirty="0" smtClean="0"/>
          </a:p>
          <a:p>
            <a:r>
              <a:rPr lang="en-AU" baseline="0" dirty="0" smtClean="0"/>
              <a:t>Tolerable region </a:t>
            </a:r>
            <a:r>
              <a:rPr lang="en-AU" dirty="0"/>
              <a:t>–</a:t>
            </a:r>
            <a:r>
              <a:rPr lang="en-AU" baseline="0" dirty="0" smtClean="0"/>
              <a:t> action has benefit but risk. </a:t>
            </a:r>
          </a:p>
          <a:p>
            <a:pPr marL="171450" indent="-171450">
              <a:buFont typeface="Arial" panose="020B0604020202020204" pitchFamily="34" charset="0"/>
              <a:buChar char="•"/>
            </a:pPr>
            <a:r>
              <a:rPr lang="en-AU" baseline="0" dirty="0" smtClean="0"/>
              <a:t>Risk assessment to be considered to reduce risk and verify that management are aware of the risk, that the benefit justifies the risk, and all persons involve accept the risk and controls.</a:t>
            </a:r>
            <a:endParaRPr lang="en-GB" dirty="0"/>
          </a:p>
        </p:txBody>
      </p:sp>
      <p:sp>
        <p:nvSpPr>
          <p:cNvPr id="4" name="Slide Number Placeholder 3"/>
          <p:cNvSpPr>
            <a:spLocks noGrp="1"/>
          </p:cNvSpPr>
          <p:nvPr>
            <p:ph type="sldNum" sz="quarter" idx="10"/>
          </p:nvPr>
        </p:nvSpPr>
        <p:spPr/>
        <p:txBody>
          <a:bodyPr/>
          <a:lstStyle/>
          <a:p>
            <a:fld id="{5A496342-AA37-4810-BC06-7D7B44F2C6A4}" type="slidenum">
              <a:rPr lang="en-AU" smtClean="0"/>
              <a:t>20</a:t>
            </a:fld>
            <a:endParaRPr lang="en-AU"/>
          </a:p>
        </p:txBody>
      </p:sp>
    </p:spTree>
    <p:extLst>
      <p:ext uri="{BB962C8B-B14F-4D97-AF65-F5344CB8AC3E}">
        <p14:creationId xmlns:p14="http://schemas.microsoft.com/office/powerpoint/2010/main" val="322217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496342-AA37-4810-BC06-7D7B44F2C6A4}" type="slidenum">
              <a:rPr lang="en-AU" smtClean="0"/>
              <a:t>21</a:t>
            </a:fld>
            <a:endParaRPr lang="en-AU"/>
          </a:p>
        </p:txBody>
      </p:sp>
    </p:spTree>
    <p:extLst>
      <p:ext uri="{BB962C8B-B14F-4D97-AF65-F5344CB8AC3E}">
        <p14:creationId xmlns:p14="http://schemas.microsoft.com/office/powerpoint/2010/main" val="256190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exploration sector is under-reporting compared to mining and mineral processing.</a:t>
            </a:r>
          </a:p>
          <a:p>
            <a:endParaRPr lang="en-AU" dirty="0" smtClean="0"/>
          </a:p>
          <a:p>
            <a:r>
              <a:rPr lang="en-AU" i="1" dirty="0" smtClean="0"/>
              <a:t>Note: All exploration activities for </a:t>
            </a:r>
            <a:r>
              <a:rPr lang="en-AU" i="1" dirty="0" err="1" smtClean="0"/>
              <a:t>metalliferous</a:t>
            </a:r>
            <a:r>
              <a:rPr lang="en-AU" i="1" baseline="0" dirty="0" smtClean="0"/>
              <a:t> and mineral resources is subject to Mines Safety and Inspection and Mines Safety and Inspection Levy. More information is available in the ‘’</a:t>
            </a:r>
            <a:r>
              <a:rPr lang="en-AU" i="0" baseline="0" dirty="0" smtClean="0"/>
              <a:t>Frequently asked questions</a:t>
            </a:r>
            <a:r>
              <a:rPr lang="en-AU" i="1" baseline="0" dirty="0" smtClean="0"/>
              <a:t>’ section of the </a:t>
            </a:r>
            <a:r>
              <a:rPr lang="en-AU" i="0" baseline="0" dirty="0" smtClean="0"/>
              <a:t>Mines Safety and Inspection Levy</a:t>
            </a:r>
            <a:r>
              <a:rPr lang="en-AU" i="1" baseline="0" dirty="0" smtClean="0"/>
              <a:t> information sheet. Download from the Department of Mines and Petroleum’s website www.dmp.wa.gov.au/Safety/Information-sheets-and-16176.aspx</a:t>
            </a:r>
            <a:endParaRPr lang="en-GB" i="1" dirty="0"/>
          </a:p>
        </p:txBody>
      </p:sp>
      <p:sp>
        <p:nvSpPr>
          <p:cNvPr id="4" name="Slide Number Placeholder 3"/>
          <p:cNvSpPr>
            <a:spLocks noGrp="1"/>
          </p:cNvSpPr>
          <p:nvPr>
            <p:ph type="sldNum" sz="quarter" idx="10"/>
          </p:nvPr>
        </p:nvSpPr>
        <p:spPr/>
        <p:txBody>
          <a:bodyPr/>
          <a:lstStyle/>
          <a:p>
            <a:fld id="{5A496342-AA37-4810-BC06-7D7B44F2C6A4}" type="slidenum">
              <a:rPr lang="en-AU" smtClean="0"/>
              <a:t>3</a:t>
            </a:fld>
            <a:endParaRPr lang="en-AU"/>
          </a:p>
        </p:txBody>
      </p:sp>
    </p:spTree>
    <p:extLst>
      <p:ext uri="{BB962C8B-B14F-4D97-AF65-F5344CB8AC3E}">
        <p14:creationId xmlns:p14="http://schemas.microsoft.com/office/powerpoint/2010/main" val="375781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Exploration activities are subject to the</a:t>
            </a:r>
            <a:r>
              <a:rPr lang="en-AU" baseline="0" dirty="0" smtClean="0"/>
              <a:t> </a:t>
            </a:r>
            <a:r>
              <a:rPr lang="en-AU" i="1" baseline="0" dirty="0" smtClean="0"/>
              <a:t>Mines Safety and Inspection Act 1994</a:t>
            </a:r>
            <a:r>
              <a:rPr lang="en-AU" baseline="0" dirty="0" smtClean="0"/>
              <a:t> . This is based on activity and resource, not if the activity is on a mining lease or permit.</a:t>
            </a:r>
            <a:endParaRPr lang="en-GB" dirty="0"/>
          </a:p>
        </p:txBody>
      </p:sp>
      <p:sp>
        <p:nvSpPr>
          <p:cNvPr id="4" name="Slide Number Placeholder 3"/>
          <p:cNvSpPr>
            <a:spLocks noGrp="1"/>
          </p:cNvSpPr>
          <p:nvPr>
            <p:ph type="sldNum" sz="quarter" idx="10"/>
          </p:nvPr>
        </p:nvSpPr>
        <p:spPr/>
        <p:txBody>
          <a:bodyPr/>
          <a:lstStyle/>
          <a:p>
            <a:fld id="{5A496342-AA37-4810-BC06-7D7B44F2C6A4}" type="slidenum">
              <a:rPr lang="en-AU" smtClean="0"/>
              <a:t>4</a:t>
            </a:fld>
            <a:endParaRPr lang="en-AU"/>
          </a:p>
        </p:txBody>
      </p:sp>
    </p:spTree>
    <p:extLst>
      <p:ext uri="{BB962C8B-B14F-4D97-AF65-F5344CB8AC3E}">
        <p14:creationId xmlns:p14="http://schemas.microsoft.com/office/powerpoint/2010/main" val="114525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Report all injuries</a:t>
            </a:r>
            <a:r>
              <a:rPr lang="en-AU" baseline="0" dirty="0" smtClean="0"/>
              <a:t> to the Department of Mines and Petroleum. </a:t>
            </a:r>
            <a:r>
              <a:rPr lang="en-AU" dirty="0" smtClean="0"/>
              <a:t>The</a:t>
            </a:r>
            <a:r>
              <a:rPr lang="en-AU" baseline="0" dirty="0" smtClean="0"/>
              <a:t> more serious the injury, the earlier it must be reported. Report as soon as possible with whatever initial information is available. Do not delay reporting until all the facts are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a:t>
            </a:r>
            <a:r>
              <a:rPr lang="en-AU" i="1" baseline="0" dirty="0" smtClean="0"/>
              <a:t>Reporting an accident or incident </a:t>
            </a:r>
            <a:r>
              <a:rPr lang="en-AU" i="0" baseline="0" dirty="0" smtClean="0"/>
              <a:t>poster is a </a:t>
            </a:r>
            <a:r>
              <a:rPr lang="en-AU" baseline="0" dirty="0" smtClean="0"/>
              <a:t>“cheat sheet” that will help with who and when to report.</a:t>
            </a:r>
            <a:endParaRPr lang="en-AU" dirty="0" smtClean="0"/>
          </a:p>
        </p:txBody>
      </p:sp>
      <p:sp>
        <p:nvSpPr>
          <p:cNvPr id="4" name="Slide Number Placeholder 3"/>
          <p:cNvSpPr>
            <a:spLocks noGrp="1"/>
          </p:cNvSpPr>
          <p:nvPr>
            <p:ph type="sldNum" sz="quarter" idx="10"/>
          </p:nvPr>
        </p:nvSpPr>
        <p:spPr/>
        <p:txBody>
          <a:bodyPr/>
          <a:lstStyle/>
          <a:p>
            <a:fld id="{5A496342-AA37-4810-BC06-7D7B44F2C6A4}" type="slidenum">
              <a:rPr lang="en-AU" smtClean="0"/>
              <a:t>5</a:t>
            </a:fld>
            <a:endParaRPr lang="en-AU"/>
          </a:p>
        </p:txBody>
      </p:sp>
    </p:spTree>
    <p:extLst>
      <p:ext uri="{BB962C8B-B14F-4D97-AF65-F5344CB8AC3E}">
        <p14:creationId xmlns:p14="http://schemas.microsoft.com/office/powerpoint/2010/main" val="332606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Other incidents that may not involve injuries to workers also needs</a:t>
            </a:r>
            <a:r>
              <a:rPr lang="en-AU" baseline="0" dirty="0" smtClean="0"/>
              <a:t> to be reported.</a:t>
            </a:r>
          </a:p>
          <a:p>
            <a:endParaRPr lang="en-AU" baseline="0" dirty="0" smtClean="0"/>
          </a:p>
          <a:p>
            <a:r>
              <a:rPr lang="en-AU" sz="1200" b="0" i="0" u="none" strike="noStrike" kern="1200" baseline="0" dirty="0" smtClean="0">
                <a:solidFill>
                  <a:schemeClr val="tx1"/>
                </a:solidFill>
                <a:latin typeface="+mn-lt"/>
                <a:ea typeface="+mn-ea"/>
                <a:cs typeface="+mn-cs"/>
              </a:rPr>
              <a:t>(a) any extensive subsidence, settlement or fall of ground or any major collapse of any part of the operations of a mine, or any earth movement caused by a seismic event; </a:t>
            </a:r>
            <a:r>
              <a:rPr lang="en-GB" sz="1200" b="0" i="0" u="none" strike="noStrike" kern="1200" baseline="0" dirty="0" smtClean="0">
                <a:solidFill>
                  <a:schemeClr val="tx1"/>
                </a:solidFill>
                <a:latin typeface="+mn-lt"/>
                <a:ea typeface="+mn-ea"/>
                <a:cs typeface="+mn-cs"/>
              </a:rPr>
              <a:t>or</a:t>
            </a:r>
            <a:endParaRPr lang="en-AU" baseline="0" dirty="0" smtClean="0"/>
          </a:p>
          <a:p>
            <a:r>
              <a:rPr lang="en-AU" sz="1200" b="0" i="0" u="none" strike="noStrike" kern="1200" baseline="0" dirty="0" smtClean="0">
                <a:solidFill>
                  <a:schemeClr val="tx1"/>
                </a:solidFill>
                <a:latin typeface="+mn-lt"/>
                <a:ea typeface="+mn-ea"/>
                <a:cs typeface="+mn-cs"/>
              </a:rPr>
              <a:t>(b) any outbreak of fire above or below ground in any mine; </a:t>
            </a:r>
            <a:r>
              <a:rPr lang="en-GB" sz="1200" b="0" i="0" u="none" strike="noStrike" kern="1200" baseline="0" dirty="0" smtClean="0">
                <a:solidFill>
                  <a:schemeClr val="tx1"/>
                </a:solidFill>
                <a:latin typeface="+mn-lt"/>
                <a:ea typeface="+mn-ea"/>
                <a:cs typeface="+mn-cs"/>
              </a:rPr>
              <a:t>or</a:t>
            </a:r>
          </a:p>
          <a:p>
            <a:r>
              <a:rPr lang="en-AU" sz="1200" b="0" i="0" u="none" strike="noStrike" kern="1200" baseline="0" dirty="0" smtClean="0">
                <a:solidFill>
                  <a:schemeClr val="tx1"/>
                </a:solidFill>
                <a:latin typeface="+mn-lt"/>
                <a:ea typeface="+mn-ea"/>
                <a:cs typeface="+mn-cs"/>
              </a:rPr>
              <a:t>(c) any breakage of a rope, cable, chain or other gear by which persons are raised or lowered; or</a:t>
            </a:r>
          </a:p>
          <a:p>
            <a:r>
              <a:rPr lang="en-AU" sz="1200" b="0" i="0" u="none" strike="noStrike" kern="1200" baseline="0" dirty="0" smtClean="0">
                <a:solidFill>
                  <a:schemeClr val="tx1"/>
                </a:solidFill>
                <a:latin typeface="+mn-lt"/>
                <a:ea typeface="+mn-ea"/>
                <a:cs typeface="+mn-cs"/>
              </a:rPr>
              <a:t>(d) any inrush of water from old underground operations or </a:t>
            </a:r>
            <a:r>
              <a:rPr lang="en-GB" sz="1200" b="0" i="0" u="none" strike="noStrike" kern="1200" baseline="0" dirty="0" smtClean="0">
                <a:solidFill>
                  <a:schemeClr val="tx1"/>
                </a:solidFill>
                <a:latin typeface="+mn-lt"/>
                <a:ea typeface="+mn-ea"/>
                <a:cs typeface="+mn-cs"/>
              </a:rPr>
              <a:t>other source; or</a:t>
            </a:r>
          </a:p>
          <a:p>
            <a:r>
              <a:rPr lang="en-AU" sz="1200" b="0" i="0" u="none" strike="noStrike" kern="1200" baseline="0" dirty="0" smtClean="0">
                <a:solidFill>
                  <a:schemeClr val="tx1"/>
                </a:solidFill>
                <a:latin typeface="+mn-lt"/>
                <a:ea typeface="+mn-ea"/>
                <a:cs typeface="+mn-cs"/>
              </a:rPr>
              <a:t>(e) any accidental ignition of dust below ground or the discovery of the presence of potentially harmful or </a:t>
            </a:r>
            <a:r>
              <a:rPr lang="en-AU" sz="1200" b="0" i="0" u="none" strike="noStrike" kern="1200" baseline="0" dirty="0" err="1" smtClean="0">
                <a:solidFill>
                  <a:schemeClr val="tx1"/>
                </a:solidFill>
                <a:latin typeface="+mn-lt"/>
                <a:ea typeface="+mn-ea"/>
                <a:cs typeface="+mn-cs"/>
              </a:rPr>
              <a:t>asphyxiant</a:t>
            </a:r>
            <a:r>
              <a:rPr lang="en-AU" sz="1200" b="0" i="0" u="none" strike="noStrike" kern="1200" baseline="0" dirty="0" smtClean="0">
                <a:solidFill>
                  <a:schemeClr val="tx1"/>
                </a:solidFill>
                <a:latin typeface="+mn-lt"/>
                <a:ea typeface="+mn-ea"/>
                <a:cs typeface="+mn-cs"/>
              </a:rPr>
              <a:t> gas or an outburst of such gas in any part of a </a:t>
            </a:r>
            <a:r>
              <a:rPr lang="en-GB" sz="1200" b="0" i="0" u="none" strike="noStrike" kern="1200" baseline="0" dirty="0" smtClean="0">
                <a:solidFill>
                  <a:schemeClr val="tx1"/>
                </a:solidFill>
                <a:latin typeface="+mn-lt"/>
                <a:ea typeface="+mn-ea"/>
                <a:cs typeface="+mn-cs"/>
              </a:rPr>
              <a:t>mine; or</a:t>
            </a:r>
          </a:p>
          <a:p>
            <a:r>
              <a:rPr lang="en-AU" sz="1200" b="0" i="0" u="none" strike="noStrike" kern="1200" baseline="0" dirty="0" smtClean="0">
                <a:solidFill>
                  <a:schemeClr val="tx1"/>
                </a:solidFill>
                <a:latin typeface="+mn-lt"/>
                <a:ea typeface="+mn-ea"/>
                <a:cs typeface="+mn-cs"/>
              </a:rPr>
              <a:t>(f) any accidental ignition or detonation of explosives, or any delayed or fast ignition of explosives; or</a:t>
            </a:r>
          </a:p>
          <a:p>
            <a:r>
              <a:rPr lang="en-AU" sz="1200" b="0" i="0" u="none" strike="noStrike" kern="1200" baseline="0" dirty="0" smtClean="0">
                <a:solidFill>
                  <a:schemeClr val="tx1"/>
                </a:solidFill>
                <a:latin typeface="+mn-lt"/>
                <a:ea typeface="+mn-ea"/>
                <a:cs typeface="+mn-cs"/>
              </a:rPr>
              <a:t>(g) any explosion or bursting of compressed air receivers, </a:t>
            </a:r>
            <a:r>
              <a:rPr lang="en-GB" sz="1200" b="0" i="0" u="none" strike="noStrike" kern="1200" baseline="0" dirty="0" smtClean="0">
                <a:solidFill>
                  <a:schemeClr val="tx1"/>
                </a:solidFill>
                <a:latin typeface="+mn-lt"/>
                <a:ea typeface="+mn-ea"/>
                <a:cs typeface="+mn-cs"/>
              </a:rPr>
              <a:t>boilers, or pressure vessels; or</a:t>
            </a:r>
          </a:p>
          <a:p>
            <a:r>
              <a:rPr lang="en-AU" sz="1200" b="0" i="0" u="none" strike="noStrike" kern="1200" baseline="0" dirty="0" smtClean="0">
                <a:solidFill>
                  <a:schemeClr val="tx1"/>
                </a:solidFill>
                <a:latin typeface="+mn-lt"/>
                <a:ea typeface="+mn-ea"/>
                <a:cs typeface="+mn-cs"/>
              </a:rPr>
              <a:t>(h) every electric shock or burn to a person and every dangerous occurrence involving electricity; or</a:t>
            </a:r>
          </a:p>
          <a:p>
            <a:r>
              <a:rPr lang="en-AU" sz="1200" b="0" i="0" u="none" strike="noStrike" kern="1200" baseline="0" dirty="0" smtClean="0">
                <a:solidFill>
                  <a:schemeClr val="tx1"/>
                </a:solidFill>
                <a:latin typeface="+mn-lt"/>
                <a:ea typeface="+mn-ea"/>
                <a:cs typeface="+mn-cs"/>
              </a:rPr>
              <a:t>(</a:t>
            </a:r>
            <a:r>
              <a:rPr lang="en-AU" sz="1200" b="0" i="0" u="none" strike="noStrike" kern="1200" baseline="0" dirty="0" err="1" smtClean="0">
                <a:solidFill>
                  <a:schemeClr val="tx1"/>
                </a:solidFill>
                <a:latin typeface="+mn-lt"/>
                <a:ea typeface="+mn-ea"/>
                <a:cs typeface="+mn-cs"/>
              </a:rPr>
              <a:t>i</a:t>
            </a:r>
            <a:r>
              <a:rPr lang="en-AU" sz="1200" b="0" i="0" u="none" strike="noStrike" kern="1200" baseline="0" dirty="0" smtClean="0">
                <a:solidFill>
                  <a:schemeClr val="tx1"/>
                </a:solidFill>
                <a:latin typeface="+mn-lt"/>
                <a:ea typeface="+mn-ea"/>
                <a:cs typeface="+mn-cs"/>
              </a:rPr>
              <a:t>) any incidence of a person being affected by poisoning or exposure to toxic gas or fumes; or</a:t>
            </a:r>
          </a:p>
          <a:p>
            <a:r>
              <a:rPr lang="en-AU" sz="1200" b="0" i="0" u="none" strike="noStrike" kern="1200" baseline="0" dirty="0" smtClean="0">
                <a:solidFill>
                  <a:schemeClr val="tx1"/>
                </a:solidFill>
                <a:latin typeface="+mn-lt"/>
                <a:ea typeface="+mn-ea"/>
                <a:cs typeface="+mn-cs"/>
              </a:rPr>
              <a:t>(j) any loss of control of heavy earth moving equipment, including failure of braking or steering.</a:t>
            </a:r>
            <a:endParaRPr lang="en-GB" dirty="0"/>
          </a:p>
        </p:txBody>
      </p:sp>
      <p:sp>
        <p:nvSpPr>
          <p:cNvPr id="4" name="Slide Number Placeholder 3"/>
          <p:cNvSpPr>
            <a:spLocks noGrp="1"/>
          </p:cNvSpPr>
          <p:nvPr>
            <p:ph type="sldNum" sz="quarter" idx="10"/>
          </p:nvPr>
        </p:nvSpPr>
        <p:spPr/>
        <p:txBody>
          <a:bodyPr/>
          <a:lstStyle/>
          <a:p>
            <a:fld id="{5A496342-AA37-4810-BC06-7D7B44F2C6A4}" type="slidenum">
              <a:rPr lang="en-AU" smtClean="0"/>
              <a:t>6</a:t>
            </a:fld>
            <a:endParaRPr lang="en-AU"/>
          </a:p>
        </p:txBody>
      </p:sp>
    </p:spTree>
    <p:extLst>
      <p:ext uri="{BB962C8B-B14F-4D97-AF65-F5344CB8AC3E}">
        <p14:creationId xmlns:p14="http://schemas.microsoft.com/office/powerpoint/2010/main" val="79142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manager must make a decision what constitutes a POTENTIALLY significant and/or serious</a:t>
            </a:r>
            <a:r>
              <a:rPr lang="en-AU" baseline="0" dirty="0" smtClean="0"/>
              <a:t> occurrence.</a:t>
            </a:r>
          </a:p>
          <a:p>
            <a:endParaRPr lang="en-AU" baseline="0" dirty="0" smtClean="0"/>
          </a:p>
          <a:p>
            <a:r>
              <a:rPr lang="en-AU" baseline="0" dirty="0" smtClean="0"/>
              <a:t>If in doubt, call the District Inspector or other inspector from the Mines Safety Branch of the Department</a:t>
            </a:r>
            <a:r>
              <a:rPr lang="en-AU" dirty="0" smtClean="0"/>
              <a:t> of Mines and Petroleum.</a:t>
            </a:r>
            <a:endParaRPr lang="en-GB" dirty="0"/>
          </a:p>
        </p:txBody>
      </p:sp>
      <p:sp>
        <p:nvSpPr>
          <p:cNvPr id="4" name="Slide Number Placeholder 3"/>
          <p:cNvSpPr>
            <a:spLocks noGrp="1"/>
          </p:cNvSpPr>
          <p:nvPr>
            <p:ph type="sldNum" sz="quarter" idx="10"/>
          </p:nvPr>
        </p:nvSpPr>
        <p:spPr/>
        <p:txBody>
          <a:bodyPr/>
          <a:lstStyle/>
          <a:p>
            <a:fld id="{5A496342-AA37-4810-BC06-7D7B44F2C6A4}" type="slidenum">
              <a:rPr lang="en-AU" smtClean="0"/>
              <a:t>7</a:t>
            </a:fld>
            <a:endParaRPr lang="en-AU"/>
          </a:p>
        </p:txBody>
      </p:sp>
    </p:spTree>
    <p:extLst>
      <p:ext uri="{BB962C8B-B14F-4D97-AF65-F5344CB8AC3E}">
        <p14:creationId xmlns:p14="http://schemas.microsoft.com/office/powerpoint/2010/main" val="241509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496342-AA37-4810-BC06-7D7B44F2C6A4}" type="slidenum">
              <a:rPr lang="en-AU" smtClean="0"/>
              <a:t>8</a:t>
            </a:fld>
            <a:endParaRPr lang="en-AU"/>
          </a:p>
        </p:txBody>
      </p:sp>
    </p:spTree>
    <p:extLst>
      <p:ext uri="{BB962C8B-B14F-4D97-AF65-F5344CB8AC3E}">
        <p14:creationId xmlns:p14="http://schemas.microsoft.com/office/powerpoint/2010/main" val="197010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t>
            </a:r>
            <a:r>
              <a:rPr lang="en-AU" i="1" dirty="0"/>
              <a:t>Reporting an accident or incident </a:t>
            </a:r>
            <a:r>
              <a:rPr lang="en-AU" dirty="0" smtClean="0"/>
              <a:t>poster </a:t>
            </a:r>
            <a:r>
              <a:rPr lang="en-AU" dirty="0"/>
              <a:t>is </a:t>
            </a:r>
            <a:r>
              <a:rPr lang="en-AU" dirty="0" smtClean="0"/>
              <a:t>available from the Department of Mines and Petroleum </a:t>
            </a:r>
            <a:r>
              <a:rPr lang="en-AU" i="1" dirty="0"/>
              <a:t>www.dmp.wa.gov.au/Safety/Posters-16197.aspx </a:t>
            </a:r>
          </a:p>
          <a:p>
            <a:endParaRPr lang="en-AU" i="1" dirty="0"/>
          </a:p>
        </p:txBody>
      </p:sp>
      <p:sp>
        <p:nvSpPr>
          <p:cNvPr id="4" name="Slide Number Placeholder 3"/>
          <p:cNvSpPr>
            <a:spLocks noGrp="1"/>
          </p:cNvSpPr>
          <p:nvPr>
            <p:ph type="sldNum" sz="quarter" idx="10"/>
          </p:nvPr>
        </p:nvSpPr>
        <p:spPr/>
        <p:txBody>
          <a:bodyPr/>
          <a:lstStyle/>
          <a:p>
            <a:fld id="{5A496342-AA37-4810-BC06-7D7B44F2C6A4}" type="slidenum">
              <a:rPr lang="en-AU" smtClean="0"/>
              <a:t>9</a:t>
            </a:fld>
            <a:endParaRPr lang="en-AU"/>
          </a:p>
        </p:txBody>
      </p:sp>
    </p:spTree>
    <p:extLst>
      <p:ext uri="{BB962C8B-B14F-4D97-AF65-F5344CB8AC3E}">
        <p14:creationId xmlns:p14="http://schemas.microsoft.com/office/powerpoint/2010/main" val="193880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214337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8913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082732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37223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116846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06678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152975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55383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186512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90621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122352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66329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69032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07949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28397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dirty="0" smtClean="0">
                <a:solidFill>
                  <a:srgbClr val="CF5E31"/>
                </a:solidFill>
              </a:rPr>
              <a:t>Please read this before using presentation</a:t>
            </a:r>
            <a:endParaRPr lang="en-AU" altLang="en-US" dirty="0" smtClean="0"/>
          </a:p>
        </p:txBody>
      </p:sp>
      <p:sp>
        <p:nvSpPr>
          <p:cNvPr id="7" name="Content Placeholder 6"/>
          <p:cNvSpPr>
            <a:spLocks noGrp="1"/>
          </p:cNvSpPr>
          <p:nvPr>
            <p:ph idx="1"/>
          </p:nvPr>
        </p:nvSpPr>
        <p:spPr>
          <a:xfrm>
            <a:off x="323850" y="2036763"/>
            <a:ext cx="8820150" cy="4495800"/>
          </a:xfrm>
        </p:spPr>
        <p:txBody>
          <a:bodyPr/>
          <a:lstStyle/>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2015.</a:t>
            </a:r>
          </a:p>
          <a:p>
            <a:pPr>
              <a:defRPr/>
            </a:pPr>
            <a:r>
              <a:rPr lang="en-AU" altLang="en-US" sz="2000" dirty="0"/>
              <a:t>For resources, information or clarification, please contact:</a:t>
            </a:r>
          </a:p>
          <a:p>
            <a:pPr lvl="1">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748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34672" cy="1143000"/>
          </a:xfrm>
        </p:spPr>
        <p:txBody>
          <a:bodyPr/>
          <a:lstStyle/>
          <a:p>
            <a:r>
              <a:rPr lang="en-AU" dirty="0" smtClean="0"/>
              <a:t>How do we accept injury reporting from industry?</a:t>
            </a:r>
            <a:endParaRPr lang="en-AU" dirty="0"/>
          </a:p>
        </p:txBody>
      </p:sp>
      <p:sp>
        <p:nvSpPr>
          <p:cNvPr id="3" name="Content Placeholder 2"/>
          <p:cNvSpPr>
            <a:spLocks noGrp="1"/>
          </p:cNvSpPr>
          <p:nvPr>
            <p:ph idx="1"/>
          </p:nvPr>
        </p:nvSpPr>
        <p:spPr>
          <a:xfrm>
            <a:off x="2627784" y="1844824"/>
            <a:ext cx="5830416" cy="4251176"/>
          </a:xfrm>
        </p:spPr>
        <p:txBody>
          <a:bodyPr/>
          <a:lstStyle/>
          <a:p>
            <a:pPr marL="0" indent="0">
              <a:buNone/>
            </a:pPr>
            <a:r>
              <a:rPr lang="en-AU" dirty="0" smtClean="0"/>
              <a:t>With exception of initial contact with District Inspector, we no longer accept injury reporting via telephone</a:t>
            </a:r>
          </a:p>
          <a:p>
            <a:pPr marL="0" indent="0">
              <a:buNone/>
            </a:pPr>
            <a:endParaRPr lang="en-AU" dirty="0"/>
          </a:p>
          <a:p>
            <a:pPr marL="0" indent="0">
              <a:buNone/>
            </a:pPr>
            <a:r>
              <a:rPr lang="en-AU" dirty="0" smtClean="0"/>
              <a:t>Safety </a:t>
            </a:r>
            <a:r>
              <a:rPr lang="en-AU" dirty="0"/>
              <a:t>Regulation System (SRS) is the online system used for reporting to Resources </a:t>
            </a:r>
            <a:r>
              <a:rPr lang="en-AU" dirty="0" smtClean="0"/>
              <a:t>Safety </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pic>
        <p:nvPicPr>
          <p:cNvPr id="3074" name="Picture 2" descr="C:\Users\bec.moore@dmp.wa.gov.au\AppData\Local\Microsoft\Windows\Temporary Internet Files\Content.IE5\6TGUC0N4\large-No-Cell-Phones-Allowed-166.6-1397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654267"/>
            <a:ext cx="1126661" cy="11266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ec.moore@dmp.wa.gov.au\AppData\Local\Microsoft\Windows\Temporary Internet Files\Content.IE5\PDGW36NR\large-computer-screen-keyboard-mouse-icon-66.6-1590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981" y="3454328"/>
            <a:ext cx="1069747" cy="11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7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Regulation System (SRS) notification</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00" y="1268760"/>
            <a:ext cx="6480000" cy="5075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11</a:t>
            </a:fld>
            <a:endParaRPr lang="en-US" dirty="0"/>
          </a:p>
        </p:txBody>
      </p:sp>
    </p:spTree>
    <p:extLst>
      <p:ext uri="{BB962C8B-B14F-4D97-AF65-F5344CB8AC3E}">
        <p14:creationId xmlns:p14="http://schemas.microsoft.com/office/powerpoint/2010/main" val="1634358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SRS notification</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00" y="1340768"/>
            <a:ext cx="6480000" cy="5138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245454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SRS notification</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01008"/>
            <a:ext cx="6480000" cy="2921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363" y="1544851"/>
            <a:ext cx="6480000" cy="35608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spTree>
    <p:extLst>
      <p:ext uri="{BB962C8B-B14F-4D97-AF65-F5344CB8AC3E}">
        <p14:creationId xmlns:p14="http://schemas.microsoft.com/office/powerpoint/2010/main" val="178734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follows after reporting to DMP?</a:t>
            </a:r>
            <a:endParaRPr lang="en-GB" dirty="0"/>
          </a:p>
        </p:txBody>
      </p:sp>
      <p:sp>
        <p:nvSpPr>
          <p:cNvPr id="3" name="Content Placeholder 2"/>
          <p:cNvSpPr>
            <a:spLocks noGrp="1"/>
          </p:cNvSpPr>
          <p:nvPr>
            <p:ph idx="1"/>
          </p:nvPr>
        </p:nvSpPr>
        <p:spPr>
          <a:xfrm>
            <a:off x="685800" y="1600200"/>
            <a:ext cx="8062664" cy="4495800"/>
          </a:xfrm>
        </p:spPr>
        <p:txBody>
          <a:bodyPr/>
          <a:lstStyle/>
          <a:p>
            <a:r>
              <a:rPr lang="en-AU" dirty="0"/>
              <a:t>E</a:t>
            </a:r>
            <a:r>
              <a:rPr lang="en-AU" dirty="0" smtClean="0"/>
              <a:t>xpected that any reportable injury or incident is internally investigated</a:t>
            </a:r>
          </a:p>
          <a:p>
            <a:r>
              <a:rPr lang="en-AU" dirty="0" smtClean="0"/>
              <a:t>Implement adequate controls appropriate to prevent recurrence</a:t>
            </a:r>
          </a:p>
          <a:p>
            <a:r>
              <a:rPr lang="en-AU" dirty="0" smtClean="0"/>
              <a:t>Apply hierarchy of controls </a:t>
            </a:r>
          </a:p>
          <a:p>
            <a:r>
              <a:rPr lang="en-AU" dirty="0" smtClean="0"/>
              <a:t>If mines inspectors investigate, primarily look for root causes and whether preventative actions are adequate (no injuries)</a:t>
            </a:r>
          </a:p>
          <a:p>
            <a:endParaRPr lang="en-GB"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634526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BD5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solidFill>
                <a:prstClr val="black"/>
              </a:solidFill>
            </a:endParaRPr>
          </a:p>
        </p:txBody>
      </p:sp>
      <p:sp>
        <p:nvSpPr>
          <p:cNvPr id="5" name="Rectangle 4"/>
          <p:cNvSpPr>
            <a:spLocks noChangeArrowheads="1"/>
          </p:cNvSpPr>
          <p:nvPr/>
        </p:nvSpPr>
        <p:spPr bwMode="auto">
          <a:xfrm>
            <a:off x="530774" y="548680"/>
            <a:ext cx="7806630" cy="514350"/>
          </a:xfrm>
          <a:prstGeom prst="rect">
            <a:avLst/>
          </a:prstGeom>
          <a:solidFill>
            <a:srgbClr val="BD5F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80000"/>
              </a:lnSpc>
            </a:pPr>
            <a:r>
              <a:rPr lang="en-AU" sz="2800" dirty="0">
                <a:solidFill>
                  <a:prstClr val="white"/>
                </a:solidFill>
              </a:rPr>
              <a:t>Safety culture spectrum</a:t>
            </a:r>
            <a:endParaRPr lang="en-AU" sz="2600" dirty="0">
              <a:solidFill>
                <a:prstClr val="white"/>
              </a:solidFill>
              <a:latin typeface="Trebuchet MS" pitchFamily="34" charset="0"/>
            </a:endParaRPr>
          </a:p>
        </p:txBody>
      </p:sp>
      <p:graphicFrame>
        <p:nvGraphicFramePr>
          <p:cNvPr id="6" name="Group 5"/>
          <p:cNvGraphicFramePr>
            <a:graphicFrameLocks/>
          </p:cNvGraphicFramePr>
          <p:nvPr/>
        </p:nvGraphicFramePr>
        <p:xfrm>
          <a:off x="171450" y="1143000"/>
          <a:ext cx="8793165" cy="5607050"/>
        </p:xfrm>
        <a:graphic>
          <a:graphicData uri="http://schemas.openxmlformats.org/drawingml/2006/table">
            <a:tbl>
              <a:tblPr/>
              <a:tblGrid>
                <a:gridCol w="1758633"/>
                <a:gridCol w="1758633"/>
                <a:gridCol w="1758633"/>
                <a:gridCol w="1758633"/>
                <a:gridCol w="1758633"/>
              </a:tblGrid>
              <a:tr h="348504">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Vulnerable</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Rule followers</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Robust</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Enlightened</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Resilient</a:t>
                      </a:r>
                    </a:p>
                  </a:txBody>
                  <a:tcPr marL="97184" marR="97184" marT="48587" marB="48587"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23F54"/>
                    </a:solidFill>
                  </a:tcPr>
                </a:tc>
              </a:tr>
              <a:tr h="4327651">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 denial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Messengers ‘shot’</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Whistleblowers dismissed or discredited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Protection of the powerful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hoarded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shirked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Failure punished or covered up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crushed</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Deal ‘by the book’</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Conform to rules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Target = ‘zero’</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Repair not reform</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neglected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compartmentalised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 ‘problems’</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risk management capacity</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Enhance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Improve suite of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action plans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Monitor and review progress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Clarify/refine objectives</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Active leadership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Safety management plan widely known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Competent people with experience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Accountabilities understood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Advanced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Regular reviews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Range of emergency responses catered for</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Strive for resilience of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Reform rather than repair</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Responsibility shared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Actively seek new ideas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Messengers rewarded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Proactive as well as 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Failures prompt far-reaching inquiries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Flexibility of operation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Consistent mindset is ‘wariness’</a:t>
                      </a:r>
                    </a:p>
                  </a:txBody>
                  <a:tcPr marL="97184" marR="97184" marT="48587" marB="48587" horzOverflow="overflow">
                    <a:lnL w="12700" cap="flat" cmpd="sng" algn="ctr">
                      <a:solidFill>
                        <a:srgbClr val="C0CADA"/>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743">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‘in disarray’</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pathological</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‘organised’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reactive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‘credible’</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calculative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‘trusting’</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proactive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‘disciplined’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generative</a:t>
                      </a:r>
                    </a:p>
                  </a:txBody>
                  <a:tcPr marL="97184" marR="97184"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53152">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Sanction</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Direct</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Encourage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Partner</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charset="0"/>
                        </a:rPr>
                        <a:t>Champion</a:t>
                      </a:r>
                    </a:p>
                  </a:txBody>
                  <a:tcPr marL="97184" marR="97184"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sp>
        <p:nvSpPr>
          <p:cNvPr id="7" name="Oval 6"/>
          <p:cNvSpPr/>
          <p:nvPr/>
        </p:nvSpPr>
        <p:spPr bwMode="auto">
          <a:xfrm>
            <a:off x="6948264" y="3933056"/>
            <a:ext cx="2195736" cy="648072"/>
          </a:xfrm>
          <a:prstGeom prst="ellipse">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8" name="Oval 7"/>
          <p:cNvSpPr/>
          <p:nvPr/>
        </p:nvSpPr>
        <p:spPr bwMode="auto">
          <a:xfrm>
            <a:off x="6934805" y="2766298"/>
            <a:ext cx="2195736" cy="504056"/>
          </a:xfrm>
          <a:prstGeom prst="ellipse">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Tree>
    <p:extLst>
      <p:ext uri="{BB962C8B-B14F-4D97-AF65-F5344CB8AC3E}">
        <p14:creationId xmlns:p14="http://schemas.microsoft.com/office/powerpoint/2010/main" val="42148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Reporting triangle</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pic>
        <p:nvPicPr>
          <p:cNvPr id="5" name="Picture 2" descr="http://1.bp.blogspot.com/-4zNdTCX2-B4/UFIoo_ZJ4sI/AAAAAAAAAGo/l0og6dKjWAA/s1600/heinrich_triang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56792"/>
            <a:ext cx="7416824" cy="41396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24128" y="6248345"/>
            <a:ext cx="3425938" cy="276999"/>
          </a:xfrm>
          <a:prstGeom prst="rect">
            <a:avLst/>
          </a:prstGeom>
        </p:spPr>
        <p:txBody>
          <a:bodyPr wrap="none">
            <a:spAutoFit/>
          </a:bodyPr>
          <a:lstStyle/>
          <a:p>
            <a:r>
              <a:rPr lang="en-AU" sz="1200" dirty="0">
                <a:solidFill>
                  <a:prstClr val="black"/>
                </a:solidFill>
              </a:rPr>
              <a:t>Reference: safetycultureworld.blogspot.com.au/</a:t>
            </a:r>
          </a:p>
        </p:txBody>
      </p:sp>
    </p:spTree>
    <p:extLst>
      <p:ext uri="{BB962C8B-B14F-4D97-AF65-F5344CB8AC3E}">
        <p14:creationId xmlns:p14="http://schemas.microsoft.com/office/powerpoint/2010/main" val="139281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do we manage risk?</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pic>
        <p:nvPicPr>
          <p:cNvPr id="7" name="Picture 6" descr="Risk management proces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351840"/>
            <a:ext cx="7704856" cy="5065202"/>
          </a:xfrm>
          <a:prstGeom prst="rect">
            <a:avLst/>
          </a:prstGeom>
        </p:spPr>
      </p:pic>
      <p:sp>
        <p:nvSpPr>
          <p:cNvPr id="3" name="TextBox 2"/>
          <p:cNvSpPr txBox="1"/>
          <p:nvPr/>
        </p:nvSpPr>
        <p:spPr>
          <a:xfrm>
            <a:off x="7848364" y="6309320"/>
            <a:ext cx="1224136" cy="215444"/>
          </a:xfrm>
          <a:prstGeom prst="rect">
            <a:avLst/>
          </a:prstGeom>
          <a:noFill/>
        </p:spPr>
        <p:txBody>
          <a:bodyPr wrap="square" rtlCol="0">
            <a:spAutoFit/>
          </a:bodyPr>
          <a:lstStyle/>
          <a:p>
            <a:r>
              <a:rPr lang="en-AU" sz="800" dirty="0">
                <a:solidFill>
                  <a:srgbClr val="000000"/>
                </a:solidFill>
              </a:rPr>
              <a:t>NSW MDG 1010</a:t>
            </a:r>
          </a:p>
        </p:txBody>
      </p:sp>
      <p:sp>
        <p:nvSpPr>
          <p:cNvPr id="5" name="Rectangle 4"/>
          <p:cNvSpPr/>
          <p:nvPr/>
        </p:nvSpPr>
        <p:spPr>
          <a:xfrm>
            <a:off x="755576" y="1412776"/>
            <a:ext cx="2408032" cy="400110"/>
          </a:xfrm>
          <a:prstGeom prst="rect">
            <a:avLst/>
          </a:prstGeom>
        </p:spPr>
        <p:txBody>
          <a:bodyPr wrap="none">
            <a:spAutoFit/>
          </a:bodyPr>
          <a:lstStyle/>
          <a:p>
            <a:pPr>
              <a:defRPr/>
            </a:pPr>
            <a:r>
              <a:rPr lang="en-AU" sz="2000" dirty="0" smtClean="0">
                <a:solidFill>
                  <a:prstClr val="black"/>
                </a:solidFill>
              </a:rPr>
              <a:t>AS/NZS ISO 31000</a:t>
            </a:r>
          </a:p>
        </p:txBody>
      </p:sp>
    </p:spTree>
    <p:extLst>
      <p:ext uri="{BB962C8B-B14F-4D97-AF65-F5344CB8AC3E}">
        <p14:creationId xmlns:p14="http://schemas.microsoft.com/office/powerpoint/2010/main" val="2646633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20" y="-7150"/>
            <a:ext cx="9711248" cy="686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257530">
            <a:off x="4839523" y="4343260"/>
            <a:ext cx="3767378" cy="1015663"/>
          </a:xfrm>
          <a:prstGeom prst="rect">
            <a:avLst/>
          </a:prstGeom>
          <a:noFill/>
        </p:spPr>
        <p:txBody>
          <a:bodyPr wrap="none" rtlCol="0">
            <a:spAutoFit/>
          </a:bodyPr>
          <a:lstStyle/>
          <a:p>
            <a:r>
              <a:rPr lang="en-AU" sz="6000" spc="600" dirty="0">
                <a:solidFill>
                  <a:srgbClr val="FF0000"/>
                </a:solidFill>
              </a:rPr>
              <a:t>SAMPLE</a:t>
            </a:r>
          </a:p>
        </p:txBody>
      </p:sp>
    </p:spTree>
    <p:extLst>
      <p:ext uri="{BB962C8B-B14F-4D97-AF65-F5344CB8AC3E}">
        <p14:creationId xmlns:p14="http://schemas.microsoft.com/office/powerpoint/2010/main" val="1951339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Reasonably practical</a:t>
            </a:r>
            <a:endParaRPr lang="en-GB" dirty="0"/>
          </a:p>
        </p:txBody>
      </p:sp>
      <p:sp>
        <p:nvSpPr>
          <p:cNvPr id="4" name="Content Placeholder 3"/>
          <p:cNvSpPr>
            <a:spLocks noGrp="1"/>
          </p:cNvSpPr>
          <p:nvPr>
            <p:ph idx="1"/>
          </p:nvPr>
        </p:nvSpPr>
        <p:spPr>
          <a:xfrm>
            <a:off x="685800" y="1484784"/>
            <a:ext cx="8062664" cy="4495800"/>
          </a:xfrm>
        </p:spPr>
        <p:txBody>
          <a:bodyPr/>
          <a:lstStyle/>
          <a:p>
            <a:pPr marL="0" indent="0">
              <a:buNone/>
            </a:pPr>
            <a:r>
              <a:rPr lang="en-AU" dirty="0"/>
              <a:t>A duty-holder can gain this knowledge in various ways, for example by: </a:t>
            </a:r>
          </a:p>
          <a:p>
            <a:r>
              <a:rPr lang="en-AU" dirty="0"/>
              <a:t>consulting their workers and others in the industry </a:t>
            </a:r>
          </a:p>
          <a:p>
            <a:r>
              <a:rPr lang="en-GB" dirty="0"/>
              <a:t>undertaking risk assessments </a:t>
            </a:r>
          </a:p>
          <a:p>
            <a:r>
              <a:rPr lang="en-GB" dirty="0">
                <a:solidFill>
                  <a:srgbClr val="CF5E31"/>
                </a:solidFill>
              </a:rPr>
              <a:t>analysing previous incidents </a:t>
            </a:r>
          </a:p>
          <a:p>
            <a:r>
              <a:rPr lang="en-AU" dirty="0"/>
              <a:t>considering relevant Regulations and Codes of Practice and other sources of information such as: </a:t>
            </a:r>
          </a:p>
          <a:p>
            <a:pPr lvl="1"/>
            <a:r>
              <a:rPr lang="en-AU" sz="2000" dirty="0">
                <a:solidFill>
                  <a:srgbClr val="CF5E31"/>
                </a:solidFill>
              </a:rPr>
              <a:t>the regulator and its inspectors</a:t>
            </a:r>
            <a:r>
              <a:rPr lang="en-AU" sz="2000" dirty="0">
                <a:solidFill>
                  <a:srgbClr val="FF0000"/>
                </a:solidFill>
              </a:rPr>
              <a:t> </a:t>
            </a:r>
          </a:p>
          <a:p>
            <a:pPr lvl="1"/>
            <a:r>
              <a:rPr lang="en-AU" sz="2000" dirty="0"/>
              <a:t>reputable technical standards, such as those published by Standards Australia </a:t>
            </a:r>
          </a:p>
          <a:p>
            <a:pPr lvl="1"/>
            <a:r>
              <a:rPr lang="en-GB" sz="2000" dirty="0">
                <a:solidFill>
                  <a:srgbClr val="CF5E31"/>
                </a:solidFill>
              </a:rPr>
              <a:t>industry publications, and </a:t>
            </a:r>
          </a:p>
          <a:p>
            <a:pPr lvl="1"/>
            <a:r>
              <a:rPr lang="en-AU" sz="2000" dirty="0"/>
              <a:t>published scientific and technical literature. </a:t>
            </a:r>
          </a:p>
          <a:p>
            <a:pPr marL="457200" lvl="1" indent="0" algn="r">
              <a:buNone/>
            </a:pPr>
            <a:r>
              <a:rPr lang="en-AU" sz="1200" dirty="0" smtClean="0"/>
              <a:t>Reference: http</a:t>
            </a:r>
            <a:r>
              <a:rPr lang="en-AU" sz="1200" dirty="0"/>
              <a:t>://www.safeworkaustralia.gov.au/</a:t>
            </a:r>
            <a:endParaRPr lang="en-AU" sz="1400"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45717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Safe drilling: The journey (part 3)</a:t>
            </a:r>
            <a:endParaRPr lang="en-AU" dirty="0">
              <a:solidFill>
                <a:srgbClr val="CF5E31"/>
              </a:solidFill>
            </a:endParaRPr>
          </a:p>
        </p:txBody>
      </p:sp>
      <p:sp>
        <p:nvSpPr>
          <p:cNvPr id="6" name="Content Placeholder 5"/>
          <p:cNvSpPr>
            <a:spLocks noGrp="1"/>
          </p:cNvSpPr>
          <p:nvPr>
            <p:ph idx="1"/>
          </p:nvPr>
        </p:nvSpPr>
        <p:spPr/>
        <p:txBody>
          <a:bodyPr/>
          <a:lstStyle/>
          <a:p>
            <a:pPr marL="0" indent="0">
              <a:buNone/>
            </a:pPr>
            <a:r>
              <a:rPr lang="en-AU" dirty="0">
                <a:solidFill>
                  <a:srgbClr val="CF5E31"/>
                </a:solidFill>
              </a:rPr>
              <a:t>The future</a:t>
            </a: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562830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Tolerability of </a:t>
            </a:r>
            <a:r>
              <a:rPr lang="en-GB" dirty="0" smtClean="0"/>
              <a:t>risk </a:t>
            </a:r>
            <a:endParaRPr lang="en-GB"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pic>
        <p:nvPicPr>
          <p:cNvPr id="102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103"/>
          <a:stretch/>
        </p:blipFill>
        <p:spPr bwMode="auto">
          <a:xfrm>
            <a:off x="1187624" y="1295670"/>
            <a:ext cx="6394379" cy="479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27984" y="6263734"/>
            <a:ext cx="7776864" cy="261610"/>
          </a:xfrm>
          <a:prstGeom prst="rect">
            <a:avLst/>
          </a:prstGeom>
          <a:noFill/>
        </p:spPr>
        <p:txBody>
          <a:bodyPr wrap="square" rtlCol="0">
            <a:spAutoFit/>
          </a:bodyPr>
          <a:lstStyle/>
          <a:p>
            <a:r>
              <a:rPr lang="en-AU" sz="1100" dirty="0">
                <a:solidFill>
                  <a:prstClr val="black"/>
                </a:solidFill>
              </a:rPr>
              <a:t>Reference: Health &amp; Safety Executive: </a:t>
            </a:r>
            <a:r>
              <a:rPr lang="en-AU" sz="1100" i="1" dirty="0">
                <a:solidFill>
                  <a:prstClr val="black"/>
                </a:solidFill>
              </a:rPr>
              <a:t>Reducing risks, protecting people</a:t>
            </a:r>
            <a:endParaRPr lang="en-AU" sz="1100" dirty="0">
              <a:solidFill>
                <a:prstClr val="black"/>
              </a:solidFill>
            </a:endParaRPr>
          </a:p>
        </p:txBody>
      </p:sp>
    </p:spTree>
    <p:extLst>
      <p:ext uri="{BB962C8B-B14F-4D97-AF65-F5344CB8AC3E}">
        <p14:creationId xmlns:p14="http://schemas.microsoft.com/office/powerpoint/2010/main" val="1797880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you should take away from today</a:t>
            </a:r>
            <a:endParaRPr lang="en-AU" dirty="0"/>
          </a:p>
        </p:txBody>
      </p:sp>
      <p:sp>
        <p:nvSpPr>
          <p:cNvPr id="3" name="Content Placeholder 2"/>
          <p:cNvSpPr>
            <a:spLocks noGrp="1"/>
          </p:cNvSpPr>
          <p:nvPr>
            <p:ph idx="1"/>
          </p:nvPr>
        </p:nvSpPr>
        <p:spPr/>
        <p:txBody>
          <a:bodyPr/>
          <a:lstStyle/>
          <a:p>
            <a:pPr marL="457200" indent="-457200">
              <a:buFont typeface="+mj-lt"/>
              <a:buAutoNum type="arabicPeriod"/>
            </a:pPr>
            <a:r>
              <a:rPr lang="en-AU" dirty="0" smtClean="0"/>
              <a:t>Use code of practice – we are still hurting people as we did in 1990s</a:t>
            </a:r>
          </a:p>
          <a:p>
            <a:pPr marL="457200" indent="-457200">
              <a:buFont typeface="+mj-lt"/>
              <a:buAutoNum type="arabicPeriod"/>
            </a:pPr>
            <a:r>
              <a:rPr lang="en-AU" dirty="0" smtClean="0"/>
              <a:t>Develop realistic and effective controls moving away from administrative and PPE controls</a:t>
            </a:r>
          </a:p>
          <a:p>
            <a:pPr marL="457200" indent="-457200">
              <a:buFont typeface="+mj-lt"/>
              <a:buAutoNum type="arabicPeriod"/>
            </a:pPr>
            <a:r>
              <a:rPr lang="en-AU" dirty="0" smtClean="0"/>
              <a:t>Be aware of legal responsibility and become fluent with legislation</a:t>
            </a:r>
            <a:r>
              <a:rPr lang="en-AU" dirty="0"/>
              <a:t> – </a:t>
            </a:r>
            <a:r>
              <a:rPr lang="en-AU" dirty="0" smtClean="0"/>
              <a:t>it is not optional</a:t>
            </a:r>
          </a:p>
          <a:p>
            <a:pPr marL="514350" lvl="0" indent="-514350">
              <a:buFont typeface="+mj-lt"/>
              <a:buAutoNum type="arabicPeriod"/>
            </a:pPr>
            <a:r>
              <a:rPr lang="en-GB" dirty="0" smtClean="0"/>
              <a:t>Regulators </a:t>
            </a:r>
            <a:r>
              <a:rPr lang="en-GB" dirty="0"/>
              <a:t>role is to develop a safety culture horizontally across businesses, not just vertically from management down to field workers in one business.</a:t>
            </a:r>
            <a:endParaRPr lang="en-AU" dirty="0"/>
          </a:p>
          <a:p>
            <a:pPr marL="514350" lvl="0" indent="-514350">
              <a:buFont typeface="+mj-lt"/>
              <a:buAutoNum type="arabicPeriod"/>
            </a:pPr>
            <a:r>
              <a:rPr lang="en-GB" dirty="0"/>
              <a:t>Learn from each other’s experience – report incidents and read </a:t>
            </a:r>
            <a:r>
              <a:rPr lang="en-GB" dirty="0" smtClean="0"/>
              <a:t>others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Tree>
    <p:extLst>
      <p:ext uri="{BB962C8B-B14F-4D97-AF65-F5344CB8AC3E}">
        <p14:creationId xmlns:p14="http://schemas.microsoft.com/office/powerpoint/2010/main" val="111558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Notification statistics</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412776"/>
            <a:ext cx="74485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356992"/>
            <a:ext cx="225216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11560" y="3429000"/>
            <a:ext cx="3744416" cy="15841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2146981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you need to report? </a:t>
            </a:r>
            <a:endParaRPr lang="en-AU" dirty="0"/>
          </a:p>
        </p:txBody>
      </p:sp>
      <p:sp>
        <p:nvSpPr>
          <p:cNvPr id="3" name="Content Placeholder 2"/>
          <p:cNvSpPr>
            <a:spLocks noGrp="1"/>
          </p:cNvSpPr>
          <p:nvPr>
            <p:ph idx="1"/>
          </p:nvPr>
        </p:nvSpPr>
        <p:spPr/>
        <p:txBody>
          <a:bodyPr/>
          <a:lstStyle/>
          <a:p>
            <a:pPr marL="0" indent="0">
              <a:buNone/>
            </a:pPr>
            <a:r>
              <a:rPr lang="en-GB" dirty="0"/>
              <a:t>MSIA s. </a:t>
            </a:r>
            <a:r>
              <a:rPr lang="en-GB" dirty="0" smtClean="0"/>
              <a:t>4</a:t>
            </a:r>
          </a:p>
          <a:p>
            <a:pPr marL="0" indent="0">
              <a:buNone/>
            </a:pPr>
            <a:endParaRPr lang="en-GB" dirty="0"/>
          </a:p>
          <a:p>
            <a:pPr marL="0" indent="0">
              <a:buNone/>
            </a:pPr>
            <a:r>
              <a:rPr lang="en-GB" dirty="0" smtClean="0">
                <a:solidFill>
                  <a:srgbClr val="CF5E31"/>
                </a:solidFill>
              </a:rPr>
              <a:t>Exploration </a:t>
            </a:r>
            <a:r>
              <a:rPr lang="en-GB" dirty="0">
                <a:solidFill>
                  <a:srgbClr val="CF5E31"/>
                </a:solidFill>
              </a:rPr>
              <a:t>operations </a:t>
            </a:r>
            <a:endParaRPr lang="en-GB" dirty="0" smtClean="0">
              <a:solidFill>
                <a:srgbClr val="CF5E31"/>
              </a:solidFill>
            </a:endParaRPr>
          </a:p>
          <a:p>
            <a:pPr marL="0" indent="0">
              <a:buNone/>
            </a:pPr>
            <a:r>
              <a:rPr lang="en-GB" dirty="0" smtClean="0">
                <a:solidFill>
                  <a:srgbClr val="CF5E31"/>
                </a:solidFill>
              </a:rPr>
              <a:t>means </a:t>
            </a:r>
            <a:r>
              <a:rPr lang="en-GB" dirty="0">
                <a:solidFill>
                  <a:srgbClr val="CF5E31"/>
                </a:solidFill>
              </a:rPr>
              <a:t>any exploration activity which </a:t>
            </a:r>
            <a:r>
              <a:rPr lang="en-GB" dirty="0" smtClean="0">
                <a:solidFill>
                  <a:srgbClr val="CF5E31"/>
                </a:solidFill>
              </a:rPr>
              <a:t>is undertaken </a:t>
            </a:r>
            <a:r>
              <a:rPr lang="en-GB" dirty="0">
                <a:solidFill>
                  <a:srgbClr val="CF5E31"/>
                </a:solidFill>
              </a:rPr>
              <a:t>on a mining tenement, whether offshore or on land,</a:t>
            </a:r>
            <a:endParaRPr lang="en-AU" dirty="0">
              <a:solidFill>
                <a:srgbClr val="CF5E31"/>
              </a:solidFill>
            </a:endParaRPr>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1845092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MSIA s. 76</a:t>
            </a:r>
            <a:endParaRPr lang="en-GB" dirty="0"/>
          </a:p>
        </p:txBody>
      </p:sp>
      <p:sp>
        <p:nvSpPr>
          <p:cNvPr id="3" name="Content Placeholder 2"/>
          <p:cNvSpPr>
            <a:spLocks noGrp="1"/>
          </p:cNvSpPr>
          <p:nvPr>
            <p:ph idx="1"/>
          </p:nvPr>
        </p:nvSpPr>
        <p:spPr/>
        <p:txBody>
          <a:bodyPr>
            <a:normAutofit/>
          </a:bodyPr>
          <a:lstStyle/>
          <a:p>
            <a:pPr marL="0" indent="0">
              <a:buNone/>
            </a:pPr>
            <a:r>
              <a:rPr lang="en-AU" dirty="0" smtClean="0"/>
              <a:t>76. </a:t>
            </a:r>
            <a:r>
              <a:rPr lang="en-AU" dirty="0"/>
              <a:t>Accidents involving disabling injury to be notified</a:t>
            </a:r>
          </a:p>
          <a:p>
            <a:pPr marL="0" indent="0">
              <a:buNone/>
            </a:pPr>
            <a:r>
              <a:rPr lang="en-AU" dirty="0"/>
              <a:t>	</a:t>
            </a:r>
            <a:r>
              <a:rPr lang="en-AU" sz="2000" dirty="0"/>
              <a:t>(1)	Where a person suffers injury in an accident at a mine and is disabled by that accident from performing his or her duties of employment as they were being performed at the time the accident occurred, the manager must cause notice of the accident to be given —</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1707919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MSIA s. 78</a:t>
            </a:r>
            <a:endParaRPr lang="en-GB" dirty="0"/>
          </a:p>
        </p:txBody>
      </p:sp>
      <p:sp>
        <p:nvSpPr>
          <p:cNvPr id="3" name="Content Placeholder 2"/>
          <p:cNvSpPr>
            <a:spLocks noGrp="1"/>
          </p:cNvSpPr>
          <p:nvPr>
            <p:ph idx="1"/>
          </p:nvPr>
        </p:nvSpPr>
        <p:spPr/>
        <p:txBody>
          <a:bodyPr>
            <a:normAutofit/>
          </a:bodyPr>
          <a:lstStyle/>
          <a:p>
            <a:pPr marL="0" indent="0">
              <a:buNone/>
            </a:pPr>
            <a:r>
              <a:rPr lang="en-AU" dirty="0"/>
              <a:t>78. Some occurrences at mines to be notified and recorded</a:t>
            </a:r>
          </a:p>
          <a:p>
            <a:pPr marL="541338" indent="-541338">
              <a:buNone/>
              <a:tabLst>
                <a:tab pos="541338" algn="l"/>
              </a:tabLst>
            </a:pPr>
            <a:r>
              <a:rPr lang="en-AU" sz="2000" dirty="0"/>
              <a:t>(1) </a:t>
            </a:r>
            <a:r>
              <a:rPr lang="en-AU" sz="2000" dirty="0" smtClean="0"/>
              <a:t>	The </a:t>
            </a:r>
            <a:r>
              <a:rPr lang="en-AU" sz="2000" dirty="0"/>
              <a:t>manager must immediately give notice to the </a:t>
            </a:r>
            <a:r>
              <a:rPr lang="en-AU" sz="2000" dirty="0" smtClean="0"/>
              <a:t>district inspector </a:t>
            </a:r>
            <a:r>
              <a:rPr lang="en-AU" sz="2000" dirty="0"/>
              <a:t>for the region in which the mine is situated of </a:t>
            </a:r>
            <a:r>
              <a:rPr lang="en-AU" sz="2000" dirty="0" smtClean="0"/>
              <a:t>an occurrence </a:t>
            </a:r>
            <a:r>
              <a:rPr lang="en-AU" sz="2000" dirty="0"/>
              <a:t>to which this section applies, whether or not </a:t>
            </a:r>
            <a:r>
              <a:rPr lang="en-AU" sz="2000" dirty="0" smtClean="0"/>
              <a:t>any bodily </a:t>
            </a:r>
            <a:r>
              <a:rPr lang="en-AU" sz="2000" dirty="0"/>
              <a:t>injury to any person or damage to property has </a:t>
            </a:r>
            <a:r>
              <a:rPr lang="en-AU" sz="2000" dirty="0" smtClean="0"/>
              <a:t>resulted from </a:t>
            </a:r>
            <a:r>
              <a:rPr lang="en-AU" sz="2000" dirty="0"/>
              <a:t>the occurrence, and must give to the district inspector </a:t>
            </a:r>
            <a:r>
              <a:rPr lang="en-AU" sz="2000" dirty="0" smtClean="0"/>
              <a:t>such particulars </a:t>
            </a:r>
            <a:r>
              <a:rPr lang="en-AU" sz="2000" dirty="0"/>
              <a:t>in respect of the occurrence as the inspector </a:t>
            </a:r>
            <a:r>
              <a:rPr lang="en-AU" sz="2000" dirty="0" smtClean="0"/>
              <a:t>may </a:t>
            </a:r>
            <a:r>
              <a:rPr lang="en-GB" sz="2000" dirty="0" smtClean="0"/>
              <a:t>require</a:t>
            </a:r>
            <a:r>
              <a:rPr lang="en-GB" sz="2000" dirty="0"/>
              <a:t>.</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3451567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MSIA s. 79</a:t>
            </a:r>
            <a:endParaRPr lang="en-GB"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
        <p:nvSpPr>
          <p:cNvPr id="5" name="Content Placeholder 4"/>
          <p:cNvSpPr>
            <a:spLocks noGrp="1"/>
          </p:cNvSpPr>
          <p:nvPr>
            <p:ph idx="1"/>
          </p:nvPr>
        </p:nvSpPr>
        <p:spPr/>
        <p:txBody>
          <a:bodyPr/>
          <a:lstStyle/>
          <a:p>
            <a:pPr marL="0" indent="0">
              <a:buNone/>
            </a:pPr>
            <a:r>
              <a:rPr lang="en-AU" dirty="0"/>
              <a:t>79. Some potentially serious occurrences to be notified</a:t>
            </a:r>
          </a:p>
          <a:p>
            <a:pPr marL="514350" indent="-514350">
              <a:lnSpc>
                <a:spcPct val="110000"/>
              </a:lnSpc>
              <a:spcBef>
                <a:spcPts val="1000"/>
              </a:spcBef>
              <a:buFont typeface="+mj-lt"/>
              <a:buAutoNum type="arabicParenR"/>
            </a:pPr>
            <a:r>
              <a:rPr lang="en-AU" sz="2000" dirty="0"/>
              <a:t>The manager must inform the district inspector for the region in which the mine is situated of any occurrence at the mine which in the manager’s opinion had the potential to cause serious injury or harm to health (other than an occurrence referred to in section 78) although no injury or harm in fact happened.</a:t>
            </a:r>
          </a:p>
          <a:p>
            <a:pPr marL="514350" indent="-514350">
              <a:lnSpc>
                <a:spcPct val="110000"/>
              </a:lnSpc>
              <a:spcBef>
                <a:spcPts val="1000"/>
              </a:spcBef>
              <a:buFont typeface="+mj-lt"/>
              <a:buAutoNum type="arabicParenR"/>
            </a:pPr>
            <a:r>
              <a:rPr lang="en-AU" sz="2000" dirty="0"/>
              <a:t>The manager must inform the district inspector as required by subsection (1) as soon as practicable after the manager has ascertained the facts and circumstances of the occurrence and, if required by the district inspector, must provide a written report </a:t>
            </a:r>
            <a:r>
              <a:rPr lang="en-GB" sz="2000" dirty="0"/>
              <a:t>on that occurrence.</a:t>
            </a:r>
          </a:p>
          <a:p>
            <a:endParaRPr lang="en-AU" dirty="0"/>
          </a:p>
        </p:txBody>
      </p:sp>
    </p:spTree>
    <p:extLst>
      <p:ext uri="{BB962C8B-B14F-4D97-AF65-F5344CB8AC3E}">
        <p14:creationId xmlns:p14="http://schemas.microsoft.com/office/powerpoint/2010/main" val="295497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to report</a:t>
            </a:r>
            <a:endParaRPr lang="en-GB" dirty="0"/>
          </a:p>
        </p:txBody>
      </p:sp>
      <p:sp>
        <p:nvSpPr>
          <p:cNvPr id="3" name="Content Placeholder 2"/>
          <p:cNvSpPr>
            <a:spLocks noGrp="1"/>
          </p:cNvSpPr>
          <p:nvPr>
            <p:ph idx="1"/>
          </p:nvPr>
        </p:nvSpPr>
        <p:spPr/>
        <p:txBody>
          <a:bodyPr/>
          <a:lstStyle/>
          <a:p>
            <a:pPr lvl="1"/>
            <a:r>
              <a:rPr lang="en-AU" dirty="0" smtClean="0"/>
              <a:t>Names</a:t>
            </a:r>
          </a:p>
          <a:p>
            <a:pPr lvl="1"/>
            <a:r>
              <a:rPr lang="en-AU" dirty="0" smtClean="0"/>
              <a:t>Roles</a:t>
            </a:r>
          </a:p>
          <a:p>
            <a:pPr lvl="1"/>
            <a:r>
              <a:rPr lang="en-AU" dirty="0" smtClean="0"/>
              <a:t>Date and time</a:t>
            </a:r>
          </a:p>
          <a:p>
            <a:pPr lvl="1"/>
            <a:r>
              <a:rPr lang="en-AU" dirty="0" smtClean="0"/>
              <a:t>Location</a:t>
            </a:r>
          </a:p>
          <a:p>
            <a:pPr lvl="1"/>
            <a:r>
              <a:rPr lang="en-AU" dirty="0" smtClean="0"/>
              <a:t>Equipment used</a:t>
            </a:r>
          </a:p>
          <a:p>
            <a:pPr lvl="1"/>
            <a:r>
              <a:rPr lang="en-AU" dirty="0" smtClean="0"/>
              <a:t>Description of unplanned event</a:t>
            </a:r>
          </a:p>
          <a:p>
            <a:pPr lvl="1"/>
            <a:r>
              <a:rPr lang="en-AU" dirty="0" smtClean="0"/>
              <a:t>Employers/ contracting company</a:t>
            </a:r>
          </a:p>
          <a:p>
            <a:pPr lvl="1"/>
            <a:r>
              <a:rPr lang="en-AU" dirty="0" smtClean="0"/>
              <a:t>Any other details relevant to event</a:t>
            </a:r>
          </a:p>
          <a:p>
            <a:pPr lvl="1"/>
            <a:endParaRPr lang="en-AU" dirty="0" smtClean="0"/>
          </a:p>
          <a:p>
            <a:pPr lvl="1"/>
            <a:endParaRPr lang="en-AU" dirty="0" smtClean="0"/>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8</a:t>
            </a:fld>
            <a:endParaRPr lang="en-US" dirty="0"/>
          </a:p>
        </p:txBody>
      </p:sp>
    </p:spTree>
    <p:extLst>
      <p:ext uri="{BB962C8B-B14F-4D97-AF65-F5344CB8AC3E}">
        <p14:creationId xmlns:p14="http://schemas.microsoft.com/office/powerpoint/2010/main" val="213232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to report “cheat sheet”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7269533" cy="501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9</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4830">
            <a:off x="126539" y="2091844"/>
            <a:ext cx="39433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2015-10-26T07:26:35+00:00</OurDocsVersionCreatedAt>
    <OurDocsDocId xmlns="dce3ed02-b0cd-470d-9119-e5f1a2533a21">001874.Safety.Coms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- 2015 - Safe drilling: The journey (part 3) The future</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true</OurDocsIsRecordsDocument>
    <OurDocsDocumentDate xmlns="dce3ed02-b0cd-470d-9119-e5f1a2533a21">2015-10-25T16:00:00+00:00</OurDocsDocumentDate>
    <OurDocsLockedBy xmlns="dce3ed02-b0cd-470d-9119-e5f1a2533a21" xsi:nil="true"/>
    <OurDocsFileNumbers xmlns="dce3ed02-b0cd-470d-9119-e5f1a2533a21">A0699/201003</OurDocsFileNumbers>
    <OurDocsLockedOn xmlns="dce3ed02-b0cd-470d-9119-e5f1a2533a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965E69-387A-449C-90B9-EB181B6483E9}">
  <ds:schemaRefs>
    <ds:schemaRef ds:uri="Microsoft.SharePoint.Taxonomy.ContentTypeSync"/>
  </ds:schemaRefs>
</ds:datastoreItem>
</file>

<file path=customXml/itemProps2.xml><?xml version="1.0" encoding="utf-8"?>
<ds:datastoreItem xmlns:ds="http://schemas.openxmlformats.org/officeDocument/2006/customXml" ds:itemID="{6C0E45FA-7677-4E40-B5A4-4C347EEBA8F4}">
  <ds:schemaRefs>
    <ds:schemaRef ds:uri="http://schemas.microsoft.com/office/infopath/2007/PartnerControl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dce3ed02-b0cd-470d-9119-e5f1a2533a2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7177D8D-17A4-4A83-A436-84DC2969F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C36352-6AA5-4534-A2A4-A90D972069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TotalTime>
  <Words>1897</Words>
  <Application>Microsoft Office PowerPoint</Application>
  <PresentationFormat>On-screen Show (4:3)</PresentationFormat>
  <Paragraphs>233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4_Blank Presentation</vt:lpstr>
      <vt:lpstr>Please read this before using presentation</vt:lpstr>
      <vt:lpstr>Safe drilling: The journey (part 3)</vt:lpstr>
      <vt:lpstr>Notification statistics</vt:lpstr>
      <vt:lpstr>Why do you need to report? </vt:lpstr>
      <vt:lpstr>MSIA s. 76</vt:lpstr>
      <vt:lpstr>MSIA s. 78</vt:lpstr>
      <vt:lpstr>MSIA s. 79</vt:lpstr>
      <vt:lpstr>What to report</vt:lpstr>
      <vt:lpstr>What to report “cheat sheet”</vt:lpstr>
      <vt:lpstr>How do we accept injury reporting from industry?</vt:lpstr>
      <vt:lpstr>Safety Regulation System (SRS) notification</vt:lpstr>
      <vt:lpstr>SRS notification</vt:lpstr>
      <vt:lpstr>SRS notification</vt:lpstr>
      <vt:lpstr>What follows after reporting to DMP?</vt:lpstr>
      <vt:lpstr>PowerPoint Presentation</vt:lpstr>
      <vt:lpstr>Reporting triangle</vt:lpstr>
      <vt:lpstr>How do we manage risk?</vt:lpstr>
      <vt:lpstr>PowerPoint Presentation</vt:lpstr>
      <vt:lpstr>Reasonably practical</vt:lpstr>
      <vt:lpstr>Tolerability of risk </vt:lpstr>
      <vt:lpstr>What you should take away from today</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- 2015 - Safe drilling: The journey (part 3) The future</dc:title>
  <dc:creator>MOORE, Bec</dc:creator>
  <cp:lastModifiedBy>CYBULSKI, Bartosz</cp:lastModifiedBy>
  <cp:revision>21</cp:revision>
  <cp:lastPrinted>2015-12-15T00:39:11Z</cp:lastPrinted>
  <dcterms:created xsi:type="dcterms:W3CDTF">2015-10-26T07:24:26Z</dcterms:created>
  <dcterms:modified xsi:type="dcterms:W3CDTF">2016-02-02T07:15:06Z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