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20"/>
  </p:notesMasterIdLst>
  <p:handoutMasterIdLst>
    <p:handoutMasterId r:id="rId21"/>
  </p:handoutMasterIdLst>
  <p:sldIdLst>
    <p:sldId id="458" r:id="rId6"/>
    <p:sldId id="459" r:id="rId7"/>
    <p:sldId id="460" r:id="rId8"/>
    <p:sldId id="455" r:id="rId9"/>
    <p:sldId id="402" r:id="rId10"/>
    <p:sldId id="403" r:id="rId11"/>
    <p:sldId id="456" r:id="rId12"/>
    <p:sldId id="404" r:id="rId13"/>
    <p:sldId id="411" r:id="rId14"/>
    <p:sldId id="406" r:id="rId15"/>
    <p:sldId id="407" r:id="rId16"/>
    <p:sldId id="408" r:id="rId17"/>
    <p:sldId id="409" r:id="rId18"/>
    <p:sldId id="410" r:id="rId19"/>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5pPr>
    <a:lvl6pPr marL="2286000" algn="l" defTabSz="914400" rtl="0" eaLnBrk="1" latinLnBrk="0" hangingPunct="1">
      <a:defRPr sz="2400" kern="1200">
        <a:solidFill>
          <a:schemeClr val="tx1"/>
        </a:solidFill>
        <a:latin typeface="Arial" charset="0"/>
        <a:ea typeface="ＭＳ Ｐゴシック" pitchFamily="-124" charset="-128"/>
        <a:cs typeface="+mn-cs"/>
      </a:defRPr>
    </a:lvl6pPr>
    <a:lvl7pPr marL="2743200" algn="l" defTabSz="914400" rtl="0" eaLnBrk="1" latinLnBrk="0" hangingPunct="1">
      <a:defRPr sz="2400" kern="1200">
        <a:solidFill>
          <a:schemeClr val="tx1"/>
        </a:solidFill>
        <a:latin typeface="Arial" charset="0"/>
        <a:ea typeface="ＭＳ Ｐゴシック" pitchFamily="-124" charset="-128"/>
        <a:cs typeface="+mn-cs"/>
      </a:defRPr>
    </a:lvl7pPr>
    <a:lvl8pPr marL="3200400" algn="l" defTabSz="914400" rtl="0" eaLnBrk="1" latinLnBrk="0" hangingPunct="1">
      <a:defRPr sz="2400" kern="1200">
        <a:solidFill>
          <a:schemeClr val="tx1"/>
        </a:solidFill>
        <a:latin typeface="Arial" charset="0"/>
        <a:ea typeface="ＭＳ Ｐゴシック" pitchFamily="-124" charset="-128"/>
        <a:cs typeface="+mn-cs"/>
      </a:defRPr>
    </a:lvl8pPr>
    <a:lvl9pPr marL="3657600" algn="l" defTabSz="914400" rtl="0" eaLnBrk="1" latinLnBrk="0" hangingPunct="1">
      <a:defRPr sz="2400" kern="1200">
        <a:solidFill>
          <a:schemeClr val="tx1"/>
        </a:solidFill>
        <a:latin typeface="Arial" charset="0"/>
        <a:ea typeface="ＭＳ Ｐゴシック" pitchFamily="-12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GLAS-MARTENS, Amy" initials="DA" lastIdx="19" clrIdx="0">
    <p:extLst>
      <p:ext uri="{19B8F6BF-5375-455C-9EA6-DF929625EA0E}">
        <p15:presenceInfo xmlns:p15="http://schemas.microsoft.com/office/powerpoint/2012/main" userId="S-1-5-21-2548343187-3005953052-3739400866-773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405D"/>
    <a:srgbClr val="A32816"/>
    <a:srgbClr val="117D7F"/>
    <a:srgbClr val="BE1E2D"/>
    <a:srgbClr val="527732"/>
    <a:srgbClr val="A02A1D"/>
    <a:srgbClr val="C153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50382" autoAdjust="0"/>
  </p:normalViewPr>
  <p:slideViewPr>
    <p:cSldViewPr>
      <p:cViewPr varScale="1">
        <p:scale>
          <a:sx n="62" d="100"/>
          <a:sy n="62" d="100"/>
        </p:scale>
        <p:origin x="3234"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5592"/>
    </p:cViewPr>
  </p:sorterViewPr>
  <p:notesViewPr>
    <p:cSldViewPr>
      <p:cViewPr varScale="1">
        <p:scale>
          <a:sx n="88" d="100"/>
          <a:sy n="88" d="100"/>
        </p:scale>
        <p:origin x="-3870"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252CB90-8EE4-4A53-A71A-793E1FEE6F21}" type="datetimeFigureOut">
              <a:rPr lang="en-AU" smtClean="0"/>
              <a:t>06/12/2018</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3D2436D-9620-40DF-B67B-D2C21934DF6E}" type="slidenum">
              <a:rPr lang="en-AU" smtClean="0"/>
              <a:t>‹#›</a:t>
            </a:fld>
            <a:endParaRPr lang="en-AU"/>
          </a:p>
        </p:txBody>
      </p:sp>
    </p:spTree>
    <p:extLst>
      <p:ext uri="{BB962C8B-B14F-4D97-AF65-F5344CB8AC3E}">
        <p14:creationId xmlns:p14="http://schemas.microsoft.com/office/powerpoint/2010/main" val="3922835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6CBFC4B7-690C-49E7-B546-F590042CAEDE}" type="datetimeFigureOut">
              <a:rPr lang="en-AU"/>
              <a:pPr>
                <a:defRPr/>
              </a:pPr>
              <a:t>06/12/2018</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6E2EE5A4-A1FE-4A33-9EDF-C05CFFD626FB}" type="slidenum">
              <a:rPr lang="en-AU"/>
              <a:pPr>
                <a:defRPr/>
              </a:pPr>
              <a:t>‹#›</a:t>
            </a:fld>
            <a:endParaRPr lang="en-AU"/>
          </a:p>
        </p:txBody>
      </p:sp>
    </p:spTree>
    <p:extLst>
      <p:ext uri="{BB962C8B-B14F-4D97-AF65-F5344CB8AC3E}">
        <p14:creationId xmlns:p14="http://schemas.microsoft.com/office/powerpoint/2010/main" val="3566218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ltLang="en-US" sz="1200" b="0" dirty="0" smtClean="0">
              <a:solidFill>
                <a:srgbClr val="0000FF"/>
              </a:solidFill>
            </a:endParaRPr>
          </a:p>
          <a:p>
            <a:endParaRPr lang="en-AU" dirty="0"/>
          </a:p>
        </p:txBody>
      </p:sp>
      <p:sp>
        <p:nvSpPr>
          <p:cNvPr id="4" name="Slide Number Placeholder 3"/>
          <p:cNvSpPr>
            <a:spLocks noGrp="1"/>
          </p:cNvSpPr>
          <p:nvPr>
            <p:ph type="sldNum" sz="quarter" idx="10"/>
          </p:nvPr>
        </p:nvSpPr>
        <p:spPr/>
        <p:txBody>
          <a:bodyPr/>
          <a:lstStyle/>
          <a:p>
            <a:fld id="{AE8D4B3B-7D4C-4849-956A-2FF62D447998}" type="slidenum">
              <a:rPr lang="en-AU" smtClean="0"/>
              <a:t>1</a:t>
            </a:fld>
            <a:endParaRPr lang="en-AU" dirty="0"/>
          </a:p>
        </p:txBody>
      </p:sp>
    </p:spTree>
    <p:extLst>
      <p:ext uri="{BB962C8B-B14F-4D97-AF65-F5344CB8AC3E}">
        <p14:creationId xmlns:p14="http://schemas.microsoft.com/office/powerpoint/2010/main" val="1438146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2017, as a response to the number of fatal accidents in the industry the presenter had investigated</a:t>
            </a:r>
            <a:r>
              <a:rPr lang="en-AU" baseline="0" dirty="0" smtClean="0"/>
              <a:t> who around the world had conducted research into the factors that contributed to fatal accidents in mining operations.</a:t>
            </a:r>
          </a:p>
          <a:p>
            <a:endParaRPr lang="en-AU" baseline="0" dirty="0" smtClean="0"/>
          </a:p>
          <a:p>
            <a:r>
              <a:rPr lang="en-AU" baseline="0" dirty="0" smtClean="0"/>
              <a:t>It eventuated that the leading research had been compiled by Professor Michael Quinlan from the University of New South Wales, and published in his book, 10 Pathways to Death and Disaster. Quinlan had identified 10 recurring themes from 46 accidents that eventuated in fatalities (the themes are listed on the slide).</a:t>
            </a:r>
          </a:p>
          <a:p>
            <a:endParaRPr lang="en-AU" baseline="0" dirty="0" smtClean="0"/>
          </a:p>
          <a:p>
            <a:r>
              <a:rPr lang="en-AU" baseline="0" dirty="0" smtClean="0"/>
              <a:t>In 2017 the audience members were asked a series of questions about how their workplace was “performing” against each of the 10 factors identified in Quinlan’s research. The audience were asked to rank from 0 (poor) to 10 (excellent) for each factor. This data has also been provided to ECU for analysis. </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10</a:t>
            </a:fld>
            <a:endParaRPr lang="en-AU"/>
          </a:p>
        </p:txBody>
      </p:sp>
    </p:spTree>
    <p:extLst>
      <p:ext uri="{BB962C8B-B14F-4D97-AF65-F5344CB8AC3E}">
        <p14:creationId xmlns:p14="http://schemas.microsoft.com/office/powerpoint/2010/main" val="3632308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best mean scores were found to be effectiveness of risk assessments (an interesting result seeing as the personal training questionnaire indicated that more training on risk assessment was required) and that audience members felt very confident that they could stop work on a safety issue and would be supported by their immediate manager.</a:t>
            </a:r>
          </a:p>
          <a:p>
            <a:endParaRPr lang="en-AU" dirty="0" smtClean="0"/>
          </a:p>
          <a:p>
            <a:r>
              <a:rPr lang="en-AU" dirty="0" smtClean="0"/>
              <a:t>The audience was asked,</a:t>
            </a:r>
            <a:r>
              <a:rPr lang="en-AU" baseline="0" dirty="0" smtClean="0"/>
              <a:t> via a show of hands whether the stop work sentiment had continued into 2018. Overwhelmingly, audiences in all Roadshow events agreed that they felt confident to stop work, therefore validating the 2017 findings.</a:t>
            </a:r>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11</a:t>
            </a:fld>
            <a:endParaRPr lang="en-AU"/>
          </a:p>
        </p:txBody>
      </p:sp>
    </p:spTree>
    <p:extLst>
      <p:ext uri="{BB962C8B-B14F-4D97-AF65-F5344CB8AC3E}">
        <p14:creationId xmlns:p14="http://schemas.microsoft.com/office/powerpoint/2010/main" val="871750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worst scores were associated with Design and Maintenance of Plant and Equipment. The ECU researchers have indicated that this is means latent risk is building in the industry, increasing the possibility of catastrophic failure of plant and equipment.</a:t>
            </a:r>
          </a:p>
          <a:p>
            <a:endParaRPr lang="en-AU" dirty="0" smtClean="0"/>
          </a:p>
          <a:p>
            <a:r>
              <a:rPr lang="en-AU" dirty="0" smtClean="0"/>
              <a:t>The lowest score was for Auditing Management Systems, with the ECU</a:t>
            </a:r>
            <a:r>
              <a:rPr lang="en-AU" baseline="0" dirty="0" smtClean="0"/>
              <a:t> researchers (well before the Roadshow and Registered Manager’s forums) concluding that this represents a build up of complacency. </a:t>
            </a:r>
          </a:p>
          <a:p>
            <a:endParaRPr lang="en-AU" baseline="0" dirty="0" smtClean="0"/>
          </a:p>
          <a:p>
            <a:r>
              <a:rPr lang="en-AU" baseline="0" dirty="0" smtClean="0"/>
              <a:t>Interestingly, this is precisely what the audience members had fed back to the forums via the Word Cloud exercise in the morning session (refer to Presentation #1).</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12</a:t>
            </a:fld>
            <a:endParaRPr lang="en-AU"/>
          </a:p>
        </p:txBody>
      </p:sp>
    </p:spTree>
    <p:extLst>
      <p:ext uri="{BB962C8B-B14F-4D97-AF65-F5344CB8AC3E}">
        <p14:creationId xmlns:p14="http://schemas.microsoft.com/office/powerpoint/2010/main" val="446860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The Departments’ Investigations team were asked to review the Quinlan survey findings from the 2017 Roadshow events. The Investigations team (who are often involved in accidents that end in Court) had found very similar contributing factors to those in the 2017 survey.</a:t>
            </a:r>
          </a:p>
          <a:p>
            <a:endParaRPr lang="en-AU" baseline="0" dirty="0" smtClean="0"/>
          </a:p>
          <a:p>
            <a:r>
              <a:rPr lang="en-AU" baseline="0" dirty="0" smtClean="0"/>
              <a:t>The Investigations team advocated taking a proactive response to the 2 sets of findings – to advise those in decision making roles of the findings, and in order to start a conversation about their risk management approach, proposed a series of questions that industry should be asking of those in decision making capacity.  </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13</a:t>
            </a:fld>
            <a:endParaRPr lang="en-AU"/>
          </a:p>
        </p:txBody>
      </p:sp>
    </p:spTree>
    <p:extLst>
      <p:ext uri="{BB962C8B-B14F-4D97-AF65-F5344CB8AC3E}">
        <p14:creationId xmlns:p14="http://schemas.microsoft.com/office/powerpoint/2010/main" val="1242339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400" baseline="0" dirty="0" smtClean="0"/>
              <a:t>There are 3 critical questions that get asked of </a:t>
            </a:r>
            <a:r>
              <a:rPr lang="en-AU" sz="1400" u="sng" baseline="0" dirty="0" smtClean="0"/>
              <a:t>every senior decision maker </a:t>
            </a:r>
            <a:r>
              <a:rPr lang="en-AU" sz="1400" u="none" baseline="0" dirty="0" smtClean="0"/>
              <a:t>who is required to give evidence to the DMIRS Investigation team. The second and third questions have follow-up questions.</a:t>
            </a:r>
          </a:p>
          <a:p>
            <a:pPr marL="0" indent="0">
              <a:buFont typeface="Arial" panose="020B0604020202020204" pitchFamily="34" charset="0"/>
              <a:buNone/>
            </a:pPr>
            <a:endParaRPr lang="en-AU" sz="1400" u="none" baseline="0" dirty="0" smtClean="0"/>
          </a:p>
          <a:p>
            <a:pPr marL="0" indent="0">
              <a:buFont typeface="Arial" panose="020B0604020202020204" pitchFamily="34" charset="0"/>
              <a:buNone/>
            </a:pPr>
            <a:r>
              <a:rPr lang="en-AU" sz="1400" u="none" baseline="0" dirty="0" smtClean="0"/>
              <a:t>It is strongly recommended that SHReps take these questions to a Committee meeting and that in turn the be asked of Senior Decision Makers so that they can lead the safety performance improvement initiatives at their mining operations.</a:t>
            </a:r>
            <a:endParaRPr lang="en-AU" sz="1400" u="sng" baseline="0" dirty="0"/>
          </a:p>
        </p:txBody>
      </p:sp>
      <p:sp>
        <p:nvSpPr>
          <p:cNvPr id="4" name="Slide Number Placeholder 3"/>
          <p:cNvSpPr>
            <a:spLocks noGrp="1"/>
          </p:cNvSpPr>
          <p:nvPr>
            <p:ph type="sldNum" sz="quarter" idx="10"/>
          </p:nvPr>
        </p:nvSpPr>
        <p:spPr/>
        <p:txBody>
          <a:bodyPr/>
          <a:lstStyle/>
          <a:p>
            <a:fld id="{2BB90CAA-EF22-4D91-8CB5-39A24ACAE7C5}" type="slidenum">
              <a:rPr lang="en-AU" smtClean="0"/>
              <a:t>14</a:t>
            </a:fld>
            <a:endParaRPr lang="en-AU"/>
          </a:p>
        </p:txBody>
      </p:sp>
    </p:spTree>
    <p:extLst>
      <p:ext uri="{BB962C8B-B14F-4D97-AF65-F5344CB8AC3E}">
        <p14:creationId xmlns:p14="http://schemas.microsoft.com/office/powerpoint/2010/main" val="3060274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6F069AF-44D2-4C6D-AE48-1E7D6A984571}" type="slidenum">
              <a:rPr lang="en-AU" smtClean="0"/>
              <a:t>2</a:t>
            </a:fld>
            <a:endParaRPr lang="en-AU" dirty="0"/>
          </a:p>
        </p:txBody>
      </p:sp>
    </p:spTree>
    <p:extLst>
      <p:ext uri="{BB962C8B-B14F-4D97-AF65-F5344CB8AC3E}">
        <p14:creationId xmlns:p14="http://schemas.microsoft.com/office/powerpoint/2010/main" val="2598883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674688" y="808038"/>
            <a:ext cx="5387975" cy="4041775"/>
          </a:xfrm>
          <a:prstGeom prst="rect">
            <a:avLst/>
          </a:prstGeom>
          <a:noFill/>
          <a:ln>
            <a:solidFill>
              <a:srgbClr val="000000"/>
            </a:solidFill>
            <a:miter lim="800000"/>
            <a:headEnd/>
            <a:tailEnd/>
          </a:ln>
        </p:spPr>
      </p:sp>
      <p:sp>
        <p:nvSpPr>
          <p:cNvPr id="135171" name="Notes Placeholder 2"/>
          <p:cNvSpPr>
            <a:spLocks noGrp="1"/>
          </p:cNvSpPr>
          <p:nvPr>
            <p:ph type="body" idx="1"/>
          </p:nvPr>
        </p:nvSpPr>
        <p:spPr bwMode="auto">
          <a:xfrm>
            <a:off x="673487" y="5118182"/>
            <a:ext cx="5390907" cy="4849067"/>
          </a:xfrm>
          <a:prstGeom prst="rect">
            <a:avLst/>
          </a:prstGeom>
          <a:noFill/>
        </p:spPr>
        <p:txBody>
          <a:bodyPr wrap="square" numCol="1" anchor="t" anchorCtr="0" compatLnSpc="1">
            <a:prstTxWarp prst="textNoShape">
              <a:avLst/>
            </a:prstTxWarp>
          </a:bodyPr>
          <a:lstStyle/>
          <a:p>
            <a:endParaRPr lang="en-AU" dirty="0"/>
          </a:p>
        </p:txBody>
      </p:sp>
      <p:sp>
        <p:nvSpPr>
          <p:cNvPr id="135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54B4F6-22DA-4C9F-93D4-BE9D14C84C69}" type="slidenum">
              <a:rPr lang="en-AU" smtClean="0">
                <a:solidFill>
                  <a:prstClr val="black"/>
                </a:solidFill>
              </a:rPr>
              <a:pPr/>
              <a:t>3</a:t>
            </a:fld>
            <a:endParaRPr lang="en-AU" dirty="0">
              <a:solidFill>
                <a:prstClr val="black"/>
              </a:solidFill>
            </a:endParaRPr>
          </a:p>
        </p:txBody>
      </p:sp>
    </p:spTree>
    <p:extLst>
      <p:ext uri="{BB962C8B-B14F-4D97-AF65-F5344CB8AC3E}">
        <p14:creationId xmlns:p14="http://schemas.microsoft.com/office/powerpoint/2010/main" val="1112256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AU" dirty="0" smtClean="0"/>
              <a:t>The September 2018 Monthly Safety and Health Snapshot was purposefully designed to align with the Roadshow theme, and to provide an</a:t>
            </a:r>
            <a:r>
              <a:rPr lang="en-AU" baseline="0" dirty="0" smtClean="0"/>
              <a:t> insight into the number of mental health related incidents reported to the Inspectorate.</a:t>
            </a:r>
          </a:p>
          <a:p>
            <a:endParaRPr lang="en-AU" baseline="0" dirty="0" smtClean="0"/>
          </a:p>
          <a:p>
            <a:r>
              <a:rPr lang="en-AU" baseline="0" dirty="0" smtClean="0"/>
              <a:t>The graphic presented on the slide formed the back page of the September Snapshot. It illustrates the number of </a:t>
            </a:r>
            <a:r>
              <a:rPr lang="en-AU" baseline="0" dirty="0" err="1" smtClean="0"/>
              <a:t>SHReps</a:t>
            </a:r>
            <a:r>
              <a:rPr lang="en-AU" baseline="0" dirty="0" smtClean="0"/>
              <a:t> per Region in the bold Green number and in the brackets are the number of mines with at least one </a:t>
            </a:r>
            <a:r>
              <a:rPr lang="en-AU" baseline="0" dirty="0" err="1" smtClean="0"/>
              <a:t>SHRep</a:t>
            </a:r>
            <a:r>
              <a:rPr lang="en-AU" baseline="0" dirty="0" smtClean="0"/>
              <a:t> out of the total number of mines in the Region. It can be seen that most </a:t>
            </a:r>
            <a:r>
              <a:rPr lang="en-AU" baseline="0" dirty="0" err="1" smtClean="0"/>
              <a:t>SHReps</a:t>
            </a:r>
            <a:r>
              <a:rPr lang="en-AU" baseline="0" dirty="0" smtClean="0"/>
              <a:t> (1117) are in the North Region, but only 53 of the 137 mines have a </a:t>
            </a:r>
            <a:r>
              <a:rPr lang="en-AU" baseline="0" dirty="0" err="1" smtClean="0"/>
              <a:t>SHRep</a:t>
            </a:r>
            <a:r>
              <a:rPr lang="en-AU" baseline="0" dirty="0" smtClean="0"/>
              <a:t>. </a:t>
            </a:r>
          </a:p>
          <a:p>
            <a:endParaRPr lang="en-AU" baseline="0" dirty="0" smtClean="0"/>
          </a:p>
          <a:p>
            <a:r>
              <a:rPr lang="en-AU" baseline="0" dirty="0" smtClean="0"/>
              <a:t>The West Region has the least number of </a:t>
            </a:r>
            <a:r>
              <a:rPr lang="en-AU" baseline="0" dirty="0" err="1" smtClean="0"/>
              <a:t>SHReps</a:t>
            </a:r>
            <a:r>
              <a:rPr lang="en-AU" baseline="0" dirty="0" smtClean="0"/>
              <a:t>’ (277) and has the lowest proportion of mining operations (36 out of 178) with </a:t>
            </a:r>
            <a:r>
              <a:rPr lang="en-AU" baseline="0" dirty="0" err="1" smtClean="0"/>
              <a:t>SHReps</a:t>
            </a:r>
            <a:r>
              <a:rPr lang="en-AU" baseline="0" dirty="0" smtClean="0"/>
              <a:t>. This data helps the Inspectorate identify opportunities for increasing the number or </a:t>
            </a:r>
            <a:r>
              <a:rPr lang="en-AU" baseline="0" dirty="0" err="1" smtClean="0"/>
              <a:t>SHReps</a:t>
            </a:r>
            <a:r>
              <a:rPr lang="en-AU" baseline="0" dirty="0" smtClean="0"/>
              <a:t>, therefore improving engagement with workers on safety and health matters.  The data support the findings from Sara’s presentation (the Role of the Supervisor) on the identified areas where worker representation can be increased.</a:t>
            </a:r>
          </a:p>
          <a:p>
            <a:endParaRPr lang="en-AU" baseline="0" dirty="0" smtClean="0"/>
          </a:p>
          <a:p>
            <a:r>
              <a:rPr lang="en-AU" baseline="0" dirty="0" smtClean="0"/>
              <a:t>The other key piece of information from the graphic is the number of complaints received by region (the value in red) that had mental health as the main reason for the complaint being made. </a:t>
            </a:r>
          </a:p>
          <a:p>
            <a:endParaRPr lang="en-AU" baseline="0" dirty="0" smtClean="0"/>
          </a:p>
          <a:p>
            <a:r>
              <a:rPr lang="en-AU" baseline="0" dirty="0" smtClean="0"/>
              <a:t>117 complaints were directly related to mental health, with 65 of them arsing from bullying and abuse. The Snapshot covered nearly 3 years of data, and in that time 237 complaints were received. The 65 bullying and abuse complaints represent 27% of the complaints received by the Inspectorate – equivalent to one in every four complaints being related to bullying and abuse. </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4</a:t>
            </a:fld>
            <a:endParaRPr lang="en-AU"/>
          </a:p>
        </p:txBody>
      </p:sp>
    </p:spTree>
    <p:extLst>
      <p:ext uri="{BB962C8B-B14F-4D97-AF65-F5344CB8AC3E}">
        <p14:creationId xmlns:p14="http://schemas.microsoft.com/office/powerpoint/2010/main" val="1185453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2016 and </a:t>
            </a:r>
            <a:r>
              <a:rPr lang="en-AU" dirty="0" smtClean="0"/>
              <a:t>2017</a:t>
            </a:r>
            <a:r>
              <a:rPr lang="en-AU" baseline="0" dirty="0" smtClean="0"/>
              <a:t> Roadshow audience members contributed to a project designed to assist the Inspectorate develop training materials to support the implementation of the new risk-based WHS Act.</a:t>
            </a:r>
          </a:p>
          <a:p>
            <a:endParaRPr lang="en-AU" baseline="0" dirty="0" smtClean="0"/>
          </a:p>
          <a:p>
            <a:r>
              <a:rPr lang="en-AU" baseline="0" dirty="0" smtClean="0"/>
              <a:t>Over the 2 years, 1283 Roadshow delegates have provided feedback. In turn, the Inspectorate has passed the feedback to Edith Cowan University to compile insights into what this data is telling us.</a:t>
            </a:r>
            <a:endParaRPr lang="en-AU" dirty="0"/>
          </a:p>
        </p:txBody>
      </p:sp>
      <p:sp>
        <p:nvSpPr>
          <p:cNvPr id="4" name="Slide Number Placeholder 3"/>
          <p:cNvSpPr>
            <a:spLocks noGrp="1"/>
          </p:cNvSpPr>
          <p:nvPr>
            <p:ph type="sldNum" sz="quarter" idx="10"/>
          </p:nvPr>
        </p:nvSpPr>
        <p:spPr/>
        <p:txBody>
          <a:bodyPr/>
          <a:lstStyle/>
          <a:p>
            <a:fld id="{2E21D735-28EC-4A68-8795-2FE5C27E584D}" type="slidenum">
              <a:rPr lang="en-AU" smtClean="0"/>
              <a:t>5</a:t>
            </a:fld>
            <a:endParaRPr lang="en-AU"/>
          </a:p>
        </p:txBody>
      </p:sp>
    </p:spTree>
    <p:extLst>
      <p:ext uri="{BB962C8B-B14F-4D97-AF65-F5344CB8AC3E}">
        <p14:creationId xmlns:p14="http://schemas.microsoft.com/office/powerpoint/2010/main" val="2043811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100" dirty="0" smtClean="0"/>
              <a:t>In 2016 the survey asked what training was required across</a:t>
            </a:r>
            <a:r>
              <a:rPr lang="en-US" sz="1100" baseline="0" dirty="0" smtClean="0"/>
              <a:t> the mining sector at both the organizational and personal level.</a:t>
            </a:r>
          </a:p>
          <a:p>
            <a:pPr marL="0" indent="0">
              <a:buFont typeface="+mj-lt"/>
              <a:buNone/>
            </a:pPr>
            <a:endParaRPr lang="en-US" sz="1100" baseline="0" dirty="0" smtClean="0"/>
          </a:p>
          <a:p>
            <a:pPr marL="0" indent="0">
              <a:buFont typeface="+mj-lt"/>
              <a:buNone/>
            </a:pPr>
            <a:r>
              <a:rPr lang="en-US" sz="1100" baseline="0" dirty="0" smtClean="0"/>
              <a:t>The Department reported these findings in the 2017 Roadshow, and reminded the audience of the feedback that had been provided. It was evident that personal training needs were very different to the organizational needs, and therefore different approaches (and training courses) were needed.</a:t>
            </a:r>
            <a:endParaRPr lang="en-US" dirty="0"/>
          </a:p>
        </p:txBody>
      </p:sp>
      <p:sp>
        <p:nvSpPr>
          <p:cNvPr id="5" name="Footer Placeholder 4"/>
          <p:cNvSpPr>
            <a:spLocks noGrp="1"/>
          </p:cNvSpPr>
          <p:nvPr>
            <p:ph type="ftr" sz="quarter" idx="11"/>
          </p:nvPr>
        </p:nvSpPr>
        <p:spPr/>
        <p:txBody>
          <a:bodyPr/>
          <a:lstStyle/>
          <a:p>
            <a:r>
              <a:rPr lang="en-GB"/>
              <a:t>Copyright 2016 Dr Marcus Cattani</a:t>
            </a:r>
            <a:endParaRPr lang="en-AU"/>
          </a:p>
        </p:txBody>
      </p:sp>
      <p:sp>
        <p:nvSpPr>
          <p:cNvPr id="6" name="Header Placeholder 5"/>
          <p:cNvSpPr>
            <a:spLocks noGrp="1"/>
          </p:cNvSpPr>
          <p:nvPr>
            <p:ph type="hdr" sz="quarter" idx="12"/>
          </p:nvPr>
        </p:nvSpPr>
        <p:spPr/>
        <p:txBody>
          <a:bodyPr/>
          <a:lstStyle/>
          <a:p>
            <a:r>
              <a:rPr lang="en-GB"/>
              <a:t>Risk Management in the Resources Sector</a:t>
            </a:r>
            <a:endParaRPr lang="en-AU"/>
          </a:p>
        </p:txBody>
      </p:sp>
      <p:sp>
        <p:nvSpPr>
          <p:cNvPr id="7" name="Date Placeholder 6"/>
          <p:cNvSpPr>
            <a:spLocks noGrp="1"/>
          </p:cNvSpPr>
          <p:nvPr>
            <p:ph type="dt" idx="13"/>
          </p:nvPr>
        </p:nvSpPr>
        <p:spPr/>
        <p:txBody>
          <a:bodyPr/>
          <a:lstStyle/>
          <a:p>
            <a:endParaRPr lang="en-AU"/>
          </a:p>
        </p:txBody>
      </p:sp>
    </p:spTree>
    <p:extLst>
      <p:ext uri="{BB962C8B-B14F-4D97-AF65-F5344CB8AC3E}">
        <p14:creationId xmlns:p14="http://schemas.microsoft.com/office/powerpoint/2010/main" val="3186818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key data on this slide is the need to develop 2 distinctly different courses, and that the materials that were reviewed prior to the roadshow</a:t>
            </a:r>
            <a:r>
              <a:rPr lang="en-AU" baseline="0" dirty="0" smtClean="0"/>
              <a:t> presentation were fit-for-purpose.</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2E21D735-28EC-4A68-8795-2FE5C27E584D}" type="slidenum">
              <a:rPr lang="en-AU" smtClean="0"/>
              <a:t>7</a:t>
            </a:fld>
            <a:endParaRPr lang="en-AU"/>
          </a:p>
        </p:txBody>
      </p:sp>
    </p:spTree>
    <p:extLst>
      <p:ext uri="{BB962C8B-B14F-4D97-AF65-F5344CB8AC3E}">
        <p14:creationId xmlns:p14="http://schemas.microsoft.com/office/powerpoint/2010/main" val="1041299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smtClean="0"/>
              <a:t>The key take away is</a:t>
            </a:r>
            <a:r>
              <a:rPr lang="en-AU" baseline="0" dirty="0" smtClean="0"/>
              <a:t> that the learning materials (</a:t>
            </a:r>
            <a:r>
              <a:rPr lang="en-AU" dirty="0" smtClean="0"/>
              <a:t>which had largely been developed</a:t>
            </a:r>
            <a:r>
              <a:rPr lang="en-AU" baseline="0" dirty="0" smtClean="0"/>
              <a:t> for delivery on-line) needed to be available for delivery in a face-to-face format.</a:t>
            </a:r>
            <a:endParaRPr lang="en-AU" dirty="0" smtClean="0"/>
          </a:p>
          <a:p>
            <a:endParaRPr lang="en-AU" dirty="0"/>
          </a:p>
        </p:txBody>
      </p:sp>
      <p:sp>
        <p:nvSpPr>
          <p:cNvPr id="4" name="Slide Number Placeholder 3"/>
          <p:cNvSpPr>
            <a:spLocks noGrp="1"/>
          </p:cNvSpPr>
          <p:nvPr>
            <p:ph type="sldNum" sz="quarter" idx="10"/>
          </p:nvPr>
        </p:nvSpPr>
        <p:spPr/>
        <p:txBody>
          <a:bodyPr/>
          <a:lstStyle/>
          <a:p>
            <a:fld id="{2E21D735-28EC-4A68-8795-2FE5C27E584D}" type="slidenum">
              <a:rPr lang="en-AU" smtClean="0"/>
              <a:t>8</a:t>
            </a:fld>
            <a:endParaRPr lang="en-AU"/>
          </a:p>
        </p:txBody>
      </p:sp>
    </p:spTree>
    <p:extLst>
      <p:ext uri="{BB962C8B-B14F-4D97-AF65-F5344CB8AC3E}">
        <p14:creationId xmlns:p14="http://schemas.microsoft.com/office/powerpoint/2010/main" val="256850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9226" indent="-239226">
              <a:buFont typeface="+mj-lt"/>
              <a:buAutoNum type="arabicPeriod"/>
            </a:pPr>
            <a:r>
              <a:rPr lang="en-US" sz="1100" dirty="0"/>
              <a:t>Short presentation to engage with you about the development of a training course for some parts of the new legislation.</a:t>
            </a:r>
          </a:p>
          <a:p>
            <a:pPr marL="239226" indent="-239226">
              <a:buFont typeface="+mj-lt"/>
              <a:buAutoNum type="arabicPeriod"/>
            </a:pPr>
            <a:r>
              <a:rPr lang="en-US" sz="1100" dirty="0"/>
              <a:t>The material we propose to use has been developed by Marcus Cattani, who has worked in the WA mining industry for over 15 years.  Marcus is a Senior Lecturer and Researcher at ECU.</a:t>
            </a:r>
          </a:p>
          <a:p>
            <a:pPr marL="239226" indent="-239226">
              <a:buFont typeface="+mj-lt"/>
              <a:buAutoNum type="arabicPeriod"/>
            </a:pPr>
            <a:r>
              <a:rPr lang="en-US" sz="1100" dirty="0"/>
              <a:t>We have already seen some of Marcus’s work, and think it could be useful to you.</a:t>
            </a:r>
          </a:p>
          <a:p>
            <a:pPr marL="239226" indent="-239226">
              <a:buFont typeface="+mj-lt"/>
              <a:buAutoNum type="arabicPeriod"/>
            </a:pPr>
            <a:r>
              <a:rPr lang="en-US" sz="1100" dirty="0"/>
              <a:t>Our aim is to find out what you would like in the training materials, and then he will update his materials to reflect this.</a:t>
            </a:r>
            <a:endParaRPr lang="en-US" dirty="0"/>
          </a:p>
        </p:txBody>
      </p:sp>
      <p:sp>
        <p:nvSpPr>
          <p:cNvPr id="5" name="Footer Placeholder 4"/>
          <p:cNvSpPr>
            <a:spLocks noGrp="1"/>
          </p:cNvSpPr>
          <p:nvPr>
            <p:ph type="ftr" sz="quarter" idx="11"/>
          </p:nvPr>
        </p:nvSpPr>
        <p:spPr/>
        <p:txBody>
          <a:bodyPr/>
          <a:lstStyle/>
          <a:p>
            <a:r>
              <a:rPr lang="en-GB"/>
              <a:t>Copyright 2016 Dr Marcus Cattani</a:t>
            </a:r>
            <a:endParaRPr lang="en-AU"/>
          </a:p>
        </p:txBody>
      </p:sp>
      <p:sp>
        <p:nvSpPr>
          <p:cNvPr id="6" name="Header Placeholder 5"/>
          <p:cNvSpPr>
            <a:spLocks noGrp="1"/>
          </p:cNvSpPr>
          <p:nvPr>
            <p:ph type="hdr" sz="quarter" idx="12"/>
          </p:nvPr>
        </p:nvSpPr>
        <p:spPr/>
        <p:txBody>
          <a:bodyPr/>
          <a:lstStyle/>
          <a:p>
            <a:r>
              <a:rPr lang="en-GB"/>
              <a:t>Risk Management in the Resources Sector</a:t>
            </a:r>
            <a:endParaRPr lang="en-AU"/>
          </a:p>
        </p:txBody>
      </p:sp>
      <p:sp>
        <p:nvSpPr>
          <p:cNvPr id="7" name="Date Placeholder 6"/>
          <p:cNvSpPr>
            <a:spLocks noGrp="1"/>
          </p:cNvSpPr>
          <p:nvPr>
            <p:ph type="dt" idx="13"/>
          </p:nvPr>
        </p:nvSpPr>
        <p:spPr/>
        <p:txBody>
          <a:bodyPr/>
          <a:lstStyle/>
          <a:p>
            <a:endParaRPr lang="en-AU"/>
          </a:p>
        </p:txBody>
      </p:sp>
    </p:spTree>
    <p:extLst>
      <p:ext uri="{BB962C8B-B14F-4D97-AF65-F5344CB8AC3E}">
        <p14:creationId xmlns:p14="http://schemas.microsoft.com/office/powerpoint/2010/main" val="380377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618EADB2-E57C-4FD8-9205-7B2BCFC9B396}" type="slidenum">
              <a:rPr lang="en-US"/>
              <a:pPr>
                <a:defRPr/>
              </a:pPr>
              <a:t>‹#›</a:t>
            </a:fld>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1453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917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2" name="Title 1"/>
          <p:cNvSpPr>
            <a:spLocks noGrp="1"/>
          </p:cNvSpPr>
          <p:nvPr>
            <p:ph type="title"/>
          </p:nvPr>
        </p:nvSpPr>
        <p:spPr>
          <a:xfrm>
            <a:off x="685800" y="228600"/>
            <a:ext cx="7772400" cy="752128"/>
          </a:xfrm>
        </p:spPr>
        <p:txBody>
          <a:bodyPr/>
          <a:lstStyle>
            <a:lvl1pPr>
              <a:defRPr>
                <a:solidFill>
                  <a:schemeClr val="bg1"/>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44C1278F-C93A-44A2-AB74-1750ADFF2444}" type="slidenum">
              <a:rPr lang="en-US"/>
              <a:pPr>
                <a:defRPr/>
              </a:pPr>
              <a:t>‹#›</a:t>
            </a:fld>
            <a:endParaRPr lang="en-US"/>
          </a:p>
        </p:txBody>
      </p:sp>
    </p:spTree>
    <p:extLst>
      <p:ext uri="{BB962C8B-B14F-4D97-AF65-F5344CB8AC3E}">
        <p14:creationId xmlns:p14="http://schemas.microsoft.com/office/powerpoint/2010/main" val="4264077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3" name="Content Placeholder 2"/>
          <p:cNvSpPr>
            <a:spLocks noGrp="1"/>
          </p:cNvSpPr>
          <p:nvPr>
            <p:ph sz="half" idx="1"/>
          </p:nvPr>
        </p:nvSpPr>
        <p:spPr>
          <a:xfrm>
            <a:off x="685800" y="1600200"/>
            <a:ext cx="3810000" cy="449580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600200"/>
            <a:ext cx="3810000" cy="449580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FC3B4667-6740-498E-8822-F87BCEEB3D9F}" type="slidenum">
              <a:rPr lang="en-US"/>
              <a:pPr>
                <a:defRPr/>
              </a:pPr>
              <a:t>‹#›</a:t>
            </a:fld>
            <a:endParaRPr lang="en-US"/>
          </a:p>
        </p:txBody>
      </p:sp>
      <p:sp>
        <p:nvSpPr>
          <p:cNvPr id="8" name="Title 1"/>
          <p:cNvSpPr>
            <a:spLocks noGrp="1"/>
          </p:cNvSpPr>
          <p:nvPr>
            <p:ph type="title"/>
          </p:nvPr>
        </p:nvSpPr>
        <p:spPr>
          <a:xfrm>
            <a:off x="685800" y="228600"/>
            <a:ext cx="7772400" cy="752128"/>
          </a:xfrm>
        </p:spPr>
        <p:txBody>
          <a:bodyPr/>
          <a:lstStyle>
            <a:lvl1pPr>
              <a:defRPr>
                <a:solidFill>
                  <a:schemeClr val="bg1"/>
                </a:solidFill>
              </a:defRPr>
            </a:lvl1pPr>
          </a:lstStyle>
          <a:p>
            <a:r>
              <a:rPr lang="en-US" dirty="0"/>
              <a:t>Click to edit Master title style</a:t>
            </a:r>
            <a:endParaRPr lang="en-AU" dirty="0"/>
          </a:p>
        </p:txBody>
      </p:sp>
    </p:spTree>
    <p:extLst>
      <p:ext uri="{BB962C8B-B14F-4D97-AF65-F5344CB8AC3E}">
        <p14:creationId xmlns:p14="http://schemas.microsoft.com/office/powerpoint/2010/main" val="1539530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850CF36C-9474-467E-B1EB-132C8187E1E8}" type="slidenum">
              <a:rPr lang="en-US"/>
              <a:pPr>
                <a:defRPr/>
              </a:pPr>
              <a:t>‹#›</a:t>
            </a:fld>
            <a:endParaRPr lang="en-US"/>
          </a:p>
        </p:txBody>
      </p:sp>
      <p:sp>
        <p:nvSpPr>
          <p:cNvPr id="10" name="Title 1"/>
          <p:cNvSpPr>
            <a:spLocks noGrp="1"/>
          </p:cNvSpPr>
          <p:nvPr>
            <p:ph type="title"/>
          </p:nvPr>
        </p:nvSpPr>
        <p:spPr>
          <a:xfrm>
            <a:off x="685800" y="228600"/>
            <a:ext cx="7772400" cy="752128"/>
          </a:xfrm>
        </p:spPr>
        <p:txBody>
          <a:bodyPr/>
          <a:lstStyle>
            <a:lvl1pPr>
              <a:defRPr>
                <a:solidFill>
                  <a:schemeClr val="bg1"/>
                </a:solidFill>
              </a:defRPr>
            </a:lvl1pPr>
          </a:lstStyle>
          <a:p>
            <a:r>
              <a:rPr lang="en-US" dirty="0"/>
              <a:t>Click to edit Master title style</a:t>
            </a:r>
            <a:endParaRPr lang="en-AU" dirty="0"/>
          </a:p>
        </p:txBody>
      </p:sp>
    </p:spTree>
    <p:extLst>
      <p:ext uri="{BB962C8B-B14F-4D97-AF65-F5344CB8AC3E}">
        <p14:creationId xmlns:p14="http://schemas.microsoft.com/office/powerpoint/2010/main" val="662102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7F93E5DF-A899-468D-9298-EECA3D13A54B}" type="slidenum">
              <a:rPr lang="en-US"/>
              <a:pPr>
                <a:defRPr/>
              </a:pPr>
              <a:t>‹#›</a:t>
            </a:fld>
            <a:endParaRPr lang="en-US"/>
          </a:p>
        </p:txBody>
      </p:sp>
      <p:sp>
        <p:nvSpPr>
          <p:cNvPr id="6" name="Title 1"/>
          <p:cNvSpPr>
            <a:spLocks noGrp="1"/>
          </p:cNvSpPr>
          <p:nvPr>
            <p:ph type="title"/>
          </p:nvPr>
        </p:nvSpPr>
        <p:spPr>
          <a:xfrm>
            <a:off x="685800" y="228600"/>
            <a:ext cx="7772400" cy="752128"/>
          </a:xfrm>
        </p:spPr>
        <p:txBody>
          <a:bodyPr/>
          <a:lstStyle>
            <a:lvl1pPr>
              <a:defRPr>
                <a:solidFill>
                  <a:schemeClr val="accent1">
                    <a:lumMod val="50000"/>
                  </a:schemeClr>
                </a:solidFill>
              </a:defRPr>
            </a:lvl1pPr>
          </a:lstStyle>
          <a:p>
            <a:r>
              <a:rPr lang="en-US" dirty="0"/>
              <a:t>Click to edit Master title style</a:t>
            </a:r>
            <a:endParaRPr lang="en-AU"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54329"/>
          </a:xfrm>
          <a:prstGeom prst="rect">
            <a:avLst/>
          </a:prstGeom>
        </p:spPr>
      </p:pic>
    </p:spTree>
    <p:extLst>
      <p:ext uri="{BB962C8B-B14F-4D97-AF65-F5344CB8AC3E}">
        <p14:creationId xmlns:p14="http://schemas.microsoft.com/office/powerpoint/2010/main" val="3300825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755650" y="1196975"/>
            <a:ext cx="7777163" cy="71438"/>
          </a:xfrm>
          <a:prstGeom prst="rect">
            <a:avLst/>
          </a:prstGeom>
          <a:solidFill>
            <a:schemeClr val="bg1"/>
          </a:solidFill>
          <a:ln w="9525" algn="ctr">
            <a:solidFill>
              <a:schemeClr val="bg1"/>
            </a:solidFill>
            <a:round/>
            <a:headEnd/>
            <a:tailEnd/>
          </a:ln>
        </p:spPr>
        <p:txBody>
          <a:bodyPr/>
          <a:lstStyle/>
          <a:p>
            <a:endParaRPr lang="en-AU"/>
          </a:p>
        </p:txBody>
      </p:sp>
      <p:sp>
        <p:nvSpPr>
          <p:cNvPr id="3" name="Rectangle 6"/>
          <p:cNvSpPr>
            <a:spLocks noGrp="1" noChangeArrowheads="1"/>
          </p:cNvSpPr>
          <p:nvPr>
            <p:ph type="sldNum" sz="quarter" idx="10"/>
          </p:nvPr>
        </p:nvSpPr>
        <p:spPr/>
        <p:txBody>
          <a:bodyPr/>
          <a:lstStyle>
            <a:lvl1pPr>
              <a:defRPr/>
            </a:lvl1pPr>
          </a:lstStyle>
          <a:p>
            <a:pPr>
              <a:defRPr/>
            </a:pPr>
            <a:fld id="{0CC24133-A28B-4EF4-A2D5-AE011194DEDC}" type="slidenum">
              <a:rPr lang="en-US"/>
              <a:pPr>
                <a:defRPr/>
              </a:pPr>
              <a:t>‹#›</a:t>
            </a:fld>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54329"/>
          </a:xfrm>
          <a:prstGeom prst="rect">
            <a:avLst/>
          </a:prstGeom>
        </p:spPr>
      </p:pic>
    </p:spTree>
    <p:extLst>
      <p:ext uri="{BB962C8B-B14F-4D97-AF65-F5344CB8AC3E}">
        <p14:creationId xmlns:p14="http://schemas.microsoft.com/office/powerpoint/2010/main" val="1964173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2639592-979F-446E-B0CD-E6B23ED5042B}" type="slidenum">
              <a:rPr lang="en-US"/>
              <a:pPr>
                <a:defRPr/>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54329"/>
          </a:xfrm>
          <a:prstGeom prst="rect">
            <a:avLst/>
          </a:prstGeom>
        </p:spPr>
      </p:pic>
    </p:spTree>
    <p:extLst>
      <p:ext uri="{BB962C8B-B14F-4D97-AF65-F5344CB8AC3E}">
        <p14:creationId xmlns:p14="http://schemas.microsoft.com/office/powerpoint/2010/main" val="3923961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5" name="Group 4"/>
          <p:cNvGrpSpPr/>
          <p:nvPr userDrawn="1"/>
        </p:nvGrpSpPr>
        <p:grpSpPr>
          <a:xfrm>
            <a:off x="0" y="0"/>
            <a:ext cx="9144000" cy="6858000"/>
            <a:chOff x="0" y="0"/>
            <a:chExt cx="9144000" cy="5143500"/>
          </a:xfrm>
        </p:grpSpPr>
        <p:pic>
          <p:nvPicPr>
            <p:cNvPr id="6" name="Picture 5" descr="DMIRS-PowerPoint-Template-June-2017_FINAL-16_9-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251460"/>
            </a:xfrm>
            <a:prstGeom prst="rect">
              <a:avLst/>
            </a:prstGeom>
          </p:spPr>
        </p:pic>
        <p:pic>
          <p:nvPicPr>
            <p:cNvPr id="7" name="Picture 6"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
        <p:nvSpPr>
          <p:cNvPr id="9" name="TextBox 8"/>
          <p:cNvSpPr txBox="1"/>
          <p:nvPr userDrawn="1"/>
        </p:nvSpPr>
        <p:spPr>
          <a:xfrm>
            <a:off x="5510780" y="4485118"/>
            <a:ext cx="3756030" cy="830997"/>
          </a:xfrm>
          <a:prstGeom prst="rect">
            <a:avLst/>
          </a:prstGeom>
          <a:noFill/>
        </p:spPr>
        <p:txBody>
          <a:bodyPr wrap="square" rtlCol="0">
            <a:spAutoFit/>
          </a:bodyPr>
          <a:lstStyle/>
          <a:p>
            <a:r>
              <a:rPr lang="en-US" sz="2000" b="1" dirty="0" smtClean="0">
                <a:solidFill>
                  <a:schemeClr val="bg1"/>
                </a:solidFill>
              </a:rPr>
              <a:t>REPLACE IMAGE</a:t>
            </a:r>
          </a:p>
          <a:p>
            <a:r>
              <a:rPr lang="en-US" sz="1400" b="1" dirty="0" smtClean="0">
                <a:solidFill>
                  <a:schemeClr val="bg1"/>
                </a:solidFill>
              </a:rPr>
              <a:t>NOTE: Right click  on the image and select Arrange and Send to Back</a:t>
            </a:r>
            <a:endParaRPr lang="en-US" sz="1400" b="1" dirty="0">
              <a:solidFill>
                <a:schemeClr val="bg1"/>
              </a:solidFill>
            </a:endParaRPr>
          </a:p>
        </p:txBody>
      </p:sp>
      <p:sp>
        <p:nvSpPr>
          <p:cNvPr id="14" name="Text Placeholder 13"/>
          <p:cNvSpPr>
            <a:spLocks noGrp="1"/>
          </p:cNvSpPr>
          <p:nvPr>
            <p:ph type="body" sz="quarter" idx="13"/>
          </p:nvPr>
        </p:nvSpPr>
        <p:spPr>
          <a:xfrm>
            <a:off x="323850" y="452967"/>
            <a:ext cx="4824214" cy="54461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2"/>
          <p:cNvSpPr>
            <a:spLocks noGrp="1"/>
          </p:cNvSpPr>
          <p:nvPr>
            <p:ph type="pic" sz="quarter" idx="11"/>
          </p:nvPr>
        </p:nvSpPr>
        <p:spPr>
          <a:xfrm>
            <a:off x="5148064" y="452669"/>
            <a:ext cx="3887986" cy="5446227"/>
          </a:xfrm>
        </p:spPr>
        <p:txBody>
          <a:bodyPr/>
          <a:lstStyle>
            <a:lvl1pPr marL="0" indent="0" algn="ctr">
              <a:buNone/>
              <a:defRPr baseline="0">
                <a:solidFill>
                  <a:schemeClr val="bg2">
                    <a:lumMod val="60000"/>
                    <a:lumOff val="40000"/>
                  </a:schemeClr>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21986184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7" name="Picture 6" descr="DMIRS-PowerPoint-Template-June-2017_FINAL-16_9-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0" cy="1442258"/>
          </a:xfrm>
          <a:prstGeom prst="rect">
            <a:avLst/>
          </a:prstGeom>
        </p:spPr>
      </p:pic>
      <p:sp>
        <p:nvSpPr>
          <p:cNvPr id="9" name="Text Placeholder 8"/>
          <p:cNvSpPr>
            <a:spLocks noGrp="1"/>
          </p:cNvSpPr>
          <p:nvPr>
            <p:ph type="body" sz="quarter" idx="10" hasCustomPrompt="1"/>
          </p:nvPr>
        </p:nvSpPr>
        <p:spPr>
          <a:xfrm>
            <a:off x="542925" y="1984976"/>
            <a:ext cx="3971925" cy="725273"/>
          </a:xfrm>
        </p:spPr>
        <p:txBody>
          <a:bodyPr anchor="ctr">
            <a:normAutofit/>
          </a:bodyPr>
          <a:lstStyle>
            <a:lvl1pPr marL="0" indent="0" algn="ctr">
              <a:buNone/>
              <a:defRPr sz="3200" b="1" baseline="0">
                <a:solidFill>
                  <a:srgbClr val="0E6E71"/>
                </a:solidFill>
              </a:defRPr>
            </a:lvl1pPr>
          </a:lstStyle>
          <a:p>
            <a:pPr lvl="0"/>
            <a:r>
              <a:rPr lang="en-AU" dirty="0"/>
              <a:t>Enter Title Here</a:t>
            </a:r>
          </a:p>
        </p:txBody>
      </p:sp>
      <p:sp>
        <p:nvSpPr>
          <p:cNvPr id="10" name="Text Placeholder 8"/>
          <p:cNvSpPr>
            <a:spLocks noGrp="1"/>
          </p:cNvSpPr>
          <p:nvPr>
            <p:ph type="body" sz="quarter" idx="11" hasCustomPrompt="1"/>
          </p:nvPr>
        </p:nvSpPr>
        <p:spPr>
          <a:xfrm>
            <a:off x="542925" y="4176242"/>
            <a:ext cx="3971925" cy="428710"/>
          </a:xfrm>
        </p:spPr>
        <p:txBody>
          <a:bodyPr anchor="ctr">
            <a:normAutofit/>
          </a:bodyPr>
          <a:lstStyle>
            <a:lvl1pPr marL="0" indent="0" algn="ctr">
              <a:buNone/>
              <a:defRPr sz="2000" b="0" baseline="0">
                <a:solidFill>
                  <a:srgbClr val="8E1A16"/>
                </a:solidFill>
              </a:defRPr>
            </a:lvl1pPr>
          </a:lstStyle>
          <a:p>
            <a:pPr lvl="0"/>
            <a:r>
              <a:rPr lang="en-AU" dirty="0"/>
              <a:t>Presented by</a:t>
            </a:r>
          </a:p>
        </p:txBody>
      </p:sp>
      <p:sp>
        <p:nvSpPr>
          <p:cNvPr id="11" name="Text Placeholder 8"/>
          <p:cNvSpPr>
            <a:spLocks noGrp="1"/>
          </p:cNvSpPr>
          <p:nvPr>
            <p:ph type="body" sz="quarter" idx="12" hasCustomPrompt="1"/>
          </p:nvPr>
        </p:nvSpPr>
        <p:spPr>
          <a:xfrm>
            <a:off x="542925" y="4892934"/>
            <a:ext cx="3971925" cy="428710"/>
          </a:xfrm>
        </p:spPr>
        <p:txBody>
          <a:bodyPr anchor="ctr">
            <a:normAutofit/>
          </a:bodyPr>
          <a:lstStyle>
            <a:lvl1pPr marL="0" indent="0" algn="ctr">
              <a:buNone/>
              <a:defRPr sz="2800" b="1" baseline="0">
                <a:solidFill>
                  <a:srgbClr val="8E1A16"/>
                </a:solidFill>
              </a:defRPr>
            </a:lvl1pPr>
          </a:lstStyle>
          <a:p>
            <a:pPr lvl="0"/>
            <a:r>
              <a:rPr lang="en-AU" dirty="0"/>
              <a:t>Enter Name Here</a:t>
            </a:r>
          </a:p>
        </p:txBody>
      </p:sp>
      <p:sp>
        <p:nvSpPr>
          <p:cNvPr id="13" name="Picture Placeholder 12"/>
          <p:cNvSpPr>
            <a:spLocks noGrp="1"/>
          </p:cNvSpPr>
          <p:nvPr>
            <p:ph type="pic" sz="quarter" idx="13"/>
          </p:nvPr>
        </p:nvSpPr>
        <p:spPr>
          <a:xfrm>
            <a:off x="4662488" y="1268413"/>
            <a:ext cx="4349750" cy="4884737"/>
          </a:xfrm>
        </p:spPr>
        <p:txBody>
          <a:bodyPr/>
          <a:lstStyle/>
          <a:p>
            <a:r>
              <a:rPr lang="en-US" dirty="0"/>
              <a:t>Click icon to add picture</a:t>
            </a:r>
            <a:endParaRPr lang="en-AU" dirty="0"/>
          </a:p>
        </p:txBody>
      </p:sp>
    </p:spTree>
    <p:extLst>
      <p:ext uri="{BB962C8B-B14F-4D97-AF65-F5344CB8AC3E}">
        <p14:creationId xmlns:p14="http://schemas.microsoft.com/office/powerpoint/2010/main" val="3776558601"/>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444" y="6180307"/>
            <a:ext cx="9144000" cy="676656"/>
          </a:xfrm>
          <a:prstGeom prst="rect">
            <a:avLst/>
          </a:prstGeom>
        </p:spPr>
      </p:pic>
      <p:sp>
        <p:nvSpPr>
          <p:cNvPr id="1027" name="Rectangle 2"/>
          <p:cNvSpPr>
            <a:spLocks noGrp="1" noChangeArrowheads="1"/>
          </p:cNvSpPr>
          <p:nvPr>
            <p:ph type="title"/>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7239000" y="6500813"/>
            <a:ext cx="1905000" cy="3616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solidFill>
                  <a:schemeClr val="bg1"/>
                </a:solidFill>
              </a:defRPr>
            </a:lvl1pPr>
          </a:lstStyle>
          <a:p>
            <a:pPr>
              <a:defRPr/>
            </a:pPr>
            <a:fld id="{1B86F9D1-B07B-4D00-B2E6-B8677B14ED2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4" r:id="rId5"/>
    <p:sldLayoutId id="2147483666" r:id="rId6"/>
    <p:sldLayoutId id="2147483665" r:id="rId7"/>
    <p:sldLayoutId id="2147483667" r:id="rId8"/>
    <p:sldLayoutId id="2147483668" r:id="rId9"/>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ea typeface="ＭＳ Ｐゴシック" pitchFamily="-124" charset="-128"/>
        </a:defRPr>
      </a:lvl2pPr>
      <a:lvl3pPr algn="l" rtl="0" eaLnBrk="0" fontAlgn="base" hangingPunct="0">
        <a:spcBef>
          <a:spcPct val="0"/>
        </a:spcBef>
        <a:spcAft>
          <a:spcPct val="0"/>
        </a:spcAft>
        <a:defRPr sz="2800">
          <a:solidFill>
            <a:schemeClr val="tx2"/>
          </a:solidFill>
          <a:latin typeface="Arial" charset="0"/>
          <a:ea typeface="ＭＳ Ｐゴシック" pitchFamily="-124" charset="-128"/>
        </a:defRPr>
      </a:lvl3pPr>
      <a:lvl4pPr algn="l" rtl="0" eaLnBrk="0" fontAlgn="base" hangingPunct="0">
        <a:spcBef>
          <a:spcPct val="0"/>
        </a:spcBef>
        <a:spcAft>
          <a:spcPct val="0"/>
        </a:spcAft>
        <a:defRPr sz="2800">
          <a:solidFill>
            <a:schemeClr val="tx2"/>
          </a:solidFill>
          <a:latin typeface="Arial" charset="0"/>
          <a:ea typeface="ＭＳ Ｐゴシック" pitchFamily="-124" charset="-128"/>
        </a:defRPr>
      </a:lvl4pPr>
      <a:lvl5pPr algn="l" rtl="0" eaLnBrk="0" fontAlgn="base" hangingPunct="0">
        <a:spcBef>
          <a:spcPct val="0"/>
        </a:spcBef>
        <a:spcAft>
          <a:spcPct val="0"/>
        </a:spcAft>
        <a:defRPr sz="2800">
          <a:solidFill>
            <a:schemeClr val="tx2"/>
          </a:solidFill>
          <a:latin typeface="Arial" charset="0"/>
          <a:ea typeface="ＭＳ Ｐゴシック" pitchFamily="-124" charset="-128"/>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au/url?sa=i&amp;rct=j&amp;q=&amp;esrc=s&amp;source=images&amp;cd=&amp;cad=rja&amp;uact=8&amp;ved=0ahUKEwi66ePEj4PWAhUB5WMKHeLVDNoQjRwIBw&amp;url=https://www.booktopia.com.au/ten-pathways-to-death-and-disaster-michael-quinlan/prod9781862879775.html&amp;psig=AFQjCNEfn-ECKadjs9H-yfX4jUEwr8jsZQ&amp;ust=1504325434372559"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04821" y="1124744"/>
            <a:ext cx="8516762" cy="4896544"/>
          </a:xfrm>
        </p:spPr>
        <p:txBody>
          <a:bodyPr/>
          <a:lstStyle/>
          <a:p>
            <a:pPr lvl="0">
              <a:defRPr/>
            </a:pPr>
            <a:r>
              <a:rPr lang="en-AU" sz="2000" dirty="0"/>
              <a:t>This presentation is based on the </a:t>
            </a:r>
            <a:r>
              <a:rPr lang="en-AU" sz="2000" dirty="0" smtClean="0"/>
              <a:t>content presented at the 2018 Mines Safety Roadshow in October 2018.</a:t>
            </a:r>
            <a:endParaRPr lang="en-AU" sz="2000" dirty="0"/>
          </a:p>
          <a:p>
            <a:pPr>
              <a:defRPr/>
            </a:pPr>
            <a:r>
              <a:rPr lang="en-AU" sz="2000" dirty="0"/>
              <a:t>Department of Mines, Industry Regulation and </a:t>
            </a:r>
            <a:r>
              <a:rPr lang="en-AU" sz="2000" dirty="0" smtClean="0"/>
              <a:t>Safety (</a:t>
            </a:r>
            <a:r>
              <a:rPr lang="en-AU" sz="2000" dirty="0"/>
              <a:t>DMIRS) supports and encourages reuse of its information (including data), and endorses use of the Australian Governments Open Access and Licensing Framework (AusGOAL)</a:t>
            </a:r>
          </a:p>
          <a:p>
            <a:pPr>
              <a:defRPr/>
            </a:pPr>
            <a:r>
              <a:rPr lang="en-AU" sz="2000" dirty="0"/>
              <a:t>This material is licensed under Creative Commons Attribution 4.0 licence. We request that you observe and retain any copyright or related notices that may accompany this material as part of attribution. This is a requirement of Creative Commons Licences.</a:t>
            </a:r>
            <a:r>
              <a:rPr lang="en-AU" sz="2000" b="1" dirty="0"/>
              <a:t> </a:t>
            </a:r>
          </a:p>
          <a:p>
            <a:pPr>
              <a:defRPr/>
            </a:pPr>
            <a:r>
              <a:rPr lang="en-AU" sz="2000" dirty="0"/>
              <a:t>Please give attribution to Department of Mines, Industry Regulation and Safety, </a:t>
            </a:r>
            <a:r>
              <a:rPr lang="en-AU" sz="2000" dirty="0" smtClean="0"/>
              <a:t>2018.</a:t>
            </a:r>
            <a:endParaRPr lang="en-AU" sz="2000" dirty="0"/>
          </a:p>
          <a:p>
            <a:pPr>
              <a:defRPr/>
            </a:pPr>
            <a:r>
              <a:rPr lang="en-AU" altLang="en-US" sz="2000" dirty="0"/>
              <a:t>For resources, information or clarification, please contact: </a:t>
            </a:r>
            <a:r>
              <a:rPr lang="en-AU" altLang="en-US" sz="2000" b="1" dirty="0" smtClean="0">
                <a:solidFill>
                  <a:srgbClr val="0000FF"/>
                </a:solidFill>
              </a:rPr>
              <a:t>SafetyComms@dmirs.wa.gov.au</a:t>
            </a:r>
            <a:r>
              <a:rPr lang="en-AU" altLang="en-US" sz="2000" b="1" dirty="0" smtClean="0">
                <a:solidFill>
                  <a:srgbClr val="C00000"/>
                </a:solidFill>
              </a:rPr>
              <a:t> </a:t>
            </a:r>
            <a:r>
              <a:rPr lang="en-AU" altLang="en-US" sz="2000" dirty="0"/>
              <a:t>or visit </a:t>
            </a:r>
            <a:r>
              <a:rPr lang="en-AU" altLang="en-US" sz="2000" b="1" dirty="0">
                <a:solidFill>
                  <a:srgbClr val="0000FF"/>
                </a:solidFill>
              </a:rPr>
              <a:t>www.dmirs.wa.gov.au/ResourcesSafety</a:t>
            </a:r>
          </a:p>
          <a:p>
            <a:pPr>
              <a:defRPr/>
            </a:pPr>
            <a:endParaRPr lang="en-AU" altLang="en-US" sz="2000" b="1" dirty="0">
              <a:solidFill>
                <a:srgbClr val="C00000"/>
              </a:solidFill>
            </a:endParaRPr>
          </a:p>
          <a:p>
            <a:endParaRPr lang="en-AU" sz="2000"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78700" y="305272"/>
            <a:ext cx="1838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5"/>
          <p:cNvSpPr txBox="1">
            <a:spLocks/>
          </p:cNvSpPr>
          <p:nvPr/>
        </p:nvSpPr>
        <p:spPr>
          <a:xfrm>
            <a:off x="377999" y="332656"/>
            <a:ext cx="8134672" cy="1143000"/>
          </a:xfrm>
          <a:prstGeom prst="rect">
            <a:avLst/>
          </a:prstGeom>
        </p:spPr>
        <p:txBody>
          <a:bodyPr/>
          <a:lst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a:lstStyle>
          <a:p>
            <a:r>
              <a:rPr lang="en-AU" altLang="en-US" sz="2800" kern="0" dirty="0">
                <a:solidFill>
                  <a:srgbClr val="CF5E31"/>
                </a:solidFill>
              </a:rPr>
              <a:t>Please read this before using presentation</a:t>
            </a:r>
            <a:endParaRPr lang="en-AU" altLang="en-US" sz="2800" kern="0" dirty="0"/>
          </a:p>
        </p:txBody>
      </p:sp>
    </p:spTree>
    <p:extLst>
      <p:ext uri="{BB962C8B-B14F-4D97-AF65-F5344CB8AC3E}">
        <p14:creationId xmlns:p14="http://schemas.microsoft.com/office/powerpoint/2010/main" val="2019554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Last year’s roadshow</a:t>
            </a:r>
          </a:p>
        </p:txBody>
      </p:sp>
      <p:sp>
        <p:nvSpPr>
          <p:cNvPr id="4" name="AutoShape 6" descr="Image result for quinlan+ten+pathways">
            <a:hlinkClick r:id="rId3"/>
          </p:cNvPr>
          <p:cNvSpPr>
            <a:spLocks noChangeAspect="1" noChangeArrowheads="1"/>
          </p:cNvSpPr>
          <p:nvPr/>
        </p:nvSpPr>
        <p:spPr bwMode="auto">
          <a:xfrm>
            <a:off x="467545" y="5937145"/>
            <a:ext cx="6140686" cy="60488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r>
              <a:rPr lang="en-AU" sz="900" dirty="0"/>
              <a:t>M. Quinlan (2014), Ten Pathways to Death and Disaster: Learning from fatal incidents </a:t>
            </a:r>
          </a:p>
          <a:p>
            <a:r>
              <a:rPr lang="en-AU" sz="900" dirty="0"/>
              <a:t>in mines and other high hazard workplaces, Federation Press, Sydney</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413296"/>
            <a:ext cx="2569663" cy="40859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2915816" y="1340768"/>
            <a:ext cx="6048671" cy="3970318"/>
          </a:xfrm>
          <a:prstGeom prst="rect">
            <a:avLst/>
          </a:prstGeom>
          <a:noFill/>
        </p:spPr>
        <p:txBody>
          <a:bodyPr wrap="square" rtlCol="0">
            <a:spAutoFit/>
          </a:bodyPr>
          <a:lstStyle/>
          <a:p>
            <a:r>
              <a:rPr lang="en-AU" sz="1800" dirty="0"/>
              <a:t>Mining accident data since 1992 in 5 countries:</a:t>
            </a:r>
          </a:p>
          <a:p>
            <a:pPr marL="214313" indent="-214313">
              <a:buFont typeface="Arial" panose="020B0604020202020204" pitchFamily="34" charset="0"/>
              <a:buChar char="•"/>
            </a:pPr>
            <a:r>
              <a:rPr lang="en-AU" sz="1800" dirty="0"/>
              <a:t>Australia, Britain, Canada, New Zealand and USA</a:t>
            </a:r>
          </a:p>
          <a:p>
            <a:pPr marL="214313" indent="-214313">
              <a:buFont typeface="Arial" panose="020B0604020202020204" pitchFamily="34" charset="0"/>
              <a:buChar char="•"/>
            </a:pPr>
            <a:r>
              <a:rPr lang="en-AU" sz="1800" dirty="0"/>
              <a:t>46 fatal or multiple fatality accidents</a:t>
            </a:r>
          </a:p>
          <a:p>
            <a:endParaRPr lang="en-AU" sz="1800" dirty="0"/>
          </a:p>
          <a:p>
            <a:pPr marL="257175" indent="-257175">
              <a:buFont typeface="+mj-lt"/>
              <a:buAutoNum type="arabicPeriod"/>
            </a:pPr>
            <a:r>
              <a:rPr lang="en-AU" sz="1800" dirty="0">
                <a:solidFill>
                  <a:srgbClr val="A02A1D"/>
                </a:solidFill>
              </a:rPr>
              <a:t>Engineering, design and maintenance flaws</a:t>
            </a:r>
          </a:p>
          <a:p>
            <a:pPr marL="257175" indent="-257175">
              <a:buFont typeface="+mj-lt"/>
              <a:buAutoNum type="arabicPeriod"/>
            </a:pPr>
            <a:r>
              <a:rPr lang="en-AU" sz="1800" dirty="0"/>
              <a:t>Failure to heed warning signs</a:t>
            </a:r>
          </a:p>
          <a:p>
            <a:pPr marL="257175" indent="-257175">
              <a:buFont typeface="+mj-lt"/>
              <a:buAutoNum type="arabicPeriod"/>
            </a:pPr>
            <a:r>
              <a:rPr lang="en-AU" sz="1800" dirty="0">
                <a:solidFill>
                  <a:srgbClr val="A02A1D"/>
                </a:solidFill>
              </a:rPr>
              <a:t>Flaws in risk assessments</a:t>
            </a:r>
          </a:p>
          <a:p>
            <a:pPr marL="257175" indent="-257175">
              <a:buFont typeface="+mj-lt"/>
              <a:buAutoNum type="arabicPeriod"/>
            </a:pPr>
            <a:r>
              <a:rPr lang="en-AU" sz="1800" dirty="0"/>
              <a:t>Flaws in management systems</a:t>
            </a:r>
          </a:p>
          <a:p>
            <a:pPr marL="257175" indent="-257175">
              <a:buFont typeface="+mj-lt"/>
              <a:buAutoNum type="arabicPeriod"/>
            </a:pPr>
            <a:r>
              <a:rPr lang="en-AU" sz="1800" dirty="0">
                <a:solidFill>
                  <a:srgbClr val="A02A1D"/>
                </a:solidFill>
              </a:rPr>
              <a:t>Flaws in system auditing</a:t>
            </a:r>
          </a:p>
          <a:p>
            <a:pPr marL="257175" indent="-257175">
              <a:buFont typeface="+mj-lt"/>
              <a:buAutoNum type="arabicPeriod"/>
            </a:pPr>
            <a:r>
              <a:rPr lang="en-AU" sz="1800" dirty="0"/>
              <a:t>Economic and reward pressures compromising safety</a:t>
            </a:r>
          </a:p>
          <a:p>
            <a:pPr marL="257175" indent="-257175">
              <a:buFont typeface="+mj-lt"/>
              <a:buAutoNum type="arabicPeriod"/>
            </a:pPr>
            <a:r>
              <a:rPr lang="en-AU" sz="1800" dirty="0">
                <a:solidFill>
                  <a:srgbClr val="A02A1D"/>
                </a:solidFill>
              </a:rPr>
              <a:t>Failures in regulatory oversight</a:t>
            </a:r>
          </a:p>
          <a:p>
            <a:pPr marL="257175" indent="-257175">
              <a:buFont typeface="+mj-lt"/>
              <a:buAutoNum type="arabicPeriod"/>
            </a:pPr>
            <a:r>
              <a:rPr lang="en-AU" sz="1800" dirty="0"/>
              <a:t>Worker or supervisor concerns that were ignored</a:t>
            </a:r>
          </a:p>
          <a:p>
            <a:pPr marL="257175" indent="-257175">
              <a:buFont typeface="+mj-lt"/>
              <a:buAutoNum type="arabicPeriod"/>
            </a:pPr>
            <a:r>
              <a:rPr lang="en-AU" sz="1800" dirty="0">
                <a:solidFill>
                  <a:srgbClr val="A02A1D"/>
                </a:solidFill>
              </a:rPr>
              <a:t>Poor worker-management communication and trust</a:t>
            </a:r>
          </a:p>
          <a:p>
            <a:pPr marL="257175" indent="-257175">
              <a:buFont typeface="+mj-lt"/>
              <a:buAutoNum type="arabicPeriod"/>
            </a:pPr>
            <a:r>
              <a:rPr lang="en-AU" sz="1800" dirty="0"/>
              <a:t>Deficiencies in emergency and rescue procedures</a:t>
            </a:r>
          </a:p>
        </p:txBody>
      </p:sp>
    </p:spTree>
    <p:extLst>
      <p:ext uri="{BB962C8B-B14F-4D97-AF65-F5344CB8AC3E}">
        <p14:creationId xmlns:p14="http://schemas.microsoft.com/office/powerpoint/2010/main" val="3673946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Last year’s roadshow: Pathways to disaster</a:t>
            </a:r>
          </a:p>
        </p:txBody>
      </p:sp>
      <p:sp>
        <p:nvSpPr>
          <p:cNvPr id="3" name="Content Placeholder 2"/>
          <p:cNvSpPr>
            <a:spLocks noGrp="1"/>
          </p:cNvSpPr>
          <p:nvPr>
            <p:ph idx="1"/>
          </p:nvPr>
        </p:nvSpPr>
        <p:spPr>
          <a:xfrm>
            <a:off x="251520" y="1412776"/>
            <a:ext cx="8640960" cy="4683224"/>
          </a:xfrm>
        </p:spPr>
        <p:txBody>
          <a:bodyPr/>
          <a:lstStyle/>
          <a:p>
            <a:r>
              <a:rPr lang="en-AU" dirty="0"/>
              <a:t>703 of you filled in a questionnaire concerning these pathways in your own organisation.</a:t>
            </a:r>
          </a:p>
          <a:p>
            <a:pPr lvl="1"/>
            <a:r>
              <a:rPr lang="en-AU" dirty="0">
                <a:solidFill>
                  <a:srgbClr val="008080"/>
                </a:solidFill>
              </a:rPr>
              <a:t>Score from 0 (poor) to 10 (excellent)</a:t>
            </a:r>
          </a:p>
          <a:p>
            <a:r>
              <a:rPr lang="en-AU" dirty="0"/>
              <a:t>13 Roadshow locations</a:t>
            </a:r>
          </a:p>
          <a:p>
            <a:r>
              <a:rPr lang="en-AU" dirty="0"/>
              <a:t>Mean scores were between 6 and 8 (out of 10)</a:t>
            </a:r>
          </a:p>
          <a:p>
            <a:pPr lvl="1"/>
            <a:r>
              <a:rPr lang="en-AU" dirty="0">
                <a:solidFill>
                  <a:srgbClr val="008080"/>
                </a:solidFill>
              </a:rPr>
              <a:t>Mine sites had less variety than town locations;</a:t>
            </a:r>
          </a:p>
          <a:p>
            <a:pPr lvl="1"/>
            <a:r>
              <a:rPr lang="en-AU" dirty="0">
                <a:solidFill>
                  <a:srgbClr val="008080"/>
                </a:solidFill>
              </a:rPr>
              <a:t>Likely due to people from different organisations.</a:t>
            </a:r>
          </a:p>
          <a:p>
            <a:r>
              <a:rPr lang="en-AU" dirty="0"/>
              <a:t>Best scores concerned with:</a:t>
            </a:r>
          </a:p>
          <a:p>
            <a:pPr lvl="1"/>
            <a:r>
              <a:rPr lang="en-AU" dirty="0">
                <a:solidFill>
                  <a:srgbClr val="008080"/>
                </a:solidFill>
              </a:rPr>
              <a:t>Effectiveness of risk assessments (mean = 7.5); and</a:t>
            </a:r>
          </a:p>
          <a:p>
            <a:pPr lvl="1"/>
            <a:r>
              <a:rPr lang="en-AU" dirty="0">
                <a:solidFill>
                  <a:srgbClr val="008080"/>
                </a:solidFill>
              </a:rPr>
              <a:t>Safety before production (mean = 7.3)</a:t>
            </a:r>
          </a:p>
          <a:p>
            <a:pPr marL="0" indent="0">
              <a:buNone/>
            </a:pPr>
            <a:endParaRPr lang="en-AU" sz="2800" dirty="0"/>
          </a:p>
          <a:p>
            <a:endParaRPr lang="en-AU" sz="2800" dirty="0">
              <a:latin typeface="Calibri" panose="020F0502020204030204" pitchFamily="34" charset="0"/>
            </a:endParaRPr>
          </a:p>
          <a:p>
            <a:endParaRPr lang="en-AU" sz="2800" dirty="0">
              <a:latin typeface="Calibri" panose="020F0502020204030204" pitchFamily="34" charset="0"/>
            </a:endParaRPr>
          </a:p>
        </p:txBody>
      </p:sp>
    </p:spTree>
    <p:extLst>
      <p:ext uri="{BB962C8B-B14F-4D97-AF65-F5344CB8AC3E}">
        <p14:creationId xmlns:p14="http://schemas.microsoft.com/office/powerpoint/2010/main" val="2895831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Last year’s roadshow: Pathways to disaster</a:t>
            </a:r>
          </a:p>
        </p:txBody>
      </p:sp>
      <p:sp>
        <p:nvSpPr>
          <p:cNvPr id="3" name="Content Placeholder 2"/>
          <p:cNvSpPr>
            <a:spLocks noGrp="1"/>
          </p:cNvSpPr>
          <p:nvPr>
            <p:ph idx="1"/>
          </p:nvPr>
        </p:nvSpPr>
        <p:spPr>
          <a:xfrm>
            <a:off x="250825" y="1411759"/>
            <a:ext cx="8642350" cy="4681537"/>
          </a:xfrm>
        </p:spPr>
        <p:txBody>
          <a:bodyPr/>
          <a:lstStyle/>
          <a:p>
            <a:r>
              <a:rPr lang="en-AU" dirty="0"/>
              <a:t>Equal 2nd lowest score from </a:t>
            </a:r>
            <a:r>
              <a:rPr lang="en-AU" dirty="0">
                <a:solidFill>
                  <a:srgbClr val="C00000"/>
                </a:solidFill>
              </a:rPr>
              <a:t>Design and Maintenance </a:t>
            </a:r>
          </a:p>
          <a:p>
            <a:pPr lvl="1"/>
            <a:r>
              <a:rPr lang="en-AU" dirty="0">
                <a:solidFill>
                  <a:srgbClr val="008080"/>
                </a:solidFill>
              </a:rPr>
              <a:t>Mean = 6.1</a:t>
            </a:r>
          </a:p>
          <a:p>
            <a:pPr lvl="1"/>
            <a:r>
              <a:rPr lang="en-AU" dirty="0">
                <a:solidFill>
                  <a:srgbClr val="008080"/>
                </a:solidFill>
              </a:rPr>
              <a:t>Equipment designed and maintained to remove hazards;</a:t>
            </a:r>
          </a:p>
          <a:p>
            <a:pPr lvl="1"/>
            <a:r>
              <a:rPr lang="en-AU" dirty="0">
                <a:solidFill>
                  <a:srgbClr val="008080"/>
                </a:solidFill>
              </a:rPr>
              <a:t>Indicates </a:t>
            </a:r>
            <a:r>
              <a:rPr lang="en-AU" u="sng" dirty="0">
                <a:solidFill>
                  <a:srgbClr val="008080"/>
                </a:solidFill>
              </a:rPr>
              <a:t>latent risk. </a:t>
            </a:r>
          </a:p>
          <a:p>
            <a:pPr marL="457200" lvl="1" indent="0">
              <a:buNone/>
            </a:pPr>
            <a:endParaRPr lang="en-AU" u="sng" dirty="0">
              <a:solidFill>
                <a:srgbClr val="008080"/>
              </a:solidFill>
            </a:endParaRPr>
          </a:p>
          <a:p>
            <a:r>
              <a:rPr lang="en-AU" dirty="0"/>
              <a:t>Lowest score was </a:t>
            </a:r>
            <a:r>
              <a:rPr lang="en-AU" dirty="0">
                <a:solidFill>
                  <a:srgbClr val="C00000"/>
                </a:solidFill>
              </a:rPr>
              <a:t>Auditing Management Systems </a:t>
            </a:r>
          </a:p>
          <a:p>
            <a:pPr lvl="1"/>
            <a:r>
              <a:rPr lang="en-AU" dirty="0">
                <a:solidFill>
                  <a:srgbClr val="008080"/>
                </a:solidFill>
              </a:rPr>
              <a:t>Mean = 5.8</a:t>
            </a:r>
          </a:p>
          <a:p>
            <a:pPr lvl="1"/>
            <a:r>
              <a:rPr lang="en-AU" dirty="0">
                <a:solidFill>
                  <a:srgbClr val="008080"/>
                </a:solidFill>
              </a:rPr>
              <a:t>Checking system design &amp; effectiveness to control risk;</a:t>
            </a:r>
          </a:p>
          <a:p>
            <a:pPr lvl="1"/>
            <a:r>
              <a:rPr lang="en-AU" dirty="0">
                <a:solidFill>
                  <a:srgbClr val="008080"/>
                </a:solidFill>
              </a:rPr>
              <a:t>Indicates </a:t>
            </a:r>
            <a:r>
              <a:rPr lang="en-AU" u="sng" dirty="0">
                <a:solidFill>
                  <a:srgbClr val="008080"/>
                </a:solidFill>
              </a:rPr>
              <a:t>complacency</a:t>
            </a:r>
            <a:r>
              <a:rPr lang="en-AU" dirty="0">
                <a:solidFill>
                  <a:srgbClr val="008080"/>
                </a:solidFill>
              </a:rPr>
              <a:t>.</a:t>
            </a:r>
          </a:p>
          <a:p>
            <a:endParaRPr lang="en-AU" dirty="0"/>
          </a:p>
        </p:txBody>
      </p:sp>
    </p:spTree>
    <p:extLst>
      <p:ext uri="{BB962C8B-B14F-4D97-AF65-F5344CB8AC3E}">
        <p14:creationId xmlns:p14="http://schemas.microsoft.com/office/powerpoint/2010/main" val="343504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DMIRS findings</a:t>
            </a:r>
          </a:p>
        </p:txBody>
      </p:sp>
      <p:sp>
        <p:nvSpPr>
          <p:cNvPr id="3" name="Content Placeholder 2"/>
          <p:cNvSpPr>
            <a:spLocks noGrp="1"/>
          </p:cNvSpPr>
          <p:nvPr>
            <p:ph idx="1"/>
          </p:nvPr>
        </p:nvSpPr>
        <p:spPr>
          <a:xfrm>
            <a:off x="323528" y="1412776"/>
            <a:ext cx="8640960" cy="4495800"/>
          </a:xfrm>
        </p:spPr>
        <p:txBody>
          <a:bodyPr/>
          <a:lstStyle/>
          <a:p>
            <a:r>
              <a:rPr lang="en-AU" dirty="0"/>
              <a:t>DMIRS analysis of fatal incidents has been summarised on our hazard register.   </a:t>
            </a:r>
          </a:p>
          <a:p>
            <a:pPr lvl="1"/>
            <a:r>
              <a:rPr lang="en-AU" dirty="0">
                <a:solidFill>
                  <a:srgbClr val="008080"/>
                </a:solidFill>
              </a:rPr>
              <a:t>“</a:t>
            </a:r>
            <a:r>
              <a:rPr lang="en-AU" i="1" dirty="0">
                <a:solidFill>
                  <a:srgbClr val="008080"/>
                </a:solidFill>
              </a:rPr>
              <a:t>Precautions and preventative measures</a:t>
            </a:r>
            <a:r>
              <a:rPr lang="en-AU" dirty="0">
                <a:solidFill>
                  <a:srgbClr val="008080"/>
                </a:solidFill>
              </a:rPr>
              <a:t>” include similar findings to Quinlan.</a:t>
            </a:r>
          </a:p>
          <a:p>
            <a:r>
              <a:rPr lang="en-AU" dirty="0"/>
              <a:t>The analysis and last year’s survey results shows weaknesses in the </a:t>
            </a:r>
            <a:r>
              <a:rPr lang="en-AU" dirty="0">
                <a:solidFill>
                  <a:srgbClr val="C00000"/>
                </a:solidFill>
              </a:rPr>
              <a:t>design and implementation </a:t>
            </a:r>
            <a:r>
              <a:rPr lang="en-AU" dirty="0"/>
              <a:t>of safety management systems.</a:t>
            </a:r>
          </a:p>
          <a:p>
            <a:r>
              <a:rPr lang="en-AU" dirty="0"/>
              <a:t>DMIRS legal team have:</a:t>
            </a:r>
          </a:p>
          <a:p>
            <a:pPr lvl="1"/>
            <a:r>
              <a:rPr lang="en-AU" dirty="0">
                <a:solidFill>
                  <a:srgbClr val="008080"/>
                </a:solidFill>
              </a:rPr>
              <a:t>Detected similar weaknesses; and </a:t>
            </a:r>
          </a:p>
          <a:p>
            <a:pPr lvl="1"/>
            <a:r>
              <a:rPr lang="en-AU" dirty="0">
                <a:solidFill>
                  <a:srgbClr val="008080"/>
                </a:solidFill>
              </a:rPr>
              <a:t>Suggested a small bank of questions to be asked of registered managers and responsible persons.</a:t>
            </a:r>
          </a:p>
          <a:p>
            <a:endParaRPr lang="en-AU" sz="2800" dirty="0">
              <a:latin typeface="Calibri" panose="020F0502020204030204" pitchFamily="34" charset="0"/>
            </a:endParaRPr>
          </a:p>
          <a:p>
            <a:endParaRPr lang="en-AU" sz="2800" dirty="0">
              <a:latin typeface="Calibri" panose="020F0502020204030204" pitchFamily="34" charset="0"/>
            </a:endParaRPr>
          </a:p>
        </p:txBody>
      </p:sp>
    </p:spTree>
    <p:extLst>
      <p:ext uri="{BB962C8B-B14F-4D97-AF65-F5344CB8AC3E}">
        <p14:creationId xmlns:p14="http://schemas.microsoft.com/office/powerpoint/2010/main" val="4080988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600"/>
            <a:ext cx="8568952" cy="752128"/>
          </a:xfrm>
        </p:spPr>
        <p:txBody>
          <a:bodyPr>
            <a:noAutofit/>
          </a:bodyPr>
          <a:lstStyle/>
          <a:p>
            <a:r>
              <a:rPr lang="en-AU" dirty="0"/>
              <a:t>DMIRS recommended questions: Audit and monitoring </a:t>
            </a:r>
          </a:p>
        </p:txBody>
      </p:sp>
      <p:sp>
        <p:nvSpPr>
          <p:cNvPr id="3" name="Content Placeholder 2"/>
          <p:cNvSpPr>
            <a:spLocks noGrp="1"/>
          </p:cNvSpPr>
          <p:nvPr>
            <p:ph idx="1"/>
          </p:nvPr>
        </p:nvSpPr>
        <p:spPr>
          <a:xfrm>
            <a:off x="35496" y="1412776"/>
            <a:ext cx="9001000" cy="4752528"/>
          </a:xfrm>
        </p:spPr>
        <p:txBody>
          <a:bodyPr>
            <a:normAutofit/>
          </a:bodyPr>
          <a:lstStyle/>
          <a:p>
            <a:r>
              <a:rPr lang="en-AU" dirty="0"/>
              <a:t>What safety monitoring is conducted at your mining operation?</a:t>
            </a:r>
          </a:p>
          <a:p>
            <a:pPr lvl="0"/>
            <a:r>
              <a:rPr lang="en-AU" dirty="0"/>
              <a:t>Does the monitoring include safety system audits? </a:t>
            </a:r>
          </a:p>
          <a:p>
            <a:pPr lvl="1"/>
            <a:r>
              <a:rPr lang="en-AU" dirty="0">
                <a:solidFill>
                  <a:srgbClr val="008080"/>
                </a:solidFill>
              </a:rPr>
              <a:t>How often are they conducted? </a:t>
            </a:r>
          </a:p>
          <a:p>
            <a:pPr lvl="1"/>
            <a:r>
              <a:rPr lang="en-AU" dirty="0">
                <a:solidFill>
                  <a:srgbClr val="008080"/>
                </a:solidFill>
              </a:rPr>
              <a:t>Where are they documented?</a:t>
            </a:r>
          </a:p>
          <a:p>
            <a:pPr lvl="1"/>
            <a:r>
              <a:rPr lang="en-AU" dirty="0">
                <a:solidFill>
                  <a:srgbClr val="008080"/>
                </a:solidFill>
              </a:rPr>
              <a:t>Are the persons that conduct the audits competent?</a:t>
            </a:r>
          </a:p>
          <a:p>
            <a:pPr lvl="2"/>
            <a:r>
              <a:rPr lang="en-AU" dirty="0">
                <a:solidFill>
                  <a:srgbClr val="C00000"/>
                </a:solidFill>
              </a:rPr>
              <a:t>How do you know?</a:t>
            </a:r>
          </a:p>
          <a:p>
            <a:r>
              <a:rPr lang="en-AU" dirty="0"/>
              <a:t>What personal measures do you take to monitor compliance:</a:t>
            </a:r>
          </a:p>
          <a:p>
            <a:pPr lvl="1"/>
            <a:r>
              <a:rPr lang="en-AU" dirty="0">
                <a:solidFill>
                  <a:srgbClr val="008080"/>
                </a:solidFill>
              </a:rPr>
              <a:t>With the legislation and </a:t>
            </a:r>
          </a:p>
          <a:p>
            <a:pPr lvl="1"/>
            <a:r>
              <a:rPr lang="en-AU" dirty="0">
                <a:solidFill>
                  <a:srgbClr val="008080"/>
                </a:solidFill>
              </a:rPr>
              <a:t>With the safety management plan?</a:t>
            </a:r>
          </a:p>
          <a:p>
            <a:pPr lvl="2"/>
            <a:r>
              <a:rPr lang="en-AU" dirty="0">
                <a:solidFill>
                  <a:srgbClr val="C00000"/>
                </a:solidFill>
              </a:rPr>
              <a:t>Where are the measures documented?</a:t>
            </a:r>
          </a:p>
          <a:p>
            <a:pPr lvl="2"/>
            <a:r>
              <a:rPr lang="en-AU" dirty="0">
                <a:solidFill>
                  <a:srgbClr val="C00000"/>
                </a:solidFill>
              </a:rPr>
              <a:t>Could you validate your safety monitoring activities to a court?</a:t>
            </a:r>
          </a:p>
          <a:p>
            <a:pPr lvl="0"/>
            <a:endParaRPr lang="en-AU" dirty="0"/>
          </a:p>
          <a:p>
            <a:pPr marL="0" indent="0">
              <a:buNone/>
            </a:pPr>
            <a:endParaRPr lang="en-AU" dirty="0"/>
          </a:p>
        </p:txBody>
      </p:sp>
    </p:spTree>
    <p:extLst>
      <p:ext uri="{BB962C8B-B14F-4D97-AF65-F5344CB8AC3E}">
        <p14:creationId xmlns:p14="http://schemas.microsoft.com/office/powerpoint/2010/main" val="78134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MIRS-PowerPoint-Template-June-2017_FINAL-16_9-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9144000" cy="1442258"/>
          </a:xfrm>
          <a:prstGeom prst="rect">
            <a:avLst/>
          </a:prstGeom>
        </p:spPr>
      </p:pic>
      <p:pic>
        <p:nvPicPr>
          <p:cNvPr id="9" name="Picture 8" descr="DMIRS-PowerPoint-Template-June-2017_FINAL-16_9-4.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153863"/>
            <a:ext cx="9144000" cy="719328"/>
          </a:xfrm>
          <a:prstGeom prst="rect">
            <a:avLst/>
          </a:prstGeom>
        </p:spPr>
      </p:pic>
      <p:sp>
        <p:nvSpPr>
          <p:cNvPr id="6" name="Rectangle 7">
            <a:extLst>
              <a:ext uri="{FF2B5EF4-FFF2-40B4-BE49-F238E27FC236}">
                <a16:creationId xmlns:a16="http://schemas.microsoft.com/office/drawing/2014/main" id="{E62B09EE-4ACA-43DA-8F3D-386000159F43}"/>
              </a:ext>
            </a:extLst>
          </p:cNvPr>
          <p:cNvSpPr>
            <a:spLocks noGrp="1" noChangeArrowheads="1"/>
          </p:cNvSpPr>
          <p:nvPr/>
        </p:nvSpPr>
        <p:spPr bwMode="auto">
          <a:xfrm>
            <a:off x="5580112" y="2849828"/>
            <a:ext cx="3094112" cy="1471404"/>
          </a:xfrm>
          <a:prstGeom prst="rect">
            <a:avLst/>
          </a:prstGeom>
          <a:noFill/>
          <a:ln w="9525">
            <a:noFill/>
            <a:miter lim="800000"/>
            <a:headEnd/>
            <a:tailEnd/>
          </a:ln>
        </p:spPr>
        <p:txBody>
          <a:bodyPr anchor="ctr"/>
          <a:lstStyle/>
          <a:p>
            <a:pPr algn="ctr" eaLnBrk="0" fontAlgn="base" hangingPunct="0">
              <a:spcBef>
                <a:spcPct val="0"/>
              </a:spcBef>
              <a:spcAft>
                <a:spcPct val="0"/>
              </a:spcAft>
            </a:pPr>
            <a:r>
              <a:rPr lang="en-US" sz="4400" dirty="0" smtClean="0">
                <a:solidFill>
                  <a:srgbClr val="A32816"/>
                </a:solidFill>
              </a:rPr>
              <a:t>2018 Mines </a:t>
            </a:r>
            <a:r>
              <a:rPr lang="en-US" sz="4400" dirty="0">
                <a:solidFill>
                  <a:srgbClr val="A32816"/>
                </a:solidFill>
              </a:rPr>
              <a:t>Safety Roadshow</a:t>
            </a:r>
          </a:p>
          <a:p>
            <a:pPr algn="ctr" eaLnBrk="0" fontAlgn="base" hangingPunct="0">
              <a:spcBef>
                <a:spcPct val="0"/>
              </a:spcBef>
              <a:spcAft>
                <a:spcPct val="0"/>
              </a:spcAft>
            </a:pPr>
            <a:endParaRPr lang="en-US" sz="1000" dirty="0">
              <a:solidFill>
                <a:prstClr val="black"/>
              </a:solidFill>
            </a:endParaRPr>
          </a:p>
        </p:txBody>
      </p:sp>
      <p:pic>
        <p:nvPicPr>
          <p:cNvPr id="8" name="Picture 7">
            <a:extLst>
              <a:ext uri="{FF2B5EF4-FFF2-40B4-BE49-F238E27FC236}">
                <a16:creationId xmlns:a16="http://schemas.microsoft.com/office/drawing/2014/main" id="{0A1C5E6E-26B8-459A-B4DE-DC39D9ECC870}"/>
              </a:ext>
            </a:extLst>
          </p:cNvPr>
          <p:cNvPicPr>
            <a:picLocks noChangeAspect="1"/>
          </p:cNvPicPr>
          <p:nvPr/>
        </p:nvPicPr>
        <p:blipFill>
          <a:blip r:embed="rId5"/>
          <a:stretch>
            <a:fillRect/>
          </a:stretch>
        </p:blipFill>
        <p:spPr>
          <a:xfrm>
            <a:off x="395536" y="1844824"/>
            <a:ext cx="4956720" cy="3481413"/>
          </a:xfrm>
          <a:prstGeom prst="rect">
            <a:avLst/>
          </a:prstGeom>
        </p:spPr>
      </p:pic>
    </p:spTree>
    <p:extLst>
      <p:ext uri="{BB962C8B-B14F-4D97-AF65-F5344CB8AC3E}">
        <p14:creationId xmlns:p14="http://schemas.microsoft.com/office/powerpoint/2010/main" val="3918846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Subtitle 4"/>
          <p:cNvSpPr>
            <a:spLocks noGrp="1"/>
          </p:cNvSpPr>
          <p:nvPr>
            <p:ph idx="1"/>
          </p:nvPr>
        </p:nvSpPr>
        <p:spPr>
          <a:xfrm>
            <a:off x="504664" y="1686507"/>
            <a:ext cx="8134672" cy="3948173"/>
          </a:xfrm>
        </p:spPr>
        <p:txBody>
          <a:bodyPr>
            <a:normAutofit/>
          </a:bodyPr>
          <a:lstStyle/>
          <a:p>
            <a:pPr>
              <a:buFontTx/>
              <a:buNone/>
              <a:defRPr/>
            </a:pPr>
            <a:endParaRPr lang="en-AU" sz="4400" dirty="0"/>
          </a:p>
          <a:p>
            <a:pPr algn="ctr">
              <a:buFontTx/>
              <a:buNone/>
              <a:defRPr/>
            </a:pPr>
            <a:r>
              <a:rPr lang="en-AU" sz="4400" dirty="0" smtClean="0">
                <a:solidFill>
                  <a:srgbClr val="0E6E71"/>
                </a:solidFill>
              </a:rPr>
              <a:t>Shaping and sharing the future</a:t>
            </a:r>
            <a:endParaRPr lang="en-AU" sz="4400" dirty="0">
              <a:solidFill>
                <a:srgbClr val="0E6E71"/>
              </a:solidFill>
            </a:endParaRPr>
          </a:p>
          <a:p>
            <a:pPr>
              <a:spcBef>
                <a:spcPts val="0"/>
              </a:spcBef>
              <a:buNone/>
            </a:pPr>
            <a:endParaRPr lang="en-AU" sz="4400" dirty="0"/>
          </a:p>
          <a:p>
            <a:pPr>
              <a:spcBef>
                <a:spcPts val="0"/>
              </a:spcBef>
              <a:buNone/>
            </a:pPr>
            <a:endParaRPr lang="en-AU" sz="4400" dirty="0"/>
          </a:p>
          <a:p>
            <a:pPr>
              <a:spcBef>
                <a:spcPts val="0"/>
              </a:spcBef>
              <a:buNone/>
            </a:pPr>
            <a:endParaRPr lang="en-AU" sz="4400" dirty="0"/>
          </a:p>
          <a:p>
            <a:pPr algn="r">
              <a:buNone/>
            </a:pPr>
            <a:endParaRPr lang="en-AU" sz="4400" dirty="0"/>
          </a:p>
          <a:p>
            <a:pPr algn="r">
              <a:buFontTx/>
              <a:buNone/>
            </a:pPr>
            <a:endParaRPr lang="en-AU" sz="4400" dirty="0"/>
          </a:p>
        </p:txBody>
      </p:sp>
      <p:sp>
        <p:nvSpPr>
          <p:cNvPr id="2" name="Slide Number Placeholder 1"/>
          <p:cNvSpPr>
            <a:spLocks noGrp="1"/>
          </p:cNvSpPr>
          <p:nvPr>
            <p:ph type="sldNum" sz="quarter" idx="10"/>
          </p:nvPr>
        </p:nvSpPr>
        <p:spPr/>
        <p:txBody>
          <a:bodyPr/>
          <a:lstStyle/>
          <a:p>
            <a:pPr>
              <a:defRPr/>
            </a:pPr>
            <a:fld id="{44C1278F-C93A-44A2-AB74-1750ADFF2444}" type="slidenum">
              <a:rPr lang="en-US" smtClean="0"/>
              <a:pPr>
                <a:defRPr/>
              </a:pPr>
              <a:t>3</a:t>
            </a:fld>
            <a:endParaRPr lang="en-US" dirty="0"/>
          </a:p>
        </p:txBody>
      </p:sp>
    </p:spTree>
    <p:extLst>
      <p:ext uri="{BB962C8B-B14F-4D97-AF65-F5344CB8AC3E}">
        <p14:creationId xmlns:p14="http://schemas.microsoft.com/office/powerpoint/2010/main" val="577959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Do We Know?</a:t>
            </a:r>
            <a:endParaRPr lang="en-AU" dirty="0"/>
          </a:p>
        </p:txBody>
      </p:sp>
      <p:pic>
        <p:nvPicPr>
          <p:cNvPr id="4" name="Picture 3"/>
          <p:cNvPicPr>
            <a:picLocks noChangeAspect="1"/>
          </p:cNvPicPr>
          <p:nvPr/>
        </p:nvPicPr>
        <p:blipFill>
          <a:blip r:embed="rId3"/>
          <a:stretch>
            <a:fillRect/>
          </a:stretch>
        </p:blipFill>
        <p:spPr>
          <a:xfrm>
            <a:off x="2231740" y="1253440"/>
            <a:ext cx="4680520" cy="4983872"/>
          </a:xfrm>
          <a:prstGeom prst="rect">
            <a:avLst/>
          </a:prstGeom>
        </p:spPr>
      </p:pic>
    </p:spTree>
    <p:extLst>
      <p:ext uri="{BB962C8B-B14F-4D97-AF65-F5344CB8AC3E}">
        <p14:creationId xmlns:p14="http://schemas.microsoft.com/office/powerpoint/2010/main" val="1706596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Last years “shaping and sharing”: Overview</a:t>
            </a:r>
          </a:p>
        </p:txBody>
      </p:sp>
      <p:sp>
        <p:nvSpPr>
          <p:cNvPr id="3" name="Content Placeholder 2"/>
          <p:cNvSpPr>
            <a:spLocks noGrp="1"/>
          </p:cNvSpPr>
          <p:nvPr>
            <p:ph idx="1"/>
          </p:nvPr>
        </p:nvSpPr>
        <p:spPr>
          <a:xfrm>
            <a:off x="251520" y="1484784"/>
            <a:ext cx="8568952" cy="4554194"/>
          </a:xfrm>
        </p:spPr>
        <p:txBody>
          <a:bodyPr/>
          <a:lstStyle/>
          <a:p>
            <a:pPr marL="0" indent="0">
              <a:buNone/>
            </a:pPr>
            <a:r>
              <a:rPr lang="en-AU" dirty="0" smtClean="0"/>
              <a:t>ECU were asked </a:t>
            </a:r>
            <a:r>
              <a:rPr lang="en-AU" dirty="0"/>
              <a:t>to collect and analyse information from Roadshow participants:</a:t>
            </a:r>
          </a:p>
          <a:p>
            <a:pPr lvl="1"/>
            <a:r>
              <a:rPr lang="en-AU" dirty="0">
                <a:solidFill>
                  <a:srgbClr val="008080"/>
                </a:solidFill>
              </a:rPr>
              <a:t>to help define training material contents</a:t>
            </a:r>
          </a:p>
          <a:p>
            <a:pPr lvl="1"/>
            <a:r>
              <a:rPr lang="en-AU" dirty="0">
                <a:solidFill>
                  <a:srgbClr val="008080"/>
                </a:solidFill>
              </a:rPr>
              <a:t>how best to provide them.</a:t>
            </a:r>
          </a:p>
          <a:p>
            <a:pPr marL="0" indent="0">
              <a:buNone/>
            </a:pPr>
            <a:r>
              <a:rPr lang="en-AU" dirty="0"/>
              <a:t/>
            </a:r>
            <a:br>
              <a:rPr lang="en-AU" dirty="0"/>
            </a:br>
            <a:r>
              <a:rPr lang="en-AU" dirty="0"/>
              <a:t>So far we have collected data from:</a:t>
            </a:r>
          </a:p>
          <a:p>
            <a:pPr lvl="1"/>
            <a:r>
              <a:rPr lang="en-AU" dirty="0">
                <a:solidFill>
                  <a:srgbClr val="008080"/>
                </a:solidFill>
              </a:rPr>
              <a:t>649 delegates in 2016</a:t>
            </a:r>
          </a:p>
          <a:p>
            <a:pPr lvl="1"/>
            <a:r>
              <a:rPr lang="en-AU" dirty="0">
                <a:solidFill>
                  <a:srgbClr val="008080"/>
                </a:solidFill>
              </a:rPr>
              <a:t>634 delegates in 2017</a:t>
            </a:r>
          </a:p>
          <a:p>
            <a:pPr lvl="1"/>
            <a:r>
              <a:rPr lang="en-AU" dirty="0">
                <a:solidFill>
                  <a:srgbClr val="C00000"/>
                </a:solidFill>
              </a:rPr>
              <a:t>A very powerful data set!</a:t>
            </a:r>
          </a:p>
          <a:p>
            <a:pPr marL="0" indent="0">
              <a:buNone/>
            </a:pPr>
            <a:endParaRPr lang="en-AU" sz="2800" dirty="0"/>
          </a:p>
        </p:txBody>
      </p:sp>
    </p:spTree>
    <p:extLst>
      <p:ext uri="{BB962C8B-B14F-4D97-AF65-F5344CB8AC3E}">
        <p14:creationId xmlns:p14="http://schemas.microsoft.com/office/powerpoint/2010/main" val="1773796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76F1F4FD-87F2-418A-9B51-881B3C619DC1}"/>
              </a:ext>
            </a:extLst>
          </p:cNvPr>
          <p:cNvSpPr txBox="1">
            <a:spLocks/>
          </p:cNvSpPr>
          <p:nvPr/>
        </p:nvSpPr>
        <p:spPr>
          <a:xfrm>
            <a:off x="323528" y="1628800"/>
            <a:ext cx="4086454" cy="4122458"/>
          </a:xfrm>
          <a:prstGeom prst="rect">
            <a:avLst/>
          </a:prstGeom>
          <a:solidFill>
            <a:schemeClr val="bg1">
              <a:lumMod val="95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8080"/>
                </a:solidFill>
              </a:rPr>
              <a:t>Personal training needs in priority order:</a:t>
            </a:r>
          </a:p>
          <a:p>
            <a:pPr marL="342900" indent="-342900">
              <a:buFont typeface="+mj-lt"/>
              <a:buAutoNum type="arabicPeriod"/>
            </a:pPr>
            <a:r>
              <a:rPr lang="en-US" sz="2000" dirty="0">
                <a:ea typeface="Malgun Gothic" panose="020B0503020000020004" pitchFamily="34" charset="-127"/>
              </a:rPr>
              <a:t>Legislation</a:t>
            </a:r>
          </a:p>
          <a:p>
            <a:pPr marL="342900" indent="-342900">
              <a:buFont typeface="+mj-lt"/>
              <a:buAutoNum type="arabicPeriod"/>
            </a:pPr>
            <a:r>
              <a:rPr lang="en-US" sz="2000" dirty="0">
                <a:ea typeface="Malgun Gothic" panose="020B0503020000020004" pitchFamily="34" charset="-127"/>
              </a:rPr>
              <a:t>Developing culture</a:t>
            </a:r>
          </a:p>
          <a:p>
            <a:pPr marL="342900" indent="-342900">
              <a:buFont typeface="+mj-lt"/>
              <a:buAutoNum type="arabicPeriod"/>
            </a:pPr>
            <a:r>
              <a:rPr lang="en-US" sz="2000" dirty="0">
                <a:ea typeface="Malgun Gothic" panose="020B0503020000020004" pitchFamily="34" charset="-127"/>
              </a:rPr>
              <a:t>Emergency management</a:t>
            </a:r>
          </a:p>
          <a:p>
            <a:pPr marL="342900" indent="-342900">
              <a:buFont typeface="+mj-lt"/>
              <a:buAutoNum type="arabicPeriod"/>
            </a:pPr>
            <a:r>
              <a:rPr lang="en-US" sz="2000" dirty="0">
                <a:ea typeface="Malgun Gothic" panose="020B0503020000020004" pitchFamily="34" charset="-127"/>
              </a:rPr>
              <a:t>Risk management</a:t>
            </a:r>
          </a:p>
          <a:p>
            <a:pPr marL="342900" indent="-342900">
              <a:buFont typeface="+mj-lt"/>
              <a:buAutoNum type="arabicPeriod"/>
            </a:pPr>
            <a:r>
              <a:rPr lang="en-US" sz="2000" dirty="0">
                <a:ea typeface="Malgun Gothic" panose="020B0503020000020004" pitchFamily="34" charset="-127"/>
              </a:rPr>
              <a:t>Incident prevention</a:t>
            </a:r>
          </a:p>
          <a:p>
            <a:pPr marL="342900" indent="-342900">
              <a:buFont typeface="+mj-lt"/>
              <a:buAutoNum type="arabicPeriod"/>
            </a:pPr>
            <a:r>
              <a:rPr lang="en-US" sz="2000" dirty="0">
                <a:ea typeface="Malgun Gothic" panose="020B0503020000020004" pitchFamily="34" charset="-127"/>
              </a:rPr>
              <a:t>Measuring performance</a:t>
            </a:r>
          </a:p>
          <a:p>
            <a:pPr marL="342900" indent="-342900">
              <a:buFont typeface="+mj-lt"/>
              <a:buAutoNum type="arabicPeriod"/>
            </a:pPr>
            <a:r>
              <a:rPr lang="en-US" sz="2000" dirty="0">
                <a:ea typeface="Malgun Gothic" panose="020B0503020000020004" pitchFamily="34" charset="-127"/>
              </a:rPr>
              <a:t>Leadership</a:t>
            </a:r>
          </a:p>
          <a:p>
            <a:pPr marL="257175" indent="-257175"/>
            <a:endParaRPr lang="en-US" sz="1500" dirty="0">
              <a:latin typeface="Malgun Gothic" panose="020B0503020000020004" pitchFamily="34" charset="-127"/>
              <a:ea typeface="Malgun Gothic" panose="020B0503020000020004" pitchFamily="34" charset="-127"/>
            </a:endParaRPr>
          </a:p>
          <a:p>
            <a:pPr marL="257175" indent="-257175"/>
            <a:endParaRPr lang="en-US" sz="1500" dirty="0">
              <a:latin typeface="Malgun Gothic" panose="020B0503020000020004" pitchFamily="34" charset="-127"/>
              <a:ea typeface="Malgun Gothic" panose="020B0503020000020004" pitchFamily="34" charset="-127"/>
            </a:endParaRPr>
          </a:p>
          <a:p>
            <a:pPr marL="257175" indent="-257175"/>
            <a:endParaRPr lang="en-US" sz="1500" dirty="0">
              <a:latin typeface="Malgun Gothic" panose="020B0503020000020004" pitchFamily="34" charset="-127"/>
              <a:ea typeface="Malgun Gothic" panose="020B0503020000020004" pitchFamily="34" charset="-127"/>
            </a:endParaRPr>
          </a:p>
          <a:p>
            <a:pPr marL="257175" indent="-257175"/>
            <a:endParaRPr lang="en-US" sz="1500" dirty="0">
              <a:latin typeface="Malgun Gothic" panose="020B0503020000020004" pitchFamily="34" charset="-127"/>
              <a:ea typeface="Malgun Gothic" panose="020B0503020000020004" pitchFamily="34" charset="-127"/>
            </a:endParaRPr>
          </a:p>
          <a:p>
            <a:pPr marL="257175" indent="-257175"/>
            <a:endParaRPr lang="en-US" sz="1500" dirty="0">
              <a:latin typeface="Malgun Gothic" panose="020B0503020000020004" pitchFamily="34" charset="-127"/>
              <a:ea typeface="Malgun Gothic" panose="020B0503020000020004" pitchFamily="34" charset="-127"/>
            </a:endParaRPr>
          </a:p>
          <a:p>
            <a:pPr marL="257175" indent="-257175"/>
            <a:endParaRPr lang="en-US" sz="1500" dirty="0">
              <a:latin typeface="Malgun Gothic" panose="020B0503020000020004" pitchFamily="34" charset="-127"/>
              <a:ea typeface="Malgun Gothic" panose="020B0503020000020004" pitchFamily="34" charset="-127"/>
            </a:endParaRPr>
          </a:p>
          <a:p>
            <a:pPr marL="257175" indent="-257175"/>
            <a:endParaRPr lang="en-US" sz="1500" dirty="0">
              <a:latin typeface="Malgun Gothic" panose="020B0503020000020004" pitchFamily="34" charset="-127"/>
              <a:ea typeface="Malgun Gothic" panose="020B0503020000020004" pitchFamily="34" charset="-127"/>
            </a:endParaRPr>
          </a:p>
          <a:p>
            <a:pPr marL="257175" indent="-257175"/>
            <a:endParaRPr lang="en-US" sz="1500" b="1" dirty="0">
              <a:latin typeface="Malgun Gothic" panose="020B0503020000020004" pitchFamily="34" charset="-127"/>
              <a:ea typeface="Malgun Gothic" panose="020B0503020000020004" pitchFamily="34" charset="-127"/>
            </a:endParaRPr>
          </a:p>
        </p:txBody>
      </p:sp>
      <p:sp>
        <p:nvSpPr>
          <p:cNvPr id="7" name="Subtitle 2">
            <a:extLst>
              <a:ext uri="{FF2B5EF4-FFF2-40B4-BE49-F238E27FC236}">
                <a16:creationId xmlns:a16="http://schemas.microsoft.com/office/drawing/2014/main" id="{2002FFC4-8765-4BA4-A88D-601013E18FD2}"/>
              </a:ext>
            </a:extLst>
          </p:cNvPr>
          <p:cNvSpPr txBox="1">
            <a:spLocks/>
          </p:cNvSpPr>
          <p:nvPr/>
        </p:nvSpPr>
        <p:spPr>
          <a:xfrm>
            <a:off x="4644008" y="1628800"/>
            <a:ext cx="4176464" cy="4122458"/>
          </a:xfrm>
          <a:prstGeom prst="rect">
            <a:avLst/>
          </a:prstGeom>
          <a:solidFill>
            <a:schemeClr val="bg1">
              <a:lumMod val="95000"/>
            </a:schemeClr>
          </a:solidFill>
        </p:spPr>
        <p:txBody>
          <a:bodyPr vert="horz" lIns="68580" tIns="34290" rIns="68580" bIns="34290" rtlCol="0">
            <a:normAutofit/>
          </a:bodyPr>
          <a:lstStyle>
            <a:lvl1pPr marL="0" indent="0" algn="l" defTabSz="914400" rtl="0" eaLnBrk="1" latinLnBrk="0" hangingPunct="1">
              <a:spcBef>
                <a:spcPct val="20000"/>
              </a:spcBef>
              <a:buFont typeface="Arial" pitchFamily="34" charset="0"/>
              <a:buNone/>
              <a:defRPr sz="3200" kern="1200">
                <a:solidFill>
                  <a:srgbClr val="333333"/>
                </a:solidFill>
                <a:latin typeface="Franklin Gothic Book"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Franklin Gothic Book" pitchFamily="34" charset="0"/>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Franklin Gothic Book" pitchFamily="34" charset="0"/>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Franklin Gothic Book" pitchFamily="34" charset="0"/>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Franklin Gothic Book"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err="1">
                <a:solidFill>
                  <a:srgbClr val="008080"/>
                </a:solidFill>
                <a:latin typeface="+mn-lt"/>
              </a:rPr>
              <a:t>Organisational</a:t>
            </a:r>
            <a:r>
              <a:rPr lang="en-US" sz="2400" dirty="0">
                <a:solidFill>
                  <a:srgbClr val="008080"/>
                </a:solidFill>
                <a:latin typeface="+mn-lt"/>
              </a:rPr>
              <a:t> training needs in priority order:</a:t>
            </a:r>
          </a:p>
          <a:p>
            <a:pPr marL="342900" indent="-342900">
              <a:lnSpc>
                <a:spcPct val="90000"/>
              </a:lnSpc>
              <a:spcBef>
                <a:spcPts val="1000"/>
              </a:spcBef>
              <a:buFont typeface="+mj-lt"/>
              <a:buAutoNum type="arabicPeriod"/>
            </a:pPr>
            <a:r>
              <a:rPr lang="en-US" sz="2000" dirty="0">
                <a:solidFill>
                  <a:schemeClr val="tx1"/>
                </a:solidFill>
                <a:latin typeface="+mn-lt"/>
                <a:ea typeface="Malgun Gothic" panose="020B0503020000020004" pitchFamily="34" charset="-127"/>
              </a:rPr>
              <a:t>Developing culture</a:t>
            </a:r>
          </a:p>
          <a:p>
            <a:pPr marL="342900" indent="-342900">
              <a:lnSpc>
                <a:spcPct val="90000"/>
              </a:lnSpc>
              <a:spcBef>
                <a:spcPts val="1000"/>
              </a:spcBef>
              <a:buFont typeface="+mj-lt"/>
              <a:buAutoNum type="arabicPeriod"/>
            </a:pPr>
            <a:r>
              <a:rPr lang="en-US" sz="2000" dirty="0">
                <a:solidFill>
                  <a:schemeClr val="tx1"/>
                </a:solidFill>
                <a:latin typeface="+mn-lt"/>
                <a:ea typeface="Malgun Gothic" panose="020B0503020000020004" pitchFamily="34" charset="-127"/>
              </a:rPr>
              <a:t>Leadership</a:t>
            </a:r>
          </a:p>
          <a:p>
            <a:pPr marL="342900" indent="-342900">
              <a:lnSpc>
                <a:spcPct val="90000"/>
              </a:lnSpc>
              <a:spcBef>
                <a:spcPts val="1000"/>
              </a:spcBef>
              <a:buFont typeface="+mj-lt"/>
              <a:buAutoNum type="arabicPeriod"/>
            </a:pPr>
            <a:r>
              <a:rPr lang="en-US" sz="2000" dirty="0">
                <a:solidFill>
                  <a:schemeClr val="tx1"/>
                </a:solidFill>
                <a:latin typeface="+mn-lt"/>
                <a:ea typeface="Malgun Gothic" panose="020B0503020000020004" pitchFamily="34" charset="-127"/>
              </a:rPr>
              <a:t>Emergency management</a:t>
            </a:r>
          </a:p>
          <a:p>
            <a:pPr marL="342900" indent="-342900">
              <a:lnSpc>
                <a:spcPct val="90000"/>
              </a:lnSpc>
              <a:spcBef>
                <a:spcPts val="1000"/>
              </a:spcBef>
              <a:buFont typeface="+mj-lt"/>
              <a:buAutoNum type="arabicPeriod"/>
            </a:pPr>
            <a:r>
              <a:rPr lang="en-US" sz="2000" dirty="0">
                <a:solidFill>
                  <a:schemeClr val="tx1"/>
                </a:solidFill>
                <a:latin typeface="+mn-lt"/>
                <a:ea typeface="Malgun Gothic" panose="020B0503020000020004" pitchFamily="34" charset="-127"/>
              </a:rPr>
              <a:t>Risk management</a:t>
            </a:r>
          </a:p>
          <a:p>
            <a:pPr marL="342900" indent="-342900">
              <a:lnSpc>
                <a:spcPct val="90000"/>
              </a:lnSpc>
              <a:spcBef>
                <a:spcPts val="1000"/>
              </a:spcBef>
              <a:buFont typeface="+mj-lt"/>
              <a:buAutoNum type="arabicPeriod"/>
            </a:pPr>
            <a:r>
              <a:rPr lang="en-US" sz="2000" dirty="0">
                <a:solidFill>
                  <a:schemeClr val="tx1"/>
                </a:solidFill>
                <a:latin typeface="+mn-lt"/>
                <a:ea typeface="Malgun Gothic" panose="020B0503020000020004" pitchFamily="34" charset="-127"/>
              </a:rPr>
              <a:t>Safety measurement</a:t>
            </a:r>
          </a:p>
          <a:p>
            <a:pPr marL="342900" indent="-342900">
              <a:lnSpc>
                <a:spcPct val="90000"/>
              </a:lnSpc>
              <a:spcBef>
                <a:spcPts val="1000"/>
              </a:spcBef>
              <a:buFont typeface="+mj-lt"/>
              <a:buAutoNum type="arabicPeriod"/>
            </a:pPr>
            <a:r>
              <a:rPr lang="en-US" sz="2000" dirty="0">
                <a:solidFill>
                  <a:schemeClr val="tx1"/>
                </a:solidFill>
                <a:latin typeface="+mn-lt"/>
                <a:ea typeface="Malgun Gothic" panose="020B0503020000020004" pitchFamily="34" charset="-127"/>
              </a:rPr>
              <a:t>Incident prevention</a:t>
            </a:r>
          </a:p>
          <a:p>
            <a:pPr marL="342900" indent="-342900">
              <a:lnSpc>
                <a:spcPct val="90000"/>
              </a:lnSpc>
              <a:spcBef>
                <a:spcPts val="1000"/>
              </a:spcBef>
              <a:buFont typeface="+mj-lt"/>
              <a:buAutoNum type="arabicPeriod"/>
            </a:pPr>
            <a:r>
              <a:rPr lang="en-US" sz="2000" dirty="0">
                <a:solidFill>
                  <a:schemeClr val="tx1"/>
                </a:solidFill>
                <a:latin typeface="+mn-lt"/>
                <a:ea typeface="Malgun Gothic" panose="020B0503020000020004" pitchFamily="34" charset="-127"/>
              </a:rPr>
              <a:t>Legislation</a:t>
            </a:r>
          </a:p>
          <a:p>
            <a:pPr marL="257175" indent="-257175">
              <a:buFont typeface="Arial" pitchFamily="34" charset="0"/>
              <a:buChar char="•"/>
            </a:pPr>
            <a:endParaRPr lang="en-US" sz="1500" dirty="0">
              <a:latin typeface="Malgun Gothic" panose="020B0503020000020004" pitchFamily="34" charset="-127"/>
              <a:ea typeface="Malgun Gothic" panose="020B0503020000020004" pitchFamily="34" charset="-127"/>
            </a:endParaRPr>
          </a:p>
          <a:p>
            <a:pPr marL="257175" indent="-257175">
              <a:buFont typeface="Arial" pitchFamily="34" charset="0"/>
              <a:buChar char="•"/>
            </a:pPr>
            <a:endParaRPr lang="en-US" sz="1500" dirty="0">
              <a:latin typeface="Malgun Gothic" panose="020B0503020000020004" pitchFamily="34" charset="-127"/>
              <a:ea typeface="Malgun Gothic" panose="020B0503020000020004" pitchFamily="34" charset="-127"/>
            </a:endParaRPr>
          </a:p>
          <a:p>
            <a:pPr marL="257175" indent="-257175">
              <a:buFont typeface="Arial" pitchFamily="34" charset="0"/>
              <a:buChar char="•"/>
            </a:pPr>
            <a:endParaRPr lang="en-US" sz="1500" dirty="0">
              <a:latin typeface="Malgun Gothic" panose="020B0503020000020004" pitchFamily="34" charset="-127"/>
              <a:ea typeface="Malgun Gothic" panose="020B0503020000020004" pitchFamily="34" charset="-127"/>
            </a:endParaRPr>
          </a:p>
          <a:p>
            <a:pPr marL="257175" indent="-257175">
              <a:buFont typeface="Arial" pitchFamily="34" charset="0"/>
              <a:buChar char="•"/>
            </a:pPr>
            <a:endParaRPr lang="en-US" sz="1500" dirty="0">
              <a:latin typeface="Malgun Gothic" panose="020B0503020000020004" pitchFamily="34" charset="-127"/>
              <a:ea typeface="Malgun Gothic" panose="020B0503020000020004" pitchFamily="34" charset="-127"/>
            </a:endParaRPr>
          </a:p>
          <a:p>
            <a:pPr marL="257175" indent="-257175">
              <a:buFont typeface="Arial" pitchFamily="34" charset="0"/>
              <a:buChar char="•"/>
            </a:pPr>
            <a:endParaRPr lang="en-US" sz="1500" dirty="0">
              <a:latin typeface="Malgun Gothic" panose="020B0503020000020004" pitchFamily="34" charset="-127"/>
              <a:ea typeface="Malgun Gothic" panose="020B0503020000020004" pitchFamily="34" charset="-127"/>
            </a:endParaRPr>
          </a:p>
          <a:p>
            <a:pPr marL="257175" indent="-257175">
              <a:buFont typeface="Arial" pitchFamily="34" charset="0"/>
              <a:buChar char="•"/>
            </a:pPr>
            <a:endParaRPr lang="en-US" sz="1500" dirty="0">
              <a:latin typeface="Malgun Gothic" panose="020B0503020000020004" pitchFamily="34" charset="-127"/>
              <a:ea typeface="Malgun Gothic" panose="020B0503020000020004" pitchFamily="34" charset="-127"/>
            </a:endParaRPr>
          </a:p>
          <a:p>
            <a:pPr marL="257175" indent="-257175">
              <a:buFont typeface="Arial" pitchFamily="34" charset="0"/>
              <a:buChar char="•"/>
            </a:pPr>
            <a:endParaRPr lang="en-US" sz="1500" dirty="0">
              <a:latin typeface="Malgun Gothic" panose="020B0503020000020004" pitchFamily="34" charset="-127"/>
              <a:ea typeface="Malgun Gothic" panose="020B0503020000020004" pitchFamily="34" charset="-127"/>
            </a:endParaRPr>
          </a:p>
          <a:p>
            <a:pPr marL="257175" indent="-257175">
              <a:buFont typeface="Arial" pitchFamily="34" charset="0"/>
              <a:buChar char="•"/>
            </a:pPr>
            <a:endParaRPr lang="en-US" sz="1500" b="1" dirty="0">
              <a:latin typeface="Malgun Gothic" panose="020B0503020000020004" pitchFamily="34" charset="-127"/>
              <a:ea typeface="Malgun Gothic" panose="020B0503020000020004" pitchFamily="34" charset="-127"/>
            </a:endParaRPr>
          </a:p>
        </p:txBody>
      </p:sp>
      <p:sp>
        <p:nvSpPr>
          <p:cNvPr id="4" name="Title 1"/>
          <p:cNvSpPr>
            <a:spLocks noGrp="1"/>
          </p:cNvSpPr>
          <p:nvPr>
            <p:ph type="title"/>
          </p:nvPr>
        </p:nvSpPr>
        <p:spPr>
          <a:xfrm>
            <a:off x="685800" y="228600"/>
            <a:ext cx="7772400" cy="752128"/>
          </a:xfrm>
        </p:spPr>
        <p:txBody>
          <a:bodyPr/>
          <a:lstStyle/>
          <a:p>
            <a:r>
              <a:rPr lang="en-AU" dirty="0"/>
              <a:t>Last year’s roadshow: Recap of 2016 data</a:t>
            </a:r>
          </a:p>
        </p:txBody>
      </p:sp>
    </p:spTree>
    <p:extLst>
      <p:ext uri="{BB962C8B-B14F-4D97-AF65-F5344CB8AC3E}">
        <p14:creationId xmlns:p14="http://schemas.microsoft.com/office/powerpoint/2010/main" val="1339228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Last year’s roadshow: So far…</a:t>
            </a:r>
          </a:p>
        </p:txBody>
      </p:sp>
      <p:sp>
        <p:nvSpPr>
          <p:cNvPr id="3" name="Content Placeholder 2"/>
          <p:cNvSpPr>
            <a:spLocks noGrp="1"/>
          </p:cNvSpPr>
          <p:nvPr>
            <p:ph idx="1"/>
          </p:nvPr>
        </p:nvSpPr>
        <p:spPr>
          <a:xfrm>
            <a:off x="287524" y="1412776"/>
            <a:ext cx="8568952" cy="4495800"/>
          </a:xfrm>
        </p:spPr>
        <p:txBody>
          <a:bodyPr/>
          <a:lstStyle/>
          <a:p>
            <a:r>
              <a:rPr lang="en-AU" dirty="0"/>
              <a:t>Content requirements vary between role groups</a:t>
            </a:r>
          </a:p>
          <a:p>
            <a:pPr lvl="1"/>
            <a:r>
              <a:rPr lang="en-AU" dirty="0">
                <a:solidFill>
                  <a:srgbClr val="008080"/>
                </a:solidFill>
              </a:rPr>
              <a:t>Employees and team leaders/supervisors</a:t>
            </a:r>
          </a:p>
          <a:p>
            <a:pPr lvl="1"/>
            <a:r>
              <a:rPr lang="en-AU" dirty="0">
                <a:solidFill>
                  <a:srgbClr val="008080"/>
                </a:solidFill>
              </a:rPr>
              <a:t>Managers and OHS professionals</a:t>
            </a:r>
          </a:p>
          <a:p>
            <a:r>
              <a:rPr lang="en-AU" dirty="0"/>
              <a:t>Everyone wants:</a:t>
            </a:r>
          </a:p>
          <a:p>
            <a:pPr lvl="1"/>
            <a:r>
              <a:rPr lang="en-AU" dirty="0">
                <a:solidFill>
                  <a:srgbClr val="008080"/>
                </a:solidFill>
              </a:rPr>
              <a:t>Compliance with legislation </a:t>
            </a:r>
          </a:p>
          <a:p>
            <a:pPr lvl="1"/>
            <a:r>
              <a:rPr lang="en-AU" dirty="0">
                <a:solidFill>
                  <a:srgbClr val="008080"/>
                </a:solidFill>
              </a:rPr>
              <a:t>Risk Management</a:t>
            </a:r>
          </a:p>
          <a:p>
            <a:r>
              <a:rPr lang="en-AU" dirty="0" smtClean="0"/>
              <a:t>The </a:t>
            </a:r>
            <a:r>
              <a:rPr lang="en-AU" dirty="0"/>
              <a:t>trial online materials were well received and participants remembered the contents.</a:t>
            </a:r>
          </a:p>
          <a:p>
            <a:pPr lvl="1"/>
            <a:r>
              <a:rPr lang="en-AU" dirty="0">
                <a:solidFill>
                  <a:srgbClr val="008080"/>
                </a:solidFill>
              </a:rPr>
              <a:t>including exercises, videos and case studies</a:t>
            </a:r>
          </a:p>
          <a:p>
            <a:r>
              <a:rPr lang="en-AU" dirty="0"/>
              <a:t>New training materials should be available </a:t>
            </a:r>
            <a:r>
              <a:rPr lang="en-AU" dirty="0">
                <a:solidFill>
                  <a:srgbClr val="C00000"/>
                </a:solidFill>
              </a:rPr>
              <a:t>online</a:t>
            </a:r>
            <a:r>
              <a:rPr lang="en-AU" dirty="0"/>
              <a:t> with trainer support materials for class room teaching. </a:t>
            </a:r>
          </a:p>
          <a:p>
            <a:pPr marL="0" indent="0">
              <a:buNone/>
            </a:pPr>
            <a:endParaRPr lang="en-AU" dirty="0">
              <a:latin typeface="Calibri" panose="020F0502020204030204" pitchFamily="34" charset="0"/>
            </a:endParaRPr>
          </a:p>
        </p:txBody>
      </p:sp>
    </p:spTree>
    <p:extLst>
      <p:ext uri="{BB962C8B-B14F-4D97-AF65-F5344CB8AC3E}">
        <p14:creationId xmlns:p14="http://schemas.microsoft.com/office/powerpoint/2010/main" val="1473590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Last year’s roadshow: So far…</a:t>
            </a:r>
          </a:p>
        </p:txBody>
      </p:sp>
      <p:sp>
        <p:nvSpPr>
          <p:cNvPr id="3" name="Content Placeholder 2"/>
          <p:cNvSpPr>
            <a:spLocks noGrp="1"/>
          </p:cNvSpPr>
          <p:nvPr>
            <p:ph idx="1"/>
          </p:nvPr>
        </p:nvSpPr>
        <p:spPr>
          <a:xfrm>
            <a:off x="287524" y="1412776"/>
            <a:ext cx="8568952" cy="4495800"/>
          </a:xfrm>
        </p:spPr>
        <p:txBody>
          <a:bodyPr/>
          <a:lstStyle/>
          <a:p>
            <a:r>
              <a:rPr lang="en-AU" dirty="0"/>
              <a:t>Roadshow delegates are well qualified and want to study more:  </a:t>
            </a:r>
          </a:p>
          <a:p>
            <a:pPr lvl="1"/>
            <a:r>
              <a:rPr lang="en-AU" dirty="0">
                <a:solidFill>
                  <a:srgbClr val="008080"/>
                </a:solidFill>
              </a:rPr>
              <a:t>Half have a qualification which includes OHS; and</a:t>
            </a:r>
          </a:p>
          <a:p>
            <a:pPr lvl="1"/>
            <a:r>
              <a:rPr lang="en-AU" dirty="0">
                <a:solidFill>
                  <a:srgbClr val="008080"/>
                </a:solidFill>
              </a:rPr>
              <a:t>More than half were either studying or intend to.</a:t>
            </a:r>
          </a:p>
          <a:p>
            <a:r>
              <a:rPr lang="en-AU" dirty="0"/>
              <a:t>The trial online materials were well received and participants remembered the contents.</a:t>
            </a:r>
          </a:p>
          <a:p>
            <a:pPr lvl="1"/>
            <a:r>
              <a:rPr lang="en-AU" dirty="0">
                <a:solidFill>
                  <a:srgbClr val="008080"/>
                </a:solidFill>
              </a:rPr>
              <a:t>including exercises, videos and case studies</a:t>
            </a:r>
          </a:p>
          <a:p>
            <a:r>
              <a:rPr lang="en-AU" dirty="0"/>
              <a:t>New training materials should be available </a:t>
            </a:r>
            <a:r>
              <a:rPr lang="en-AU" dirty="0">
                <a:solidFill>
                  <a:srgbClr val="C00000"/>
                </a:solidFill>
              </a:rPr>
              <a:t>online</a:t>
            </a:r>
            <a:r>
              <a:rPr lang="en-AU" dirty="0"/>
              <a:t> with trainer support materials for class room teaching. </a:t>
            </a:r>
          </a:p>
          <a:p>
            <a:pPr marL="0" indent="0">
              <a:buNone/>
            </a:pPr>
            <a:endParaRPr lang="en-AU" dirty="0">
              <a:latin typeface="Calibri" panose="020F0502020204030204" pitchFamily="34" charset="0"/>
            </a:endParaRPr>
          </a:p>
        </p:txBody>
      </p:sp>
    </p:spTree>
    <p:extLst>
      <p:ext uri="{BB962C8B-B14F-4D97-AF65-F5344CB8AC3E}">
        <p14:creationId xmlns:p14="http://schemas.microsoft.com/office/powerpoint/2010/main" val="3274670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40E9ED0-5C0F-44EB-9275-CF739F2AD004}"/>
              </a:ext>
            </a:extLst>
          </p:cNvPr>
          <p:cNvSpPr txBox="1">
            <a:spLocks/>
          </p:cNvSpPr>
          <p:nvPr/>
        </p:nvSpPr>
        <p:spPr>
          <a:xfrm>
            <a:off x="251520" y="1628800"/>
            <a:ext cx="8568952" cy="4608512"/>
          </a:xfrm>
          <a:prstGeom prst="rect">
            <a:avLst/>
          </a:prstGeom>
        </p:spPr>
        <p:txBody>
          <a:bodyPr vert="horz" lIns="68580" tIns="34290" rIns="68580" bIns="34290" rtlCol="0" anchor="ctr">
            <a:normAutofit fontScale="40000" lnSpcReduction="200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en-AU" sz="7200" dirty="0">
                <a:solidFill>
                  <a:schemeClr val="tx1"/>
                </a:solidFill>
                <a:ea typeface="Malgun Gothic" panose="020B0503020000020004" pitchFamily="34" charset="-127"/>
              </a:rPr>
              <a:t>Voluntary - Please only take part if you want.</a:t>
            </a:r>
          </a:p>
          <a:p>
            <a:pPr algn="ctr"/>
            <a:endParaRPr lang="en-AU" sz="7200" dirty="0">
              <a:solidFill>
                <a:schemeClr val="tx1"/>
              </a:solidFill>
              <a:ea typeface="Malgun Gothic" panose="020B0503020000020004" pitchFamily="34" charset="-127"/>
            </a:endParaRPr>
          </a:p>
          <a:p>
            <a:pPr algn="ctr"/>
            <a:r>
              <a:rPr lang="en-AU" sz="7200" dirty="0">
                <a:solidFill>
                  <a:schemeClr val="tx1"/>
                </a:solidFill>
                <a:ea typeface="Malgun Gothic" panose="020B0503020000020004" pitchFamily="34" charset="-127"/>
              </a:rPr>
              <a:t>Anonymous – please do not include any personal contact details.</a:t>
            </a:r>
          </a:p>
          <a:p>
            <a:pPr algn="ctr"/>
            <a:r>
              <a:rPr lang="en-AU" sz="7200" dirty="0">
                <a:solidFill>
                  <a:schemeClr val="tx1"/>
                </a:solidFill>
                <a:ea typeface="Malgun Gothic" panose="020B0503020000020004" pitchFamily="34" charset="-127"/>
              </a:rPr>
              <a:t/>
            </a:r>
            <a:br>
              <a:rPr lang="en-AU" sz="7200" dirty="0">
                <a:solidFill>
                  <a:schemeClr val="tx1"/>
                </a:solidFill>
                <a:ea typeface="Malgun Gothic" panose="020B0503020000020004" pitchFamily="34" charset="-127"/>
              </a:rPr>
            </a:br>
            <a:r>
              <a:rPr lang="en-AU" sz="7200" dirty="0">
                <a:solidFill>
                  <a:schemeClr val="tx1"/>
                </a:solidFill>
                <a:ea typeface="Malgun Gothic" panose="020B0503020000020004" pitchFamily="34" charset="-127"/>
              </a:rPr>
              <a:t>More information – email researchers or call: </a:t>
            </a:r>
          </a:p>
          <a:p>
            <a:pPr algn="ctr"/>
            <a:endParaRPr lang="en-AU" sz="7200" dirty="0">
              <a:solidFill>
                <a:srgbClr val="8E1A16"/>
              </a:solidFill>
              <a:ea typeface="Malgun Gothic" panose="020B0503020000020004" pitchFamily="34" charset="-127"/>
            </a:endParaRPr>
          </a:p>
          <a:p>
            <a:pPr algn="ctr"/>
            <a:r>
              <a:rPr lang="en-AU" sz="7300" dirty="0">
                <a:solidFill>
                  <a:schemeClr val="tx1"/>
                </a:solidFill>
                <a:ea typeface="Malgun Gothic" panose="020B0503020000020004" pitchFamily="34" charset="-127"/>
              </a:rPr>
              <a:t>Marcus </a:t>
            </a:r>
            <a:r>
              <a:rPr lang="en-AU" sz="7300" dirty="0" err="1">
                <a:solidFill>
                  <a:schemeClr val="tx1"/>
                </a:solidFill>
                <a:ea typeface="Malgun Gothic" panose="020B0503020000020004" pitchFamily="34" charset="-127"/>
              </a:rPr>
              <a:t>Cattani</a:t>
            </a:r>
            <a:r>
              <a:rPr lang="en-AU" sz="7300" dirty="0">
                <a:solidFill>
                  <a:schemeClr val="tx1"/>
                </a:solidFill>
                <a:ea typeface="Malgun Gothic" panose="020B0503020000020004" pitchFamily="34" charset="-127"/>
              </a:rPr>
              <a:t> 0439 955 367</a:t>
            </a:r>
            <a:endParaRPr lang="en-GB" sz="7300" dirty="0">
              <a:solidFill>
                <a:schemeClr val="tx1"/>
              </a:solidFill>
              <a:ea typeface="Malgun Gothic" panose="020B0503020000020004" pitchFamily="34" charset="-127"/>
            </a:endParaRPr>
          </a:p>
          <a:p>
            <a:pPr algn="ctr"/>
            <a:r>
              <a:rPr lang="en-AU" sz="7200" dirty="0"/>
              <a:t>Dr Marcus</a:t>
            </a:r>
            <a:r>
              <a:rPr lang="en-AU" sz="7200" dirty="0">
                <a:solidFill>
                  <a:srgbClr val="8E1A16"/>
                </a:solidFill>
                <a:ea typeface="Malgun Gothic" panose="020B0503020000020004" pitchFamily="34" charset="-127"/>
              </a:rPr>
              <a:t/>
            </a:r>
            <a:br>
              <a:rPr lang="en-AU" sz="7200" dirty="0">
                <a:solidFill>
                  <a:srgbClr val="8E1A16"/>
                </a:solidFill>
                <a:ea typeface="Malgun Gothic" panose="020B0503020000020004" pitchFamily="34" charset="-127"/>
              </a:rPr>
            </a:br>
            <a:r>
              <a:rPr lang="en-AU" sz="7200" dirty="0">
                <a:solidFill>
                  <a:srgbClr val="8E1A16"/>
                </a:solidFill>
                <a:ea typeface="Malgun Gothic" panose="020B0503020000020004" pitchFamily="34" charset="-127"/>
              </a:rPr>
              <a:t/>
            </a:r>
            <a:br>
              <a:rPr lang="en-AU" sz="7200" dirty="0">
                <a:solidFill>
                  <a:srgbClr val="8E1A16"/>
                </a:solidFill>
                <a:ea typeface="Malgun Gothic" panose="020B0503020000020004" pitchFamily="34" charset="-127"/>
              </a:rPr>
            </a:br>
            <a:r>
              <a:rPr lang="en-AU" sz="7200" dirty="0">
                <a:solidFill>
                  <a:srgbClr val="8E1A16"/>
                </a:solidFill>
                <a:ea typeface="Malgun Gothic" panose="020B0503020000020004" pitchFamily="34" charset="-127"/>
              </a:rPr>
              <a:t>Please complete the questionnaire</a:t>
            </a:r>
          </a:p>
          <a:p>
            <a:pPr algn="ctr"/>
            <a:endParaRPr lang="en-AU" sz="7200" dirty="0">
              <a:solidFill>
                <a:srgbClr val="8E1A16"/>
              </a:solidFill>
              <a:ea typeface="Malgun Gothic" panose="020B0503020000020004" pitchFamily="34" charset="-127"/>
            </a:endParaRPr>
          </a:p>
          <a:p>
            <a:pPr algn="ctr"/>
            <a:r>
              <a:rPr lang="en-AU" sz="7200" dirty="0">
                <a:solidFill>
                  <a:srgbClr val="0E6E71"/>
                </a:solidFill>
                <a:ea typeface="Malgun Gothic" panose="020B0503020000020004" pitchFamily="34" charset="-127"/>
              </a:rPr>
              <a:t>Thank You</a:t>
            </a:r>
            <a:endParaRPr lang="en-US" sz="7200" dirty="0">
              <a:solidFill>
                <a:srgbClr val="0E6E71"/>
              </a:solidFill>
              <a:ea typeface="Malgun Gothic" panose="020B0503020000020004" pitchFamily="34" charset="-127"/>
            </a:endParaRPr>
          </a:p>
        </p:txBody>
      </p:sp>
      <p:sp>
        <p:nvSpPr>
          <p:cNvPr id="3" name="Title 1"/>
          <p:cNvSpPr>
            <a:spLocks noGrp="1"/>
          </p:cNvSpPr>
          <p:nvPr>
            <p:ph type="title"/>
          </p:nvPr>
        </p:nvSpPr>
        <p:spPr>
          <a:xfrm>
            <a:off x="251520" y="228600"/>
            <a:ext cx="8568952" cy="752128"/>
          </a:xfrm>
        </p:spPr>
        <p:txBody>
          <a:bodyPr>
            <a:normAutofit/>
          </a:bodyPr>
          <a:lstStyle/>
          <a:p>
            <a:r>
              <a:rPr lang="en-AU" sz="2700" dirty="0"/>
              <a:t>Consultation questionnaire</a:t>
            </a:r>
          </a:p>
        </p:txBody>
      </p:sp>
    </p:spTree>
    <p:extLst>
      <p:ext uri="{BB962C8B-B14F-4D97-AF65-F5344CB8AC3E}">
        <p14:creationId xmlns:p14="http://schemas.microsoft.com/office/powerpoint/2010/main" val="155689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OurDocsIsRecordsDocument xmlns="dce3ed02-b0cd-470d-9119-e5f1a2533a21">false</OurDocsIsRecordsDocument>
    <OurDocsDataStore xmlns="dce3ed02-b0cd-470d-9119-e5f1a2533a21">Central</OurDocsDataStore>
    <OurDocsDocId xmlns="dce3ed02-b0cd-470d-9119-e5f1a2533a21">001348.safety.comms</OurDocsDocId>
    <OurDocsVersionCreatedBy xmlns="dce3ed02-b0cd-470d-9119-e5f1a2533a21">MITWYNA</OurDocsVersionCreatedBy>
    <OurDocsIsLocked xmlns="dce3ed02-b0cd-470d-9119-e5f1a2533a21">false</OurDocsIsLocked>
    <OurDocsDocumentType xmlns="dce3ed02-b0cd-470d-9119-e5f1a2533a21">Corporate Policy</OurDocsDocumentType>
    <OurDocsFileNumbers xmlns="dce3ed02-b0cd-470d-9119-e5f1a2533a21">A0571/200906</OurDocsFileNumbers>
    <OurDocsLockedOnBehalfOf xmlns="dce3ed02-b0cd-470d-9119-e5f1a2533a21" xsi:nil="true"/>
    <OurDocsDocumentDate xmlns="dce3ed02-b0cd-470d-9119-e5f1a2533a21">2018-11-25T16:00:00+00:00</OurDocsDocumentDate>
    <OurDocsVersionCreatedAt xmlns="dce3ed02-b0cd-470d-9119-e5f1a2533a21">2018-11-26T06:59:56+00:00</OurDocsVersionCreatedAt>
    <OurDocsReleaseClassification xmlns="dce3ed02-b0cd-470d-9119-e5f1a2533a21">Departmental Use Only</OurDocsReleaseClassification>
    <OurDocsTitle xmlns="dce3ed02-b0cd-470d-9119-e5f1a2533a21">MS - Mines Safety Roadshow - 2018 - Toolbox presentation 6</OurDocsTitle>
    <OurDocsLocation xmlns="dce3ed02-b0cd-470d-9119-e5f1a2533a21">Perth</OurDocsLocation>
    <OurDocsDescription xmlns="dce3ed02-b0cd-470d-9119-e5f1a2533a21">Shaping and sharing the future.  Presenter Martin Ralph. </OurDocsDescription>
    <OurDocsVersionReason xmlns="dce3ed02-b0cd-470d-9119-e5f1a2533a21" xsi:nil="true"/>
    <OurDocsAuthor xmlns="dce3ed02-b0cd-470d-9119-e5f1a2533a21">Martin Ralph</OurDocsAuthor>
    <OurDocsLockedBy xmlns="dce3ed02-b0cd-470d-9119-e5f1a2533a21" xsi:nil="true"/>
    <OurDocsLockedOn xmlns="dce3ed02-b0cd-470d-9119-e5f1a2533a21" xsi:nil="true"/>
    <OurDocsVersionNumber xmlns="dce3ed02-b0cd-470d-9119-e5f1a2533a21">1</OurDocsVersionNumber>
    <OurDocsDocumentSource xmlns="dce3ed02-b0cd-470d-9119-e5f1a2533a21">Internal</OurDocsDocumentSource>
  </documentManagement>
</p:properties>
</file>

<file path=customXml/item2.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A5C1F1DA62DAB340B34B67F1BBB7A427" ma:contentTypeVersion="88" ma:contentTypeDescription="Create a new document." ma:contentTypeScope="" ma:versionID="de533cc85b0a1a6deaa38b4d894f8410">
  <xsd:schema xmlns:xsd="http://www.w3.org/2001/XMLSchema" xmlns:xs="http://www.w3.org/2001/XMLSchema" xmlns:p="http://schemas.microsoft.com/office/2006/metadata/properties" xmlns:ns2="dce3ed02-b0cd-470d-9119-e5f1a2533a21" targetNamespace="http://schemas.microsoft.com/office/2006/metadata/properties" ma:root="true" ma:fieldsID="3996e60e55f1126f10561fe58fc67083"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format="Dropdown" ma:internalName="OurDocsDocumentTyp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47aadd75-fb41-49d7-866d-414b51aa1b7e" ContentTypeId="0x0101000AC6246A9CD2FC45B52DC6FEC0F0AAAA" PreviousValue="false"/>
</file>

<file path=customXml/itemProps1.xml><?xml version="1.0" encoding="utf-8"?>
<ds:datastoreItem xmlns:ds="http://schemas.openxmlformats.org/officeDocument/2006/customXml" ds:itemID="{853D9A20-CA18-4B9E-9133-BDE91CECFDBA}">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dce3ed02-b0cd-470d-9119-e5f1a2533a21"/>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745051C-7196-44D1-AF04-E306325443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2C1078-9C5E-4285-89F2-EB90CFD16C33}">
  <ds:schemaRefs>
    <ds:schemaRef ds:uri="http://schemas.microsoft.com/sharepoint/v3/contenttype/forms"/>
  </ds:schemaRefs>
</ds:datastoreItem>
</file>

<file path=customXml/itemProps4.xml><?xml version="1.0" encoding="utf-8"?>
<ds:datastoreItem xmlns:ds="http://schemas.openxmlformats.org/officeDocument/2006/customXml" ds:itemID="{A3702010-DA06-4E74-BCEB-D8550828B9BA}">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1727</TotalTime>
  <Words>1962</Words>
  <Application>Microsoft Office PowerPoint</Application>
  <PresentationFormat>On-screen Show (4:3)</PresentationFormat>
  <Paragraphs>191</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Malgun Gothic</vt:lpstr>
      <vt:lpstr>ＭＳ Ｐゴシック</vt:lpstr>
      <vt:lpstr>Arial</vt:lpstr>
      <vt:lpstr>Calibri</vt:lpstr>
      <vt:lpstr>Blank Presentation</vt:lpstr>
      <vt:lpstr>PowerPoint Presentation</vt:lpstr>
      <vt:lpstr>PowerPoint Presentation</vt:lpstr>
      <vt:lpstr>PowerPoint Presentation</vt:lpstr>
      <vt:lpstr>What Do We Know?</vt:lpstr>
      <vt:lpstr>Last years “shaping and sharing”: Overview</vt:lpstr>
      <vt:lpstr>Last year’s roadshow: Recap of 2016 data</vt:lpstr>
      <vt:lpstr>Last year’s roadshow: So far…</vt:lpstr>
      <vt:lpstr>Last year’s roadshow: So far…</vt:lpstr>
      <vt:lpstr>Consultation questionnaire</vt:lpstr>
      <vt:lpstr>Last year’s roadshow</vt:lpstr>
      <vt:lpstr>Last year’s roadshow: Pathways to disaster</vt:lpstr>
      <vt:lpstr>Last year’s roadshow: Pathways to disaster</vt:lpstr>
      <vt:lpstr>DMIRS findings</vt:lpstr>
      <vt:lpstr>DMIRS recommended questions: Audit and monitoring </vt:lpstr>
    </vt:vector>
  </TitlesOfParts>
  <Company>G5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 Mines Safety Roadshow - 2018 - Toolbox presentation 6</dc:title>
  <dc:subject>Shaping and sharing the future.  Presenter Martin Ralph.</dc:subject>
  <dc:creator>Martin Ralph</dc:creator>
  <cp:keywords>DocSrc=Internal&lt;!&gt;VersionNo=2&lt;!&gt;VersionBy=Su.HO&lt;!&gt;VersionDate=08/11/2012&lt;!&gt;Branch=&lt;!&gt;Division=&lt;!&gt;Section=&lt;!&gt;LockedBy=&lt;!&gt;LockedOn=&lt;!&gt;LockedBehalfof=</cp:keywords>
  <dc:description>FileNo=A0571/200906&lt;!&gt;Site=PERTH&lt;!&gt;MDNo=&lt;!&gt;DocType=Corporate Policy&lt;!&gt;DocSec=RS\current&lt;!&gt;Owner=manual.manager&lt;!&gt;Filename=001276V02.Manual.Manager.ppt&lt;!&gt;Project=&lt;!&gt;Group=&lt;!&gt;SecType=Departmental Use Only</dc:description>
  <cp:lastModifiedBy>MOORE, Bec</cp:lastModifiedBy>
  <cp:revision>163</cp:revision>
  <cp:lastPrinted>2018-09-21T02:05:03Z</cp:lastPrinted>
  <dcterms:created xsi:type="dcterms:W3CDTF">2011-01-21T07:01:17Z</dcterms:created>
  <dcterms:modified xsi:type="dcterms:W3CDTF">2018-12-06T07:03:43Z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ite">
    <vt:lpwstr>PERTH</vt:lpwstr>
  </property>
  <property fmtid="{D5CDD505-2E9C-101B-9397-08002B2CF9AE}" pid="3" name="SecType">
    <vt:lpwstr>Departmental Use Only</vt:lpwstr>
  </property>
  <property fmtid="{D5CDD505-2E9C-101B-9397-08002B2CF9AE}" pid="4" name="Manual_Owner_id">
    <vt:lpwstr>MP090079</vt:lpwstr>
  </property>
  <property fmtid="{D5CDD505-2E9C-101B-9397-08002B2CF9AE}" pid="5" name="Manual_Owner">
    <vt:lpwstr>Manager Safety Communications - Business Development</vt:lpwstr>
  </property>
  <property fmtid="{D5CDD505-2E9C-101B-9397-08002B2CF9AE}" pid="6" name="Manual_Contact_ID">
    <vt:lpwstr>MP090079</vt:lpwstr>
  </property>
  <property fmtid="{D5CDD505-2E9C-101B-9397-08002B2CF9AE}" pid="7" name="Manual_Contact">
    <vt:lpwstr>Manager Safety Communications - Business Development</vt:lpwstr>
  </property>
  <property fmtid="{D5CDD505-2E9C-101B-9397-08002B2CF9AE}" pid="8" name="ContentTypeId">
    <vt:lpwstr>0x0101000AC6246A9CD2FC45B52DC6FEC0F0AAAA00A5C1F1DA62DAB340B34B67F1BBB7A427</vt:lpwstr>
  </property>
  <property fmtid="{D5CDD505-2E9C-101B-9397-08002B2CF9AE}" pid="9" name="DataStore">
    <vt:lpwstr>Central</vt:lpwstr>
  </property>
</Properties>
</file>