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19"/>
  </p:notesMasterIdLst>
  <p:handoutMasterIdLst>
    <p:handoutMasterId r:id="rId20"/>
  </p:handoutMasterIdLst>
  <p:sldIdLst>
    <p:sldId id="438" r:id="rId6"/>
    <p:sldId id="439" r:id="rId7"/>
    <p:sldId id="440" r:id="rId8"/>
    <p:sldId id="430" r:id="rId9"/>
    <p:sldId id="431" r:id="rId10"/>
    <p:sldId id="432" r:id="rId11"/>
    <p:sldId id="433" r:id="rId12"/>
    <p:sldId id="434" r:id="rId13"/>
    <p:sldId id="435" r:id="rId14"/>
    <p:sldId id="436" r:id="rId15"/>
    <p:sldId id="437" r:id="rId16"/>
    <p:sldId id="415" r:id="rId17"/>
    <p:sldId id="416" r:id="rId18"/>
  </p:sldIdLst>
  <p:sldSz cx="12192000" cy="6858000"/>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7F"/>
    <a:srgbClr val="A02A1D"/>
    <a:srgbClr val="CC00CC"/>
    <a:srgbClr val="C15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74884" autoAdjust="0"/>
  </p:normalViewPr>
  <p:slideViewPr>
    <p:cSldViewPr>
      <p:cViewPr varScale="1">
        <p:scale>
          <a:sx n="86" d="100"/>
          <a:sy n="86" d="100"/>
        </p:scale>
        <p:origin x="1674"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31/07/2019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31/07/2019</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3316969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Add slide about awards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52531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1996, Drs Wan</a:t>
            </a:r>
            <a:r>
              <a:rPr lang="en-AU" baseline="0" dirty="0" smtClean="0"/>
              <a:t> and Lee reviewed all 110 cases of silicosis that had been certified for workers’ compensation by the WA Pneumoconiosis Medical Panel during the ten year period of 1984 and 1993 to see if there was any relationship with their exposures to airborne respirable crystalline silica.  They identified that previously cases were reported by the year of their diagnosis, rather than considering when the affected people would have first been exposed to respirable silica at work.   </a:t>
            </a:r>
          </a:p>
          <a:p>
            <a:endParaRPr lang="en-AU" baseline="0" dirty="0" smtClean="0"/>
          </a:p>
          <a:p>
            <a:r>
              <a:rPr lang="en-AU" baseline="0" dirty="0" smtClean="0"/>
              <a:t>They found that there had not been any compensable cases of silicosis in mineworkers who started working after 1974. They attributed this finding to reduced exposure levels reported after 1976, corresponding to establishment of the Ventilation Board that required improved controls and regular standardised monitoring of atmospheric dusts and increased vigilance and direction from the mining inspectorate.  They wrote “No miner has developed silicosis since the advent of the Ventilation Board in 1974.”  Further they emphasised that the incidence of silicosis in the WA shows a progressively declining trend.  ….”New cases still arising as a legacy of the past have all been accounted for, new incidences of the disease will have been virtually  eradicated.  </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5</a:t>
            </a:fld>
            <a:endParaRPr lang="en-AU" dirty="0"/>
          </a:p>
        </p:txBody>
      </p:sp>
    </p:spTree>
    <p:extLst>
      <p:ext uri="{BB962C8B-B14F-4D97-AF65-F5344CB8AC3E}">
        <p14:creationId xmlns:p14="http://schemas.microsoft.com/office/powerpoint/2010/main" val="318119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graph shows average respirable</a:t>
            </a:r>
            <a:r>
              <a:rPr lang="en-AU" baseline="0" dirty="0" smtClean="0"/>
              <a:t> crystalline exposure levels for commodities exploited by several companies and sites.  </a:t>
            </a:r>
            <a:endParaRPr lang="en-AU" dirty="0" smtClean="0"/>
          </a:p>
          <a:p>
            <a:r>
              <a:rPr lang="en-AU" dirty="0" smtClean="0"/>
              <a:t>The exploration line peaks at 2017 and 2018 jumped out to me as well, and when I explored</a:t>
            </a:r>
            <a:r>
              <a:rPr lang="en-AU" baseline="0" dirty="0" smtClean="0"/>
              <a:t> this I noticed that there are </a:t>
            </a:r>
            <a:r>
              <a:rPr lang="en-AU" dirty="0" smtClean="0"/>
              <a:t>only four</a:t>
            </a:r>
            <a:r>
              <a:rPr lang="en-AU" baseline="0" dirty="0" smtClean="0"/>
              <a:t> exploration samples submitted in these years.  The reason I didn’t delete the line, is because I have been asked to provide advice to exploration companies on what I know about exploration ores – clearly not very much, apart from the fact that exposure levels fluctuate from year to year.  </a:t>
            </a:r>
          </a:p>
          <a:p>
            <a:endParaRPr lang="en-AU" baseline="0" dirty="0" smtClean="0"/>
          </a:p>
          <a:p>
            <a:r>
              <a:rPr lang="en-AU" baseline="0" dirty="0" smtClean="0"/>
              <a:t>This is pretty much the same for all sites and commodities, which is why we need to take some measurements.  </a:t>
            </a:r>
          </a:p>
          <a:p>
            <a:endParaRPr lang="en-AU" baseline="0" dirty="0" smtClean="0"/>
          </a:p>
          <a:p>
            <a:r>
              <a:rPr lang="en-AU" baseline="0" dirty="0" smtClean="0"/>
              <a:t>The other interesting line in this graph is the yellow line.  We can see from this graph that there has been a reduction in the average exposures.  From scrutinizing these results that means that there are fewer incidences of very high exposures to silica.  However, the frequency of exposures above the exposure standard are interesting. </a:t>
            </a:r>
          </a:p>
          <a:p>
            <a:endParaRPr lang="en-AU" baseline="0"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6</a:t>
            </a:fld>
            <a:endParaRPr lang="en-AU" dirty="0"/>
          </a:p>
        </p:txBody>
      </p:sp>
    </p:spTree>
    <p:extLst>
      <p:ext uri="{BB962C8B-B14F-4D97-AF65-F5344CB8AC3E}">
        <p14:creationId xmlns:p14="http://schemas.microsoft.com/office/powerpoint/2010/main" val="1052394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 If we focus more on the percentage of exceedances, rather than average exposures over the years (note this graph projects back to 1992), we see that there have been improvements, but the proportion of samples that exceed the exposure standard each year are often greater the 5%.  This is the arbitrary acceptable level of exceedances.   </a:t>
            </a:r>
            <a:endParaRPr lang="en-AU" dirty="0" smtClean="0"/>
          </a:p>
          <a:p>
            <a:endParaRPr lang="en-AU" dirty="0" smtClean="0"/>
          </a:p>
          <a:p>
            <a:r>
              <a:rPr lang="en-AU" dirty="0" smtClean="0"/>
              <a:t>Also I want to point out that this</a:t>
            </a:r>
            <a:r>
              <a:rPr lang="en-AU" baseline="0" dirty="0" smtClean="0"/>
              <a:t> graph indicates that exposures to respirable crystalline silica do occur at significant levels even when respirable dust levels appear to be well controlled and are less than the respirable dust exposure standard.  </a:t>
            </a:r>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7</a:t>
            </a:fld>
            <a:endParaRPr lang="en-AU" dirty="0"/>
          </a:p>
        </p:txBody>
      </p:sp>
    </p:spTree>
    <p:extLst>
      <p:ext uri="{BB962C8B-B14F-4D97-AF65-F5344CB8AC3E}">
        <p14:creationId xmlns:p14="http://schemas.microsoft.com/office/powerpoint/2010/main" val="390954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table</a:t>
            </a:r>
            <a:r>
              <a:rPr lang="en-AU" baseline="0" dirty="0" smtClean="0"/>
              <a:t> shows the commodities that have the highest frequencies of exceedances to the current silica exposure standard.   Data extracted for 1999 onwards</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8</a:t>
            </a:fld>
            <a:endParaRPr lang="en-AU" dirty="0"/>
          </a:p>
        </p:txBody>
      </p:sp>
    </p:spTree>
    <p:extLst>
      <p:ext uri="{BB962C8B-B14F-4D97-AF65-F5344CB8AC3E}">
        <p14:creationId xmlns:p14="http://schemas.microsoft.com/office/powerpoint/2010/main" val="69817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From what we have discussed already, average industry exposures,</a:t>
            </a:r>
            <a:r>
              <a:rPr lang="en-AU" baseline="0" dirty="0" smtClean="0"/>
              <a:t> smoothens out the very high results with the multitude of samples that come in below the limit of detection.  </a:t>
            </a:r>
          </a:p>
          <a:p>
            <a:endParaRPr lang="en-AU" baseline="0" dirty="0" smtClean="0"/>
          </a:p>
          <a:p>
            <a:r>
              <a:rPr lang="en-AU" dirty="0" smtClean="0"/>
              <a:t>Since 1993,</a:t>
            </a:r>
            <a:r>
              <a:rPr lang="en-AU" baseline="0" dirty="0" smtClean="0"/>
              <a:t> the WES of 0.2mg/m3 RCS was reduced in 2005 to 0.1mg/m3.</a:t>
            </a:r>
          </a:p>
          <a:p>
            <a:endParaRPr lang="en-AU" baseline="0" dirty="0" smtClean="0"/>
          </a:p>
          <a:p>
            <a:r>
              <a:rPr lang="en-AU" baseline="0" dirty="0" smtClean="0"/>
              <a:t>No further cases of silicosis were certified by workers’ compensation, and despite four individuals being identified with characteristic silicosis nodules from chest x-ray, they were either asymptomatic, worked in mines outside of Western Australia some 20-25 years before the identifying chest x-ray or had significant smoking history (the youngest at 45 had a smoking history of 65 pack years) with only 7 years in mining.  Therefore direct diagnosis was not attributable to working in mining.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9</a:t>
            </a:fld>
            <a:endParaRPr lang="en-AU" dirty="0"/>
          </a:p>
        </p:txBody>
      </p:sp>
    </p:spTree>
    <p:extLst>
      <p:ext uri="{BB962C8B-B14F-4D97-AF65-F5344CB8AC3E}">
        <p14:creationId xmlns:p14="http://schemas.microsoft.com/office/powerpoint/2010/main" val="3307556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does</a:t>
            </a:r>
            <a:r>
              <a:rPr lang="en-AU" baseline="0" dirty="0" smtClean="0"/>
              <a:t> the data tell us here?</a:t>
            </a:r>
          </a:p>
          <a:p>
            <a:pPr marL="171450" indent="-171450">
              <a:buFont typeface="Arial" panose="020B0604020202020204" pitchFamily="34" charset="0"/>
              <a:buChar char="•"/>
            </a:pPr>
            <a:r>
              <a:rPr lang="en-AU" baseline="0" dirty="0" smtClean="0"/>
              <a:t>5% of all silica samples in the 1990s exceeded the exposure standard of the day.   If we assume that the standard proportionally outlines risk of developing disease, then we could extrapolate that we would expect an increase in incidence of disease in miners …. But we don’t!</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We still have some higher risk commodities and higher risk work, but better atmospheric sampling and verification with health surveillance of these groups is necessary before we can be sure of this.   </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So keep sampling and follow up on your health surveillance programs to confirm that your controls are working.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10</a:t>
            </a:fld>
            <a:endParaRPr lang="en-AU" dirty="0"/>
          </a:p>
        </p:txBody>
      </p:sp>
    </p:spTree>
    <p:extLst>
      <p:ext uri="{BB962C8B-B14F-4D97-AF65-F5344CB8AC3E}">
        <p14:creationId xmlns:p14="http://schemas.microsoft.com/office/powerpoint/2010/main" val="38426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more to the story.  </a:t>
            </a:r>
          </a:p>
          <a:p>
            <a:r>
              <a:rPr lang="en-US" dirty="0" smtClean="0"/>
              <a:t>Silicosis has reappeared</a:t>
            </a:r>
            <a:r>
              <a:rPr lang="en-US" baseline="0" dirty="0" smtClean="0"/>
              <a:t> in WA.  At this stage mainly amongst people who have been working in construction, building stone benchtops comprised of between </a:t>
            </a:r>
            <a:r>
              <a:rPr lang="en-US" dirty="0" smtClean="0"/>
              <a:t>85-95% silica.  </a:t>
            </a:r>
          </a:p>
          <a:p>
            <a:endParaRPr lang="en-US" dirty="0" smtClean="0"/>
          </a:p>
          <a:p>
            <a:r>
              <a:rPr lang="en-US" dirty="0" smtClean="0"/>
              <a:t>WorkSafe have produced</a:t>
            </a:r>
            <a:r>
              <a:rPr lang="en-US" baseline="0" dirty="0" smtClean="0"/>
              <a:t> the guidance note that we recommend you make sure all your friends and family know about – particularly if they are building, renovating, or have family in the construction business.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11</a:t>
            </a:fld>
            <a:endParaRPr lang="en-AU" dirty="0"/>
          </a:p>
        </p:txBody>
      </p:sp>
    </p:spTree>
    <p:extLst>
      <p:ext uri="{BB962C8B-B14F-4D97-AF65-F5344CB8AC3E}">
        <p14:creationId xmlns:p14="http://schemas.microsoft.com/office/powerpoint/2010/main" val="329732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12</a:t>
            </a:fld>
            <a:endParaRPr lang="en-AU"/>
          </a:p>
        </p:txBody>
      </p:sp>
    </p:spTree>
    <p:extLst>
      <p:ext uri="{BB962C8B-B14F-4D97-AF65-F5344CB8AC3E}">
        <p14:creationId xmlns:p14="http://schemas.microsoft.com/office/powerpoint/2010/main" val="3288874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6"/>
            <a:ext cx="10363200" cy="1470025"/>
          </a:xfrm>
        </p:spPr>
        <p:txBody>
          <a:bodyPr/>
          <a:lstStyle>
            <a:lvl1pPr algn="ctr">
              <a:defRPr sz="36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28682433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7" r:id="rId8"/>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mailto:MinesSafety@dmirs.wa.gov.a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28821" y="1124744"/>
            <a:ext cx="8516762" cy="4896544"/>
          </a:xfrm>
        </p:spPr>
        <p:txBody>
          <a:bodyPr/>
          <a:lstStyle/>
          <a:p>
            <a:pPr lvl="0">
              <a:defRPr/>
            </a:pPr>
            <a:r>
              <a:rPr lang="en-AU" sz="2000" dirty="0"/>
              <a:t>This presentation is based on the content presented at the 2019 </a:t>
            </a:r>
            <a:r>
              <a:rPr lang="en-AU" sz="2000" dirty="0" smtClean="0"/>
              <a:t>Health and Hygiene Forum </a:t>
            </a:r>
            <a:r>
              <a:rPr lang="en-AU" sz="2000" dirty="0"/>
              <a:t>in </a:t>
            </a:r>
            <a:r>
              <a:rPr lang="en-AU" sz="2000" dirty="0" smtClean="0"/>
              <a:t>June </a:t>
            </a:r>
            <a:r>
              <a:rPr lang="en-AU" sz="2000" dirty="0"/>
              <a:t>2019.  </a:t>
            </a:r>
          </a:p>
          <a:p>
            <a:pPr>
              <a:defRPr/>
            </a:pPr>
            <a:r>
              <a:rPr lang="en-AU" sz="2000" dirty="0"/>
              <a:t>Department of Mines, Industry Regulation and Safety (DMIRS)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2019.</a:t>
            </a:r>
          </a:p>
          <a:p>
            <a:pPr>
              <a:defRPr/>
            </a:pPr>
            <a:r>
              <a:rPr lang="en-AU" altLang="en-US" sz="2000" dirty="0"/>
              <a:t>For resources, information or clarification, please contact: </a:t>
            </a:r>
            <a:r>
              <a:rPr lang="en-AU" altLang="en-US" sz="2000" b="1" dirty="0">
                <a:solidFill>
                  <a:srgbClr val="0000FF"/>
                </a:solidFill>
              </a:rPr>
              <a:t>SafetyComms@dmirs.wa.gov.au</a:t>
            </a:r>
            <a:r>
              <a:rPr lang="en-AU" altLang="en-US" sz="2000" b="1" dirty="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02701" y="30527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1901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3453057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Percentage of all silica measurements since 1990</a:t>
            </a:r>
            <a:endParaRPr lang="en-AU" dirty="0"/>
          </a:p>
        </p:txBody>
      </p:sp>
      <p:pic>
        <p:nvPicPr>
          <p:cNvPr id="3" name="Picture 2"/>
          <p:cNvPicPr>
            <a:picLocks noChangeAspect="1"/>
          </p:cNvPicPr>
          <p:nvPr/>
        </p:nvPicPr>
        <p:blipFill>
          <a:blip r:embed="rId3"/>
          <a:stretch>
            <a:fillRect/>
          </a:stretch>
        </p:blipFill>
        <p:spPr>
          <a:xfrm>
            <a:off x="1357312" y="1609724"/>
            <a:ext cx="10553051" cy="4051523"/>
          </a:xfrm>
          <a:prstGeom prst="rect">
            <a:avLst/>
          </a:prstGeom>
        </p:spPr>
      </p:pic>
    </p:spTree>
    <p:extLst>
      <p:ext uri="{BB962C8B-B14F-4D97-AF65-F5344CB8AC3E}">
        <p14:creationId xmlns:p14="http://schemas.microsoft.com/office/powerpoint/2010/main" val="923146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Stone benchtops and silicosis </a:t>
            </a:r>
            <a:endParaRPr lang="en-US" dirty="0"/>
          </a:p>
        </p:txBody>
      </p:sp>
      <p:sp>
        <p:nvSpPr>
          <p:cNvPr id="7" name="Rectangle 6"/>
          <p:cNvSpPr/>
          <p:nvPr/>
        </p:nvSpPr>
        <p:spPr>
          <a:xfrm>
            <a:off x="623392" y="5445224"/>
            <a:ext cx="6715983" cy="523220"/>
          </a:xfrm>
          <a:prstGeom prst="rect">
            <a:avLst/>
          </a:prstGeom>
        </p:spPr>
        <p:txBody>
          <a:bodyPr wrap="square">
            <a:spAutoFit/>
          </a:bodyPr>
          <a:lstStyle/>
          <a:p>
            <a:r>
              <a:rPr lang="en-US" sz="1400" dirty="0" smtClean="0"/>
              <a:t>Matar et al. (2017) Complicated </a:t>
            </a:r>
            <a:r>
              <a:rPr lang="en-US" sz="1400" dirty="0"/>
              <a:t>silicosis resulting </a:t>
            </a:r>
            <a:r>
              <a:rPr lang="en-US" sz="1400" dirty="0" smtClean="0"/>
              <a:t>from occupational </a:t>
            </a:r>
            <a:r>
              <a:rPr lang="en-US" sz="1400" dirty="0"/>
              <a:t>exposure to </a:t>
            </a:r>
            <a:r>
              <a:rPr lang="en-US" sz="1400" dirty="0" smtClean="0"/>
              <a:t>engineered stone products. Medical Journal of Australia.206:9:385-386.</a:t>
            </a:r>
            <a:endParaRPr lang="en-US" sz="1400" dirty="0"/>
          </a:p>
        </p:txBody>
      </p:sp>
      <p:pic>
        <p:nvPicPr>
          <p:cNvPr id="3" name="Picture 2" descr="Screen Shot 2019-06-15 at 8.30.26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24192" y="692696"/>
            <a:ext cx="3744416" cy="5198558"/>
          </a:xfrm>
          <a:prstGeom prst="rect">
            <a:avLst/>
          </a:prstGeom>
        </p:spPr>
      </p:pic>
      <p:pic>
        <p:nvPicPr>
          <p:cNvPr id="5" name="Picture 4" descr="Screen Shot 2019-06-15 at 8.42.33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2090" y="885159"/>
            <a:ext cx="6336704" cy="4639651"/>
          </a:xfrm>
          <a:prstGeom prst="rect">
            <a:avLst/>
          </a:prstGeom>
        </p:spPr>
      </p:pic>
    </p:spTree>
    <p:extLst>
      <p:ext uri="{BB962C8B-B14F-4D97-AF65-F5344CB8AC3E}">
        <p14:creationId xmlns:p14="http://schemas.microsoft.com/office/powerpoint/2010/main" val="343377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DMIRS contacts</a:t>
            </a:r>
            <a:endParaRPr lang="en-AU" dirty="0"/>
          </a:p>
        </p:txBody>
      </p:sp>
      <p:sp>
        <p:nvSpPr>
          <p:cNvPr id="3" name="Content Placeholder 2"/>
          <p:cNvSpPr>
            <a:spLocks noGrp="1"/>
          </p:cNvSpPr>
          <p:nvPr>
            <p:ph idx="1"/>
          </p:nvPr>
        </p:nvSpPr>
        <p:spPr>
          <a:xfrm>
            <a:off x="2351584" y="1600200"/>
            <a:ext cx="8926016" cy="4495800"/>
          </a:xfrm>
        </p:spPr>
        <p:txBody>
          <a:bodyPr/>
          <a:lstStyle/>
          <a:p>
            <a:pPr marL="0" indent="0">
              <a:buNone/>
            </a:pPr>
            <a:endParaRPr lang="en-AU" sz="2800" dirty="0" smtClean="0">
              <a:solidFill>
                <a:srgbClr val="A02A1D"/>
              </a:solidFill>
            </a:endParaRPr>
          </a:p>
          <a:p>
            <a:pPr marL="0" indent="0">
              <a:buNone/>
            </a:pPr>
            <a:r>
              <a:rPr lang="en-AU" sz="2800" dirty="0" smtClean="0">
                <a:solidFill>
                  <a:srgbClr val="A02A1D"/>
                </a:solidFill>
              </a:rPr>
              <a:t>1 800 SAFE MINE (1 800 7233 646)</a:t>
            </a:r>
          </a:p>
          <a:p>
            <a:pPr marL="0" indent="0">
              <a:buNone/>
            </a:pPr>
            <a:endParaRPr lang="en-AU" dirty="0" smtClean="0"/>
          </a:p>
          <a:p>
            <a:pPr marL="0" indent="0">
              <a:buNone/>
            </a:pPr>
            <a:endParaRPr lang="en-AU" dirty="0" smtClean="0"/>
          </a:p>
          <a:p>
            <a:pPr marL="0" indent="0">
              <a:buNone/>
            </a:pPr>
            <a:endParaRPr lang="en-AU" dirty="0"/>
          </a:p>
          <a:p>
            <a:pPr marL="0" indent="0">
              <a:buNone/>
            </a:pPr>
            <a:r>
              <a:rPr lang="en-AU" sz="2800" dirty="0" smtClean="0"/>
              <a:t>Email: </a:t>
            </a:r>
            <a:r>
              <a:rPr lang="en-AU" sz="2800" dirty="0" smtClean="0">
                <a:hlinkClick r:id="rId3"/>
              </a:rPr>
              <a:t>MinesSafety@dmirs.wa.gov.au</a:t>
            </a:r>
            <a:r>
              <a:rPr lang="en-AU" sz="2800" dirty="0" smtClean="0"/>
              <a:t>	</a:t>
            </a:r>
            <a:endParaRPr lang="en-AU" sz="2800"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12</a:t>
            </a:fld>
            <a:endParaRPr lang="en-US"/>
          </a:p>
        </p:txBody>
      </p:sp>
      <p:pic>
        <p:nvPicPr>
          <p:cNvPr id="7" name="Picture 6"/>
          <p:cNvPicPr>
            <a:picLocks noChangeAspect="1"/>
          </p:cNvPicPr>
          <p:nvPr/>
        </p:nvPicPr>
        <p:blipFill rotWithShape="1">
          <a:blip r:embed="rId4" cstate="screen">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rcRect l="27330" t="12348" r="51408" b="13562"/>
          <a:stretch/>
        </p:blipFill>
        <p:spPr>
          <a:xfrm>
            <a:off x="863440" y="1600200"/>
            <a:ext cx="1431822" cy="1431822"/>
          </a:xfrm>
          <a:prstGeom prst="rect">
            <a:avLst/>
          </a:prstGeom>
        </p:spPr>
      </p:pic>
      <p:pic>
        <p:nvPicPr>
          <p:cNvPr id="8" name="Picture 7"/>
          <p:cNvPicPr>
            <a:picLocks noChangeAspect="1"/>
          </p:cNvPicPr>
          <p:nvPr/>
        </p:nvPicPr>
        <p:blipFill rotWithShape="1">
          <a:blip r:embed="rId5" cstate="screen">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rcRect l="2953" t="12520" r="75194" b="13390"/>
          <a:stretch/>
        </p:blipFill>
        <p:spPr>
          <a:xfrm>
            <a:off x="729805" y="3501008"/>
            <a:ext cx="1545602" cy="1503830"/>
          </a:xfrm>
          <a:prstGeom prst="rect">
            <a:avLst/>
          </a:prstGeom>
        </p:spPr>
      </p:pic>
    </p:spTree>
    <p:extLst>
      <p:ext uri="{BB962C8B-B14F-4D97-AF65-F5344CB8AC3E}">
        <p14:creationId xmlns:p14="http://schemas.microsoft.com/office/powerpoint/2010/main" val="1267210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3111679"/>
            <a:ext cx="9144000" cy="323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linkedin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7206" y="1694375"/>
            <a:ext cx="1328992" cy="1183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7179116" y="1765266"/>
            <a:ext cx="3525397" cy="1015663"/>
          </a:xfrm>
          <a:prstGeom prst="rect">
            <a:avLst/>
          </a:prstGeom>
        </p:spPr>
        <p:txBody>
          <a:bodyPr wrap="square">
            <a:spAutoFit/>
          </a:bodyPr>
          <a:lstStyle/>
          <a:p>
            <a:pPr>
              <a:spcAft>
                <a:spcPts val="0"/>
              </a:spcAft>
              <a:defRPr/>
            </a:pPr>
            <a:r>
              <a:rPr lang="en-AU" sz="2000" dirty="0">
                <a:solidFill>
                  <a:prstClr val="black"/>
                </a:solidFill>
                <a:sym typeface="Wingdings" panose="05000000000000000000" pitchFamily="2" charset="2"/>
              </a:rPr>
              <a:t>LinkedIn at </a:t>
            </a:r>
            <a:r>
              <a:rPr lang="en-AU" altLang="en-US" sz="2000" b="1" dirty="0">
                <a:solidFill>
                  <a:prstClr val="black"/>
                </a:solidFill>
              </a:rPr>
              <a:t>Department of </a:t>
            </a:r>
          </a:p>
          <a:p>
            <a:pPr>
              <a:spcAft>
                <a:spcPts val="0"/>
              </a:spcAft>
              <a:defRPr/>
            </a:pPr>
            <a:r>
              <a:rPr lang="en-AU" altLang="en-US" sz="2000" b="1" dirty="0">
                <a:solidFill>
                  <a:prstClr val="black"/>
                </a:solidFill>
              </a:rPr>
              <a:t>Mines, Industry Regulation and Safety </a:t>
            </a:r>
            <a:endParaRPr lang="en-AU" sz="2000" dirty="0">
              <a:solidFill>
                <a:prstClr val="black"/>
              </a:solidFill>
              <a:sym typeface="Wingdings" panose="05000000000000000000" pitchFamily="2" charset="2"/>
            </a:endParaRPr>
          </a:p>
        </p:txBody>
      </p:sp>
      <p:sp>
        <p:nvSpPr>
          <p:cNvPr id="5" name="Rectangle 4"/>
          <p:cNvSpPr/>
          <p:nvPr/>
        </p:nvSpPr>
        <p:spPr>
          <a:xfrm>
            <a:off x="3220454" y="1578348"/>
            <a:ext cx="2383837" cy="1323423"/>
          </a:xfrm>
          <a:prstGeom prst="rect">
            <a:avLst/>
          </a:prstGeom>
        </p:spPr>
        <p:txBody>
          <a:bodyPr wrap="square" lIns="91425" tIns="45712" rIns="91425" bIns="45712">
            <a:spAutoFit/>
          </a:bodyPr>
          <a:lstStyle/>
          <a:p>
            <a:pPr>
              <a:spcAft>
                <a:spcPts val="0"/>
              </a:spcAft>
              <a:defRPr/>
            </a:pPr>
            <a:r>
              <a:rPr lang="en-AU" sz="2000" dirty="0">
                <a:solidFill>
                  <a:prstClr val="black"/>
                </a:solidFill>
                <a:sym typeface="Wingdings" panose="05000000000000000000" pitchFamily="2" charset="2"/>
              </a:rPr>
              <a:t>Twitter </a:t>
            </a:r>
          </a:p>
          <a:p>
            <a:pPr>
              <a:spcAft>
                <a:spcPts val="0"/>
              </a:spcAft>
              <a:defRPr/>
            </a:pPr>
            <a:r>
              <a:rPr lang="en-AU" altLang="en-US" sz="2000" b="1" dirty="0">
                <a:solidFill>
                  <a:prstClr val="black"/>
                </a:solidFill>
              </a:rPr>
              <a:t>@DMIRS_WA</a:t>
            </a:r>
          </a:p>
          <a:p>
            <a:pPr>
              <a:spcAft>
                <a:spcPts val="0"/>
              </a:spcAft>
              <a:defRPr/>
            </a:pPr>
            <a:endParaRPr lang="en-AU" altLang="en-US" sz="2000" b="1" dirty="0">
              <a:solidFill>
                <a:prstClr val="black"/>
              </a:solidFill>
            </a:endParaRPr>
          </a:p>
          <a:p>
            <a:r>
              <a:rPr lang="en-AU" sz="2000" b="1" dirty="0">
                <a:solidFill>
                  <a:srgbClr val="000000"/>
                </a:solidFill>
              </a:rPr>
              <a:t>@</a:t>
            </a:r>
            <a:r>
              <a:rPr lang="en-AU" sz="2000" b="1" dirty="0" err="1">
                <a:solidFill>
                  <a:srgbClr val="000000"/>
                </a:solidFill>
              </a:rPr>
              <a:t>AndrewChaplyn</a:t>
            </a:r>
            <a:endParaRPr lang="en-AU" sz="2000" b="1" dirty="0">
              <a:solidFill>
                <a:srgbClr val="000000"/>
              </a:solidFill>
            </a:endParaRPr>
          </a:p>
        </p:txBody>
      </p:sp>
      <p:pic>
        <p:nvPicPr>
          <p:cNvPr id="6" name="Picture 3" descr="W:\TRANSFER\Social Media\News-Twitter_DMP.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60962" y="1694376"/>
            <a:ext cx="1336574" cy="1133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6"/>
          <p:cNvSpPr>
            <a:spLocks noGrp="1"/>
          </p:cNvSpPr>
          <p:nvPr>
            <p:ph type="title"/>
          </p:nvPr>
        </p:nvSpPr>
        <p:spPr/>
        <p:txBody>
          <a:bodyPr>
            <a:normAutofit/>
          </a:bodyPr>
          <a:lstStyle/>
          <a:p>
            <a:r>
              <a:rPr lang="en-AU" dirty="0"/>
              <a:t>Follow us on social media </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13</a:t>
            </a:fld>
            <a:endParaRPr lang="en-US" dirty="0">
              <a:solidFill>
                <a:srgbClr val="FFFFFF"/>
              </a:solidFill>
            </a:endParaRPr>
          </a:p>
        </p:txBody>
      </p:sp>
    </p:spTree>
    <p:extLst>
      <p:ext uri="{BB962C8B-B14F-4D97-AF65-F5344CB8AC3E}">
        <p14:creationId xmlns:p14="http://schemas.microsoft.com/office/powerpoint/2010/main" val="2441999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99456" y="692696"/>
            <a:ext cx="1152128" cy="216024"/>
          </a:xfrm>
          <a:prstGeom prst="rect">
            <a:avLst/>
          </a:prstGeom>
          <a:solidFill>
            <a:srgbClr val="117D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7568" y="1556792"/>
            <a:ext cx="4509120" cy="4509120"/>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7104112" y="2852936"/>
            <a:ext cx="3600400" cy="1468296"/>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a:solidFill>
                  <a:srgbClr val="A32816"/>
                </a:solidFill>
              </a:rPr>
              <a:t>2019 </a:t>
            </a:r>
            <a:r>
              <a:rPr lang="en-US" sz="4400" dirty="0" smtClean="0">
                <a:solidFill>
                  <a:srgbClr val="A32816"/>
                </a:solidFill>
              </a:rPr>
              <a:t>Health and hygiene</a:t>
            </a:r>
          </a:p>
          <a:p>
            <a:pPr algn="ctr" eaLnBrk="0" fontAlgn="base" hangingPunct="0">
              <a:spcBef>
                <a:spcPct val="0"/>
              </a:spcBef>
              <a:spcAft>
                <a:spcPct val="0"/>
              </a:spcAft>
            </a:pPr>
            <a:r>
              <a:rPr lang="en-US" sz="4400" dirty="0">
                <a:solidFill>
                  <a:srgbClr val="A32816"/>
                </a:solidFill>
              </a:rPr>
              <a:t>f</a:t>
            </a:r>
            <a:r>
              <a:rPr lang="en-US" sz="4400" dirty="0" smtClean="0">
                <a:solidFill>
                  <a:srgbClr val="A32816"/>
                </a:solidFill>
              </a:rPr>
              <a:t>orum</a:t>
            </a:r>
            <a:endParaRPr lang="en-US" sz="4400" dirty="0">
              <a:solidFill>
                <a:srgbClr val="A32816"/>
              </a:solidFill>
            </a:endParaRPr>
          </a:p>
          <a:p>
            <a:pPr algn="ctr" eaLnBrk="0" fontAlgn="base" hangingPunct="0">
              <a:spcBef>
                <a:spcPct val="0"/>
              </a:spcBef>
              <a:spcAft>
                <a:spcPct val="0"/>
              </a:spcAft>
            </a:pPr>
            <a:endParaRPr lang="en-US" sz="1000" dirty="0">
              <a:solidFill>
                <a:prstClr val="black"/>
              </a:solidFill>
            </a:endParaRPr>
          </a:p>
        </p:txBody>
      </p:sp>
    </p:spTree>
    <p:extLst>
      <p:ext uri="{BB962C8B-B14F-4D97-AF65-F5344CB8AC3E}">
        <p14:creationId xmlns:p14="http://schemas.microsoft.com/office/powerpoint/2010/main" val="3374249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AU" sz="4800" dirty="0" smtClean="0">
              <a:solidFill>
                <a:srgbClr val="117D7F"/>
              </a:solidFill>
            </a:endParaRPr>
          </a:p>
          <a:p>
            <a:pPr marL="0" indent="0" algn="ctr">
              <a:buNone/>
            </a:pPr>
            <a:r>
              <a:rPr lang="en-AU" sz="4800" smtClean="0">
                <a:solidFill>
                  <a:srgbClr val="117D7F"/>
                </a:solidFill>
              </a:rPr>
              <a:t>What the </a:t>
            </a:r>
            <a:r>
              <a:rPr lang="en-AU" sz="4800" dirty="0" smtClean="0">
                <a:solidFill>
                  <a:srgbClr val="117D7F"/>
                </a:solidFill>
              </a:rPr>
              <a:t>data tells us about silica</a:t>
            </a:r>
            <a:endParaRPr lang="en-AU" sz="4800" dirty="0">
              <a:solidFill>
                <a:srgbClr val="117D7F"/>
              </a:solidFill>
            </a:endParaRPr>
          </a:p>
        </p:txBody>
      </p:sp>
    </p:spTree>
    <p:extLst>
      <p:ext uri="{BB962C8B-B14F-4D97-AF65-F5344CB8AC3E}">
        <p14:creationId xmlns:p14="http://schemas.microsoft.com/office/powerpoint/2010/main" val="38820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Silicosis in mining</a:t>
            </a:r>
            <a:endParaRPr lang="en-AU" dirty="0"/>
          </a:p>
        </p:txBody>
      </p:sp>
      <p:sp>
        <p:nvSpPr>
          <p:cNvPr id="3" name="Content Placeholder 2"/>
          <p:cNvSpPr>
            <a:spLocks noGrp="1"/>
          </p:cNvSpPr>
          <p:nvPr>
            <p:ph idx="1"/>
          </p:nvPr>
        </p:nvSpPr>
        <p:spPr>
          <a:xfrm>
            <a:off x="263352" y="1844824"/>
            <a:ext cx="11665296" cy="4358256"/>
          </a:xfrm>
        </p:spPr>
        <p:txBody>
          <a:bodyPr/>
          <a:lstStyle/>
          <a:p>
            <a:r>
              <a:rPr lang="en-AU" sz="2000" dirty="0" smtClean="0"/>
              <a:t>Lung disease characterised by inflammation and fibrosis of the lungs</a:t>
            </a:r>
          </a:p>
          <a:p>
            <a:r>
              <a:rPr lang="en-AU" sz="2000" dirty="0" smtClean="0"/>
              <a:t>Caused by exposure to respirable crystalline silica</a:t>
            </a:r>
          </a:p>
          <a:p>
            <a:r>
              <a:rPr lang="en-AU" sz="2000" dirty="0" smtClean="0"/>
              <a:t>Development of silicosis in miners usually takes 10-20 years from the first exposure</a:t>
            </a:r>
          </a:p>
          <a:p>
            <a:r>
              <a:rPr lang="en-AU" sz="2000" dirty="0" smtClean="0"/>
              <a:t>Clinical Types</a:t>
            </a:r>
          </a:p>
          <a:p>
            <a:pPr lvl="1"/>
            <a:r>
              <a:rPr lang="en-AU" sz="2000" dirty="0" smtClean="0"/>
              <a:t>Chronic – long latency – 10 - 20 years of exposure at &gt;0.5mg/m</a:t>
            </a:r>
            <a:r>
              <a:rPr lang="en-AU" sz="2000" baseline="30000" dirty="0" smtClean="0"/>
              <a:t>3</a:t>
            </a:r>
            <a:r>
              <a:rPr lang="en-AU" sz="2000" dirty="0" smtClean="0"/>
              <a:t>, often accompanied with chronic bronchitis</a:t>
            </a:r>
          </a:p>
          <a:p>
            <a:pPr lvl="1"/>
            <a:r>
              <a:rPr lang="en-AU" sz="2000" dirty="0" smtClean="0"/>
              <a:t>Accelerated – after two to 10 years – rapid clinical signs – radiological progression to PMF</a:t>
            </a:r>
          </a:p>
          <a:p>
            <a:pPr lvl="1"/>
            <a:r>
              <a:rPr lang="en-AU" sz="2000" dirty="0" smtClean="0"/>
              <a:t>Acute – within weeks to two years from high exposures to dusts with high silica concentrations</a:t>
            </a:r>
          </a:p>
          <a:p>
            <a:pPr marL="0" indent="0">
              <a:buNone/>
            </a:pPr>
            <a:r>
              <a:rPr lang="en-AU" dirty="0" smtClean="0">
                <a:solidFill>
                  <a:srgbClr val="FF0000"/>
                </a:solidFill>
              </a:rPr>
              <a:t/>
            </a:r>
            <a:br>
              <a:rPr lang="en-AU" dirty="0" smtClean="0">
                <a:solidFill>
                  <a:srgbClr val="FF0000"/>
                </a:solidFill>
              </a:rPr>
            </a:br>
            <a:r>
              <a:rPr lang="en-AU" dirty="0" smtClean="0">
                <a:solidFill>
                  <a:srgbClr val="A02A1D"/>
                </a:solidFill>
              </a:rPr>
              <a:t>Silicosis can be prevented BUT there is no cure!</a:t>
            </a:r>
          </a:p>
          <a:p>
            <a:endParaRPr lang="en-AU" dirty="0" smtClean="0"/>
          </a:p>
          <a:p>
            <a:endParaRPr lang="en-AU" dirty="0"/>
          </a:p>
        </p:txBody>
      </p:sp>
    </p:spTree>
    <p:extLst>
      <p:ext uri="{BB962C8B-B14F-4D97-AF65-F5344CB8AC3E}">
        <p14:creationId xmlns:p14="http://schemas.microsoft.com/office/powerpoint/2010/main" val="914436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19336" y="222632"/>
            <a:ext cx="11713954" cy="5112569"/>
            <a:chOff x="119336" y="222632"/>
            <a:chExt cx="11713954" cy="5112569"/>
          </a:xfrm>
        </p:grpSpPr>
        <p:pic>
          <p:nvPicPr>
            <p:cNvPr id="8" name="Picture 7"/>
            <p:cNvPicPr>
              <a:picLocks noChangeAspect="1"/>
            </p:cNvPicPr>
            <p:nvPr/>
          </p:nvPicPr>
          <p:blipFill rotWithShape="1">
            <a:blip r:embed="rId3"/>
            <a:srcRect l="17693" r="3154"/>
            <a:stretch/>
          </p:blipFill>
          <p:spPr>
            <a:xfrm rot="5400000">
              <a:off x="3263085" y="-2921117"/>
              <a:ext cx="5112569" cy="11400067"/>
            </a:xfrm>
            <a:prstGeom prst="rect">
              <a:avLst/>
            </a:prstGeom>
          </p:spPr>
        </p:pic>
        <p:pic>
          <p:nvPicPr>
            <p:cNvPr id="22" name="Picture 21"/>
            <p:cNvPicPr>
              <a:picLocks noChangeAspect="1"/>
            </p:cNvPicPr>
            <p:nvPr/>
          </p:nvPicPr>
          <p:blipFill>
            <a:blip r:embed="rId4"/>
            <a:stretch>
              <a:fillRect/>
            </a:stretch>
          </p:blipFill>
          <p:spPr>
            <a:xfrm rot="5400000">
              <a:off x="10407151" y="2309004"/>
              <a:ext cx="2538391" cy="313887"/>
            </a:xfrm>
            <a:prstGeom prst="rect">
              <a:avLst/>
            </a:prstGeom>
          </p:spPr>
        </p:pic>
      </p:grpSp>
      <p:sp>
        <p:nvSpPr>
          <p:cNvPr id="3" name="Rectangle 6"/>
          <p:cNvSpPr>
            <a:spLocks noGrp="1" noChangeArrowheads="1"/>
          </p:cNvSpPr>
          <p:nvPr>
            <p:ph type="sldNum" sz="quarter" idx="10"/>
          </p:nvPr>
        </p:nvSpPr>
        <p:spPr>
          <a:xfrm>
            <a:off x="8763000" y="6500814"/>
            <a:ext cx="1905000" cy="361615"/>
          </a:xfrm>
        </p:spPr>
        <p:txBody>
          <a:bodyPr/>
          <a:lstStyle>
            <a:lvl1pPr>
              <a:defRPr/>
            </a:lvl1pPr>
          </a:lstStyle>
          <a:p>
            <a:pPr>
              <a:defRPr/>
            </a:pPr>
            <a:fld id="{0CC24133-A28B-4EF4-A2D5-AE011194DEDC}" type="slidenum">
              <a:rPr lang="en-US"/>
              <a:pPr>
                <a:defRPr/>
              </a:pPr>
              <a:t>5</a:t>
            </a:fld>
            <a:endParaRPr lang="en-US" dirty="0"/>
          </a:p>
        </p:txBody>
      </p:sp>
      <p:sp>
        <p:nvSpPr>
          <p:cNvPr id="11" name="Rectangle 10"/>
          <p:cNvSpPr/>
          <p:nvPr/>
        </p:nvSpPr>
        <p:spPr>
          <a:xfrm>
            <a:off x="-68056" y="5357178"/>
            <a:ext cx="12189336" cy="584775"/>
          </a:xfrm>
          <a:prstGeom prst="rect">
            <a:avLst/>
          </a:prstGeom>
          <a:solidFill>
            <a:schemeClr val="bg1"/>
          </a:solidFill>
        </p:spPr>
        <p:txBody>
          <a:bodyPr wrap="square">
            <a:spAutoFit/>
          </a:bodyPr>
          <a:lstStyle/>
          <a:p>
            <a:r>
              <a:rPr lang="en-AU" sz="1600" dirty="0" smtClean="0"/>
              <a:t>	Source</a:t>
            </a:r>
            <a:r>
              <a:rPr lang="en-AU" sz="1600" dirty="0"/>
              <a:t>: Wan &amp; Lee (1996) Silicosis in Western Australia from 1984 to </a:t>
            </a:r>
            <a:r>
              <a:rPr lang="en-AU" sz="1600" dirty="0" smtClean="0"/>
              <a:t>1993. </a:t>
            </a:r>
            <a:br>
              <a:rPr lang="en-AU" sz="1600" dirty="0" smtClean="0"/>
            </a:br>
            <a:r>
              <a:rPr lang="en-AU" sz="1600" dirty="0" smtClean="0"/>
              <a:t>	Poster presented at Australian National Scientific Forum on Crystalline Silica, 9 November 1993.</a:t>
            </a:r>
            <a:endParaRPr lang="en-AU" sz="1600" dirty="0"/>
          </a:p>
        </p:txBody>
      </p:sp>
      <p:grpSp>
        <p:nvGrpSpPr>
          <p:cNvPr id="21" name="Group 20"/>
          <p:cNvGrpSpPr/>
          <p:nvPr/>
        </p:nvGrpSpPr>
        <p:grpSpPr>
          <a:xfrm>
            <a:off x="2423591" y="4513718"/>
            <a:ext cx="7776864" cy="794229"/>
            <a:chOff x="2423591" y="4513718"/>
            <a:chExt cx="7776864" cy="794229"/>
          </a:xfrm>
        </p:grpSpPr>
        <p:grpSp>
          <p:nvGrpSpPr>
            <p:cNvPr id="20" name="Group 19"/>
            <p:cNvGrpSpPr/>
            <p:nvPr/>
          </p:nvGrpSpPr>
          <p:grpSpPr>
            <a:xfrm>
              <a:off x="2423591" y="4886364"/>
              <a:ext cx="7776864" cy="421583"/>
              <a:chOff x="2423591" y="5079636"/>
              <a:chExt cx="7776864" cy="421583"/>
            </a:xfrm>
          </p:grpSpPr>
          <p:sp>
            <p:nvSpPr>
              <p:cNvPr id="10" name="Rectangle 9"/>
              <p:cNvSpPr/>
              <p:nvPr/>
            </p:nvSpPr>
            <p:spPr bwMode="auto">
              <a:xfrm>
                <a:off x="2423591" y="5079636"/>
                <a:ext cx="7776864" cy="42158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Arial" charset="0"/>
                    <a:ea typeface="ＭＳ Ｐゴシック" pitchFamily="-124" charset="-128"/>
                  </a:rPr>
                  <a:t>	Silicosis cases        		    Respirable</a:t>
                </a:r>
                <a:r>
                  <a:rPr kumimoji="0" lang="en-AU" sz="1600" b="0" i="0" u="none" strike="noStrike" cap="none" normalizeH="0" dirty="0" smtClean="0">
                    <a:ln>
                      <a:noFill/>
                    </a:ln>
                    <a:solidFill>
                      <a:schemeClr val="tx1"/>
                    </a:solidFill>
                    <a:effectLst/>
                    <a:latin typeface="Arial" charset="0"/>
                    <a:ea typeface="ＭＳ Ｐゴシック" pitchFamily="-124" charset="-128"/>
                  </a:rPr>
                  <a:t> silica concentrations</a:t>
                </a:r>
                <a:endParaRPr kumimoji="0" lang="en-AU" sz="1600" b="0" i="0" u="none" strike="noStrike" cap="none" normalizeH="0" baseline="0" dirty="0" smtClean="0">
                  <a:ln>
                    <a:noFill/>
                  </a:ln>
                  <a:solidFill>
                    <a:schemeClr val="tx1"/>
                  </a:solidFill>
                  <a:effectLst/>
                  <a:latin typeface="Arial" charset="0"/>
                  <a:ea typeface="ＭＳ Ｐゴシック" pitchFamily="-124" charset="-128"/>
                </a:endParaRPr>
              </a:p>
            </p:txBody>
          </p:sp>
          <p:grpSp>
            <p:nvGrpSpPr>
              <p:cNvPr id="14" name="Group 13"/>
              <p:cNvGrpSpPr/>
              <p:nvPr/>
            </p:nvGrpSpPr>
            <p:grpSpPr>
              <a:xfrm>
                <a:off x="5905570" y="5211397"/>
                <a:ext cx="383524" cy="123804"/>
                <a:chOff x="5133835" y="4935807"/>
                <a:chExt cx="433547" cy="186960"/>
              </a:xfrm>
              <a:solidFill>
                <a:schemeClr val="accent4">
                  <a:lumMod val="50000"/>
                  <a:lumOff val="50000"/>
                </a:schemeClr>
              </a:solidFill>
            </p:grpSpPr>
            <p:cxnSp>
              <p:nvCxnSpPr>
                <p:cNvPr id="9" name="Straight Connector 8"/>
                <p:cNvCxnSpPr/>
                <p:nvPr/>
              </p:nvCxnSpPr>
              <p:spPr bwMode="auto">
                <a:xfrm>
                  <a:off x="5133835" y="5109418"/>
                  <a:ext cx="273660" cy="13349"/>
                </a:xfrm>
                <a:prstGeom prst="line">
                  <a:avLst/>
                </a:prstGeom>
                <a:grpFill/>
                <a:ln w="19050" cap="flat" cmpd="sng" algn="ctr">
                  <a:solidFill>
                    <a:schemeClr val="bg1"/>
                  </a:solidFill>
                  <a:prstDash val="solid"/>
                  <a:round/>
                  <a:headEnd type="none" w="med" len="med"/>
                  <a:tailEnd type="none" w="med" len="med"/>
                </a:ln>
                <a:effectLst/>
              </p:spPr>
            </p:cxnSp>
            <p:sp>
              <p:nvSpPr>
                <p:cNvPr id="7" name="Rectangle 6"/>
                <p:cNvSpPr/>
                <p:nvPr/>
              </p:nvSpPr>
              <p:spPr bwMode="auto">
                <a:xfrm>
                  <a:off x="5423171" y="4935807"/>
                  <a:ext cx="144211" cy="153302"/>
                </a:xfrm>
                <a:prstGeom prst="rect">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Arial" charset="0"/>
                    <a:ea typeface="ＭＳ Ｐゴシック" pitchFamily="-124" charset="-128"/>
                  </a:endParaRPr>
                </a:p>
              </p:txBody>
            </p:sp>
          </p:grpSp>
          <p:sp>
            <p:nvSpPr>
              <p:cNvPr id="6" name="Rectangle 5"/>
              <p:cNvSpPr/>
              <p:nvPr/>
            </p:nvSpPr>
            <p:spPr bwMode="auto">
              <a:xfrm rot="16200000">
                <a:off x="3155250" y="5107344"/>
                <a:ext cx="112795" cy="279967"/>
              </a:xfrm>
              <a:prstGeom prst="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Arial" charset="0"/>
                  <a:ea typeface="ＭＳ Ｐゴシック" pitchFamily="-124" charset="-128"/>
                </a:endParaRPr>
              </a:p>
            </p:txBody>
          </p:sp>
        </p:grpSp>
        <p:sp>
          <p:nvSpPr>
            <p:cNvPr id="5" name="TextBox 4"/>
            <p:cNvSpPr txBox="1"/>
            <p:nvPr/>
          </p:nvSpPr>
          <p:spPr>
            <a:xfrm>
              <a:off x="4007768" y="4513718"/>
              <a:ext cx="3434873" cy="338554"/>
            </a:xfrm>
            <a:prstGeom prst="rect">
              <a:avLst/>
            </a:prstGeom>
            <a:solidFill>
              <a:schemeClr val="bg1"/>
            </a:solidFill>
          </p:spPr>
          <p:txBody>
            <a:bodyPr wrap="square" rtlCol="0">
              <a:spAutoFit/>
            </a:bodyPr>
            <a:lstStyle/>
            <a:p>
              <a:pPr algn="ctr"/>
              <a:r>
                <a:rPr lang="en-AU" sz="1600" dirty="0" smtClean="0"/>
                <a:t>Year of first dust exposure</a:t>
              </a:r>
              <a:endParaRPr lang="en-AU" sz="1600" dirty="0"/>
            </a:p>
          </p:txBody>
        </p:sp>
        <p:cxnSp>
          <p:nvCxnSpPr>
            <p:cNvPr id="17" name="Straight Connector 16"/>
            <p:cNvCxnSpPr/>
            <p:nvPr/>
          </p:nvCxnSpPr>
          <p:spPr bwMode="auto">
            <a:xfrm>
              <a:off x="6125325" y="5054055"/>
              <a:ext cx="213337" cy="0"/>
            </a:xfrm>
            <a:prstGeom prst="line">
              <a:avLst/>
            </a:prstGeom>
            <a:solidFill>
              <a:schemeClr val="accent1"/>
            </a:solidFill>
            <a:ln w="9525" cap="flat" cmpd="sng" algn="ctr">
              <a:solidFill>
                <a:schemeClr val="accent4">
                  <a:lumMod val="50000"/>
                  <a:lumOff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3494330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763000" y="6500814"/>
            <a:ext cx="1905000" cy="361615"/>
          </a:xfrm>
        </p:spPr>
        <p:txBody>
          <a:bodyPr/>
          <a:lstStyle>
            <a:lvl1pPr>
              <a:defRPr/>
            </a:lvl1pPr>
          </a:lstStyle>
          <a:p>
            <a:pPr>
              <a:defRPr/>
            </a:pPr>
            <a:fld id="{0CC24133-A28B-4EF4-A2D5-AE011194DEDC}" type="slidenum">
              <a:rPr lang="en-US"/>
              <a:pPr>
                <a:defRPr/>
              </a:pPr>
              <a:t>6</a:t>
            </a:fld>
            <a:endParaRPr lang="en-US" dirty="0"/>
          </a:p>
        </p:txBody>
      </p:sp>
      <p:pic>
        <p:nvPicPr>
          <p:cNvPr id="4" name="Picture 3"/>
          <p:cNvPicPr>
            <a:picLocks noChangeAspect="1"/>
          </p:cNvPicPr>
          <p:nvPr/>
        </p:nvPicPr>
        <p:blipFill>
          <a:blip r:embed="rId3"/>
          <a:stretch>
            <a:fillRect/>
          </a:stretch>
        </p:blipFill>
        <p:spPr>
          <a:xfrm>
            <a:off x="1062037" y="692696"/>
            <a:ext cx="10841740" cy="5108029"/>
          </a:xfrm>
          <a:prstGeom prst="rect">
            <a:avLst/>
          </a:prstGeom>
        </p:spPr>
      </p:pic>
    </p:spTree>
    <p:extLst>
      <p:ext uri="{BB962C8B-B14F-4D97-AF65-F5344CB8AC3E}">
        <p14:creationId xmlns:p14="http://schemas.microsoft.com/office/powerpoint/2010/main" val="3512823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83432" y="833479"/>
            <a:ext cx="10002408" cy="4971785"/>
          </a:xfrm>
          <a:prstGeom prst="rect">
            <a:avLst/>
          </a:prstGeom>
        </p:spPr>
      </p:pic>
    </p:spTree>
    <p:extLst>
      <p:ext uri="{BB962C8B-B14F-4D97-AF65-F5344CB8AC3E}">
        <p14:creationId xmlns:p14="http://schemas.microsoft.com/office/powerpoint/2010/main" val="3813265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839416" y="1286320"/>
          <a:ext cx="10369151" cy="4133822"/>
        </p:xfrm>
        <a:graphic>
          <a:graphicData uri="http://schemas.openxmlformats.org/drawingml/2006/table">
            <a:tbl>
              <a:tblPr>
                <a:tableStyleId>{5C22544A-7EE6-4342-B048-85BDC9FD1C3A}</a:tableStyleId>
              </a:tblPr>
              <a:tblGrid>
                <a:gridCol w="4325177">
                  <a:extLst>
                    <a:ext uri="{9D8B030D-6E8A-4147-A177-3AD203B41FA5}">
                      <a16:colId xmlns:a16="http://schemas.microsoft.com/office/drawing/2014/main" val="1810129437"/>
                    </a:ext>
                  </a:extLst>
                </a:gridCol>
                <a:gridCol w="1723495">
                  <a:extLst>
                    <a:ext uri="{9D8B030D-6E8A-4147-A177-3AD203B41FA5}">
                      <a16:colId xmlns:a16="http://schemas.microsoft.com/office/drawing/2014/main" val="400640584"/>
                    </a:ext>
                  </a:extLst>
                </a:gridCol>
                <a:gridCol w="2376264">
                  <a:extLst>
                    <a:ext uri="{9D8B030D-6E8A-4147-A177-3AD203B41FA5}">
                      <a16:colId xmlns:a16="http://schemas.microsoft.com/office/drawing/2014/main" val="953580513"/>
                    </a:ext>
                  </a:extLst>
                </a:gridCol>
                <a:gridCol w="1944215">
                  <a:extLst>
                    <a:ext uri="{9D8B030D-6E8A-4147-A177-3AD203B41FA5}">
                      <a16:colId xmlns:a16="http://schemas.microsoft.com/office/drawing/2014/main" val="678826640"/>
                    </a:ext>
                  </a:extLst>
                </a:gridCol>
              </a:tblGrid>
              <a:tr h="360040">
                <a:tc>
                  <a:txBody>
                    <a:bodyPr/>
                    <a:lstStyle/>
                    <a:p>
                      <a:pPr algn="l" fontAlgn="b"/>
                      <a:r>
                        <a:rPr lang="en-AU" sz="2000" b="1" u="none" strike="noStrike" dirty="0" smtClean="0">
                          <a:effectLst/>
                        </a:rPr>
                        <a:t> COMMODITIES </a:t>
                      </a:r>
                      <a:endParaRPr lang="en-AU"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AU" sz="2000" b="1" u="none" strike="noStrike" dirty="0">
                          <a:effectLst/>
                        </a:rPr>
                        <a:t>No. &gt;ES</a:t>
                      </a:r>
                      <a:endParaRPr lang="en-AU"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AU" sz="2000" b="1" u="none" strike="noStrike" dirty="0">
                          <a:effectLst/>
                        </a:rPr>
                        <a:t>No. samples</a:t>
                      </a:r>
                      <a:endParaRPr lang="en-AU"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2000" b="1" u="none" strike="noStrike" dirty="0">
                          <a:effectLst/>
                        </a:rPr>
                        <a:t>% &gt;</a:t>
                      </a:r>
                      <a:r>
                        <a:rPr lang="en-AU" sz="2000" b="1" u="none" strike="noStrike" dirty="0" smtClean="0">
                          <a:effectLst/>
                        </a:rPr>
                        <a:t>ES  </a:t>
                      </a:r>
                      <a:endParaRPr lang="en-AU"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1417231"/>
                  </a:ext>
                </a:extLst>
              </a:tr>
              <a:tr h="410727">
                <a:tc>
                  <a:txBody>
                    <a:bodyPr/>
                    <a:lstStyle/>
                    <a:p>
                      <a:pPr algn="l" fontAlgn="ctr"/>
                      <a:r>
                        <a:rPr lang="en-AU" sz="1800" u="none" strike="noStrike" dirty="0" smtClean="0">
                          <a:effectLst/>
                        </a:rPr>
                        <a:t> COPPER </a:t>
                      </a:r>
                      <a:r>
                        <a:rPr lang="en-AU" sz="1800" u="none" strike="noStrike" dirty="0">
                          <a:effectLst/>
                        </a:rPr>
                        <a:t>- LEAD </a:t>
                      </a:r>
                      <a:r>
                        <a:rPr lang="en-AU" sz="1800" u="none" strike="noStrike" dirty="0" smtClean="0">
                          <a:effectLst/>
                        </a:rPr>
                        <a:t>– </a:t>
                      </a:r>
                      <a:r>
                        <a:rPr lang="en-AU" sz="1800" u="none" strike="noStrike" dirty="0">
                          <a:effectLst/>
                        </a:rPr>
                        <a:t>ZINC</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443</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2,572</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800" u="none" strike="noStrike" dirty="0">
                          <a:effectLst/>
                        </a:rPr>
                        <a:t>17.2%</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60545996"/>
                  </a:ext>
                </a:extLst>
              </a:tr>
              <a:tr h="410727">
                <a:tc>
                  <a:txBody>
                    <a:bodyPr/>
                    <a:lstStyle/>
                    <a:p>
                      <a:pPr algn="l" fontAlgn="ctr"/>
                      <a:r>
                        <a:rPr lang="en-AU" sz="1800" u="none" strike="noStrike" dirty="0" smtClean="0">
                          <a:effectLst/>
                        </a:rPr>
                        <a:t> DIATOMITE – </a:t>
                      </a:r>
                      <a:r>
                        <a:rPr lang="en-AU" sz="1800" u="none" strike="noStrike" dirty="0">
                          <a:effectLst/>
                        </a:rPr>
                        <a:t>SPONGOLITE</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6</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36</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800" u="none" strike="noStrike" dirty="0">
                          <a:effectLst/>
                        </a:rPr>
                        <a:t>16.7%</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20087140"/>
                  </a:ext>
                </a:extLst>
              </a:tr>
              <a:tr h="410727">
                <a:tc>
                  <a:txBody>
                    <a:bodyPr/>
                    <a:lstStyle/>
                    <a:p>
                      <a:pPr algn="l" fontAlgn="ctr"/>
                      <a:r>
                        <a:rPr lang="en-AU" sz="1800" u="none" strike="noStrike" dirty="0" smtClean="0">
                          <a:effectLst/>
                        </a:rPr>
                        <a:t> EXPLORATION</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234</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1,588</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800" u="none" strike="noStrike" dirty="0">
                          <a:effectLst/>
                        </a:rPr>
                        <a:t>14.7%</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88900970"/>
                  </a:ext>
                </a:extLst>
              </a:tr>
              <a:tr h="410727">
                <a:tc>
                  <a:txBody>
                    <a:bodyPr/>
                    <a:lstStyle/>
                    <a:p>
                      <a:pPr algn="l" fontAlgn="ctr"/>
                      <a:r>
                        <a:rPr lang="en-AU" sz="1800" u="none" strike="noStrike" dirty="0" smtClean="0">
                          <a:effectLst/>
                        </a:rPr>
                        <a:t> SILICA </a:t>
                      </a:r>
                      <a:r>
                        <a:rPr lang="en-AU" sz="1800" u="none" strike="noStrike" dirty="0">
                          <a:effectLst/>
                        </a:rPr>
                        <a:t>- SILICA SAND</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124</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1,040</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800" u="none" strike="noStrike" dirty="0">
                          <a:effectLst/>
                        </a:rPr>
                        <a:t>11.9%</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1961192"/>
                  </a:ext>
                </a:extLst>
              </a:tr>
              <a:tr h="410727">
                <a:tc>
                  <a:txBody>
                    <a:bodyPr/>
                    <a:lstStyle/>
                    <a:p>
                      <a:pPr algn="l" fontAlgn="ctr"/>
                      <a:r>
                        <a:rPr lang="en-AU" sz="1800" u="none" strike="noStrike" dirty="0" smtClean="0">
                          <a:effectLst/>
                        </a:rPr>
                        <a:t> MANGANESE </a:t>
                      </a:r>
                      <a:r>
                        <a:rPr lang="en-AU" sz="1800" u="none" strike="noStrike" dirty="0">
                          <a:effectLst/>
                        </a:rPr>
                        <a:t>ORE</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36</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431</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800" u="none" strike="noStrike" dirty="0">
                          <a:effectLst/>
                        </a:rPr>
                        <a:t>8.4%</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9560859"/>
                  </a:ext>
                </a:extLst>
              </a:tr>
              <a:tr h="394637">
                <a:tc>
                  <a:txBody>
                    <a:bodyPr/>
                    <a:lstStyle/>
                    <a:p>
                      <a:pPr algn="l" fontAlgn="ctr"/>
                      <a:r>
                        <a:rPr lang="en-AU" sz="1800" u="none" strike="noStrike" dirty="0" smtClean="0">
                          <a:effectLst/>
                        </a:rPr>
                        <a:t> GOLD</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2,742</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34,722</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800" u="none" strike="noStrike" dirty="0">
                          <a:effectLst/>
                        </a:rPr>
                        <a:t>7.9%</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0173624"/>
                  </a:ext>
                </a:extLst>
              </a:tr>
              <a:tr h="504056">
                <a:tc>
                  <a:txBody>
                    <a:bodyPr/>
                    <a:lstStyle/>
                    <a:p>
                      <a:pPr algn="l" fontAlgn="ctr"/>
                      <a:r>
                        <a:rPr lang="en-AU" sz="1800" u="none" strike="noStrike" dirty="0" smtClean="0">
                          <a:effectLst/>
                        </a:rPr>
                        <a:t> CONSTRUCTION </a:t>
                      </a:r>
                      <a:r>
                        <a:rPr lang="en-AU" sz="1800" u="none" strike="noStrike" dirty="0">
                          <a:effectLst/>
                        </a:rPr>
                        <a:t>MATERIALS</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303</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3,915</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800" u="none" strike="noStrike" dirty="0">
                          <a:effectLst/>
                        </a:rPr>
                        <a:t>7.7%</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18366595"/>
                  </a:ext>
                </a:extLst>
              </a:tr>
              <a:tr h="410727">
                <a:tc>
                  <a:txBody>
                    <a:bodyPr/>
                    <a:lstStyle/>
                    <a:p>
                      <a:pPr algn="l" fontAlgn="ctr"/>
                      <a:r>
                        <a:rPr lang="en-AU" sz="1800" u="none" strike="noStrike" dirty="0" smtClean="0">
                          <a:effectLst/>
                        </a:rPr>
                        <a:t> TIN </a:t>
                      </a:r>
                      <a:r>
                        <a:rPr lang="en-AU" sz="1800" u="none" strike="noStrike" dirty="0">
                          <a:effectLst/>
                        </a:rPr>
                        <a:t>- TANTALUM </a:t>
                      </a:r>
                      <a:r>
                        <a:rPr lang="en-AU" sz="1800" u="none" strike="noStrike" dirty="0" smtClean="0">
                          <a:effectLst/>
                        </a:rPr>
                        <a:t>– </a:t>
                      </a:r>
                      <a:r>
                        <a:rPr lang="en-AU" sz="1800" u="none" strike="noStrike" dirty="0">
                          <a:effectLst/>
                        </a:rPr>
                        <a:t>LITHIUM</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128</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u="none" strike="noStrike" dirty="0">
                          <a:effectLst/>
                        </a:rPr>
                        <a:t>2,083</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800" u="none" strike="noStrike" dirty="0">
                          <a:effectLst/>
                        </a:rPr>
                        <a:t>6.1%</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98301346"/>
                  </a:ext>
                </a:extLst>
              </a:tr>
              <a:tr h="410727">
                <a:tc>
                  <a:txBody>
                    <a:bodyPr/>
                    <a:lstStyle/>
                    <a:p>
                      <a:pPr algn="l" fontAlgn="ctr"/>
                      <a:r>
                        <a:rPr lang="en-AU" sz="1800" b="1" u="none" strike="noStrike" dirty="0" smtClean="0">
                          <a:effectLst/>
                        </a:rPr>
                        <a:t> GRAND </a:t>
                      </a:r>
                      <a:r>
                        <a:rPr lang="en-AU" sz="1800" b="1" u="none" strike="noStrike" dirty="0">
                          <a:effectLst/>
                        </a:rPr>
                        <a:t>TOTAL</a:t>
                      </a:r>
                      <a:endParaRPr lang="en-AU"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b="1" u="none" strike="noStrike" dirty="0">
                          <a:effectLst/>
                        </a:rPr>
                        <a:t>4,802</a:t>
                      </a:r>
                      <a:endParaRPr lang="en-AU"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800" b="1" u="none" strike="noStrike" dirty="0">
                          <a:effectLst/>
                        </a:rPr>
                        <a:t>81,900</a:t>
                      </a:r>
                      <a:endParaRPr lang="en-AU"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800" b="1" u="none" strike="noStrike" dirty="0">
                          <a:effectLst/>
                        </a:rPr>
                        <a:t>5.9%</a:t>
                      </a:r>
                      <a:endParaRPr lang="en-AU"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61753105"/>
                  </a:ext>
                </a:extLst>
              </a:tr>
            </a:tbl>
          </a:graphicData>
        </a:graphic>
      </p:graphicFrame>
      <p:sp>
        <p:nvSpPr>
          <p:cNvPr id="4" name="Title 1"/>
          <p:cNvSpPr txBox="1">
            <a:spLocks/>
          </p:cNvSpPr>
          <p:nvPr/>
        </p:nvSpPr>
        <p:spPr>
          <a:xfrm>
            <a:off x="407368" y="381794"/>
            <a:ext cx="11161240" cy="7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lumMod val="50000"/>
                  </a:schemeClr>
                </a:solidFill>
                <a:latin typeface="+mj-lt"/>
                <a:ea typeface="+mj-ea"/>
                <a:cs typeface="+mj-cs"/>
              </a:defRPr>
            </a:lvl1pPr>
            <a:lvl2pPr>
              <a:defRPr sz="2800">
                <a:solidFill>
                  <a:schemeClr val="tx2"/>
                </a:solidFill>
              </a:defRPr>
            </a:lvl2pPr>
            <a:lvl3pPr>
              <a:defRPr sz="2800">
                <a:solidFill>
                  <a:schemeClr val="tx2"/>
                </a:solidFill>
              </a:defRPr>
            </a:lvl3pPr>
            <a:lvl4pPr>
              <a:defRPr sz="2800">
                <a:solidFill>
                  <a:schemeClr val="tx2"/>
                </a:solidFill>
              </a:defRPr>
            </a:lvl4pPr>
            <a:lvl5pPr>
              <a:defRPr sz="2800">
                <a:solidFill>
                  <a:schemeClr val="tx2"/>
                </a:solidFill>
              </a:defRPr>
            </a:lvl5pPr>
            <a:lvl6pPr marL="457200" fontAlgn="base">
              <a:spcBef>
                <a:spcPct val="0"/>
              </a:spcBef>
              <a:spcAft>
                <a:spcPct val="0"/>
              </a:spcAft>
              <a:defRPr sz="4400">
                <a:solidFill>
                  <a:schemeClr val="tx2"/>
                </a:solidFill>
              </a:defRPr>
            </a:lvl6pPr>
            <a:lvl7pPr marL="914400" fontAlgn="base">
              <a:spcBef>
                <a:spcPct val="0"/>
              </a:spcBef>
              <a:spcAft>
                <a:spcPct val="0"/>
              </a:spcAft>
              <a:defRPr sz="4400">
                <a:solidFill>
                  <a:schemeClr val="tx2"/>
                </a:solidFill>
              </a:defRPr>
            </a:lvl7pPr>
            <a:lvl8pPr marL="1371600" fontAlgn="base">
              <a:spcBef>
                <a:spcPct val="0"/>
              </a:spcBef>
              <a:spcAft>
                <a:spcPct val="0"/>
              </a:spcAft>
              <a:defRPr sz="4400">
                <a:solidFill>
                  <a:schemeClr val="tx2"/>
                </a:solidFill>
              </a:defRPr>
            </a:lvl8pPr>
            <a:lvl9pPr marL="1828800" fontAlgn="base">
              <a:spcBef>
                <a:spcPct val="0"/>
              </a:spcBef>
              <a:spcAft>
                <a:spcPct val="0"/>
              </a:spcAft>
              <a:defRPr sz="4400">
                <a:solidFill>
                  <a:schemeClr val="tx2"/>
                </a:solidFill>
              </a:defRPr>
            </a:lvl9pPr>
          </a:lstStyle>
          <a:p>
            <a:r>
              <a:rPr lang="en-AU" dirty="0"/>
              <a:t>Some commodities are more likely to exceed the SIL </a:t>
            </a:r>
            <a:r>
              <a:rPr lang="en-AU" dirty="0" smtClean="0"/>
              <a:t>ES (since 1999)</a:t>
            </a:r>
            <a:endParaRPr lang="en-AU" dirty="0"/>
          </a:p>
        </p:txBody>
      </p:sp>
      <p:sp>
        <p:nvSpPr>
          <p:cNvPr id="5" name="TextBox 4"/>
          <p:cNvSpPr txBox="1"/>
          <p:nvPr/>
        </p:nvSpPr>
        <p:spPr>
          <a:xfrm>
            <a:off x="911424" y="5589240"/>
            <a:ext cx="10213052" cy="307777"/>
          </a:xfrm>
          <a:prstGeom prst="rect">
            <a:avLst/>
          </a:prstGeom>
          <a:noFill/>
        </p:spPr>
        <p:txBody>
          <a:bodyPr wrap="none" rtlCol="0">
            <a:spAutoFit/>
          </a:bodyPr>
          <a:lstStyle/>
          <a:p>
            <a:r>
              <a:rPr lang="en-AU" sz="1400" i="1" dirty="0" smtClean="0">
                <a:solidFill>
                  <a:schemeClr val="accent2">
                    <a:lumMod val="50000"/>
                  </a:schemeClr>
                </a:solidFill>
              </a:rPr>
              <a:t>Only commodities with more than 5% exceedance of exposure standards (WES) or regular sampling, are included in this table.</a:t>
            </a:r>
            <a:endParaRPr lang="en-AU" sz="1400" i="1" dirty="0">
              <a:solidFill>
                <a:schemeClr val="accent2">
                  <a:lumMod val="50000"/>
                </a:schemeClr>
              </a:solidFill>
            </a:endParaRPr>
          </a:p>
        </p:txBody>
      </p:sp>
    </p:spTree>
    <p:extLst>
      <p:ext uri="{BB962C8B-B14F-4D97-AF65-F5344CB8AC3E}">
        <p14:creationId xmlns:p14="http://schemas.microsoft.com/office/powerpoint/2010/main" val="1166359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Historical exposures to respirable crystalline silica</a:t>
            </a:r>
            <a:endParaRPr lang="en-AU" dirty="0"/>
          </a:p>
        </p:txBody>
      </p:sp>
      <p:sp>
        <p:nvSpPr>
          <p:cNvPr id="3" name="Rectangle 2"/>
          <p:cNvSpPr/>
          <p:nvPr/>
        </p:nvSpPr>
        <p:spPr>
          <a:xfrm>
            <a:off x="263352" y="6165304"/>
            <a:ext cx="8796466" cy="230832"/>
          </a:xfrm>
          <a:prstGeom prst="rect">
            <a:avLst/>
          </a:prstGeom>
        </p:spPr>
        <p:txBody>
          <a:bodyPr wrap="square">
            <a:spAutoFit/>
          </a:bodyPr>
          <a:lstStyle/>
          <a:p>
            <a:r>
              <a:rPr lang="en-AU" sz="900" dirty="0"/>
              <a:t>url:ourdocs:Central/005301.Resources.Safety</a:t>
            </a:r>
          </a:p>
        </p:txBody>
      </p:sp>
      <p:sp>
        <p:nvSpPr>
          <p:cNvPr id="5" name="Rectangle 4"/>
          <p:cNvSpPr/>
          <p:nvPr/>
        </p:nvSpPr>
        <p:spPr bwMode="auto">
          <a:xfrm>
            <a:off x="479376" y="1628800"/>
            <a:ext cx="435024"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Arial" charset="0"/>
              <a:ea typeface="ＭＳ Ｐゴシック" pitchFamily="-124" charset="-128"/>
            </a:endParaRPr>
          </a:p>
        </p:txBody>
      </p:sp>
      <p:pic>
        <p:nvPicPr>
          <p:cNvPr id="6" name="Picture 5"/>
          <p:cNvPicPr>
            <a:picLocks noChangeAspect="1"/>
          </p:cNvPicPr>
          <p:nvPr/>
        </p:nvPicPr>
        <p:blipFill>
          <a:blip r:embed="rId3"/>
          <a:stretch>
            <a:fillRect/>
          </a:stretch>
        </p:blipFill>
        <p:spPr>
          <a:xfrm>
            <a:off x="279390" y="1376362"/>
            <a:ext cx="10841048" cy="4428902"/>
          </a:xfrm>
          <a:prstGeom prst="rect">
            <a:avLst/>
          </a:prstGeom>
        </p:spPr>
      </p:pic>
    </p:spTree>
    <p:extLst>
      <p:ext uri="{BB962C8B-B14F-4D97-AF65-F5344CB8AC3E}">
        <p14:creationId xmlns:p14="http://schemas.microsoft.com/office/powerpoint/2010/main" val="3586198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002496.safety.comms</OurDocsDocId>
    <OurDocsVersionCreatedBy xmlns="dce3ed02-b0cd-470d-9119-e5f1a2533a21">EEDWARDS</OurDocsVersionCreatedBy>
    <OurDocsIsLocked xmlns="dce3ed02-b0cd-470d-9119-e5f1a2533a21">false</OurDocsIsLocked>
    <OurDocsDocumentType xmlns="dce3ed02-b0cd-470d-9119-e5f1a2533a21">External Presentations</OurDocsDocumentType>
    <OurDocsFileNumbers xmlns="dce3ed02-b0cd-470d-9119-e5f1a2533a21">A0571/200906</OurDocsFileNumbers>
    <OurDocsLockedOnBehalfOf xmlns="dce3ed02-b0cd-470d-9119-e5f1a2533a21" xsi:nil="true"/>
    <OurDocsDocumentDate xmlns="dce3ed02-b0cd-470d-9119-e5f1a2533a21">2019-06-25T16:00:00+00:00</OurDocsDocumentDate>
    <OurDocsVersionCreatedAt xmlns="dce3ed02-b0cd-470d-9119-e5f1a2533a21">2019-06-26T04:08:39+00:00</OurDocsVersionCreatedAt>
    <OurDocsReleaseClassification xmlns="dce3ed02-b0cd-470d-9119-e5f1a2533a21">Departmental Use Only</OurDocsReleaseClassification>
    <OurDocsTitle xmlns="dce3ed02-b0cd-470d-9119-e5f1a2533a21">MS - Health and hygiene forum - 2019 - Toolbox Lindy Nield What the data tells us about silica</OurDocsTitle>
    <OurDocsLocation xmlns="dce3ed02-b0cd-470d-9119-e5f1a2533a21">Perth</OurDocsLocation>
    <OurDocsDescription xmlns="dce3ed02-b0cd-470d-9119-e5f1a2533a21">Slides from 2019 Health and hygiene forum 24/06/2019. Presentation by Lindy Nield What the data tells us about silica</OurDocsDescription>
    <OurDocsVersionReason xmlns="dce3ed02-b0cd-470d-9119-e5f1a2533a21" xsi:nil="true"/>
    <OurDocsAuthor xmlns="dce3ed02-b0cd-470d-9119-e5f1a2533a21">Safety Comms</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E4E8EC-3D10-438F-AFE7-1980EB3A3C87}">
  <ds:schemaRefs>
    <ds:schemaRef ds:uri="Microsoft.SharePoint.Taxonomy.ContentTypeSync"/>
  </ds:schemaRefs>
</ds:datastoreItem>
</file>

<file path=customXml/itemProps2.xml><?xml version="1.0" encoding="utf-8"?>
<ds:datastoreItem xmlns:ds="http://schemas.openxmlformats.org/officeDocument/2006/customXml" ds:itemID="{853D9A20-CA18-4B9E-9133-BDE91CECFDB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dce3ed02-b0cd-470d-9119-e5f1a2533a2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806E523-9FFC-4586-9147-EF12F6C858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72C1078-9C5E-4285-89F2-EB90CFD16C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1366</TotalTime>
  <Words>1277</Words>
  <Application>Microsoft Office PowerPoint</Application>
  <PresentationFormat>Widescreen</PresentationFormat>
  <Paragraphs>127</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Wingdings</vt:lpstr>
      <vt:lpstr>Blank Presentation</vt:lpstr>
      <vt:lpstr>PowerPoint Presentation</vt:lpstr>
      <vt:lpstr>PowerPoint Presentation</vt:lpstr>
      <vt:lpstr>PowerPoint Presentation</vt:lpstr>
      <vt:lpstr>Silicosis in mining</vt:lpstr>
      <vt:lpstr>PowerPoint Presentation</vt:lpstr>
      <vt:lpstr>PowerPoint Presentation</vt:lpstr>
      <vt:lpstr>PowerPoint Presentation</vt:lpstr>
      <vt:lpstr>PowerPoint Presentation</vt:lpstr>
      <vt:lpstr>Historical exposures to respirable crystalline silica</vt:lpstr>
      <vt:lpstr>Percentage of all silica measurements since 1990</vt:lpstr>
      <vt:lpstr>Stone benchtops and silicosis </vt:lpstr>
      <vt:lpstr>DMIRS contacts</vt:lpstr>
      <vt:lpstr>Follow us on social media </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Health and hygiene forum - 2019 - Toolbox Lindy Nield What the data tells us about silica</dc:title>
  <dc:subject>Slides from 2019 Health and hygiene forum 24/06/2019. Presentation by Lindy Nield What the data tells us about silica</dc:subject>
  <dc:creator>Safety Comms</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STAIN, Lin</cp:lastModifiedBy>
  <cp:revision>120</cp:revision>
  <cp:lastPrinted>2019-06-25T01:06:21Z</cp:lastPrinted>
  <dcterms:created xsi:type="dcterms:W3CDTF">2011-01-21T07:01:17Z</dcterms:created>
  <dcterms:modified xsi:type="dcterms:W3CDTF">2019-07-31T02:33:21Z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0x0101000AC6246A9CD2FC45B52DC6FEC0F0AAAA00BA93749351D2F843A36296955CF57A87</vt:lpwstr>
  </property>
  <property fmtid="{D5CDD505-2E9C-101B-9397-08002B2CF9AE}" pid="9" name="DataStore">
    <vt:lpwstr>Central</vt:lpwstr>
  </property>
</Properties>
</file>