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54" autoAdjust="0"/>
  </p:normalViewPr>
  <p:slideViewPr>
    <p:cSldViewPr>
      <p:cViewPr varScale="1">
        <p:scale>
          <a:sx n="71" d="100"/>
          <a:sy n="71" d="100"/>
        </p:scale>
        <p:origin x="-27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1978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4.7195183315114602E-4</c:v>
                </c:pt>
                <c:pt idx="1">
                  <c:v>8.3577765130560407E-5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Western Australia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1978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6.9999999999999994E-5</c:v>
                </c:pt>
                <c:pt idx="1">
                  <c:v>3.0000000000000001E-5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96224"/>
        <c:axId val="117397760"/>
      </c:barChart>
      <c:catAx>
        <c:axId val="1173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97760"/>
        <c:crosses val="autoZero"/>
        <c:auto val="1"/>
        <c:lblAlgn val="ctr"/>
        <c:lblOffset val="100"/>
        <c:noMultiLvlLbl val="0"/>
      </c:catAx>
      <c:valAx>
        <c:axId val="1173977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739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Fall height</c:v>
                </c:pt>
              </c:strCache>
            </c:strRef>
          </c:tx>
          <c:dLbls>
            <c:dLbl>
              <c:idx val="0"/>
              <c:layout>
                <c:manualLayout>
                  <c:x val="6.1728395061728392E-3"/>
                  <c:y val="-2.52542939480503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-8.41809798268343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0508587896100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7702555235206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0508587896100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1m or less</c:v>
                </c:pt>
                <c:pt idx="1">
                  <c:v>&gt;1 to 2m</c:v>
                </c:pt>
                <c:pt idx="2">
                  <c:v>&gt;2 to 3m</c:v>
                </c:pt>
                <c:pt idx="3">
                  <c:v>&gt;3 to 4m</c:v>
                </c:pt>
                <c:pt idx="4">
                  <c:v>&gt;4m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0.22</c:v>
                </c:pt>
                <c:pt idx="2">
                  <c:v>0.17</c:v>
                </c:pt>
                <c:pt idx="3">
                  <c:v>0.09</c:v>
                </c:pt>
                <c:pt idx="4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371B-D9B4-4C5C-A05B-EB88C1FAC724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64537-E84C-486E-955C-4181484FBC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2" y="4714877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432F4-0804-41B1-9EE6-DA2CD0A536BA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17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944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 likely a person is to die from falling in the</a:t>
            </a:r>
            <a:r>
              <a:rPr lang="en-AU" baseline="0" dirty="0" smtClean="0"/>
              <a:t> mining industry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08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43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Falling</a:t>
            </a:r>
            <a:r>
              <a:rPr lang="en-AU" i="1" baseline="0" dirty="0" smtClean="0"/>
              <a:t> from height </a:t>
            </a:r>
            <a:r>
              <a:rPr lang="en-AU" baseline="0" dirty="0" smtClean="0"/>
              <a:t>video, is the first of two in the </a:t>
            </a:r>
            <a:r>
              <a:rPr lang="en-AU" i="1" baseline="0" dirty="0" smtClean="0"/>
              <a:t>Know your hazards: Down to earth </a:t>
            </a:r>
            <a:r>
              <a:rPr lang="en-AU" baseline="0" dirty="0" smtClean="0"/>
              <a:t>series.  </a:t>
            </a:r>
          </a:p>
          <a:p>
            <a:endParaRPr lang="en-AU" baseline="0" dirty="0" smtClean="0"/>
          </a:p>
          <a:p>
            <a:r>
              <a:rPr lang="en-AU" dirty="0" smtClean="0"/>
              <a:t>The first video explains why falls from height – whether a stumble of a few centimetres or a fall of metres – can have serious outcomes. The perception of what heights are ‘safe’ is challenged and the effect on the human body is explained.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dirty="0" smtClean="0"/>
              <a:t>www.dmp.wa.gov.au/Safety/Hazard-awareness-videos-16435.aspx</a:t>
            </a:r>
          </a:p>
          <a:p>
            <a:endParaRPr lang="en-AU" dirty="0" smtClean="0"/>
          </a:p>
          <a:p>
            <a:r>
              <a:rPr lang="en-AU" i="1" dirty="0" smtClean="0"/>
              <a:t>Note: Videos</a:t>
            </a:r>
            <a:r>
              <a:rPr lang="en-AU" i="1" baseline="0" dirty="0" smtClean="0"/>
              <a:t> </a:t>
            </a:r>
            <a:r>
              <a:rPr lang="en-AU" i="1" dirty="0" smtClean="0"/>
              <a:t>may be shared or downloaded from vimeo.com and distributed for educational purposes.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13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dirty="0" smtClean="0"/>
              <a:t>The </a:t>
            </a:r>
            <a:r>
              <a:rPr lang="en-AU" i="1" dirty="0" smtClean="0"/>
              <a:t>Impacts of falling</a:t>
            </a:r>
            <a:r>
              <a:rPr lang="en-AU" i="1" baseline="0" dirty="0" smtClean="0"/>
              <a:t>  </a:t>
            </a:r>
            <a:r>
              <a:rPr lang="en-AU" baseline="0" dirty="0" smtClean="0"/>
              <a:t>video, is the second of two in the </a:t>
            </a:r>
            <a:r>
              <a:rPr lang="en-AU" i="1" baseline="0" dirty="0" smtClean="0"/>
              <a:t>Know your hazards: Down to earth </a:t>
            </a:r>
            <a:r>
              <a:rPr lang="en-AU" baseline="0" dirty="0" smtClean="0"/>
              <a:t>series.  </a:t>
            </a:r>
          </a:p>
          <a:p>
            <a:endParaRPr lang="en-AU" baseline="0" dirty="0" smtClean="0"/>
          </a:p>
          <a:p>
            <a:r>
              <a:rPr lang="en-AU" dirty="0" smtClean="0"/>
              <a:t>The second video explores the potential social ramifications of a fall from height on a person’s career, relationships, hobbies and mental health, as well as their family and friends. Three people affected by the consequences of a fall from height at work generously share their stories to raise awareness of the impact of workplace accidents.</a:t>
            </a:r>
            <a:endParaRPr lang="en-AU" baseline="0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www.dmp.wa.gov.au/Safety/Hazard-awareness-videos-16435.aspx</a:t>
            </a:r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 smtClean="0"/>
              <a:t>Note: Videos</a:t>
            </a:r>
            <a:r>
              <a:rPr lang="en-AU" i="1" baseline="0" dirty="0" smtClean="0"/>
              <a:t> </a:t>
            </a:r>
            <a:r>
              <a:rPr lang="en-AU" i="1" dirty="0" smtClean="0"/>
              <a:t>may be shared or downloaded from vimeo.com and distributed for educational purposes.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13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9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The</a:t>
            </a:r>
            <a:r>
              <a:rPr lang="en-AU" baseline="0" dirty="0" smtClean="0"/>
              <a:t> purpose of this presentation is to share information about how common falling from height is.</a:t>
            </a:r>
            <a:endParaRPr lang="en-AU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54B4F6-22DA-4C9F-93D4-BE9D14C84C6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quote comes from about 50 BC. The applicabilit</a:t>
            </a:r>
            <a:r>
              <a:rPr lang="en-AU" baseline="0" dirty="0" smtClean="0"/>
              <a:t>y </a:t>
            </a:r>
            <a:r>
              <a:rPr lang="en-AU" dirty="0" smtClean="0"/>
              <a:t>of this quote remains unchanged.  We need to learn!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0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96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slide was sourced from</a:t>
            </a:r>
            <a:r>
              <a:rPr lang="en-AU" baseline="0" dirty="0" smtClean="0"/>
              <a:t> another presentation – the </a:t>
            </a:r>
            <a:r>
              <a:rPr lang="en-AU" dirty="0" smtClean="0"/>
              <a:t>original presenter is from this region in the United States (US).  </a:t>
            </a:r>
          </a:p>
          <a:p>
            <a:endParaRPr lang="en-AU" dirty="0" smtClean="0"/>
          </a:p>
          <a:p>
            <a:r>
              <a:rPr lang="en-AU" dirty="0" smtClean="0"/>
              <a:t>For the purpose of comparison to Western Australia, each red dot is a mine</a:t>
            </a:r>
            <a:r>
              <a:rPr lang="en-AU" baseline="0" dirty="0" smtClean="0"/>
              <a:t> – p</a:t>
            </a:r>
            <a:r>
              <a:rPr lang="en-AU" dirty="0" smtClean="0"/>
              <a:t>rimarily underground.  </a:t>
            </a:r>
          </a:p>
          <a:p>
            <a:endParaRPr lang="en-AU" dirty="0" smtClean="0"/>
          </a:p>
          <a:p>
            <a:r>
              <a:rPr lang="en-AU" dirty="0" smtClean="0"/>
              <a:t>The presenter shared how in one event,</a:t>
            </a:r>
            <a:r>
              <a:rPr lang="en-AU" baseline="0" dirty="0" smtClean="0"/>
              <a:t> 91 miners died at the Sunshine Mine.  In another accident at the Bunker Hill complex, 17 died in a single event from a rock fall.  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number of fatalities in the US mining industry is far greater than the Western Australian mining industry.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38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 we are comparing number of employees in mining.  </a:t>
            </a:r>
          </a:p>
          <a:p>
            <a:endParaRPr lang="en-AU" dirty="0" smtClean="0"/>
          </a:p>
          <a:p>
            <a:r>
              <a:rPr lang="en-AU" i="1" dirty="0" smtClean="0"/>
              <a:t>Note: These are </a:t>
            </a:r>
            <a:r>
              <a:rPr lang="en-AU" i="1" dirty="0" err="1" smtClean="0"/>
              <a:t>metalliferous</a:t>
            </a:r>
            <a:r>
              <a:rPr lang="en-AU" i="1" dirty="0" smtClean="0"/>
              <a:t> mining statistics</a:t>
            </a:r>
            <a:r>
              <a:rPr lang="en-AU" i="1" baseline="0" dirty="0" smtClean="0"/>
              <a:t> (i.e. </a:t>
            </a:r>
            <a:r>
              <a:rPr lang="en-AU" i="1" dirty="0" smtClean="0"/>
              <a:t>does not include coal mining).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24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Both countries have improved, however there is room for continued</a:t>
            </a:r>
            <a:r>
              <a:rPr lang="en-AU" baseline="0" dirty="0" smtClean="0"/>
              <a:t> improvement</a:t>
            </a:r>
            <a:r>
              <a:rPr lang="en-AU" baseline="0" smtClean="0"/>
              <a:t>.  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40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data is on falls worldwide, from all population.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57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Data us on all Australian industry.  Emphasis is on lost time rate.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4537-E84C-486E-955C-4181484FBCA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5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C2ED-F8CC-422D-8C4F-5DA8CF0BF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3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19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91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500813"/>
            <a:ext cx="468312" cy="4572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4EFFD-3D38-454F-BF4C-702427A67346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27584" y="980728"/>
            <a:ext cx="77048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1BBC-B154-426B-B193-7FA9844B8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CA8B-CA02-4A22-95AE-17E452614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8EE9-5F65-45D1-89B0-E3950B23D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2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128A-5A70-41FC-AA36-C77879C61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3646-FB96-47C5-897D-3331B35CF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9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7A57-AE52-4B8C-9CF6-0E673B4C1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18D9-038D-4C77-A189-4DDFB8F83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3B80-5048-46D4-8AFA-EE1B4B7F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owerpoint design"/>
          <p:cNvPicPr>
            <a:picLocks noChangeAspect="1" noChangeArrowheads="1"/>
          </p:cNvPicPr>
          <p:nvPr/>
        </p:nvPicPr>
        <p:blipFill>
          <a:blip r:embed="rId16" cstate="print"/>
          <a:srcRect l="841" t="73334" r="3508"/>
          <a:stretch>
            <a:fillRect/>
          </a:stretch>
        </p:blipFill>
        <p:spPr bwMode="auto">
          <a:xfrm>
            <a:off x="0" y="5029200"/>
            <a:ext cx="882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 www.dmp.wa.gov.au/ResourcesSafety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CF5E31"/>
                </a:solidFill>
                <a:latin typeface="Arial" charset="0"/>
                <a:ea typeface="ＭＳ Ｐゴシック" pitchFamily="-12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D125E-C098-4188-ACAE-D16F295D60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4558927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solidFill>
                  <a:srgbClr val="CF5E31"/>
                </a:solidFill>
              </a:rPr>
              <a:t>Please read this before using presentation</a:t>
            </a:r>
            <a:endParaRPr lang="en-AU" alt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2036763"/>
            <a:ext cx="9036496" cy="4495800"/>
          </a:xfrm>
        </p:spPr>
        <p:txBody>
          <a:bodyPr/>
          <a:lstStyle/>
          <a:p>
            <a:pPr lvl="0">
              <a:defRPr/>
            </a:pPr>
            <a:r>
              <a:rPr lang="en-AU" sz="2000" dirty="0"/>
              <a:t>This presentation is based on content presented at the 2015 Mines Safety Roadshow in October 2015</a:t>
            </a:r>
          </a:p>
          <a:p>
            <a:pPr>
              <a:defRPr/>
            </a:pPr>
            <a:r>
              <a:rPr lang="en-AU" sz="2000" dirty="0" smtClean="0"/>
              <a:t>The Department </a:t>
            </a:r>
            <a:r>
              <a:rPr lang="en-AU" sz="2000" dirty="0"/>
              <a:t>of Mines and </a:t>
            </a:r>
            <a:r>
              <a:rPr lang="en-AU" sz="2000" dirty="0" smtClean="0"/>
              <a:t>Petroleum (DMP) supports </a:t>
            </a:r>
            <a:r>
              <a:rPr lang="en-AU" sz="2000" dirty="0"/>
              <a:t>and encourages </a:t>
            </a:r>
            <a:r>
              <a:rPr lang="en-AU" sz="2000" dirty="0" smtClean="0"/>
              <a:t>reuse </a:t>
            </a:r>
            <a:r>
              <a:rPr lang="en-AU" sz="2000" dirty="0"/>
              <a:t>of </a:t>
            </a:r>
            <a:r>
              <a:rPr lang="en-AU" sz="2000" dirty="0" smtClean="0"/>
              <a:t>its information </a:t>
            </a:r>
            <a:r>
              <a:rPr lang="en-AU" sz="2000" dirty="0"/>
              <a:t>(including data), and endorses </a:t>
            </a:r>
            <a:r>
              <a:rPr lang="en-AU" sz="2000" dirty="0" smtClean="0"/>
              <a:t>use </a:t>
            </a:r>
            <a:r>
              <a:rPr lang="en-AU" sz="2000" dirty="0"/>
              <a:t>of the </a:t>
            </a:r>
            <a:r>
              <a:rPr lang="en-AU" sz="2000" dirty="0" smtClean="0"/>
              <a:t>Australian </a:t>
            </a:r>
            <a:r>
              <a:rPr lang="en-AU" sz="2000" dirty="0"/>
              <a:t>Governments Open </a:t>
            </a:r>
            <a:r>
              <a:rPr lang="en-AU" sz="2000" dirty="0" smtClean="0"/>
              <a:t>Access and </a:t>
            </a:r>
            <a:r>
              <a:rPr lang="en-AU" sz="2000" dirty="0"/>
              <a:t>Licensing Framework (</a:t>
            </a:r>
            <a:r>
              <a:rPr lang="en-AU" sz="2000" dirty="0" err="1"/>
              <a:t>AusGOAL</a:t>
            </a:r>
            <a:r>
              <a:rPr lang="en-AU" sz="2000" dirty="0" smtClean="0"/>
              <a:t>)</a:t>
            </a:r>
            <a:endParaRPr lang="en-AU" sz="2000" dirty="0"/>
          </a:p>
          <a:p>
            <a:pPr>
              <a:defRPr/>
            </a:pPr>
            <a:r>
              <a:rPr lang="en-AU" sz="2000" dirty="0" smtClean="0"/>
              <a:t>This material is </a:t>
            </a:r>
            <a:r>
              <a:rPr lang="en-AU" sz="2000" dirty="0"/>
              <a:t>licensed under </a:t>
            </a:r>
            <a:r>
              <a:rPr lang="en-AU" sz="2000" dirty="0" smtClean="0"/>
              <a:t>Creative </a:t>
            </a:r>
            <a:r>
              <a:rPr lang="en-AU" sz="2000" dirty="0"/>
              <a:t>Commons </a:t>
            </a:r>
            <a:r>
              <a:rPr lang="en-AU" sz="2000" dirty="0" smtClean="0"/>
              <a:t>Attribution 4.0 licence. We request </a:t>
            </a:r>
            <a:r>
              <a:rPr lang="en-AU" sz="2000" dirty="0"/>
              <a:t>that you observe and retain any copyright or related notices that may </a:t>
            </a:r>
            <a:r>
              <a:rPr lang="en-AU" sz="2000" dirty="0" smtClean="0"/>
              <a:t>accompany this </a:t>
            </a:r>
            <a:r>
              <a:rPr lang="en-AU" sz="2000" dirty="0"/>
              <a:t>material as part of </a:t>
            </a:r>
            <a:r>
              <a:rPr lang="en-AU" sz="2000" dirty="0" smtClean="0"/>
              <a:t>attribution</a:t>
            </a:r>
            <a:r>
              <a:rPr lang="en-AU" sz="2000" dirty="0"/>
              <a:t>. This is </a:t>
            </a:r>
            <a:r>
              <a:rPr lang="en-AU" sz="2000" dirty="0" smtClean="0"/>
              <a:t>a </a:t>
            </a:r>
            <a:r>
              <a:rPr lang="en-AU" sz="2000" dirty="0"/>
              <a:t>requirement of </a:t>
            </a:r>
            <a:r>
              <a:rPr lang="en-AU" sz="2000" dirty="0" smtClean="0"/>
              <a:t>Creative Commons Licences.</a:t>
            </a:r>
            <a:r>
              <a:rPr lang="en-AU" sz="2000" b="1" dirty="0"/>
              <a:t> </a:t>
            </a:r>
            <a:endParaRPr lang="en-AU" sz="2000" b="1" dirty="0" smtClean="0"/>
          </a:p>
          <a:p>
            <a:pPr>
              <a:defRPr/>
            </a:pPr>
            <a:r>
              <a:rPr lang="en-AU" sz="2000" dirty="0" smtClean="0"/>
              <a:t>Please </a:t>
            </a:r>
            <a:r>
              <a:rPr lang="en-AU" sz="2000" dirty="0"/>
              <a:t>give attribution </a:t>
            </a:r>
            <a:r>
              <a:rPr lang="en-AU" sz="2000" dirty="0" smtClean="0"/>
              <a:t>to Department of Mines and Petroleum, 2015.</a:t>
            </a:r>
          </a:p>
          <a:p>
            <a:pPr>
              <a:defRPr/>
            </a:pPr>
            <a:r>
              <a:rPr lang="en-AU" altLang="en-US" sz="2000" dirty="0"/>
              <a:t>For resources, information or clarification, please contact:</a:t>
            </a:r>
          </a:p>
          <a:p>
            <a:pPr lvl="1" indent="242888">
              <a:buFontTx/>
              <a:buNone/>
              <a:defRPr/>
            </a:pPr>
            <a:r>
              <a:rPr lang="en-AU" altLang="en-US" sz="20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r>
              <a:rPr lang="en-AU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AU" altLang="en-US" sz="2000" dirty="0" smtClean="0"/>
              <a:t>or </a:t>
            </a:r>
            <a:r>
              <a:rPr lang="en-AU" altLang="en-US" sz="2000" dirty="0"/>
              <a:t>visit</a:t>
            </a:r>
          </a:p>
          <a:p>
            <a:pPr lvl="1" indent="242888">
              <a:buFontTx/>
              <a:buNone/>
              <a:defRPr/>
            </a:pPr>
            <a:r>
              <a:rPr lang="en-AU" altLang="en-US" sz="2000" b="1" dirty="0">
                <a:solidFill>
                  <a:srgbClr val="C00000"/>
                </a:solidFill>
                <a:hlinkClick r:id="rId4"/>
              </a:rPr>
              <a:t>www.dmp.wa.gov.au/ResourcesSafety</a:t>
            </a:r>
            <a:endParaRPr lang="en-AU" altLang="en-U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AU" sz="2000" dirty="0"/>
          </a:p>
          <a:p>
            <a:pPr marL="0" indent="0">
              <a:buFontTx/>
              <a:buNone/>
              <a:defRPr/>
            </a:pPr>
            <a:endParaRPr lang="en-AU" sz="20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21A707-80FC-4A1B-BCE3-E00B8FBF7EF2}" type="slidenum">
              <a:rPr lang="en-US" altLang="en-US" sz="1200" smtClean="0">
                <a:solidFill>
                  <a:srgbClr val="CF5E31"/>
                </a:solidFill>
              </a:rPr>
              <a:pPr/>
              <a:t>1</a:t>
            </a:fld>
            <a:endParaRPr lang="en-US" altLang="en-US" sz="1200" smtClean="0">
              <a:solidFill>
                <a:srgbClr val="CF5E31"/>
              </a:solidFill>
            </a:endParaRPr>
          </a:p>
        </p:txBody>
      </p:sp>
      <p:pic>
        <p:nvPicPr>
          <p:cNvPr id="2355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68413"/>
            <a:ext cx="1838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Nearly half </a:t>
            </a:r>
            <a:r>
              <a:rPr lang="en-US" dirty="0"/>
              <a:t>of </a:t>
            </a:r>
            <a:r>
              <a:rPr lang="en-US" dirty="0" smtClean="0"/>
              <a:t>falls </a:t>
            </a:r>
            <a:r>
              <a:rPr lang="en-US" dirty="0"/>
              <a:t>that resulted in a fatality involved distances of </a:t>
            </a:r>
            <a:r>
              <a:rPr lang="en-US" dirty="0" smtClean="0"/>
              <a:t>three </a:t>
            </a:r>
            <a:r>
              <a:rPr lang="en-US" dirty="0" err="1" smtClean="0"/>
              <a:t>metres</a:t>
            </a:r>
            <a:r>
              <a:rPr lang="en-US" dirty="0" smtClean="0"/>
              <a:t> </a:t>
            </a:r>
            <a:r>
              <a:rPr lang="en-US" dirty="0"/>
              <a:t>or less in the eight years </a:t>
            </a:r>
            <a:r>
              <a:rPr lang="en-US" dirty="0" smtClean="0"/>
              <a:t>2003 to 2011</a:t>
            </a:r>
            <a:endParaRPr lang="en-US" dirty="0"/>
          </a:p>
          <a:p>
            <a:r>
              <a:rPr lang="en-US" dirty="0"/>
              <a:t>Of 232 fatalities in Australia from falls:</a:t>
            </a:r>
          </a:p>
          <a:p>
            <a:pPr marL="457200" lvl="1" indent="0">
              <a:buNone/>
            </a:pPr>
            <a:r>
              <a:rPr lang="en-US" dirty="0"/>
              <a:t>1 m or less	</a:t>
            </a:r>
            <a:r>
              <a:rPr lang="en-US" dirty="0" smtClean="0"/>
              <a:t>	11	(5%)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&gt;1 to 2 m		</a:t>
            </a:r>
            <a:r>
              <a:rPr lang="en-US" dirty="0" smtClean="0"/>
              <a:t>52	(22%)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&gt;2 to 3 m		</a:t>
            </a:r>
            <a:r>
              <a:rPr lang="en-US" dirty="0" smtClean="0"/>
              <a:t>39	(17%)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&gt;3 to 4 m		</a:t>
            </a:r>
            <a:r>
              <a:rPr lang="en-US" dirty="0" smtClean="0"/>
              <a:t>22	(9%)</a:t>
            </a:r>
          </a:p>
          <a:p>
            <a:pPr marL="457200" lvl="1" indent="0">
              <a:buNone/>
            </a:pPr>
            <a:r>
              <a:rPr lang="en-US" dirty="0" smtClean="0"/>
              <a:t>&gt;4 m		109	(47%)</a:t>
            </a:r>
            <a:endParaRPr lang="en-US" dirty="0"/>
          </a:p>
          <a:p>
            <a:pPr marL="457200" lvl="1" indent="0" algn="r">
              <a:buNone/>
            </a:pPr>
            <a:endParaRPr lang="en-US" dirty="0" smtClean="0"/>
          </a:p>
          <a:p>
            <a:pPr marL="457200" lvl="1" indent="0" algn="r">
              <a:buNone/>
            </a:pPr>
            <a:endParaRPr lang="en-US" sz="1600" dirty="0" smtClean="0"/>
          </a:p>
          <a:p>
            <a:pPr marL="457200" lvl="1" indent="0" algn="r">
              <a:buNone/>
            </a:pPr>
            <a:r>
              <a:rPr lang="en-US" sz="1400" dirty="0" smtClean="0"/>
              <a:t>Safe </a:t>
            </a:r>
            <a:r>
              <a:rPr lang="en-US" sz="1400" dirty="0"/>
              <a:t>Work Australia October 2013</a:t>
            </a: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</a:t>
            </a:r>
            <a:r>
              <a:rPr lang="en-US" dirty="0" smtClean="0"/>
              <a:t>? </a:t>
            </a:r>
            <a:r>
              <a:rPr lang="en-US" sz="1400" dirty="0" smtClean="0"/>
              <a:t>(continued)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1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580112" y="5877272"/>
            <a:ext cx="3350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sz="1400" dirty="0"/>
              <a:t>Safe Work Australia October 2013</a:t>
            </a:r>
          </a:p>
        </p:txBody>
      </p:sp>
    </p:spTree>
    <p:extLst>
      <p:ext uri="{BB962C8B-B14F-4D97-AF65-F5344CB8AC3E}">
        <p14:creationId xmlns:p14="http://schemas.microsoft.com/office/powerpoint/2010/main" val="21531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</a:t>
            </a:r>
            <a:r>
              <a:rPr lang="en-US" dirty="0" smtClean="0"/>
              <a:t>death (from height)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Number </a:t>
            </a:r>
            <a:r>
              <a:rPr lang="en-US" sz="2800" dirty="0"/>
              <a:t>of mining fatalities from 2008 </a:t>
            </a:r>
            <a:r>
              <a:rPr lang="en-US" sz="2800" dirty="0" smtClean="0"/>
              <a:t>to 2011 </a:t>
            </a:r>
            <a:r>
              <a:rPr lang="en-US" sz="2800" dirty="0"/>
              <a:t>was </a:t>
            </a:r>
            <a:r>
              <a:rPr lang="en-US" sz="2800" dirty="0" smtClean="0"/>
              <a:t>5  </a:t>
            </a:r>
            <a:r>
              <a:rPr lang="en-US" sz="2800" dirty="0" smtClean="0">
                <a:solidFill>
                  <a:srgbClr val="CD5E31"/>
                </a:solidFill>
              </a:rPr>
              <a:t>(5th </a:t>
            </a:r>
            <a:r>
              <a:rPr lang="en-US" sz="2800" dirty="0">
                <a:solidFill>
                  <a:srgbClr val="CD5E31"/>
                </a:solidFill>
              </a:rPr>
              <a:t>in all </a:t>
            </a:r>
            <a:r>
              <a:rPr lang="en-US" sz="2800" dirty="0" smtClean="0">
                <a:solidFill>
                  <a:srgbClr val="CD5E31"/>
                </a:solidFill>
              </a:rPr>
              <a:t>industries)</a:t>
            </a:r>
            <a:endParaRPr lang="en-US" sz="2800" dirty="0">
              <a:solidFill>
                <a:srgbClr val="CD5E3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/>
              <a:t>Fatality </a:t>
            </a:r>
            <a:r>
              <a:rPr lang="en-US" sz="2800" dirty="0"/>
              <a:t>rate for mining was 0.72 deaths per 100,000 </a:t>
            </a:r>
            <a:r>
              <a:rPr lang="en-US" sz="2800" dirty="0" smtClean="0"/>
              <a:t>workers </a:t>
            </a:r>
            <a:r>
              <a:rPr lang="en-US" sz="2800" dirty="0" smtClean="0">
                <a:solidFill>
                  <a:srgbClr val="CD5E31"/>
                </a:solidFill>
              </a:rPr>
              <a:t>(3rd </a:t>
            </a:r>
            <a:r>
              <a:rPr lang="en-US" sz="2800" dirty="0">
                <a:solidFill>
                  <a:srgbClr val="CD5E31"/>
                </a:solidFill>
              </a:rPr>
              <a:t>in all </a:t>
            </a:r>
            <a:r>
              <a:rPr lang="en-US" sz="2800" dirty="0" smtClean="0">
                <a:solidFill>
                  <a:srgbClr val="CD5E31"/>
                </a:solidFill>
              </a:rPr>
              <a:t>industries)</a:t>
            </a:r>
            <a:endParaRPr lang="en-US" sz="2800" dirty="0">
              <a:solidFill>
                <a:srgbClr val="CD5E3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/>
              <a:t>WA </a:t>
            </a:r>
            <a:r>
              <a:rPr lang="en-US" sz="2800" dirty="0"/>
              <a:t>fatality rate is 0.53 deaths per 100,000 workers, </a:t>
            </a:r>
            <a:r>
              <a:rPr lang="en-US" sz="2800" dirty="0" smtClean="0"/>
              <a:t>highest </a:t>
            </a:r>
            <a:r>
              <a:rPr lang="en-US" sz="2800" dirty="0"/>
              <a:t>in Australia </a:t>
            </a:r>
            <a:r>
              <a:rPr lang="en-US" sz="2800" dirty="0" smtClean="0">
                <a:solidFill>
                  <a:srgbClr val="CD5E31"/>
                </a:solidFill>
              </a:rPr>
              <a:t>(national </a:t>
            </a:r>
            <a:r>
              <a:rPr lang="en-US" sz="2800" dirty="0">
                <a:solidFill>
                  <a:srgbClr val="CD5E31"/>
                </a:solidFill>
              </a:rPr>
              <a:t>average is 0.25)</a:t>
            </a:r>
          </a:p>
          <a:p>
            <a:endParaRPr lang="en-US" dirty="0"/>
          </a:p>
          <a:p>
            <a:pPr marL="0" lvl="1" indent="0" algn="r">
              <a:buNone/>
            </a:pPr>
            <a:endParaRPr lang="en-US" sz="1800" dirty="0" smtClean="0"/>
          </a:p>
          <a:p>
            <a:pPr marL="0" lvl="1" indent="0" algn="r">
              <a:buNone/>
            </a:pPr>
            <a:endParaRPr lang="en-US" sz="1800" dirty="0"/>
          </a:p>
          <a:p>
            <a:pPr marL="0" lvl="1" indent="0" algn="r">
              <a:buNone/>
            </a:pPr>
            <a:endParaRPr lang="en-US" sz="1800" dirty="0" smtClean="0"/>
          </a:p>
          <a:p>
            <a:pPr marL="0" lvl="1" indent="0" algn="r">
              <a:buNone/>
            </a:pPr>
            <a:endParaRPr lang="en-US" sz="1800" dirty="0"/>
          </a:p>
          <a:p>
            <a:pPr marL="0" lvl="1" indent="0" algn="r">
              <a:buNone/>
            </a:pPr>
            <a:endParaRPr lang="en-US" sz="1800" dirty="0" smtClean="0"/>
          </a:p>
          <a:p>
            <a:pPr marL="0" lvl="1" indent="0" algn="r">
              <a:buNone/>
            </a:pPr>
            <a:r>
              <a:rPr lang="en-US" sz="1600" dirty="0" smtClean="0"/>
              <a:t>Safe </a:t>
            </a:r>
            <a:r>
              <a:rPr lang="en-US" sz="1600" dirty="0"/>
              <a:t>Work Australia October </a:t>
            </a:r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still getting it wrong?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04967" cy="48965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Hazard awareness videos – Falling from height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" y="1340768"/>
            <a:ext cx="903849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Hazard awareness videos – </a:t>
            </a:r>
            <a:r>
              <a:rPr lang="en-AU" dirty="0" smtClean="0"/>
              <a:t>Impacts of falling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We looked at some statistics</a:t>
            </a:r>
          </a:p>
          <a:p>
            <a:pPr>
              <a:spcAft>
                <a:spcPts val="1800"/>
              </a:spcAft>
            </a:pPr>
            <a:r>
              <a:rPr lang="en-US" dirty="0"/>
              <a:t>We are in an industry that has proven that you have a higher chance for death if you fall</a:t>
            </a:r>
          </a:p>
          <a:p>
            <a:pPr>
              <a:spcAft>
                <a:spcPts val="1800"/>
              </a:spcAft>
            </a:pPr>
            <a:r>
              <a:rPr lang="en-US" dirty="0"/>
              <a:t>Given you a chance to ponder why we are still getting it </a:t>
            </a:r>
            <a:r>
              <a:rPr lang="en-US" dirty="0" smtClean="0"/>
              <a:t>wrong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Why is falling from height a problem? </a:t>
            </a:r>
            <a:endParaRPr lang="en-AU" dirty="0">
              <a:solidFill>
                <a:srgbClr val="CF5E31"/>
              </a:solidFill>
            </a:endParaRPr>
          </a:p>
        </p:txBody>
      </p:sp>
      <p:sp>
        <p:nvSpPr>
          <p:cNvPr id="60419" name="Subtitle 4"/>
          <p:cNvSpPr>
            <a:spLocks noGrp="1"/>
          </p:cNvSpPr>
          <p:nvPr>
            <p:ph idx="1"/>
          </p:nvPr>
        </p:nvSpPr>
        <p:spPr>
          <a:xfrm>
            <a:off x="539552" y="1600200"/>
            <a:ext cx="8424936" cy="449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dirty="0">
                <a:cs typeface="+mn-cs"/>
              </a:rPr>
              <a:t>A </a:t>
            </a:r>
            <a:r>
              <a:rPr lang="en-AU" dirty="0" smtClean="0">
                <a:cs typeface="+mn-cs"/>
              </a:rPr>
              <a:t>global perspective (be thinking controls</a:t>
            </a:r>
            <a:r>
              <a:rPr lang="en-AU" dirty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AU" dirty="0">
              <a:cs typeface="+mn-cs"/>
            </a:endParaRPr>
          </a:p>
          <a:p>
            <a:pPr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 algn="r">
              <a:buNone/>
            </a:pPr>
            <a:endParaRPr lang="en-AU" sz="2000" dirty="0" smtClean="0"/>
          </a:p>
          <a:p>
            <a:pPr algn="r">
              <a:buNone/>
            </a:pPr>
            <a:endParaRPr lang="en-AU" sz="2000" dirty="0" smtClean="0"/>
          </a:p>
          <a:p>
            <a:pPr algn="r">
              <a:buFontTx/>
              <a:buNone/>
            </a:pPr>
            <a:r>
              <a:rPr lang="en-AU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Quote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3200" i="1" dirty="0" smtClean="0">
                <a:solidFill>
                  <a:srgbClr val="CD5E31"/>
                </a:solidFill>
              </a:rPr>
              <a:t>The wise man corrects his own errors by observing those of others.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Publilius</a:t>
            </a:r>
            <a:r>
              <a:rPr lang="en-US" dirty="0"/>
              <a:t> </a:t>
            </a:r>
            <a:r>
              <a:rPr lang="en-US" dirty="0" err="1" smtClean="0"/>
              <a:t>Syrus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41" y="2924944"/>
            <a:ext cx="2050613" cy="335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4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talking about today?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rest of the world compare</a:t>
            </a:r>
          </a:p>
          <a:p>
            <a:r>
              <a:rPr lang="en-US" dirty="0"/>
              <a:t>Australian statistics</a:t>
            </a:r>
          </a:p>
          <a:p>
            <a:r>
              <a:rPr lang="en-US" dirty="0"/>
              <a:t>Heights for fatalities</a:t>
            </a:r>
          </a:p>
          <a:p>
            <a:r>
              <a:rPr lang="en-US" dirty="0"/>
              <a:t>Probability of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Videos </a:t>
            </a:r>
          </a:p>
          <a:p>
            <a:pPr lvl="1"/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Personal stories</a:t>
            </a:r>
            <a:endParaRPr lang="en-US" dirty="0"/>
          </a:p>
          <a:p>
            <a:r>
              <a:rPr lang="en-US" dirty="0"/>
              <a:t>A workshop where you will be providing your ideas on what </a:t>
            </a:r>
            <a:r>
              <a:rPr lang="en-US" dirty="0">
                <a:solidFill>
                  <a:srgbClr val="CD5E31"/>
                </a:solidFill>
              </a:rPr>
              <a:t>YOU</a:t>
            </a:r>
            <a:r>
              <a:rPr lang="en-US" dirty="0"/>
              <a:t> think we can do different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know about mines?</a:t>
            </a:r>
            <a:endParaRPr lang="en-AU" dirty="0"/>
          </a:p>
        </p:txBody>
      </p:sp>
      <p:pic>
        <p:nvPicPr>
          <p:cNvPr id="4" name="Content Placeholder 3" descr="Screen Shot 2015-07-31 at 08.01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6" b="19996"/>
          <a:stretch>
            <a:fillRect/>
          </a:stretch>
        </p:blipFill>
        <p:spPr>
          <a:xfrm>
            <a:off x="250947" y="1412776"/>
            <a:ext cx="8641533" cy="475252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</a:t>
            </a:r>
            <a:r>
              <a:rPr lang="en-US" dirty="0"/>
              <a:t>numbers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 – 288,165 employees with 136 deaths</a:t>
            </a:r>
          </a:p>
          <a:p>
            <a:r>
              <a:rPr lang="en-US" dirty="0"/>
              <a:t>2013 – 251,263 employees with 21 </a:t>
            </a:r>
            <a:r>
              <a:rPr lang="en-US" dirty="0" smtClean="0"/>
              <a:t>deaths</a:t>
            </a:r>
          </a:p>
          <a:p>
            <a:pPr marL="0" indent="0" algn="r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i="1" dirty="0" smtClean="0">
                <a:solidFill>
                  <a:srgbClr val="CD5E31"/>
                </a:solidFill>
              </a:rPr>
              <a:t>approximately 2 x Western Australia</a:t>
            </a:r>
            <a:endParaRPr lang="en-US" i="1" dirty="0">
              <a:solidFill>
                <a:srgbClr val="CD5E31"/>
              </a:solidFill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Reference: msha.gov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 of fatality rates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48106"/>
              </p:ext>
            </p:extLst>
          </p:nvPr>
        </p:nvGraphicFramePr>
        <p:xfrm>
          <a:off x="879806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09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Health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34672" cy="4495800"/>
          </a:xfrm>
        </p:spPr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 smtClean="0"/>
              <a:t>year </a:t>
            </a:r>
            <a:r>
              <a:rPr lang="en-US" dirty="0"/>
              <a:t>an estimated 424,000 individuals die from falls</a:t>
            </a:r>
          </a:p>
          <a:p>
            <a:r>
              <a:rPr lang="en-US" dirty="0"/>
              <a:t>37.3 million falls are severe enough to require medical attention</a:t>
            </a:r>
          </a:p>
          <a:p>
            <a:r>
              <a:rPr lang="en-US" dirty="0"/>
              <a:t>Non-fatality falls are responsible for over 17 million disability-adjusted life years </a:t>
            </a:r>
            <a:r>
              <a:rPr lang="en-US" dirty="0" smtClean="0"/>
              <a:t>lost</a:t>
            </a:r>
            <a:endParaRPr lang="en-US" dirty="0"/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 smtClean="0"/>
              <a:t>Note: </a:t>
            </a:r>
            <a:r>
              <a:rPr lang="en-US" sz="2000" dirty="0"/>
              <a:t>D</a:t>
            </a:r>
            <a:r>
              <a:rPr lang="en-US" sz="2000" dirty="0" smtClean="0"/>
              <a:t>ata set is for all people worldwide, not limited to occupational</a:t>
            </a:r>
            <a:endParaRPr lang="en-US" sz="2000" dirty="0"/>
          </a:p>
          <a:p>
            <a:pPr marL="0" indent="0" algn="r">
              <a:buNone/>
            </a:pPr>
            <a:r>
              <a:rPr lang="en-US" sz="1400" dirty="0" smtClean="0"/>
              <a:t>Reference: WHO </a:t>
            </a:r>
            <a:r>
              <a:rPr lang="en-US" sz="1400" dirty="0"/>
              <a:t>Fact Sheet No 344, October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Australian </a:t>
            </a:r>
            <a:r>
              <a:rPr lang="en-US" dirty="0" smtClean="0"/>
              <a:t>statistics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Australian companies lose over 108,000 recordable days per annum and the average days lost time due to a fall is 93 days (2009-2010 statistics)</a:t>
            </a:r>
          </a:p>
          <a:p>
            <a:r>
              <a:rPr lang="en-US" dirty="0"/>
              <a:t>Over 32% result in a serious injury</a:t>
            </a:r>
          </a:p>
          <a:p>
            <a:endParaRPr lang="en-US" dirty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400" dirty="0" smtClean="0"/>
              <a:t>Fire </a:t>
            </a:r>
            <a:r>
              <a:rPr lang="en-US" sz="1400" dirty="0"/>
              <a:t>and Safety Australia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dce3ed02-b0cd-470d-9119-e5f1a2533a21" xsi:nil="true"/>
    <OurDocsVersionCreatedAt xmlns="dce3ed02-b0cd-470d-9119-e5f1a2533a21">2016-01-05T07:16:34+00:00</OurDocsVersionCreatedAt>
    <OurDocsDocId xmlns="dce3ed02-b0cd-470d-9119-e5f1a2533a21">002167.Safety.Coms</OurDocsDocId>
    <OurDocsDocumentSource xmlns="dce3ed02-b0cd-470d-9119-e5f1a2533a21">Internal</OurDocsDocumentSource>
    <OurDocsLocation xmlns="dce3ed02-b0cd-470d-9119-e5f1a2533a21">Perth</OurDocsLocation>
    <OurDocsDataStore xmlns="dce3ed02-b0cd-470d-9119-e5f1a2533a21">Central</OurDocsDataStore>
    <OurDocsReleaseClassification xmlns="dce3ed02-b0cd-470d-9119-e5f1a2533a21">Departmental Use Only</OurDocsReleaseClassification>
    <OurDocsTitle xmlns="dce3ed02-b0cd-470d-9119-e5f1a2533a21">MS - Toolbox Presentation - 2015 Mines Safety Roadshow - Why is falling from height a problem?</OurDocsTitle>
    <OurDocsLockedOnBehalfOf xmlns="dce3ed02-b0cd-470d-9119-e5f1a2533a21" xsi:nil="true"/>
    <OurDocsVersionNumber xmlns="dce3ed02-b0cd-470d-9119-e5f1a2533a21">1</OurDocsVersionNumber>
    <OurDocsAuthor xmlns="dce3ed02-b0cd-470d-9119-e5f1a2533a21">MOORE, Bec</OurDocsAuthor>
    <OurDocsDescription xmlns="dce3ed02-b0cd-470d-9119-e5f1a2533a21" xsi:nil="true"/>
    <OurDocsVersionCreatedBy xmlns="dce3ed02-b0cd-470d-9119-e5f1a2533a21">MIRSDBN</OurDocsVersionCreatedBy>
    <OurDocsIsLocked xmlns="dce3ed02-b0cd-470d-9119-e5f1a2533a21">false</OurDocsIsLocked>
    <OurDocsDocumentType xmlns="dce3ed02-b0cd-470d-9119-e5f1a2533a21">Other</OurDocsDocumentType>
    <OurDocsIsRecordsDocument xmlns="dce3ed02-b0cd-470d-9119-e5f1a2533a21">false</OurDocsIsRecordsDocument>
    <OurDocsDocumentDate xmlns="dce3ed02-b0cd-470d-9119-e5f1a2533a21">2016-01-04T16:00:00+00:00</OurDocsDocumentDate>
    <OurDocsLockedBy xmlns="dce3ed02-b0cd-470d-9119-e5f1a2533a21" xsi:nil="true"/>
    <OurDocsFileNumbers xmlns="dce3ed02-b0cd-470d-9119-e5f1a2533a21" xsi:nil="true"/>
    <OurDocsLockedOn xmlns="dce3ed02-b0cd-470d-9119-e5f1a2533a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F43-0DAC-42FF-BDF1-246F7CB506D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ce3ed02-b0cd-470d-9119-e5f1a2533a21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240E74-DCF6-48E6-9049-047AD4A12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CA177A-4E7E-4B41-9449-370F27B52CE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2CE8367-75E1-4AAF-8518-182523AD9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947</Words>
  <Application>Microsoft Office PowerPoint</Application>
  <PresentationFormat>On-screen Show (4:3)</PresentationFormat>
  <Paragraphs>161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4_Blank Presentation</vt:lpstr>
      <vt:lpstr>Please read this before using presentation</vt:lpstr>
      <vt:lpstr>Why is falling from height a problem? </vt:lpstr>
      <vt:lpstr>Quote</vt:lpstr>
      <vt:lpstr>What are we talking about today?</vt:lpstr>
      <vt:lpstr>What do I know about mines?</vt:lpstr>
      <vt:lpstr>United States numbers</vt:lpstr>
      <vt:lpstr>Comparison of fatality rates</vt:lpstr>
      <vt:lpstr>World Health Organisation</vt:lpstr>
      <vt:lpstr>Some Australian statistics</vt:lpstr>
      <vt:lpstr>How high?</vt:lpstr>
      <vt:lpstr>How high? (continued)</vt:lpstr>
      <vt:lpstr>Probability of death (from height)</vt:lpstr>
      <vt:lpstr>Why are we still getting it wrong?</vt:lpstr>
      <vt:lpstr>Hazard awareness videos – Falling from height</vt:lpstr>
      <vt:lpstr>Hazard awareness videos – Impacts of falling</vt:lpstr>
      <vt:lpstr>Summary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- Toolbox Presentation - 2015 Mines Safety Roadshow - Why is falling from height a problem?</dc:title>
  <dc:creator>MOORE, Bec</dc:creator>
  <cp:lastModifiedBy>STEWART, Carly</cp:lastModifiedBy>
  <cp:revision>21</cp:revision>
  <cp:lastPrinted>2016-02-22T01:18:53Z</cp:lastPrinted>
  <dcterms:created xsi:type="dcterms:W3CDTF">2016-01-05T06:44:08Z</dcterms:created>
  <dcterms:modified xsi:type="dcterms:W3CDTF">2016-02-29T07:20:41Z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  <property fmtid="{D5CDD505-2E9C-101B-9397-08002B2CF9AE}" pid="3" name="DataStore">
    <vt:lpwstr>Central</vt:lpwstr>
  </property>
</Properties>
</file>