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80" r:id="rId6"/>
  </p:sldMasterIdLst>
  <p:notesMasterIdLst>
    <p:notesMasterId r:id="rId33"/>
  </p:notesMasterIdLst>
  <p:handoutMasterIdLst>
    <p:handoutMasterId r:id="rId34"/>
  </p:handoutMasterIdLst>
  <p:sldIdLst>
    <p:sldId id="614" r:id="rId7"/>
    <p:sldId id="615" r:id="rId8"/>
    <p:sldId id="616" r:id="rId9"/>
    <p:sldId id="617" r:id="rId10"/>
    <p:sldId id="618" r:id="rId11"/>
    <p:sldId id="619" r:id="rId12"/>
    <p:sldId id="620" r:id="rId13"/>
    <p:sldId id="598" r:id="rId14"/>
    <p:sldId id="599" r:id="rId15"/>
    <p:sldId id="622" r:id="rId16"/>
    <p:sldId id="609" r:id="rId17"/>
    <p:sldId id="593" r:id="rId18"/>
    <p:sldId id="600" r:id="rId19"/>
    <p:sldId id="610" r:id="rId20"/>
    <p:sldId id="611" r:id="rId21"/>
    <p:sldId id="578" r:id="rId22"/>
    <p:sldId id="509" r:id="rId23"/>
    <p:sldId id="542" r:id="rId24"/>
    <p:sldId id="623" r:id="rId25"/>
    <p:sldId id="512" r:id="rId26"/>
    <p:sldId id="624" r:id="rId27"/>
    <p:sldId id="625" r:id="rId28"/>
    <p:sldId id="613" r:id="rId29"/>
    <p:sldId id="517" r:id="rId30"/>
    <p:sldId id="523" r:id="rId31"/>
    <p:sldId id="522" r:id="rId32"/>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SNAM, Clinton" initials="WC" lastIdx="1" clrIdx="0">
    <p:extLst>
      <p:ext uri="{19B8F6BF-5375-455C-9EA6-DF929625EA0E}">
        <p15:presenceInfo xmlns:p15="http://schemas.microsoft.com/office/powerpoint/2012/main" userId="S-1-5-21-2548343187-3005953052-3739400866-59276" providerId="AD"/>
      </p:ext>
    </p:extLst>
  </p:cmAuthor>
  <p:cmAuthor id="2" name="WYNANDS, Tracy" initials="WT" lastIdx="2" clrIdx="1">
    <p:extLst>
      <p:ext uri="{19B8F6BF-5375-455C-9EA6-DF929625EA0E}">
        <p15:presenceInfo xmlns:p15="http://schemas.microsoft.com/office/powerpoint/2012/main" userId="S-1-5-21-2548343187-3005953052-3739400866-5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49405D"/>
    <a:srgbClr val="C1531B"/>
    <a:srgbClr val="042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1" autoAdjust="0"/>
    <p:restoredTop sz="83372" autoAdjust="0"/>
  </p:normalViewPr>
  <p:slideViewPr>
    <p:cSldViewPr>
      <p:cViewPr varScale="1">
        <p:scale>
          <a:sx n="64" d="100"/>
          <a:sy n="64" d="100"/>
        </p:scale>
        <p:origin x="1896" y="72"/>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4026"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03/07/2019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03/07/2019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167688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The first</a:t>
            </a:r>
            <a:r>
              <a:rPr lang="en-AU" baseline="0" dirty="0" smtClean="0"/>
              <a:t> discussion point is</a:t>
            </a:r>
            <a:r>
              <a:rPr lang="en-AU" dirty="0" smtClean="0"/>
              <a:t> using your own knowledge and expertise</a:t>
            </a:r>
            <a:r>
              <a:rPr lang="en-AU" baseline="0" dirty="0" smtClean="0"/>
              <a:t> </a:t>
            </a:r>
            <a:r>
              <a:rPr lang="en-AU" dirty="0" smtClean="0"/>
              <a:t>what risk (direct and contributing) factors can you identify? </a:t>
            </a:r>
          </a:p>
          <a:p>
            <a:endParaRPr lang="en-AU"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97838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All</a:t>
            </a:r>
            <a:r>
              <a:rPr lang="en-AU" baseline="0" dirty="0" smtClean="0"/>
              <a:t> of the</a:t>
            </a:r>
            <a:r>
              <a:rPr lang="en-AU" dirty="0" smtClean="0"/>
              <a:t> information is directly from the Code Of Practice</a:t>
            </a:r>
            <a:r>
              <a:rPr lang="en-AU" baseline="0" dirty="0" smtClean="0"/>
              <a:t> part 2</a:t>
            </a:r>
            <a:r>
              <a:rPr lang="en-AU" dirty="0" smtClean="0"/>
              <a:t>  page 26 Working in hot environments. </a:t>
            </a:r>
          </a:p>
          <a:p>
            <a:endParaRPr lang="en-AU" dirty="0" smtClean="0"/>
          </a:p>
          <a:p>
            <a:r>
              <a:rPr lang="en-AU" dirty="0" smtClean="0"/>
              <a:t>if you had any of these you are on the right track</a:t>
            </a:r>
          </a:p>
          <a:p>
            <a:endParaRPr lang="en-AU" dirty="0" smtClean="0"/>
          </a:p>
          <a:p>
            <a:r>
              <a:rPr lang="en-AU" dirty="0" smtClean="0"/>
              <a:t>Temperature </a:t>
            </a:r>
          </a:p>
          <a:p>
            <a:r>
              <a:rPr lang="en-AU" dirty="0" smtClean="0"/>
              <a:t>Radiant heat </a:t>
            </a:r>
          </a:p>
          <a:p>
            <a:r>
              <a:rPr lang="en-AU" dirty="0" smtClean="0"/>
              <a:t>Humidity </a:t>
            </a:r>
          </a:p>
          <a:p>
            <a:r>
              <a:rPr lang="en-AU" dirty="0" smtClean="0"/>
              <a:t>Wind velocity</a:t>
            </a:r>
          </a:p>
          <a:p>
            <a:endParaRPr lang="en-AU" dirty="0" smtClean="0"/>
          </a:p>
          <a:p>
            <a:r>
              <a:rPr lang="en-AU" dirty="0" smtClean="0"/>
              <a:t>Did people have any other direct risk factors please discuss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11</a:t>
            </a:fld>
            <a:endParaRPr lang="en-AU"/>
          </a:p>
        </p:txBody>
      </p:sp>
    </p:spTree>
    <p:extLst>
      <p:ext uri="{BB962C8B-B14F-4D97-AF65-F5344CB8AC3E}">
        <p14:creationId xmlns:p14="http://schemas.microsoft.com/office/powerpoint/2010/main" val="284818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What</a:t>
            </a:r>
            <a:r>
              <a:rPr lang="en-AU" baseline="0" dirty="0" smtClean="0"/>
              <a:t> contributing risk factors did you all come up with (Discuss) </a:t>
            </a:r>
          </a:p>
          <a:p>
            <a:pPr marL="0" indent="0">
              <a:buFont typeface="Arial" panose="020B0604020202020204" pitchFamily="34" charset="0"/>
              <a:buNone/>
            </a:pPr>
            <a:endParaRPr lang="en-AU"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smtClean="0"/>
              <a:t>All</a:t>
            </a:r>
            <a:r>
              <a:rPr lang="en-AU" baseline="0" dirty="0" smtClean="0"/>
              <a:t> of the</a:t>
            </a:r>
            <a:r>
              <a:rPr lang="en-AU" dirty="0" smtClean="0"/>
              <a:t> information is directly from the Code Of Practice</a:t>
            </a:r>
            <a:r>
              <a:rPr lang="en-AU" baseline="0" dirty="0" smtClean="0"/>
              <a:t> part 2</a:t>
            </a:r>
            <a:r>
              <a:rPr lang="en-AU" dirty="0" smtClean="0"/>
              <a:t>  page 26 Working in hot environments. </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Extended frequency and duration of exposure </a:t>
            </a:r>
          </a:p>
          <a:p>
            <a:pPr marL="171450" indent="-171450">
              <a:buFont typeface="Arial" panose="020B0604020202020204" pitchFamily="34" charset="0"/>
              <a:buChar char="•"/>
            </a:pPr>
            <a:r>
              <a:rPr lang="en-AU" dirty="0" smtClean="0"/>
              <a:t>Lack of acclimatisation </a:t>
            </a:r>
          </a:p>
          <a:p>
            <a:pPr marL="171450" indent="-171450">
              <a:buFont typeface="Arial" panose="020B0604020202020204" pitchFamily="34" charset="0"/>
              <a:buChar char="•"/>
            </a:pPr>
            <a:r>
              <a:rPr lang="en-AU" dirty="0" smtClean="0"/>
              <a:t>Frequency, duration and intensity of physical activity </a:t>
            </a:r>
          </a:p>
          <a:p>
            <a:pPr marL="171450" indent="-171450">
              <a:buFont typeface="Arial" panose="020B0604020202020204" pitchFamily="34" charset="0"/>
              <a:buChar char="•"/>
            </a:pPr>
            <a:r>
              <a:rPr lang="en-AU" dirty="0" smtClean="0"/>
              <a:t>Certain medical conditions and medications </a:t>
            </a:r>
          </a:p>
          <a:p>
            <a:pPr marL="171450" indent="-171450">
              <a:buFont typeface="Arial" panose="020B0604020202020204" pitchFamily="34" charset="0"/>
              <a:buChar char="•"/>
            </a:pPr>
            <a:r>
              <a:rPr lang="en-AU" dirty="0" smtClean="0"/>
              <a:t>Lack of physical fitness </a:t>
            </a:r>
          </a:p>
          <a:p>
            <a:pPr marL="171450" indent="-171450">
              <a:buFont typeface="Arial" panose="020B0604020202020204" pitchFamily="34" charset="0"/>
              <a:buChar char="•"/>
            </a:pPr>
            <a:r>
              <a:rPr lang="en-AU" dirty="0" smtClean="0"/>
              <a:t>Drug and alcohol use </a:t>
            </a:r>
          </a:p>
          <a:p>
            <a:pPr marL="171450" indent="-171450">
              <a:buFont typeface="Arial" panose="020B0604020202020204" pitchFamily="34" charset="0"/>
              <a:buChar char="•"/>
            </a:pPr>
            <a:r>
              <a:rPr lang="en-AU" dirty="0" smtClean="0"/>
              <a:t>Dehydration </a:t>
            </a:r>
          </a:p>
          <a:p>
            <a:pPr marL="171450" indent="-171450">
              <a:buFont typeface="Arial" panose="020B0604020202020204" pitchFamily="34" charset="0"/>
              <a:buChar char="•"/>
            </a:pPr>
            <a:r>
              <a:rPr lang="en-AU" dirty="0" smtClean="0"/>
              <a:t>Type and amount of clothing </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145729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Now that</a:t>
            </a:r>
            <a:r>
              <a:rPr lang="en-AU" baseline="0" dirty="0" smtClean="0"/>
              <a:t> you’ve done a great job identifying your risk factors, we can move onto our second discussion identifying the controls</a:t>
            </a:r>
          </a:p>
          <a:p>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Using the identified risk factors what are some controls you could implement?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p>
          <a:p>
            <a:r>
              <a:rPr lang="en-AU" dirty="0" smtClean="0"/>
              <a:t>Please</a:t>
            </a:r>
            <a:r>
              <a:rPr lang="en-AU" baseline="0" dirty="0" smtClean="0"/>
              <a:t> discuss at your tables again, you have been allocated 10 minutes to discuss, I will give you a 2 minute warning when your time is almost up and I’ll be calling upon tables to share some feedback with the group</a:t>
            </a:r>
            <a:endParaRPr lang="en-AU" dirty="0" smtClean="0"/>
          </a:p>
          <a:p>
            <a:endParaRPr lang="en-A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99307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Again all of this information is from the COP and is only</a:t>
            </a:r>
            <a:r>
              <a:rPr lang="en-AU" baseline="0" dirty="0" smtClean="0"/>
              <a:t> a minimum guide each operation should tailor the controls for them.</a:t>
            </a:r>
            <a:endParaRPr lang="en-AU" dirty="0" smtClean="0"/>
          </a:p>
          <a:p>
            <a:endParaRPr lang="en-AU" dirty="0" smtClean="0"/>
          </a:p>
          <a:p>
            <a:r>
              <a:rPr lang="en-AU" dirty="0" smtClean="0"/>
              <a:t>Ensure workers are aware of the underlying causes of heat strain, recognise its symptoms and know how to respond. </a:t>
            </a:r>
          </a:p>
          <a:p>
            <a:pPr marL="0" indent="0">
              <a:buNone/>
            </a:pPr>
            <a:endParaRPr lang="en-AU" dirty="0" smtClean="0"/>
          </a:p>
          <a:p>
            <a:r>
              <a:rPr lang="en-AU" dirty="0" smtClean="0"/>
              <a:t>Personnel at risk from heat stress (e.g. workers with pre-existing medical conditions such as cardiovascular disease or febrile illnesses such as influenza, and workers not acclimatised to site conditions) must be monitored at the workplace:</a:t>
            </a:r>
          </a:p>
          <a:p>
            <a:pPr lvl="1">
              <a:buFont typeface="Wingdings" panose="05000000000000000000" pitchFamily="2" charset="2"/>
              <a:buChar char="v"/>
            </a:pPr>
            <a:r>
              <a:rPr lang="en-AU" dirty="0" smtClean="0"/>
              <a:t> for signs of heat strain </a:t>
            </a:r>
          </a:p>
          <a:p>
            <a:pPr lvl="1">
              <a:buFont typeface="Wingdings" panose="05000000000000000000" pitchFamily="2" charset="2"/>
              <a:buChar char="v"/>
            </a:pPr>
            <a:r>
              <a:rPr lang="en-AU" dirty="0" smtClean="0"/>
              <a:t>to ensure that they follow work–rest and hydration regimes.</a:t>
            </a:r>
          </a:p>
          <a:p>
            <a:pPr marL="457200" lvl="1" indent="0">
              <a:buNone/>
            </a:pPr>
            <a:endParaRPr lang="en-AU" dirty="0" smtClean="0"/>
          </a:p>
          <a:p>
            <a:r>
              <a:rPr lang="en-AU" dirty="0" smtClean="0"/>
              <a:t>Provide weather protection (e.g. tents, shade) and cool rest and recovery areas.</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14</a:t>
            </a:fld>
            <a:endParaRPr lang="en-AU"/>
          </a:p>
        </p:txBody>
      </p:sp>
    </p:spTree>
    <p:extLst>
      <p:ext uri="{BB962C8B-B14F-4D97-AF65-F5344CB8AC3E}">
        <p14:creationId xmlns:p14="http://schemas.microsoft.com/office/powerpoint/2010/main" val="304207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Implement acclimatisation policies covering new employees and those returning to work after a break.</a:t>
            </a:r>
          </a:p>
          <a:p>
            <a:pPr marL="0" indent="0">
              <a:buNone/>
            </a:pPr>
            <a:endParaRPr lang="en-AU" dirty="0" smtClean="0"/>
          </a:p>
          <a:p>
            <a:r>
              <a:rPr lang="en-AU" dirty="0" smtClean="0"/>
              <a:t>Adjust hours of work so that physically demanding work is done in cooler periods of the day, and schedule regular breaks and task rotation. </a:t>
            </a:r>
          </a:p>
          <a:p>
            <a:pPr marL="0" indent="0">
              <a:buNone/>
            </a:pPr>
            <a:endParaRPr lang="en-AU" dirty="0" smtClean="0"/>
          </a:p>
          <a:p>
            <a:r>
              <a:rPr lang="en-AU" dirty="0" smtClean="0"/>
              <a:t>Where practicable, workers should wear clothing suitable for the environment (e.g. cotton drill fabric).</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15</a:t>
            </a:fld>
            <a:endParaRPr lang="en-AU"/>
          </a:p>
        </p:txBody>
      </p:sp>
    </p:spTree>
    <p:extLst>
      <p:ext uri="{BB962C8B-B14F-4D97-AF65-F5344CB8AC3E}">
        <p14:creationId xmlns:p14="http://schemas.microsoft.com/office/powerpoint/2010/main" val="14104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This</a:t>
            </a:r>
            <a:r>
              <a:rPr lang="en-AU" baseline="0" dirty="0" smtClean="0"/>
              <a:t> is the published SIR 257</a:t>
            </a:r>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8009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solidFill>
                  <a:srgbClr val="A02A1D"/>
                </a:solidFill>
              </a:rPr>
              <a:t>The findings from the investigation were </a:t>
            </a:r>
          </a:p>
          <a:p>
            <a:pPr marL="0" indent="0">
              <a:buNone/>
            </a:pPr>
            <a:endParaRPr lang="en-AU" dirty="0" smtClean="0">
              <a:solidFill>
                <a:srgbClr val="A02A1D"/>
              </a:solidFill>
            </a:endParaRPr>
          </a:p>
          <a:p>
            <a:pPr marL="0" indent="0">
              <a:buNone/>
            </a:pPr>
            <a:r>
              <a:rPr lang="en-AU" dirty="0" smtClean="0">
                <a:solidFill>
                  <a:srgbClr val="A02A1D"/>
                </a:solidFill>
              </a:rPr>
              <a:t>Direct causes:</a:t>
            </a:r>
          </a:p>
          <a:p>
            <a:pPr marL="0" indent="0">
              <a:buNone/>
            </a:pPr>
            <a:r>
              <a:rPr lang="en-AU" dirty="0" smtClean="0"/>
              <a:t>Inadequate hydration and management of heat exposure during field work on both days.</a:t>
            </a:r>
          </a:p>
          <a:p>
            <a:pPr marL="0" indent="0">
              <a:buNone/>
            </a:pPr>
            <a:endParaRPr lang="en-AU" dirty="0" smtClean="0">
              <a:solidFill>
                <a:srgbClr val="A02A1D"/>
              </a:solidFill>
            </a:endParaRPr>
          </a:p>
          <a:p>
            <a:pPr marL="0" indent="0">
              <a:buNone/>
            </a:pPr>
            <a:endParaRPr lang="en-AU" b="1" dirty="0" smtClean="0"/>
          </a:p>
          <a:p>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00827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indent="0">
              <a:buNone/>
            </a:pPr>
            <a:r>
              <a:rPr lang="en-AU" dirty="0" smtClean="0">
                <a:solidFill>
                  <a:srgbClr val="A02A1D"/>
                </a:solidFill>
              </a:rPr>
              <a:t>Contributory causes:</a:t>
            </a:r>
          </a:p>
          <a:p>
            <a:pPr marL="0" indent="0">
              <a:buNone/>
            </a:pPr>
            <a:endParaRPr lang="en-AU" dirty="0" smtClean="0">
              <a:solidFill>
                <a:srgbClr val="A02A1D"/>
              </a:solidFill>
            </a:endParaRPr>
          </a:p>
          <a:p>
            <a:r>
              <a:rPr lang="en-AU" dirty="0" smtClean="0"/>
              <a:t>Neither the heat stress management plan or procedures were adequate.</a:t>
            </a:r>
          </a:p>
          <a:p>
            <a:pPr marL="0" indent="0">
              <a:buNone/>
            </a:pPr>
            <a:endParaRPr lang="en-AU" dirty="0" smtClean="0"/>
          </a:p>
          <a:p>
            <a:r>
              <a:rPr lang="en-AU" dirty="0" smtClean="0"/>
              <a:t>There was no system to train or assess workers supervising or conducting reconnaissance.</a:t>
            </a:r>
          </a:p>
          <a:p>
            <a:pPr marL="0" indent="0">
              <a:buNone/>
            </a:pPr>
            <a:endParaRPr lang="en-AU" dirty="0" smtClean="0"/>
          </a:p>
          <a:p>
            <a:r>
              <a:rPr lang="en-AU" dirty="0" smtClean="0"/>
              <a:t>Work in remote locations (e.g. extreme temperature conditions).</a:t>
            </a:r>
          </a:p>
          <a:p>
            <a:pPr marL="0" indent="0">
              <a:buNone/>
            </a:pPr>
            <a:endParaRPr lang="en-AU" dirty="0" smtClean="0"/>
          </a:p>
          <a:p>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71972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indent="0">
              <a:buNone/>
            </a:pPr>
            <a:r>
              <a:rPr lang="en-AU" dirty="0" smtClean="0">
                <a:solidFill>
                  <a:srgbClr val="A02A1D"/>
                </a:solidFill>
              </a:rPr>
              <a:t>Contributory causes:</a:t>
            </a:r>
          </a:p>
          <a:p>
            <a:pPr marL="0" indent="0">
              <a:buNone/>
            </a:pPr>
            <a:endParaRPr lang="en-AU" dirty="0" smtClean="0">
              <a:solidFill>
                <a:srgbClr val="A02A1D"/>
              </a:solidFill>
            </a:endParaRPr>
          </a:p>
          <a:p>
            <a:r>
              <a:rPr lang="en-AU" dirty="0" smtClean="0"/>
              <a:t>The fitness-for-work assessment process did not adequately address the capacity of Individual workers to undertake field work.</a:t>
            </a:r>
          </a:p>
          <a:p>
            <a:endParaRPr lang="en-AU" dirty="0" smtClean="0"/>
          </a:p>
          <a:p>
            <a:r>
              <a:rPr lang="en-AU" dirty="0" smtClean="0"/>
              <a:t>Hydration testing was not conducted prior to undertaking field work.</a:t>
            </a:r>
          </a:p>
          <a:p>
            <a:pPr marL="0" indent="0">
              <a:buNone/>
            </a:pPr>
            <a:endParaRPr lang="en-AU" dirty="0" smtClean="0"/>
          </a:p>
          <a:p>
            <a:r>
              <a:rPr lang="en-AU" dirty="0" smtClean="0"/>
              <a:t>A task-based risk assessment (e.g. job hazard analysis, JHA), was not performed before starting field work.</a:t>
            </a:r>
          </a:p>
          <a:p>
            <a:pPr marL="0" indent="0">
              <a:buNone/>
            </a:pPr>
            <a:endParaRPr lang="en-AU" dirty="0" smtClean="0"/>
          </a:p>
          <a:p>
            <a:r>
              <a:rPr lang="en-AU" dirty="0" smtClean="0"/>
              <a:t>The field technicians were unable to access a suitable cool-down area during field work (e.g. an air-conditioned vehicle).</a:t>
            </a:r>
            <a:endParaRPr lang="en-AU" b="1" dirty="0" smtClean="0"/>
          </a:p>
          <a:p>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67245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1968158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indent="0">
              <a:buNone/>
            </a:pPr>
            <a:r>
              <a:rPr lang="en-AU" dirty="0" smtClean="0">
                <a:solidFill>
                  <a:srgbClr val="A02A1D"/>
                </a:solidFill>
              </a:rPr>
              <a:t>Actions required:</a:t>
            </a:r>
          </a:p>
          <a:p>
            <a:pPr marL="0" indent="0">
              <a:buNone/>
            </a:pPr>
            <a:endParaRPr lang="en-AU" dirty="0" smtClean="0">
              <a:solidFill>
                <a:srgbClr val="A02A1D"/>
              </a:solidFill>
            </a:endParaRPr>
          </a:p>
          <a:p>
            <a:pPr marL="0" indent="0">
              <a:buNone/>
            </a:pPr>
            <a:r>
              <a:rPr lang="en-AU" dirty="0" smtClean="0">
                <a:solidFill>
                  <a:srgbClr val="A02A1D"/>
                </a:solidFill>
              </a:rPr>
              <a:t>Resulting from this</a:t>
            </a:r>
            <a:r>
              <a:rPr lang="en-AU" baseline="0" dirty="0" smtClean="0">
                <a:solidFill>
                  <a:srgbClr val="A02A1D"/>
                </a:solidFill>
              </a:rPr>
              <a:t> SIR there was around 6 recommended actions these included t</a:t>
            </a:r>
            <a:r>
              <a:rPr lang="en-AU" dirty="0" smtClean="0"/>
              <a:t>o operations to reduce the potential for incidents involving heat stress.</a:t>
            </a:r>
          </a:p>
          <a:p>
            <a:pPr marL="0" indent="0">
              <a:buNone/>
            </a:pPr>
            <a:endParaRPr lang="en-AU" dirty="0" smtClean="0"/>
          </a:p>
          <a:p>
            <a:pPr marL="0" indent="0">
              <a:buNone/>
            </a:pPr>
            <a:endParaRPr lang="en-AU" dirty="0" smtClean="0"/>
          </a:p>
          <a:p>
            <a:r>
              <a:rPr lang="en-AU" dirty="0" smtClean="0"/>
              <a:t>Review heat stress management plans and procedures to confirm they address risk factors such as frequency and duration of exposure, acclimatisation, frequency and duration and intensity of physical activity, and medical conditions and medications.</a:t>
            </a:r>
          </a:p>
          <a:p>
            <a:endParaRPr lang="en-AU" dirty="0" smtClean="0"/>
          </a:p>
          <a:p>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58465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indent="0">
              <a:buNone/>
            </a:pPr>
            <a:r>
              <a:rPr lang="en-AU" dirty="0" smtClean="0">
                <a:solidFill>
                  <a:srgbClr val="A02A1D"/>
                </a:solidFill>
              </a:rPr>
              <a:t>Actions required:</a:t>
            </a:r>
          </a:p>
          <a:p>
            <a:pPr marL="0" indent="0">
              <a:buNone/>
            </a:pPr>
            <a:endParaRPr lang="en-AU" dirty="0" smtClean="0">
              <a:solidFill>
                <a:srgbClr val="A02A1D"/>
              </a:solidFill>
            </a:endParaRPr>
          </a:p>
          <a:p>
            <a:pPr marL="0" indent="0">
              <a:buNone/>
            </a:pPr>
            <a:r>
              <a:rPr lang="en-AU" dirty="0" smtClean="0">
                <a:solidFill>
                  <a:srgbClr val="A02A1D"/>
                </a:solidFill>
              </a:rPr>
              <a:t>Resulting from this</a:t>
            </a:r>
            <a:r>
              <a:rPr lang="en-AU" baseline="0" dirty="0" smtClean="0">
                <a:solidFill>
                  <a:srgbClr val="A02A1D"/>
                </a:solidFill>
              </a:rPr>
              <a:t> SIR there was around 6 recommended actions these included t</a:t>
            </a:r>
            <a:r>
              <a:rPr lang="en-AU" dirty="0" smtClean="0"/>
              <a:t>o operations to reduce the potential for incidents involving heat stress.</a:t>
            </a:r>
          </a:p>
          <a:p>
            <a:pPr marL="0" indent="0">
              <a:buNone/>
            </a:pPr>
            <a:endParaRPr lang="en-AU" dirty="0" smtClean="0"/>
          </a:p>
          <a:p>
            <a:r>
              <a:rPr lang="en-AU" dirty="0" smtClean="0"/>
              <a:t>When planning field work, establish appropriate work–rest, acclimatisation and hydration regimes to address the risks posed by the environment (e.g. temperature extremes, terrain).</a:t>
            </a:r>
          </a:p>
          <a:p>
            <a:pPr marL="0" indent="0">
              <a:buNone/>
            </a:pPr>
            <a:endParaRPr lang="en-AU" dirty="0" smtClean="0"/>
          </a:p>
          <a:p>
            <a:r>
              <a:rPr lang="en-AU" dirty="0" smtClean="0"/>
              <a:t>Confirm that supervisors and workers are aware of the underlying causes of heat strain, recognise its symptoms and how to respond.</a:t>
            </a:r>
          </a:p>
          <a:p>
            <a:pPr marL="0" indent="0">
              <a:buNone/>
            </a:pPr>
            <a:endParaRPr lang="en-AU" dirty="0" smtClean="0"/>
          </a:p>
          <a:p>
            <a:r>
              <a:rPr lang="en-AU" dirty="0" smtClean="0"/>
              <a:t>Supervisors to review the risk-based field work plan before work commences.</a:t>
            </a:r>
          </a:p>
          <a:p>
            <a:endParaRPr lang="en-AU" dirty="0" smtClean="0"/>
          </a:p>
          <a:p>
            <a:r>
              <a:rPr lang="en-AU" dirty="0" smtClean="0"/>
              <a:t>Supervisors to regularly monitor workers in the field and environmental conditions, and review the work plan if there are changes.</a:t>
            </a:r>
          </a:p>
          <a:p>
            <a:pPr marL="0" indent="0">
              <a:buNone/>
            </a:pPr>
            <a:endParaRPr lang="en-AU" dirty="0" smtClean="0"/>
          </a:p>
          <a:p>
            <a:r>
              <a:rPr lang="en-AU" dirty="0" smtClean="0"/>
              <a:t>Workers to undertake a risk assessment for daily task before commencing work, and review if conditions change.</a:t>
            </a:r>
            <a:endParaRPr lang="en-AU" b="1" dirty="0" smtClean="0"/>
          </a:p>
          <a:p>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278849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indent="0">
              <a:buNone/>
            </a:pPr>
            <a:r>
              <a:rPr lang="en-AU" dirty="0" smtClean="0">
                <a:solidFill>
                  <a:srgbClr val="A02A1D"/>
                </a:solidFill>
              </a:rPr>
              <a:t>Actions required:</a:t>
            </a:r>
          </a:p>
          <a:p>
            <a:pPr marL="0" indent="0">
              <a:buNone/>
            </a:pPr>
            <a:endParaRPr lang="en-AU" dirty="0" smtClean="0">
              <a:solidFill>
                <a:srgbClr val="A02A1D"/>
              </a:solidFill>
            </a:endParaRPr>
          </a:p>
          <a:p>
            <a:pPr marL="0" indent="0">
              <a:buNone/>
            </a:pPr>
            <a:endParaRPr lang="en-AU" dirty="0" smtClean="0"/>
          </a:p>
          <a:p>
            <a:r>
              <a:rPr lang="en-AU" dirty="0" smtClean="0"/>
              <a:t>Supervisors to regularly monitor workers in the field and environmental conditions, and review the work plan if there are changes.</a:t>
            </a:r>
          </a:p>
          <a:p>
            <a:pPr marL="0" indent="0">
              <a:buNone/>
            </a:pPr>
            <a:endParaRPr lang="en-AU" dirty="0" smtClean="0"/>
          </a:p>
          <a:p>
            <a:r>
              <a:rPr lang="en-AU" dirty="0" smtClean="0"/>
              <a:t>Workers to undertake a risk assessment for daily task before commencing work, and review if conditions change.</a:t>
            </a:r>
            <a:endParaRPr lang="en-AU" b="1" dirty="0" smtClean="0"/>
          </a:p>
          <a:p>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13273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That is the end of the workshops today I hope it gave you some clarity on how easy it is to identify the hazards,</a:t>
            </a:r>
            <a:r>
              <a:rPr lang="en-AU" baseline="0" dirty="0" smtClean="0"/>
              <a:t> assess the risk and identify and implement appropriate controls for your organisation.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i="0" u="none" strike="noStrike" kern="1200" baseline="0" dirty="0" smtClean="0">
              <a:solidFill>
                <a:schemeClr val="tx1"/>
              </a:solidFill>
              <a:latin typeface="+mn-lt"/>
              <a:ea typeface="+mn-ea"/>
              <a:cs typeface="+mn-cs"/>
            </a:endParaRPr>
          </a:p>
          <a:p>
            <a:r>
              <a:rPr lang="en-AU" dirty="0" smtClean="0"/>
              <a:t>The Mineral Exploration Drilling Code of Practice is a practical</a:t>
            </a:r>
            <a:r>
              <a:rPr lang="en-AU" baseline="0" dirty="0" smtClean="0"/>
              <a:t> guide of 20 hazards that are found in exploration drilling sites.  The COP that can be used as a starting place for sites to expand from.</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23</a:t>
            </a:fld>
            <a:endParaRPr lang="en-AU"/>
          </a:p>
        </p:txBody>
      </p:sp>
    </p:spTree>
    <p:extLst>
      <p:ext uri="{BB962C8B-B14F-4D97-AF65-F5344CB8AC3E}">
        <p14:creationId xmlns:p14="http://schemas.microsoft.com/office/powerpoint/2010/main" val="121191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Some useful resources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11046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DMIRS contacts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25</a:t>
            </a:fld>
            <a:endParaRPr lang="en-AU"/>
          </a:p>
        </p:txBody>
      </p:sp>
    </p:spTree>
    <p:extLst>
      <p:ext uri="{BB962C8B-B14F-4D97-AF65-F5344CB8AC3E}">
        <p14:creationId xmlns:p14="http://schemas.microsoft.com/office/powerpoint/2010/main" val="2117730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Add slide </a:t>
            </a:r>
            <a:r>
              <a:rPr lang="en-AU" smtClean="0"/>
              <a:t>about awards</a:t>
            </a:r>
            <a:endParaRPr lang="en-AU"/>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24499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r>
              <a:rPr lang="en-AU" dirty="0" smtClean="0"/>
              <a:t>Welcome to the workshop</a:t>
            </a:r>
            <a:r>
              <a:rPr lang="en-AU" baseline="0" dirty="0" smtClean="0"/>
              <a:t> today we will be using a case study to work our way through the </a:t>
            </a:r>
            <a:r>
              <a:rPr lang="en-AU" dirty="0" smtClean="0"/>
              <a:t>Mineral Exploration Drilling – Code of Practice </a:t>
            </a:r>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249048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Mineral Exploration Drilling – Code of Practice comprises of three parts </a:t>
            </a:r>
          </a:p>
          <a:p>
            <a:endParaRPr lang="en-AU" baseline="0" dirty="0" smtClean="0"/>
          </a:p>
          <a:p>
            <a:r>
              <a:rPr lang="en-AU" baseline="0" dirty="0" smtClean="0"/>
              <a:t>1.Risk Management Approach, </a:t>
            </a:r>
          </a:p>
          <a:p>
            <a:r>
              <a:rPr lang="en-AU" baseline="0" dirty="0" smtClean="0"/>
              <a:t>2. Drilling Hazards </a:t>
            </a:r>
          </a:p>
          <a:p>
            <a:r>
              <a:rPr lang="en-AU" baseline="0" dirty="0" smtClean="0"/>
              <a:t>3. Emergency Preparedness.</a:t>
            </a:r>
          </a:p>
          <a:p>
            <a:endParaRPr lang="en-AU" baseline="0" dirty="0" smtClean="0"/>
          </a:p>
          <a:p>
            <a:r>
              <a:rPr lang="en-AU" dirty="0" smtClean="0"/>
              <a:t>In this workshop we will be exploring Part 2 Drilling Hazards of the Code of Practice as a practical guide in the workplace to mitigate</a:t>
            </a:r>
            <a:r>
              <a:rPr lang="en-AU" baseline="0" dirty="0" smtClean="0"/>
              <a:t> hazards</a:t>
            </a:r>
            <a:r>
              <a:rPr lang="en-AU" dirty="0" smtClean="0"/>
              <a:t> .  </a:t>
            </a:r>
          </a:p>
          <a:p>
            <a:endParaRPr lang="en-AU" dirty="0" smtClean="0"/>
          </a:p>
          <a:p>
            <a:r>
              <a:rPr lang="en-AU" dirty="0" smtClean="0"/>
              <a:t>The</a:t>
            </a:r>
            <a:r>
              <a:rPr lang="en-AU" baseline="0" dirty="0" smtClean="0"/>
              <a:t> </a:t>
            </a:r>
            <a:r>
              <a:rPr lang="en-AU" dirty="0" smtClean="0"/>
              <a:t>workshop will be using a</a:t>
            </a:r>
            <a:r>
              <a:rPr lang="en-AU" baseline="0" dirty="0" smtClean="0"/>
              <a:t> current</a:t>
            </a:r>
            <a:r>
              <a:rPr lang="en-AU" dirty="0" smtClean="0"/>
              <a:t> Significant Incident Report (SIR) that is available on the DMIRS website as a case study.</a:t>
            </a:r>
          </a:p>
          <a:p>
            <a:endParaRPr lang="en-AU"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4</a:t>
            </a:fld>
            <a:endParaRPr lang="en-AU"/>
          </a:p>
        </p:txBody>
      </p:sp>
    </p:spTree>
    <p:extLst>
      <p:ext uri="{BB962C8B-B14F-4D97-AF65-F5344CB8AC3E}">
        <p14:creationId xmlns:p14="http://schemas.microsoft.com/office/powerpoint/2010/main" val="302639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three parts to the workshop using the SIR what was the hazard ,  what are the risks and what controls could be put in place.</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5</a:t>
            </a:fld>
            <a:endParaRPr lang="en-AU"/>
          </a:p>
        </p:txBody>
      </p:sp>
    </p:spTree>
    <p:extLst>
      <p:ext uri="{BB962C8B-B14F-4D97-AF65-F5344CB8AC3E}">
        <p14:creationId xmlns:p14="http://schemas.microsoft.com/office/powerpoint/2010/main" val="2896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Read directly</a:t>
            </a:r>
          </a:p>
          <a:p>
            <a:endParaRPr lang="en-A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smtClean="0">
                <a:effectLst/>
              </a:rPr>
              <a:t>Note: The Department of Mines, Industry Regulation and Safety’s investigation is ongoing. The information contained in this significant incident report is based on materials received, knowledge and understanding at the time of writing.</a:t>
            </a:r>
          </a:p>
          <a:p>
            <a:endParaRPr lang="en-AU" dirty="0" smtClean="0"/>
          </a:p>
          <a:p>
            <a:endParaRPr lang="en-AU" dirty="0" smtClean="0"/>
          </a:p>
          <a:p>
            <a:r>
              <a:rPr lang="en-AU" dirty="0" smtClean="0"/>
              <a:t>Subject Field technician collapses during exploration activities  - fatal accident</a:t>
            </a:r>
          </a:p>
          <a:p>
            <a:endParaRPr lang="en-AU" dirty="0" smtClean="0"/>
          </a:p>
          <a:p>
            <a:r>
              <a:rPr lang="en-AU" dirty="0" smtClean="0"/>
              <a:t>Date 28</a:t>
            </a:r>
            <a:r>
              <a:rPr lang="en-AU" baseline="30000" dirty="0" smtClean="0"/>
              <a:t>th</a:t>
            </a:r>
            <a:r>
              <a:rPr lang="en-AU" dirty="0" smtClean="0"/>
              <a:t> February 2018</a:t>
            </a:r>
          </a:p>
          <a:p>
            <a:endParaRPr lang="en-AU" dirty="0" smtClean="0"/>
          </a:p>
          <a:p>
            <a:endParaRPr lang="en-AU" i="1" dirty="0" smtClean="0">
              <a:effectLst/>
            </a:endParaRPr>
          </a:p>
          <a:p>
            <a:endParaRPr lang="en-AU" dirty="0" smtClean="0">
              <a:effectLst/>
            </a:endParaRPr>
          </a:p>
          <a:p>
            <a:r>
              <a:rPr lang="en-AU" dirty="0" smtClean="0">
                <a:effectLst/>
              </a:rPr>
              <a:t>In October 2017, two field technicians, based in off-site accommodation, were conducting remote reconnaissance mapping on an exploration tenement in the Pilbara. </a:t>
            </a:r>
          </a:p>
          <a:p>
            <a:endParaRPr lang="en-AU" dirty="0" smtClean="0">
              <a:effectLst/>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a:p>
        </p:txBody>
      </p:sp>
    </p:spTree>
    <p:extLst>
      <p:ext uri="{BB962C8B-B14F-4D97-AF65-F5344CB8AC3E}">
        <p14:creationId xmlns:p14="http://schemas.microsoft.com/office/powerpoint/2010/main" val="62022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ffectLst/>
              </a:rPr>
              <a:t>On their first day in the field, after driving over an hour to the tenement, the two technicians parked the vehicle and walked about 16 km in temperatures reaching 36°C.</a:t>
            </a:r>
          </a:p>
          <a:p>
            <a:endParaRPr lang="en-AU" dirty="0" smtClean="0">
              <a:effectLst/>
            </a:endParaRPr>
          </a:p>
          <a:p>
            <a:r>
              <a:rPr lang="en-AU" dirty="0" smtClean="0">
                <a:effectLst/>
              </a:rPr>
              <a:t>They returned the next day, parked up, and walked about 18 km in around 7 hours, with the temperature peaking at 37°C. </a:t>
            </a:r>
          </a:p>
          <a:p>
            <a:endParaRPr lang="en-AU" dirty="0" smtClean="0">
              <a:effectLst/>
            </a:endParaRPr>
          </a:p>
          <a:p>
            <a:r>
              <a:rPr lang="en-AU" dirty="0" smtClean="0">
                <a:effectLst/>
              </a:rPr>
              <a:t>While returning to their vehicle, one of the field technicians collapsed and became unconscious.</a:t>
            </a:r>
          </a:p>
          <a:p>
            <a:endParaRPr lang="en-AU" dirty="0" smtClean="0">
              <a:effectLst/>
            </a:endParaRPr>
          </a:p>
          <a:p>
            <a:r>
              <a:rPr lang="en-AU" dirty="0" smtClean="0">
                <a:effectLst/>
              </a:rPr>
              <a:t>His colleague contacted emergency services and provided treatment but, within a short time, the unconscious field technician stopped breathing and could not be resuscitated.</a:t>
            </a:r>
          </a:p>
          <a:p>
            <a:endParaRPr lang="en-AU" i="1" dirty="0" smtClean="0">
              <a:effectLst/>
            </a:endParaRPr>
          </a:p>
          <a:p>
            <a:r>
              <a:rPr lang="en-AU" b="1" i="1" dirty="0" smtClean="0">
                <a:effectLst/>
              </a:rPr>
              <a:t>Please Note: Although this death was reported to the Department of Mines, Industry Regulation and Safety as being non-work related, it was treated as a possible work-related fatality and investigated. In January 2018, it was established that it was a work-related fatality, and the cause of death was associated with dehydration and renal failure.</a:t>
            </a:r>
            <a:endParaRPr lang="en-AU" b="1" dirty="0" smtClean="0">
              <a:effectLst/>
            </a:endParaRP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22959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After reading the SIR 257 our first </a:t>
            </a:r>
            <a:r>
              <a:rPr lang="en-AU" baseline="0" dirty="0" smtClean="0"/>
              <a:t>step through this case study is to demonstrate how you could apply it in your operation</a:t>
            </a:r>
          </a:p>
          <a:p>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From the list of drilling</a:t>
            </a:r>
            <a:r>
              <a:rPr lang="en-AU" baseline="0" dirty="0" smtClean="0"/>
              <a:t> hazards from the COP </a:t>
            </a:r>
            <a:r>
              <a:rPr lang="en-AU" dirty="0" smtClean="0"/>
              <a:t>What is the hazard from the SIR?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Answer: Working in</a:t>
            </a:r>
            <a:r>
              <a:rPr lang="en-AU" baseline="0" dirty="0" smtClean="0"/>
              <a:t> hot environments</a:t>
            </a:r>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53160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Now we have identified our hazard our next step is to assess the risks</a:t>
            </a:r>
          </a:p>
          <a:p>
            <a:endParaRPr lang="en-AU" dirty="0" smtClean="0"/>
          </a:p>
          <a:p>
            <a:r>
              <a:rPr lang="en-AU" dirty="0" smtClean="0"/>
              <a:t>We’re going to have 2 discussions,</a:t>
            </a:r>
          </a:p>
          <a:p>
            <a:r>
              <a:rPr lang="en-AU" dirty="0" smtClean="0"/>
              <a:t> </a:t>
            </a:r>
          </a:p>
          <a:p>
            <a:r>
              <a:rPr lang="en-AU" dirty="0" smtClean="0"/>
              <a:t>These will be</a:t>
            </a:r>
            <a:r>
              <a:rPr lang="en-AU" baseline="0" dirty="0" smtClean="0"/>
              <a:t> discuss at your tables, you have been allocated 10 minutes to discuss, I will give you a 2 minute warning when your time is almost up and I’ll be calling upon tables to share some feedback with the group</a:t>
            </a:r>
            <a:endParaRPr lang="en-AU" dirty="0" smtClean="0"/>
          </a:p>
          <a:p>
            <a:endParaRPr lang="en-AU"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033955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7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7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0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136811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253504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77769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248641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1" y="1196975"/>
            <a:ext cx="7777163" cy="71438"/>
          </a:xfrm>
          <a:prstGeom prst="rect">
            <a:avLst/>
          </a:prstGeom>
          <a:solidFill>
            <a:schemeClr val="bg1"/>
          </a:solidFill>
          <a:ln w="9525" algn="ctr">
            <a:solidFill>
              <a:schemeClr val="bg1"/>
            </a:solidFill>
            <a:round/>
            <a:headEnd/>
            <a:tailEnd/>
          </a:ln>
        </p:spPr>
        <p:txBody>
          <a:bodyPr/>
          <a:lstStyle/>
          <a:p>
            <a:endParaRPr lang="en-AU" sz="18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97099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21331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sz="28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sz="2800">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1" y="1196975"/>
            <a:ext cx="7777163" cy="71438"/>
          </a:xfrm>
          <a:prstGeom prst="rect">
            <a:avLst/>
          </a:prstGeom>
          <a:solidFill>
            <a:schemeClr val="bg1"/>
          </a:solidFill>
          <a:ln w="9525" algn="ctr">
            <a:solidFill>
              <a:schemeClr val="bg1"/>
            </a:solidFill>
            <a:round/>
            <a:headEnd/>
            <a:tailEnd/>
          </a:ln>
        </p:spPr>
        <p:txBody>
          <a:bodyPr/>
          <a:lstStyle/>
          <a:p>
            <a:endParaRPr lang="en-AU" sz="18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601072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213627016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5"/>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88" r:id="rId8"/>
    <p:sldLayoutId id="2147483689"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24" charset="-128"/>
        </a:defRPr>
      </a:lvl2pPr>
      <a:lvl3pPr algn="l" rtl="0" eaLnBrk="0" fontAlgn="base" hangingPunct="0">
        <a:spcBef>
          <a:spcPct val="0"/>
        </a:spcBef>
        <a:spcAft>
          <a:spcPct val="0"/>
        </a:spcAft>
        <a:defRPr sz="2100">
          <a:solidFill>
            <a:schemeClr val="tx2"/>
          </a:solidFill>
          <a:latin typeface="Arial" charset="0"/>
          <a:ea typeface="ＭＳ Ｐゴシック" pitchFamily="-124" charset="-128"/>
        </a:defRPr>
      </a:lvl3pPr>
      <a:lvl4pPr algn="l" rtl="0" eaLnBrk="0" fontAlgn="base" hangingPunct="0">
        <a:spcBef>
          <a:spcPct val="0"/>
        </a:spcBef>
        <a:spcAft>
          <a:spcPct val="0"/>
        </a:spcAft>
        <a:defRPr sz="2100">
          <a:solidFill>
            <a:schemeClr val="tx2"/>
          </a:solidFill>
          <a:latin typeface="Arial" charset="0"/>
          <a:ea typeface="ＭＳ Ｐゴシック" pitchFamily="-124" charset="-128"/>
        </a:defRPr>
      </a:lvl4pPr>
      <a:lvl5pPr algn="l" rtl="0" eaLnBrk="0" fontAlgn="base" hangingPunct="0">
        <a:spcBef>
          <a:spcPct val="0"/>
        </a:spcBef>
        <a:spcAft>
          <a:spcPct val="0"/>
        </a:spcAft>
        <a:defRPr sz="2100">
          <a:solidFill>
            <a:schemeClr val="tx2"/>
          </a:solidFill>
          <a:latin typeface="Arial" charset="0"/>
          <a:ea typeface="ＭＳ Ｐゴシック" pitchFamily="-124" charset="-128"/>
        </a:defRPr>
      </a:lvl5pPr>
      <a:lvl6pPr marL="342900" algn="l" rtl="0" fontAlgn="base">
        <a:spcBef>
          <a:spcPct val="0"/>
        </a:spcBef>
        <a:spcAft>
          <a:spcPct val="0"/>
        </a:spcAft>
        <a:defRPr sz="3300">
          <a:solidFill>
            <a:schemeClr val="tx2"/>
          </a:solidFill>
          <a:latin typeface="Arial" charset="0"/>
          <a:ea typeface="ＭＳ Ｐゴシック" pitchFamily="-124" charset="-128"/>
        </a:defRPr>
      </a:lvl6pPr>
      <a:lvl7pPr marL="685800" algn="l" rtl="0" fontAlgn="base">
        <a:spcBef>
          <a:spcPct val="0"/>
        </a:spcBef>
        <a:spcAft>
          <a:spcPct val="0"/>
        </a:spcAft>
        <a:defRPr sz="3300">
          <a:solidFill>
            <a:schemeClr val="tx2"/>
          </a:solidFill>
          <a:latin typeface="Arial" charset="0"/>
          <a:ea typeface="ＭＳ Ｐゴシック" pitchFamily="-124" charset="-128"/>
        </a:defRPr>
      </a:lvl7pPr>
      <a:lvl8pPr marL="1028700" algn="l" rtl="0" fontAlgn="base">
        <a:spcBef>
          <a:spcPct val="0"/>
        </a:spcBef>
        <a:spcAft>
          <a:spcPct val="0"/>
        </a:spcAft>
        <a:defRPr sz="3300">
          <a:solidFill>
            <a:schemeClr val="tx2"/>
          </a:solidFill>
          <a:latin typeface="Arial" charset="0"/>
          <a:ea typeface="ＭＳ Ｐゴシック" pitchFamily="-124" charset="-128"/>
        </a:defRPr>
      </a:lvl8pPr>
      <a:lvl9pPr marL="1371600" algn="l" rtl="0" fontAlgn="base">
        <a:spcBef>
          <a:spcPct val="0"/>
        </a:spcBef>
        <a:spcAft>
          <a:spcPct val="0"/>
        </a:spcAft>
        <a:defRPr sz="3300">
          <a:solidFill>
            <a:schemeClr val="tx2"/>
          </a:solidFill>
          <a:latin typeface="Arial" charset="0"/>
          <a:ea typeface="ＭＳ Ｐゴシック" pitchFamily="-124" charset="-128"/>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5"/>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41406630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24" charset="-128"/>
        </a:defRPr>
      </a:lvl2pPr>
      <a:lvl3pPr algn="l" rtl="0" eaLnBrk="0" fontAlgn="base" hangingPunct="0">
        <a:spcBef>
          <a:spcPct val="0"/>
        </a:spcBef>
        <a:spcAft>
          <a:spcPct val="0"/>
        </a:spcAft>
        <a:defRPr sz="2100">
          <a:solidFill>
            <a:schemeClr val="tx2"/>
          </a:solidFill>
          <a:latin typeface="Arial" charset="0"/>
          <a:ea typeface="ＭＳ Ｐゴシック" pitchFamily="-124" charset="-128"/>
        </a:defRPr>
      </a:lvl3pPr>
      <a:lvl4pPr algn="l" rtl="0" eaLnBrk="0" fontAlgn="base" hangingPunct="0">
        <a:spcBef>
          <a:spcPct val="0"/>
        </a:spcBef>
        <a:spcAft>
          <a:spcPct val="0"/>
        </a:spcAft>
        <a:defRPr sz="2100">
          <a:solidFill>
            <a:schemeClr val="tx2"/>
          </a:solidFill>
          <a:latin typeface="Arial" charset="0"/>
          <a:ea typeface="ＭＳ Ｐゴシック" pitchFamily="-124" charset="-128"/>
        </a:defRPr>
      </a:lvl4pPr>
      <a:lvl5pPr algn="l" rtl="0" eaLnBrk="0" fontAlgn="base" hangingPunct="0">
        <a:spcBef>
          <a:spcPct val="0"/>
        </a:spcBef>
        <a:spcAft>
          <a:spcPct val="0"/>
        </a:spcAft>
        <a:defRPr sz="2100">
          <a:solidFill>
            <a:schemeClr val="tx2"/>
          </a:solidFill>
          <a:latin typeface="Arial" charset="0"/>
          <a:ea typeface="ＭＳ Ｐゴシック" pitchFamily="-124" charset="-128"/>
        </a:defRPr>
      </a:lvl5pPr>
      <a:lvl6pPr marL="342900" algn="l" rtl="0" fontAlgn="base">
        <a:spcBef>
          <a:spcPct val="0"/>
        </a:spcBef>
        <a:spcAft>
          <a:spcPct val="0"/>
        </a:spcAft>
        <a:defRPr sz="3300">
          <a:solidFill>
            <a:schemeClr val="tx2"/>
          </a:solidFill>
          <a:latin typeface="Arial" charset="0"/>
          <a:ea typeface="ＭＳ Ｐゴシック" pitchFamily="-124" charset="-128"/>
        </a:defRPr>
      </a:lvl6pPr>
      <a:lvl7pPr marL="685800" algn="l" rtl="0" fontAlgn="base">
        <a:spcBef>
          <a:spcPct val="0"/>
        </a:spcBef>
        <a:spcAft>
          <a:spcPct val="0"/>
        </a:spcAft>
        <a:defRPr sz="3300">
          <a:solidFill>
            <a:schemeClr val="tx2"/>
          </a:solidFill>
          <a:latin typeface="Arial" charset="0"/>
          <a:ea typeface="ＭＳ Ｐゴシック" pitchFamily="-124" charset="-128"/>
        </a:defRPr>
      </a:lvl7pPr>
      <a:lvl8pPr marL="1028700" algn="l" rtl="0" fontAlgn="base">
        <a:spcBef>
          <a:spcPct val="0"/>
        </a:spcBef>
        <a:spcAft>
          <a:spcPct val="0"/>
        </a:spcAft>
        <a:defRPr sz="3300">
          <a:solidFill>
            <a:schemeClr val="tx2"/>
          </a:solidFill>
          <a:latin typeface="Arial" charset="0"/>
          <a:ea typeface="ＭＳ Ｐゴシック" pitchFamily="-124" charset="-128"/>
        </a:defRPr>
      </a:lvl8pPr>
      <a:lvl9pPr marL="1371600" algn="l" rtl="0" fontAlgn="base">
        <a:spcBef>
          <a:spcPct val="0"/>
        </a:spcBef>
        <a:spcAft>
          <a:spcPct val="0"/>
        </a:spcAft>
        <a:defRPr sz="3300">
          <a:solidFill>
            <a:schemeClr val="tx2"/>
          </a:solidFill>
          <a:latin typeface="Arial" charset="0"/>
          <a:ea typeface="ＭＳ Ｐゴシック" pitchFamily="-124" charset="-128"/>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dmp.wa.gov.au/Safety/Guidance-about-heat-and-thermal-6968.aspx"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MinesSafety@dmirs.wa.gov.a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mp.wa.gov.au/Safety/Codes-of-practice-16145.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a:t>
            </a:r>
            <a:r>
              <a:rPr lang="en-AU" sz="2000" dirty="0" smtClean="0"/>
              <a:t>content presented at the 2019 Exploration Safety Forum in May 2019.  </a:t>
            </a:r>
            <a:endParaRPr lang="en-AU" sz="2000" dirty="0"/>
          </a:p>
          <a:p>
            <a:pPr>
              <a:defRPr/>
            </a:pPr>
            <a:r>
              <a:rPr lang="en-AU" sz="2000" dirty="0"/>
              <a:t>Department of Mines, Industry Regulation and </a:t>
            </a:r>
            <a:r>
              <a:rPr lang="en-AU" sz="2000" dirty="0" smtClean="0"/>
              <a:t>Safety (</a:t>
            </a:r>
            <a:r>
              <a:rPr lang="en-AU" sz="2000" dirty="0"/>
              <a:t>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2019.</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2577237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10</a:t>
            </a:fld>
            <a:endParaRPr lang="en-US" dirty="0">
              <a:solidFill>
                <a:srgbClr val="FFFFFF"/>
              </a:solidFill>
            </a:endParaRPr>
          </a:p>
        </p:txBody>
      </p:sp>
      <p:sp>
        <p:nvSpPr>
          <p:cNvPr id="6" name="Title 1"/>
          <p:cNvSpPr>
            <a:spLocks noGrp="1"/>
          </p:cNvSpPr>
          <p:nvPr>
            <p:ph type="title"/>
          </p:nvPr>
        </p:nvSpPr>
        <p:spPr>
          <a:xfrm>
            <a:off x="654537" y="1160748"/>
            <a:ext cx="7772400" cy="564096"/>
          </a:xfrm>
        </p:spPr>
        <p:txBody>
          <a:bodyPr/>
          <a:lstStyle/>
          <a:p>
            <a:pPr algn="ctr"/>
            <a:r>
              <a:rPr lang="en-AU" sz="3300" b="1" dirty="0">
                <a:solidFill>
                  <a:srgbClr val="49405D"/>
                </a:solidFill>
              </a:rPr>
              <a:t>Workshop – Case Study</a:t>
            </a:r>
          </a:p>
        </p:txBody>
      </p:sp>
      <p:sp>
        <p:nvSpPr>
          <p:cNvPr id="2" name="TextBox 1"/>
          <p:cNvSpPr txBox="1"/>
          <p:nvPr/>
        </p:nvSpPr>
        <p:spPr>
          <a:xfrm>
            <a:off x="539552" y="2132856"/>
            <a:ext cx="8363703" cy="2723823"/>
          </a:xfrm>
          <a:prstGeom prst="rect">
            <a:avLst/>
          </a:prstGeom>
          <a:noFill/>
        </p:spPr>
        <p:txBody>
          <a:bodyPr wrap="square" rtlCol="0">
            <a:spAutoFit/>
          </a:bodyPr>
          <a:lstStyle/>
          <a:p>
            <a:endParaRPr lang="en-AU" sz="1800" dirty="0"/>
          </a:p>
          <a:p>
            <a:pPr algn="ctr"/>
            <a:endParaRPr lang="en-AU" sz="2700" dirty="0" smtClean="0">
              <a:solidFill>
                <a:srgbClr val="A02A1D"/>
              </a:solidFill>
            </a:endParaRPr>
          </a:p>
          <a:p>
            <a:pPr algn="ctr"/>
            <a:r>
              <a:rPr lang="en-AU" sz="2700" dirty="0" smtClean="0">
                <a:solidFill>
                  <a:srgbClr val="A02A1D"/>
                </a:solidFill>
              </a:rPr>
              <a:t>What </a:t>
            </a:r>
            <a:r>
              <a:rPr lang="en-AU" sz="2700" dirty="0">
                <a:solidFill>
                  <a:srgbClr val="A02A1D"/>
                </a:solidFill>
              </a:rPr>
              <a:t>risk (direct and contributing) factors </a:t>
            </a:r>
            <a:r>
              <a:rPr lang="en-AU" sz="2700" dirty="0" smtClean="0">
                <a:solidFill>
                  <a:srgbClr val="A02A1D"/>
                </a:solidFill>
              </a:rPr>
              <a:t/>
            </a:r>
            <a:br>
              <a:rPr lang="en-AU" sz="2700" dirty="0" smtClean="0">
                <a:solidFill>
                  <a:srgbClr val="A02A1D"/>
                </a:solidFill>
              </a:rPr>
            </a:br>
            <a:r>
              <a:rPr lang="en-AU" sz="2700" dirty="0" smtClean="0">
                <a:solidFill>
                  <a:srgbClr val="A02A1D"/>
                </a:solidFill>
              </a:rPr>
              <a:t>can </a:t>
            </a:r>
            <a:r>
              <a:rPr lang="en-AU" sz="2700" dirty="0">
                <a:solidFill>
                  <a:srgbClr val="A02A1D"/>
                </a:solidFill>
              </a:rPr>
              <a:t>you identify? </a:t>
            </a:r>
          </a:p>
          <a:p>
            <a:endParaRPr lang="en-AU" sz="1800" dirty="0"/>
          </a:p>
          <a:p>
            <a:endParaRPr lang="en-AU" sz="1800" dirty="0"/>
          </a:p>
          <a:p>
            <a:endParaRPr lang="en-AU" sz="1800" dirty="0"/>
          </a:p>
          <a:p>
            <a:endParaRPr lang="en-AU" sz="1800" dirty="0"/>
          </a:p>
        </p:txBody>
      </p:sp>
      <p:pic>
        <p:nvPicPr>
          <p:cNvPr id="3" name="Picture 2"/>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241840" y="377788"/>
            <a:ext cx="1565920" cy="1565920"/>
          </a:xfrm>
          <a:prstGeom prst="rect">
            <a:avLst/>
          </a:prstGeom>
        </p:spPr>
      </p:pic>
    </p:spTree>
    <p:extLst>
      <p:ext uri="{BB962C8B-B14F-4D97-AF65-F5344CB8AC3E}">
        <p14:creationId xmlns:p14="http://schemas.microsoft.com/office/powerpoint/2010/main" val="3832588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035238"/>
            <a:ext cx="3753036" cy="2502024"/>
          </a:xfrm>
          <a:prstGeom prst="rect">
            <a:avLst/>
          </a:prstGeom>
        </p:spPr>
      </p:pic>
      <p:sp>
        <p:nvSpPr>
          <p:cNvPr id="5" name="Title 4"/>
          <p:cNvSpPr>
            <a:spLocks noGrp="1"/>
          </p:cNvSpPr>
          <p:nvPr>
            <p:ph type="title"/>
          </p:nvPr>
        </p:nvSpPr>
        <p:spPr/>
        <p:txBody>
          <a:bodyPr/>
          <a:lstStyle/>
          <a:p>
            <a:r>
              <a:rPr lang="en-AU" sz="2800" dirty="0"/>
              <a:t>Direct risk factors</a:t>
            </a:r>
          </a:p>
        </p:txBody>
      </p:sp>
      <p:sp>
        <p:nvSpPr>
          <p:cNvPr id="7" name="Content Placeholder 6"/>
          <p:cNvSpPr>
            <a:spLocks noGrp="1"/>
          </p:cNvSpPr>
          <p:nvPr>
            <p:ph idx="1"/>
          </p:nvPr>
        </p:nvSpPr>
        <p:spPr/>
        <p:txBody>
          <a:bodyPr/>
          <a:lstStyle/>
          <a:p>
            <a:r>
              <a:rPr lang="en-AU" sz="2400" dirty="0"/>
              <a:t>Temperature </a:t>
            </a:r>
            <a:endParaRPr lang="en-AU" sz="2400" dirty="0" smtClean="0"/>
          </a:p>
          <a:p>
            <a:pPr marL="0" indent="0">
              <a:buNone/>
            </a:pPr>
            <a:endParaRPr lang="en-AU" sz="2400" dirty="0"/>
          </a:p>
          <a:p>
            <a:r>
              <a:rPr lang="en-AU" sz="2400" dirty="0"/>
              <a:t>Radiant heat </a:t>
            </a:r>
            <a:endParaRPr lang="en-AU" sz="2400" dirty="0" smtClean="0"/>
          </a:p>
          <a:p>
            <a:pPr marL="0" indent="0">
              <a:buNone/>
            </a:pPr>
            <a:endParaRPr lang="en-AU" sz="2400" dirty="0"/>
          </a:p>
          <a:p>
            <a:r>
              <a:rPr lang="en-AU" sz="2400" dirty="0"/>
              <a:t>Humidity </a:t>
            </a:r>
            <a:endParaRPr lang="en-AU" sz="2400" dirty="0" smtClean="0"/>
          </a:p>
          <a:p>
            <a:pPr marL="0" indent="0">
              <a:buNone/>
            </a:pPr>
            <a:endParaRPr lang="en-AU" sz="2400" dirty="0"/>
          </a:p>
          <a:p>
            <a:r>
              <a:rPr lang="en-AU" sz="2400" dirty="0"/>
              <a:t>Wind velocity</a:t>
            </a:r>
          </a:p>
          <a:p>
            <a:pPr marL="0" indent="0">
              <a:buNone/>
            </a:pPr>
            <a:endParaRPr lang="en-AU" dirty="0"/>
          </a:p>
        </p:txBody>
      </p:sp>
    </p:spTree>
    <p:extLst>
      <p:ext uri="{BB962C8B-B14F-4D97-AF65-F5344CB8AC3E}">
        <p14:creationId xmlns:p14="http://schemas.microsoft.com/office/powerpoint/2010/main" val="312013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Contributing risk </a:t>
            </a:r>
            <a:r>
              <a:rPr lang="en-AU" dirty="0" smtClean="0"/>
              <a:t>factors</a:t>
            </a:r>
            <a:endParaRPr lang="en-AU" dirty="0"/>
          </a:p>
        </p:txBody>
      </p:sp>
      <p:sp>
        <p:nvSpPr>
          <p:cNvPr id="3" name="Content Placeholder 2"/>
          <p:cNvSpPr>
            <a:spLocks noGrp="1"/>
          </p:cNvSpPr>
          <p:nvPr>
            <p:ph idx="1"/>
          </p:nvPr>
        </p:nvSpPr>
        <p:spPr>
          <a:xfrm>
            <a:off x="717442" y="1484784"/>
            <a:ext cx="6588732" cy="3512418"/>
          </a:xfrm>
        </p:spPr>
        <p:txBody>
          <a:bodyPr/>
          <a:lstStyle/>
          <a:p>
            <a:r>
              <a:rPr lang="en-AU" dirty="0"/>
              <a:t>Extended frequency and duration of exposure </a:t>
            </a:r>
          </a:p>
          <a:p>
            <a:r>
              <a:rPr lang="en-AU" dirty="0"/>
              <a:t>Lack of acclimatisation </a:t>
            </a:r>
          </a:p>
          <a:p>
            <a:r>
              <a:rPr lang="en-AU" dirty="0"/>
              <a:t>Frequency, duration and intensity of physical activity </a:t>
            </a:r>
          </a:p>
          <a:p>
            <a:r>
              <a:rPr lang="en-AU" dirty="0"/>
              <a:t>Certain medical conditions and medications </a:t>
            </a:r>
          </a:p>
          <a:p>
            <a:r>
              <a:rPr lang="en-AU" dirty="0"/>
              <a:t>Lack of physical fitness </a:t>
            </a:r>
          </a:p>
          <a:p>
            <a:r>
              <a:rPr lang="en-AU" dirty="0"/>
              <a:t>Drug and alcohol use </a:t>
            </a:r>
          </a:p>
          <a:p>
            <a:r>
              <a:rPr lang="en-AU" dirty="0"/>
              <a:t>Dehydration </a:t>
            </a:r>
          </a:p>
          <a:p>
            <a:r>
              <a:rPr lang="en-AU" dirty="0"/>
              <a:t>Type and amount of clothing </a:t>
            </a:r>
          </a:p>
          <a:p>
            <a:endParaRPr lang="en-AU"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12</a:t>
            </a:fld>
            <a:endParaRPr lang="en-US"/>
          </a:p>
        </p:txBody>
      </p:sp>
    </p:spTree>
    <p:extLst>
      <p:ext uri="{BB962C8B-B14F-4D97-AF65-F5344CB8AC3E}">
        <p14:creationId xmlns:p14="http://schemas.microsoft.com/office/powerpoint/2010/main" val="389704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13</a:t>
            </a:fld>
            <a:endParaRPr lang="en-US" dirty="0">
              <a:solidFill>
                <a:srgbClr val="FFFFFF"/>
              </a:solidFill>
            </a:endParaRPr>
          </a:p>
        </p:txBody>
      </p:sp>
      <p:sp>
        <p:nvSpPr>
          <p:cNvPr id="2" name="TextBox 1"/>
          <p:cNvSpPr txBox="1"/>
          <p:nvPr/>
        </p:nvSpPr>
        <p:spPr>
          <a:xfrm>
            <a:off x="521550" y="2618910"/>
            <a:ext cx="8370930" cy="2769989"/>
          </a:xfrm>
          <a:prstGeom prst="rect">
            <a:avLst/>
          </a:prstGeom>
          <a:noFill/>
        </p:spPr>
        <p:txBody>
          <a:bodyPr wrap="square" rtlCol="0">
            <a:spAutoFit/>
          </a:bodyPr>
          <a:lstStyle/>
          <a:p>
            <a:pPr marL="257175" indent="-257175">
              <a:buFont typeface="Arial" panose="020B0604020202020204" pitchFamily="34" charset="0"/>
              <a:buChar char="•"/>
            </a:pPr>
            <a:r>
              <a:rPr lang="en-AU" dirty="0"/>
              <a:t>The second discussion</a:t>
            </a:r>
          </a:p>
          <a:p>
            <a:pPr marL="257175" indent="-257175">
              <a:buFont typeface="Arial" panose="020B0604020202020204" pitchFamily="34" charset="0"/>
              <a:buChar char="•"/>
            </a:pPr>
            <a:r>
              <a:rPr lang="en-AU" dirty="0" smtClean="0"/>
              <a:t>Discussion </a:t>
            </a:r>
            <a:r>
              <a:rPr lang="en-AU" dirty="0"/>
              <a:t>2 – 10 minutes</a:t>
            </a:r>
          </a:p>
          <a:p>
            <a:endParaRPr lang="en-AU" sz="1800" dirty="0"/>
          </a:p>
          <a:p>
            <a:endParaRPr lang="en-AU" sz="1800" dirty="0"/>
          </a:p>
          <a:p>
            <a:pPr algn="ctr"/>
            <a:r>
              <a:rPr lang="en-AU" sz="2700" dirty="0">
                <a:solidFill>
                  <a:srgbClr val="A02A1D"/>
                </a:solidFill>
              </a:rPr>
              <a:t>Using the identified risk factors what are some controls you could implement?</a:t>
            </a:r>
          </a:p>
          <a:p>
            <a:endParaRPr lang="en-AU" sz="1800" dirty="0"/>
          </a:p>
          <a:p>
            <a:endParaRPr lang="en-AU" sz="1800" dirty="0">
              <a:solidFill>
                <a:srgbClr val="00B050"/>
              </a:solidFill>
            </a:endParaRPr>
          </a:p>
        </p:txBody>
      </p:sp>
      <p:sp>
        <p:nvSpPr>
          <p:cNvPr id="7" name="Title 1"/>
          <p:cNvSpPr txBox="1">
            <a:spLocks/>
          </p:cNvSpPr>
          <p:nvPr/>
        </p:nvSpPr>
        <p:spPr bwMode="auto">
          <a:xfrm>
            <a:off x="654537" y="1160748"/>
            <a:ext cx="7772400" cy="5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800">
                <a:solidFill>
                  <a:schemeClr val="accent1">
                    <a:lumMod val="50000"/>
                  </a:schemeClr>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pPr algn="ctr"/>
            <a:r>
              <a:rPr lang="en-AU" sz="3300" b="1" kern="0" dirty="0">
                <a:solidFill>
                  <a:srgbClr val="49405D"/>
                </a:solidFill>
              </a:rPr>
              <a:t>Workshop – Case Study</a:t>
            </a:r>
          </a:p>
        </p:txBody>
      </p:sp>
      <p:pic>
        <p:nvPicPr>
          <p:cNvPr id="8" name="Picture 7"/>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020272" y="1638136"/>
            <a:ext cx="1658584" cy="1658584"/>
          </a:xfrm>
          <a:prstGeom prst="rect">
            <a:avLst/>
          </a:prstGeom>
        </p:spPr>
      </p:pic>
    </p:spTree>
    <p:extLst>
      <p:ext uri="{BB962C8B-B14F-4D97-AF65-F5344CB8AC3E}">
        <p14:creationId xmlns:p14="http://schemas.microsoft.com/office/powerpoint/2010/main" val="2432353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Risk controls</a:t>
            </a:r>
          </a:p>
        </p:txBody>
      </p:sp>
      <p:sp>
        <p:nvSpPr>
          <p:cNvPr id="3" name="Content Placeholder 2"/>
          <p:cNvSpPr>
            <a:spLocks noGrp="1"/>
          </p:cNvSpPr>
          <p:nvPr>
            <p:ph idx="1"/>
          </p:nvPr>
        </p:nvSpPr>
        <p:spPr>
          <a:xfrm>
            <a:off x="224517" y="1268760"/>
            <a:ext cx="8694966" cy="3512418"/>
          </a:xfrm>
        </p:spPr>
        <p:txBody>
          <a:bodyPr/>
          <a:lstStyle/>
          <a:p>
            <a:r>
              <a:rPr lang="en-AU" dirty="0" smtClean="0"/>
              <a:t>Ensure </a:t>
            </a:r>
            <a:r>
              <a:rPr lang="en-AU" dirty="0"/>
              <a:t>workers are aware of the underlying causes of heat strain, recognise its symptoms and know how to respond. </a:t>
            </a:r>
            <a:r>
              <a:rPr lang="en-AU" dirty="0" smtClean="0"/>
              <a:t/>
            </a:r>
            <a:br>
              <a:rPr lang="en-AU" dirty="0" smtClean="0"/>
            </a:br>
            <a:endParaRPr lang="en-AU" sz="1000" dirty="0" smtClean="0"/>
          </a:p>
          <a:p>
            <a:r>
              <a:rPr lang="en-AU" dirty="0" smtClean="0"/>
              <a:t>Personnel </a:t>
            </a:r>
            <a:r>
              <a:rPr lang="en-AU" dirty="0"/>
              <a:t>at risk from heat stress (e.g. workers with </a:t>
            </a:r>
            <a:r>
              <a:rPr lang="en-AU" dirty="0" smtClean="0"/>
              <a:t>pre-existing </a:t>
            </a:r>
            <a:r>
              <a:rPr lang="en-AU" dirty="0"/>
              <a:t>medical conditions such as cardiovascular disease or febrile illnesses such as influenza, and workers not acclimatised to site conditions) must be monitored at the </a:t>
            </a:r>
            <a:r>
              <a:rPr lang="en-AU" dirty="0" smtClean="0"/>
              <a:t>workplace:</a:t>
            </a:r>
          </a:p>
          <a:p>
            <a:pPr lvl="1"/>
            <a:r>
              <a:rPr lang="en-AU" dirty="0" smtClean="0"/>
              <a:t>for </a:t>
            </a:r>
            <a:r>
              <a:rPr lang="en-AU" dirty="0"/>
              <a:t>signs of heat strain </a:t>
            </a:r>
          </a:p>
          <a:p>
            <a:pPr lvl="1"/>
            <a:r>
              <a:rPr lang="en-AU" dirty="0" smtClean="0"/>
              <a:t>to </a:t>
            </a:r>
            <a:r>
              <a:rPr lang="en-AU" dirty="0"/>
              <a:t>ensure that they follow </a:t>
            </a:r>
            <a:r>
              <a:rPr lang="en-AU" dirty="0" smtClean="0"/>
              <a:t>work–rest </a:t>
            </a:r>
            <a:r>
              <a:rPr lang="en-AU" dirty="0"/>
              <a:t>and hydration regimes</a:t>
            </a:r>
            <a:r>
              <a:rPr lang="en-AU" dirty="0" smtClean="0"/>
              <a:t>.</a:t>
            </a:r>
            <a:br>
              <a:rPr lang="en-AU" dirty="0" smtClean="0"/>
            </a:br>
            <a:endParaRPr lang="en-AU" sz="1000" dirty="0" smtClean="0"/>
          </a:p>
          <a:p>
            <a:r>
              <a:rPr lang="en-AU" dirty="0" smtClean="0"/>
              <a:t>Provide </a:t>
            </a:r>
            <a:r>
              <a:rPr lang="en-AU" dirty="0"/>
              <a:t>weather protection (e.g. tents, shade) and cool rest and recovery areas</a:t>
            </a:r>
            <a:r>
              <a:rPr lang="en-AU" dirty="0" smtClean="0"/>
              <a:t>.</a:t>
            </a:r>
          </a:p>
          <a:p>
            <a:endParaRPr lang="en-AU" dirty="0"/>
          </a:p>
        </p:txBody>
      </p:sp>
    </p:spTree>
    <p:extLst>
      <p:ext uri="{BB962C8B-B14F-4D97-AF65-F5344CB8AC3E}">
        <p14:creationId xmlns:p14="http://schemas.microsoft.com/office/powerpoint/2010/main" val="5503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Risk controls</a:t>
            </a:r>
          </a:p>
        </p:txBody>
      </p:sp>
      <p:sp>
        <p:nvSpPr>
          <p:cNvPr id="3" name="Content Placeholder 2"/>
          <p:cNvSpPr>
            <a:spLocks noGrp="1"/>
          </p:cNvSpPr>
          <p:nvPr>
            <p:ph idx="1"/>
          </p:nvPr>
        </p:nvSpPr>
        <p:spPr>
          <a:xfrm>
            <a:off x="323528" y="1268760"/>
            <a:ext cx="8694966" cy="4248472"/>
          </a:xfrm>
        </p:spPr>
        <p:txBody>
          <a:bodyPr/>
          <a:lstStyle/>
          <a:p>
            <a:pPr marL="0" indent="0">
              <a:buNone/>
            </a:pPr>
            <a:endParaRPr lang="en-AU" dirty="0" smtClean="0"/>
          </a:p>
          <a:p>
            <a:r>
              <a:rPr lang="en-AU" dirty="0" smtClean="0"/>
              <a:t>Implement </a:t>
            </a:r>
            <a:r>
              <a:rPr lang="en-AU" dirty="0"/>
              <a:t>acclimatisation policies covering new employees and those returning to work after a break</a:t>
            </a:r>
            <a:r>
              <a:rPr lang="en-AU" dirty="0" smtClean="0"/>
              <a:t>.</a:t>
            </a:r>
          </a:p>
          <a:p>
            <a:pPr marL="0" indent="0">
              <a:buNone/>
            </a:pPr>
            <a:endParaRPr lang="en-AU" dirty="0" smtClean="0"/>
          </a:p>
          <a:p>
            <a:r>
              <a:rPr lang="en-AU" dirty="0" smtClean="0"/>
              <a:t>Adjust </a:t>
            </a:r>
            <a:r>
              <a:rPr lang="en-AU" dirty="0"/>
              <a:t>hours of work so that physically demanding work is done in cooler periods of the day, and schedule regular breaks and task rotation. </a:t>
            </a:r>
            <a:endParaRPr lang="en-AU" dirty="0" smtClean="0"/>
          </a:p>
          <a:p>
            <a:pPr marL="0" indent="0">
              <a:buNone/>
            </a:pPr>
            <a:endParaRPr lang="en-AU" dirty="0" smtClean="0"/>
          </a:p>
          <a:p>
            <a:r>
              <a:rPr lang="en-AU" dirty="0" smtClean="0"/>
              <a:t>Where </a:t>
            </a:r>
            <a:r>
              <a:rPr lang="en-AU" dirty="0"/>
              <a:t>practicable, workers should wear clothing suitable for the environment (e.g. cotton drill fabric).</a:t>
            </a:r>
          </a:p>
          <a:p>
            <a:endParaRPr lang="en-AU" dirty="0"/>
          </a:p>
        </p:txBody>
      </p:sp>
    </p:spTree>
    <p:extLst>
      <p:ext uri="{BB962C8B-B14F-4D97-AF65-F5344CB8AC3E}">
        <p14:creationId xmlns:p14="http://schemas.microsoft.com/office/powerpoint/2010/main" val="261268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16</a:t>
            </a:fld>
            <a:endParaRPr lang="en-US" dirty="0">
              <a:solidFill>
                <a:srgbClr val="FFFFFF"/>
              </a:solidFill>
            </a:endParaRPr>
          </a:p>
        </p:txBody>
      </p:sp>
      <p:pic>
        <p:nvPicPr>
          <p:cNvPr id="8" name="Picture 7"/>
          <p:cNvPicPr>
            <a:picLocks noChangeAspect="1"/>
          </p:cNvPicPr>
          <p:nvPr/>
        </p:nvPicPr>
        <p:blipFill rotWithShape="1">
          <a:blip r:embed="rId3"/>
          <a:srcRect l="16926" t="15700" r="66931" b="4501"/>
          <a:stretch/>
        </p:blipFill>
        <p:spPr>
          <a:xfrm>
            <a:off x="559242" y="476672"/>
            <a:ext cx="3870654" cy="5381153"/>
          </a:xfrm>
          <a:prstGeom prst="rect">
            <a:avLst/>
          </a:prstGeom>
          <a:ln>
            <a:solidFill>
              <a:schemeClr val="tx1"/>
            </a:solidFill>
          </a:ln>
        </p:spPr>
      </p:pic>
      <p:pic>
        <p:nvPicPr>
          <p:cNvPr id="9" name="Picture 8"/>
          <p:cNvPicPr>
            <a:picLocks noChangeAspect="1"/>
          </p:cNvPicPr>
          <p:nvPr/>
        </p:nvPicPr>
        <p:blipFill rotWithShape="1">
          <a:blip r:embed="rId4"/>
          <a:srcRect l="16926" t="15000" r="65946" b="5201"/>
          <a:stretch/>
        </p:blipFill>
        <p:spPr>
          <a:xfrm>
            <a:off x="4753077" y="476672"/>
            <a:ext cx="4106669" cy="5381153"/>
          </a:xfrm>
          <a:prstGeom prst="rect">
            <a:avLst/>
          </a:prstGeom>
          <a:ln>
            <a:solidFill>
              <a:schemeClr val="tx1"/>
            </a:solidFill>
          </a:ln>
        </p:spPr>
      </p:pic>
    </p:spTree>
    <p:extLst>
      <p:ext uri="{BB962C8B-B14F-4D97-AF65-F5344CB8AC3E}">
        <p14:creationId xmlns:p14="http://schemas.microsoft.com/office/powerpoint/2010/main" val="2646296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17</a:t>
            </a:fld>
            <a:endParaRPr lang="en-US"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922" y="2780928"/>
            <a:ext cx="3753036" cy="2502024"/>
          </a:xfrm>
          <a:prstGeom prst="rect">
            <a:avLst/>
          </a:prstGeom>
        </p:spPr>
      </p:pic>
      <p:sp>
        <p:nvSpPr>
          <p:cNvPr id="3" name="Title 2"/>
          <p:cNvSpPr>
            <a:spLocks noGrp="1"/>
          </p:cNvSpPr>
          <p:nvPr>
            <p:ph type="title"/>
          </p:nvPr>
        </p:nvSpPr>
        <p:spPr/>
        <p:txBody>
          <a:bodyPr/>
          <a:lstStyle/>
          <a:p>
            <a:r>
              <a:rPr lang="en-AU" sz="2800" dirty="0">
                <a:solidFill>
                  <a:schemeClr val="bg1">
                    <a:lumMod val="95000"/>
                  </a:schemeClr>
                </a:solidFill>
              </a:rPr>
              <a:t>Direct causes</a:t>
            </a:r>
            <a:r>
              <a:rPr lang="en-AU" sz="2800" dirty="0" smtClean="0">
                <a:solidFill>
                  <a:schemeClr val="bg1">
                    <a:lumMod val="95000"/>
                  </a:schemeClr>
                </a:solidFill>
              </a:rPr>
              <a:t>:</a:t>
            </a:r>
            <a:endParaRPr lang="en-AU" sz="2800" dirty="0">
              <a:solidFill>
                <a:schemeClr val="bg1">
                  <a:lumMod val="95000"/>
                </a:schemeClr>
              </a:solidFill>
            </a:endParaRPr>
          </a:p>
        </p:txBody>
      </p:sp>
      <p:sp>
        <p:nvSpPr>
          <p:cNvPr id="7" name="Content Placeholder 6"/>
          <p:cNvSpPr>
            <a:spLocks noGrp="1"/>
          </p:cNvSpPr>
          <p:nvPr>
            <p:ph idx="1"/>
          </p:nvPr>
        </p:nvSpPr>
        <p:spPr/>
        <p:txBody>
          <a:bodyPr/>
          <a:lstStyle/>
          <a:p>
            <a:r>
              <a:rPr lang="en-AU" sz="2400" dirty="0"/>
              <a:t>Inadequate hydration and management of heat exposure during field work on both days.</a:t>
            </a:r>
          </a:p>
          <a:p>
            <a:endParaRPr lang="en-AU" dirty="0"/>
          </a:p>
        </p:txBody>
      </p:sp>
    </p:spTree>
    <p:extLst>
      <p:ext uri="{BB962C8B-B14F-4D97-AF65-F5344CB8AC3E}">
        <p14:creationId xmlns:p14="http://schemas.microsoft.com/office/powerpoint/2010/main" val="41814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18</a:t>
            </a:fld>
            <a:endParaRPr lang="en-US" dirty="0">
              <a:solidFill>
                <a:srgbClr val="FFFFFF"/>
              </a:solidFill>
            </a:endParaRPr>
          </a:p>
        </p:txBody>
      </p:sp>
      <p:sp>
        <p:nvSpPr>
          <p:cNvPr id="2" name="Title 1"/>
          <p:cNvSpPr>
            <a:spLocks noGrp="1"/>
          </p:cNvSpPr>
          <p:nvPr>
            <p:ph type="title"/>
          </p:nvPr>
        </p:nvSpPr>
        <p:spPr/>
        <p:txBody>
          <a:bodyPr/>
          <a:lstStyle/>
          <a:p>
            <a:r>
              <a:rPr lang="en-AU" sz="2800" dirty="0"/>
              <a:t>Contributory causes</a:t>
            </a:r>
            <a:r>
              <a:rPr lang="en-AU" sz="2800" dirty="0" smtClean="0"/>
              <a:t>:</a:t>
            </a:r>
            <a:endParaRPr lang="en-AU" sz="2800" dirty="0"/>
          </a:p>
        </p:txBody>
      </p:sp>
      <p:sp>
        <p:nvSpPr>
          <p:cNvPr id="3" name="Content Placeholder 2"/>
          <p:cNvSpPr>
            <a:spLocks noGrp="1"/>
          </p:cNvSpPr>
          <p:nvPr>
            <p:ph idx="1"/>
          </p:nvPr>
        </p:nvSpPr>
        <p:spPr>
          <a:xfrm>
            <a:off x="539552" y="1484784"/>
            <a:ext cx="5074332" cy="3371850"/>
          </a:xfrm>
        </p:spPr>
        <p:txBody>
          <a:bodyPr/>
          <a:lstStyle/>
          <a:p>
            <a:r>
              <a:rPr lang="en-AU" sz="2400" dirty="0"/>
              <a:t>Neither the heat stress management plan or procedures were adequate.</a:t>
            </a:r>
          </a:p>
          <a:p>
            <a:pPr marL="0" indent="0">
              <a:buNone/>
            </a:pPr>
            <a:endParaRPr lang="en-AU" sz="2400" dirty="0"/>
          </a:p>
          <a:p>
            <a:r>
              <a:rPr lang="en-AU" sz="2400" dirty="0"/>
              <a:t>There was no system to train or assess workers supervising or conducting reconnaissance.</a:t>
            </a:r>
          </a:p>
          <a:p>
            <a:pPr marL="0" indent="0">
              <a:buNone/>
            </a:pPr>
            <a:endParaRPr lang="en-AU" sz="2400" dirty="0"/>
          </a:p>
          <a:p>
            <a:r>
              <a:rPr lang="en-AU" sz="2400" dirty="0"/>
              <a:t>Work in remote locations (e.g. extreme temperature conditions).</a:t>
            </a:r>
          </a:p>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104" y="2035814"/>
            <a:ext cx="2949792" cy="2949792"/>
          </a:xfrm>
          <a:prstGeom prst="rect">
            <a:avLst/>
          </a:prstGeom>
        </p:spPr>
      </p:pic>
    </p:spTree>
    <p:extLst>
      <p:ext uri="{BB962C8B-B14F-4D97-AF65-F5344CB8AC3E}">
        <p14:creationId xmlns:p14="http://schemas.microsoft.com/office/powerpoint/2010/main" val="17960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19</a:t>
            </a:fld>
            <a:endParaRPr lang="en-US" dirty="0">
              <a:solidFill>
                <a:srgbClr val="FFFFFF"/>
              </a:solidFill>
            </a:endParaRPr>
          </a:p>
        </p:txBody>
      </p:sp>
      <p:sp>
        <p:nvSpPr>
          <p:cNvPr id="2" name="Title 1"/>
          <p:cNvSpPr>
            <a:spLocks noGrp="1"/>
          </p:cNvSpPr>
          <p:nvPr>
            <p:ph type="title"/>
          </p:nvPr>
        </p:nvSpPr>
        <p:spPr/>
        <p:txBody>
          <a:bodyPr/>
          <a:lstStyle/>
          <a:p>
            <a:r>
              <a:rPr lang="en-AU" sz="2800" dirty="0"/>
              <a:t>Contributory causes</a:t>
            </a:r>
            <a:r>
              <a:rPr lang="en-AU" sz="2800" dirty="0" smtClean="0"/>
              <a:t>:</a:t>
            </a:r>
            <a:endParaRPr lang="en-AU" sz="2800" dirty="0"/>
          </a:p>
        </p:txBody>
      </p:sp>
      <p:sp>
        <p:nvSpPr>
          <p:cNvPr id="3" name="Content Placeholder 2"/>
          <p:cNvSpPr>
            <a:spLocks noGrp="1"/>
          </p:cNvSpPr>
          <p:nvPr>
            <p:ph idx="1"/>
          </p:nvPr>
        </p:nvSpPr>
        <p:spPr>
          <a:xfrm>
            <a:off x="179512" y="1268760"/>
            <a:ext cx="8640960" cy="4896544"/>
          </a:xfrm>
        </p:spPr>
        <p:txBody>
          <a:bodyPr/>
          <a:lstStyle/>
          <a:p>
            <a:r>
              <a:rPr lang="en-AU" sz="2400" dirty="0"/>
              <a:t>The fitness-for-work assessment process did not adequately address the capacity of Individual workers to undertake field work.</a:t>
            </a:r>
          </a:p>
          <a:p>
            <a:pPr marL="0" indent="0">
              <a:buNone/>
            </a:pPr>
            <a:endParaRPr lang="en-AU" sz="2400" dirty="0"/>
          </a:p>
          <a:p>
            <a:r>
              <a:rPr lang="en-AU" sz="2400" dirty="0"/>
              <a:t>Hydration testing was not conducted prior to undertaking field work.</a:t>
            </a:r>
          </a:p>
          <a:p>
            <a:pPr marL="0" indent="0">
              <a:buNone/>
            </a:pPr>
            <a:endParaRPr lang="en-AU" sz="2400" dirty="0"/>
          </a:p>
          <a:p>
            <a:r>
              <a:rPr lang="en-AU" sz="2400" dirty="0"/>
              <a:t>A task-based risk assessment (e.g. job hazard analysis, JHA), was not performed before starting field work</a:t>
            </a:r>
            <a:r>
              <a:rPr lang="en-AU" sz="2400" dirty="0" smtClean="0"/>
              <a:t>.</a:t>
            </a:r>
          </a:p>
          <a:p>
            <a:pPr marL="0" indent="0">
              <a:buNone/>
            </a:pPr>
            <a:endParaRPr lang="en-AU" sz="2400" dirty="0" smtClean="0"/>
          </a:p>
          <a:p>
            <a:r>
              <a:rPr lang="en-AU" sz="2400" dirty="0"/>
              <a:t>The field technicians were unable to access a suitable cool-down area during field work (e.g. an air-conditioned vehicle).</a:t>
            </a:r>
            <a:endParaRPr lang="en-AU" sz="2400" b="1" dirty="0"/>
          </a:p>
          <a:p>
            <a:endParaRPr lang="en-AU" sz="2400" dirty="0"/>
          </a:p>
          <a:p>
            <a:endParaRPr lang="en-AU" dirty="0"/>
          </a:p>
        </p:txBody>
      </p:sp>
    </p:spTree>
    <p:extLst>
      <p:ext uri="{BB962C8B-B14F-4D97-AF65-F5344CB8AC3E}">
        <p14:creationId xmlns:p14="http://schemas.microsoft.com/office/powerpoint/2010/main" val="28582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5580112" y="2852936"/>
            <a:ext cx="3094112" cy="146829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smtClean="0">
                <a:solidFill>
                  <a:srgbClr val="A32816"/>
                </a:solidFill>
              </a:rPr>
              <a:t>2019 Exploration </a:t>
            </a:r>
            <a:r>
              <a:rPr lang="en-US" sz="4400" dirty="0">
                <a:solidFill>
                  <a:srgbClr val="A32816"/>
                </a:solidFill>
              </a:rPr>
              <a:t>Safety </a:t>
            </a:r>
            <a:r>
              <a:rPr lang="en-US" sz="4400" dirty="0" smtClean="0">
                <a:solidFill>
                  <a:srgbClr val="A32816"/>
                </a:solidFill>
              </a:rPr>
              <a:t>Forum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615508"/>
            <a:ext cx="4365104" cy="4365104"/>
          </a:xfrm>
          <a:prstGeom prst="rect">
            <a:avLst/>
          </a:prstGeom>
        </p:spPr>
      </p:pic>
    </p:spTree>
    <p:extLst>
      <p:ext uri="{BB962C8B-B14F-4D97-AF65-F5344CB8AC3E}">
        <p14:creationId xmlns:p14="http://schemas.microsoft.com/office/powerpoint/2010/main" val="3002846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20</a:t>
            </a:fld>
            <a:endParaRPr lang="en-US" dirty="0">
              <a:solidFill>
                <a:srgbClr val="FFFFFF"/>
              </a:solidFill>
            </a:endParaRPr>
          </a:p>
        </p:txBody>
      </p:sp>
      <p:sp>
        <p:nvSpPr>
          <p:cNvPr id="2" name="Title 1"/>
          <p:cNvSpPr>
            <a:spLocks noGrp="1"/>
          </p:cNvSpPr>
          <p:nvPr>
            <p:ph type="title"/>
          </p:nvPr>
        </p:nvSpPr>
        <p:spPr/>
        <p:txBody>
          <a:bodyPr/>
          <a:lstStyle/>
          <a:p>
            <a:r>
              <a:rPr lang="en-AU" sz="2800" dirty="0"/>
              <a:t>Actions required</a:t>
            </a:r>
            <a:r>
              <a:rPr lang="en-AU" sz="2800" dirty="0" smtClean="0"/>
              <a:t>:</a:t>
            </a:r>
            <a:endParaRPr lang="en-AU" sz="2800" dirty="0"/>
          </a:p>
        </p:txBody>
      </p:sp>
      <p:sp>
        <p:nvSpPr>
          <p:cNvPr id="3" name="Content Placeholder 2"/>
          <p:cNvSpPr>
            <a:spLocks noGrp="1"/>
          </p:cNvSpPr>
          <p:nvPr>
            <p:ph idx="1"/>
          </p:nvPr>
        </p:nvSpPr>
        <p:spPr/>
        <p:txBody>
          <a:bodyPr/>
          <a:lstStyle/>
          <a:p>
            <a:pPr marL="0" indent="0">
              <a:buNone/>
            </a:pPr>
            <a:endParaRPr lang="en-AU" sz="2400" dirty="0" smtClean="0"/>
          </a:p>
          <a:p>
            <a:pPr marL="0" indent="0">
              <a:buNone/>
            </a:pPr>
            <a:endParaRPr lang="en-AU" sz="2400" dirty="0"/>
          </a:p>
          <a:p>
            <a:r>
              <a:rPr lang="en-AU" sz="2400" dirty="0"/>
              <a:t>Review heat stress management plans and procedures to confirm they address risk factors such as frequency and duration of exposure, acclimatisation, frequency and duration and intensity of physical activity, and medical conditions and medications.</a:t>
            </a:r>
          </a:p>
          <a:p>
            <a:endParaRPr lang="en-AU" dirty="0"/>
          </a:p>
        </p:txBody>
      </p:sp>
    </p:spTree>
    <p:extLst>
      <p:ext uri="{BB962C8B-B14F-4D97-AF65-F5344CB8AC3E}">
        <p14:creationId xmlns:p14="http://schemas.microsoft.com/office/powerpoint/2010/main" val="1403233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21</a:t>
            </a:fld>
            <a:endParaRPr lang="en-US" dirty="0">
              <a:solidFill>
                <a:srgbClr val="FFFFFF"/>
              </a:solidFill>
            </a:endParaRPr>
          </a:p>
        </p:txBody>
      </p:sp>
      <p:sp>
        <p:nvSpPr>
          <p:cNvPr id="2" name="Title 1"/>
          <p:cNvSpPr>
            <a:spLocks noGrp="1"/>
          </p:cNvSpPr>
          <p:nvPr>
            <p:ph type="title"/>
          </p:nvPr>
        </p:nvSpPr>
        <p:spPr/>
        <p:txBody>
          <a:bodyPr/>
          <a:lstStyle/>
          <a:p>
            <a:r>
              <a:rPr lang="en-AU" sz="2800" dirty="0"/>
              <a:t>Actions required</a:t>
            </a:r>
            <a:r>
              <a:rPr lang="en-AU" sz="2800" dirty="0" smtClean="0"/>
              <a:t>:</a:t>
            </a:r>
            <a:endParaRPr lang="en-AU" sz="2800" dirty="0"/>
          </a:p>
        </p:txBody>
      </p:sp>
      <p:sp>
        <p:nvSpPr>
          <p:cNvPr id="3" name="Content Placeholder 2"/>
          <p:cNvSpPr>
            <a:spLocks noGrp="1"/>
          </p:cNvSpPr>
          <p:nvPr>
            <p:ph idx="1"/>
          </p:nvPr>
        </p:nvSpPr>
        <p:spPr/>
        <p:txBody>
          <a:bodyPr/>
          <a:lstStyle/>
          <a:p>
            <a:r>
              <a:rPr lang="en-AU" sz="2400" dirty="0"/>
              <a:t>When planning field work, establish appropriate work–rest, acclimatisation and hydration regimes to address the risks posed by the environment (e.g. temperature extremes, terrain).</a:t>
            </a:r>
          </a:p>
          <a:p>
            <a:pPr marL="0" indent="0">
              <a:buNone/>
            </a:pPr>
            <a:endParaRPr lang="en-AU" sz="2400" dirty="0"/>
          </a:p>
          <a:p>
            <a:r>
              <a:rPr lang="en-AU" sz="2400" dirty="0"/>
              <a:t>Confirm that supervisors and workers are aware of the underlying causes of heat strain, recognise its symptoms and how to respond</a:t>
            </a:r>
            <a:r>
              <a:rPr lang="en-AU" sz="2400" dirty="0" smtClean="0"/>
              <a:t>.</a:t>
            </a:r>
          </a:p>
          <a:p>
            <a:endParaRPr lang="en-AU" sz="2400" dirty="0"/>
          </a:p>
          <a:p>
            <a:r>
              <a:rPr lang="en-AU" sz="2400" dirty="0" smtClean="0"/>
              <a:t>Supervisors </a:t>
            </a:r>
            <a:r>
              <a:rPr lang="en-AU" sz="2400" dirty="0"/>
              <a:t>to review the risk-based field work plan before work commences.</a:t>
            </a:r>
          </a:p>
          <a:p>
            <a:endParaRPr lang="en-AU" sz="2400" dirty="0"/>
          </a:p>
          <a:p>
            <a:endParaRPr lang="en-AU" sz="2400" dirty="0"/>
          </a:p>
          <a:p>
            <a:endParaRPr lang="en-AU" dirty="0"/>
          </a:p>
        </p:txBody>
      </p:sp>
    </p:spTree>
    <p:extLst>
      <p:ext uri="{BB962C8B-B14F-4D97-AF65-F5344CB8AC3E}">
        <p14:creationId xmlns:p14="http://schemas.microsoft.com/office/powerpoint/2010/main" val="1154030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22</a:t>
            </a:fld>
            <a:endParaRPr lang="en-US" dirty="0">
              <a:solidFill>
                <a:srgbClr val="FFFFFF"/>
              </a:solidFill>
            </a:endParaRPr>
          </a:p>
        </p:txBody>
      </p:sp>
      <p:sp>
        <p:nvSpPr>
          <p:cNvPr id="2" name="Title 1"/>
          <p:cNvSpPr>
            <a:spLocks noGrp="1"/>
          </p:cNvSpPr>
          <p:nvPr>
            <p:ph type="title"/>
          </p:nvPr>
        </p:nvSpPr>
        <p:spPr/>
        <p:txBody>
          <a:bodyPr/>
          <a:lstStyle/>
          <a:p>
            <a:r>
              <a:rPr lang="en-AU" sz="2800" dirty="0"/>
              <a:t>Actions required</a:t>
            </a:r>
            <a:r>
              <a:rPr lang="en-AU" sz="2800" dirty="0" smtClean="0"/>
              <a:t>:</a:t>
            </a:r>
            <a:endParaRPr lang="en-AU" sz="2800" dirty="0"/>
          </a:p>
        </p:txBody>
      </p:sp>
      <p:sp>
        <p:nvSpPr>
          <p:cNvPr id="3" name="Content Placeholder 2"/>
          <p:cNvSpPr>
            <a:spLocks noGrp="1"/>
          </p:cNvSpPr>
          <p:nvPr>
            <p:ph idx="1"/>
          </p:nvPr>
        </p:nvSpPr>
        <p:spPr/>
        <p:txBody>
          <a:bodyPr/>
          <a:lstStyle/>
          <a:p>
            <a:endParaRPr lang="en-AU" sz="2400" dirty="0" smtClean="0"/>
          </a:p>
          <a:p>
            <a:r>
              <a:rPr lang="en-AU" sz="2400" dirty="0" smtClean="0"/>
              <a:t>Supervisors </a:t>
            </a:r>
            <a:r>
              <a:rPr lang="en-AU" sz="2400" dirty="0"/>
              <a:t>to regularly monitor workers in the field and environmental conditions, and review the work plan if there are changes.</a:t>
            </a:r>
          </a:p>
          <a:p>
            <a:pPr marL="0" indent="0">
              <a:buNone/>
            </a:pPr>
            <a:endParaRPr lang="en-AU" sz="2400" dirty="0"/>
          </a:p>
          <a:p>
            <a:r>
              <a:rPr lang="en-AU" sz="2400" dirty="0"/>
              <a:t>Workers to undertake a risk assessment for daily task before commencing work, and review if conditions change.</a:t>
            </a:r>
            <a:endParaRPr lang="en-AU" sz="2400" b="1" dirty="0"/>
          </a:p>
          <a:p>
            <a:pPr marL="0" indent="0">
              <a:buNone/>
            </a:pPr>
            <a:endParaRPr lang="en-AU" sz="2400" dirty="0"/>
          </a:p>
          <a:p>
            <a:endParaRPr lang="en-AU" sz="2400" dirty="0"/>
          </a:p>
          <a:p>
            <a:endParaRPr lang="en-AU" dirty="0"/>
          </a:p>
        </p:txBody>
      </p:sp>
    </p:spTree>
    <p:extLst>
      <p:ext uri="{BB962C8B-B14F-4D97-AF65-F5344CB8AC3E}">
        <p14:creationId xmlns:p14="http://schemas.microsoft.com/office/powerpoint/2010/main" val="60440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Summary</a:t>
            </a:r>
            <a:endParaRPr lang="en-AU" sz="2800" dirty="0"/>
          </a:p>
        </p:txBody>
      </p:sp>
      <p:sp>
        <p:nvSpPr>
          <p:cNvPr id="3" name="Content Placeholder 2"/>
          <p:cNvSpPr>
            <a:spLocks noGrp="1"/>
          </p:cNvSpPr>
          <p:nvPr>
            <p:ph idx="1"/>
          </p:nvPr>
        </p:nvSpPr>
        <p:spPr/>
        <p:txBody>
          <a:bodyPr/>
          <a:lstStyle/>
          <a:p>
            <a:pPr marL="128588" indent="-128588">
              <a:buFont typeface="Arial" panose="020B0604020202020204" pitchFamily="34" charset="0"/>
              <a:buChar char="•"/>
            </a:pPr>
            <a:r>
              <a:rPr lang="en-AU" sz="2400" dirty="0"/>
              <a:t>Anticipate and recognise hazards </a:t>
            </a:r>
            <a:endParaRPr lang="en-AU" sz="2400" dirty="0" smtClean="0"/>
          </a:p>
          <a:p>
            <a:pPr marL="0" indent="0">
              <a:buNone/>
            </a:pPr>
            <a:endParaRPr lang="en-AU" sz="2400" dirty="0"/>
          </a:p>
          <a:p>
            <a:pPr marL="128588" indent="-128588">
              <a:buFont typeface="Arial" panose="020B0604020202020204" pitchFamily="34" charset="0"/>
              <a:buChar char="•"/>
            </a:pPr>
            <a:r>
              <a:rPr lang="en-AU" sz="2400" dirty="0"/>
              <a:t>Assess the probability and severity of harm that may arise and </a:t>
            </a:r>
            <a:endParaRPr lang="en-AU" sz="2400" dirty="0" smtClean="0"/>
          </a:p>
          <a:p>
            <a:pPr marL="0" indent="0">
              <a:buNone/>
            </a:pPr>
            <a:endParaRPr lang="en-AU" sz="2400" dirty="0"/>
          </a:p>
          <a:p>
            <a:pPr marL="128588" indent="-128588">
              <a:buFont typeface="Arial" panose="020B0604020202020204" pitchFamily="34" charset="0"/>
              <a:buChar char="•"/>
            </a:pPr>
            <a:r>
              <a:rPr lang="en-AU" sz="2400" dirty="0"/>
              <a:t>Identify and implement appropriate controls. </a:t>
            </a:r>
          </a:p>
        </p:txBody>
      </p:sp>
      <p:sp>
        <p:nvSpPr>
          <p:cNvPr id="4" name="Rectangle 3"/>
          <p:cNvSpPr/>
          <p:nvPr/>
        </p:nvSpPr>
        <p:spPr>
          <a:xfrm>
            <a:off x="497615" y="4806003"/>
            <a:ext cx="8148770" cy="646331"/>
          </a:xfrm>
          <a:prstGeom prst="rect">
            <a:avLst/>
          </a:prstGeom>
        </p:spPr>
        <p:txBody>
          <a:bodyPr wrap="square">
            <a:spAutoFit/>
          </a:bodyPr>
          <a:lstStyle/>
          <a:p>
            <a:r>
              <a:rPr lang="en-AU" sz="1800" dirty="0"/>
              <a:t>Guidance about heat and thermal stress management:</a:t>
            </a:r>
          </a:p>
          <a:p>
            <a:r>
              <a:rPr lang="en-AU" sz="1800" dirty="0">
                <a:hlinkClick r:id="rId3"/>
              </a:rPr>
              <a:t>www.dmp.wa.gov.au/Safety/Guidance-about-heat-and-thermal-6968.aspx</a:t>
            </a:r>
            <a:endParaRPr lang="en-AU" sz="1800" dirty="0"/>
          </a:p>
        </p:txBody>
      </p:sp>
    </p:spTree>
    <p:extLst>
      <p:ext uri="{BB962C8B-B14F-4D97-AF65-F5344CB8AC3E}">
        <p14:creationId xmlns:p14="http://schemas.microsoft.com/office/powerpoint/2010/main" val="1579333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Useful resources</a:t>
            </a:r>
            <a:endParaRPr lang="en-AU" sz="2800" dirty="0"/>
          </a:p>
        </p:txBody>
      </p:sp>
      <p:sp>
        <p:nvSpPr>
          <p:cNvPr id="3" name="Content Placeholder 2"/>
          <p:cNvSpPr>
            <a:spLocks noGrp="1"/>
          </p:cNvSpPr>
          <p:nvPr>
            <p:ph idx="1"/>
          </p:nvPr>
        </p:nvSpPr>
        <p:spPr>
          <a:xfrm>
            <a:off x="1223628" y="1916832"/>
            <a:ext cx="6642738" cy="3512418"/>
          </a:xfrm>
        </p:spPr>
        <p:txBody>
          <a:bodyPr/>
          <a:lstStyle/>
          <a:p>
            <a:pPr marL="0" indent="0">
              <a:buNone/>
            </a:pPr>
            <a:r>
              <a:rPr lang="en-AU" dirty="0"/>
              <a:t>Webpages </a:t>
            </a:r>
          </a:p>
          <a:p>
            <a:r>
              <a:rPr lang="en-AU" u="sng" dirty="0"/>
              <a:t>Guidance about working in remote areas </a:t>
            </a:r>
            <a:endParaRPr lang="en-AU" dirty="0"/>
          </a:p>
          <a:p>
            <a:r>
              <a:rPr lang="en-AU" u="sng" dirty="0"/>
              <a:t>Guidance about travelling for work </a:t>
            </a:r>
            <a:endParaRPr lang="en-AU" dirty="0"/>
          </a:p>
          <a:p>
            <a:r>
              <a:rPr lang="en-AU" u="sng" dirty="0"/>
              <a:t>Guidance about exploration hazards </a:t>
            </a:r>
            <a:endParaRPr lang="en-AU" dirty="0"/>
          </a:p>
          <a:p>
            <a:r>
              <a:rPr lang="en-AU" u="sng" dirty="0"/>
              <a:t>Guidance about working alone </a:t>
            </a:r>
            <a:endParaRPr lang="en-AU" dirty="0"/>
          </a:p>
          <a:p>
            <a:r>
              <a:rPr lang="en-AU" u="sng" dirty="0"/>
              <a:t>Guidance about heat and thermal stress management </a:t>
            </a:r>
            <a:endParaRPr lang="en-AU" dirty="0"/>
          </a:p>
          <a:p>
            <a:r>
              <a:rPr lang="en-AU" u="sng" dirty="0"/>
              <a:t>Risk management approach to emergency preparedness </a:t>
            </a:r>
            <a:endParaRPr lang="en-AU" dirty="0"/>
          </a:p>
          <a:p>
            <a:r>
              <a:rPr lang="en-AU" u="sng" dirty="0"/>
              <a:t>Developing emergency response plans </a:t>
            </a:r>
            <a:endParaRPr lang="en-AU" dirty="0"/>
          </a:p>
          <a:p>
            <a:r>
              <a:rPr lang="en-AU" u="sng" dirty="0"/>
              <a:t>Guidance for mine sites, exploration camps and construction villages </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24</a:t>
            </a:fld>
            <a:endParaRPr lang="en-US"/>
          </a:p>
        </p:txBody>
      </p:sp>
    </p:spTree>
    <p:extLst>
      <p:ext uri="{BB962C8B-B14F-4D97-AF65-F5344CB8AC3E}">
        <p14:creationId xmlns:p14="http://schemas.microsoft.com/office/powerpoint/2010/main" val="423757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DMIRS contacts</a:t>
            </a:r>
            <a:endParaRPr lang="en-AU" dirty="0"/>
          </a:p>
        </p:txBody>
      </p:sp>
      <p:sp>
        <p:nvSpPr>
          <p:cNvPr id="3" name="Content Placeholder 2"/>
          <p:cNvSpPr>
            <a:spLocks noGrp="1"/>
          </p:cNvSpPr>
          <p:nvPr>
            <p:ph idx="1"/>
          </p:nvPr>
        </p:nvSpPr>
        <p:spPr>
          <a:xfrm>
            <a:off x="1763688" y="2057400"/>
            <a:ext cx="6694512" cy="3371850"/>
          </a:xfrm>
        </p:spPr>
        <p:txBody>
          <a:bodyPr/>
          <a:lstStyle/>
          <a:p>
            <a:pPr marL="0" indent="0">
              <a:buNone/>
            </a:pPr>
            <a:endParaRPr lang="en-AU" sz="2100" dirty="0">
              <a:solidFill>
                <a:srgbClr val="A02A1D"/>
              </a:solidFill>
            </a:endParaRPr>
          </a:p>
          <a:p>
            <a:pPr marL="0" indent="0">
              <a:buNone/>
            </a:pPr>
            <a:r>
              <a:rPr lang="en-AU" sz="2100" dirty="0">
                <a:solidFill>
                  <a:srgbClr val="A02A1D"/>
                </a:solidFill>
              </a:rPr>
              <a:t>1 800 SAFE MINE (1 800 7233 646)</a:t>
            </a:r>
          </a:p>
          <a:p>
            <a:pPr marL="0" indent="0">
              <a:buNone/>
            </a:pPr>
            <a:endParaRPr lang="en-AU" dirty="0" smtClean="0"/>
          </a:p>
          <a:p>
            <a:pPr marL="0" indent="0">
              <a:buNone/>
            </a:pPr>
            <a:endParaRPr lang="en-AU" dirty="0" smtClean="0"/>
          </a:p>
          <a:p>
            <a:pPr marL="0" indent="0">
              <a:buNone/>
            </a:pPr>
            <a:endParaRPr lang="en-AU" dirty="0"/>
          </a:p>
          <a:p>
            <a:pPr marL="0" indent="0">
              <a:buNone/>
            </a:pPr>
            <a:r>
              <a:rPr lang="en-AU" sz="2100" dirty="0"/>
              <a:t>Email: </a:t>
            </a:r>
            <a:r>
              <a:rPr lang="en-AU" sz="2100" dirty="0">
                <a:hlinkClick r:id="rId3"/>
              </a:rPr>
              <a:t>MinesSafety@dmirs.wa.gov.au</a:t>
            </a:r>
            <a:r>
              <a:rPr lang="en-AU" sz="2100" dirty="0"/>
              <a:t>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25</a:t>
            </a:fld>
            <a:endParaRPr lang="en-US"/>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7330" t="12348" r="51408" b="13562"/>
          <a:stretch/>
        </p:blipFill>
        <p:spPr>
          <a:xfrm>
            <a:off x="647580" y="2057400"/>
            <a:ext cx="1073867" cy="1073867"/>
          </a:xfrm>
          <a:prstGeom prst="rect">
            <a:avLst/>
          </a:prstGeom>
        </p:spPr>
      </p:pic>
      <p:pic>
        <p:nvPicPr>
          <p:cNvPr id="8" name="Picture 7"/>
          <p:cNvPicPr>
            <a:picLocks noChangeAspect="1"/>
          </p:cNvPicPr>
          <p:nvPr/>
        </p:nvPicPr>
        <p:blipFill rotWithShape="1">
          <a:blip r:embed="rId5"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953" t="12520" r="75194" b="13390"/>
          <a:stretch/>
        </p:blipFill>
        <p:spPr>
          <a:xfrm>
            <a:off x="547354" y="3483006"/>
            <a:ext cx="1159202" cy="1127873"/>
          </a:xfrm>
          <a:prstGeom prst="rect">
            <a:avLst/>
          </a:prstGeom>
        </p:spPr>
      </p:pic>
    </p:spTree>
    <p:extLst>
      <p:ext uri="{BB962C8B-B14F-4D97-AF65-F5344CB8AC3E}">
        <p14:creationId xmlns:p14="http://schemas.microsoft.com/office/powerpoint/2010/main" val="1468648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91009"/>
            <a:ext cx="6858000" cy="242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405" y="2128031"/>
            <a:ext cx="996744" cy="887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5384337" y="2181199"/>
            <a:ext cx="2644048" cy="784830"/>
          </a:xfrm>
          <a:prstGeom prst="rect">
            <a:avLst/>
          </a:prstGeom>
        </p:spPr>
        <p:txBody>
          <a:bodyPr wrap="square">
            <a:spAutoFit/>
          </a:bodyPr>
          <a:lstStyle/>
          <a:p>
            <a:pPr>
              <a:spcAft>
                <a:spcPts val="0"/>
              </a:spcAft>
              <a:defRPr/>
            </a:pPr>
            <a:r>
              <a:rPr lang="en-AU" sz="1500" dirty="0">
                <a:solidFill>
                  <a:prstClr val="black"/>
                </a:solidFill>
                <a:sym typeface="Wingdings" panose="05000000000000000000" pitchFamily="2" charset="2"/>
              </a:rPr>
              <a:t>LinkedIn at </a:t>
            </a:r>
            <a:r>
              <a:rPr lang="en-AU" altLang="en-US" sz="1500" b="1" dirty="0">
                <a:solidFill>
                  <a:prstClr val="black"/>
                </a:solidFill>
              </a:rPr>
              <a:t>Department of </a:t>
            </a:r>
          </a:p>
          <a:p>
            <a:pPr>
              <a:spcAft>
                <a:spcPts val="0"/>
              </a:spcAft>
              <a:defRPr/>
            </a:pPr>
            <a:r>
              <a:rPr lang="en-AU" altLang="en-US" sz="1500" b="1" dirty="0">
                <a:solidFill>
                  <a:prstClr val="black"/>
                </a:solidFill>
              </a:rPr>
              <a:t>Mines, Industry Regulation and Safety </a:t>
            </a:r>
            <a:endParaRPr lang="en-AU" sz="1500" dirty="0">
              <a:solidFill>
                <a:prstClr val="black"/>
              </a:solidFill>
              <a:sym typeface="Wingdings" panose="05000000000000000000" pitchFamily="2" charset="2"/>
            </a:endParaRPr>
          </a:p>
        </p:txBody>
      </p:sp>
      <p:sp>
        <p:nvSpPr>
          <p:cNvPr id="5" name="Rectangle 4"/>
          <p:cNvSpPr/>
          <p:nvPr/>
        </p:nvSpPr>
        <p:spPr>
          <a:xfrm>
            <a:off x="2415341" y="2041012"/>
            <a:ext cx="1787878" cy="992567"/>
          </a:xfrm>
          <a:prstGeom prst="rect">
            <a:avLst/>
          </a:prstGeom>
        </p:spPr>
        <p:txBody>
          <a:bodyPr wrap="square" lIns="68569" tIns="34284" rIns="68569" bIns="34284">
            <a:spAutoFit/>
          </a:bodyPr>
          <a:lstStyle/>
          <a:p>
            <a:pPr>
              <a:spcAft>
                <a:spcPts val="0"/>
              </a:spcAft>
              <a:defRPr/>
            </a:pPr>
            <a:r>
              <a:rPr lang="en-AU" sz="1500" dirty="0">
                <a:solidFill>
                  <a:prstClr val="black"/>
                </a:solidFill>
                <a:sym typeface="Wingdings" panose="05000000000000000000" pitchFamily="2" charset="2"/>
              </a:rPr>
              <a:t>Twitter </a:t>
            </a:r>
          </a:p>
          <a:p>
            <a:pPr>
              <a:spcAft>
                <a:spcPts val="0"/>
              </a:spcAft>
              <a:defRPr/>
            </a:pPr>
            <a:r>
              <a:rPr lang="en-AU" altLang="en-US" sz="1500" b="1" dirty="0">
                <a:solidFill>
                  <a:prstClr val="black"/>
                </a:solidFill>
              </a:rPr>
              <a:t>@DMIRS_WA</a:t>
            </a:r>
          </a:p>
          <a:p>
            <a:pPr>
              <a:spcAft>
                <a:spcPts val="0"/>
              </a:spcAft>
              <a:defRPr/>
            </a:pPr>
            <a:endParaRPr lang="en-AU" altLang="en-US" sz="1500" b="1" dirty="0">
              <a:solidFill>
                <a:prstClr val="black"/>
              </a:solidFill>
            </a:endParaRPr>
          </a:p>
          <a:p>
            <a:r>
              <a:rPr lang="en-AU" sz="1500" b="1" dirty="0">
                <a:solidFill>
                  <a:srgbClr val="000000"/>
                </a:solidFill>
              </a:rPr>
              <a:t>@</a:t>
            </a:r>
            <a:r>
              <a:rPr lang="en-AU" sz="1500" b="1" dirty="0" err="1">
                <a:solidFill>
                  <a:srgbClr val="000000"/>
                </a:solidFill>
              </a:rPr>
              <a:t>AndrewChaplyn</a:t>
            </a:r>
            <a:endParaRPr lang="en-AU" sz="1500" b="1" dirty="0">
              <a:solidFill>
                <a:srgbClr val="000000"/>
              </a:solidFill>
            </a:endParaRPr>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0721" y="2128032"/>
            <a:ext cx="1002431" cy="850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media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26</a:t>
            </a:fld>
            <a:endParaRPr lang="en-US" dirty="0">
              <a:solidFill>
                <a:srgbClr val="FFFFFF"/>
              </a:solidFill>
            </a:endParaRPr>
          </a:p>
        </p:txBody>
      </p:sp>
      <p:sp>
        <p:nvSpPr>
          <p:cNvPr id="8" name="Rectangle 6"/>
          <p:cNvSpPr txBox="1">
            <a:spLocks noChangeArrowheads="1"/>
          </p:cNvSpPr>
          <p:nvPr/>
        </p:nvSpPr>
        <p:spPr>
          <a:xfrm>
            <a:off x="7553325" y="5723343"/>
            <a:ext cx="447675" cy="271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0CC24133-A28B-4EF4-A2D5-AE011194DEDC}" type="slidenum">
              <a:rPr lang="en-US" sz="1050">
                <a:solidFill>
                  <a:srgbClr val="FFFFFF"/>
                </a:solidFill>
                <a:latin typeface="Arial" panose="020B0604020202020204" pitchFamily="34" charset="0"/>
                <a:ea typeface="ＭＳ Ｐゴシック"/>
                <a:cs typeface="Arial" panose="020B0604020202020204" pitchFamily="34" charset="0"/>
              </a:rPr>
              <a:pPr algn="r">
                <a:defRPr/>
              </a:pPr>
              <a:t>26</a:t>
            </a:fld>
            <a:endParaRPr lang="en-US" sz="1050" dirty="0">
              <a:solidFill>
                <a:srgbClr val="FFFFFF"/>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226699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r>
              <a:rPr lang="en-AU" dirty="0" smtClean="0"/>
              <a:t>Mineral exploration </a:t>
            </a:r>
            <a:r>
              <a:rPr lang="en-AU" dirty="0"/>
              <a:t>d</a:t>
            </a:r>
            <a:r>
              <a:rPr lang="en-AU" dirty="0" smtClean="0"/>
              <a:t>rilling – Code of practice</a:t>
            </a:r>
            <a:endParaRPr lang="en-AU" dirty="0"/>
          </a:p>
        </p:txBody>
      </p:sp>
      <p:sp>
        <p:nvSpPr>
          <p:cNvPr id="60419" name="Subtitle 4"/>
          <p:cNvSpPr>
            <a:spLocks noGrp="1"/>
          </p:cNvSpPr>
          <p:nvPr>
            <p:ph idx="1"/>
          </p:nvPr>
        </p:nvSpPr>
        <p:spPr>
          <a:xfrm>
            <a:off x="251520" y="1686507"/>
            <a:ext cx="8496944" cy="3948173"/>
          </a:xfrm>
        </p:spPr>
        <p:txBody>
          <a:bodyPr>
            <a:normAutofit/>
          </a:bodyPr>
          <a:lstStyle/>
          <a:p>
            <a:pPr>
              <a:buFontTx/>
              <a:buNone/>
              <a:defRPr/>
            </a:pPr>
            <a:endParaRPr lang="en-AU" sz="4400" dirty="0"/>
          </a:p>
          <a:p>
            <a:pPr algn="ctr">
              <a:buFontTx/>
              <a:buNone/>
              <a:defRPr/>
            </a:pPr>
            <a:r>
              <a:rPr lang="en-AU" sz="4000" dirty="0" smtClean="0">
                <a:solidFill>
                  <a:srgbClr val="0E6E71"/>
                </a:solidFill>
              </a:rPr>
              <a:t>Significant incident report </a:t>
            </a:r>
            <a:br>
              <a:rPr lang="en-AU" sz="4000" dirty="0" smtClean="0">
                <a:solidFill>
                  <a:srgbClr val="0E6E71"/>
                </a:solidFill>
              </a:rPr>
            </a:br>
            <a:r>
              <a:rPr lang="en-AU" sz="4000" dirty="0" smtClean="0">
                <a:solidFill>
                  <a:srgbClr val="0E6E71"/>
                </a:solidFill>
              </a:rPr>
              <a:t>case study and workshop</a:t>
            </a:r>
            <a:endParaRPr lang="en-AU" sz="4000" dirty="0">
              <a:solidFill>
                <a:srgbClr val="0E6E71"/>
              </a:solidFill>
            </a:endParaRPr>
          </a:p>
          <a:p>
            <a:pPr>
              <a:spcBef>
                <a:spcPts val="0"/>
              </a:spcBef>
              <a:buNone/>
            </a:pPr>
            <a:endParaRPr lang="en-AU" sz="4400" dirty="0"/>
          </a:p>
          <a:p>
            <a:pPr>
              <a:spcBef>
                <a:spcPts val="0"/>
              </a:spcBef>
              <a:buNone/>
            </a:pPr>
            <a:endParaRPr lang="en-AU" sz="4400" dirty="0"/>
          </a:p>
          <a:p>
            <a:pPr>
              <a:spcBef>
                <a:spcPts val="0"/>
              </a:spcBef>
              <a:buNone/>
            </a:pPr>
            <a:endParaRPr lang="en-AU" sz="4400" dirty="0"/>
          </a:p>
          <a:p>
            <a:pPr algn="r">
              <a:buNone/>
            </a:pPr>
            <a:endParaRPr lang="en-AU" sz="4400" dirty="0"/>
          </a:p>
          <a:p>
            <a:pPr algn="r">
              <a:buFontTx/>
              <a:buNone/>
            </a:pPr>
            <a:endParaRPr lang="en-AU" sz="4400"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a:t>
            </a:fld>
            <a:endParaRPr lang="en-US" dirty="0"/>
          </a:p>
        </p:txBody>
      </p:sp>
    </p:spTree>
    <p:extLst>
      <p:ext uri="{BB962C8B-B14F-4D97-AF65-F5344CB8AC3E}">
        <p14:creationId xmlns:p14="http://schemas.microsoft.com/office/powerpoint/2010/main" val="3728565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Code of practice</a:t>
            </a:r>
            <a:endParaRPr lang="en-AU" sz="2800" dirty="0"/>
          </a:p>
        </p:txBody>
      </p:sp>
      <p:sp>
        <p:nvSpPr>
          <p:cNvPr id="3" name="Content Placeholder 2"/>
          <p:cNvSpPr>
            <a:spLocks noGrp="1"/>
          </p:cNvSpPr>
          <p:nvPr>
            <p:ph idx="1"/>
          </p:nvPr>
        </p:nvSpPr>
        <p:spPr>
          <a:xfrm>
            <a:off x="685800" y="980728"/>
            <a:ext cx="7772400" cy="4495800"/>
          </a:xfrm>
        </p:spPr>
        <p:txBody>
          <a:bodyPr/>
          <a:lstStyle/>
          <a:p>
            <a:endParaRPr lang="en-AU" sz="2000" dirty="0" smtClean="0"/>
          </a:p>
          <a:p>
            <a:endParaRPr lang="en-AU" sz="2000" dirty="0"/>
          </a:p>
          <a:p>
            <a:r>
              <a:rPr lang="en-AU" sz="2000" dirty="0" smtClean="0"/>
              <a:t>This workshop is a learning tool on how an exploration site can use the Mineral Exploration Drilling – Code of Practice to identify the hazard’s, assess the risk’s and risk controls that can be put in place.</a:t>
            </a:r>
          </a:p>
          <a:p>
            <a:endParaRPr lang="en-AU" sz="2000" dirty="0"/>
          </a:p>
          <a:p>
            <a:pPr marL="0" indent="0">
              <a:buNone/>
            </a:pPr>
            <a:r>
              <a:rPr lang="en-AU" sz="2000" dirty="0" smtClean="0">
                <a:hlinkClick r:id="rId3"/>
              </a:rPr>
              <a:t>http</a:t>
            </a:r>
            <a:r>
              <a:rPr lang="en-AU" sz="2000" dirty="0">
                <a:hlinkClick r:id="rId3"/>
              </a:rPr>
              <a:t>://</a:t>
            </a:r>
            <a:r>
              <a:rPr lang="en-AU" sz="2000" dirty="0" smtClean="0">
                <a:hlinkClick r:id="rId3"/>
              </a:rPr>
              <a:t>www.dmp.wa.gov.au/Safety/Codes-of-practice-16145.aspx</a:t>
            </a:r>
            <a:endParaRPr lang="en-AU" sz="2000" dirty="0" smtClean="0"/>
          </a:p>
          <a:p>
            <a:pPr marL="0" indent="0">
              <a:buNone/>
            </a:pPr>
            <a:endParaRPr lang="en-AU" sz="2000" dirty="0"/>
          </a:p>
          <a:p>
            <a:r>
              <a:rPr lang="en-AU" sz="2000" dirty="0" smtClean="0"/>
              <a:t>Part 1: Risk Management Approach</a:t>
            </a:r>
          </a:p>
          <a:p>
            <a:endParaRPr lang="en-AU" sz="2000" dirty="0" smtClean="0"/>
          </a:p>
          <a:p>
            <a:r>
              <a:rPr lang="en-AU" sz="2000" dirty="0" smtClean="0"/>
              <a:t>Part 2: Drilling Hazards</a:t>
            </a:r>
          </a:p>
          <a:p>
            <a:endParaRPr lang="en-AU" sz="2000" dirty="0" smtClean="0"/>
          </a:p>
          <a:p>
            <a:r>
              <a:rPr lang="en-AU" sz="2000" dirty="0" smtClean="0"/>
              <a:t>Part 3: Emergency Preparedness</a:t>
            </a:r>
          </a:p>
          <a:p>
            <a:pPr marL="0" indent="0">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a:t>
            </a:fld>
            <a:endParaRPr lang="en-US"/>
          </a:p>
        </p:txBody>
      </p:sp>
    </p:spTree>
    <p:extLst>
      <p:ext uri="{BB962C8B-B14F-4D97-AF65-F5344CB8AC3E}">
        <p14:creationId xmlns:p14="http://schemas.microsoft.com/office/powerpoint/2010/main" val="362190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Code of practice - Part 2 Drilling hazards</a:t>
            </a:r>
            <a:endParaRPr lang="en-AU" sz="2800" dirty="0"/>
          </a:p>
        </p:txBody>
      </p:sp>
      <p:sp>
        <p:nvSpPr>
          <p:cNvPr id="3" name="Content Placeholder 2"/>
          <p:cNvSpPr>
            <a:spLocks noGrp="1"/>
          </p:cNvSpPr>
          <p:nvPr>
            <p:ph idx="1"/>
          </p:nvPr>
        </p:nvSpPr>
        <p:spPr>
          <a:xfrm>
            <a:off x="685800" y="908720"/>
            <a:ext cx="7772400" cy="4495800"/>
          </a:xfrm>
        </p:spPr>
        <p:txBody>
          <a:bodyPr/>
          <a:lstStyle/>
          <a:p>
            <a:endParaRPr lang="en-AU" dirty="0" smtClean="0"/>
          </a:p>
          <a:p>
            <a:pPr marL="0" indent="0">
              <a:buNone/>
            </a:pPr>
            <a:endParaRPr lang="en-AU" dirty="0" smtClean="0"/>
          </a:p>
          <a:p>
            <a:pPr marL="0" indent="0">
              <a:buNone/>
            </a:pPr>
            <a:endParaRPr lang="en-AU" dirty="0"/>
          </a:p>
          <a:p>
            <a:pPr marL="0" indent="0">
              <a:buNone/>
            </a:pPr>
            <a:endParaRPr lang="en-AU" dirty="0"/>
          </a:p>
          <a:p>
            <a:r>
              <a:rPr lang="en-AU" sz="2400" dirty="0" smtClean="0"/>
              <a:t>What is the hazard?</a:t>
            </a:r>
          </a:p>
          <a:p>
            <a:pPr marL="0" indent="0">
              <a:buNone/>
            </a:pPr>
            <a:endParaRPr lang="en-AU" sz="2400" dirty="0" smtClean="0"/>
          </a:p>
          <a:p>
            <a:r>
              <a:rPr lang="en-AU" sz="2400" dirty="0" smtClean="0"/>
              <a:t>What is the risk?</a:t>
            </a:r>
          </a:p>
          <a:p>
            <a:pPr marL="0" indent="0">
              <a:buNone/>
            </a:pPr>
            <a:endParaRPr lang="en-AU" sz="2400" dirty="0" smtClean="0"/>
          </a:p>
          <a:p>
            <a:r>
              <a:rPr lang="en-AU" sz="2400" dirty="0" smtClean="0"/>
              <a:t>What controls can be put in place?</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5</a:t>
            </a:fld>
            <a:endParaRPr lang="en-US"/>
          </a:p>
        </p:txBody>
      </p:sp>
    </p:spTree>
    <p:extLst>
      <p:ext uri="{BB962C8B-B14F-4D97-AF65-F5344CB8AC3E}">
        <p14:creationId xmlns:p14="http://schemas.microsoft.com/office/powerpoint/2010/main" val="1849781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Significant </a:t>
            </a:r>
            <a:r>
              <a:rPr lang="en-AU" sz="2800" dirty="0"/>
              <a:t>I</a:t>
            </a:r>
            <a:r>
              <a:rPr lang="en-AU" sz="2800" dirty="0" smtClean="0"/>
              <a:t>ncident Report 257</a:t>
            </a:r>
            <a:endParaRPr lang="en-AU" sz="2800" dirty="0"/>
          </a:p>
        </p:txBody>
      </p:sp>
      <p:sp>
        <p:nvSpPr>
          <p:cNvPr id="3" name="Content Placeholder 2"/>
          <p:cNvSpPr>
            <a:spLocks noGrp="1"/>
          </p:cNvSpPr>
          <p:nvPr>
            <p:ph idx="1"/>
          </p:nvPr>
        </p:nvSpPr>
        <p:spPr/>
        <p:txBody>
          <a:bodyPr/>
          <a:lstStyle/>
          <a:p>
            <a:pPr marL="0" indent="0">
              <a:buNone/>
            </a:pPr>
            <a:r>
              <a:rPr lang="en-AU" i="1" dirty="0" smtClean="0"/>
              <a:t>Note</a:t>
            </a:r>
            <a:r>
              <a:rPr lang="en-AU" i="1" dirty="0"/>
              <a:t>: The Department of Mines, Industry Regulation and Safety’s investigation is ongoing. The information contained in this significant incident report is based on materials received, knowledge and understanding at the time of writing</a:t>
            </a:r>
            <a:r>
              <a:rPr lang="en-AU" i="1" dirty="0" smtClean="0"/>
              <a:t>.</a:t>
            </a:r>
          </a:p>
          <a:p>
            <a:pPr marL="0" indent="0">
              <a:buNone/>
            </a:pPr>
            <a:endParaRPr lang="en-AU" i="1" dirty="0" smtClean="0"/>
          </a:p>
          <a:p>
            <a:r>
              <a:rPr lang="en-AU" dirty="0"/>
              <a:t>Subject Field technician collapses during exploration activities  - fatal accident</a:t>
            </a:r>
          </a:p>
          <a:p>
            <a:endParaRPr lang="en-AU" dirty="0"/>
          </a:p>
          <a:p>
            <a:r>
              <a:rPr lang="en-AU" dirty="0"/>
              <a:t>Date 28</a:t>
            </a:r>
            <a:r>
              <a:rPr lang="en-AU" baseline="30000" dirty="0"/>
              <a:t>th</a:t>
            </a:r>
            <a:r>
              <a:rPr lang="en-AU" dirty="0"/>
              <a:t> February 2018</a:t>
            </a:r>
          </a:p>
          <a:p>
            <a:pPr marL="0" indent="0">
              <a:buNone/>
            </a:pPr>
            <a:endParaRPr lang="en-AU" i="1" dirty="0"/>
          </a:p>
          <a:p>
            <a:r>
              <a:rPr lang="en-AU" dirty="0" smtClean="0"/>
              <a:t>In </a:t>
            </a:r>
            <a:r>
              <a:rPr lang="en-AU" dirty="0"/>
              <a:t>October 2017, two field technicians, based in off-site accommodation, were conducting remote reconnaissance mapping on an exploration tenement in the Pilbara. </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6</a:t>
            </a:fld>
            <a:endParaRPr lang="en-US"/>
          </a:p>
        </p:txBody>
      </p:sp>
    </p:spTree>
    <p:extLst>
      <p:ext uri="{BB962C8B-B14F-4D97-AF65-F5344CB8AC3E}">
        <p14:creationId xmlns:p14="http://schemas.microsoft.com/office/powerpoint/2010/main" val="3809290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Significant Incident Report </a:t>
            </a:r>
            <a:r>
              <a:rPr lang="en-AU" sz="2800" dirty="0" smtClean="0"/>
              <a:t>257</a:t>
            </a:r>
            <a:endParaRPr lang="en-AU" sz="2800" dirty="0"/>
          </a:p>
        </p:txBody>
      </p:sp>
      <p:sp>
        <p:nvSpPr>
          <p:cNvPr id="3" name="Content Placeholder 2"/>
          <p:cNvSpPr>
            <a:spLocks noGrp="1"/>
          </p:cNvSpPr>
          <p:nvPr>
            <p:ph idx="1"/>
          </p:nvPr>
        </p:nvSpPr>
        <p:spPr/>
        <p:txBody>
          <a:bodyPr/>
          <a:lstStyle/>
          <a:p>
            <a:r>
              <a:rPr lang="en-AU" dirty="0"/>
              <a:t>On their first day in the field, after driving over an hour to the tenement, the two technicians parked the vehicle and walked about 16 km in temperatures reaching 36°C.</a:t>
            </a:r>
          </a:p>
          <a:p>
            <a:endParaRPr lang="en-AU" dirty="0"/>
          </a:p>
          <a:p>
            <a:r>
              <a:rPr lang="en-AU" dirty="0"/>
              <a:t>They returned the next day, parked up, and walked about 18 km in around 7 hours, with the temperature peaking at 37°C. </a:t>
            </a:r>
          </a:p>
          <a:p>
            <a:endParaRPr lang="en-AU" dirty="0"/>
          </a:p>
          <a:p>
            <a:r>
              <a:rPr lang="en-AU" dirty="0"/>
              <a:t>While returning to their vehicle, one of the field technicians collapsed and became unconscious.</a:t>
            </a:r>
          </a:p>
          <a:p>
            <a:endParaRPr lang="en-AU" dirty="0"/>
          </a:p>
          <a:p>
            <a:r>
              <a:rPr lang="en-AU" dirty="0"/>
              <a:t>His colleague contacted emergency services and provided treatment but, within a short time, the unconscious field technician stopped breathing and could not be resuscitated.</a:t>
            </a:r>
          </a:p>
          <a:p>
            <a:endParaRPr lang="en-AU" i="1"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7</a:t>
            </a:fld>
            <a:endParaRPr lang="en-US"/>
          </a:p>
        </p:txBody>
      </p:sp>
    </p:spTree>
    <p:extLst>
      <p:ext uri="{BB962C8B-B14F-4D97-AF65-F5344CB8AC3E}">
        <p14:creationId xmlns:p14="http://schemas.microsoft.com/office/powerpoint/2010/main" val="3788362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8</a:t>
            </a:fld>
            <a:endParaRPr lang="en-US" dirty="0">
              <a:solidFill>
                <a:srgbClr val="FFFFFF"/>
              </a:solidFill>
            </a:endParaRPr>
          </a:p>
        </p:txBody>
      </p:sp>
      <p:sp>
        <p:nvSpPr>
          <p:cNvPr id="3" name="Title 2"/>
          <p:cNvSpPr>
            <a:spLocks noGrp="1"/>
          </p:cNvSpPr>
          <p:nvPr>
            <p:ph type="title"/>
          </p:nvPr>
        </p:nvSpPr>
        <p:spPr/>
        <p:txBody>
          <a:bodyPr/>
          <a:lstStyle/>
          <a:p>
            <a:r>
              <a:rPr lang="en-AU" sz="2800" dirty="0"/>
              <a:t>What is the major hazard</a:t>
            </a:r>
            <a:r>
              <a:rPr lang="en-AU" sz="2800" dirty="0" smtClean="0"/>
              <a:t>?</a:t>
            </a:r>
            <a:endParaRPr lang="en-AU" sz="2800" dirty="0"/>
          </a:p>
        </p:txBody>
      </p:sp>
      <p:pic>
        <p:nvPicPr>
          <p:cNvPr id="5" name="Picture 4"/>
          <p:cNvPicPr>
            <a:picLocks noChangeAspect="1"/>
          </p:cNvPicPr>
          <p:nvPr/>
        </p:nvPicPr>
        <p:blipFill rotWithShape="1">
          <a:blip r:embed="rId3"/>
          <a:srcRect l="72443" t="15000" r="13973" b="22701"/>
          <a:stretch/>
        </p:blipFill>
        <p:spPr>
          <a:xfrm>
            <a:off x="4465086" y="976400"/>
            <a:ext cx="3726414" cy="4881487"/>
          </a:xfrm>
          <a:prstGeom prst="rect">
            <a:avLst/>
          </a:prstGeom>
          <a:ln>
            <a:solidFill>
              <a:schemeClr val="tx1"/>
            </a:solidFill>
          </a:ln>
        </p:spPr>
      </p:pic>
    </p:spTree>
    <p:extLst>
      <p:ext uri="{BB962C8B-B14F-4D97-AF65-F5344CB8AC3E}">
        <p14:creationId xmlns:p14="http://schemas.microsoft.com/office/powerpoint/2010/main" val="361461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9</a:t>
            </a:fld>
            <a:endParaRPr lang="en-US" dirty="0">
              <a:solidFill>
                <a:srgbClr val="FFFFFF"/>
              </a:solidFill>
            </a:endParaRPr>
          </a:p>
        </p:txBody>
      </p:sp>
      <p:sp>
        <p:nvSpPr>
          <p:cNvPr id="6" name="Title 1"/>
          <p:cNvSpPr>
            <a:spLocks noGrp="1"/>
          </p:cNvSpPr>
          <p:nvPr>
            <p:ph type="title"/>
          </p:nvPr>
        </p:nvSpPr>
        <p:spPr>
          <a:xfrm>
            <a:off x="654537" y="1160748"/>
            <a:ext cx="7772400" cy="564096"/>
          </a:xfrm>
        </p:spPr>
        <p:txBody>
          <a:bodyPr/>
          <a:lstStyle/>
          <a:p>
            <a:pPr algn="ctr"/>
            <a:r>
              <a:rPr lang="en-AU" sz="3300" b="1" dirty="0">
                <a:solidFill>
                  <a:srgbClr val="49405D"/>
                </a:solidFill>
              </a:rPr>
              <a:t>Workshop – Case Study</a:t>
            </a:r>
          </a:p>
        </p:txBody>
      </p:sp>
      <p:sp>
        <p:nvSpPr>
          <p:cNvPr id="2" name="TextBox 1"/>
          <p:cNvSpPr txBox="1"/>
          <p:nvPr/>
        </p:nvSpPr>
        <p:spPr>
          <a:xfrm>
            <a:off x="539552" y="2132856"/>
            <a:ext cx="8363703" cy="3693319"/>
          </a:xfrm>
          <a:prstGeom prst="rect">
            <a:avLst/>
          </a:prstGeom>
          <a:noFill/>
        </p:spPr>
        <p:txBody>
          <a:bodyPr wrap="square" rtlCol="0">
            <a:spAutoFit/>
          </a:bodyPr>
          <a:lstStyle/>
          <a:p>
            <a:pPr marL="257175" indent="-257175">
              <a:buFont typeface="Arial" panose="020B0604020202020204" pitchFamily="34" charset="0"/>
              <a:buChar char="•"/>
            </a:pPr>
            <a:endParaRPr lang="en-AU" dirty="0" smtClean="0"/>
          </a:p>
          <a:p>
            <a:pPr marL="257175" indent="-257175">
              <a:buFont typeface="Arial" panose="020B0604020202020204" pitchFamily="34" charset="0"/>
              <a:buChar char="•"/>
            </a:pPr>
            <a:r>
              <a:rPr lang="en-AU" dirty="0" smtClean="0"/>
              <a:t>Two discussions</a:t>
            </a:r>
          </a:p>
          <a:p>
            <a:endParaRPr lang="en-AU" dirty="0"/>
          </a:p>
          <a:p>
            <a:pPr marL="257175" indent="-257175">
              <a:buFont typeface="Arial" panose="020B0604020202020204" pitchFamily="34" charset="0"/>
              <a:buChar char="•"/>
            </a:pPr>
            <a:r>
              <a:rPr lang="en-AU" dirty="0"/>
              <a:t>Calling upon table for your group </a:t>
            </a:r>
            <a:r>
              <a:rPr lang="en-AU" dirty="0" smtClean="0"/>
              <a:t>feedback</a:t>
            </a:r>
          </a:p>
          <a:p>
            <a:pPr marL="257175" indent="-257175">
              <a:buFont typeface="Arial" panose="020B0604020202020204" pitchFamily="34" charset="0"/>
              <a:buChar char="•"/>
            </a:pPr>
            <a:endParaRPr lang="en-AU" dirty="0"/>
          </a:p>
          <a:p>
            <a:pPr marL="257175" indent="-257175">
              <a:buFont typeface="Arial" panose="020B0604020202020204" pitchFamily="34" charset="0"/>
              <a:buChar char="•"/>
            </a:pPr>
            <a:r>
              <a:rPr lang="en-AU" dirty="0" smtClean="0"/>
              <a:t>Using </a:t>
            </a:r>
            <a:r>
              <a:rPr lang="en-AU" dirty="0"/>
              <a:t>the your own knowledge and expertise…..</a:t>
            </a:r>
          </a:p>
          <a:p>
            <a:endParaRPr lang="en-AU" sz="1800" dirty="0"/>
          </a:p>
          <a:p>
            <a:endParaRPr lang="en-AU" sz="1800" dirty="0"/>
          </a:p>
          <a:p>
            <a:endParaRPr lang="en-AU" sz="1800" dirty="0"/>
          </a:p>
          <a:p>
            <a:endParaRPr lang="en-AU" sz="1800" dirty="0"/>
          </a:p>
          <a:p>
            <a:endParaRPr lang="en-AU" sz="1800" dirty="0"/>
          </a:p>
        </p:txBody>
      </p:sp>
      <p:pic>
        <p:nvPicPr>
          <p:cNvPr id="3" name="Picture 2"/>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241840" y="377788"/>
            <a:ext cx="1565920" cy="1565920"/>
          </a:xfrm>
          <a:prstGeom prst="rect">
            <a:avLst/>
          </a:prstGeom>
        </p:spPr>
      </p:pic>
    </p:spTree>
    <p:extLst>
      <p:ext uri="{BB962C8B-B14F-4D97-AF65-F5344CB8AC3E}">
        <p14:creationId xmlns:p14="http://schemas.microsoft.com/office/powerpoint/2010/main" val="7748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002381.safety.comms</OurDocsDocId>
    <OurDocsVersionCreatedBy xmlns="dce3ed02-b0cd-470d-9119-e5f1a2533a21">EEDWARDS</OurDocsVersionCreatedBy>
    <OurDocsIsLocked xmlns="dce3ed02-b0cd-470d-9119-e5f1a2533a21">false</OurDocsIsLocked>
    <OurDocsDocumentType xmlns="dce3ed02-b0cd-470d-9119-e5f1a2533a21">Document</OurDocsDocumentType>
    <OurDocsFileNumbers xmlns="dce3ed02-b0cd-470d-9119-e5f1a2533a21">A0571/200906</OurDocsFileNumbers>
    <OurDocsLockedOnBehalfOf xmlns="dce3ed02-b0cd-470d-9119-e5f1a2533a21" xsi:nil="true"/>
    <OurDocsDocumentDate xmlns="dce3ed02-b0cd-470d-9119-e5f1a2533a21">2019-06-11T16:00:00+00:00</OurDocsDocumentDate>
    <OurDocsVersionCreatedAt xmlns="dce3ed02-b0cd-470d-9119-e5f1a2533a21">2019-06-12T03:12:10+00:00</OurDocsVersionCreatedAt>
    <OurDocsReleaseClassification xmlns="dce3ed02-b0cd-470d-9119-e5f1a2533a21">Departmental Use Only</OurDocsReleaseClassification>
    <OurDocsTitle xmlns="dce3ed02-b0cd-470d-9119-e5f1a2533a21">MS - Exploration safety forum - 2019 -  Incident case study Presentation (small screen)</OurDocsTitle>
    <OurDocsLocation xmlns="dce3ed02-b0cd-470d-9119-e5f1a2533a21">Cannington</OurDocsLocation>
    <OurDocsDescription xmlns="dce3ed02-b0cd-470d-9119-e5f1a2533a21">Incident case study and workshop. Presented by Narelle Mcmahon. 4:3 version for regions</OurDocsDescription>
    <OurDocsVersionReason xmlns="dce3ed02-b0cd-470d-9119-e5f1a2533a21" xsi:nil="true"/>
    <OurDocsAuthor xmlns="dce3ed02-b0cd-470d-9119-e5f1a2533a21">Erin Edwards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D9A20-CA18-4B9E-9133-BDE91CECFDBA}">
  <ds:schemaRefs>
    <ds:schemaRef ds:uri="http://schemas.microsoft.com/office/2006/documentManagement/types"/>
    <ds:schemaRef ds:uri="http://schemas.microsoft.com/office/2006/metadata/properties"/>
    <ds:schemaRef ds:uri="http://purl.org/dc/elements/1.1/"/>
    <ds:schemaRef ds:uri="dce3ed02-b0cd-470d-9119-e5f1a2533a2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2F9423B-B02A-4417-AED1-9ACCB346A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F147FD-0BDE-4C72-8CE7-42DA872ACAE7}">
  <ds:schemaRefs>
    <ds:schemaRef ds:uri="Microsoft.SharePoint.Taxonomy.ContentTypeSync"/>
  </ds:schemaRefs>
</ds:datastoreItem>
</file>

<file path=customXml/itemProps4.xml><?xml version="1.0" encoding="utf-8"?>
<ds:datastoreItem xmlns:ds="http://schemas.openxmlformats.org/officeDocument/2006/customXml" ds:itemID="{272C1078-9C5E-4285-89F2-EB90CFD16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3512</TotalTime>
  <Words>2409</Words>
  <Application>Microsoft Office PowerPoint</Application>
  <PresentationFormat>On-screen Show (4:3)</PresentationFormat>
  <Paragraphs>355</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ＭＳ Ｐゴシック</vt:lpstr>
      <vt:lpstr>Arial</vt:lpstr>
      <vt:lpstr>Calibri</vt:lpstr>
      <vt:lpstr>Wingdings</vt:lpstr>
      <vt:lpstr>Blank Presentation</vt:lpstr>
      <vt:lpstr>1_Blank Presentation</vt:lpstr>
      <vt:lpstr>PowerPoint Presentation</vt:lpstr>
      <vt:lpstr>PowerPoint Presentation</vt:lpstr>
      <vt:lpstr>Mineral exploration drilling – Code of practice</vt:lpstr>
      <vt:lpstr>Code of practice</vt:lpstr>
      <vt:lpstr>Code of practice - Part 2 Drilling hazards</vt:lpstr>
      <vt:lpstr>Significant Incident Report 257</vt:lpstr>
      <vt:lpstr>Significant Incident Report 257</vt:lpstr>
      <vt:lpstr>What is the major hazard?</vt:lpstr>
      <vt:lpstr>Workshop – Case Study</vt:lpstr>
      <vt:lpstr>Workshop – Case Study</vt:lpstr>
      <vt:lpstr>Direct risk factors</vt:lpstr>
      <vt:lpstr>Contributing risk factors</vt:lpstr>
      <vt:lpstr>PowerPoint Presentation</vt:lpstr>
      <vt:lpstr>Risk controls</vt:lpstr>
      <vt:lpstr>Risk controls</vt:lpstr>
      <vt:lpstr>PowerPoint Presentation</vt:lpstr>
      <vt:lpstr>Direct causes:</vt:lpstr>
      <vt:lpstr>Contributory causes:</vt:lpstr>
      <vt:lpstr>Contributory causes:</vt:lpstr>
      <vt:lpstr>Actions required:</vt:lpstr>
      <vt:lpstr>Actions required:</vt:lpstr>
      <vt:lpstr>Actions required:</vt:lpstr>
      <vt:lpstr>Summary</vt:lpstr>
      <vt:lpstr>Useful resources</vt:lpstr>
      <vt:lpstr>DMIRS contacts</vt:lpstr>
      <vt:lpstr>Follow us on social media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Exploration safety forum - 2019 -  Incident case study Presentation (small screen)</dc:title>
  <dc:subject>4:3 version for regions</dc:subject>
  <dc:creator>Tracy Wynands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CYBULSKI, Bartosz</cp:lastModifiedBy>
  <cp:revision>316</cp:revision>
  <cp:lastPrinted>2019-05-23T02:40:17Z</cp:lastPrinted>
  <dcterms:created xsi:type="dcterms:W3CDTF">2011-01-21T07:01:17Z</dcterms:created>
  <dcterms:modified xsi:type="dcterms:W3CDTF">2019-07-03T06:04:40Z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