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69" r:id="rId6"/>
    <p:sldMasterId id="2147483678" r:id="rId7"/>
    <p:sldMasterId id="2147483732" r:id="rId8"/>
    <p:sldMasterId id="2147483741" r:id="rId9"/>
    <p:sldMasterId id="2147483750" r:id="rId10"/>
    <p:sldMasterId id="2147483759" r:id="rId11"/>
    <p:sldMasterId id="2147483777" r:id="rId12"/>
    <p:sldMasterId id="2147483804" r:id="rId13"/>
    <p:sldMasterId id="2147483813" r:id="rId14"/>
    <p:sldMasterId id="2147483822" r:id="rId15"/>
    <p:sldMasterId id="2147483831" r:id="rId16"/>
    <p:sldMasterId id="2147483867" r:id="rId17"/>
    <p:sldMasterId id="2147483876" r:id="rId18"/>
  </p:sldMasterIdLst>
  <p:notesMasterIdLst>
    <p:notesMasterId r:id="rId56"/>
  </p:notesMasterIdLst>
  <p:handoutMasterIdLst>
    <p:handoutMasterId r:id="rId57"/>
  </p:handoutMasterIdLst>
  <p:sldIdLst>
    <p:sldId id="318" r:id="rId19"/>
    <p:sldId id="377" r:id="rId20"/>
    <p:sldId id="326" r:id="rId21"/>
    <p:sldId id="319" r:id="rId22"/>
    <p:sldId id="346" r:id="rId23"/>
    <p:sldId id="380" r:id="rId24"/>
    <p:sldId id="392" r:id="rId25"/>
    <p:sldId id="387" r:id="rId26"/>
    <p:sldId id="327" r:id="rId27"/>
    <p:sldId id="328" r:id="rId28"/>
    <p:sldId id="365" r:id="rId29"/>
    <p:sldId id="329" r:id="rId30"/>
    <p:sldId id="355" r:id="rId31"/>
    <p:sldId id="358" r:id="rId32"/>
    <p:sldId id="361" r:id="rId33"/>
    <p:sldId id="331" r:id="rId34"/>
    <p:sldId id="334" r:id="rId35"/>
    <p:sldId id="335" r:id="rId36"/>
    <p:sldId id="379" r:id="rId37"/>
    <p:sldId id="381" r:id="rId38"/>
    <p:sldId id="336" r:id="rId39"/>
    <p:sldId id="337" r:id="rId40"/>
    <p:sldId id="341" r:id="rId41"/>
    <p:sldId id="342" r:id="rId42"/>
    <p:sldId id="400" r:id="rId43"/>
    <p:sldId id="399" r:id="rId44"/>
    <p:sldId id="390" r:id="rId45"/>
    <p:sldId id="391" r:id="rId46"/>
    <p:sldId id="395" r:id="rId47"/>
    <p:sldId id="396" r:id="rId48"/>
    <p:sldId id="397" r:id="rId49"/>
    <p:sldId id="401" r:id="rId50"/>
    <p:sldId id="370" r:id="rId51"/>
    <p:sldId id="375" r:id="rId52"/>
    <p:sldId id="385" r:id="rId53"/>
    <p:sldId id="386" r:id="rId54"/>
    <p:sldId id="363" r:id="rId5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8" autoAdjust="0"/>
  </p:normalViewPr>
  <p:slideViewPr>
    <p:cSldViewPr>
      <p:cViewPr varScale="1">
        <p:scale>
          <a:sx n="90" d="100"/>
          <a:sy n="90" d="100"/>
        </p:scale>
        <p:origin x="-22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3FD4-BB57-4030-A300-DDAFA8FE7EC2}" type="datetime7">
              <a:rPr lang="en-AU" smtClean="0"/>
              <a:t>May-17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8CB1-BCF8-4C56-BC69-AE8B7B9BD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665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1770-13ED-47B3-9F47-5A6599B5B885}" type="datetime7">
              <a:rPr lang="en-AU" smtClean="0"/>
              <a:t>May-17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5DC3-EE23-4957-9C0B-37A1E6FD5F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46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p.wa.gov.au/Documents/Safety/MSH_G_ManagementNoiseWAMiningOperation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28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Click New  - this takes you to lodgement</a:t>
            </a:r>
            <a:r>
              <a:rPr lang="en-AU" baseline="0" dirty="0" smtClean="0"/>
              <a:t> page</a:t>
            </a:r>
            <a:endParaRPr lang="en-AU" dirty="0" smtClean="0"/>
          </a:p>
          <a:p>
            <a:r>
              <a:rPr lang="en-AU" dirty="0" smtClean="0"/>
              <a:t>Choose type of sample and Mining or Exploration</a:t>
            </a:r>
          </a:p>
          <a:p>
            <a:r>
              <a:rPr lang="en-AU" dirty="0" smtClean="0"/>
              <a:t>Note:</a:t>
            </a:r>
            <a:r>
              <a:rPr lang="en-AU" baseline="0" dirty="0" smtClean="0"/>
              <a:t> Security roles required to lodge a sample.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71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Choose Mining</a:t>
            </a:r>
            <a:r>
              <a:rPr lang="en-AU" baseline="0" dirty="0" smtClean="0"/>
              <a:t> or exploration select the sampling method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99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Reporting details</a:t>
            </a:r>
            <a:r>
              <a:rPr lang="en-AU" b="1" baseline="0" dirty="0" smtClean="0"/>
              <a:t> for Atmospheric</a:t>
            </a:r>
            <a:endParaRPr lang="en-AU" b="1" dirty="0" smtClean="0"/>
          </a:p>
          <a:p>
            <a:r>
              <a:rPr lang="en-AU" b="1" dirty="0" smtClean="0"/>
              <a:t>For Mining </a:t>
            </a:r>
            <a:r>
              <a:rPr lang="en-AU" dirty="0" smtClean="0"/>
              <a:t>Add company and site / operation details.  The form completed by will be auto populated </a:t>
            </a:r>
          </a:p>
          <a:p>
            <a:r>
              <a:rPr lang="en-AU" b="1" dirty="0" smtClean="0"/>
              <a:t>For Exploration: </a:t>
            </a:r>
            <a:r>
              <a:rPr lang="en-AU" b="0" dirty="0" smtClean="0"/>
              <a:t>Only company name is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61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baseline="0" dirty="0" smtClean="0"/>
              <a:t>Sample step for Atmospheric</a:t>
            </a:r>
          </a:p>
          <a:p>
            <a:r>
              <a:rPr lang="en-AU" baseline="0" dirty="0" smtClean="0"/>
              <a:t>Requires the sample date, name of person who took the sample (sampler), sample details and the sampled person details.</a:t>
            </a:r>
          </a:p>
          <a:p>
            <a:r>
              <a:rPr lang="en-AU" baseline="0" dirty="0" smtClean="0"/>
              <a:t> Add date sample was taken.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38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Sample step for Atmospheric</a:t>
            </a:r>
          </a:p>
          <a:p>
            <a:r>
              <a:rPr lang="en-AU" baseline="0" dirty="0" smtClean="0"/>
              <a:t>The sampling equipment code must be added for the type of sample being taken. </a:t>
            </a:r>
          </a:p>
          <a:p>
            <a:r>
              <a:rPr lang="en-AU" baseline="0" dirty="0" smtClean="0"/>
              <a:t>Use the search icon to choose. </a:t>
            </a:r>
          </a:p>
          <a:p>
            <a:r>
              <a:rPr lang="en-AU" baseline="0" dirty="0" smtClean="0"/>
              <a:t>The sampling equipment chosen will restrict what type of sample to choose from in the agent measurements.</a:t>
            </a:r>
          </a:p>
          <a:p>
            <a:r>
              <a:rPr lang="en-AU" baseline="0" dirty="0" smtClean="0"/>
              <a:t>Some equipment can be used for multiple agents </a:t>
            </a:r>
          </a:p>
          <a:p>
            <a:r>
              <a:rPr lang="en-AU" baseline="0" dirty="0" smtClean="0"/>
              <a:t>Note: if the sampling equipment is not listed in the drop down contact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956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Sample step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Some sampling equipment in Step 2 (Sample) may be used for multiple agent codes.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07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Sample step for Atmospheric</a:t>
            </a:r>
          </a:p>
          <a:p>
            <a:r>
              <a:rPr lang="en-AU" dirty="0" smtClean="0"/>
              <a:t>If a sampled person has been previously</a:t>
            </a:r>
            <a:r>
              <a:rPr lang="en-AU" baseline="0" dirty="0" smtClean="0"/>
              <a:t> sampled for this site they will appear in the drop down.</a:t>
            </a:r>
          </a:p>
          <a:p>
            <a:r>
              <a:rPr lang="en-AU" baseline="0" dirty="0" smtClean="0"/>
              <a:t>If not, click Add to add the details on the sampled person – A person added via the ‘ADD’ can be edited.</a:t>
            </a:r>
          </a:p>
          <a:p>
            <a:r>
              <a:rPr lang="en-AU" i="1" baseline="0" dirty="0" smtClean="0"/>
              <a:t>Note:  a person picked from the drop down is not editable.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456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Agent Measurements step for Atmospheric</a:t>
            </a:r>
          </a:p>
          <a:p>
            <a:r>
              <a:rPr lang="en-AU" dirty="0" smtClean="0"/>
              <a:t>Choose the agent</a:t>
            </a:r>
            <a:r>
              <a:rPr lang="en-AU" baseline="0" dirty="0" smtClean="0"/>
              <a:t> code from the drop down. This will be related to the sampling equipment code.</a:t>
            </a:r>
          </a:p>
          <a:p>
            <a:r>
              <a:rPr lang="en-AU" dirty="0" smtClean="0"/>
              <a:t> Click ‘Below Detection Limit’ box to auto populate </a:t>
            </a:r>
            <a:r>
              <a:rPr lang="en-AU" baseline="0" dirty="0" smtClean="0"/>
              <a:t>the minimum limit in the measurement box.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2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Agent Measurements step for Atmospheric</a:t>
            </a:r>
          </a:p>
          <a:p>
            <a:r>
              <a:rPr lang="en-AU" dirty="0" smtClean="0"/>
              <a:t>An agent with measurement below detection limit and an agent with an exceedance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966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Exceedance Analysis step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Complete mandatory fields – Sample Context, Personal Protective Equipment and Factor Analysis and Action Plan</a:t>
            </a:r>
          </a:p>
          <a:p>
            <a:r>
              <a:rPr lang="en-AU" baseline="0" dirty="0" smtClean="0"/>
              <a:t>Note - Tick box to provide the analysis later.  The status will change to </a:t>
            </a:r>
            <a:r>
              <a:rPr lang="en-AU" b="0" baseline="0" dirty="0" smtClean="0"/>
              <a:t>‘Industry response required’ which will require completion of this step and submit</a:t>
            </a:r>
          </a:p>
          <a:p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Biological Exceedance Analysis </a:t>
            </a:r>
          </a:p>
          <a:p>
            <a:r>
              <a:rPr lang="en-AU" b="0" dirty="0" smtClean="0"/>
              <a:t>Complete</a:t>
            </a:r>
            <a:r>
              <a:rPr lang="en-AU" b="0" baseline="0" dirty="0" smtClean="0"/>
              <a:t> steps as Atmospheric </a:t>
            </a:r>
          </a:p>
          <a:p>
            <a:r>
              <a:rPr lang="en-AU" baseline="0" dirty="0" smtClean="0"/>
              <a:t>Personal Protective Equipment will drop down related to biological</a:t>
            </a:r>
          </a:p>
          <a:p>
            <a:endParaRPr lang="en-AU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 </a:t>
            </a:r>
            <a:r>
              <a:rPr lang="en-AU" b="1" baseline="0" dirty="0" smtClean="0"/>
              <a:t>Noise Exceedance Analysis </a:t>
            </a:r>
            <a:endParaRPr lang="en-A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dirty="0" smtClean="0"/>
              <a:t>Complete</a:t>
            </a:r>
            <a:r>
              <a:rPr lang="en-AU" b="0" baseline="0" dirty="0" smtClean="0"/>
              <a:t> steps as Atmospheric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Personal Protective Equipment will drop down related to Noise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Information referred to in the PowerPoint applies to mining and exploration companies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968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Exceedance Analysis step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baseline="0" dirty="0" smtClean="0"/>
              <a:t>‘Link existing’ enables you to add an already existing Contributory factor in the similar exposure group (SEG) </a:t>
            </a:r>
            <a:r>
              <a:rPr lang="en-AU" baseline="0" dirty="0" smtClean="0"/>
              <a:t> 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31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Review step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If</a:t>
            </a:r>
            <a:r>
              <a:rPr lang="en-AU" baseline="0" dirty="0" smtClean="0"/>
              <a:t> any required information has not been provided this will show under Review step. Click the step to add the information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If</a:t>
            </a:r>
            <a:r>
              <a:rPr lang="en-AU" baseline="0" dirty="0" smtClean="0"/>
              <a:t> any required information has been provided the submission will be flagged as no errors or warnings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028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Submit step for Atmospheric</a:t>
            </a:r>
          </a:p>
          <a:p>
            <a:r>
              <a:rPr lang="en-AU" dirty="0" smtClean="0"/>
              <a:t>Click submit if only one submission</a:t>
            </a:r>
            <a:r>
              <a:rPr lang="en-AU" baseline="0" dirty="0" smtClean="0"/>
              <a:t> or for the last submission.</a:t>
            </a:r>
          </a:p>
          <a:p>
            <a:r>
              <a:rPr lang="en-AU" dirty="0" smtClean="0"/>
              <a:t>‘Submit’ button will only add the one sample. </a:t>
            </a:r>
          </a:p>
          <a:p>
            <a:r>
              <a:rPr lang="en-AU" dirty="0" smtClean="0"/>
              <a:t>By using ‘submit and start</a:t>
            </a:r>
            <a:r>
              <a:rPr lang="en-AU" baseline="0" dirty="0" smtClean="0"/>
              <a:t> </a:t>
            </a:r>
            <a:r>
              <a:rPr lang="en-AU" dirty="0" smtClean="0"/>
              <a:t>new’ will create a new sample and will populate the Sample collected by</a:t>
            </a:r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932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Exceedance Analysis </a:t>
            </a:r>
            <a:r>
              <a:rPr lang="en-AU" b="1" baseline="0" dirty="0" smtClean="0"/>
              <a:t>for Atmospheric </a:t>
            </a:r>
            <a:r>
              <a:rPr lang="en-US" sz="1200" b="1" dirty="0" smtClean="0"/>
              <a:t>to be completed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 Alert and</a:t>
            </a:r>
            <a:r>
              <a:rPr lang="en-US" sz="1200" baseline="0" dirty="0" smtClean="0"/>
              <a:t> Task is generated for a sample submission with an exceedance to be submitted later.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For samples submitted immediately no alert/task is generated.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713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Exceedance Analysis </a:t>
            </a:r>
            <a:r>
              <a:rPr lang="en-AU" b="1" baseline="0" dirty="0" smtClean="0"/>
              <a:t>for Atmospheric </a:t>
            </a:r>
            <a:r>
              <a:rPr lang="en-US" sz="1200" b="1" dirty="0" smtClean="0"/>
              <a:t>to be completed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later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Opening task from the Home page takes you to the task box.  Click Carry out task to open up the wizard and complete Exceedance Analysis step.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Submit.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119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Individual Samples summary page</a:t>
            </a:r>
          </a:p>
          <a:p>
            <a:r>
              <a:rPr lang="en-AU" dirty="0" smtClean="0"/>
              <a:t>The Summary page shows</a:t>
            </a:r>
            <a:r>
              <a:rPr lang="en-AU" baseline="0" dirty="0" smtClean="0"/>
              <a:t> Individual samples, Sampling regime and Exceedance Actions tabs for the entire company (exploration) / mine site operation (SG)</a:t>
            </a:r>
          </a:p>
          <a:p>
            <a:r>
              <a:rPr lang="en-AU" baseline="0" dirty="0" smtClean="0"/>
              <a:t>My Tasks – this shows the exceedance tasks created as a result of sample with an exceedance. Click the spanner icon  to action the task.    Tasks can be filtered using the radio buttons</a:t>
            </a:r>
          </a:p>
          <a:p>
            <a:r>
              <a:rPr lang="en-AU" baseline="0" dirty="0" smtClean="0"/>
              <a:t>From here you can open the sample by clicking open the open folder icon, view the submission using the summary icon and view details of samples in the grid.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7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What are Contributory factors linked to an exceedance?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335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Contributory Factor for Atmospheric</a:t>
            </a:r>
          </a:p>
          <a:p>
            <a:r>
              <a:rPr lang="en-AU" dirty="0" smtClean="0"/>
              <a:t>Contributory factor</a:t>
            </a:r>
            <a:r>
              <a:rPr lang="en-AU" baseline="0" dirty="0" smtClean="0"/>
              <a:t> fields available in an Open status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28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Contributory Factor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Contributory factor</a:t>
            </a:r>
            <a:r>
              <a:rPr lang="en-AU" baseline="0" dirty="0" smtClean="0"/>
              <a:t> fields available in an No action Required status.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774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Contributory Factor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Contributory factor</a:t>
            </a:r>
            <a:r>
              <a:rPr lang="en-AU" baseline="0" dirty="0" smtClean="0"/>
              <a:t> fields available in a Closed status.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33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 submit a sample in SRS the mine site / exploration company must have the appropriate security roles</a:t>
            </a:r>
            <a:r>
              <a:rPr lang="en-AU" baseline="0" dirty="0" smtClean="0"/>
              <a:t> (i.e. business area / type of submission)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476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Exceedance Analysis Action Plan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Update a contributory factor from the Home Page TASK,  for a sample in the status of  Industry Response Required.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991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Exceedance Analysis Action Plan for Atmospheric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Update a contributory factor from the Exceedance Actions tab, which is in the status of Open / Accepted or Industry Response Required.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960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baseline="0" dirty="0" smtClean="0"/>
              <a:t>Edit Exceedance Action for Atmospheric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917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Agent Measurements</a:t>
            </a:r>
            <a:r>
              <a:rPr lang="en-US" sz="1200" b="1" baseline="0" dirty="0" smtClean="0"/>
              <a:t> </a:t>
            </a:r>
            <a:r>
              <a:rPr lang="en-AU" b="1" baseline="0" dirty="0" smtClean="0"/>
              <a:t>for  a Noise Sample</a:t>
            </a:r>
            <a:endParaRPr lang="en-US" sz="1200" b="1" dirty="0" smtClean="0"/>
          </a:p>
          <a:p>
            <a:r>
              <a:rPr lang="en-AU" sz="1200" dirty="0" smtClean="0"/>
              <a:t>Step</a:t>
            </a:r>
            <a:r>
              <a:rPr lang="en-AU" sz="1200" baseline="0" dirty="0" smtClean="0"/>
              <a:t> 3 – wizard view and fields for a Noise sample submission</a:t>
            </a:r>
            <a:endParaRPr lang="en-AU" sz="1200" dirty="0" smtClean="0"/>
          </a:p>
          <a:p>
            <a:r>
              <a:rPr lang="en-AU" sz="120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616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Agent Measurements</a:t>
            </a:r>
            <a:r>
              <a:rPr lang="en-US" sz="1200" b="1" baseline="0" dirty="0" smtClean="0"/>
              <a:t> </a:t>
            </a:r>
            <a:r>
              <a:rPr lang="en-AU" b="1" baseline="0" dirty="0" smtClean="0"/>
              <a:t>for  a Biological Sample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Step</a:t>
            </a:r>
            <a:r>
              <a:rPr lang="en-AU" sz="1200" baseline="0" dirty="0" smtClean="0"/>
              <a:t> 3 – wizard view and fields for a Biological sample submission</a:t>
            </a:r>
            <a:endParaRPr lang="en-AU" sz="1200" dirty="0" smtClean="0"/>
          </a:p>
          <a:p>
            <a:pPr marL="0" indent="0">
              <a:buNone/>
            </a:pPr>
            <a:r>
              <a:rPr lang="en-AU" sz="1200" dirty="0" smtClean="0"/>
              <a:t>Biological: Agent Measurements for</a:t>
            </a:r>
            <a:r>
              <a:rPr lang="en-AU" sz="1200" baseline="0" dirty="0" smtClean="0"/>
              <a:t> the agent Arsenic </a:t>
            </a:r>
            <a:r>
              <a:rPr lang="en-AU" sz="1200" dirty="0" smtClean="0"/>
              <a:t> requires the field ‘Roster Timing’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299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Agent Measurements</a:t>
            </a:r>
            <a:r>
              <a:rPr lang="en-US" sz="1200" b="1" baseline="0" dirty="0" smtClean="0"/>
              <a:t> </a:t>
            </a:r>
            <a:r>
              <a:rPr lang="en-AU" b="1" baseline="0" dirty="0" smtClean="0"/>
              <a:t>for  a Biological Sample</a:t>
            </a:r>
            <a:endParaRPr lang="en-US" sz="1200" b="1" dirty="0" smtClean="0"/>
          </a:p>
          <a:p>
            <a:pPr marL="0" indent="0">
              <a:buNone/>
            </a:pPr>
            <a:r>
              <a:rPr lang="en-AU" sz="1200" dirty="0" smtClean="0"/>
              <a:t>Biological: Agent Measurements for</a:t>
            </a:r>
            <a:r>
              <a:rPr lang="en-AU" sz="1200" baseline="0" dirty="0" smtClean="0"/>
              <a:t> the agent Arsenic </a:t>
            </a:r>
            <a:r>
              <a:rPr lang="en-AU" sz="1200" dirty="0" smtClean="0"/>
              <a:t> - Roster Timing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299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Agent Measurements</a:t>
            </a:r>
            <a:r>
              <a:rPr lang="en-US" sz="1200" b="1" baseline="0" dirty="0" smtClean="0"/>
              <a:t> </a:t>
            </a:r>
            <a:r>
              <a:rPr lang="en-AU" b="1" baseline="0" dirty="0" smtClean="0"/>
              <a:t>for  a Biological Sample</a:t>
            </a:r>
            <a:endParaRPr lang="en-US" sz="1200" b="1" dirty="0" smtClean="0"/>
          </a:p>
          <a:p>
            <a:pPr marL="0" indent="0">
              <a:buNone/>
            </a:pPr>
            <a:r>
              <a:rPr lang="en-AU" sz="1200" dirty="0" smtClean="0"/>
              <a:t>Biological: Agent Measurements for</a:t>
            </a:r>
            <a:r>
              <a:rPr lang="en-AU" sz="1200" baseline="0" dirty="0" smtClean="0"/>
              <a:t> the agent Arsenic </a:t>
            </a:r>
            <a:r>
              <a:rPr lang="en-AU" sz="1200" dirty="0" smtClean="0"/>
              <a:t> - Roster Timing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29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http://www.dmp.wa.gov.au/Documents/Safety/MSH_G_RiskbasedHygieneMgmtPlanning.pdf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68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http://www.dmp.wa.gov.au/Documents/Safety/MSH_G_RiskBasedHealthSurveillanceAndBiologicalMonitoring.pdf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15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u="sng" dirty="0" smtClean="0">
                <a:hlinkClick r:id="rId3"/>
              </a:rPr>
              <a:t>http://www.dmp.wa.gov.au/Documents/Safety/MSH_G_ManagementNoiseWAMiningOperations.pdf</a:t>
            </a:r>
            <a:r>
              <a:rPr lang="en-AU" dirty="0" smtClean="0"/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19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Refer DMP website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23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process map for individual</a:t>
            </a:r>
            <a:r>
              <a:rPr lang="en-AU" baseline="0" dirty="0" smtClean="0"/>
              <a:t> sample submissions.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46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65DC3-EE23-4957-9C0B-37A1E6FD5F5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09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4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00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0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2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64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6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9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975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4667-6740-498E-8822-F87BCEEB3D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56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F36C-9474-467E-B1EB-132C8187E1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43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E5DF-A899-468D-9298-EECA3D13A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755650" y="1196975"/>
            <a:ext cx="7777163" cy="71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133-A28B-4EF4-A2D5-AE011194DE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9592-979F-446E-B0CD-E6B23ED504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2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DB2-E57C-4FD8-9205-7B2BCFC9B3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7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278F-C93A-44A2-AB74-1750ADFF2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16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23-40B7-499F-A1CA-C59ADA7A4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0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7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werpoint desig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73334"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00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6F9D1-B07B-4D00-B2E6-B8677B14ED2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p.wa.gov.au/Documents/Safety/MSH_G_RiskbasedHygieneMgmtPlanning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Open/Business/Resources%20Safety/RSD%20Licensing%20and%20Regulation/Business%20Improvement/SRS%20Training/Industry%20Awareness/Health%20and%20Hygiene%20Sampling%20-%20Apr%202017/RiskBasedHealthSurveillanceAndBiologicalMonito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werpoint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Grp="1" noChangeArrowheads="1"/>
          </p:cNvSpPr>
          <p:nvPr/>
        </p:nvSpPr>
        <p:spPr bwMode="auto">
          <a:xfrm>
            <a:off x="632637" y="2132856"/>
            <a:ext cx="777240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40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4000" dirty="0" smtClean="0"/>
              <a:t>Health and Hygiene Sampling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4000" dirty="0" smtClean="0"/>
              <a:t>Safety </a:t>
            </a:r>
            <a:r>
              <a:rPr lang="en-AU" sz="4000" dirty="0" smtClean="0"/>
              <a:t>Regulation System (SRS</a:t>
            </a:r>
            <a:r>
              <a:rPr lang="en-AU" sz="4000" dirty="0" smtClean="0"/>
              <a:t>)</a:t>
            </a:r>
            <a:r>
              <a:rPr lang="en-AU" sz="4000" dirty="0"/>
              <a:t/>
            </a:r>
            <a:br>
              <a:rPr lang="en-AU" sz="4000" dirty="0"/>
            </a:b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076" name="Picture 8" descr="DMP_RS_logo_white_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6" b="37823"/>
          <a:stretch>
            <a:fillRect/>
          </a:stretch>
        </p:blipFill>
        <p:spPr bwMode="auto">
          <a:xfrm>
            <a:off x="76200" y="22860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600200" y="4532847"/>
            <a:ext cx="6284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AU" sz="3600" dirty="0"/>
              <a:t>Industry </a:t>
            </a:r>
            <a:r>
              <a:rPr lang="en-AU" sz="3600" dirty="0" smtClean="0"/>
              <a:t>Awareness </a:t>
            </a:r>
            <a:r>
              <a:rPr lang="en-AU" sz="3600" dirty="0" smtClean="0"/>
              <a:t>session           </a:t>
            </a:r>
            <a:r>
              <a:rPr lang="en-US" sz="3600" dirty="0" smtClean="0">
                <a:solidFill>
                  <a:srgbClr val="000000"/>
                </a:solidFill>
              </a:rPr>
              <a:t>May </a:t>
            </a:r>
            <a:r>
              <a:rPr lang="en-US" sz="3600" dirty="0" smtClean="0">
                <a:solidFill>
                  <a:srgbClr val="000000"/>
                </a:solidFill>
              </a:rPr>
              <a:t>2017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 www.dmp.wa.gov.au/ResourcesSafety</a:t>
            </a:r>
          </a:p>
        </p:txBody>
      </p:sp>
    </p:spTree>
    <p:extLst>
      <p:ext uri="{BB962C8B-B14F-4D97-AF65-F5344CB8AC3E}">
        <p14:creationId xmlns:p14="http://schemas.microsoft.com/office/powerpoint/2010/main" val="12786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AU" dirty="0" smtClean="0"/>
              <a:t>Individual sample lodgement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530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Lodgement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6948"/>
            <a:ext cx="3960440" cy="494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56248"/>
            <a:ext cx="7630616" cy="1080120"/>
          </a:xfrm>
        </p:spPr>
        <p:txBody>
          <a:bodyPr/>
          <a:lstStyle/>
          <a:p>
            <a:pPr eaLnBrk="1" hangingPunct="1"/>
            <a:r>
              <a:rPr lang="en-AU" dirty="0" smtClean="0"/>
              <a:t>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Reporting details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702624" cy="475523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dirty="0" smtClean="0"/>
              <a:t>Mining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/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/>
          </a:p>
          <a:p>
            <a:pPr eaLnBrk="1" hangingPunct="1"/>
            <a:endParaRPr lang="en-AU" dirty="0" smtClean="0"/>
          </a:p>
          <a:p>
            <a:pPr marL="0" indent="0" eaLnBrk="1" hangingPunct="1">
              <a:buNone/>
            </a:pPr>
            <a:endParaRPr lang="en-AU" dirty="0" smtClean="0"/>
          </a:p>
          <a:p>
            <a:pPr marL="0" indent="0" eaLnBrk="1" hangingPunct="1">
              <a:buNone/>
            </a:pPr>
            <a:r>
              <a:rPr lang="en-AU" dirty="0" smtClean="0"/>
              <a:t> Exploration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80" y="4293096"/>
            <a:ext cx="5904656" cy="212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5904656" cy="278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Sample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5413"/>
            <a:ext cx="6768752" cy="492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3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/>
              <a:t>S</a:t>
            </a:r>
            <a:r>
              <a:rPr lang="en-AU" dirty="0" smtClean="0"/>
              <a:t>ampling equipment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86" y="4149080"/>
            <a:ext cx="501459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2743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ight Arrow 4"/>
          <p:cNvSpPr/>
          <p:nvPr/>
        </p:nvSpPr>
        <p:spPr bwMode="auto">
          <a:xfrm rot="4125905">
            <a:off x="4308748" y="4352038"/>
            <a:ext cx="2303190" cy="17752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6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Atmospheric – multiple agents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80767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023249" cy="249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AU" dirty="0" smtClean="0"/>
              <a:t>Sampled </a:t>
            </a:r>
            <a:r>
              <a:rPr lang="en-AU" dirty="0"/>
              <a:t>p</a:t>
            </a:r>
            <a:r>
              <a:rPr lang="en-AU" dirty="0" smtClean="0"/>
              <a:t>erson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3555"/>
            <a:ext cx="6913441" cy="1959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59" y="4365104"/>
            <a:ext cx="6662820" cy="11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7132958">
            <a:off x="6081561" y="3781637"/>
            <a:ext cx="1397113" cy="44752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ＭＳ Ｐゴシック" pitchFamily="-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AU" dirty="0"/>
              <a:t>Agent </a:t>
            </a:r>
            <a:r>
              <a:rPr lang="en-AU" dirty="0" smtClean="0"/>
              <a:t>measurements - </a:t>
            </a:r>
            <a:r>
              <a:rPr lang="en-AU" dirty="0" smtClean="0"/>
              <a:t>1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10016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Agent measurements - 2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0738"/>
            <a:ext cx="7646987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7132958" flipV="1">
            <a:off x="6862598" y="3978862"/>
            <a:ext cx="895150" cy="22462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ＭＳ Ｐゴシック" pitchFamily="-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630616" cy="1182960"/>
          </a:xfrm>
        </p:spPr>
        <p:txBody>
          <a:bodyPr/>
          <a:lstStyle/>
          <a:p>
            <a:pPr eaLnBrk="1" hangingPunct="1"/>
            <a:r>
              <a:rPr lang="en-US" dirty="0" smtClean="0"/>
              <a:t>Atmospheric </a:t>
            </a:r>
            <a:r>
              <a:rPr lang="en-US" dirty="0" smtClean="0"/>
              <a:t>- exceedance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0" name="Picture 2" descr="C:\Users\mijcast\AppData\Local\Temp\SNAGHTML68fa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522945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" y="4418868"/>
            <a:ext cx="3246933" cy="80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8" y="1591249"/>
            <a:ext cx="4124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3518887" y="1907444"/>
            <a:ext cx="104210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18887" y="1931436"/>
            <a:ext cx="998364" cy="1794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4472862" y="1340768"/>
            <a:ext cx="4536504" cy="14601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4" charset="-128"/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725333"/>
            <a:ext cx="3960440" cy="6831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Session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58608" cy="4495800"/>
          </a:xfrm>
        </p:spPr>
        <p:txBody>
          <a:bodyPr/>
          <a:lstStyle/>
          <a:p>
            <a:r>
              <a:rPr lang="en-AU" dirty="0" smtClean="0"/>
              <a:t>An overview of Health and Hygiene Sampling</a:t>
            </a:r>
          </a:p>
          <a:p>
            <a:r>
              <a:rPr lang="en-AU" dirty="0" smtClean="0"/>
              <a:t>Sampler registration requirements</a:t>
            </a:r>
          </a:p>
          <a:p>
            <a:r>
              <a:rPr lang="en-AU" dirty="0" smtClean="0"/>
              <a:t>SRS security role requirements</a:t>
            </a:r>
          </a:p>
          <a:p>
            <a:r>
              <a:rPr lang="en-AU" dirty="0" smtClean="0"/>
              <a:t>The process of submission of samples</a:t>
            </a:r>
          </a:p>
          <a:p>
            <a:r>
              <a:rPr lang="en-AU" dirty="0" smtClean="0"/>
              <a:t>Case scenarios - atmospheric sample submissions</a:t>
            </a:r>
          </a:p>
          <a:p>
            <a:r>
              <a:rPr lang="en-AU" dirty="0"/>
              <a:t>C</a:t>
            </a:r>
            <a:r>
              <a:rPr lang="en-AU" dirty="0" smtClean="0"/>
              <a:t>ontributory factors and how to action them</a:t>
            </a:r>
          </a:p>
          <a:p>
            <a:r>
              <a:rPr lang="en-AU" dirty="0" smtClean="0"/>
              <a:t>Health Management Regime (HMR) for a mine site / exploration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/>
              <a:t>Exceedance </a:t>
            </a:r>
            <a:r>
              <a:rPr lang="en-US" dirty="0" smtClean="0"/>
              <a:t>analysis </a:t>
            </a:r>
            <a:r>
              <a:rPr lang="en-US" dirty="0"/>
              <a:t>- Link Existing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5"/>
            <a:ext cx="8183071" cy="246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599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495800"/>
          </a:xfrm>
        </p:spPr>
        <p:txBody>
          <a:bodyPr/>
          <a:lstStyle/>
          <a:p>
            <a:r>
              <a:rPr lang="en-AU" dirty="0" smtClean="0"/>
              <a:t>Step with errors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Step with no errors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26" y="1933744"/>
            <a:ext cx="694957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456689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Submit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36" y="2060848"/>
            <a:ext cx="6879905" cy="294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Exceedance Analysis – Task /Alert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4" y="1890936"/>
            <a:ext cx="8352927" cy="104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40635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Carry </a:t>
            </a:r>
            <a:r>
              <a:rPr lang="en-US" dirty="0" smtClean="0"/>
              <a:t>out task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8134741" cy="3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Summary - </a:t>
            </a:r>
            <a:r>
              <a:rPr lang="en-AU" dirty="0" smtClean="0"/>
              <a:t>individual samples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6" name="Picture 2" descr="C:\Users\mijcast\AppData\Local\Temp\SNAGHTML638f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91532" cy="37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Contributory </a:t>
            </a:r>
            <a:r>
              <a:rPr lang="en-AU" dirty="0" smtClean="0"/>
              <a:t>factor </a:t>
            </a:r>
            <a:r>
              <a:rPr lang="en-AU" dirty="0" smtClean="0"/>
              <a:t>(CF)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848872" cy="4495800"/>
          </a:xfrm>
        </p:spPr>
        <p:txBody>
          <a:bodyPr>
            <a:noAutofit/>
          </a:bodyPr>
          <a:lstStyle/>
          <a:p>
            <a:r>
              <a:rPr lang="en-AU" dirty="0" smtClean="0"/>
              <a:t>A Contributory Factor provides an explanation for </a:t>
            </a:r>
            <a:r>
              <a:rPr lang="en-AU" dirty="0"/>
              <a:t>the cause of an </a:t>
            </a:r>
            <a:r>
              <a:rPr lang="en-AU" dirty="0" smtClean="0"/>
              <a:t>exceedance and is a mandatory entry</a:t>
            </a:r>
          </a:p>
          <a:p>
            <a:r>
              <a:rPr lang="en-AU" dirty="0" smtClean="0"/>
              <a:t>Status:  Open / Closed / No Action Required</a:t>
            </a:r>
          </a:p>
          <a:p>
            <a:r>
              <a:rPr lang="en-AU" dirty="0" smtClean="0"/>
              <a:t>Proposed/completed action plan is required  </a:t>
            </a:r>
          </a:p>
          <a:p>
            <a:r>
              <a:rPr lang="en-AU" dirty="0"/>
              <a:t>Contributory Factors can be </a:t>
            </a:r>
            <a:r>
              <a:rPr lang="en-AU" dirty="0" smtClean="0"/>
              <a:t>linked to  existing in similar </a:t>
            </a:r>
            <a:r>
              <a:rPr lang="en-AU" dirty="0"/>
              <a:t>exposure groups (SEGs)</a:t>
            </a:r>
          </a:p>
          <a:p>
            <a:r>
              <a:rPr lang="en-AU" dirty="0" smtClean="0"/>
              <a:t>Contributory Factors can be updated </a:t>
            </a:r>
            <a:r>
              <a:rPr lang="en-AU" dirty="0"/>
              <a:t>only </a:t>
            </a:r>
            <a:r>
              <a:rPr lang="en-AU" dirty="0" smtClean="0"/>
              <a:t>where the sample </a:t>
            </a:r>
            <a:r>
              <a:rPr lang="en-AU" dirty="0"/>
              <a:t>it is </a:t>
            </a:r>
            <a:r>
              <a:rPr lang="en-AU" dirty="0" smtClean="0"/>
              <a:t>related to, is not in the status of ‘Under Assessment</a:t>
            </a:r>
            <a:r>
              <a:rPr lang="en-AU" dirty="0" smtClean="0"/>
              <a:t>’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584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Status - </a:t>
            </a:r>
            <a:r>
              <a:rPr lang="en-AU" dirty="0" smtClean="0"/>
              <a:t>open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820" y="1600200"/>
            <a:ext cx="5216359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Status – </a:t>
            </a:r>
            <a:r>
              <a:rPr lang="en-AU" dirty="0" smtClean="0"/>
              <a:t>no action required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277890" cy="509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09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Status - </a:t>
            </a:r>
            <a:r>
              <a:rPr lang="en-AU" dirty="0" smtClean="0"/>
              <a:t>closed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7087"/>
            <a:ext cx="6574482" cy="496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22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AU" dirty="0" smtClean="0"/>
              <a:t>SRS security roles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630616" cy="4495800"/>
          </a:xfrm>
        </p:spPr>
        <p:txBody>
          <a:bodyPr/>
          <a:lstStyle/>
          <a:p>
            <a:r>
              <a:rPr lang="en-AU" dirty="0" smtClean="0"/>
              <a:t>Business areas: Mining / Exploration </a:t>
            </a:r>
          </a:p>
          <a:p>
            <a:r>
              <a:rPr lang="en-AU" dirty="0"/>
              <a:t>Company Administrator or Company </a:t>
            </a:r>
            <a:r>
              <a:rPr lang="en-AU" dirty="0" smtClean="0"/>
              <a:t>Representative security roles for Individual Samples and Bulk Lodgement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735459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Edit </a:t>
            </a:r>
            <a:r>
              <a:rPr lang="en-AU" dirty="0" smtClean="0"/>
              <a:t>exceedance actions </a:t>
            </a:r>
            <a:r>
              <a:rPr lang="en-AU" dirty="0" smtClean="0"/>
              <a:t>– 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60750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00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Edit </a:t>
            </a:r>
            <a:r>
              <a:rPr lang="en-AU" dirty="0" smtClean="0"/>
              <a:t>exceedance actions</a:t>
            </a:r>
            <a:r>
              <a:rPr lang="en-AU" dirty="0" smtClean="0"/>
              <a:t>– 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6"/>
            <a:ext cx="8424936" cy="328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45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Edit </a:t>
            </a:r>
            <a:r>
              <a:rPr lang="en-AU" dirty="0" smtClean="0"/>
              <a:t>exceedance action </a:t>
            </a:r>
            <a:r>
              <a:rPr lang="en-AU" dirty="0" smtClean="0"/>
              <a:t>- 3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91149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Noise - </a:t>
            </a:r>
            <a:r>
              <a:rPr lang="en-AU" dirty="0" smtClean="0"/>
              <a:t>agent measurement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8009"/>
            <a:ext cx="7776864" cy="384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Biological - </a:t>
            </a:r>
            <a:r>
              <a:rPr lang="en-AU" dirty="0" smtClean="0"/>
              <a:t>agent measurements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0" cy="320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57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Further help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8407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Q&amp;A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558608" cy="44958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4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Guideline - atmospheric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4632" cy="4968552"/>
          </a:xfrm>
        </p:spPr>
        <p:txBody>
          <a:bodyPr/>
          <a:lstStyle/>
          <a:p>
            <a:pPr marL="0" indent="0" algn="ctr">
              <a:buNone/>
            </a:pPr>
            <a:endParaRPr lang="en-AU" sz="1400" dirty="0" smtClean="0"/>
          </a:p>
          <a:p>
            <a:pPr marL="0" indent="0" algn="ctr">
              <a:buNone/>
            </a:pPr>
            <a:endParaRPr lang="en-AU" sz="1400" dirty="0"/>
          </a:p>
          <a:p>
            <a:pPr marL="0" indent="0" algn="ctr">
              <a:buNone/>
            </a:pPr>
            <a:endParaRPr lang="en-AU" sz="1400" dirty="0" smtClean="0"/>
          </a:p>
          <a:p>
            <a:pPr marL="0" indent="0" algn="ctr">
              <a:buNone/>
            </a:pPr>
            <a:endParaRPr lang="en-AU" sz="1400" dirty="0"/>
          </a:p>
          <a:p>
            <a:pPr marL="0" indent="0" algn="ctr">
              <a:buNone/>
            </a:pPr>
            <a:endParaRPr lang="en-AU" sz="1400" dirty="0" smtClean="0"/>
          </a:p>
          <a:p>
            <a:pPr marL="0" indent="0" algn="ctr">
              <a:buNone/>
            </a:pPr>
            <a:endParaRPr lang="en-AU" sz="2800" dirty="0" smtClean="0">
              <a:hlinkClick r:id="rId3"/>
            </a:endParaRPr>
          </a:p>
          <a:p>
            <a:pPr marL="0" indent="0" algn="ctr">
              <a:buNone/>
            </a:pPr>
            <a:endParaRPr lang="en-AU" sz="2800" dirty="0">
              <a:hlinkClick r:id="rId3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17" y="1412776"/>
            <a:ext cx="5096379" cy="497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Guideline - biological </a:t>
            </a:r>
            <a:r>
              <a:rPr lang="en-AU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42" y="1627634"/>
            <a:ext cx="7630616" cy="4781128"/>
          </a:xfrm>
        </p:spPr>
        <p:txBody>
          <a:bodyPr/>
          <a:lstStyle/>
          <a:p>
            <a:pPr marL="0" indent="0">
              <a:buNone/>
            </a:pPr>
            <a:endParaRPr lang="en-AU" sz="1400" dirty="0" smtClean="0">
              <a:hlinkClick r:id="rId3"/>
            </a:endParaRPr>
          </a:p>
          <a:p>
            <a:pPr marL="0" indent="0">
              <a:buNone/>
            </a:pPr>
            <a:endParaRPr lang="en-AU" sz="1400" dirty="0">
              <a:hlinkClick r:id="rId3"/>
            </a:endParaRPr>
          </a:p>
          <a:p>
            <a:pPr marL="0" indent="0">
              <a:buNone/>
            </a:pPr>
            <a:endParaRPr lang="en-AU" sz="1400" dirty="0" smtClean="0">
              <a:hlinkClick r:id="rId3"/>
            </a:endParaRPr>
          </a:p>
          <a:p>
            <a:pPr marL="0" indent="0">
              <a:buNone/>
            </a:pPr>
            <a:endParaRPr lang="en-AU" sz="1400" dirty="0">
              <a:hlinkClick r:id="rId3"/>
            </a:endParaRPr>
          </a:p>
          <a:p>
            <a:pPr marL="0" indent="0">
              <a:buNone/>
            </a:pPr>
            <a:endParaRPr lang="en-AU" sz="1400" dirty="0" smtClean="0">
              <a:hlinkClick r:id="rId3"/>
            </a:endParaRPr>
          </a:p>
          <a:p>
            <a:pPr marL="0" indent="0">
              <a:buNone/>
            </a:pPr>
            <a:endParaRPr lang="en-AU" sz="1400" dirty="0">
              <a:hlinkClick r:id="rId3"/>
            </a:endParaRPr>
          </a:p>
          <a:p>
            <a:pPr marL="0" indent="0">
              <a:buNone/>
            </a:pPr>
            <a:endParaRPr lang="en-AU" sz="1400" dirty="0" smtClean="0">
              <a:hlinkClick r:id="rId3"/>
            </a:endParaRPr>
          </a:p>
          <a:p>
            <a:pPr marL="0" indent="0">
              <a:buNone/>
            </a:pPr>
            <a:endParaRPr lang="en-AU" sz="1400" dirty="0">
              <a:hlinkClick r:id="rId3"/>
            </a:endParaRPr>
          </a:p>
          <a:p>
            <a:pPr marL="0" indent="0">
              <a:buNone/>
            </a:pPr>
            <a:endParaRPr lang="en-AU" sz="1400" dirty="0" smtClean="0">
              <a:hlinkClick r:id="rId3"/>
            </a:endParaRPr>
          </a:p>
          <a:p>
            <a:pPr marL="0" indent="0">
              <a:buNone/>
            </a:pPr>
            <a:endParaRPr lang="en-AU" sz="1400" dirty="0">
              <a:hlinkClick r:id="rId3"/>
            </a:endParaRPr>
          </a:p>
          <a:p>
            <a:pPr marL="0" indent="0" algn="ctr">
              <a:buNone/>
            </a:pPr>
            <a:endParaRPr lang="en-AU" sz="2000" dirty="0" smtClean="0">
              <a:hlinkClick r:id="rId3"/>
            </a:endParaRPr>
          </a:p>
          <a:p>
            <a:pPr marL="0" indent="0" algn="ctr">
              <a:buNone/>
            </a:pPr>
            <a:endParaRPr lang="en-AU" sz="2000" dirty="0">
              <a:hlinkClick r:id="rId3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7"/>
            <a:ext cx="5760640" cy="498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Guideline – noise monitoring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040560" cy="50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r>
              <a:rPr lang="en-AU" dirty="0" smtClean="0"/>
              <a:t>Bulk lodgement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80720" cy="471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7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2" y="404664"/>
            <a:ext cx="858539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28600"/>
            <a:ext cx="7630616" cy="1143000"/>
          </a:xfrm>
        </p:spPr>
        <p:txBody>
          <a:bodyPr/>
          <a:lstStyle/>
          <a:p>
            <a:pPr eaLnBrk="1" hangingPunct="1"/>
            <a:r>
              <a:rPr lang="en-AU" dirty="0" smtClean="0"/>
              <a:t>SRS </a:t>
            </a:r>
            <a:r>
              <a:rPr lang="en-AU" dirty="0" smtClean="0"/>
              <a:t>home page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1278F-C93A-44A2-AB74-1750ADFF2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7599"/>
            <a:ext cx="7986752" cy="459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64" ma:contentTypeDescription="Create a new document." ma:contentTypeScope="" ma:versionID="ef2e723b636d3c93d418fb45a6196212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1930c6e2245d17f1468825221903f85e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format="Dropdown" ma:internalName="OurDocsDocumentType" ma:readOnly="fals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Travel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VersionReason xmlns="dce3ed02-b0cd-470d-9119-e5f1a2533a21">Added process map </OurDocsVersionReason>
    <OurDocsVersionCreatedAt xmlns="dce3ed02-b0cd-470d-9119-e5f1a2533a21">2017-05-10T00:50:20+00:00</OurDocsVersionCreatedAt>
    <OurDocsDocId xmlns="dce3ed02-b0cd-470d-9119-e5f1a2533a21">002671.Resources.Safety</OurDocsDocId>
    <OurDocsDocumentSource xmlns="dce3ed02-b0cd-470d-9119-e5f1a2533a21">Internal</OurDocsDocumentSource>
    <OurDocsLocation xmlns="dce3ed02-b0cd-470d-9119-e5f1a2533a21">Perth</OurDocsLocation>
    <OurDocsDataStore xmlns="dce3ed02-b0cd-470d-9119-e5f1a2533a21">Central</OurDocsDataStore>
    <OurDocsReleaseClassification xmlns="dce3ed02-b0cd-470d-9119-e5f1a2533a21">Departmental Use Only</OurDocsReleaseClassification>
    <OurDocsTitle xmlns="dce3ed02-b0cd-470d-9119-e5f1a2533a21">MR27 - Industry Awarenesss Health and Hygiene - May 2017</OurDocsTitle>
    <OurDocsLockedOnBehalfOf xmlns="dce3ed02-b0cd-470d-9119-e5f1a2533a21" xsi:nil="true"/>
    <OurDocsVersionNumber xmlns="dce3ed02-b0cd-470d-9119-e5f1a2533a21">3</OurDocsVersionNumber>
    <OurDocsAuthor xmlns="dce3ed02-b0cd-470d-9119-e5f1a2533a21">EDMONDSON, Vicki</OurDocsAuthor>
    <OurDocsDescription xmlns="dce3ed02-b0cd-470d-9119-e5f1a2533a21">MR27 - Industry Awarenesss Health and Hygiene - May 2017</OurDocsDescription>
    <OurDocsVersionCreatedBy xmlns="dce3ed02-b0cd-470d-9119-e5f1a2533a21">MIJCAST</OurDocsVersionCreatedBy>
    <OurDocsIsLocked xmlns="dce3ed02-b0cd-470d-9119-e5f1a2533a21">false</OurDocsIsLocked>
    <OurDocsDocumentType xmlns="dce3ed02-b0cd-470d-9119-e5f1a2533a21">Other</OurDocsDocumentType>
    <OurDocsIsRecordsDocument xmlns="dce3ed02-b0cd-470d-9119-e5f1a2533a21">false</OurDocsIsRecordsDocument>
    <OurDocsDocumentDate xmlns="dce3ed02-b0cd-470d-9119-e5f1a2533a21">2017-05-02T16:00:00+00:00</OurDocsDocumentDate>
    <OurDocsLockedBy xmlns="dce3ed02-b0cd-470d-9119-e5f1a2533a21" xsi:nil="true"/>
    <OurDocsFileNumbers xmlns="dce3ed02-b0cd-470d-9119-e5f1a2533a21" xsi:nil="true"/>
    <OurDocsLockedOn xmlns="dce3ed02-b0cd-470d-9119-e5f1a2533a21" xsi:nil="true"/>
  </documentManagement>
</p:properties>
</file>

<file path=customXml/item3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59DF1D-A83F-41DA-9BC4-E7BB168C5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9E36E8-FBB3-415F-B81F-D7EF6DBFA001}">
  <ds:schemaRefs>
    <ds:schemaRef ds:uri="http://purl.org/dc/dcmitype/"/>
    <ds:schemaRef ds:uri="dce3ed02-b0cd-470d-9119-e5f1a2533a21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707DCA0-3405-46A6-948A-2838C55A39F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9F447FE-2F7D-4D2E-98BE-D8E535485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Words>1280</Words>
  <Application>Microsoft Office PowerPoint</Application>
  <PresentationFormat>On-screen Show (4:3)</PresentationFormat>
  <Paragraphs>250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Blank Presentation</vt:lpstr>
      <vt:lpstr>1_Blank Presentation</vt:lpstr>
      <vt:lpstr>2_Blank Presentation</vt:lpstr>
      <vt:lpstr>8_Blank Presentation</vt:lpstr>
      <vt:lpstr>9_Blank Presentation</vt:lpstr>
      <vt:lpstr>10_Blank Presentation</vt:lpstr>
      <vt:lpstr>11_Blank Presentation</vt:lpstr>
      <vt:lpstr>13_Blank Presentation</vt:lpstr>
      <vt:lpstr>16_Blank Presentation</vt:lpstr>
      <vt:lpstr>17_Blank Presentation</vt:lpstr>
      <vt:lpstr>18_Blank Presentation</vt:lpstr>
      <vt:lpstr>19_Blank Presentation</vt:lpstr>
      <vt:lpstr>23_Blank Presentation</vt:lpstr>
      <vt:lpstr>24_Blank Presentation</vt:lpstr>
      <vt:lpstr>PowerPoint Presentation</vt:lpstr>
      <vt:lpstr>Session objectives</vt:lpstr>
      <vt:lpstr>SRS security roles</vt:lpstr>
      <vt:lpstr>Guideline - atmospheric monitoring</vt:lpstr>
      <vt:lpstr>Guideline - biological monitoring</vt:lpstr>
      <vt:lpstr>Guideline – noise monitoring</vt:lpstr>
      <vt:lpstr>Bulk lodgement</vt:lpstr>
      <vt:lpstr>PowerPoint Presentation</vt:lpstr>
      <vt:lpstr>SRS home page</vt:lpstr>
      <vt:lpstr>Individual sample lodgement</vt:lpstr>
      <vt:lpstr>Lodgement </vt:lpstr>
      <vt:lpstr>   Reporting details  </vt:lpstr>
      <vt:lpstr>Sample</vt:lpstr>
      <vt:lpstr>Sampling equipment</vt:lpstr>
      <vt:lpstr>Atmospheric – multiple agents</vt:lpstr>
      <vt:lpstr>Sampled person</vt:lpstr>
      <vt:lpstr>Agent measurements - 1</vt:lpstr>
      <vt:lpstr>Agent measurements - 2</vt:lpstr>
      <vt:lpstr>Atmospheric - exceedance analysis</vt:lpstr>
      <vt:lpstr>Exceedance analysis - Link Existing </vt:lpstr>
      <vt:lpstr>Review</vt:lpstr>
      <vt:lpstr>Submit</vt:lpstr>
      <vt:lpstr>Exceedance Analysis – Task /Alert</vt:lpstr>
      <vt:lpstr>Carry out task</vt:lpstr>
      <vt:lpstr>Summary - individual samples</vt:lpstr>
      <vt:lpstr>Contributory factor (CF)</vt:lpstr>
      <vt:lpstr>Status - open</vt:lpstr>
      <vt:lpstr>Status – no action required</vt:lpstr>
      <vt:lpstr>Status - closed</vt:lpstr>
      <vt:lpstr>Edit exceedance actions – 1</vt:lpstr>
      <vt:lpstr>Edit exceedance actions– 2</vt:lpstr>
      <vt:lpstr>Edit exceedance action - 3</vt:lpstr>
      <vt:lpstr>Noise - agent measurement</vt:lpstr>
      <vt:lpstr>Biological - agent measurements</vt:lpstr>
      <vt:lpstr>Further help</vt:lpstr>
      <vt:lpstr>Q&amp;A</vt:lpstr>
      <vt:lpstr>Notes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MR27 - Industry Awarenesss Health and Hygiene - May 2017</dc:title>
  <dc:subject>MR27 - Industry Awarenesss Health and Hygiene - May 2017</dc:subject>
  <dc:creator>EDMONDSON, Vicki</dc:creator>
  <cp:lastModifiedBy>CHEW, Lindy</cp:lastModifiedBy>
  <cp:revision>357</cp:revision>
  <cp:lastPrinted>2017-04-26T00:18:42Z</cp:lastPrinted>
  <dcterms:created xsi:type="dcterms:W3CDTF">2017-02-17T05:32:32Z</dcterms:created>
  <dcterms:modified xsi:type="dcterms:W3CDTF">2017-05-12T04:02:36Z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  <property fmtid="{D5CDD505-2E9C-101B-9397-08002B2CF9AE}" pid="3" name="DataStore">
    <vt:lpwstr>Central</vt:lpwstr>
  </property>
</Properties>
</file>