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9" r:id="rId3"/>
    <p:sldId id="300" r:id="rId4"/>
    <p:sldId id="301" r:id="rId5"/>
    <p:sldId id="298" r:id="rId6"/>
    <p:sldId id="276" r:id="rId7"/>
    <p:sldId id="292" r:id="rId8"/>
    <p:sldId id="293" r:id="rId9"/>
    <p:sldId id="294" r:id="rId10"/>
    <p:sldId id="295" r:id="rId11"/>
    <p:sldId id="296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E71"/>
    <a:srgbClr val="8E1A1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94683" autoAdjust="0"/>
  </p:normalViewPr>
  <p:slideViewPr>
    <p:cSldViewPr snapToGrid="0">
      <p:cViewPr varScale="1">
        <p:scale>
          <a:sx n="73" d="100"/>
          <a:sy n="73" d="100"/>
        </p:scale>
        <p:origin x="762" y="72"/>
      </p:cViewPr>
      <p:guideLst>
        <p:guide orient="horz" pos="2228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2CD6A-BECE-4B0E-A069-B81FDA9BE971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9A58-F47C-4842-9A7A-6CE37BFBBB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13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19A58-F47C-4842-9A7A-6CE37BFBBB8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0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19A58-F47C-4842-9A7A-6CE37BFBBB8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31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19A58-F47C-4842-9A7A-6CE37BFBBB8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08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19A58-F47C-4842-9A7A-6CE37BFBBB8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09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IRS-PowerPoint-Template-June-2017_FINAL-16_9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30"/>
            <a:ext cx="12193200" cy="192042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2306638"/>
            <a:ext cx="4546600" cy="865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E6E71"/>
                </a:solidFill>
              </a:defRPr>
            </a:lvl1pPr>
          </a:lstStyle>
          <a:p>
            <a:pPr lvl="0"/>
            <a:r>
              <a:rPr lang="en-AU" dirty="0" smtClean="0"/>
              <a:t>Enter Title Here</a:t>
            </a:r>
            <a:endParaRPr lang="en-AU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4102486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Presented by</a:t>
            </a:r>
            <a:endParaRPr lang="en-AU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50875" y="4794465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Enter Name Here</a:t>
            </a:r>
            <a:endParaRPr lang="en-AU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775325" y="1598613"/>
            <a:ext cx="6021388" cy="43402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1539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20562"/>
            <a:ext cx="6172200" cy="405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0562"/>
            <a:ext cx="3932237" cy="4048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545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820562"/>
            <a:ext cx="6172200" cy="405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AU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 smtClean="0"/>
              <a:t>Insert Heading Here</a:t>
            </a:r>
            <a:endParaRPr lang="en-A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0562"/>
            <a:ext cx="3932237" cy="4048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60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IRS-PowerPoint-Template-June-2017_FINAL-16_9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30"/>
            <a:ext cx="12193200" cy="192042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98701" y="1965534"/>
            <a:ext cx="10398837" cy="12832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E6E71"/>
                </a:solidFill>
              </a:defRPr>
            </a:lvl1pPr>
          </a:lstStyle>
          <a:p>
            <a:pPr lvl="0"/>
            <a:r>
              <a:rPr lang="en-AU" dirty="0" smtClean="0"/>
              <a:t>Enter Title Here</a:t>
            </a:r>
            <a:endParaRPr lang="en-AU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98701" y="4119073"/>
            <a:ext cx="10398837" cy="1271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Enter Name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80098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01714" y="227557"/>
            <a:ext cx="5505127" cy="5703224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AU" dirty="0"/>
          </a:p>
        </p:txBody>
      </p:sp>
      <p:pic>
        <p:nvPicPr>
          <p:cNvPr id="5" name="Picture 4" descr="DMIRS-PowerPoint-Template-June-2017_FINAL-16_9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335313"/>
          </a:xfrm>
          <a:prstGeom prst="rect">
            <a:avLst/>
          </a:prstGeom>
        </p:spPr>
      </p:pic>
      <p:pic>
        <p:nvPicPr>
          <p:cNvPr id="6" name="Picture 5" descr="DMIRS-PowerPoint-Template-June-2017_FINAL-16_9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547"/>
            <a:ext cx="12193200" cy="95919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05099" y="227557"/>
            <a:ext cx="6007693" cy="57017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34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Heading Here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16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42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76197"/>
            <a:ext cx="5181600" cy="41962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76197"/>
            <a:ext cx="5181600" cy="41962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Insert Heading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093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 smtClean="0"/>
              <a:t>Insert Heading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01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Insert Heading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654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3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IRS-PowerPoint-Template-June-2017_FINAL-16_9-2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6"/>
            <a:ext cx="12193200" cy="19204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pic>
        <p:nvPicPr>
          <p:cNvPr id="8" name="Picture 7" descr="DMIRS-PowerPoint-Template-June-2017_FINAL-16_9-4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547"/>
            <a:ext cx="12193200" cy="95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2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7638" y="1679332"/>
            <a:ext cx="5184475" cy="2423154"/>
          </a:xfrm>
        </p:spPr>
        <p:txBody>
          <a:bodyPr>
            <a:noAutofit/>
          </a:bodyPr>
          <a:lstStyle/>
          <a:p>
            <a:r>
              <a:rPr lang="en-AU" sz="3600" dirty="0" smtClean="0"/>
              <a:t>Tectonic setting and exploration potential of the northern Capricorn </a:t>
            </a:r>
            <a:r>
              <a:rPr lang="en-AU" sz="3600" dirty="0" err="1" smtClean="0"/>
              <a:t>Orogen</a:t>
            </a:r>
            <a:endParaRPr lang="en-AU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7638" y="4102486"/>
            <a:ext cx="5184475" cy="51894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Presented by</a:t>
            </a: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7638" y="4794465"/>
            <a:ext cx="5184475" cy="51894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David Martin</a:t>
            </a:r>
            <a:endParaRPr lang="en-AU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01" y="1293962"/>
            <a:ext cx="6573065" cy="4929798"/>
          </a:xfrm>
        </p:spPr>
      </p:pic>
      <p:pic>
        <p:nvPicPr>
          <p:cNvPr id="8" name="Picture 7" descr="DMIRS-PowerPoint-Template-June-2017_FINAL-16_9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547"/>
            <a:ext cx="12193200" cy="959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80" y="158169"/>
            <a:ext cx="1050136" cy="1066355"/>
          </a:xfrm>
          <a:prstGeom prst="rect">
            <a:avLst/>
          </a:prstGeom>
        </p:spPr>
      </p:pic>
      <p:pic>
        <p:nvPicPr>
          <p:cNvPr id="7" name="Picture 6" descr="DMIRS-PowerPoint-Template-June-2017_FINAL-16_9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30"/>
            <a:ext cx="12193200" cy="19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0974"/>
            <a:ext cx="12195513" cy="5852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02" y="828303"/>
            <a:ext cx="10868270" cy="5316430"/>
            <a:chOff x="49902" y="828303"/>
            <a:chExt cx="10868270" cy="5316430"/>
          </a:xfrm>
        </p:grpSpPr>
        <p:grpSp>
          <p:nvGrpSpPr>
            <p:cNvPr id="4" name="Group 3"/>
            <p:cNvGrpSpPr/>
            <p:nvPr/>
          </p:nvGrpSpPr>
          <p:grpSpPr>
            <a:xfrm>
              <a:off x="49902" y="828303"/>
              <a:ext cx="10868270" cy="5316430"/>
              <a:chOff x="49902" y="828303"/>
              <a:chExt cx="10868270" cy="531643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795474" y="3653041"/>
                <a:ext cx="1349057" cy="389913"/>
                <a:chOff x="1795474" y="3653041"/>
                <a:chExt cx="1349057" cy="389913"/>
              </a:xfrm>
            </p:grpSpPr>
            <p:sp>
              <p:nvSpPr>
                <p:cNvPr id="11" name="5-Point Star 10"/>
                <p:cNvSpPr/>
                <p:nvPr/>
              </p:nvSpPr>
              <p:spPr>
                <a:xfrm>
                  <a:off x="1795474" y="3899262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897074" y="3653041"/>
                  <a:ext cx="124745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err="1" smtClean="0"/>
                    <a:t>Wellthandalthaluna</a:t>
                  </a:r>
                  <a:endParaRPr lang="en-AU" sz="1000" b="1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4718428" y="3653041"/>
                <a:ext cx="787343" cy="422682"/>
                <a:chOff x="4718428" y="3653041"/>
                <a:chExt cx="787343" cy="422682"/>
              </a:xfrm>
            </p:grpSpPr>
            <p:sp>
              <p:nvSpPr>
                <p:cNvPr id="13" name="5-Point Star 12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792114" y="3653041"/>
                  <a:ext cx="71365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Tom Price</a:t>
                  </a:r>
                  <a:endParaRPr lang="en-AU" sz="1000" b="1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018212" y="3923109"/>
                <a:ext cx="809725" cy="246221"/>
                <a:chOff x="2018212" y="3923109"/>
                <a:chExt cx="809725" cy="246221"/>
              </a:xfrm>
            </p:grpSpPr>
            <p:sp>
              <p:nvSpPr>
                <p:cNvPr id="10" name="5-Point Star 9"/>
                <p:cNvSpPr/>
                <p:nvPr/>
              </p:nvSpPr>
              <p:spPr>
                <a:xfrm>
                  <a:off x="2018212" y="3971108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213666" y="3923109"/>
                  <a:ext cx="61427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Mt Wall</a:t>
                  </a:r>
                  <a:endParaRPr lang="en-AU" sz="1000" b="1" dirty="0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011679" y="4193177"/>
                <a:ext cx="952215" cy="442353"/>
                <a:chOff x="2011679" y="4193177"/>
                <a:chExt cx="952215" cy="442353"/>
              </a:xfrm>
            </p:grpSpPr>
            <p:sp>
              <p:nvSpPr>
                <p:cNvPr id="9" name="5-Point Star 8"/>
                <p:cNvSpPr/>
                <p:nvPr/>
              </p:nvSpPr>
              <p:spPr>
                <a:xfrm>
                  <a:off x="2011679" y="4193177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083525" y="4389309"/>
                  <a:ext cx="88036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err="1" smtClean="0"/>
                    <a:t>Anthiby</a:t>
                  </a:r>
                  <a:r>
                    <a:rPr lang="en-AU" sz="1000" b="1" dirty="0" smtClean="0"/>
                    <a:t> Well</a:t>
                  </a:r>
                  <a:endParaRPr lang="en-AU" sz="1000" b="1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077097" y="5628668"/>
                <a:ext cx="949004" cy="388955"/>
                <a:chOff x="5077097" y="5628668"/>
                <a:chExt cx="949004" cy="388955"/>
              </a:xfrm>
            </p:grpSpPr>
            <p:sp>
              <p:nvSpPr>
                <p:cNvPr id="7" name="5-Point Star 6"/>
                <p:cNvSpPr/>
                <p:nvPr/>
              </p:nvSpPr>
              <p:spPr>
                <a:xfrm>
                  <a:off x="5077097" y="5873931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182600" y="5628668"/>
                  <a:ext cx="84350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Mt Olympus</a:t>
                  </a:r>
                  <a:endParaRPr lang="en-AU" sz="1000" b="1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206520" y="5009011"/>
                <a:ext cx="886729" cy="422682"/>
                <a:chOff x="4718428" y="3653041"/>
                <a:chExt cx="886729" cy="422682"/>
              </a:xfrm>
            </p:grpSpPr>
            <p:sp>
              <p:nvSpPr>
                <p:cNvPr id="24" name="5-Point Star 23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792114" y="3653041"/>
                  <a:ext cx="81304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Paraburdoo</a:t>
                  </a:r>
                  <a:endParaRPr lang="en-AU" sz="1000" b="1" dirty="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802068" y="5440401"/>
                <a:ext cx="700544" cy="418924"/>
                <a:chOff x="3802068" y="5440401"/>
                <a:chExt cx="700544" cy="418924"/>
              </a:xfrm>
            </p:grpSpPr>
            <p:sp>
              <p:nvSpPr>
                <p:cNvPr id="27" name="5-Point Star 26"/>
                <p:cNvSpPr/>
                <p:nvPr/>
              </p:nvSpPr>
              <p:spPr>
                <a:xfrm>
                  <a:off x="4358920" y="5440401"/>
                  <a:ext cx="143692" cy="143692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802068" y="5613104"/>
                  <a:ext cx="62869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err="1" smtClean="0"/>
                    <a:t>Channar</a:t>
                  </a:r>
                  <a:endParaRPr lang="en-AU" sz="1000" b="1" dirty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26730" y="3231273"/>
                <a:ext cx="832110" cy="302415"/>
                <a:chOff x="526730" y="3231273"/>
                <a:chExt cx="832110" cy="302415"/>
              </a:xfrm>
            </p:grpSpPr>
            <p:sp>
              <p:nvSpPr>
                <p:cNvPr id="8" name="5-Point Star 7"/>
                <p:cNvSpPr/>
                <p:nvPr/>
              </p:nvSpPr>
              <p:spPr>
                <a:xfrm>
                  <a:off x="526730" y="3389996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06097" y="3231273"/>
                  <a:ext cx="65274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err="1" smtClean="0"/>
                    <a:t>Paulsens</a:t>
                  </a:r>
                  <a:endParaRPr lang="en-AU" sz="1000" b="1" dirty="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162908" y="1231032"/>
                <a:ext cx="790489" cy="246221"/>
                <a:chOff x="2018212" y="3923109"/>
                <a:chExt cx="790489" cy="246221"/>
              </a:xfrm>
            </p:grpSpPr>
            <p:sp>
              <p:nvSpPr>
                <p:cNvPr id="41" name="5-Point Star 40"/>
                <p:cNvSpPr/>
                <p:nvPr/>
              </p:nvSpPr>
              <p:spPr>
                <a:xfrm>
                  <a:off x="2018212" y="3971108"/>
                  <a:ext cx="143692" cy="143692"/>
                </a:xfrm>
                <a:prstGeom prst="star5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213666" y="3923109"/>
                  <a:ext cx="59503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Red Hill</a:t>
                  </a:r>
                  <a:endParaRPr lang="en-AU" sz="1000" b="1" dirty="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9902" y="3745727"/>
                <a:ext cx="838691" cy="471602"/>
                <a:chOff x="208036" y="3492137"/>
                <a:chExt cx="838691" cy="471602"/>
              </a:xfrm>
            </p:grpSpPr>
            <p:sp>
              <p:nvSpPr>
                <p:cNvPr id="44" name="5-Point Star 43"/>
                <p:cNvSpPr/>
                <p:nvPr/>
              </p:nvSpPr>
              <p:spPr>
                <a:xfrm>
                  <a:off x="735874" y="3492137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08036" y="3717518"/>
                  <a:ext cx="83869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Mt McGrath</a:t>
                  </a:r>
                  <a:endParaRPr lang="en-AU" sz="1000" b="1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8550443" y="5210300"/>
                <a:ext cx="793755" cy="422682"/>
                <a:chOff x="4718428" y="3653041"/>
                <a:chExt cx="793755" cy="422682"/>
              </a:xfrm>
            </p:grpSpPr>
            <p:sp>
              <p:nvSpPr>
                <p:cNvPr id="47" name="5-Point Star 46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792114" y="3653041"/>
                  <a:ext cx="72006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Giles Mini</a:t>
                  </a:r>
                  <a:endParaRPr lang="en-AU" sz="1000" b="1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9810600" y="5730239"/>
                <a:ext cx="1103778" cy="414494"/>
                <a:chOff x="4718428" y="3932031"/>
                <a:chExt cx="1103778" cy="414494"/>
              </a:xfrm>
            </p:grpSpPr>
            <p:sp>
              <p:nvSpPr>
                <p:cNvPr id="50" name="5-Point Star 49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861687" y="4100304"/>
                  <a:ext cx="96051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Mt Whaleback</a:t>
                  </a:r>
                  <a:endParaRPr lang="en-AU" sz="1000" b="1" dirty="0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9850356" y="5266554"/>
                <a:ext cx="482772" cy="422682"/>
                <a:chOff x="4718428" y="3653041"/>
                <a:chExt cx="482772" cy="422682"/>
              </a:xfrm>
            </p:grpSpPr>
            <p:sp>
              <p:nvSpPr>
                <p:cNvPr id="53" name="5-Point Star 52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792114" y="3653041"/>
                  <a:ext cx="40908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00" b="1" dirty="0" smtClean="0"/>
                    <a:t>Lido</a:t>
                  </a:r>
                  <a:endParaRPr lang="en-AU" sz="1000" b="1" dirty="0"/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9505741" y="828303"/>
                <a:ext cx="1412431" cy="1134944"/>
                <a:chOff x="9505741" y="275647"/>
                <a:chExt cx="1412431" cy="1134944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9505741" y="868129"/>
                  <a:ext cx="647799" cy="246221"/>
                  <a:chOff x="9514114" y="833885"/>
                  <a:chExt cx="647799" cy="246221"/>
                </a:xfrm>
              </p:grpSpPr>
              <p:sp>
                <p:nvSpPr>
                  <p:cNvPr id="5" name="5-Point Star 4"/>
                  <p:cNvSpPr/>
                  <p:nvPr/>
                </p:nvSpPr>
                <p:spPr>
                  <a:xfrm>
                    <a:off x="9514114" y="885149"/>
                    <a:ext cx="143692" cy="143692"/>
                  </a:xfrm>
                  <a:prstGeom prst="star5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9725575" y="833885"/>
                    <a:ext cx="436338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00" b="1" dirty="0" smtClean="0"/>
                      <a:t>Gold</a:t>
                    </a:r>
                    <a:endParaRPr lang="en-AU" sz="1000" b="1" dirty="0"/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9505741" y="275647"/>
                  <a:ext cx="1383577" cy="246221"/>
                  <a:chOff x="9514114" y="1119706"/>
                  <a:chExt cx="1383577" cy="246221"/>
                </a:xfrm>
              </p:grpSpPr>
              <p:sp>
                <p:nvSpPr>
                  <p:cNvPr id="6" name="5-Point Star 5"/>
                  <p:cNvSpPr/>
                  <p:nvPr/>
                </p:nvSpPr>
                <p:spPr>
                  <a:xfrm>
                    <a:off x="9514114" y="1170970"/>
                    <a:ext cx="143692" cy="143692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9725575" y="1119706"/>
                    <a:ext cx="1172116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00" b="1" dirty="0" err="1"/>
                      <a:t>H</a:t>
                    </a:r>
                    <a:r>
                      <a:rPr lang="en-AU" sz="1000" b="1" dirty="0" err="1" smtClean="0"/>
                      <a:t>ypogene</a:t>
                    </a:r>
                    <a:r>
                      <a:rPr lang="en-AU" sz="1000" b="1" dirty="0" smtClean="0"/>
                      <a:t> iron ore</a:t>
                    </a:r>
                    <a:endParaRPr lang="en-AU" sz="1000" b="1" dirty="0"/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9505741" y="1164370"/>
                  <a:ext cx="1034122" cy="246221"/>
                  <a:chOff x="9514114" y="1405527"/>
                  <a:chExt cx="1034122" cy="246221"/>
                </a:xfrm>
              </p:grpSpPr>
              <p:sp>
                <p:nvSpPr>
                  <p:cNvPr id="33" name="5-Point Star 32"/>
                  <p:cNvSpPr/>
                  <p:nvPr/>
                </p:nvSpPr>
                <p:spPr>
                  <a:xfrm>
                    <a:off x="9514114" y="1456791"/>
                    <a:ext cx="143692" cy="143692"/>
                  </a:xfrm>
                  <a:prstGeom prst="star5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9725575" y="1405527"/>
                    <a:ext cx="822661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00" b="1" dirty="0" smtClean="0"/>
                      <a:t>Base metals</a:t>
                    </a:r>
                    <a:endParaRPr lang="en-AU" sz="1000" b="1" dirty="0"/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9505741" y="571888"/>
                  <a:ext cx="1412431" cy="246221"/>
                  <a:chOff x="9514114" y="1119706"/>
                  <a:chExt cx="1412431" cy="246221"/>
                </a:xfrm>
              </p:grpSpPr>
              <p:sp>
                <p:nvSpPr>
                  <p:cNvPr id="58" name="5-Point Star 57"/>
                  <p:cNvSpPr/>
                  <p:nvPr/>
                </p:nvSpPr>
                <p:spPr>
                  <a:xfrm>
                    <a:off x="9514114" y="1170970"/>
                    <a:ext cx="143692" cy="143692"/>
                  </a:xfrm>
                  <a:prstGeom prst="star5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9725575" y="1119706"/>
                    <a:ext cx="1200970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000" b="1" dirty="0" smtClean="0"/>
                      <a:t>Supergene iron ore</a:t>
                    </a:r>
                    <a:endParaRPr lang="en-AU" sz="1000" b="1" dirty="0"/>
                  </a:p>
                </p:txBody>
              </p:sp>
            </p:grpSp>
          </p:grpSp>
        </p:grpSp>
        <p:sp>
          <p:nvSpPr>
            <p:cNvPr id="56" name="5-Point Star 55"/>
            <p:cNvSpPr/>
            <p:nvPr/>
          </p:nvSpPr>
          <p:spPr>
            <a:xfrm>
              <a:off x="706097" y="3498340"/>
              <a:ext cx="143692" cy="143692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8208" y="3518921"/>
              <a:ext cx="7200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1000" b="1" dirty="0" smtClean="0"/>
                <a:t>Belvedere</a:t>
              </a:r>
              <a:endParaRPr lang="en-AU" sz="10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9212" y="2849340"/>
              <a:ext cx="53893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1000" b="1" dirty="0" smtClean="0"/>
                <a:t>Merlin</a:t>
              </a:r>
              <a:endParaRPr lang="en-AU" sz="1000" b="1" dirty="0"/>
            </a:p>
          </p:txBody>
        </p:sp>
        <p:sp>
          <p:nvSpPr>
            <p:cNvPr id="61" name="5-Point Star 60"/>
            <p:cNvSpPr/>
            <p:nvPr/>
          </p:nvSpPr>
          <p:spPr>
            <a:xfrm>
              <a:off x="184898" y="3126697"/>
              <a:ext cx="143692" cy="143692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19579" y="340974"/>
            <a:ext cx="11372421" cy="4729361"/>
            <a:chOff x="831877" y="344251"/>
            <a:chExt cx="11372421" cy="4729361"/>
          </a:xfrm>
        </p:grpSpPr>
        <p:sp>
          <p:nvSpPr>
            <p:cNvPr id="65" name="Right Arrow 64"/>
            <p:cNvSpPr/>
            <p:nvPr/>
          </p:nvSpPr>
          <p:spPr>
            <a:xfrm rot="10241919">
              <a:off x="831877" y="2116710"/>
              <a:ext cx="5119091" cy="32747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898484" y="344251"/>
              <a:ext cx="6305814" cy="4729361"/>
              <a:chOff x="5898484" y="344251"/>
              <a:chExt cx="6305814" cy="472936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8484" y="344251"/>
                <a:ext cx="6305814" cy="4729361"/>
              </a:xfrm>
              <a:prstGeom prst="rect">
                <a:avLst/>
              </a:prstGeom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8332839" y="638064"/>
                <a:ext cx="1873045" cy="416252"/>
                <a:chOff x="8332839" y="656303"/>
                <a:chExt cx="1873045" cy="416252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8517194" y="855406"/>
                  <a:ext cx="1688690" cy="217149"/>
                </a:xfrm>
                <a:custGeom>
                  <a:avLst/>
                  <a:gdLst>
                    <a:gd name="connsiteX0" fmla="*/ 0 w 1688690"/>
                    <a:gd name="connsiteY0" fmla="*/ 213852 h 217149"/>
                    <a:gd name="connsiteX1" fmla="*/ 88490 w 1688690"/>
                    <a:gd name="connsiteY1" fmla="*/ 206478 h 217149"/>
                    <a:gd name="connsiteX2" fmla="*/ 346587 w 1688690"/>
                    <a:gd name="connsiteY2" fmla="*/ 125362 h 217149"/>
                    <a:gd name="connsiteX3" fmla="*/ 715296 w 1688690"/>
                    <a:gd name="connsiteY3" fmla="*/ 110613 h 217149"/>
                    <a:gd name="connsiteX4" fmla="*/ 1054509 w 1688690"/>
                    <a:gd name="connsiteY4" fmla="*/ 140110 h 217149"/>
                    <a:gd name="connsiteX5" fmla="*/ 1386348 w 1688690"/>
                    <a:gd name="connsiteY5" fmla="*/ 95865 h 217149"/>
                    <a:gd name="connsiteX6" fmla="*/ 1688690 w 1688690"/>
                    <a:gd name="connsiteY6" fmla="*/ 0 h 21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8690" h="217149">
                      <a:moveTo>
                        <a:pt x="0" y="213852"/>
                      </a:moveTo>
                      <a:cubicBezTo>
                        <a:pt x="15363" y="217539"/>
                        <a:pt x="30726" y="221226"/>
                        <a:pt x="88490" y="206478"/>
                      </a:cubicBezTo>
                      <a:cubicBezTo>
                        <a:pt x="146255" y="191730"/>
                        <a:pt x="242119" y="141339"/>
                        <a:pt x="346587" y="125362"/>
                      </a:cubicBezTo>
                      <a:cubicBezTo>
                        <a:pt x="451055" y="109385"/>
                        <a:pt x="597309" y="108155"/>
                        <a:pt x="715296" y="110613"/>
                      </a:cubicBezTo>
                      <a:cubicBezTo>
                        <a:pt x="833283" y="113071"/>
                        <a:pt x="942667" y="142568"/>
                        <a:pt x="1054509" y="140110"/>
                      </a:cubicBezTo>
                      <a:cubicBezTo>
                        <a:pt x="1166351" y="137652"/>
                        <a:pt x="1280651" y="119217"/>
                        <a:pt x="1386348" y="95865"/>
                      </a:cubicBezTo>
                      <a:cubicBezTo>
                        <a:pt x="1492045" y="72513"/>
                        <a:pt x="1590367" y="36256"/>
                        <a:pt x="1688690" y="0"/>
                      </a:cubicBezTo>
                    </a:path>
                  </a:pathLst>
                </a:custGeom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8332839" y="656303"/>
                  <a:ext cx="16985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dirty="0" smtClean="0">
                      <a:solidFill>
                        <a:srgbClr val="FFC000"/>
                      </a:solidFill>
                    </a:rPr>
                    <a:t>Mount McGrath</a:t>
                  </a:r>
                  <a:endParaRPr lang="en-AU" dirty="0">
                    <a:solidFill>
                      <a:srgbClr val="FFC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3261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Shingle Creek and </a:t>
            </a:r>
            <a:r>
              <a:rPr lang="en-AU" dirty="0" err="1" smtClean="0"/>
              <a:t>Turee</a:t>
            </a:r>
            <a:r>
              <a:rPr lang="en-AU" dirty="0" smtClean="0"/>
              <a:t> Creek Groups are temporally and genetically linked within the </a:t>
            </a:r>
            <a:r>
              <a:rPr lang="en-AU" dirty="0" err="1" smtClean="0"/>
              <a:t>Turee</a:t>
            </a:r>
            <a:r>
              <a:rPr lang="en-AU" dirty="0" smtClean="0"/>
              <a:t> Creek Basin by relationships to the c. 2208 Ma </a:t>
            </a:r>
            <a:r>
              <a:rPr lang="en-AU" dirty="0" err="1" smtClean="0"/>
              <a:t>Balgara</a:t>
            </a:r>
            <a:r>
              <a:rPr lang="en-AU" dirty="0" smtClean="0"/>
              <a:t> Dolerite</a:t>
            </a:r>
          </a:p>
          <a:p>
            <a:r>
              <a:rPr lang="en-AU" dirty="0" smtClean="0"/>
              <a:t>Folded unconformities, facies distributions</a:t>
            </a:r>
            <a:r>
              <a:rPr lang="en-AU" dirty="0"/>
              <a:t>, and </a:t>
            </a:r>
            <a:r>
              <a:rPr lang="en-AU" dirty="0" smtClean="0"/>
              <a:t>provenance data suggest a </a:t>
            </a:r>
            <a:r>
              <a:rPr lang="en-AU" dirty="0" err="1" smtClean="0"/>
              <a:t>retroarc</a:t>
            </a:r>
            <a:r>
              <a:rPr lang="en-AU" dirty="0" smtClean="0"/>
              <a:t> foreland setting for the c. 2325–2203 Ma </a:t>
            </a:r>
            <a:r>
              <a:rPr lang="en-AU" dirty="0" err="1" smtClean="0"/>
              <a:t>Turee</a:t>
            </a:r>
            <a:r>
              <a:rPr lang="en-AU" dirty="0" smtClean="0"/>
              <a:t> Creek Basin</a:t>
            </a:r>
          </a:p>
          <a:p>
            <a:r>
              <a:rPr lang="en-AU" dirty="0" smtClean="0"/>
              <a:t>Revised </a:t>
            </a:r>
            <a:r>
              <a:rPr lang="en-AU" dirty="0" err="1" smtClean="0"/>
              <a:t>Wooly</a:t>
            </a:r>
            <a:r>
              <a:rPr lang="en-AU" dirty="0" smtClean="0"/>
              <a:t> Formation extends throughout the </a:t>
            </a:r>
            <a:r>
              <a:rPr lang="en-AU" dirty="0" err="1" smtClean="0"/>
              <a:t>southwestern</a:t>
            </a:r>
            <a:r>
              <a:rPr lang="en-AU" dirty="0" smtClean="0"/>
              <a:t> Pilbara Craton margin</a:t>
            </a:r>
          </a:p>
          <a:p>
            <a:r>
              <a:rPr lang="en-AU" dirty="0" smtClean="0"/>
              <a:t>This margin is delineated by mainly post-</a:t>
            </a:r>
            <a:r>
              <a:rPr lang="en-AU" dirty="0" err="1" smtClean="0"/>
              <a:t>Ophthalmian</a:t>
            </a:r>
            <a:r>
              <a:rPr lang="en-AU" dirty="0" smtClean="0"/>
              <a:t> normal faults, potentially related to </a:t>
            </a:r>
            <a:r>
              <a:rPr lang="en-AU" dirty="0" err="1" smtClean="0"/>
              <a:t>Wooly</a:t>
            </a:r>
            <a:r>
              <a:rPr lang="en-AU" dirty="0" smtClean="0"/>
              <a:t> Formation rifting c. 2031 Ma</a:t>
            </a:r>
          </a:p>
        </p:txBody>
      </p:sp>
    </p:spTree>
    <p:extLst>
      <p:ext uri="{BB962C8B-B14F-4D97-AF65-F5344CB8AC3E}">
        <p14:creationId xmlns:p14="http://schemas.microsoft.com/office/powerpoint/2010/main" val="19530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2666"/>
          </a:xfrm>
        </p:spPr>
        <p:txBody>
          <a:bodyPr>
            <a:normAutofit fontScale="92500"/>
          </a:bodyPr>
          <a:lstStyle/>
          <a:p>
            <a:r>
              <a:rPr lang="en-AU" dirty="0" smtClean="0"/>
              <a:t>Normal faults </a:t>
            </a:r>
            <a:r>
              <a:rPr lang="en-AU" dirty="0"/>
              <a:t>exert a strong structural control on </a:t>
            </a:r>
            <a:r>
              <a:rPr lang="en-AU" dirty="0" smtClean="0"/>
              <a:t>the location of iron </a:t>
            </a:r>
            <a:r>
              <a:rPr lang="en-AU" dirty="0"/>
              <a:t>ore and orogenic gold deposits in the </a:t>
            </a:r>
            <a:r>
              <a:rPr lang="en-AU" dirty="0" smtClean="0"/>
              <a:t>region</a:t>
            </a:r>
          </a:p>
          <a:p>
            <a:r>
              <a:rPr lang="en-AU" dirty="0" err="1" smtClean="0"/>
              <a:t>Wooly</a:t>
            </a:r>
            <a:r>
              <a:rPr lang="en-AU" dirty="0" smtClean="0"/>
              <a:t> Formation pre-dates the 2002–1947 Ma </a:t>
            </a:r>
            <a:r>
              <a:rPr lang="en-AU" dirty="0" err="1" smtClean="0"/>
              <a:t>Glenburgh</a:t>
            </a:r>
            <a:r>
              <a:rPr lang="en-AU" dirty="0" smtClean="0"/>
              <a:t> Orogeny and may be partly coeval with the </a:t>
            </a:r>
            <a:r>
              <a:rPr lang="en-AU" dirty="0" err="1" smtClean="0"/>
              <a:t>Bryah</a:t>
            </a:r>
            <a:r>
              <a:rPr lang="en-AU" dirty="0" smtClean="0"/>
              <a:t> Basin</a:t>
            </a:r>
            <a:endParaRPr lang="en-AU" dirty="0"/>
          </a:p>
          <a:p>
            <a:r>
              <a:rPr lang="en-AU" dirty="0" smtClean="0"/>
              <a:t>Minor dextral strike-slip reactivation is relatively late, but pre-750 Ma, and primarily localized along the far SW faults</a:t>
            </a:r>
          </a:p>
          <a:p>
            <a:r>
              <a:rPr lang="en-AU" dirty="0" smtClean="0"/>
              <a:t>The revised </a:t>
            </a:r>
            <a:r>
              <a:rPr lang="en-AU" dirty="0" err="1" smtClean="0"/>
              <a:t>Wooly</a:t>
            </a:r>
            <a:r>
              <a:rPr lang="en-AU" dirty="0" smtClean="0"/>
              <a:t> Formation hosts the &gt; 1 </a:t>
            </a:r>
            <a:r>
              <a:rPr lang="en-AU" dirty="0" err="1" smtClean="0"/>
              <a:t>moz</a:t>
            </a:r>
            <a:r>
              <a:rPr lang="en-AU" dirty="0" smtClean="0"/>
              <a:t> Mt Olympus gold deposit and </a:t>
            </a:r>
            <a:r>
              <a:rPr lang="en-AU" dirty="0"/>
              <a:t>several </a:t>
            </a:r>
            <a:r>
              <a:rPr lang="en-AU" dirty="0" smtClean="0"/>
              <a:t>prospects</a:t>
            </a:r>
            <a:r>
              <a:rPr lang="en-AU" dirty="0"/>
              <a:t>, as well as a </a:t>
            </a:r>
            <a:r>
              <a:rPr lang="en-AU" dirty="0" smtClean="0"/>
              <a:t>Cu-</a:t>
            </a:r>
            <a:r>
              <a:rPr lang="en-AU" dirty="0" err="1" smtClean="0"/>
              <a:t>Pb</a:t>
            </a:r>
            <a:r>
              <a:rPr lang="en-AU" dirty="0" smtClean="0"/>
              <a:t>-Zn prospect at Red Hill, making it an important potential exploration target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5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0974"/>
            <a:ext cx="12195513" cy="5852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02" y="828303"/>
            <a:ext cx="10868270" cy="5316430"/>
            <a:chOff x="49902" y="828303"/>
            <a:chExt cx="10868270" cy="5316430"/>
          </a:xfrm>
        </p:grpSpPr>
        <p:grpSp>
          <p:nvGrpSpPr>
            <p:cNvPr id="4" name="Group 3"/>
            <p:cNvGrpSpPr/>
            <p:nvPr/>
          </p:nvGrpSpPr>
          <p:grpSpPr>
            <a:xfrm>
              <a:off x="49902" y="828303"/>
              <a:ext cx="10868270" cy="5316430"/>
              <a:chOff x="49902" y="828303"/>
              <a:chExt cx="10868270" cy="531643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795474" y="3653041"/>
                <a:ext cx="1349057" cy="389913"/>
                <a:chOff x="1795474" y="3653041"/>
                <a:chExt cx="1349057" cy="389913"/>
              </a:xfrm>
            </p:grpSpPr>
            <p:sp>
              <p:nvSpPr>
                <p:cNvPr id="11" name="5-Point Star 10"/>
                <p:cNvSpPr/>
                <p:nvPr/>
              </p:nvSpPr>
              <p:spPr>
                <a:xfrm>
                  <a:off x="1795474" y="3899262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897074" y="3653041"/>
                  <a:ext cx="124745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Wellthandalthaluna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4718428" y="3653041"/>
                <a:ext cx="787343" cy="422682"/>
                <a:chOff x="4718428" y="3653041"/>
                <a:chExt cx="787343" cy="422682"/>
              </a:xfrm>
            </p:grpSpPr>
            <p:sp>
              <p:nvSpPr>
                <p:cNvPr id="13" name="5-Point Star 12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792114" y="3653041"/>
                  <a:ext cx="713657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Tom Price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018212" y="3923109"/>
                <a:ext cx="809725" cy="246221"/>
                <a:chOff x="2018212" y="3923109"/>
                <a:chExt cx="809725" cy="246221"/>
              </a:xfrm>
            </p:grpSpPr>
            <p:sp>
              <p:nvSpPr>
                <p:cNvPr id="10" name="5-Point Star 9"/>
                <p:cNvSpPr/>
                <p:nvPr/>
              </p:nvSpPr>
              <p:spPr>
                <a:xfrm>
                  <a:off x="2018212" y="3971108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213666" y="3923109"/>
                  <a:ext cx="61427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Mt Wall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011679" y="4193177"/>
                <a:ext cx="952215" cy="442353"/>
                <a:chOff x="2011679" y="4193177"/>
                <a:chExt cx="952215" cy="442353"/>
              </a:xfrm>
            </p:grpSpPr>
            <p:sp>
              <p:nvSpPr>
                <p:cNvPr id="9" name="5-Point Star 8"/>
                <p:cNvSpPr/>
                <p:nvPr/>
              </p:nvSpPr>
              <p:spPr>
                <a:xfrm>
                  <a:off x="2011679" y="4193177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083525" y="4389309"/>
                  <a:ext cx="88036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Anthiby</a:t>
                  </a: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Well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077097" y="5628668"/>
                <a:ext cx="949004" cy="388955"/>
                <a:chOff x="5077097" y="5628668"/>
                <a:chExt cx="949004" cy="388955"/>
              </a:xfrm>
            </p:grpSpPr>
            <p:sp>
              <p:nvSpPr>
                <p:cNvPr id="7" name="5-Point Star 6"/>
                <p:cNvSpPr/>
                <p:nvPr/>
              </p:nvSpPr>
              <p:spPr>
                <a:xfrm>
                  <a:off x="5077097" y="5873931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182600" y="5628668"/>
                  <a:ext cx="84350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Mt Olympus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206520" y="5009011"/>
                <a:ext cx="886729" cy="422682"/>
                <a:chOff x="4718428" y="3653041"/>
                <a:chExt cx="886729" cy="422682"/>
              </a:xfrm>
            </p:grpSpPr>
            <p:sp>
              <p:nvSpPr>
                <p:cNvPr id="24" name="5-Point Star 23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792114" y="3653041"/>
                  <a:ext cx="81304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Paraburdoo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802068" y="5440401"/>
                <a:ext cx="700544" cy="418924"/>
                <a:chOff x="3802068" y="5440401"/>
                <a:chExt cx="700544" cy="418924"/>
              </a:xfrm>
            </p:grpSpPr>
            <p:sp>
              <p:nvSpPr>
                <p:cNvPr id="27" name="5-Point Star 26"/>
                <p:cNvSpPr/>
                <p:nvPr/>
              </p:nvSpPr>
              <p:spPr>
                <a:xfrm>
                  <a:off x="4358920" y="5440401"/>
                  <a:ext cx="143692" cy="143692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802068" y="5613104"/>
                  <a:ext cx="62869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Channar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26730" y="3231273"/>
                <a:ext cx="832110" cy="302415"/>
                <a:chOff x="526730" y="3231273"/>
                <a:chExt cx="832110" cy="302415"/>
              </a:xfrm>
            </p:grpSpPr>
            <p:sp>
              <p:nvSpPr>
                <p:cNvPr id="8" name="5-Point Star 7"/>
                <p:cNvSpPr/>
                <p:nvPr/>
              </p:nvSpPr>
              <p:spPr>
                <a:xfrm>
                  <a:off x="526730" y="3389996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06097" y="3231273"/>
                  <a:ext cx="65274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Paulsens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162908" y="1231032"/>
                <a:ext cx="790489" cy="246221"/>
                <a:chOff x="2018212" y="3923109"/>
                <a:chExt cx="790489" cy="246221"/>
              </a:xfrm>
            </p:grpSpPr>
            <p:sp>
              <p:nvSpPr>
                <p:cNvPr id="41" name="5-Point Star 40"/>
                <p:cNvSpPr/>
                <p:nvPr/>
              </p:nvSpPr>
              <p:spPr>
                <a:xfrm>
                  <a:off x="2018212" y="3971108"/>
                  <a:ext cx="143692" cy="143692"/>
                </a:xfrm>
                <a:prstGeom prst="star5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213666" y="3923109"/>
                  <a:ext cx="59503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Red Hill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9902" y="3745727"/>
                <a:ext cx="838691" cy="471602"/>
                <a:chOff x="208036" y="3492137"/>
                <a:chExt cx="838691" cy="471602"/>
              </a:xfrm>
            </p:grpSpPr>
            <p:sp>
              <p:nvSpPr>
                <p:cNvPr id="44" name="5-Point Star 43"/>
                <p:cNvSpPr/>
                <p:nvPr/>
              </p:nvSpPr>
              <p:spPr>
                <a:xfrm>
                  <a:off x="735874" y="3492137"/>
                  <a:ext cx="143692" cy="143692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08036" y="3717518"/>
                  <a:ext cx="83869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Mt McGrath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8550443" y="5210300"/>
                <a:ext cx="793755" cy="422682"/>
                <a:chOff x="4718428" y="3653041"/>
                <a:chExt cx="793755" cy="422682"/>
              </a:xfrm>
            </p:grpSpPr>
            <p:sp>
              <p:nvSpPr>
                <p:cNvPr id="47" name="5-Point Star 46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792114" y="3653041"/>
                  <a:ext cx="72006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Giles Mini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9810600" y="5730239"/>
                <a:ext cx="1103778" cy="414494"/>
                <a:chOff x="4718428" y="3932031"/>
                <a:chExt cx="1103778" cy="414494"/>
              </a:xfrm>
            </p:grpSpPr>
            <p:sp>
              <p:nvSpPr>
                <p:cNvPr id="50" name="5-Point Star 49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861687" y="4100304"/>
                  <a:ext cx="960519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Mt Whaleback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9850356" y="5266554"/>
                <a:ext cx="482772" cy="422682"/>
                <a:chOff x="4718428" y="3653041"/>
                <a:chExt cx="482772" cy="422682"/>
              </a:xfrm>
            </p:grpSpPr>
            <p:sp>
              <p:nvSpPr>
                <p:cNvPr id="53" name="5-Point Star 52"/>
                <p:cNvSpPr/>
                <p:nvPr/>
              </p:nvSpPr>
              <p:spPr>
                <a:xfrm>
                  <a:off x="4718428" y="3932031"/>
                  <a:ext cx="143692" cy="143692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792114" y="3653041"/>
                  <a:ext cx="40908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Lido</a:t>
                  </a:r>
                  <a:endParaRPr kumimoji="0" lang="en-A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9505741" y="828303"/>
                <a:ext cx="1412431" cy="1134944"/>
                <a:chOff x="9505741" y="275647"/>
                <a:chExt cx="1412431" cy="1134944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9505741" y="868129"/>
                  <a:ext cx="647799" cy="246221"/>
                  <a:chOff x="9514114" y="833885"/>
                  <a:chExt cx="647799" cy="246221"/>
                </a:xfrm>
              </p:grpSpPr>
              <p:sp>
                <p:nvSpPr>
                  <p:cNvPr id="5" name="5-Point Star 4"/>
                  <p:cNvSpPr/>
                  <p:nvPr/>
                </p:nvSpPr>
                <p:spPr>
                  <a:xfrm>
                    <a:off x="9514114" y="885149"/>
                    <a:ext cx="143692" cy="143692"/>
                  </a:xfrm>
                  <a:prstGeom prst="star5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9725575" y="833885"/>
                    <a:ext cx="436338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Gold</a:t>
                    </a:r>
                    <a:endParaRPr kumimoji="0" lang="en-AU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9505741" y="275647"/>
                  <a:ext cx="1383577" cy="246221"/>
                  <a:chOff x="9514114" y="1119706"/>
                  <a:chExt cx="1383577" cy="246221"/>
                </a:xfrm>
              </p:grpSpPr>
              <p:sp>
                <p:nvSpPr>
                  <p:cNvPr id="6" name="5-Point Star 5"/>
                  <p:cNvSpPr/>
                  <p:nvPr/>
                </p:nvSpPr>
                <p:spPr>
                  <a:xfrm>
                    <a:off x="9514114" y="1170970"/>
                    <a:ext cx="143692" cy="143692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9725575" y="1119706"/>
                    <a:ext cx="1172116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1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H</a:t>
                    </a:r>
                    <a:r>
                      <a:rPr kumimoji="0" lang="en-AU" sz="1000" b="1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ypogene</a:t>
                    </a:r>
                    <a:r>
                      <a:rPr kumimoji="0" lang="en-A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iron ore</a:t>
                    </a:r>
                    <a:endParaRPr kumimoji="0" lang="en-AU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9505741" y="1164370"/>
                  <a:ext cx="1034122" cy="246221"/>
                  <a:chOff x="9514114" y="1405527"/>
                  <a:chExt cx="1034122" cy="246221"/>
                </a:xfrm>
              </p:grpSpPr>
              <p:sp>
                <p:nvSpPr>
                  <p:cNvPr id="33" name="5-Point Star 32"/>
                  <p:cNvSpPr/>
                  <p:nvPr/>
                </p:nvSpPr>
                <p:spPr>
                  <a:xfrm>
                    <a:off x="9514114" y="1456791"/>
                    <a:ext cx="143692" cy="143692"/>
                  </a:xfrm>
                  <a:prstGeom prst="star5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9725575" y="1405527"/>
                    <a:ext cx="822661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Base metals</a:t>
                    </a:r>
                    <a:endParaRPr kumimoji="0" lang="en-AU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9505741" y="571888"/>
                  <a:ext cx="1412431" cy="246221"/>
                  <a:chOff x="9514114" y="1119706"/>
                  <a:chExt cx="1412431" cy="246221"/>
                </a:xfrm>
              </p:grpSpPr>
              <p:sp>
                <p:nvSpPr>
                  <p:cNvPr id="58" name="5-Point Star 57"/>
                  <p:cNvSpPr/>
                  <p:nvPr/>
                </p:nvSpPr>
                <p:spPr>
                  <a:xfrm>
                    <a:off x="9514114" y="1170970"/>
                    <a:ext cx="143692" cy="143692"/>
                  </a:xfrm>
                  <a:prstGeom prst="star5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9725575" y="1119706"/>
                    <a:ext cx="1200970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Supergene iron ore</a:t>
                    </a:r>
                    <a:endParaRPr kumimoji="0" lang="en-AU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6" name="5-Point Star 55"/>
            <p:cNvSpPr/>
            <p:nvPr/>
          </p:nvSpPr>
          <p:spPr>
            <a:xfrm>
              <a:off x="706097" y="3498340"/>
              <a:ext cx="143692" cy="143692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8208" y="3518921"/>
              <a:ext cx="7200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Belvedere</a:t>
              </a:r>
              <a:endPara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9212" y="2849340"/>
              <a:ext cx="53893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Merlin</a:t>
              </a:r>
              <a:endPara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5-Point Star 60"/>
            <p:cNvSpPr/>
            <p:nvPr/>
          </p:nvSpPr>
          <p:spPr>
            <a:xfrm>
              <a:off x="184898" y="3126697"/>
              <a:ext cx="143692" cy="143692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6429" y="1175806"/>
            <a:ext cx="6413701" cy="4513430"/>
            <a:chOff x="96429" y="1175806"/>
            <a:chExt cx="6413701" cy="4513430"/>
          </a:xfrm>
        </p:grpSpPr>
        <p:sp>
          <p:nvSpPr>
            <p:cNvPr id="69" name="Rectangle 68"/>
            <p:cNvSpPr/>
            <p:nvPr/>
          </p:nvSpPr>
          <p:spPr>
            <a:xfrm>
              <a:off x="5505771" y="5009011"/>
              <a:ext cx="1004359" cy="6802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155371" y="3996756"/>
              <a:ext cx="1004359" cy="6802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-524113" y="1796348"/>
              <a:ext cx="2169333" cy="9282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539" y="340973"/>
            <a:ext cx="4044462" cy="2819339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 flipV="1">
            <a:off x="2505808" y="3345140"/>
            <a:ext cx="1774398" cy="27995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10GA-CP1 seismic line</a:t>
            </a:r>
            <a:endParaRPr lang="en-AU" dirty="0"/>
          </a:p>
        </p:txBody>
      </p:sp>
      <p:pic>
        <p:nvPicPr>
          <p:cNvPr id="1026" name="Picture 2" descr="E:\AnnLec2017\10GA-CP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83" y="1771696"/>
            <a:ext cx="11025233" cy="41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44" y="44303"/>
            <a:ext cx="4124932" cy="632173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Previous interpretations</a:t>
            </a:r>
            <a:endParaRPr lang="en-AU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838200" y="1825625"/>
            <a:ext cx="6724426" cy="4139339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Pilbara–</a:t>
            </a:r>
            <a:r>
              <a:rPr lang="en-AU" dirty="0" err="1" smtClean="0"/>
              <a:t>Yilgarn</a:t>
            </a:r>
            <a:r>
              <a:rPr lang="en-AU" dirty="0" smtClean="0"/>
              <a:t> Craton convergence, followed by continental collision</a:t>
            </a:r>
          </a:p>
          <a:p>
            <a:r>
              <a:rPr lang="en-AU" dirty="0" err="1" smtClean="0"/>
              <a:t>Retroarc</a:t>
            </a:r>
            <a:r>
              <a:rPr lang="en-AU" dirty="0" smtClean="0"/>
              <a:t> accretionary foreland basin, followed by </a:t>
            </a:r>
            <a:r>
              <a:rPr lang="en-AU" dirty="0"/>
              <a:t>continental collision </a:t>
            </a:r>
            <a:r>
              <a:rPr lang="en-AU" dirty="0" smtClean="0"/>
              <a:t>(± intervening rift event)</a:t>
            </a:r>
          </a:p>
          <a:p>
            <a:r>
              <a:rPr lang="en-AU" dirty="0" smtClean="0"/>
              <a:t>Intracontinental basin or failed rift followed by collision</a:t>
            </a:r>
          </a:p>
          <a:p>
            <a:r>
              <a:rPr lang="en-AU" dirty="0" err="1" smtClean="0"/>
              <a:t>Retroarc</a:t>
            </a:r>
            <a:r>
              <a:rPr lang="en-AU" dirty="0" smtClean="0"/>
              <a:t> basin followed by LIP, then foreland basin, rift and collision</a:t>
            </a:r>
          </a:p>
          <a:p>
            <a:endParaRPr lang="en-AU" dirty="0" smtClean="0"/>
          </a:p>
        </p:txBody>
      </p:sp>
      <p:grpSp>
        <p:nvGrpSpPr>
          <p:cNvPr id="28" name="Group 27"/>
          <p:cNvGrpSpPr/>
          <p:nvPr/>
        </p:nvGrpSpPr>
        <p:grpSpPr>
          <a:xfrm>
            <a:off x="0" y="140614"/>
            <a:ext cx="12192000" cy="6426431"/>
            <a:chOff x="0" y="134243"/>
            <a:chExt cx="12192000" cy="6426431"/>
          </a:xfrm>
        </p:grpSpPr>
        <p:sp>
          <p:nvSpPr>
            <p:cNvPr id="15" name="TextBox 14"/>
            <p:cNvSpPr txBox="1"/>
            <p:nvPr/>
          </p:nvSpPr>
          <p:spPr>
            <a:xfrm>
              <a:off x="95956" y="6037454"/>
              <a:ext cx="1247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b="1" dirty="0" smtClean="0"/>
                <a:t>(</a:t>
              </a:r>
              <a:r>
                <a:rPr lang="en-AU" sz="1000" b="1" dirty="0" err="1" smtClean="0"/>
                <a:t>Krapež</a:t>
              </a:r>
              <a:r>
                <a:rPr lang="en-AU" sz="1000" b="1" dirty="0" smtClean="0"/>
                <a:t> et </a:t>
              </a:r>
              <a:r>
                <a:rPr lang="en-AU" sz="1000" b="1" dirty="0"/>
                <a:t>al., </a:t>
              </a:r>
              <a:r>
                <a:rPr lang="en-AU" sz="1000" b="1" dirty="0" smtClean="0"/>
                <a:t>2017)</a:t>
              </a:r>
              <a:endParaRPr lang="en-AU" sz="1000" b="1" dirty="0"/>
            </a:p>
            <a:p>
              <a:endParaRPr lang="en-AU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134243"/>
              <a:ext cx="12192000" cy="5899810"/>
              <a:chOff x="0" y="171186"/>
              <a:chExt cx="12192000" cy="58998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171186"/>
                <a:ext cx="12192000" cy="5899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38368" y="171186"/>
                <a:ext cx="11915264" cy="5899810"/>
                <a:chOff x="108322" y="152898"/>
                <a:chExt cx="11915264" cy="589981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22" y="152898"/>
                  <a:ext cx="7135738" cy="5899810"/>
                </a:xfrm>
                <a:prstGeom prst="rect">
                  <a:avLst/>
                </a:prstGeom>
              </p:spPr>
            </p:pic>
            <p:pic>
              <p:nvPicPr>
                <p:cNvPr id="3" name="Content Placeholder 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244060" y="152898"/>
                  <a:ext cx="4779526" cy="589981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" name="TextBox 5"/>
          <p:cNvSpPr txBox="1"/>
          <p:nvPr/>
        </p:nvSpPr>
        <p:spPr>
          <a:xfrm>
            <a:off x="10968255" y="3094836"/>
            <a:ext cx="10630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 anchorCtr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0E6E71"/>
                </a:solidFill>
              </a:rPr>
              <a:t>65–370 </a:t>
            </a:r>
            <a:r>
              <a:rPr lang="en-AU" sz="1400" b="1" dirty="0" err="1" smtClean="0">
                <a:solidFill>
                  <a:srgbClr val="0E6E71"/>
                </a:solidFill>
              </a:rPr>
              <a:t>myr</a:t>
            </a:r>
            <a:endParaRPr lang="en-AU" sz="1400" b="1" dirty="0">
              <a:solidFill>
                <a:srgbClr val="0E6E7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08405" y="2809750"/>
            <a:ext cx="1795055" cy="1148771"/>
            <a:chOff x="9208405" y="2809750"/>
            <a:chExt cx="1795055" cy="1148771"/>
          </a:xfrm>
        </p:grpSpPr>
        <p:sp>
          <p:nvSpPr>
            <p:cNvPr id="9" name="TextBox 8"/>
            <p:cNvSpPr txBox="1"/>
            <p:nvPr/>
          </p:nvSpPr>
          <p:spPr>
            <a:xfrm>
              <a:off x="9208405" y="2809750"/>
              <a:ext cx="1728000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E6E71"/>
                  </a:solidFill>
                </a:rPr>
                <a:t>Horseshoe Basin</a:t>
              </a:r>
            </a:p>
            <a:p>
              <a:pPr algn="ctr"/>
              <a:r>
                <a:rPr lang="en-AU" sz="1400" b="1" dirty="0" smtClean="0">
                  <a:solidFill>
                    <a:srgbClr val="0E6E71"/>
                  </a:solidFill>
                </a:rPr>
                <a:t>(&lt;2050–2008 Ma)</a:t>
              </a:r>
              <a:endParaRPr lang="en-AU" sz="1400" b="1" dirty="0">
                <a:solidFill>
                  <a:srgbClr val="0E6E7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08405" y="3404523"/>
              <a:ext cx="179505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AU" sz="1600" b="1" dirty="0" err="1" smtClean="0">
                  <a:solidFill>
                    <a:srgbClr val="0E6E71"/>
                  </a:solidFill>
                </a:rPr>
                <a:t>Turee</a:t>
              </a:r>
              <a:r>
                <a:rPr lang="en-AU" sz="1600" b="1" dirty="0" smtClean="0">
                  <a:solidFill>
                    <a:srgbClr val="0E6E71"/>
                  </a:solidFill>
                </a:rPr>
                <a:t> Creek Basin</a:t>
              </a:r>
            </a:p>
            <a:p>
              <a:pPr algn="ctr"/>
              <a:r>
                <a:rPr lang="en-AU" sz="1400" b="1" dirty="0" smtClean="0">
                  <a:solidFill>
                    <a:srgbClr val="0E6E71"/>
                  </a:solidFill>
                </a:rPr>
                <a:t>(2445–2420 Ma)</a:t>
              </a:r>
              <a:endParaRPr lang="en-AU" sz="1400" b="1" dirty="0">
                <a:solidFill>
                  <a:srgbClr val="0E6E7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4273" y="914398"/>
            <a:ext cx="3420932" cy="2319650"/>
            <a:chOff x="4604273" y="914398"/>
            <a:chExt cx="3420932" cy="2319650"/>
          </a:xfrm>
        </p:grpSpPr>
        <p:sp>
          <p:nvSpPr>
            <p:cNvPr id="12" name="Oval 11"/>
            <p:cNvSpPr/>
            <p:nvPr/>
          </p:nvSpPr>
          <p:spPr>
            <a:xfrm>
              <a:off x="4604273" y="914398"/>
              <a:ext cx="2140771" cy="40879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4" name="Straight Arrow Connector 13"/>
            <p:cNvCxnSpPr>
              <a:stCxn id="12" idx="6"/>
            </p:cNvCxnSpPr>
            <p:nvPr/>
          </p:nvCxnSpPr>
          <p:spPr>
            <a:xfrm>
              <a:off x="6745044" y="1118793"/>
              <a:ext cx="1280161" cy="211525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747762" y="2815265"/>
            <a:ext cx="1253471" cy="584775"/>
            <a:chOff x="12739144" y="3618295"/>
            <a:chExt cx="1253471" cy="584775"/>
          </a:xfrm>
        </p:grpSpPr>
        <p:sp>
          <p:nvSpPr>
            <p:cNvPr id="23" name="TextBox 22"/>
            <p:cNvSpPr txBox="1"/>
            <p:nvPr/>
          </p:nvSpPr>
          <p:spPr>
            <a:xfrm>
              <a:off x="12739144" y="3618295"/>
              <a:ext cx="92845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 anchorCtr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E6E71"/>
                  </a:solidFill>
                </a:rPr>
                <a:t>2208 Ma</a:t>
              </a:r>
            </a:p>
            <a:p>
              <a:pPr algn="ctr"/>
              <a:r>
                <a:rPr lang="en-AU" sz="1600" b="1" dirty="0" smtClean="0">
                  <a:solidFill>
                    <a:srgbClr val="0E6E71"/>
                  </a:solidFill>
                </a:rPr>
                <a:t>LIP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3454931" y="4057392"/>
              <a:ext cx="537684" cy="0"/>
            </a:xfrm>
            <a:prstGeom prst="straightConnector1">
              <a:avLst/>
            </a:prstGeom>
            <a:ln w="698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9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Stratigraphic revisions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4750942" cy="4139339"/>
          </a:xfrm>
        </p:spPr>
        <p:txBody>
          <a:bodyPr>
            <a:normAutofit fontScale="92500" lnSpcReduction="10000"/>
          </a:bodyPr>
          <a:lstStyle/>
          <a:p>
            <a:r>
              <a:rPr lang="en-AU" dirty="0" err="1" smtClean="0"/>
              <a:t>Boolgeeda</a:t>
            </a:r>
            <a:r>
              <a:rPr lang="en-AU" dirty="0" smtClean="0"/>
              <a:t> Iron Formation and </a:t>
            </a:r>
            <a:r>
              <a:rPr lang="en-AU" dirty="0" err="1" smtClean="0"/>
              <a:t>Kungarra</a:t>
            </a:r>
            <a:r>
              <a:rPr lang="en-AU" dirty="0" smtClean="0"/>
              <a:t> Formation disconformities</a:t>
            </a:r>
          </a:p>
          <a:p>
            <a:r>
              <a:rPr lang="en-AU" dirty="0" smtClean="0"/>
              <a:t>Lithostratigraphy: 6 </a:t>
            </a:r>
            <a:r>
              <a:rPr lang="en-AU" dirty="0"/>
              <a:t>new units (incl. </a:t>
            </a:r>
            <a:r>
              <a:rPr lang="en-AU" dirty="0" err="1" smtClean="0"/>
              <a:t>Balgara</a:t>
            </a:r>
            <a:r>
              <a:rPr lang="en-AU" dirty="0" smtClean="0"/>
              <a:t> Dolerite) &amp; 4 revisions (incl. </a:t>
            </a:r>
            <a:r>
              <a:rPr lang="en-AU" dirty="0" err="1" smtClean="0"/>
              <a:t>Wooly</a:t>
            </a:r>
            <a:r>
              <a:rPr lang="en-AU" dirty="0" smtClean="0"/>
              <a:t> </a:t>
            </a:r>
            <a:r>
              <a:rPr lang="en-AU" dirty="0" err="1" smtClean="0"/>
              <a:t>Fm</a:t>
            </a:r>
            <a:r>
              <a:rPr lang="en-AU" dirty="0" smtClean="0"/>
              <a:t>)</a:t>
            </a:r>
          </a:p>
          <a:p>
            <a:r>
              <a:rPr lang="en-AU" dirty="0" smtClean="0"/>
              <a:t>Improved geochronology</a:t>
            </a:r>
          </a:p>
          <a:p>
            <a:r>
              <a:rPr lang="en-AU" dirty="0" smtClean="0"/>
              <a:t>Significance of </a:t>
            </a:r>
            <a:r>
              <a:rPr lang="en-AU" dirty="0" err="1" smtClean="0"/>
              <a:t>Balgara</a:t>
            </a:r>
            <a:r>
              <a:rPr lang="en-AU" dirty="0" smtClean="0"/>
              <a:t> Dolerite &amp; unconformities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5978769" y="0"/>
            <a:ext cx="6213231" cy="6858000"/>
            <a:chOff x="5978769" y="0"/>
            <a:chExt cx="6213231" cy="6858000"/>
          </a:xfrm>
        </p:grpSpPr>
        <p:sp>
          <p:nvSpPr>
            <p:cNvPr id="8" name="Rectangle 7"/>
            <p:cNvSpPr/>
            <p:nvPr/>
          </p:nvSpPr>
          <p:spPr>
            <a:xfrm>
              <a:off x="5978769" y="0"/>
              <a:ext cx="621323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6476" y="11502"/>
              <a:ext cx="5196045" cy="682266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637076" y="393292"/>
            <a:ext cx="935729" cy="5559194"/>
            <a:chOff x="8637076" y="393292"/>
            <a:chExt cx="935729" cy="5559194"/>
          </a:xfrm>
        </p:grpSpPr>
        <p:sp>
          <p:nvSpPr>
            <p:cNvPr id="9" name="TextBox 8"/>
            <p:cNvSpPr txBox="1"/>
            <p:nvPr/>
          </p:nvSpPr>
          <p:spPr>
            <a:xfrm>
              <a:off x="8637076" y="5429266"/>
              <a:ext cx="935729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E6E71"/>
                  </a:solidFill>
                </a:rPr>
                <a:t>2325 Ma</a:t>
              </a:r>
            </a:p>
            <a:p>
              <a:pPr algn="ctr"/>
              <a:r>
                <a:rPr lang="en-AU" sz="1200" b="1" dirty="0" smtClean="0">
                  <a:solidFill>
                    <a:srgbClr val="0E6E71"/>
                  </a:solidFill>
                </a:rPr>
                <a:t>119 </a:t>
              </a:r>
              <a:r>
                <a:rPr lang="en-AU" sz="1200" b="1" dirty="0" err="1" smtClean="0">
                  <a:solidFill>
                    <a:srgbClr val="0E6E71"/>
                  </a:solidFill>
                </a:rPr>
                <a:t>myr</a:t>
              </a:r>
              <a:endParaRPr lang="en-AU" sz="1200" b="1" dirty="0">
                <a:solidFill>
                  <a:srgbClr val="0E6E7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7076" y="393292"/>
              <a:ext cx="935729" cy="33855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E6E71"/>
                  </a:solidFill>
                </a:rPr>
                <a:t>2203 Ma</a:t>
              </a:r>
              <a:endParaRPr lang="en-AU" sz="1600" b="1" dirty="0">
                <a:solidFill>
                  <a:srgbClr val="0E6E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45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nLec2017\Boolgeeda_Krap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02" y="207520"/>
            <a:ext cx="4014798" cy="58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Field photos\Aug-Sept17\P1010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7275"/>
            <a:ext cx="5991226" cy="44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Field photos\Aug-Sep2016\P1000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57274"/>
            <a:ext cx="5991225" cy="44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Field photos\May2016\P1000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6" y="857275"/>
            <a:ext cx="6031971" cy="45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53499" y="5238750"/>
            <a:ext cx="1699102" cy="663313"/>
            <a:chOff x="5353499" y="5238750"/>
            <a:chExt cx="1699102" cy="663313"/>
          </a:xfrm>
        </p:grpSpPr>
        <p:sp>
          <p:nvSpPr>
            <p:cNvPr id="5" name="Left Brace 4"/>
            <p:cNvSpPr/>
            <p:nvPr/>
          </p:nvSpPr>
          <p:spPr>
            <a:xfrm>
              <a:off x="6847824" y="5238750"/>
              <a:ext cx="204777" cy="526430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53499" y="5378843"/>
              <a:ext cx="1475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chemeClr val="accent1"/>
                  </a:solidFill>
                </a:rPr>
                <a:t>≤2445 ± 5 Ma</a:t>
              </a:r>
            </a:p>
            <a:p>
              <a:r>
                <a:rPr lang="en-AU" sz="1000" b="1" dirty="0" smtClean="0">
                  <a:solidFill>
                    <a:schemeClr val="accent1"/>
                  </a:solidFill>
                </a:rPr>
                <a:t>(</a:t>
              </a:r>
              <a:r>
                <a:rPr lang="en-AU" sz="1000" b="1" dirty="0" err="1" smtClean="0">
                  <a:solidFill>
                    <a:schemeClr val="accent1"/>
                  </a:solidFill>
                </a:rPr>
                <a:t>Trendall</a:t>
              </a:r>
              <a:r>
                <a:rPr lang="en-AU" sz="1000" b="1" dirty="0" smtClean="0">
                  <a:solidFill>
                    <a:schemeClr val="accent1"/>
                  </a:solidFill>
                </a:rPr>
                <a:t> et al., 2004)</a:t>
              </a:r>
              <a:endParaRPr lang="en-AU" sz="10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72800" y="5825815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(</a:t>
            </a:r>
            <a:r>
              <a:rPr lang="en-AU" sz="1000" b="1" dirty="0" err="1" smtClean="0"/>
              <a:t>Krapez</a:t>
            </a:r>
            <a:r>
              <a:rPr lang="en-AU" sz="1000" b="1" dirty="0" smtClean="0"/>
              <a:t> et </a:t>
            </a:r>
            <a:r>
              <a:rPr lang="en-AU" sz="1000" b="1" dirty="0"/>
              <a:t>al., </a:t>
            </a:r>
            <a:r>
              <a:rPr lang="en-AU" sz="1000" b="1" dirty="0" smtClean="0"/>
              <a:t>2017)</a:t>
            </a:r>
            <a:endParaRPr lang="en-AU" sz="1000" b="1" dirty="0"/>
          </a:p>
          <a:p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8285163" y="5653566"/>
            <a:ext cx="2723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1"/>
                </a:solidFill>
              </a:rPr>
              <a:t>2444 ± 4 Ma</a:t>
            </a:r>
            <a:r>
              <a:rPr lang="en-AU" sz="1000" b="1" dirty="0" smtClean="0">
                <a:solidFill>
                  <a:schemeClr val="accent1"/>
                </a:solidFill>
              </a:rPr>
              <a:t> (Wingate et al., 2018)</a:t>
            </a:r>
            <a:endParaRPr lang="en-AU" b="1" dirty="0" smtClean="0">
              <a:solidFill>
                <a:schemeClr val="accent1"/>
              </a:solidFill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343347" y="149967"/>
            <a:ext cx="6111240" cy="1035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err="1" smtClean="0">
                <a:solidFill>
                  <a:srgbClr val="0E6E71"/>
                </a:solidFill>
              </a:rPr>
              <a:t>Boolgeeda</a:t>
            </a:r>
            <a:r>
              <a:rPr lang="en-AU" b="1" dirty="0">
                <a:solidFill>
                  <a:srgbClr val="0E6E71"/>
                </a:solidFill>
              </a:rPr>
              <a:t> </a:t>
            </a:r>
            <a:r>
              <a:rPr lang="en-AU" b="1" dirty="0" smtClean="0">
                <a:solidFill>
                  <a:srgbClr val="0E6E71"/>
                </a:solidFill>
              </a:rPr>
              <a:t>revision</a:t>
            </a:r>
            <a:endParaRPr lang="en-AU" b="1" dirty="0">
              <a:solidFill>
                <a:srgbClr val="0E6E7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67152" y="329261"/>
            <a:ext cx="1954563" cy="4120814"/>
            <a:chOff x="7467152" y="329261"/>
            <a:chExt cx="1954563" cy="4120814"/>
          </a:xfrm>
        </p:grpSpPr>
        <p:grpSp>
          <p:nvGrpSpPr>
            <p:cNvPr id="16" name="Group 15"/>
            <p:cNvGrpSpPr/>
            <p:nvPr/>
          </p:nvGrpSpPr>
          <p:grpSpPr>
            <a:xfrm>
              <a:off x="7591425" y="3926855"/>
              <a:ext cx="1438384" cy="523220"/>
              <a:chOff x="7591425" y="3926855"/>
              <a:chExt cx="1438384" cy="52322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620449" y="3926855"/>
                <a:ext cx="140936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b="1" dirty="0">
                    <a:solidFill>
                      <a:schemeClr val="accent1"/>
                    </a:solidFill>
                  </a:rPr>
                  <a:t>≤</a:t>
                </a:r>
                <a:r>
                  <a:rPr lang="en-AU" b="1" dirty="0" smtClean="0">
                    <a:solidFill>
                      <a:schemeClr val="accent1"/>
                    </a:solidFill>
                  </a:rPr>
                  <a:t>2446 Ma</a:t>
                </a:r>
              </a:p>
              <a:p>
                <a:r>
                  <a:rPr lang="en-AU" sz="1000" b="1" dirty="0" smtClean="0">
                    <a:solidFill>
                      <a:schemeClr val="accent1"/>
                    </a:solidFill>
                  </a:rPr>
                  <a:t>(Simonson et al., 2014)</a:t>
                </a:r>
                <a:endParaRPr lang="en-AU" sz="10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H="1">
                <a:off x="7591425" y="3926855"/>
                <a:ext cx="438150" cy="0"/>
              </a:xfrm>
              <a:prstGeom prst="straightConnector1">
                <a:avLst/>
              </a:prstGeom>
              <a:ln w="25400" cmpd="sng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7467152" y="329261"/>
              <a:ext cx="1954563" cy="523220"/>
              <a:chOff x="7416183" y="3857513"/>
              <a:chExt cx="1954563" cy="52322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778643" y="3857513"/>
                <a:ext cx="159210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b="1" dirty="0">
                    <a:solidFill>
                      <a:schemeClr val="accent1"/>
                    </a:solidFill>
                  </a:rPr>
                  <a:t>≤</a:t>
                </a:r>
                <a:r>
                  <a:rPr lang="en-AU" b="1" dirty="0" smtClean="0">
                    <a:solidFill>
                      <a:schemeClr val="accent1"/>
                    </a:solidFill>
                  </a:rPr>
                  <a:t>2454 ± 23 Ma</a:t>
                </a:r>
              </a:p>
              <a:p>
                <a:r>
                  <a:rPr lang="en-AU" sz="1000" b="1" dirty="0" smtClean="0">
                    <a:solidFill>
                      <a:schemeClr val="accent1"/>
                    </a:solidFill>
                  </a:rPr>
                  <a:t>(</a:t>
                </a:r>
                <a:r>
                  <a:rPr lang="en-AU" sz="1000" b="1" dirty="0" err="1" smtClean="0">
                    <a:solidFill>
                      <a:schemeClr val="accent1"/>
                    </a:solidFill>
                  </a:rPr>
                  <a:t>Caquineau</a:t>
                </a:r>
                <a:r>
                  <a:rPr lang="en-AU" sz="1000" b="1" dirty="0" smtClean="0">
                    <a:solidFill>
                      <a:schemeClr val="accent1"/>
                    </a:solidFill>
                  </a:rPr>
                  <a:t> et al., 2018)</a:t>
                </a:r>
                <a:endParaRPr lang="en-AU" sz="10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416183" y="4213386"/>
                <a:ext cx="370558" cy="2665"/>
              </a:xfrm>
              <a:prstGeom prst="straightConnector1">
                <a:avLst/>
              </a:prstGeom>
              <a:ln w="25400" cmpd="sng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343347" y="857272"/>
            <a:ext cx="6057900" cy="4523981"/>
            <a:chOff x="343347" y="857272"/>
            <a:chExt cx="6057900" cy="4523981"/>
          </a:xfrm>
        </p:grpSpPr>
        <p:sp>
          <p:nvSpPr>
            <p:cNvPr id="29" name="Rectangle 28"/>
            <p:cNvSpPr/>
            <p:nvPr/>
          </p:nvSpPr>
          <p:spPr>
            <a:xfrm>
              <a:off x="343347" y="857272"/>
              <a:ext cx="6057900" cy="4523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490215" y="857273"/>
              <a:ext cx="2316120" cy="4523980"/>
              <a:chOff x="4759568" y="-1143000"/>
              <a:chExt cx="3739663" cy="9144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2057400" y="1559168"/>
                <a:ext cx="9144000" cy="3739663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7773037" y="6514179"/>
                <a:ext cx="531450" cy="1383323"/>
                <a:chOff x="12609178" y="562182"/>
                <a:chExt cx="531450" cy="1383323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12697610" y="562182"/>
                  <a:ext cx="443018" cy="13833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16200000">
                  <a:off x="12475487" y="1360417"/>
                  <a:ext cx="636713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b="1" dirty="0" smtClean="0"/>
                    <a:t>2 cm</a:t>
                  </a:r>
                  <a:endParaRPr lang="en-AU" b="1" dirty="0"/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553948" y="857274"/>
              <a:ext cx="2602523" cy="4523979"/>
              <a:chOff x="1148861" y="857274"/>
              <a:chExt cx="2602523" cy="452397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>
                <a:off x="188133" y="1818002"/>
                <a:ext cx="4523979" cy="2602523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3169470" y="4604873"/>
                <a:ext cx="392380" cy="6729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6200000">
                <a:off x="3180444" y="4946815"/>
                <a:ext cx="309756" cy="3271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/>
                  <a:t>2 cm</a:t>
                </a:r>
                <a:endParaRPr lang="en-AU" b="1" dirty="0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7" y="857270"/>
            <a:ext cx="6057900" cy="4543425"/>
          </a:xfrm>
          <a:prstGeom prst="rect">
            <a:avLst/>
          </a:prstGeom>
        </p:spPr>
      </p:pic>
      <p:grpSp>
        <p:nvGrpSpPr>
          <p:cNvPr id="1031" name="Group 1030"/>
          <p:cNvGrpSpPr/>
          <p:nvPr/>
        </p:nvGrpSpPr>
        <p:grpSpPr>
          <a:xfrm>
            <a:off x="6940868" y="628650"/>
            <a:ext cx="860107" cy="5133022"/>
            <a:chOff x="6940868" y="628650"/>
            <a:chExt cx="860107" cy="5133022"/>
          </a:xfrm>
        </p:grpSpPr>
        <p:cxnSp>
          <p:nvCxnSpPr>
            <p:cNvPr id="1030" name="Straight Connector 1029"/>
            <p:cNvCxnSpPr/>
            <p:nvPr/>
          </p:nvCxnSpPr>
          <p:spPr>
            <a:xfrm>
              <a:off x="6940868" y="628650"/>
              <a:ext cx="860107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940868" y="5761672"/>
              <a:ext cx="860107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940868" y="5231113"/>
              <a:ext cx="860107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27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E:\Field photos\June2017\P1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750219"/>
            <a:ext cx="5845175" cy="438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66725" y="2761124"/>
            <a:ext cx="3620779" cy="3332601"/>
            <a:chOff x="466725" y="2761124"/>
            <a:chExt cx="3620779" cy="3332601"/>
          </a:xfrm>
        </p:grpSpPr>
        <p:sp>
          <p:nvSpPr>
            <p:cNvPr id="9" name="Freeform 8"/>
            <p:cNvSpPr/>
            <p:nvPr/>
          </p:nvSpPr>
          <p:spPr>
            <a:xfrm>
              <a:off x="466725" y="2761124"/>
              <a:ext cx="1066800" cy="210676"/>
            </a:xfrm>
            <a:custGeom>
              <a:avLst/>
              <a:gdLst>
                <a:gd name="connsiteX0" fmla="*/ 0 w 1066800"/>
                <a:gd name="connsiteY0" fmla="*/ 210676 h 210676"/>
                <a:gd name="connsiteX1" fmla="*/ 247650 w 1066800"/>
                <a:gd name="connsiteY1" fmla="*/ 201151 h 210676"/>
                <a:gd name="connsiteX2" fmla="*/ 276225 w 1066800"/>
                <a:gd name="connsiteY2" fmla="*/ 191626 h 210676"/>
                <a:gd name="connsiteX3" fmla="*/ 371475 w 1066800"/>
                <a:gd name="connsiteY3" fmla="*/ 163051 h 210676"/>
                <a:gd name="connsiteX4" fmla="*/ 400050 w 1066800"/>
                <a:gd name="connsiteY4" fmla="*/ 153526 h 210676"/>
                <a:gd name="connsiteX5" fmla="*/ 428625 w 1066800"/>
                <a:gd name="connsiteY5" fmla="*/ 134476 h 210676"/>
                <a:gd name="connsiteX6" fmla="*/ 476250 w 1066800"/>
                <a:gd name="connsiteY6" fmla="*/ 124951 h 210676"/>
                <a:gd name="connsiteX7" fmla="*/ 514350 w 1066800"/>
                <a:gd name="connsiteY7" fmla="*/ 115426 h 210676"/>
                <a:gd name="connsiteX8" fmla="*/ 542925 w 1066800"/>
                <a:gd name="connsiteY8" fmla="*/ 105901 h 210676"/>
                <a:gd name="connsiteX9" fmla="*/ 628650 w 1066800"/>
                <a:gd name="connsiteY9" fmla="*/ 96376 h 210676"/>
                <a:gd name="connsiteX10" fmla="*/ 657225 w 1066800"/>
                <a:gd name="connsiteY10" fmla="*/ 86851 h 210676"/>
                <a:gd name="connsiteX11" fmla="*/ 733425 w 1066800"/>
                <a:gd name="connsiteY11" fmla="*/ 67801 h 210676"/>
                <a:gd name="connsiteX12" fmla="*/ 790575 w 1066800"/>
                <a:gd name="connsiteY12" fmla="*/ 48751 h 210676"/>
                <a:gd name="connsiteX13" fmla="*/ 828675 w 1066800"/>
                <a:gd name="connsiteY13" fmla="*/ 29701 h 210676"/>
                <a:gd name="connsiteX14" fmla="*/ 923925 w 1066800"/>
                <a:gd name="connsiteY14" fmla="*/ 10651 h 210676"/>
                <a:gd name="connsiteX15" fmla="*/ 952500 w 1066800"/>
                <a:gd name="connsiteY15" fmla="*/ 1126 h 210676"/>
                <a:gd name="connsiteX16" fmla="*/ 1066800 w 1066800"/>
                <a:gd name="connsiteY16" fmla="*/ 1126 h 21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6800" h="210676">
                  <a:moveTo>
                    <a:pt x="0" y="210676"/>
                  </a:moveTo>
                  <a:cubicBezTo>
                    <a:pt x="82550" y="207501"/>
                    <a:pt x="165235" y="206835"/>
                    <a:pt x="247650" y="201151"/>
                  </a:cubicBezTo>
                  <a:cubicBezTo>
                    <a:pt x="257666" y="200460"/>
                    <a:pt x="266571" y="194384"/>
                    <a:pt x="276225" y="191626"/>
                  </a:cubicBezTo>
                  <a:cubicBezTo>
                    <a:pt x="376992" y="162836"/>
                    <a:pt x="235662" y="208322"/>
                    <a:pt x="371475" y="163051"/>
                  </a:cubicBezTo>
                  <a:cubicBezTo>
                    <a:pt x="381000" y="159876"/>
                    <a:pt x="391696" y="159095"/>
                    <a:pt x="400050" y="153526"/>
                  </a:cubicBezTo>
                  <a:cubicBezTo>
                    <a:pt x="409575" y="147176"/>
                    <a:pt x="417906" y="138496"/>
                    <a:pt x="428625" y="134476"/>
                  </a:cubicBezTo>
                  <a:cubicBezTo>
                    <a:pt x="443784" y="128792"/>
                    <a:pt x="460446" y="128463"/>
                    <a:pt x="476250" y="124951"/>
                  </a:cubicBezTo>
                  <a:cubicBezTo>
                    <a:pt x="489029" y="122111"/>
                    <a:pt x="501763" y="119022"/>
                    <a:pt x="514350" y="115426"/>
                  </a:cubicBezTo>
                  <a:cubicBezTo>
                    <a:pt x="524004" y="112668"/>
                    <a:pt x="533021" y="107552"/>
                    <a:pt x="542925" y="105901"/>
                  </a:cubicBezTo>
                  <a:cubicBezTo>
                    <a:pt x="571285" y="101174"/>
                    <a:pt x="600075" y="99551"/>
                    <a:pt x="628650" y="96376"/>
                  </a:cubicBezTo>
                  <a:cubicBezTo>
                    <a:pt x="638175" y="93201"/>
                    <a:pt x="647539" y="89493"/>
                    <a:pt x="657225" y="86851"/>
                  </a:cubicBezTo>
                  <a:cubicBezTo>
                    <a:pt x="682484" y="79962"/>
                    <a:pt x="708587" y="76080"/>
                    <a:pt x="733425" y="67801"/>
                  </a:cubicBezTo>
                  <a:cubicBezTo>
                    <a:pt x="752475" y="61451"/>
                    <a:pt x="772614" y="57731"/>
                    <a:pt x="790575" y="48751"/>
                  </a:cubicBezTo>
                  <a:cubicBezTo>
                    <a:pt x="803275" y="42401"/>
                    <a:pt x="815380" y="34687"/>
                    <a:pt x="828675" y="29701"/>
                  </a:cubicBezTo>
                  <a:cubicBezTo>
                    <a:pt x="856278" y="19350"/>
                    <a:pt x="896989" y="16637"/>
                    <a:pt x="923925" y="10651"/>
                  </a:cubicBezTo>
                  <a:cubicBezTo>
                    <a:pt x="933726" y="8473"/>
                    <a:pt x="942482" y="1794"/>
                    <a:pt x="952500" y="1126"/>
                  </a:cubicBezTo>
                  <a:cubicBezTo>
                    <a:pt x="990516" y="-1408"/>
                    <a:pt x="1028700" y="1126"/>
                    <a:pt x="1066800" y="1126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62116" y="2896737"/>
              <a:ext cx="1674301" cy="1139588"/>
            </a:xfrm>
            <a:custGeom>
              <a:avLst/>
              <a:gdLst>
                <a:gd name="connsiteX0" fmla="*/ 0 w 1674301"/>
                <a:gd name="connsiteY0" fmla="*/ 0 h 1139588"/>
                <a:gd name="connsiteX1" fmla="*/ 283191 w 1674301"/>
                <a:gd name="connsiteY1" fmla="*/ 61415 h 1139588"/>
                <a:gd name="connsiteX2" fmla="*/ 573206 w 1674301"/>
                <a:gd name="connsiteY2" fmla="*/ 95535 h 1139588"/>
                <a:gd name="connsiteX3" fmla="*/ 897341 w 1674301"/>
                <a:gd name="connsiteY3" fmla="*/ 163773 h 1139588"/>
                <a:gd name="connsiteX4" fmla="*/ 1187356 w 1674301"/>
                <a:gd name="connsiteY4" fmla="*/ 269544 h 1139588"/>
                <a:gd name="connsiteX5" fmla="*/ 1443251 w 1674301"/>
                <a:gd name="connsiteY5" fmla="*/ 399197 h 1139588"/>
                <a:gd name="connsiteX6" fmla="*/ 1579729 w 1674301"/>
                <a:gd name="connsiteY6" fmla="*/ 522027 h 1139588"/>
                <a:gd name="connsiteX7" fmla="*/ 1671851 w 1674301"/>
                <a:gd name="connsiteY7" fmla="*/ 713096 h 1139588"/>
                <a:gd name="connsiteX8" fmla="*/ 1634320 w 1674301"/>
                <a:gd name="connsiteY8" fmla="*/ 825690 h 1139588"/>
                <a:gd name="connsiteX9" fmla="*/ 1494430 w 1674301"/>
                <a:gd name="connsiteY9" fmla="*/ 1139588 h 11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4301" h="1139588">
                  <a:moveTo>
                    <a:pt x="0" y="0"/>
                  </a:moveTo>
                  <a:cubicBezTo>
                    <a:pt x="93828" y="22746"/>
                    <a:pt x="187657" y="45493"/>
                    <a:pt x="283191" y="61415"/>
                  </a:cubicBezTo>
                  <a:cubicBezTo>
                    <a:pt x="378725" y="77337"/>
                    <a:pt x="470848" y="78475"/>
                    <a:pt x="573206" y="95535"/>
                  </a:cubicBezTo>
                  <a:cubicBezTo>
                    <a:pt x="675564" y="112595"/>
                    <a:pt x="794983" y="134772"/>
                    <a:pt x="897341" y="163773"/>
                  </a:cubicBezTo>
                  <a:cubicBezTo>
                    <a:pt x="999699" y="192774"/>
                    <a:pt x="1096371" y="230307"/>
                    <a:pt x="1187356" y="269544"/>
                  </a:cubicBezTo>
                  <a:cubicBezTo>
                    <a:pt x="1278341" y="308781"/>
                    <a:pt x="1377856" y="357117"/>
                    <a:pt x="1443251" y="399197"/>
                  </a:cubicBezTo>
                  <a:cubicBezTo>
                    <a:pt x="1508646" y="441277"/>
                    <a:pt x="1541629" y="469711"/>
                    <a:pt x="1579729" y="522027"/>
                  </a:cubicBezTo>
                  <a:cubicBezTo>
                    <a:pt x="1617829" y="574343"/>
                    <a:pt x="1662753" y="662486"/>
                    <a:pt x="1671851" y="713096"/>
                  </a:cubicBezTo>
                  <a:cubicBezTo>
                    <a:pt x="1680949" y="763706"/>
                    <a:pt x="1663890" y="754608"/>
                    <a:pt x="1634320" y="825690"/>
                  </a:cubicBezTo>
                  <a:cubicBezTo>
                    <a:pt x="1604750" y="896772"/>
                    <a:pt x="1549590" y="1018180"/>
                    <a:pt x="1494430" y="1139588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831609" y="4036325"/>
              <a:ext cx="255895" cy="2057400"/>
            </a:xfrm>
            <a:custGeom>
              <a:avLst/>
              <a:gdLst>
                <a:gd name="connsiteX0" fmla="*/ 255895 w 255895"/>
                <a:gd name="connsiteY0" fmla="*/ 0 h 2057400"/>
                <a:gd name="connsiteX1" fmla="*/ 204716 w 255895"/>
                <a:gd name="connsiteY1" fmla="*/ 317311 h 2057400"/>
                <a:gd name="connsiteX2" fmla="*/ 177421 w 255895"/>
                <a:gd name="connsiteY2" fmla="*/ 774511 h 2057400"/>
                <a:gd name="connsiteX3" fmla="*/ 170597 w 255895"/>
                <a:gd name="connsiteY3" fmla="*/ 1180532 h 2057400"/>
                <a:gd name="connsiteX4" fmla="*/ 98946 w 255895"/>
                <a:gd name="connsiteY4" fmla="*/ 1675263 h 2057400"/>
                <a:gd name="connsiteX5" fmla="*/ 0 w 255895"/>
                <a:gd name="connsiteY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895" h="2057400">
                  <a:moveTo>
                    <a:pt x="255895" y="0"/>
                  </a:moveTo>
                  <a:cubicBezTo>
                    <a:pt x="236845" y="94113"/>
                    <a:pt x="217795" y="188226"/>
                    <a:pt x="204716" y="317311"/>
                  </a:cubicBezTo>
                  <a:cubicBezTo>
                    <a:pt x="191637" y="446396"/>
                    <a:pt x="183108" y="630641"/>
                    <a:pt x="177421" y="774511"/>
                  </a:cubicBezTo>
                  <a:cubicBezTo>
                    <a:pt x="171734" y="918381"/>
                    <a:pt x="183676" y="1030407"/>
                    <a:pt x="170597" y="1180532"/>
                  </a:cubicBezTo>
                  <a:cubicBezTo>
                    <a:pt x="157518" y="1330657"/>
                    <a:pt x="127379" y="1529118"/>
                    <a:pt x="98946" y="1675263"/>
                  </a:cubicBezTo>
                  <a:cubicBezTo>
                    <a:pt x="70513" y="1821408"/>
                    <a:pt x="35256" y="1939404"/>
                    <a:pt x="0" y="205740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750219"/>
            <a:ext cx="5845175" cy="4383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750219"/>
            <a:ext cx="6201485" cy="4388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Significance of the </a:t>
            </a:r>
            <a:r>
              <a:rPr lang="en-AU" dirty="0" err="1" smtClean="0"/>
              <a:t>Balgara</a:t>
            </a:r>
            <a:r>
              <a:rPr lang="en-AU" dirty="0" smtClean="0"/>
              <a:t> Dolerite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7401251" y="1524000"/>
            <a:ext cx="4219250" cy="4610100"/>
            <a:chOff x="7401251" y="1524000"/>
            <a:chExt cx="4219250" cy="4610100"/>
          </a:xfrm>
        </p:grpSpPr>
        <p:grpSp>
          <p:nvGrpSpPr>
            <p:cNvPr id="3" name="Group 2"/>
            <p:cNvGrpSpPr/>
            <p:nvPr/>
          </p:nvGrpSpPr>
          <p:grpSpPr>
            <a:xfrm>
              <a:off x="7401251" y="1524000"/>
              <a:ext cx="4219250" cy="4610100"/>
              <a:chOff x="7401250" y="191106"/>
              <a:chExt cx="4609775" cy="5942994"/>
            </a:xfrm>
          </p:grpSpPr>
          <p:pic>
            <p:nvPicPr>
              <p:cNvPr id="4098" name="Picture 2" descr="E:\AnnLec2017\Krapez etal 2017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1250" y="191106"/>
                <a:ext cx="4609775" cy="5942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296275" y="3288709"/>
                <a:ext cx="865943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AU" sz="1100" b="1" dirty="0" err="1" smtClean="0"/>
                  <a:t>Munder</a:t>
                </a:r>
                <a:r>
                  <a:rPr lang="en-AU" sz="1100" b="1" dirty="0" smtClean="0"/>
                  <a:t> </a:t>
                </a:r>
                <a:r>
                  <a:rPr lang="en-AU" sz="1100" b="1" dirty="0" err="1" smtClean="0"/>
                  <a:t>Fm</a:t>
                </a:r>
                <a:endParaRPr lang="en-AU" sz="11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96275" y="3005601"/>
                <a:ext cx="859531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AU" sz="1100" b="1" dirty="0" err="1" smtClean="0"/>
                  <a:t>Anthiby</a:t>
                </a:r>
                <a:r>
                  <a:rPr lang="en-AU" sz="1100" b="1" dirty="0" smtClean="0"/>
                  <a:t> </a:t>
                </a:r>
                <a:r>
                  <a:rPr lang="en-AU" sz="1100" b="1" dirty="0" err="1" smtClean="0"/>
                  <a:t>Fm</a:t>
                </a:r>
                <a:endParaRPr lang="en-AU" sz="1100" b="1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6200000">
              <a:off x="7056212" y="2682510"/>
              <a:ext cx="132760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1100" b="1" dirty="0" smtClean="0"/>
                <a:t>Shingle Creek</a:t>
              </a:r>
            </a:p>
            <a:p>
              <a:pPr algn="ctr"/>
              <a:r>
                <a:rPr lang="en-AU" sz="1100" b="1" dirty="0" smtClean="0"/>
                <a:t>Group</a:t>
              </a:r>
              <a:endParaRPr lang="en-AU" sz="1100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7439054" y="2305050"/>
              <a:ext cx="569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410825" y="5892490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(</a:t>
            </a:r>
            <a:r>
              <a:rPr lang="en-AU" sz="1000" b="1" dirty="0" err="1" smtClean="0"/>
              <a:t>Krapež</a:t>
            </a:r>
            <a:r>
              <a:rPr lang="en-AU" sz="1000" b="1" dirty="0" smtClean="0"/>
              <a:t> et </a:t>
            </a:r>
            <a:r>
              <a:rPr lang="en-AU" sz="1000" b="1" dirty="0"/>
              <a:t>al., </a:t>
            </a:r>
            <a:r>
              <a:rPr lang="en-AU" sz="1000" b="1" dirty="0" smtClean="0"/>
              <a:t>2017)</a:t>
            </a:r>
            <a:endParaRPr lang="en-AU" sz="1000" b="1" dirty="0"/>
          </a:p>
          <a:p>
            <a:endParaRPr lang="en-AU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9344049" y="4460489"/>
            <a:ext cx="69881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079362" y="2258951"/>
            <a:ext cx="1031386" cy="680510"/>
            <a:chOff x="8079362" y="2258951"/>
            <a:chExt cx="1031386" cy="680510"/>
          </a:xfrm>
        </p:grpSpPr>
        <p:sp>
          <p:nvSpPr>
            <p:cNvPr id="7" name="TextBox 6"/>
            <p:cNvSpPr txBox="1"/>
            <p:nvPr/>
          </p:nvSpPr>
          <p:spPr>
            <a:xfrm>
              <a:off x="8079362" y="2258951"/>
              <a:ext cx="1031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b="1" dirty="0" smtClean="0"/>
                <a:t>≤ 2203 ±  4 Ma</a:t>
              </a:r>
              <a:endParaRPr lang="en-AU" sz="11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20452" y="2841331"/>
              <a:ext cx="718366" cy="98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7675" y="3003738"/>
            <a:ext cx="1750606" cy="1923367"/>
            <a:chOff x="9907675" y="3003738"/>
            <a:chExt cx="1750606" cy="1923367"/>
          </a:xfrm>
        </p:grpSpPr>
        <p:sp>
          <p:nvSpPr>
            <p:cNvPr id="24" name="Rectangle 23"/>
            <p:cNvSpPr/>
            <p:nvPr/>
          </p:nvSpPr>
          <p:spPr>
            <a:xfrm>
              <a:off x="9907675" y="3346101"/>
              <a:ext cx="1522325" cy="27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9982200" y="4586801"/>
              <a:ext cx="581025" cy="28779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515600" y="4496218"/>
              <a:ext cx="976549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AU" sz="1100" b="1" dirty="0"/>
                <a:t>2208 ± 10 </a:t>
              </a:r>
              <a:r>
                <a:rPr lang="en-AU" sz="1100" b="1" dirty="0" smtClean="0"/>
                <a:t>Ma</a:t>
              </a:r>
            </a:p>
            <a:p>
              <a:pPr algn="ctr"/>
              <a:r>
                <a:rPr lang="en-AU" sz="1100" b="1" dirty="0" smtClean="0"/>
                <a:t>HS</a:t>
              </a:r>
              <a:endParaRPr lang="en-AU" sz="11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515600" y="3003738"/>
              <a:ext cx="114268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AU" sz="1100" b="1" dirty="0" err="1" smtClean="0"/>
                <a:t>Balgara</a:t>
              </a:r>
              <a:r>
                <a:rPr lang="en-AU" sz="1100" b="1" dirty="0" smtClean="0"/>
                <a:t> Dolerite</a:t>
              </a:r>
            </a:p>
            <a:p>
              <a:endParaRPr lang="en-AU" sz="1100" b="1" dirty="0" smtClean="0"/>
            </a:p>
            <a:p>
              <a:r>
                <a:rPr lang="en-AU" sz="1100" b="1" dirty="0" smtClean="0"/>
                <a:t>2208 ± 10 Ma</a:t>
              </a:r>
            </a:p>
            <a:p>
              <a:pPr algn="ctr"/>
              <a:r>
                <a:rPr lang="en-AU" sz="1100" b="1" dirty="0" smtClean="0"/>
                <a:t>TCS</a:t>
              </a:r>
              <a:endParaRPr lang="en-AU" sz="1100" b="1" dirty="0"/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9982200" y="3111008"/>
              <a:ext cx="581025" cy="28779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9982200" y="3398806"/>
              <a:ext cx="581025" cy="28779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07675" y="4506157"/>
              <a:ext cx="1252465" cy="80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581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62931" y="1412556"/>
            <a:ext cx="8881219" cy="4904051"/>
            <a:chOff x="1462931" y="1412556"/>
            <a:chExt cx="8881219" cy="49040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931" y="1412556"/>
              <a:ext cx="8881219" cy="490405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9079790" y="5517040"/>
              <a:ext cx="1081227" cy="315618"/>
              <a:chOff x="1880214" y="5389680"/>
              <a:chExt cx="1419870" cy="38214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880214" y="5666679"/>
                <a:ext cx="1419870" cy="10514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299845" y="5389680"/>
                <a:ext cx="5806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200" b="1" dirty="0" smtClean="0"/>
                  <a:t>400 m</a:t>
                </a:r>
                <a:endParaRPr lang="en-AU" sz="1200" b="1" dirty="0"/>
              </a:p>
            </p:txBody>
          </p:sp>
        </p:grp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Wooly</a:t>
            </a:r>
            <a:r>
              <a:rPr lang="en-AU" dirty="0" smtClean="0"/>
              <a:t> Formation unconformity</a:t>
            </a:r>
            <a:endParaRPr lang="en-A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61519" y="1400431"/>
            <a:ext cx="9381789" cy="4928299"/>
            <a:chOff x="790573" y="144967"/>
            <a:chExt cx="10448927" cy="6045093"/>
          </a:xfrm>
        </p:grpSpPr>
        <p:sp>
          <p:nvSpPr>
            <p:cNvPr id="10" name="Rectangle 9"/>
            <p:cNvSpPr/>
            <p:nvPr/>
          </p:nvSpPr>
          <p:spPr>
            <a:xfrm>
              <a:off x="790575" y="144967"/>
              <a:ext cx="10448925" cy="6045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0573" y="144968"/>
              <a:ext cx="10372727" cy="6045092"/>
              <a:chOff x="781047" y="144968"/>
              <a:chExt cx="10372727" cy="604509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047" y="1114404"/>
                <a:ext cx="5934130" cy="4450596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7295763" y="144968"/>
                <a:ext cx="3858011" cy="6045092"/>
                <a:chOff x="8333988" y="144968"/>
                <a:chExt cx="3858011" cy="6045092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3988" y="144968"/>
                  <a:ext cx="3858011" cy="2893508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4375" y="3296842"/>
                  <a:ext cx="3857624" cy="28932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" name="Group 15"/>
          <p:cNvGrpSpPr/>
          <p:nvPr/>
        </p:nvGrpSpPr>
        <p:grpSpPr>
          <a:xfrm>
            <a:off x="1462931" y="1412554"/>
            <a:ext cx="5407608" cy="3580643"/>
            <a:chOff x="1466320" y="1402021"/>
            <a:chExt cx="5407608" cy="3580643"/>
          </a:xfrm>
        </p:grpSpPr>
        <p:sp>
          <p:nvSpPr>
            <p:cNvPr id="12" name="Right Arrow 11"/>
            <p:cNvSpPr/>
            <p:nvPr/>
          </p:nvSpPr>
          <p:spPr>
            <a:xfrm rot="3261101">
              <a:off x="5782860" y="3626443"/>
              <a:ext cx="1750260" cy="431877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6320" y="1402021"/>
              <a:ext cx="4772555" cy="3580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68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5494" y="143656"/>
            <a:ext cx="4957087" cy="6078468"/>
            <a:chOff x="755494" y="143656"/>
            <a:chExt cx="4957087" cy="60784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494" y="143656"/>
              <a:ext cx="4957087" cy="60784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29350" y="157661"/>
              <a:ext cx="665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b="1" dirty="0" smtClean="0">
                  <a:latin typeface="Arial Black" panose="020B0A04020102020204" pitchFamily="34" charset="0"/>
                </a:rPr>
                <a:t>2016</a:t>
              </a:r>
              <a:endParaRPr lang="en-AU" sz="1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68075" y="143656"/>
            <a:ext cx="4968431" cy="6078468"/>
            <a:chOff x="6468075" y="143656"/>
            <a:chExt cx="4968431" cy="6078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8075" y="143656"/>
              <a:ext cx="4968431" cy="60784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709886" y="147151"/>
              <a:ext cx="665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b="1" dirty="0" smtClean="0">
                  <a:latin typeface="Arial Black" panose="020B0A04020102020204" pitchFamily="34" charset="0"/>
                </a:rPr>
                <a:t>2019</a:t>
              </a:r>
              <a:endParaRPr lang="en-AU" sz="1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45804" y="4966138"/>
            <a:ext cx="6505879" cy="880297"/>
            <a:chOff x="2845804" y="4966138"/>
            <a:chExt cx="6505879" cy="880297"/>
          </a:xfrm>
        </p:grpSpPr>
        <p:grpSp>
          <p:nvGrpSpPr>
            <p:cNvPr id="38" name="Group 37"/>
            <p:cNvGrpSpPr/>
            <p:nvPr/>
          </p:nvGrpSpPr>
          <p:grpSpPr>
            <a:xfrm>
              <a:off x="2845804" y="4966138"/>
              <a:ext cx="6505879" cy="798786"/>
              <a:chOff x="2845804" y="4966138"/>
              <a:chExt cx="6505879" cy="79878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8552897" y="4966138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845804" y="4966138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3630920" y="5365531"/>
                <a:ext cx="4918817" cy="1698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5105828" y="5477103"/>
              <a:ext cx="1239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Duck Creek</a:t>
              </a:r>
              <a:endParaRPr lang="en-AU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627609" y="3499945"/>
            <a:ext cx="6842212" cy="1135118"/>
            <a:chOff x="2627609" y="3499945"/>
            <a:chExt cx="6842212" cy="1135118"/>
          </a:xfrm>
        </p:grpSpPr>
        <p:grpSp>
          <p:nvGrpSpPr>
            <p:cNvPr id="37" name="Group 36"/>
            <p:cNvGrpSpPr/>
            <p:nvPr/>
          </p:nvGrpSpPr>
          <p:grpSpPr>
            <a:xfrm>
              <a:off x="2627609" y="3499945"/>
              <a:ext cx="6842212" cy="1135118"/>
              <a:chOff x="2627609" y="3499945"/>
              <a:chExt cx="6842212" cy="1135118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334703" y="3499945"/>
                <a:ext cx="1135118" cy="1135118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627609" y="3499945"/>
                <a:ext cx="1135118" cy="1135118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3762727" y="4083524"/>
                <a:ext cx="4571976" cy="1148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5494885" y="4201707"/>
              <a:ext cx="1454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err="1" smtClean="0"/>
                <a:t>Urandy</a:t>
              </a:r>
              <a:r>
                <a:rPr lang="en-AU" dirty="0" smtClean="0"/>
                <a:t> Creek</a:t>
              </a:r>
              <a:endParaRPr lang="en-AU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18314" y="1912883"/>
            <a:ext cx="6516389" cy="873957"/>
            <a:chOff x="1818314" y="1912883"/>
            <a:chExt cx="6516389" cy="873957"/>
          </a:xfrm>
        </p:grpSpPr>
        <p:grpSp>
          <p:nvGrpSpPr>
            <p:cNvPr id="36" name="Group 35"/>
            <p:cNvGrpSpPr/>
            <p:nvPr/>
          </p:nvGrpSpPr>
          <p:grpSpPr>
            <a:xfrm>
              <a:off x="1818314" y="1912883"/>
              <a:ext cx="6516389" cy="815766"/>
              <a:chOff x="1818314" y="1912883"/>
              <a:chExt cx="6516389" cy="815766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535917" y="1912883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18314" y="1929863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617100" y="2312276"/>
                <a:ext cx="4918817" cy="1698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3906893" y="2417508"/>
              <a:ext cx="30156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Mt McGrath reference section</a:t>
              </a:r>
              <a:endParaRPr lang="en-AU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0038" y="150125"/>
            <a:ext cx="6505879" cy="875465"/>
            <a:chOff x="1030038" y="150125"/>
            <a:chExt cx="6505879" cy="875465"/>
          </a:xfrm>
        </p:grpSpPr>
        <p:grpSp>
          <p:nvGrpSpPr>
            <p:cNvPr id="35" name="Group 34"/>
            <p:cNvGrpSpPr/>
            <p:nvPr/>
          </p:nvGrpSpPr>
          <p:grpSpPr>
            <a:xfrm>
              <a:off x="1030038" y="150125"/>
              <a:ext cx="6505879" cy="805255"/>
              <a:chOff x="1030038" y="150125"/>
              <a:chExt cx="6505879" cy="80525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030038" y="156594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737131" y="150125"/>
                <a:ext cx="798786" cy="79878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1828821" y="541028"/>
                <a:ext cx="4918817" cy="1698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470152" y="656258"/>
              <a:ext cx="16085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Red Hill copper</a:t>
              </a:r>
              <a:endParaRPr lang="en-AU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136" y="1934610"/>
            <a:ext cx="9050919" cy="4285780"/>
            <a:chOff x="-2136" y="1925557"/>
            <a:chExt cx="9050919" cy="4285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6" y="1925557"/>
              <a:ext cx="5714373" cy="4285780"/>
            </a:xfrm>
            <a:prstGeom prst="rect">
              <a:avLst/>
            </a:prstGeom>
          </p:spPr>
        </p:pic>
        <p:sp>
          <p:nvSpPr>
            <p:cNvPr id="49" name="Right Arrow 48"/>
            <p:cNvSpPr/>
            <p:nvPr/>
          </p:nvSpPr>
          <p:spPr>
            <a:xfrm>
              <a:off x="5715024" y="5328149"/>
              <a:ext cx="3333759" cy="32747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06" y="1935147"/>
            <a:ext cx="9070036" cy="4295483"/>
            <a:chOff x="4506" y="1923717"/>
            <a:chExt cx="9070036" cy="4295483"/>
          </a:xfrm>
        </p:grpSpPr>
        <p:sp>
          <p:nvSpPr>
            <p:cNvPr id="52" name="Right Arrow 51"/>
            <p:cNvSpPr/>
            <p:nvPr/>
          </p:nvSpPr>
          <p:spPr>
            <a:xfrm>
              <a:off x="5719894" y="4081313"/>
              <a:ext cx="3354648" cy="32747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" y="1923717"/>
              <a:ext cx="5727310" cy="429548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-5961" y="140750"/>
            <a:ext cx="7064195" cy="4295959"/>
            <a:chOff x="-6320" y="98553"/>
            <a:chExt cx="7064195" cy="4295959"/>
          </a:xfrm>
        </p:grpSpPr>
        <p:sp>
          <p:nvSpPr>
            <p:cNvPr id="50" name="Right Arrow 49"/>
            <p:cNvSpPr/>
            <p:nvPr/>
          </p:nvSpPr>
          <p:spPr>
            <a:xfrm>
              <a:off x="5721169" y="177079"/>
              <a:ext cx="1336706" cy="32747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20" y="98553"/>
              <a:ext cx="5727945" cy="429595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8808" y="135745"/>
            <a:ext cx="7818802" cy="4300963"/>
            <a:chOff x="-21281" y="143349"/>
            <a:chExt cx="7818802" cy="430096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81" y="143349"/>
              <a:ext cx="5734617" cy="4300963"/>
            </a:xfrm>
            <a:prstGeom prst="rect">
              <a:avLst/>
            </a:prstGeom>
          </p:spPr>
        </p:pic>
        <p:sp>
          <p:nvSpPr>
            <p:cNvPr id="51" name="Right Arrow 50"/>
            <p:cNvSpPr/>
            <p:nvPr/>
          </p:nvSpPr>
          <p:spPr>
            <a:xfrm>
              <a:off x="5710263" y="2320986"/>
              <a:ext cx="2087258" cy="32747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7169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MIRS">
      <a:dk1>
        <a:srgbClr val="131313"/>
      </a:dk1>
      <a:lt1>
        <a:srgbClr val="FFFFFF"/>
      </a:lt1>
      <a:dk2>
        <a:srgbClr val="4A4A4A"/>
      </a:dk2>
      <a:lt2>
        <a:srgbClr val="BABABA"/>
      </a:lt2>
      <a:accent1>
        <a:srgbClr val="008B91"/>
      </a:accent1>
      <a:accent2>
        <a:srgbClr val="534E67"/>
      </a:accent2>
      <a:accent3>
        <a:srgbClr val="A93D2A"/>
      </a:accent3>
      <a:accent4>
        <a:srgbClr val="006B6E"/>
      </a:accent4>
      <a:accent5>
        <a:srgbClr val="45415D"/>
      </a:accent5>
      <a:accent6>
        <a:srgbClr val="A12A1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94545A1-EAAB-A14D-9733-D9C8719AEB0F}" vid="{3A8A8DCA-738B-E740-B243-904B97F0DD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8304</TotalTime>
  <Words>484</Words>
  <Application>Microsoft Office PowerPoint</Application>
  <PresentationFormat>Widescreen</PresentationFormat>
  <Paragraphs>110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10GA-CP1 seismic line</vt:lpstr>
      <vt:lpstr>Previous interpretations</vt:lpstr>
      <vt:lpstr>Stratigraphic revisions</vt:lpstr>
      <vt:lpstr>PowerPoint Presentation</vt:lpstr>
      <vt:lpstr>Significance of the Balgara Dolerite</vt:lpstr>
      <vt:lpstr>Wooly Formation unconformity</vt:lpstr>
      <vt:lpstr>PowerPoint Presentation</vt:lpstr>
      <vt:lpstr>PowerPoint Presentation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GODSMAN, Garth</cp:lastModifiedBy>
  <cp:revision>286</cp:revision>
  <dcterms:created xsi:type="dcterms:W3CDTF">2017-09-21T03:28:53Z</dcterms:created>
  <dcterms:modified xsi:type="dcterms:W3CDTF">2020-03-05T06:04:13Z</dcterms:modified>
</cp:coreProperties>
</file>