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2"/>
    <p:sldMasterId id="2147484113" r:id="rId3"/>
  </p:sldMasterIdLst>
  <p:notesMasterIdLst>
    <p:notesMasterId r:id="rId14"/>
  </p:notesMasterIdLst>
  <p:sldIdLst>
    <p:sldId id="257" r:id="rId4"/>
    <p:sldId id="324" r:id="rId5"/>
    <p:sldId id="381" r:id="rId6"/>
    <p:sldId id="386" r:id="rId7"/>
    <p:sldId id="332" r:id="rId8"/>
    <p:sldId id="333" r:id="rId9"/>
    <p:sldId id="268" r:id="rId10"/>
    <p:sldId id="383" r:id="rId11"/>
    <p:sldId id="384" r:id="rId12"/>
    <p:sldId id="385" r:id="rId1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 Carter" initials="AC" lastIdx="23" clrIdx="0"/>
  <p:cmAuthor id="1" name="Sarah-Jayne Miller" initials="S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6B6E71"/>
    <a:srgbClr val="F58220"/>
    <a:srgbClr val="3333FF"/>
    <a:srgbClr val="3867A0"/>
    <a:srgbClr val="00A651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85907" autoAdjust="0"/>
  </p:normalViewPr>
  <p:slideViewPr>
    <p:cSldViewPr>
      <p:cViewPr varScale="1">
        <p:scale>
          <a:sx n="183" d="100"/>
          <a:sy n="183" d="100"/>
        </p:scale>
        <p:origin x="117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135C-F24C-44BB-88A9-23003863EAFB}" type="datetimeFigureOut">
              <a:rPr lang="en-AU" smtClean="0"/>
              <a:t>12/09/2019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B17C-50D2-4231-BD62-D68CAEF55C7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720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AU" dirty="0" smtClean="0"/>
              <a:t>Today I will be providing an overview of issues</a:t>
            </a:r>
            <a:r>
              <a:rPr lang="en-AU" baseline="0" dirty="0" smtClean="0"/>
              <a:t> and trends affecting the Australian offshore energy sector and looking at how these compare internationally. </a:t>
            </a:r>
            <a:endParaRPr lang="en-AU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ED9DFB6-E3D7-4ACE-AF7D-D0F9F8CE7EF5}" type="slidenum">
              <a:rPr lang="en-AU" smtClean="0"/>
              <a:pPr/>
              <a:t>1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also some key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differences: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 improvement internationally on fatalities during recent years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Offshore wind developments commonplace in overseas jurisdictions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Decommissioning liabilities cannot be transferred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capacity has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expanded in Australia with an increase in hours worked in the last year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on 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offshore wells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indent="0">
              <a:buFontTx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There are approximately 900 registered wells in Commonwealth Waters and of these, 600 are operational and approximately 300 have been shut-in or suspended </a:t>
            </a:r>
          </a:p>
          <a:p>
            <a:pPr marL="0" indent="0">
              <a:buFontTx/>
              <a:buNone/>
            </a:pPr>
            <a:r>
              <a:rPr lang="en-AU" dirty="0" smtClean="0"/>
              <a:t>- Many are</a:t>
            </a:r>
            <a:r>
              <a:rPr lang="en-AU" baseline="0" dirty="0" smtClean="0"/>
              <a:t> older than </a:t>
            </a:r>
            <a:r>
              <a:rPr lang="en-AU" dirty="0" smtClean="0"/>
              <a:t>20</a:t>
            </a:r>
            <a:r>
              <a:rPr lang="en-AU" baseline="0" dirty="0" smtClean="0"/>
              <a:t> years old and constructed with materials no longer used in the industry</a:t>
            </a:r>
          </a:p>
          <a:p>
            <a:pPr marL="0" indent="0">
              <a:buFontTx/>
              <a:buNone/>
            </a:pPr>
            <a:r>
              <a:rPr lang="en-AU" baseline="0" dirty="0" smtClean="0"/>
              <a:t>- The majority are found in the Bass Strait and the North West Shelf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- NOPSEMA is working with industry to ensure appropriate plugging and abandonment of these wells is undertaken.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37FA-DE78-4443-8BFA-D2351FC7E91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97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dirty="0" smtClean="0"/>
              <a:t>NOPSEMA</a:t>
            </a:r>
            <a:r>
              <a:rPr lang="en-AU" baseline="0" dirty="0" smtClean="0"/>
              <a:t> is the independent body for regulating Australia’s offshore energy operations with responsibility for protecting worker safety, well integrity and environmental management aspects of individual petroleum activities.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baseline="0" dirty="0" smtClean="0"/>
              <a:t>Our goal is to prevent major accident events and ensure the safety of the workforce and protection of the environment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baseline="0" dirty="0" smtClean="0"/>
              <a:t>No offshore petroleum activity is without impact but we are committed to applying appropriate measures and controls to reduce impacts to an acceptable level, in accordance with Commonwealth regulations.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baseline="0" dirty="0" smtClean="0"/>
              <a:t>In doing so, NOPSEMA makes expert, independent decisions based on science and facts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baseline="0" dirty="0" smtClean="0"/>
              <a:t>As you can see the majority of offshore activity occurs off the coast of Western Australia (in the North West Shelf) and off the coast of Victoria (in the Bass Straight)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In Australia, the offshore industry hasn’t recorded any fatalities in the past six years, however eight serious</a:t>
            </a:r>
            <a:r>
              <a:rPr lang="en-AU" baseline="0" dirty="0" smtClean="0"/>
              <a:t> injuries occurred in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These have been reviewed and there is no suggestion of systematic failures that could result in a Major Accident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NOPSEMA remains vigilant in watching for signals of potential Major Accident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are committed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-Preventing major accident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-preventing and managing loss of well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-improving incident response and source control and;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-improving oil spill response arrangements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17C-50D2-4231-BD62-D68CAEF55C78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baseline="0" dirty="0" smtClean="0"/>
              <a:t>In Australia, the offshore industry hasn’t recorded any fatalities in the past six years,  however eight serious injuries occurred in 2018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These have been reviewed and there is no suggestion of systemic failures that could result in a Major Accident Event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NOPSEMA remains vigilant in watching for signals of potential Major Accident Events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We are committed to: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 	preventing Major Accident Events</a:t>
            </a:r>
          </a:p>
          <a:p>
            <a:pPr marL="914400" lvl="2" indent="0">
              <a:buFontTx/>
              <a:buNone/>
            </a:pPr>
            <a:r>
              <a:rPr lang="en-AU" baseline="0" dirty="0" smtClean="0"/>
              <a:t>preventing and managing loss of well control</a:t>
            </a:r>
          </a:p>
          <a:p>
            <a:pPr marL="914400" lvl="2" indent="0">
              <a:buFontTx/>
              <a:buNone/>
            </a:pPr>
            <a:r>
              <a:rPr lang="en-AU" baseline="0" dirty="0" smtClean="0"/>
              <a:t>improving incident response and source control and </a:t>
            </a:r>
          </a:p>
          <a:p>
            <a:pPr marL="914400" lvl="2" indent="0">
              <a:buFontTx/>
              <a:buNone/>
            </a:pPr>
            <a:r>
              <a:rPr lang="en-AU" baseline="0" dirty="0" smtClean="0"/>
              <a:t>improving oil spill response arrangements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37FA-DE78-4443-8BFA-D2351FC7E91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40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dirty="0" smtClean="0"/>
              <a:t>NOPSEMA participates</a:t>
            </a:r>
            <a:r>
              <a:rPr lang="en-AU" baseline="0" dirty="0" smtClean="0"/>
              <a:t> in leading regulatory forums including: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The international regulators forum (and Management Committee)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The international Offshore Petroleum Environmental Regulators Group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The International Upstream Forum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dirty="0" smtClean="0"/>
              <a:t>NOPSEMA also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Presents at international forums that will support regulatory outcomes in Australia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Shares information with fellow regulatory bodies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Undertakes exchanges/secondments with other regulators globally</a:t>
            </a:r>
          </a:p>
          <a:p>
            <a:pPr marL="171450" indent="-171450" eaLnBrk="1" hangingPunct="1">
              <a:buFontTx/>
              <a:buChar char="-"/>
            </a:pPr>
            <a:r>
              <a:rPr lang="en-AU" baseline="0" dirty="0" smtClean="0"/>
              <a:t>Cooperates with other regulators on international actions where appropriate</a:t>
            </a:r>
          </a:p>
          <a:p>
            <a:pPr marL="171450" indent="-171450" eaLnBrk="1" hangingPunct="1">
              <a:buFontTx/>
              <a:buChar char="-"/>
            </a:pPr>
            <a:endParaRPr lang="en-AU" baseline="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AU" baseline="0" dirty="0" smtClean="0"/>
              <a:t>Intelligence gathered from international interaction is shared with industry and others in Australia, including identification of similarities and differences with local experience. 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F6F6F"/>
              </a:buClr>
            </a:pPr>
            <a:r>
              <a:rPr lang="en-AU" sz="900" dirty="0" smtClean="0"/>
              <a:t>-From our</a:t>
            </a:r>
            <a:r>
              <a:rPr lang="en-AU" sz="900" baseline="0" dirty="0" smtClean="0"/>
              <a:t> interaction with international stakeholders, we have an appreciation of how issues and trends affecting the Australian industry are playing out overseas.</a:t>
            </a:r>
          </a:p>
          <a:p>
            <a:pPr eaLnBrk="1" hangingPunct="1">
              <a:lnSpc>
                <a:spcPct val="80000"/>
              </a:lnSpc>
              <a:buClr>
                <a:srgbClr val="6F6F6F"/>
              </a:buClr>
            </a:pPr>
            <a:r>
              <a:rPr lang="en-AU" sz="900" baseline="0" dirty="0" smtClean="0"/>
              <a:t>There are key similarities: 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Important role for international standards in facilitating safety outcomes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Risks with the scale of late life assets by super majors to smaller operators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Pressure on the industry social licence to operate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Pressure on regulators to take more punitive enforcement actions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Rising community expectations for transparency and consultation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Hydrocarbon releases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Opposition to marine noises (</a:t>
            </a:r>
            <a:r>
              <a:rPr lang="en-AU" sz="900" baseline="0" dirty="0" err="1" smtClean="0"/>
              <a:t>eg</a:t>
            </a:r>
            <a:r>
              <a:rPr lang="en-AU" sz="900" baseline="0" dirty="0" smtClean="0"/>
              <a:t> seismic)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Offshore wells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endParaRPr lang="en-AU" sz="900" baseline="0" dirty="0" smtClean="0"/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1" baseline="0" dirty="0" smtClean="0"/>
              <a:t>Notes of late life assets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When we refer to late life assets, we’re referring to the age of registered offshore facilities 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More than half of these are older than 20 years and some exceed 50 years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We are concerned about the growing trend in late life assets being sold of by large, established companies into the hands of much smaller organisations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It’s a concern because many of these smaller organisations don’t have financial capacity for ongoing operations and decommissioning commitments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aseline="0" dirty="0" smtClean="0"/>
              <a:t>It’s a concern shared by stakeholders, such as the Department of Industry, innovation and science, with whom we are working to identify potential solutions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endParaRPr lang="en-AU" sz="900" baseline="0" dirty="0" smtClean="0"/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1" baseline="0" dirty="0" smtClean="0"/>
              <a:t>Notes on seismic 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Marine seismic surveys are another area attracting significant interest from the community, fishers and environmental non-government organisations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Marine seismic surveys are used to determine where there are potential oil and gas deposits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They involve the use of airgun arrays that are towed behind vessels and produce low frequency sounds at regular intervals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These sounds are using to piece together images of the underlying geological formations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In assessing proposals for marine seismic activity, NOPSEMA incorporates latest science to inform understanding while acknowledging that science is ever-evolving</a:t>
            </a:r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r>
              <a:rPr lang="en-AU" sz="900" b="0" baseline="0" dirty="0" smtClean="0"/>
              <a:t>NOPSEMA recognises that seismic surveys can impact the environment and that assessments must be based on a precautionary </a:t>
            </a:r>
            <a:r>
              <a:rPr lang="en-AU" sz="900" b="0" baseline="0" dirty="0" err="1" smtClean="0"/>
              <a:t>apporach</a:t>
            </a:r>
            <a:endParaRPr lang="en-AU" sz="900" b="0" baseline="0" dirty="0" smtClean="0"/>
          </a:p>
          <a:p>
            <a:pPr marL="171450" indent="-171450" eaLnBrk="1" hangingPunct="1">
              <a:lnSpc>
                <a:spcPct val="80000"/>
              </a:lnSpc>
              <a:buClr>
                <a:srgbClr val="6F6F6F"/>
              </a:buClr>
              <a:buFont typeface="Arial" panose="020B0604020202020204" pitchFamily="34" charset="0"/>
              <a:buChar char="•"/>
            </a:pPr>
            <a:endParaRPr lang="en-AU" sz="900" b="0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92113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3896519"/>
            <a:ext cx="6248400" cy="6030119"/>
          </a:xfrm>
        </p:spPr>
        <p:txBody>
          <a:bodyPr/>
          <a:lstStyle/>
          <a:p>
            <a:r>
              <a:rPr lang="en-A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From our interaction with international stakeholders, we have an appreciation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how issues and trends affecting the Australian industry are playing out overseas.</a:t>
            </a: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There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key similarities: 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role for international standards in facilitating safety outcomes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 with the sale of late life assets by super majors to smaller operators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 on the industry social licence to operate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 on regulators to take more punitive enforcement actions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Rising community expectations for transparency and consultation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Hydrocarbon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releases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Opposition to marine noise 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seismic)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Offshore wells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of 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 life assets: </a:t>
            </a:r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refer to late life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assets, we’re referring to the age of registered offshore facilities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half of these are older than 20 years and some exceed 50 years </a:t>
            </a:r>
          </a:p>
          <a:p>
            <a:pPr marL="171450" indent="-171450">
              <a:buFontTx/>
              <a:buChar char="-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concerned about the growing trend in late life assets being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sold off by large, established companies into the hands of much smaller organisations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concern because many of these smaller organisations don’t have financial capacity for ongoing operations and decommissioning commitments</a:t>
            </a:r>
          </a:p>
          <a:p>
            <a:pPr marL="171450" indent="-171450">
              <a:buFontTx/>
              <a:buChar char="-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concern shared by stakeholders, such as the Department of Industry Innovation and Science, with whom we are working to identify potential solutions  </a:t>
            </a:r>
            <a:endParaRPr lang="en-AU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on 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seismic: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Marine seismic surveys are another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attracting significant interest from the community, fisheries and environmental non-government organisations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Marine seismic surveys are used to determine where there are potential oil and gas deposits.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They involve the use of airgun arrays that are towed behind vessels and produce low frequency sounds at regular intervals. 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These sounds are used to piece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together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of the underlying geological formations.</a:t>
            </a:r>
          </a:p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 assessing proposals for marine seismic activity, NOPSEMA incorporates latest science to inform understanding while acknowledging that science is ever-evolving</a:t>
            </a:r>
          </a:p>
          <a:p>
            <a:pPr marL="0" lvl="0" indent="0">
              <a:buFontTx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NOPSEMA recognises that seismic surveys can impact the environment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that assessments must be based on a precautionary approach</a:t>
            </a:r>
          </a:p>
          <a:p>
            <a:pPr marL="0" lvl="0" indent="0">
              <a:buFontTx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37FA-DE78-4443-8BFA-D2351FC7E91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2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also some key</a:t>
            </a: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differences: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 improvement internationally on fatalities during recent years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+mn-lt"/>
                <a:cs typeface="Calibri"/>
              </a:rPr>
              <a:t>Offshore wind developments commonplace in overseas jurisdictions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Decommissioning liabilities cannot be transferred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 capacity has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expanded in Australia with an increase in hours worked in the last year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on </a:t>
            </a:r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offshore wells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indent="0">
              <a:buFontTx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There are approximately 900 registered wells in Commonwealth Waters and of these, 600 are operational and approximately 300 have been shut-in or suspended </a:t>
            </a:r>
          </a:p>
          <a:p>
            <a:pPr marL="0" indent="0">
              <a:buFontTx/>
              <a:buNone/>
            </a:pPr>
            <a:r>
              <a:rPr lang="en-AU" dirty="0" smtClean="0"/>
              <a:t>- Many are</a:t>
            </a:r>
            <a:r>
              <a:rPr lang="en-AU" baseline="0" dirty="0" smtClean="0"/>
              <a:t> older than </a:t>
            </a:r>
            <a:r>
              <a:rPr lang="en-AU" dirty="0" smtClean="0"/>
              <a:t>20</a:t>
            </a:r>
            <a:r>
              <a:rPr lang="en-AU" baseline="0" dirty="0" smtClean="0"/>
              <a:t> years old and constructed with materials no longer used in the industry</a:t>
            </a:r>
          </a:p>
          <a:p>
            <a:pPr marL="0" indent="0">
              <a:buFontTx/>
              <a:buNone/>
            </a:pPr>
            <a:r>
              <a:rPr lang="en-AU" baseline="0" dirty="0" smtClean="0"/>
              <a:t>- The majority are found in the Bass Strait and the North West Shelf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- NOPSEMA is working with industry to ensure appropriate plugging and abandonment of these wells is undertaken.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37FA-DE78-4443-8BFA-D2351FC7E91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7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6324600" cy="16002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lnSpc>
                <a:spcPts val="4800"/>
              </a:lnSpc>
              <a:defRPr sz="48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457452"/>
            <a:ext cx="6324600" cy="28349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400" b="1" baseline="0">
                <a:solidFill>
                  <a:srgbClr val="F27C00"/>
                </a:solidFill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2800350"/>
            <a:ext cx="6324600" cy="457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rgbClr val="FFFFFF"/>
                </a:solidFill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31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6324600" cy="16002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lnSpc>
                <a:spcPts val="4800"/>
              </a:lnSpc>
              <a:defRPr sz="48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457452"/>
            <a:ext cx="6324600" cy="28349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400" b="1" baseline="0">
                <a:solidFill>
                  <a:srgbClr val="F27C00"/>
                </a:solidFill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2800350"/>
            <a:ext cx="6324600" cy="457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 b="0">
                <a:solidFill>
                  <a:srgbClr val="FFFFFF"/>
                </a:solidFill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07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6324600" cy="1257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8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trip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Level Dot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560" y="843558"/>
            <a:ext cx="7920880" cy="3672408"/>
          </a:xfrm>
          <a:prstGeom prst="rect">
            <a:avLst/>
          </a:prstGeom>
        </p:spPr>
        <p:txBody>
          <a:bodyPr/>
          <a:lstStyle>
            <a:lvl1pPr marL="358775" indent="-358775"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</a:lstStyle>
          <a:p>
            <a:pPr marL="358775" lvl="0" indent="-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33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F659F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8188" y="4752976"/>
            <a:ext cx="1446212" cy="357188"/>
          </a:xfrm>
        </p:spPr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4767264"/>
            <a:ext cx="11430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4294967295" hasCustomPrompt="1"/>
          </p:nvPr>
        </p:nvSpPr>
        <p:spPr>
          <a:xfrm>
            <a:off x="611560" y="877600"/>
            <a:ext cx="7924800" cy="38885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>
            <a:lvl1pPr>
              <a:tabLst/>
              <a:defRPr/>
            </a:lvl1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tabLst>
                <a:tab pos="7539038" algn="l"/>
              </a:tabLst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Dot Points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5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2 level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8700"/>
            <a:ext cx="7924800" cy="3486150"/>
          </a:xfrm>
          <a:prstGeom prst="rect">
            <a:avLst/>
          </a:prstGeom>
        </p:spPr>
        <p:txBody>
          <a:bodyPr/>
          <a:lstStyle>
            <a:lvl1pPr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3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5 Level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17308B-A76A-42F7-8A68-56010926BAC0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6" y="1006079"/>
            <a:ext cx="7343775" cy="3456384"/>
          </a:xfrm>
          <a:prstGeom prst="rect">
            <a:avLst/>
          </a:prstGeom>
        </p:spPr>
        <p:txBody>
          <a:bodyPr/>
          <a:lstStyle>
            <a:lvl1pPr marL="358775" indent="-358775"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</a:lstStyle>
          <a:p>
            <a:pPr marL="358775" lvl="0" indent="-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F659F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AU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9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Pictur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6324600" cy="1257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i="0" cap="none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E64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25" b="0" i="0">
                <a:solidFill>
                  <a:srgbClr val="6E6E6E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863"/>
              </a:lnSpc>
            </a:pPr>
            <a:fld id="{81D60167-4931-47E6-BA6A-407CBD079E47}" type="slidenum">
              <a:rPr lang="en-AU" smtClean="0"/>
              <a:pPr marL="19050">
                <a:lnSpc>
                  <a:spcPts val="863"/>
                </a:lnSpc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33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trip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AU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8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Level Dot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49A1754F-94C8-F349-9CBA-EEEEC9EB76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AU" dirty="0" smtClean="0"/>
              <a:t>Date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560" y="843558"/>
            <a:ext cx="7920880" cy="3672408"/>
          </a:xfrm>
          <a:prstGeom prst="rect">
            <a:avLst/>
          </a:prstGeom>
        </p:spPr>
        <p:txBody>
          <a:bodyPr/>
          <a:lstStyle>
            <a:lvl1pPr marL="358775" indent="-358775"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</a:lstStyle>
          <a:p>
            <a:pPr marL="358775" lvl="0" indent="-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964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F659F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8188" y="4752976"/>
            <a:ext cx="1446212" cy="357188"/>
          </a:xfrm>
        </p:spPr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4767264"/>
            <a:ext cx="11430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Date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Date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idx="4294967295" hasCustomPrompt="1"/>
          </p:nvPr>
        </p:nvSpPr>
        <p:spPr>
          <a:xfrm>
            <a:off x="611560" y="877600"/>
            <a:ext cx="7924800" cy="38885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>
            <a:lvl1pPr>
              <a:tabLst/>
              <a:defRPr/>
            </a:lvl1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tabLst>
                <a:tab pos="7539038" algn="l"/>
              </a:tabLst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Dot Points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54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2 level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8700"/>
            <a:ext cx="7924800" cy="3486150"/>
          </a:xfrm>
          <a:prstGeom prst="rect">
            <a:avLst/>
          </a:prstGeom>
        </p:spPr>
        <p:txBody>
          <a:bodyPr/>
          <a:lstStyle>
            <a:lvl1pPr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0" hangingPunct="0">
              <a:defRPr sz="11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20D4D4-44C1-4684-9980-0C9073FD9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>
          <a:xfrm>
            <a:off x="1905000" y="4767264"/>
            <a:ext cx="2133600" cy="273844"/>
          </a:xfrm>
        </p:spPr>
        <p:txBody>
          <a:bodyPr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Date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228600"/>
            <a:ext cx="3886200" cy="3429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6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5 Level Do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17308B-A76A-42F7-8A68-56010926BAC0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Date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216" y="1006079"/>
            <a:ext cx="7343775" cy="3456384"/>
          </a:xfrm>
          <a:prstGeom prst="rect">
            <a:avLst/>
          </a:prstGeom>
        </p:spPr>
        <p:txBody>
          <a:bodyPr/>
          <a:lstStyle>
            <a:lvl1pPr marL="358775" indent="-358775">
              <a:defRPr lang="en-US" sz="3000" b="1" kern="1200" dirty="0" smtClean="0">
                <a:solidFill>
                  <a:srgbClr val="F58220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defRPr>
            </a:lvl1pPr>
          </a:lstStyle>
          <a:p>
            <a:pPr marL="358775" lvl="0" indent="-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31840" y="228600"/>
            <a:ext cx="5402560" cy="342900"/>
          </a:xfrm>
          <a:prstGeom prst="rect">
            <a:avLst/>
          </a:prstGeo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F659F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659F"/>
                </a:solidFill>
                <a:latin typeface="Calibri" pitchFamily="-110" charset="0"/>
                <a:ea typeface="ＭＳ Ｐゴシック" pitchFamily="34" charset="-128"/>
                <a:cs typeface="ＭＳ Ｐゴシック" pitchFamily="-110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6F6F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AU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9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E64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25" b="0" i="0">
                <a:solidFill>
                  <a:srgbClr val="6E6E6E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863"/>
              </a:lnSpc>
            </a:pPr>
            <a:fld id="{81D60167-4931-47E6-BA6A-407CBD079E47}" type="slidenum">
              <a:rPr lang="en-AU" smtClean="0"/>
              <a:pPr marL="19050">
                <a:lnSpc>
                  <a:spcPts val="863"/>
                </a:lnSpc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11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4752976"/>
            <a:ext cx="14462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17308B-A76A-42F7-8A68-56010926BAC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1143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2"/>
          </p:nvPr>
        </p:nvSpPr>
        <p:spPr>
          <a:xfrm>
            <a:off x="1981203" y="4767264"/>
            <a:ext cx="1439863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F6F6F"/>
                </a:solidFill>
                <a:latin typeface="+mn-lt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4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8" r:id="rId2"/>
    <p:sldLayoutId id="2147484109" r:id="rId3"/>
    <p:sldLayoutId id="2147484108" r:id="rId4"/>
    <p:sldLayoutId id="2147483959" r:id="rId5"/>
    <p:sldLayoutId id="2147484110" r:id="rId6"/>
    <p:sldLayoutId id="2147483957" r:id="rId7"/>
    <p:sldLayoutId id="2147484107" r:id="rId8"/>
    <p:sldLayoutId id="2147484124" r:id="rId9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F659F"/>
          </a:solidFill>
          <a:latin typeface="+mj-lt"/>
          <a:ea typeface="ＭＳ Ｐゴシック" pitchFamily="34" charset="-128"/>
          <a:cs typeface="ＭＳ Ｐゴシック" pitchFamily="-110" charset="-128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58775" indent="-358775" algn="l" defTabSz="457200" rtl="0" eaLnBrk="1" fontAlgn="base" hangingPunct="1">
        <a:spcBef>
          <a:spcPct val="0"/>
        </a:spcBef>
        <a:spcAft>
          <a:spcPts val="600"/>
        </a:spcAft>
        <a:buFont typeface="Arial" pitchFamily="34" charset="0"/>
        <a:buChar char="•"/>
        <a:defRPr sz="3000" kern="1200">
          <a:solidFill>
            <a:srgbClr val="3F659F"/>
          </a:solidFill>
          <a:latin typeface="+mn-lt"/>
          <a:ea typeface="ＭＳ Ｐゴシック" pitchFamily="34" charset="-128"/>
          <a:cs typeface="ＭＳ Ｐゴシック" pitchFamily="-110" charset="-128"/>
        </a:defRPr>
      </a:lvl1pPr>
      <a:lvl2pPr marL="719138" indent="-358775" algn="l" defTabSz="457200" rtl="0" eaLnBrk="1" fontAlgn="base" hangingPunct="1">
        <a:spcBef>
          <a:spcPct val="0"/>
        </a:spcBef>
        <a:spcAft>
          <a:spcPts val="600"/>
        </a:spcAft>
        <a:buFont typeface="Arial" pitchFamily="34" charset="0"/>
        <a:buChar char="–"/>
        <a:defRPr sz="2400" kern="1200">
          <a:solidFill>
            <a:srgbClr val="6F6F6F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4752976"/>
            <a:ext cx="14462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6F6F6F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17308B-A76A-42F7-8A68-56010926BAC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1143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2"/>
          </p:nvPr>
        </p:nvSpPr>
        <p:spPr>
          <a:xfrm>
            <a:off x="1981203" y="4767264"/>
            <a:ext cx="1439863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F6F6F"/>
                </a:solidFill>
                <a:latin typeface="+mn-lt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F659F"/>
          </a:solidFill>
          <a:latin typeface="+mj-lt"/>
          <a:ea typeface="ＭＳ Ｐゴシック" pitchFamily="34" charset="-128"/>
          <a:cs typeface="ＭＳ Ｐゴシック" pitchFamily="-110" charset="-128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659F"/>
          </a:solidFill>
          <a:latin typeface="Calibri" pitchFamily="-110" charset="0"/>
          <a:ea typeface="ＭＳ Ｐゴシック" pitchFamily="34" charset="-128"/>
          <a:cs typeface="ＭＳ Ｐゴシック" pitchFamily="-11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F6F6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58775" indent="-358775" algn="l" defTabSz="457200" rtl="0" eaLnBrk="1" fontAlgn="base" hangingPunct="1">
        <a:spcBef>
          <a:spcPct val="0"/>
        </a:spcBef>
        <a:spcAft>
          <a:spcPts val="600"/>
        </a:spcAft>
        <a:buFont typeface="Arial" pitchFamily="34" charset="0"/>
        <a:buChar char="•"/>
        <a:defRPr sz="3000" kern="1200">
          <a:solidFill>
            <a:srgbClr val="3F659F"/>
          </a:solidFill>
          <a:latin typeface="+mn-lt"/>
          <a:ea typeface="ＭＳ Ｐゴシック" pitchFamily="34" charset="-128"/>
          <a:cs typeface="ＭＳ Ｐゴシック" pitchFamily="-110" charset="-128"/>
        </a:defRPr>
      </a:lvl1pPr>
      <a:lvl2pPr marL="719138" indent="-358775" algn="l" defTabSz="457200" rtl="0" eaLnBrk="1" fontAlgn="base" hangingPunct="1">
        <a:spcBef>
          <a:spcPct val="0"/>
        </a:spcBef>
        <a:spcAft>
          <a:spcPts val="600"/>
        </a:spcAft>
        <a:buFont typeface="Arial" pitchFamily="34" charset="0"/>
        <a:buChar char="–"/>
        <a:defRPr sz="2400" kern="1200">
          <a:solidFill>
            <a:srgbClr val="6F6F6F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4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International regulatory trends</a:t>
            </a:r>
            <a:br>
              <a:rPr lang="en-AU" sz="3600" b="1" dirty="0" smtClean="0">
                <a:solidFill>
                  <a:schemeClr val="bg1"/>
                </a:solidFill>
              </a:rPr>
            </a:br>
            <a:r>
              <a:rPr lang="en-AU" sz="3600" dirty="0">
                <a:solidFill>
                  <a:schemeClr val="bg1"/>
                </a:solidFill>
              </a:rPr>
              <a:t/>
            </a:r>
            <a:br>
              <a:rPr lang="en-AU" sz="3600" dirty="0">
                <a:solidFill>
                  <a:schemeClr val="bg1"/>
                </a:solidFill>
              </a:rPr>
            </a:br>
            <a:r>
              <a:rPr lang="en-AU" sz="3100" dirty="0" smtClean="0">
                <a:solidFill>
                  <a:schemeClr val="bg1"/>
                </a:solidFill>
              </a:rPr>
              <a:t>Presentation to WA Petroleum Day 2019</a:t>
            </a:r>
            <a:endParaRPr lang="en-AU" sz="2200" b="1" dirty="0" smtClean="0">
              <a:solidFill>
                <a:schemeClr val="bg1"/>
              </a:solidFill>
            </a:endParaRPr>
          </a:p>
        </p:txBody>
      </p:sp>
      <p:sp>
        <p:nvSpPr>
          <p:cNvPr id="1229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0" y="2514298"/>
            <a:ext cx="6324600" cy="283499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</a:pPr>
            <a:r>
              <a:rPr lang="en-AU" dirty="0" smtClean="0"/>
              <a:t>Stuart Smith, CEO</a:t>
            </a:r>
          </a:p>
        </p:txBody>
      </p:sp>
      <p:sp>
        <p:nvSpPr>
          <p:cNvPr id="1229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38200" y="2859782"/>
            <a:ext cx="6324600" cy="457200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</a:pPr>
            <a:r>
              <a:rPr lang="en-AU" dirty="0" smtClean="0"/>
              <a:t>13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460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614" y="195486"/>
            <a:ext cx="6184964" cy="377989"/>
          </a:xfrm>
          <a:prstGeom prst="rect">
            <a:avLst/>
          </a:prstGeom>
        </p:spPr>
        <p:txBody>
          <a:bodyPr vert="horz" wrap="square" lIns="0" tIns="8573" rIns="0" bIns="0" rtlCol="0" anchor="ctr">
            <a:spAutoFit/>
          </a:bodyPr>
          <a:lstStyle/>
          <a:p>
            <a:pPr marL="2723674" marR="3810" indent="246698">
              <a:spcBef>
                <a:spcPts val="68"/>
              </a:spcBef>
            </a:pPr>
            <a:r>
              <a:rPr dirty="0" err="1" smtClean="0"/>
              <a:t>Int</a:t>
            </a:r>
            <a:r>
              <a:rPr lang="en-AU" dirty="0" err="1" smtClean="0"/>
              <a:t>ernational</a:t>
            </a:r>
            <a:r>
              <a:rPr lang="en-AU" dirty="0"/>
              <a:t> </a:t>
            </a:r>
            <a:r>
              <a:rPr lang="en-AU" dirty="0" smtClean="0"/>
              <a:t>d</a:t>
            </a:r>
            <a:r>
              <a:rPr spc="-11" dirty="0" err="1"/>
              <a:t>ifferences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353305" y="4881371"/>
            <a:ext cx="1433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863"/>
              </a:lnSpc>
            </a:pPr>
            <a:fld id="{81D60167-4931-47E6-BA6A-407CBD079E47}" type="slidenum">
              <a:rPr sz="825" dirty="0">
                <a:solidFill>
                  <a:srgbClr val="6E6E6E"/>
                </a:solidFill>
                <a:latin typeface="Calibri"/>
                <a:cs typeface="Calibri"/>
              </a:rPr>
              <a:pPr marL="19050">
                <a:lnSpc>
                  <a:spcPts val="863"/>
                </a:lnSpc>
              </a:pPr>
              <a:t>10</a:t>
            </a:fld>
            <a:endParaRPr sz="82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592" y="1217379"/>
            <a:ext cx="3888432" cy="2400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15" dirty="0">
                <a:solidFill>
                  <a:srgbClr val="6E6E6E"/>
                </a:solidFill>
                <a:cs typeface="Calibri"/>
              </a:rPr>
              <a:t>No time limit in Australia for offshore wells to be plugged and abandoned</a:t>
            </a: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dirty="0">
              <a:cs typeface="Calibri"/>
            </a:endParaRP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dirty="0">
                <a:solidFill>
                  <a:srgbClr val="6E6E6E"/>
                </a:solidFill>
                <a:latin typeface="Calibri"/>
                <a:cs typeface="Calibri"/>
              </a:rPr>
              <a:t>Offshore wind regulation and developments often established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27728"/>
            <a:ext cx="2171700" cy="25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0521" y="4569972"/>
            <a:ext cx="2568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defRPr/>
            </a:pPr>
            <a:fld id="{49A1754F-94C8-F349-9CBA-EEEEC9EB7620}" type="slidenum">
              <a:rPr lang="en-US" sz="1100">
                <a:solidFill>
                  <a:srgbClr val="6F6F6F"/>
                </a:solidFill>
                <a:latin typeface="Calibri" charset="0"/>
                <a:ea typeface="ＭＳ Ｐゴシック" charset="-128"/>
              </a:rPr>
              <a:pPr lvl="0" algn="r" eaLnBrk="0" hangingPunct="0">
                <a:defRPr/>
              </a:pPr>
              <a:t>2</a:t>
            </a:fld>
            <a:endParaRPr lang="en-US" sz="1100" dirty="0">
              <a:solidFill>
                <a:srgbClr val="6F6F6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8"/>
            <a:ext cx="7128792" cy="49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6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5BBF7-288D-674D-83D0-3753E1C5B3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28600"/>
            <a:ext cx="4394448" cy="3429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Industry performance 2018/19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43558"/>
            <a:ext cx="5194920" cy="3394472"/>
          </a:xfrm>
        </p:spPr>
        <p:txBody>
          <a:bodyPr>
            <a:normAutofit/>
          </a:bodyPr>
          <a:lstStyle/>
          <a:p>
            <a:pPr>
              <a:buClr>
                <a:srgbClr val="F58220"/>
              </a:buClr>
            </a:pPr>
            <a:r>
              <a:rPr lang="en-AU" sz="2400" dirty="0">
                <a:solidFill>
                  <a:srgbClr val="6B6E71"/>
                </a:solidFill>
              </a:rPr>
              <a:t>Safety</a:t>
            </a:r>
            <a:r>
              <a:rPr lang="en-AU" b="1" dirty="0" smtClean="0">
                <a:solidFill>
                  <a:srgbClr val="F58220"/>
                </a:solidFill>
              </a:rPr>
              <a:t> </a:t>
            </a:r>
            <a:r>
              <a:rPr lang="en-AU" sz="2400" dirty="0">
                <a:solidFill>
                  <a:srgbClr val="6B6E71"/>
                </a:solidFill>
              </a:rPr>
              <a:t>performance generally sound with continued </a:t>
            </a:r>
            <a:r>
              <a:rPr lang="en-AU" sz="2400" dirty="0" smtClean="0">
                <a:solidFill>
                  <a:srgbClr val="6B6E71"/>
                </a:solidFill>
              </a:rPr>
              <a:t>improvement</a:t>
            </a:r>
          </a:p>
          <a:p>
            <a:pPr marL="0" indent="0">
              <a:buClr>
                <a:srgbClr val="F58220"/>
              </a:buClr>
              <a:buNone/>
            </a:pPr>
            <a:endParaRPr lang="en-US" sz="2400" dirty="0">
              <a:solidFill>
                <a:srgbClr val="6B6E71"/>
              </a:solidFill>
            </a:endParaRPr>
          </a:p>
          <a:p>
            <a:pPr>
              <a:buClr>
                <a:srgbClr val="F58220"/>
              </a:buClr>
            </a:pPr>
            <a:r>
              <a:rPr lang="en-US" sz="2400" dirty="0">
                <a:solidFill>
                  <a:srgbClr val="6B6E71"/>
                </a:solidFill>
              </a:rPr>
              <a:t>13.3 million hours worked </a:t>
            </a:r>
            <a:r>
              <a:rPr lang="en-US" sz="2400" dirty="0" smtClean="0">
                <a:solidFill>
                  <a:srgbClr val="6B6E71"/>
                </a:solidFill>
              </a:rPr>
              <a:t>offshore</a:t>
            </a:r>
          </a:p>
          <a:p>
            <a:pPr>
              <a:buClr>
                <a:srgbClr val="F58220"/>
              </a:buClr>
            </a:pPr>
            <a:endParaRPr lang="en-US" sz="2400" dirty="0">
              <a:solidFill>
                <a:srgbClr val="6B6E71"/>
              </a:solidFill>
            </a:endParaRPr>
          </a:p>
          <a:p>
            <a:pPr>
              <a:buClr>
                <a:srgbClr val="F58220"/>
              </a:buClr>
            </a:pPr>
            <a:r>
              <a:rPr lang="en-AU" sz="2400" dirty="0" smtClean="0">
                <a:solidFill>
                  <a:srgbClr val="6B6E71"/>
                </a:solidFill>
              </a:rPr>
              <a:t>386 reports of occupational health and safety incidents</a:t>
            </a:r>
            <a:endParaRPr lang="en-US" sz="2400" dirty="0">
              <a:solidFill>
                <a:srgbClr val="6B6E7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2" y="1115788"/>
            <a:ext cx="2855128" cy="28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616" y="195486"/>
            <a:ext cx="7442263" cy="481862"/>
          </a:xfrm>
          <a:prstGeom prst="rect">
            <a:avLst/>
          </a:prstGeom>
        </p:spPr>
        <p:txBody>
          <a:bodyPr vert="horz" wrap="square" lIns="0" tIns="111442" rIns="0" bIns="0" rtlCol="0" anchor="ctr">
            <a:spAutoFit/>
          </a:bodyPr>
          <a:lstStyle/>
          <a:p>
            <a:pPr marL="3212783">
              <a:spcBef>
                <a:spcPts val="68"/>
              </a:spcBef>
            </a:pPr>
            <a:r>
              <a:rPr lang="en-AU" spc="-11" dirty="0"/>
              <a:t>     Industry</a:t>
            </a:r>
            <a:r>
              <a:rPr lang="en-AU" spc="-15" dirty="0"/>
              <a:t> </a:t>
            </a:r>
            <a:r>
              <a:rPr lang="en-AU" spc="-8" dirty="0"/>
              <a:t>performance 2018/19</a:t>
            </a:r>
            <a:endParaRPr spc="-8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636504" y="4823664"/>
            <a:ext cx="121920" cy="230832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9050">
              <a:lnSpc>
                <a:spcPts val="863"/>
              </a:lnSpc>
            </a:pPr>
            <a:fld id="{81D60167-4931-47E6-BA6A-407CBD079E47}" type="slidenum">
              <a:rPr dirty="0"/>
              <a:pPr marL="19050">
                <a:lnSpc>
                  <a:spcPts val="863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3568" y="987574"/>
            <a:ext cx="3486150" cy="37567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dirty="0">
                <a:solidFill>
                  <a:srgbClr val="6E6E6E"/>
                </a:solidFill>
                <a:cs typeface="Calibri"/>
              </a:rPr>
              <a:t>529 investigations</a:t>
            </a:r>
          </a:p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pc="-4" dirty="0">
              <a:solidFill>
                <a:srgbClr val="6E6E6E"/>
              </a:solidFill>
              <a:cs typeface="Calibri"/>
            </a:endParaRPr>
          </a:p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dirty="0">
                <a:solidFill>
                  <a:srgbClr val="6E6E6E"/>
                </a:solidFill>
                <a:cs typeface="Calibri"/>
              </a:rPr>
              <a:t>180 inspections, up almost 20% on previous year</a:t>
            </a:r>
            <a:br>
              <a:rPr lang="en-AU" sz="2250" dirty="0">
                <a:solidFill>
                  <a:srgbClr val="6E6E6E"/>
                </a:solidFill>
                <a:cs typeface="Calibri"/>
              </a:rPr>
            </a:br>
            <a:endParaRPr lang="en-AU" sz="2250" dirty="0">
              <a:solidFill>
                <a:srgbClr val="6E6E6E"/>
              </a:solidFill>
              <a:cs typeface="Calibri"/>
            </a:endParaRPr>
          </a:p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dirty="0">
                <a:solidFill>
                  <a:srgbClr val="6E6E6E"/>
                </a:solidFill>
                <a:cs typeface="Calibri"/>
              </a:rPr>
              <a:t>Issued 29 enforcement actions to address breaches of the legislation</a:t>
            </a:r>
          </a:p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2250" dirty="0">
              <a:solidFill>
                <a:srgbClr val="6E6E6E"/>
              </a:solidFill>
              <a:cs typeface="Calibri"/>
            </a:endParaRPr>
          </a:p>
          <a:p>
            <a:pPr marL="279083" marR="3810" indent="-269558">
              <a:spcBef>
                <a:spcPts val="75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dirty="0">
                <a:solidFill>
                  <a:srgbClr val="6E6E6E"/>
                </a:solidFill>
                <a:cs typeface="Calibri"/>
              </a:rPr>
              <a:t>Late life assets a key focus</a:t>
            </a:r>
          </a:p>
          <a:p>
            <a:pPr marL="352425" marR="3810" lvl="1">
              <a:spcBef>
                <a:spcPts val="75"/>
              </a:spcBef>
              <a:buClr>
                <a:srgbClr val="EF7700"/>
              </a:buClr>
              <a:tabLst>
                <a:tab pos="279083" algn="l"/>
                <a:tab pos="279559" algn="l"/>
              </a:tabLst>
            </a:pPr>
            <a:endParaRPr lang="en-AU" spc="-4" dirty="0">
              <a:solidFill>
                <a:srgbClr val="6E6E6E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90632"/>
            <a:ext cx="1843658" cy="25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131840" y="284634"/>
            <a:ext cx="5402560" cy="342900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 smtClean="0"/>
              <a:t>International membership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467544" y="1185596"/>
            <a:ext cx="5688632" cy="3834426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r>
              <a:rPr lang="en-AU" sz="2800" dirty="0" smtClean="0">
                <a:solidFill>
                  <a:srgbClr val="6B6E71"/>
                </a:solidFill>
                <a:ea typeface="MS PGothic" pitchFamily="34" charset="-128"/>
              </a:rPr>
              <a:t>NOPSEMA represents Australia in the:</a:t>
            </a:r>
            <a:endParaRPr lang="en-AU" sz="36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800" dirty="0" smtClean="0">
                <a:solidFill>
                  <a:srgbClr val="6B6E71"/>
                </a:solidFill>
                <a:ea typeface="MS PGothic" pitchFamily="34" charset="-128"/>
              </a:rPr>
              <a:t>International Regulators Forum (and Management Committee)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800" dirty="0" smtClean="0">
                <a:solidFill>
                  <a:srgbClr val="6B6E71"/>
                </a:solidFill>
                <a:ea typeface="MS PGothic" pitchFamily="34" charset="-128"/>
              </a:rPr>
              <a:t>International Offshore Petroleum Environmental Regulators Group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800" dirty="0" smtClean="0">
                <a:solidFill>
                  <a:srgbClr val="6B6E71"/>
                </a:solidFill>
                <a:ea typeface="MS PGothic" pitchFamily="34" charset="-128"/>
              </a:rPr>
              <a:t>International Upstream Forum (with NOPTA)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800" dirty="0" smtClean="0">
                <a:solidFill>
                  <a:srgbClr val="6B6E71"/>
                </a:solidFill>
                <a:ea typeface="MS PGothic" pitchFamily="34" charset="-128"/>
              </a:rPr>
              <a:t>Global Offshore Wind Regulators Forum (GOWRF)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None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8384" y="456997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defRPr/>
            </a:pPr>
            <a:fld id="{49A1754F-94C8-F349-9CBA-EEEEC9EB7620}" type="slidenum">
              <a:rPr lang="en-US" sz="1100">
                <a:solidFill>
                  <a:srgbClr val="6F6F6F"/>
                </a:solidFill>
                <a:latin typeface="Calibri" charset="0"/>
                <a:ea typeface="ＭＳ Ｐゴシック" charset="-128"/>
              </a:rPr>
              <a:pPr lvl="0" algn="r" eaLnBrk="0" hangingPunct="0">
                <a:defRPr/>
              </a:pPr>
              <a:t>5</a:t>
            </a:fld>
            <a:endParaRPr lang="en-US" sz="1100" dirty="0">
              <a:solidFill>
                <a:srgbClr val="6F6F6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32111"/>
            <a:ext cx="2247387" cy="26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131840" y="284634"/>
            <a:ext cx="5402560" cy="342900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 smtClean="0"/>
              <a:t>International engagement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467544" y="956278"/>
            <a:ext cx="8229600" cy="380507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NOPSEMA also: 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700" dirty="0" smtClean="0">
                <a:solidFill>
                  <a:srgbClr val="6B6E71"/>
                </a:solidFill>
                <a:ea typeface="MS PGothic" pitchFamily="34" charset="-128"/>
              </a:rPr>
              <a:t>Presents at international forums that will support regulatory outcomes in Australia</a:t>
            </a:r>
            <a:endParaRPr lang="en-AU" sz="1700" dirty="0">
              <a:solidFill>
                <a:srgbClr val="6B6E71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700" dirty="0" smtClean="0">
                <a:solidFill>
                  <a:srgbClr val="6B6E71"/>
                </a:solidFill>
                <a:ea typeface="MS PGothic" pitchFamily="34" charset="-128"/>
              </a:rPr>
              <a:t>Shares information with fellow regulatory bodies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700" dirty="0" smtClean="0">
                <a:solidFill>
                  <a:srgbClr val="6B6E71"/>
                </a:solidFill>
                <a:ea typeface="MS PGothic" pitchFamily="34" charset="-128"/>
              </a:rPr>
              <a:t>Undertakes exchanges/secondments with other regulators globally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700" dirty="0" smtClean="0">
                <a:solidFill>
                  <a:srgbClr val="6B6E71"/>
                </a:solidFill>
                <a:ea typeface="MS PGothic" pitchFamily="34" charset="-128"/>
              </a:rPr>
              <a:t>Cooperates with other regulators on international actions where appropriate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AU" sz="1700" dirty="0" smtClean="0">
                <a:solidFill>
                  <a:srgbClr val="6B6E71"/>
                </a:solidFill>
                <a:ea typeface="MS PGothic" pitchFamily="34" charset="-128"/>
              </a:rPr>
              <a:t>Supports developing nations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Intelligence gathered from international interaction is shared with industry and others</a:t>
            </a:r>
          </a:p>
          <a:p>
            <a:pPr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defRPr/>
            </a:pP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F07800"/>
              </a:buClr>
              <a:buSzPct val="120000"/>
              <a:buNone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8384" y="456997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defRPr/>
            </a:pPr>
            <a:fld id="{49A1754F-94C8-F349-9CBA-EEEEC9EB7620}" type="slidenum">
              <a:rPr lang="en-US" sz="1100">
                <a:solidFill>
                  <a:srgbClr val="6F6F6F"/>
                </a:solidFill>
                <a:latin typeface="Calibri" charset="0"/>
                <a:ea typeface="ＭＳ Ｐゴシック" charset="-128"/>
              </a:rPr>
              <a:pPr lvl="0" algn="r" eaLnBrk="0" hangingPunct="0">
                <a:defRPr/>
              </a:pPr>
              <a:t>6</a:t>
            </a:fld>
            <a:endParaRPr lang="en-US" sz="1100" dirty="0">
              <a:solidFill>
                <a:srgbClr val="6F6F6F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69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779912" y="228600"/>
            <a:ext cx="4754488" cy="342900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 smtClean="0"/>
              <a:t>International similarities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5410944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F07800"/>
              </a:buClr>
              <a:buFontTx/>
              <a:buChar char="•"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Changing risks with scale of late life assets to smaller operators (issues often related to transition)</a:t>
            </a:r>
            <a:b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</a:b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buClr>
                <a:srgbClr val="F07800"/>
              </a:buClr>
              <a:buFontTx/>
              <a:buChar char="•"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Important role for international standards in safety outcomes</a:t>
            </a:r>
            <a:b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</a:br>
            <a:endParaRPr lang="en-AU" sz="2400" dirty="0" smtClean="0">
              <a:solidFill>
                <a:srgbClr val="6B6E71"/>
              </a:solidFill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buClr>
                <a:srgbClr val="F07800"/>
              </a:buClr>
              <a:buFontTx/>
              <a:buChar char="•"/>
              <a:defRPr/>
            </a:pPr>
            <a:r>
              <a:rPr lang="en-AU" sz="2400" dirty="0" smtClean="0">
                <a:solidFill>
                  <a:srgbClr val="6B6E71"/>
                </a:solidFill>
                <a:ea typeface="MS PGothic" pitchFamily="34" charset="-128"/>
              </a:rPr>
              <a:t>Trend towards increasing hydrocarbon releases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368" y="456997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1754F-94C8-F349-9CBA-EEEEC9EB7620}" type="slidenum">
              <a:rPr lang="en-US" sz="1100">
                <a:solidFill>
                  <a:srgbClr val="6F6F6F"/>
                </a:solidFill>
                <a:ea typeface="ＭＳ Ｐゴシック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3638"/>
            <a:ext cx="2157826" cy="25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6056" y="195486"/>
            <a:ext cx="3535680" cy="377989"/>
          </a:xfrm>
          <a:prstGeom prst="rect">
            <a:avLst/>
          </a:prstGeom>
        </p:spPr>
        <p:txBody>
          <a:bodyPr vert="horz" wrap="square" lIns="0" tIns="8573" rIns="0" bIns="0" rtlCol="0" anchor="ctr">
            <a:spAutoFit/>
          </a:bodyPr>
          <a:lstStyle/>
          <a:p>
            <a:pPr algn="ctr">
              <a:spcBef>
                <a:spcPts val="68"/>
              </a:spcBef>
            </a:pPr>
            <a:r>
              <a:rPr lang="en-AU" spc="-15" dirty="0"/>
              <a:t>      International similarities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353305" y="4881371"/>
            <a:ext cx="1433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863"/>
              </a:lnSpc>
            </a:pPr>
            <a:fld id="{81D60167-4931-47E6-BA6A-407CBD079E47}" type="slidenum">
              <a:rPr sz="825" dirty="0">
                <a:solidFill>
                  <a:srgbClr val="6E6E6E"/>
                </a:solidFill>
                <a:latin typeface="Calibri"/>
                <a:cs typeface="Calibri"/>
              </a:rPr>
              <a:pPr marL="19050">
                <a:lnSpc>
                  <a:spcPts val="863"/>
                </a:lnSpc>
              </a:pPr>
              <a:t>8</a:t>
            </a:fld>
            <a:endParaRPr sz="82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568" y="857745"/>
            <a:ext cx="4000500" cy="40004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8" dirty="0">
                <a:solidFill>
                  <a:srgbClr val="6E6E6E"/>
                </a:solidFill>
                <a:cs typeface="Calibri"/>
              </a:rPr>
              <a:t>Pressure </a:t>
            </a:r>
            <a:r>
              <a:rPr lang="en-AU" sz="2250" spc="-4" dirty="0">
                <a:solidFill>
                  <a:srgbClr val="6E6E6E"/>
                </a:solidFill>
                <a:cs typeface="Calibri"/>
              </a:rPr>
              <a:t>on the </a:t>
            </a:r>
            <a:r>
              <a:rPr lang="en-AU" sz="2250" dirty="0">
                <a:solidFill>
                  <a:srgbClr val="6E6E6E"/>
                </a:solidFill>
                <a:cs typeface="Calibri"/>
              </a:rPr>
              <a:t>industry social </a:t>
            </a:r>
            <a:r>
              <a:rPr lang="en-AU" sz="2250" spc="-4" dirty="0">
                <a:solidFill>
                  <a:srgbClr val="6E6E6E"/>
                </a:solidFill>
                <a:cs typeface="Calibri"/>
              </a:rPr>
              <a:t>licence to</a:t>
            </a:r>
            <a:r>
              <a:rPr lang="en-AU" sz="2250" spc="-146" dirty="0">
                <a:solidFill>
                  <a:srgbClr val="6E6E6E"/>
                </a:solidFill>
                <a:cs typeface="Calibri"/>
              </a:rPr>
              <a:t> </a:t>
            </a:r>
            <a:r>
              <a:rPr lang="en-AU" sz="2250" spc="-15" dirty="0">
                <a:solidFill>
                  <a:srgbClr val="6E6E6E"/>
                </a:solidFill>
                <a:cs typeface="Calibri"/>
              </a:rPr>
              <a:t>operate</a:t>
            </a:r>
            <a:endParaRPr lang="en-AU" sz="2250" dirty="0">
              <a:cs typeface="Calibri"/>
            </a:endParaRPr>
          </a:p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dirty="0">
              <a:solidFill>
                <a:srgbClr val="6E6E6E"/>
              </a:solidFill>
              <a:latin typeface="Calibri"/>
              <a:cs typeface="Calibri"/>
            </a:endParaRPr>
          </a:p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sz="2250" dirty="0">
                <a:solidFill>
                  <a:srgbClr val="6E6E6E"/>
                </a:solidFill>
                <a:latin typeface="Calibri"/>
                <a:cs typeface="Calibri"/>
              </a:rPr>
              <a:t>Rising community </a:t>
            </a:r>
            <a:r>
              <a:rPr sz="2250" spc="-11" dirty="0">
                <a:solidFill>
                  <a:srgbClr val="6E6E6E"/>
                </a:solidFill>
                <a:latin typeface="Calibri"/>
                <a:cs typeface="Calibri"/>
              </a:rPr>
              <a:t>expectations </a:t>
            </a:r>
            <a:r>
              <a:rPr sz="2250" spc="-23" dirty="0">
                <a:solidFill>
                  <a:srgbClr val="6E6E6E"/>
                </a:solidFill>
                <a:latin typeface="Calibri"/>
                <a:cs typeface="Calibri"/>
              </a:rPr>
              <a:t>for </a:t>
            </a:r>
            <a:r>
              <a:rPr sz="2250" spc="-4" dirty="0">
                <a:solidFill>
                  <a:srgbClr val="6E6E6E"/>
                </a:solidFill>
                <a:latin typeface="Calibri"/>
                <a:cs typeface="Calibri"/>
              </a:rPr>
              <a:t>transparency</a:t>
            </a:r>
            <a:r>
              <a:rPr lang="en-AU" sz="2250" spc="-4" dirty="0">
                <a:solidFill>
                  <a:srgbClr val="6E6E6E"/>
                </a:solidFill>
                <a:latin typeface="Calibri"/>
                <a:cs typeface="Calibri"/>
              </a:rPr>
              <a:t>,</a:t>
            </a:r>
            <a:r>
              <a:rPr sz="2250" spc="-11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2250" spc="-4" dirty="0">
                <a:solidFill>
                  <a:srgbClr val="6E6E6E"/>
                </a:solidFill>
                <a:latin typeface="Calibri"/>
                <a:cs typeface="Calibri"/>
              </a:rPr>
              <a:t>consultation</a:t>
            </a:r>
            <a:r>
              <a:rPr lang="en-AU" sz="2250" spc="-4" dirty="0">
                <a:solidFill>
                  <a:srgbClr val="6E6E6E"/>
                </a:solidFill>
                <a:latin typeface="Calibri"/>
                <a:cs typeface="Calibri"/>
              </a:rPr>
              <a:t> and scrutiny</a:t>
            </a:r>
            <a:br>
              <a:rPr lang="en-AU" sz="2250" spc="-4" dirty="0">
                <a:solidFill>
                  <a:srgbClr val="6E6E6E"/>
                </a:solidFill>
                <a:latin typeface="Calibri"/>
                <a:cs typeface="Calibri"/>
              </a:rPr>
            </a:br>
            <a:endParaRPr lang="en-AU" sz="1200" spc="-4" dirty="0">
              <a:solidFill>
                <a:srgbClr val="6E6E6E"/>
              </a:solidFill>
              <a:latin typeface="Calibri"/>
              <a:cs typeface="Calibri"/>
            </a:endParaRPr>
          </a:p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8" dirty="0">
                <a:solidFill>
                  <a:srgbClr val="6E6E6E"/>
                </a:solidFill>
                <a:cs typeface="Calibri"/>
              </a:rPr>
              <a:t>Opposition from fishers and environmental NGOs to seismic activity</a:t>
            </a:r>
          </a:p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spc="-8" dirty="0">
              <a:solidFill>
                <a:srgbClr val="6E6E6E"/>
              </a:solidFill>
              <a:cs typeface="Calibri"/>
            </a:endParaRPr>
          </a:p>
          <a:p>
            <a:pPr marL="279083" marR="116205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8" dirty="0">
                <a:solidFill>
                  <a:srgbClr val="6E6E6E"/>
                </a:solidFill>
                <a:cs typeface="Calibri"/>
              </a:rPr>
              <a:t>Incidents involving contractors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30" y="1419622"/>
            <a:ext cx="1943100" cy="23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60" y="239025"/>
            <a:ext cx="6184964" cy="377989"/>
          </a:xfrm>
          <a:prstGeom prst="rect">
            <a:avLst/>
          </a:prstGeom>
        </p:spPr>
        <p:txBody>
          <a:bodyPr vert="horz" wrap="square" lIns="0" tIns="8573" rIns="0" bIns="0" rtlCol="0" anchor="ctr">
            <a:spAutoFit/>
          </a:bodyPr>
          <a:lstStyle/>
          <a:p>
            <a:pPr marL="2723674" marR="3810" indent="246698">
              <a:spcBef>
                <a:spcPts val="68"/>
              </a:spcBef>
            </a:pPr>
            <a:r>
              <a:rPr dirty="0" err="1" smtClean="0"/>
              <a:t>Int</a:t>
            </a:r>
            <a:r>
              <a:rPr lang="en-AU" dirty="0" err="1" smtClean="0"/>
              <a:t>ernational</a:t>
            </a:r>
            <a:r>
              <a:rPr lang="en-AU" dirty="0"/>
              <a:t> </a:t>
            </a:r>
            <a:r>
              <a:rPr lang="en-AU" dirty="0" smtClean="0"/>
              <a:t>d</a:t>
            </a:r>
            <a:r>
              <a:rPr spc="-11" dirty="0" err="1"/>
              <a:t>ifferences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353305" y="4881371"/>
            <a:ext cx="1433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863"/>
              </a:lnSpc>
            </a:pPr>
            <a:fld id="{81D60167-4931-47E6-BA6A-407CBD079E47}" type="slidenum">
              <a:rPr sz="825" dirty="0">
                <a:solidFill>
                  <a:srgbClr val="6E6E6E"/>
                </a:solidFill>
                <a:latin typeface="Calibri"/>
                <a:cs typeface="Calibri"/>
              </a:rPr>
              <a:pPr marL="19050">
                <a:lnSpc>
                  <a:spcPts val="863"/>
                </a:lnSpc>
              </a:pPr>
              <a:t>9</a:t>
            </a:fld>
            <a:endParaRPr sz="82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584" y="1131590"/>
            <a:ext cx="3943350" cy="33079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15" dirty="0">
                <a:solidFill>
                  <a:srgbClr val="6E6E6E"/>
                </a:solidFill>
                <a:cs typeface="Calibri"/>
              </a:rPr>
              <a:t>Industry capacity expansion in Australia</a:t>
            </a: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spc="-4" dirty="0">
              <a:solidFill>
                <a:srgbClr val="6E6E6E"/>
              </a:solidFill>
              <a:cs typeface="Calibri"/>
            </a:endParaRP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15" dirty="0">
                <a:solidFill>
                  <a:srgbClr val="6E6E6E"/>
                </a:solidFill>
                <a:cs typeface="Calibri"/>
              </a:rPr>
              <a:t>Little improvement internationally on fatalities  during recent years</a:t>
            </a: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spc="-15" dirty="0">
              <a:solidFill>
                <a:srgbClr val="6E6E6E"/>
              </a:solidFill>
              <a:cs typeface="Calibri"/>
            </a:endParaRP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r>
              <a:rPr lang="en-AU" sz="2250" spc="-15" dirty="0">
                <a:solidFill>
                  <a:srgbClr val="6E6E6E"/>
                </a:solidFill>
                <a:cs typeface="Calibri"/>
              </a:rPr>
              <a:t>Perpetual l</a:t>
            </a:r>
            <a:r>
              <a:rPr sz="2250" spc="-15" dirty="0" err="1">
                <a:solidFill>
                  <a:srgbClr val="6E6E6E"/>
                </a:solidFill>
                <a:cs typeface="Calibri"/>
              </a:rPr>
              <a:t>iabili</a:t>
            </a:r>
            <a:r>
              <a:rPr lang="en-AU" sz="2250" spc="-15" dirty="0">
                <a:solidFill>
                  <a:srgbClr val="6E6E6E"/>
                </a:solidFill>
                <a:cs typeface="Calibri"/>
              </a:rPr>
              <a:t>ty for offshore facilities</a:t>
            </a:r>
          </a:p>
          <a:p>
            <a:pPr marL="279083" marR="103823" indent="-269558">
              <a:spcBef>
                <a:spcPts val="450"/>
              </a:spcBef>
              <a:buClr>
                <a:srgbClr val="EF7700"/>
              </a:buClr>
              <a:buFont typeface="Arial"/>
              <a:buChar char="•"/>
              <a:tabLst>
                <a:tab pos="279083" algn="l"/>
                <a:tab pos="279559" algn="l"/>
              </a:tabLst>
            </a:pPr>
            <a:endParaRPr lang="en-AU" sz="1200" spc="-15" dirty="0">
              <a:solidFill>
                <a:srgbClr val="6E6E6E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347614"/>
            <a:ext cx="199603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PSEMA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PSEMA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4DF519ADBEA544C0814A494B3FABFF75" version="1.0.0">
  <systemFields>
    <field name="Objective-Id">
      <value order="0">A473782</value>
    </field>
    <field name="Objective-Title">
      <value order="0">N-06900-FM1046 - Template - Presentation - Master slides</value>
    </field>
    <field name="Objective-Description">
      <value order="0">Current template is internal not QMS type.</value>
    </field>
    <field name="Objective-CreationStamp">
      <value order="0">2016-03-21T07:52:58Z</value>
    </field>
    <field name="Objective-IsApproved">
      <value order="0">true</value>
    </field>
    <field name="Objective-IsPublished">
      <value order="0">true</value>
    </field>
    <field name="Objective-DatePublished">
      <value order="0">2019-02-11T00:33:55Z</value>
    </field>
    <field name="Objective-ModificationStamp">
      <value order="0">2019-08-14T05:40:49Z</value>
    </field>
    <field name="Objective-Owner">
      <value order="0">Courtney Vane</value>
    </field>
    <field name="Objective-Path">
      <value order="0">Objective Global Folder:File Plan:Strategic Management:Document Control:N-06900 Promotion and Liaison - Public:N-06900-FM1046 - Template - Presentation Content Master Slides</value>
    </field>
    <field name="Objective-Parent">
      <value order="0">Classified Object</value>
    </field>
    <field name="Objective-State">
      <value order="0">Published</value>
    </field>
    <field name="Objective-VersionId">
      <value order="0">vA1272268</value>
    </field>
    <field name="Objective-Version">
      <value order="0">2.0</value>
    </field>
    <field name="Objective-VersionNumber">
      <value order="0">17</value>
    </field>
    <field name="Objective-VersionComment">
      <value order="0"/>
    </field>
    <field name="Objective-FileNumber">
      <value order="0">N-06900-FM1089</value>
    </field>
    <field name="Objective-Classification">
      <value order="0">DLM-ONLY</value>
    </field>
    <field name="Objective-Caveats">
      <value order="0"/>
    </field>
  </systemFields>
  <catalogues>
    <catalogue name="Document - Quality Management Type Catalogue" type="type" ori="id:cA7">
      <field name="Objective-DLM">
        <value order="0">For Official Use Only</value>
      </field>
      <field name="Objective-QM Type">
        <value order="0">Form</value>
      </field>
      <field name="Objective-Revision Number">
        <value order="0">0</value>
      </field>
      <field name="Objective-Approved for External Publication">
        <value order="0">No</value>
      </field>
      <field name="Objective-Internal Author">
        <value order="0">Courtney Vane</value>
      </field>
      <field name="Objective-Date last reviewed">
        <value order="0">2016-03-22T15:59:59Z</value>
      </field>
      <field name="Objective-RMS Default Name">
        <value order="0"/>
      </field>
      <field name="Objective-RMS Tags">
        <value order="0"/>
      </field>
      <field name="Objective-Approval History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4DF519ADBEA544C0814A494B3FABFF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1505</Words>
  <Application>Microsoft Office PowerPoint</Application>
  <PresentationFormat>On-screen Show (16:9)</PresentationFormat>
  <Paragraphs>170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Courier New</vt:lpstr>
      <vt:lpstr>Geneva</vt:lpstr>
      <vt:lpstr>NOPSEMA Presentation</vt:lpstr>
      <vt:lpstr>1_NOPSEMA Presentation</vt:lpstr>
      <vt:lpstr>International regulatory trends  Presentation to WA Petroleum Day 2019</vt:lpstr>
      <vt:lpstr>PowerPoint Presentation</vt:lpstr>
      <vt:lpstr>Industry performance 2018/19</vt:lpstr>
      <vt:lpstr>     Industry performance 2018/19</vt:lpstr>
      <vt:lpstr>International membership</vt:lpstr>
      <vt:lpstr>International engagement</vt:lpstr>
      <vt:lpstr>International similarities</vt:lpstr>
      <vt:lpstr>      International similarities</vt:lpstr>
      <vt:lpstr>International differences</vt:lpstr>
      <vt:lpstr>International differences</vt:lpstr>
    </vt:vector>
  </TitlesOfParts>
  <Company>NOPSEMA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NOPSEMA Master Slides</dc:title>
  <dc:creator>Sarah-Jayne Miller</dc:creator>
  <cp:lastModifiedBy>Rebecca Foster</cp:lastModifiedBy>
  <cp:revision>346</cp:revision>
  <cp:lastPrinted>2013-12-09T01:45:06Z</cp:lastPrinted>
  <dcterms:created xsi:type="dcterms:W3CDTF">2012-09-24T01:37:45Z</dcterms:created>
  <dcterms:modified xsi:type="dcterms:W3CDTF">2019-09-12T08:14:38Z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A473782</vt:lpwstr>
  </property>
  <property fmtid="{D5CDD505-2E9C-101B-9397-08002B2CF9AE}" pid="4" name="Objective-Title">
    <vt:lpwstr>N-06900-FM1046 - Template - Presentation - Master slides</vt:lpwstr>
  </property>
  <property fmtid="{D5CDD505-2E9C-101B-9397-08002B2CF9AE}" pid="5" name="Objective-Comment">
    <vt:lpwstr>Current template is internal not QMS type.</vt:lpwstr>
  </property>
  <property fmtid="{D5CDD505-2E9C-101B-9397-08002B2CF9AE}" pid="6" name="Objective-CreationStamp">
    <vt:filetime>2016-03-21T07:54:43Z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2019-02-11T00:33:55Z</vt:filetime>
  </property>
  <property fmtid="{D5CDD505-2E9C-101B-9397-08002B2CF9AE}" pid="10" name="Objective-ModificationStamp">
    <vt:filetime>2019-08-14T05:40:49Z</vt:filetime>
  </property>
  <property fmtid="{D5CDD505-2E9C-101B-9397-08002B2CF9AE}" pid="11" name="Objective-Owner">
    <vt:lpwstr>Courtney Vane</vt:lpwstr>
  </property>
  <property fmtid="{D5CDD505-2E9C-101B-9397-08002B2CF9AE}" pid="12" name="Objective-Path">
    <vt:lpwstr>Objective Global Folder:File Plan:Strategic Management:Document Control:N-06900 Promotion and Liaison - Public:N-06900-FM1046 - Template - Presentation Content Master Slides:</vt:lpwstr>
  </property>
  <property fmtid="{D5CDD505-2E9C-101B-9397-08002B2CF9AE}" pid="13" name="Objective-Parent">
    <vt:lpwstr>N-06900-FM1046 - Template - Presentation Content Master Slides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17</vt:r8>
  </property>
  <property fmtid="{D5CDD505-2E9C-101B-9397-08002B2CF9AE}" pid="17" name="Objective-VersionComment">
    <vt:lpwstr/>
  </property>
  <property fmtid="{D5CDD505-2E9C-101B-9397-08002B2CF9AE}" pid="18" name="Objective-FileNumber">
    <vt:lpwstr>N-06900-FM1089</vt:lpwstr>
  </property>
  <property fmtid="{D5CDD505-2E9C-101B-9397-08002B2CF9AE}" pid="19" name="Objective-Classification">
    <vt:lpwstr>DLM-ONLY</vt:lpwstr>
  </property>
  <property fmtid="{D5CDD505-2E9C-101B-9397-08002B2CF9AE}" pid="20" name="Objective-Caveats">
    <vt:lpwstr/>
  </property>
  <property fmtid="{D5CDD505-2E9C-101B-9397-08002B2CF9AE}" pid="21" name="Objective-DLM [system]">
    <vt:lpwstr>For Official Use Only</vt:lpwstr>
  </property>
  <property fmtid="{D5CDD505-2E9C-101B-9397-08002B2CF9AE}" pid="22" name="Objective-Internal Author [system]">
    <vt:lpwstr>Courtney Vane</vt:lpwstr>
  </property>
  <property fmtid="{D5CDD505-2E9C-101B-9397-08002B2CF9AE}" pid="23" name="Objective-Date of Document [system]">
    <vt:filetime>2012-05-17T16:00:00Z</vt:filetime>
  </property>
  <property fmtid="{D5CDD505-2E9C-101B-9397-08002B2CF9AE}" pid="24" name="Objective-Duty Holders and Organisations [system]">
    <vt:lpwstr/>
  </property>
  <property fmtid="{D5CDD505-2E9C-101B-9397-08002B2CF9AE}" pid="25" name="Objective-Facility [system]">
    <vt:lpwstr/>
  </property>
  <property fmtid="{D5CDD505-2E9C-101B-9397-08002B2CF9AE}" pid="26" name="Objective-RMS ID [system]">
    <vt:lpwstr/>
  </property>
  <property fmtid="{D5CDD505-2E9C-101B-9397-08002B2CF9AE}" pid="27" name="Objective-Organisation [system]">
    <vt:lpwstr/>
  </property>
  <property fmtid="{D5CDD505-2E9C-101B-9397-08002B2CF9AE}" pid="28" name="Objective-Approval History [system]">
    <vt:lpwstr/>
  </property>
  <property fmtid="{D5CDD505-2E9C-101B-9397-08002B2CF9AE}" pid="29" name="Objective-QM Type [system]">
    <vt:lpwstr>Form</vt:lpwstr>
  </property>
  <property fmtid="{D5CDD505-2E9C-101B-9397-08002B2CF9AE}" pid="30" name="Objective-Revision Number [system]">
    <vt:lpwstr>0</vt:lpwstr>
  </property>
  <property fmtid="{D5CDD505-2E9C-101B-9397-08002B2CF9AE}" pid="31" name="Objective-Approved for External Publication [system]">
    <vt:lpwstr>No</vt:lpwstr>
  </property>
  <property fmtid="{D5CDD505-2E9C-101B-9397-08002B2CF9AE}" pid="32" name="Objective-Date last reviewed [system]">
    <vt:filetime>2016-03-21T16:00:00Z</vt:filetime>
  </property>
  <property fmtid="{D5CDD505-2E9C-101B-9397-08002B2CF9AE}" pid="33" name="Objective-RMS Default Name [system]">
    <vt:lpwstr/>
  </property>
  <property fmtid="{D5CDD505-2E9C-101B-9397-08002B2CF9AE}" pid="34" name="Objective-RMS Tags [system]">
    <vt:lpwstr/>
  </property>
  <property fmtid="{D5CDD505-2E9C-101B-9397-08002B2CF9AE}" pid="35" name="Objective-Description">
    <vt:lpwstr>Current template is internal not QMS type.</vt:lpwstr>
  </property>
  <property fmtid="{D5CDD505-2E9C-101B-9397-08002B2CF9AE}" pid="36" name="Objective-VersionId">
    <vt:lpwstr>vA1272268</vt:lpwstr>
  </property>
  <property fmtid="{D5CDD505-2E9C-101B-9397-08002B2CF9AE}" pid="37" name="Objective-DLM">
    <vt:lpwstr>For Official Use Only</vt:lpwstr>
  </property>
  <property fmtid="{D5CDD505-2E9C-101B-9397-08002B2CF9AE}" pid="38" name="Objective-QM Type">
    <vt:lpwstr>Form</vt:lpwstr>
  </property>
  <property fmtid="{D5CDD505-2E9C-101B-9397-08002B2CF9AE}" pid="39" name="Objective-Revision Number">
    <vt:lpwstr>0</vt:lpwstr>
  </property>
  <property fmtid="{D5CDD505-2E9C-101B-9397-08002B2CF9AE}" pid="40" name="Objective-Approved for External Publication">
    <vt:lpwstr>No</vt:lpwstr>
  </property>
  <property fmtid="{D5CDD505-2E9C-101B-9397-08002B2CF9AE}" pid="41" name="Objective-Internal Author">
    <vt:lpwstr>Courtney Vane</vt:lpwstr>
  </property>
  <property fmtid="{D5CDD505-2E9C-101B-9397-08002B2CF9AE}" pid="42" name="Objective-Date last reviewed">
    <vt:filetime>2016-03-22T15:59:59Z</vt:filetime>
  </property>
  <property fmtid="{D5CDD505-2E9C-101B-9397-08002B2CF9AE}" pid="43" name="Objective-RMS Default Name">
    <vt:lpwstr/>
  </property>
  <property fmtid="{D5CDD505-2E9C-101B-9397-08002B2CF9AE}" pid="44" name="Objective-RMS Tags">
    <vt:lpwstr/>
  </property>
  <property fmtid="{D5CDD505-2E9C-101B-9397-08002B2CF9AE}" pid="45" name="Objective-Approval History">
    <vt:lpwstr/>
  </property>
</Properties>
</file>