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43"/>
  </p:notesMasterIdLst>
  <p:handoutMasterIdLst>
    <p:handoutMasterId r:id="rId44"/>
  </p:handoutMasterIdLst>
  <p:sldIdLst>
    <p:sldId id="618" r:id="rId6"/>
    <p:sldId id="619" r:id="rId7"/>
    <p:sldId id="620" r:id="rId8"/>
    <p:sldId id="550" r:id="rId9"/>
    <p:sldId id="551" r:id="rId10"/>
    <p:sldId id="552" r:id="rId11"/>
    <p:sldId id="553" r:id="rId12"/>
    <p:sldId id="602" r:id="rId13"/>
    <p:sldId id="555" r:id="rId14"/>
    <p:sldId id="556" r:id="rId15"/>
    <p:sldId id="557" r:id="rId16"/>
    <p:sldId id="580" r:id="rId17"/>
    <p:sldId id="558" r:id="rId18"/>
    <p:sldId id="559" r:id="rId19"/>
    <p:sldId id="560" r:id="rId20"/>
    <p:sldId id="601" r:id="rId21"/>
    <p:sldId id="561" r:id="rId22"/>
    <p:sldId id="562" r:id="rId23"/>
    <p:sldId id="563" r:id="rId24"/>
    <p:sldId id="617" r:id="rId25"/>
    <p:sldId id="565" r:id="rId26"/>
    <p:sldId id="566" r:id="rId27"/>
    <p:sldId id="567" r:id="rId28"/>
    <p:sldId id="568" r:id="rId29"/>
    <p:sldId id="569" r:id="rId30"/>
    <p:sldId id="603" r:id="rId31"/>
    <p:sldId id="604" r:id="rId32"/>
    <p:sldId id="606" r:id="rId33"/>
    <p:sldId id="607" r:id="rId34"/>
    <p:sldId id="608" r:id="rId35"/>
    <p:sldId id="572" r:id="rId36"/>
    <p:sldId id="573" r:id="rId37"/>
    <p:sldId id="575" r:id="rId38"/>
    <p:sldId id="576" r:id="rId39"/>
    <p:sldId id="577" r:id="rId40"/>
    <p:sldId id="523" r:id="rId41"/>
    <p:sldId id="522" r:id="rId42"/>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SNAM, Clinton" initials="WC" lastIdx="1" clrIdx="0">
    <p:extLst>
      <p:ext uri="{19B8F6BF-5375-455C-9EA6-DF929625EA0E}">
        <p15:presenceInfo xmlns:p15="http://schemas.microsoft.com/office/powerpoint/2012/main" userId="S-1-5-21-2548343187-3005953052-3739400866-59276" providerId="AD"/>
      </p:ext>
    </p:extLst>
  </p:cmAuthor>
  <p:cmAuthor id="2" name="WYNANDS, Tracy" initials="WT" lastIdx="2" clrIdx="1">
    <p:extLst>
      <p:ext uri="{19B8F6BF-5375-455C-9EA6-DF929625EA0E}">
        <p15:presenceInfo xmlns:p15="http://schemas.microsoft.com/office/powerpoint/2012/main" userId="S-1-5-21-2548343187-3005953052-3739400866-57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7F"/>
    <a:srgbClr val="A02A1D"/>
    <a:srgbClr val="49405D"/>
    <a:srgbClr val="C1531B"/>
    <a:srgbClr val="0429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1" autoAdjust="0"/>
    <p:restoredTop sz="83372" autoAdjust="0"/>
  </p:normalViewPr>
  <p:slideViewPr>
    <p:cSldViewPr>
      <p:cViewPr varScale="1">
        <p:scale>
          <a:sx n="64" d="100"/>
          <a:sy n="64" d="100"/>
        </p:scale>
        <p:origin x="1896" y="72"/>
      </p:cViewPr>
      <p:guideLst>
        <p:guide orient="horz" pos="2160"/>
        <p:guide pos="2880"/>
      </p:guideLst>
    </p:cSldViewPr>
  </p:slideViewPr>
  <p:outlineViewPr>
    <p:cViewPr>
      <p:scale>
        <a:sx n="33" d="100"/>
        <a:sy n="33" d="100"/>
      </p:scale>
      <p:origin x="0" y="-28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4026" y="6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5C390-5274-4F68-8056-6C2CC263D5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6D66A01-FB11-4E9D-8B12-C73EA4DC2524}">
      <dgm:prSet custT="1"/>
      <dgm:spPr>
        <a:solidFill>
          <a:schemeClr val="accent1">
            <a:lumMod val="50000"/>
          </a:schemeClr>
        </a:solidFill>
      </dgm:spPr>
      <dgm:t>
        <a:bodyPr/>
        <a:lstStyle/>
        <a:p>
          <a:pPr rtl="0"/>
          <a:r>
            <a:rPr lang="en-AU" sz="3600" dirty="0" smtClean="0"/>
            <a:t>Feedback</a:t>
          </a:r>
          <a:endParaRPr lang="en-AU" sz="3600" dirty="0"/>
        </a:p>
      </dgm:t>
    </dgm:pt>
    <dgm:pt modelId="{5D5A1DE4-9D14-4DF1-8F0B-897F24BEF4F1}" type="parTrans" cxnId="{C7EC6D61-169B-4CEF-AD30-86841807707A}">
      <dgm:prSet/>
      <dgm:spPr/>
      <dgm:t>
        <a:bodyPr/>
        <a:lstStyle/>
        <a:p>
          <a:endParaRPr lang="en-US"/>
        </a:p>
      </dgm:t>
    </dgm:pt>
    <dgm:pt modelId="{8E0EA18E-041C-4F5B-BDF3-CCDD124B016B}" type="sibTrans" cxnId="{C7EC6D61-169B-4CEF-AD30-86841807707A}">
      <dgm:prSet/>
      <dgm:spPr/>
      <dgm:t>
        <a:bodyPr/>
        <a:lstStyle/>
        <a:p>
          <a:endParaRPr lang="en-US"/>
        </a:p>
      </dgm:t>
    </dgm:pt>
    <dgm:pt modelId="{18637E0A-B395-4EB1-B451-FA0E5F7E0AC7}">
      <dgm:prSet custT="1"/>
      <dgm:spPr>
        <a:solidFill>
          <a:schemeClr val="accent1">
            <a:lumMod val="50000"/>
          </a:schemeClr>
        </a:solidFill>
      </dgm:spPr>
      <dgm:t>
        <a:bodyPr/>
        <a:lstStyle/>
        <a:p>
          <a:pPr rtl="0"/>
          <a:r>
            <a:rPr lang="en-AU" sz="3600" dirty="0" smtClean="0"/>
            <a:t>Data</a:t>
          </a:r>
          <a:endParaRPr lang="en-AU" sz="3600" dirty="0"/>
        </a:p>
      </dgm:t>
    </dgm:pt>
    <dgm:pt modelId="{86BBE251-F914-46FD-A765-14E892CB7DD3}" type="parTrans" cxnId="{B5AB2C86-F1C7-4D75-911B-8C32A2A838B4}">
      <dgm:prSet/>
      <dgm:spPr/>
      <dgm:t>
        <a:bodyPr/>
        <a:lstStyle/>
        <a:p>
          <a:endParaRPr lang="en-US"/>
        </a:p>
      </dgm:t>
    </dgm:pt>
    <dgm:pt modelId="{212624D7-C854-4943-A556-FBA470839B45}" type="sibTrans" cxnId="{B5AB2C86-F1C7-4D75-911B-8C32A2A838B4}">
      <dgm:prSet/>
      <dgm:spPr/>
      <dgm:t>
        <a:bodyPr/>
        <a:lstStyle/>
        <a:p>
          <a:endParaRPr lang="en-US"/>
        </a:p>
      </dgm:t>
    </dgm:pt>
    <dgm:pt modelId="{EBCB6174-7458-4ED0-A5AE-032DF6E703CA}" type="pres">
      <dgm:prSet presAssocID="{34A5C390-5274-4F68-8056-6C2CC263D5E9}" presName="linearFlow" presStyleCnt="0">
        <dgm:presLayoutVars>
          <dgm:dir/>
          <dgm:resizeHandles val="exact"/>
        </dgm:presLayoutVars>
      </dgm:prSet>
      <dgm:spPr/>
      <dgm:t>
        <a:bodyPr/>
        <a:lstStyle/>
        <a:p>
          <a:endParaRPr lang="en-US"/>
        </a:p>
      </dgm:t>
    </dgm:pt>
    <dgm:pt modelId="{866F5386-63AC-4A2B-B6D7-588155F8A40B}" type="pres">
      <dgm:prSet presAssocID="{66D66A01-FB11-4E9D-8B12-C73EA4DC2524}" presName="composite" presStyleCnt="0"/>
      <dgm:spPr/>
    </dgm:pt>
    <dgm:pt modelId="{FA5664CA-1213-433E-88B9-1C457D2847F4}" type="pres">
      <dgm:prSet presAssocID="{66D66A01-FB11-4E9D-8B12-C73EA4DC2524}" presName="imgShp" presStyleLbl="fgImgPlace1" presStyleIdx="0" presStyleCnt="2" custLinFactNeighborX="-26673" custLinFactNeighborY="-117"/>
      <dgm:spPr>
        <a:blipFill rotWithShape="1">
          <a:blip xmlns:r="http://schemas.openxmlformats.org/officeDocument/2006/relationships" r:embed="rId1">
            <a:duotone>
              <a:prstClr val="black"/>
              <a:schemeClr val="accent5">
                <a:tint val="45000"/>
                <a:satMod val="400000"/>
              </a:schemeClr>
            </a:duotone>
          </a:blip>
          <a:stretch>
            <a:fillRect/>
          </a:stretch>
        </a:blipFill>
      </dgm:spPr>
    </dgm:pt>
    <dgm:pt modelId="{506BA10A-1897-4780-A0FE-E30AB966E59F}" type="pres">
      <dgm:prSet presAssocID="{66D66A01-FB11-4E9D-8B12-C73EA4DC2524}" presName="txShp" presStyleLbl="node1" presStyleIdx="0" presStyleCnt="2" custScaleY="67261">
        <dgm:presLayoutVars>
          <dgm:bulletEnabled val="1"/>
        </dgm:presLayoutVars>
      </dgm:prSet>
      <dgm:spPr/>
      <dgm:t>
        <a:bodyPr/>
        <a:lstStyle/>
        <a:p>
          <a:endParaRPr lang="en-US"/>
        </a:p>
      </dgm:t>
    </dgm:pt>
    <dgm:pt modelId="{1F2EC708-D0FA-4339-8EFF-2BB6FF522524}" type="pres">
      <dgm:prSet presAssocID="{8E0EA18E-041C-4F5B-BDF3-CCDD124B016B}" presName="spacing" presStyleCnt="0"/>
      <dgm:spPr/>
    </dgm:pt>
    <dgm:pt modelId="{35FCAE38-20A6-4D24-980F-CB203D071012}" type="pres">
      <dgm:prSet presAssocID="{18637E0A-B395-4EB1-B451-FA0E5F7E0AC7}" presName="composite" presStyleCnt="0"/>
      <dgm:spPr/>
    </dgm:pt>
    <dgm:pt modelId="{47442522-0449-43C9-925F-F4C69E2C8026}" type="pres">
      <dgm:prSet presAssocID="{18637E0A-B395-4EB1-B451-FA0E5F7E0AC7}" presName="imgShp" presStyleLbl="fgImgPlace1" presStyleIdx="1" presStyleCnt="2" custLinFactNeighborX="-26673" custLinFactNeighborY="-4264"/>
      <dgm:spPr>
        <a:blipFill rotWithShape="1">
          <a:blip xmlns:r="http://schemas.openxmlformats.org/officeDocument/2006/relationships" r:embed="rId2">
            <a:duotone>
              <a:prstClr val="black"/>
              <a:schemeClr val="accent1">
                <a:tint val="45000"/>
                <a:satMod val="400000"/>
              </a:schemeClr>
            </a:duotone>
          </a:blip>
          <a:stretch>
            <a:fillRect/>
          </a:stretch>
        </a:blipFill>
      </dgm:spPr>
    </dgm:pt>
    <dgm:pt modelId="{DAD328FD-7EC5-4608-996C-DC7DED13DB7C}" type="pres">
      <dgm:prSet presAssocID="{18637E0A-B395-4EB1-B451-FA0E5F7E0AC7}" presName="txShp" presStyleLbl="node1" presStyleIdx="1" presStyleCnt="2" custScaleY="67261">
        <dgm:presLayoutVars>
          <dgm:bulletEnabled val="1"/>
        </dgm:presLayoutVars>
      </dgm:prSet>
      <dgm:spPr/>
      <dgm:t>
        <a:bodyPr/>
        <a:lstStyle/>
        <a:p>
          <a:endParaRPr lang="en-US"/>
        </a:p>
      </dgm:t>
    </dgm:pt>
  </dgm:ptLst>
  <dgm:cxnLst>
    <dgm:cxn modelId="{B17023F4-03D1-488C-82C9-52B819E83D46}" type="presOf" srcId="{18637E0A-B395-4EB1-B451-FA0E5F7E0AC7}" destId="{DAD328FD-7EC5-4608-996C-DC7DED13DB7C}" srcOrd="0" destOrd="0" presId="urn:microsoft.com/office/officeart/2005/8/layout/vList3"/>
    <dgm:cxn modelId="{32AE787A-5219-44BB-AF9E-7414E5AAD80B}" type="presOf" srcId="{34A5C390-5274-4F68-8056-6C2CC263D5E9}" destId="{EBCB6174-7458-4ED0-A5AE-032DF6E703CA}" srcOrd="0" destOrd="0" presId="urn:microsoft.com/office/officeart/2005/8/layout/vList3"/>
    <dgm:cxn modelId="{C7EC6D61-169B-4CEF-AD30-86841807707A}" srcId="{34A5C390-5274-4F68-8056-6C2CC263D5E9}" destId="{66D66A01-FB11-4E9D-8B12-C73EA4DC2524}" srcOrd="0" destOrd="0" parTransId="{5D5A1DE4-9D14-4DF1-8F0B-897F24BEF4F1}" sibTransId="{8E0EA18E-041C-4F5B-BDF3-CCDD124B016B}"/>
    <dgm:cxn modelId="{B5AB2C86-F1C7-4D75-911B-8C32A2A838B4}" srcId="{34A5C390-5274-4F68-8056-6C2CC263D5E9}" destId="{18637E0A-B395-4EB1-B451-FA0E5F7E0AC7}" srcOrd="1" destOrd="0" parTransId="{86BBE251-F914-46FD-A765-14E892CB7DD3}" sibTransId="{212624D7-C854-4943-A556-FBA470839B45}"/>
    <dgm:cxn modelId="{5C5A11DB-8681-4CB1-BFB1-293F4129C40F}" type="presOf" srcId="{66D66A01-FB11-4E9D-8B12-C73EA4DC2524}" destId="{506BA10A-1897-4780-A0FE-E30AB966E59F}" srcOrd="0" destOrd="0" presId="urn:microsoft.com/office/officeart/2005/8/layout/vList3"/>
    <dgm:cxn modelId="{0291A3B2-A6ED-42E2-93B0-D4523EA41522}" type="presParOf" srcId="{EBCB6174-7458-4ED0-A5AE-032DF6E703CA}" destId="{866F5386-63AC-4A2B-B6D7-588155F8A40B}" srcOrd="0" destOrd="0" presId="urn:microsoft.com/office/officeart/2005/8/layout/vList3"/>
    <dgm:cxn modelId="{4FDB6D06-0974-4232-B823-F0A8A6335995}" type="presParOf" srcId="{866F5386-63AC-4A2B-B6D7-588155F8A40B}" destId="{FA5664CA-1213-433E-88B9-1C457D2847F4}" srcOrd="0" destOrd="0" presId="urn:microsoft.com/office/officeart/2005/8/layout/vList3"/>
    <dgm:cxn modelId="{23AC9E76-3709-4A57-B436-6BFA2286537E}" type="presParOf" srcId="{866F5386-63AC-4A2B-B6D7-588155F8A40B}" destId="{506BA10A-1897-4780-A0FE-E30AB966E59F}" srcOrd="1" destOrd="0" presId="urn:microsoft.com/office/officeart/2005/8/layout/vList3"/>
    <dgm:cxn modelId="{C0B9054A-A58E-4F88-93C1-9D559C80ABA2}" type="presParOf" srcId="{EBCB6174-7458-4ED0-A5AE-032DF6E703CA}" destId="{1F2EC708-D0FA-4339-8EFF-2BB6FF522524}" srcOrd="1" destOrd="0" presId="urn:microsoft.com/office/officeart/2005/8/layout/vList3"/>
    <dgm:cxn modelId="{4B4CD70B-29EB-480E-A877-5F95A016B9CA}" type="presParOf" srcId="{EBCB6174-7458-4ED0-A5AE-032DF6E703CA}" destId="{35FCAE38-20A6-4D24-980F-CB203D071012}" srcOrd="2" destOrd="0" presId="urn:microsoft.com/office/officeart/2005/8/layout/vList3"/>
    <dgm:cxn modelId="{94C1A0BF-4009-475C-92B6-B2FED9260005}" type="presParOf" srcId="{35FCAE38-20A6-4D24-980F-CB203D071012}" destId="{47442522-0449-43C9-925F-F4C69E2C8026}" srcOrd="0" destOrd="0" presId="urn:microsoft.com/office/officeart/2005/8/layout/vList3"/>
    <dgm:cxn modelId="{365993AA-6346-47BA-A1BE-14185990217A}" type="presParOf" srcId="{35FCAE38-20A6-4D24-980F-CB203D071012}" destId="{DAD328FD-7EC5-4608-996C-DC7DED13DB7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4FD255-8BCC-4DCD-9294-A8E509B5FA67}"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3BA62555-52F9-4EED-855E-83E29B0B3FE7}">
      <dgm:prSet/>
      <dgm:spPr/>
      <dgm:t>
        <a:bodyPr/>
        <a:lstStyle/>
        <a:p>
          <a:pPr rtl="0"/>
          <a:r>
            <a:rPr lang="en-AU" dirty="0" smtClean="0">
              <a:solidFill>
                <a:srgbClr val="117D7F"/>
              </a:solidFill>
            </a:rPr>
            <a:t>CODE OF PRACTICE</a:t>
          </a:r>
          <a:endParaRPr lang="en-AU" dirty="0">
            <a:solidFill>
              <a:srgbClr val="117D7F"/>
            </a:solidFill>
          </a:endParaRPr>
        </a:p>
      </dgm:t>
    </dgm:pt>
    <dgm:pt modelId="{AF94071E-79B5-411D-B643-9375ACA84327}" type="parTrans" cxnId="{390DE6B7-79D0-4D75-88D0-BA9455F28DD9}">
      <dgm:prSet/>
      <dgm:spPr/>
      <dgm:t>
        <a:bodyPr/>
        <a:lstStyle/>
        <a:p>
          <a:endParaRPr lang="en-US"/>
        </a:p>
      </dgm:t>
    </dgm:pt>
    <dgm:pt modelId="{817E56AD-85AF-4F91-AF11-D12E2FFD5C2C}" type="sibTrans" cxnId="{390DE6B7-79D0-4D75-88D0-BA9455F28DD9}">
      <dgm:prSet/>
      <dgm:spPr/>
      <dgm:t>
        <a:bodyPr/>
        <a:lstStyle/>
        <a:p>
          <a:endParaRPr lang="en-US"/>
        </a:p>
      </dgm:t>
    </dgm:pt>
    <dgm:pt modelId="{09BE86E8-FA36-42C5-83EA-F6A5EB206F68}">
      <dgm:prSet/>
      <dgm:spPr/>
      <dgm:t>
        <a:bodyPr/>
        <a:lstStyle/>
        <a:p>
          <a:r>
            <a:rPr lang="en-AU" dirty="0" smtClean="0"/>
            <a:t>Risk management</a:t>
          </a:r>
          <a:endParaRPr lang="en-AU" dirty="0"/>
        </a:p>
      </dgm:t>
    </dgm:pt>
    <dgm:pt modelId="{4441856E-4EFC-4E44-B92D-55FF8E72993B}" type="parTrans" cxnId="{DFA5A0A5-2E2F-4467-BB22-94E92B884B10}">
      <dgm:prSet/>
      <dgm:spPr/>
      <dgm:t>
        <a:bodyPr/>
        <a:lstStyle/>
        <a:p>
          <a:endParaRPr lang="en-US"/>
        </a:p>
      </dgm:t>
    </dgm:pt>
    <dgm:pt modelId="{979ED143-F525-483D-96C7-A15B1A3516FE}" type="sibTrans" cxnId="{DFA5A0A5-2E2F-4467-BB22-94E92B884B10}">
      <dgm:prSet/>
      <dgm:spPr/>
      <dgm:t>
        <a:bodyPr/>
        <a:lstStyle/>
        <a:p>
          <a:endParaRPr lang="en-US"/>
        </a:p>
      </dgm:t>
    </dgm:pt>
    <dgm:pt modelId="{A47D26BE-9F3C-4635-8977-4A01A0664D84}">
      <dgm:prSet/>
      <dgm:spPr/>
      <dgm:t>
        <a:bodyPr/>
        <a:lstStyle/>
        <a:p>
          <a:r>
            <a:rPr lang="en-AU" dirty="0" smtClean="0"/>
            <a:t>Hazards</a:t>
          </a:r>
          <a:endParaRPr lang="en-AU" dirty="0"/>
        </a:p>
      </dgm:t>
    </dgm:pt>
    <dgm:pt modelId="{D817BEA7-F7A3-4867-B2BB-441695A2B5E3}" type="parTrans" cxnId="{068E3986-4926-43CC-94C6-01ADBB2C9ABD}">
      <dgm:prSet/>
      <dgm:spPr/>
      <dgm:t>
        <a:bodyPr/>
        <a:lstStyle/>
        <a:p>
          <a:endParaRPr lang="en-US"/>
        </a:p>
      </dgm:t>
    </dgm:pt>
    <dgm:pt modelId="{CFF5451B-C9F4-484F-853F-384B52754D99}" type="sibTrans" cxnId="{068E3986-4926-43CC-94C6-01ADBB2C9ABD}">
      <dgm:prSet/>
      <dgm:spPr/>
      <dgm:t>
        <a:bodyPr/>
        <a:lstStyle/>
        <a:p>
          <a:endParaRPr lang="en-US"/>
        </a:p>
      </dgm:t>
    </dgm:pt>
    <dgm:pt modelId="{A106BBC9-1E0E-4411-91AE-C359E672DEA5}">
      <dgm:prSet/>
      <dgm:spPr/>
      <dgm:t>
        <a:bodyPr/>
        <a:lstStyle/>
        <a:p>
          <a:r>
            <a:rPr lang="en-AU" dirty="0" smtClean="0"/>
            <a:t>Emergency preparedness</a:t>
          </a:r>
          <a:endParaRPr lang="en-AU" dirty="0"/>
        </a:p>
      </dgm:t>
    </dgm:pt>
    <dgm:pt modelId="{4A24FEDD-8826-4B30-A57B-F39ABB134D3D}" type="parTrans" cxnId="{483CB8DA-3BC2-46E0-95F6-13588EB26E27}">
      <dgm:prSet/>
      <dgm:spPr/>
      <dgm:t>
        <a:bodyPr/>
        <a:lstStyle/>
        <a:p>
          <a:endParaRPr lang="en-US"/>
        </a:p>
      </dgm:t>
    </dgm:pt>
    <dgm:pt modelId="{D8D85588-8A41-40DD-B5D2-31F3A3D38E39}" type="sibTrans" cxnId="{483CB8DA-3BC2-46E0-95F6-13588EB26E27}">
      <dgm:prSet/>
      <dgm:spPr/>
      <dgm:t>
        <a:bodyPr/>
        <a:lstStyle/>
        <a:p>
          <a:endParaRPr lang="en-US"/>
        </a:p>
      </dgm:t>
    </dgm:pt>
    <dgm:pt modelId="{756C19F8-A99E-4DD4-AE24-EA1CF6F313B2}" type="pres">
      <dgm:prSet presAssocID="{6C4FD255-8BCC-4DCD-9294-A8E509B5FA67}" presName="Name0" presStyleCnt="0">
        <dgm:presLayoutVars>
          <dgm:orgChart val="1"/>
          <dgm:chPref val="1"/>
          <dgm:dir/>
          <dgm:animOne val="branch"/>
          <dgm:animLvl val="lvl"/>
          <dgm:resizeHandles/>
        </dgm:presLayoutVars>
      </dgm:prSet>
      <dgm:spPr/>
      <dgm:t>
        <a:bodyPr/>
        <a:lstStyle/>
        <a:p>
          <a:endParaRPr lang="en-US"/>
        </a:p>
      </dgm:t>
    </dgm:pt>
    <dgm:pt modelId="{0027FE8B-1146-42FD-B176-79E9016834DA}" type="pres">
      <dgm:prSet presAssocID="{3BA62555-52F9-4EED-855E-83E29B0B3FE7}" presName="hierRoot1" presStyleCnt="0">
        <dgm:presLayoutVars>
          <dgm:hierBranch val="init"/>
        </dgm:presLayoutVars>
      </dgm:prSet>
      <dgm:spPr/>
    </dgm:pt>
    <dgm:pt modelId="{9A2EDFB9-CFDD-4EA3-BC3B-D085A458FAD6}" type="pres">
      <dgm:prSet presAssocID="{3BA62555-52F9-4EED-855E-83E29B0B3FE7}" presName="rootComposite1" presStyleCnt="0"/>
      <dgm:spPr/>
    </dgm:pt>
    <dgm:pt modelId="{3D3B9A37-FCFF-4DEA-B6BF-1288225AB32C}" type="pres">
      <dgm:prSet presAssocID="{3BA62555-52F9-4EED-855E-83E29B0B3FE7}" presName="rootText1" presStyleLbl="alignAcc1" presStyleIdx="0" presStyleCnt="0">
        <dgm:presLayoutVars>
          <dgm:chPref val="3"/>
        </dgm:presLayoutVars>
      </dgm:prSet>
      <dgm:spPr/>
      <dgm:t>
        <a:bodyPr/>
        <a:lstStyle/>
        <a:p>
          <a:endParaRPr lang="en-US"/>
        </a:p>
      </dgm:t>
    </dgm:pt>
    <dgm:pt modelId="{75726FF3-C8BA-49A8-AB5B-229C2C7757C8}" type="pres">
      <dgm:prSet presAssocID="{3BA62555-52F9-4EED-855E-83E29B0B3FE7}" presName="topArc1" presStyleLbl="parChTrans1D1" presStyleIdx="0" presStyleCnt="8"/>
      <dgm:spPr/>
    </dgm:pt>
    <dgm:pt modelId="{17B9E669-5E61-4F4D-83B8-995F2BCE0A5D}" type="pres">
      <dgm:prSet presAssocID="{3BA62555-52F9-4EED-855E-83E29B0B3FE7}" presName="bottomArc1" presStyleLbl="parChTrans1D1" presStyleIdx="1" presStyleCnt="8"/>
      <dgm:spPr/>
    </dgm:pt>
    <dgm:pt modelId="{E5CD48B7-8D23-40D4-9DAD-5F3B0BDF8156}" type="pres">
      <dgm:prSet presAssocID="{3BA62555-52F9-4EED-855E-83E29B0B3FE7}" presName="topConnNode1" presStyleLbl="node1" presStyleIdx="0" presStyleCnt="0"/>
      <dgm:spPr/>
      <dgm:t>
        <a:bodyPr/>
        <a:lstStyle/>
        <a:p>
          <a:endParaRPr lang="en-US"/>
        </a:p>
      </dgm:t>
    </dgm:pt>
    <dgm:pt modelId="{3B7015F9-CC08-45FD-AF21-F75667F961FC}" type="pres">
      <dgm:prSet presAssocID="{3BA62555-52F9-4EED-855E-83E29B0B3FE7}" presName="hierChild2" presStyleCnt="0"/>
      <dgm:spPr/>
    </dgm:pt>
    <dgm:pt modelId="{FDB37F19-77EA-4BB8-9A9C-434F3C0FB9A6}" type="pres">
      <dgm:prSet presAssocID="{4441856E-4EFC-4E44-B92D-55FF8E72993B}" presName="Name28" presStyleLbl="parChTrans1D2" presStyleIdx="0" presStyleCnt="3"/>
      <dgm:spPr/>
      <dgm:t>
        <a:bodyPr/>
        <a:lstStyle/>
        <a:p>
          <a:endParaRPr lang="en-US"/>
        </a:p>
      </dgm:t>
    </dgm:pt>
    <dgm:pt modelId="{23F65181-6D07-410E-BCB9-CA590BB043FC}" type="pres">
      <dgm:prSet presAssocID="{09BE86E8-FA36-42C5-83EA-F6A5EB206F68}" presName="hierRoot2" presStyleCnt="0">
        <dgm:presLayoutVars>
          <dgm:hierBranch val="init"/>
        </dgm:presLayoutVars>
      </dgm:prSet>
      <dgm:spPr/>
    </dgm:pt>
    <dgm:pt modelId="{0A1D528D-BD07-4B40-86C6-A00E86F7EC9E}" type="pres">
      <dgm:prSet presAssocID="{09BE86E8-FA36-42C5-83EA-F6A5EB206F68}" presName="rootComposite2" presStyleCnt="0"/>
      <dgm:spPr/>
    </dgm:pt>
    <dgm:pt modelId="{FBA8F222-6286-4D1E-9982-FA057DD0E6CF}" type="pres">
      <dgm:prSet presAssocID="{09BE86E8-FA36-42C5-83EA-F6A5EB206F68}" presName="rootText2" presStyleLbl="alignAcc1" presStyleIdx="0" presStyleCnt="0">
        <dgm:presLayoutVars>
          <dgm:chPref val="3"/>
        </dgm:presLayoutVars>
      </dgm:prSet>
      <dgm:spPr/>
      <dgm:t>
        <a:bodyPr/>
        <a:lstStyle/>
        <a:p>
          <a:endParaRPr lang="en-US"/>
        </a:p>
      </dgm:t>
    </dgm:pt>
    <dgm:pt modelId="{F8C21E9D-CD89-446B-BA8F-5A4ECE1B85C3}" type="pres">
      <dgm:prSet presAssocID="{09BE86E8-FA36-42C5-83EA-F6A5EB206F68}" presName="topArc2" presStyleLbl="parChTrans1D1" presStyleIdx="2" presStyleCnt="8"/>
      <dgm:spPr/>
    </dgm:pt>
    <dgm:pt modelId="{68948688-2FD8-4199-B2A4-683E38EA044F}" type="pres">
      <dgm:prSet presAssocID="{09BE86E8-FA36-42C5-83EA-F6A5EB206F68}" presName="bottomArc2" presStyleLbl="parChTrans1D1" presStyleIdx="3" presStyleCnt="8"/>
      <dgm:spPr/>
    </dgm:pt>
    <dgm:pt modelId="{BEC3FF31-5197-47D1-9EE5-5AF59F8B04D7}" type="pres">
      <dgm:prSet presAssocID="{09BE86E8-FA36-42C5-83EA-F6A5EB206F68}" presName="topConnNode2" presStyleLbl="node2" presStyleIdx="0" presStyleCnt="0"/>
      <dgm:spPr/>
      <dgm:t>
        <a:bodyPr/>
        <a:lstStyle/>
        <a:p>
          <a:endParaRPr lang="en-US"/>
        </a:p>
      </dgm:t>
    </dgm:pt>
    <dgm:pt modelId="{8F29B6F9-D053-4DB0-926D-E7C62B029550}" type="pres">
      <dgm:prSet presAssocID="{09BE86E8-FA36-42C5-83EA-F6A5EB206F68}" presName="hierChild4" presStyleCnt="0"/>
      <dgm:spPr/>
    </dgm:pt>
    <dgm:pt modelId="{78EA3D07-409D-4664-AAD8-51C9992FE47A}" type="pres">
      <dgm:prSet presAssocID="{09BE86E8-FA36-42C5-83EA-F6A5EB206F68}" presName="hierChild5" presStyleCnt="0"/>
      <dgm:spPr/>
    </dgm:pt>
    <dgm:pt modelId="{93CE9373-8813-4145-89D4-EE1E0899BA24}" type="pres">
      <dgm:prSet presAssocID="{D817BEA7-F7A3-4867-B2BB-441695A2B5E3}" presName="Name28" presStyleLbl="parChTrans1D2" presStyleIdx="1" presStyleCnt="3"/>
      <dgm:spPr/>
      <dgm:t>
        <a:bodyPr/>
        <a:lstStyle/>
        <a:p>
          <a:endParaRPr lang="en-US"/>
        </a:p>
      </dgm:t>
    </dgm:pt>
    <dgm:pt modelId="{89D47A9C-AE3C-49E4-A10B-50048D21043F}" type="pres">
      <dgm:prSet presAssocID="{A47D26BE-9F3C-4635-8977-4A01A0664D84}" presName="hierRoot2" presStyleCnt="0">
        <dgm:presLayoutVars>
          <dgm:hierBranch val="init"/>
        </dgm:presLayoutVars>
      </dgm:prSet>
      <dgm:spPr/>
    </dgm:pt>
    <dgm:pt modelId="{28570744-F158-421E-A5C0-BBF1242525DC}" type="pres">
      <dgm:prSet presAssocID="{A47D26BE-9F3C-4635-8977-4A01A0664D84}" presName="rootComposite2" presStyleCnt="0"/>
      <dgm:spPr/>
    </dgm:pt>
    <dgm:pt modelId="{D1BA00AB-FA39-43CC-AE18-6F822ACFD81D}" type="pres">
      <dgm:prSet presAssocID="{A47D26BE-9F3C-4635-8977-4A01A0664D84}" presName="rootText2" presStyleLbl="alignAcc1" presStyleIdx="0" presStyleCnt="0">
        <dgm:presLayoutVars>
          <dgm:chPref val="3"/>
        </dgm:presLayoutVars>
      </dgm:prSet>
      <dgm:spPr/>
      <dgm:t>
        <a:bodyPr/>
        <a:lstStyle/>
        <a:p>
          <a:endParaRPr lang="en-US"/>
        </a:p>
      </dgm:t>
    </dgm:pt>
    <dgm:pt modelId="{24AB5866-4685-42D7-879E-EC98C025C48B}" type="pres">
      <dgm:prSet presAssocID="{A47D26BE-9F3C-4635-8977-4A01A0664D84}" presName="topArc2" presStyleLbl="parChTrans1D1" presStyleIdx="4" presStyleCnt="8"/>
      <dgm:spPr/>
    </dgm:pt>
    <dgm:pt modelId="{B0006C01-D548-4360-9DF3-66EEBFD15D23}" type="pres">
      <dgm:prSet presAssocID="{A47D26BE-9F3C-4635-8977-4A01A0664D84}" presName="bottomArc2" presStyleLbl="parChTrans1D1" presStyleIdx="5" presStyleCnt="8"/>
      <dgm:spPr/>
    </dgm:pt>
    <dgm:pt modelId="{4F50D453-DDB3-43C7-BCDB-735DC6EF1429}" type="pres">
      <dgm:prSet presAssocID="{A47D26BE-9F3C-4635-8977-4A01A0664D84}" presName="topConnNode2" presStyleLbl="node2" presStyleIdx="0" presStyleCnt="0"/>
      <dgm:spPr/>
      <dgm:t>
        <a:bodyPr/>
        <a:lstStyle/>
        <a:p>
          <a:endParaRPr lang="en-US"/>
        </a:p>
      </dgm:t>
    </dgm:pt>
    <dgm:pt modelId="{9DAD42B8-5972-4EC1-967C-CB577F1CF6E7}" type="pres">
      <dgm:prSet presAssocID="{A47D26BE-9F3C-4635-8977-4A01A0664D84}" presName="hierChild4" presStyleCnt="0"/>
      <dgm:spPr/>
    </dgm:pt>
    <dgm:pt modelId="{A23B74B9-8427-46E1-9DA2-0901451B3CE4}" type="pres">
      <dgm:prSet presAssocID="{A47D26BE-9F3C-4635-8977-4A01A0664D84}" presName="hierChild5" presStyleCnt="0"/>
      <dgm:spPr/>
    </dgm:pt>
    <dgm:pt modelId="{622ED308-1E30-408A-AE46-7937EBA3A01E}" type="pres">
      <dgm:prSet presAssocID="{4A24FEDD-8826-4B30-A57B-F39ABB134D3D}" presName="Name28" presStyleLbl="parChTrans1D2" presStyleIdx="2" presStyleCnt="3"/>
      <dgm:spPr/>
      <dgm:t>
        <a:bodyPr/>
        <a:lstStyle/>
        <a:p>
          <a:endParaRPr lang="en-US"/>
        </a:p>
      </dgm:t>
    </dgm:pt>
    <dgm:pt modelId="{CC8FABB9-3448-4F18-B1E2-98A53E5A937C}" type="pres">
      <dgm:prSet presAssocID="{A106BBC9-1E0E-4411-91AE-C359E672DEA5}" presName="hierRoot2" presStyleCnt="0">
        <dgm:presLayoutVars>
          <dgm:hierBranch val="init"/>
        </dgm:presLayoutVars>
      </dgm:prSet>
      <dgm:spPr/>
    </dgm:pt>
    <dgm:pt modelId="{21458092-C994-45D7-B297-AC7C25303734}" type="pres">
      <dgm:prSet presAssocID="{A106BBC9-1E0E-4411-91AE-C359E672DEA5}" presName="rootComposite2" presStyleCnt="0"/>
      <dgm:spPr/>
    </dgm:pt>
    <dgm:pt modelId="{A3832A62-4106-46BA-98A4-DD93B7D2DCAD}" type="pres">
      <dgm:prSet presAssocID="{A106BBC9-1E0E-4411-91AE-C359E672DEA5}" presName="rootText2" presStyleLbl="alignAcc1" presStyleIdx="0" presStyleCnt="0">
        <dgm:presLayoutVars>
          <dgm:chPref val="3"/>
        </dgm:presLayoutVars>
      </dgm:prSet>
      <dgm:spPr/>
      <dgm:t>
        <a:bodyPr/>
        <a:lstStyle/>
        <a:p>
          <a:endParaRPr lang="en-US"/>
        </a:p>
      </dgm:t>
    </dgm:pt>
    <dgm:pt modelId="{103C94C3-D81C-4A22-B8B2-250BACF5A211}" type="pres">
      <dgm:prSet presAssocID="{A106BBC9-1E0E-4411-91AE-C359E672DEA5}" presName="topArc2" presStyleLbl="parChTrans1D1" presStyleIdx="6" presStyleCnt="8"/>
      <dgm:spPr/>
    </dgm:pt>
    <dgm:pt modelId="{C6E96975-F32A-4568-BB01-94F971C48449}" type="pres">
      <dgm:prSet presAssocID="{A106BBC9-1E0E-4411-91AE-C359E672DEA5}" presName="bottomArc2" presStyleLbl="parChTrans1D1" presStyleIdx="7" presStyleCnt="8"/>
      <dgm:spPr/>
    </dgm:pt>
    <dgm:pt modelId="{A1527BDD-5D6A-437E-A9AD-29F7DAAE9F06}" type="pres">
      <dgm:prSet presAssocID="{A106BBC9-1E0E-4411-91AE-C359E672DEA5}" presName="topConnNode2" presStyleLbl="node2" presStyleIdx="0" presStyleCnt="0"/>
      <dgm:spPr/>
      <dgm:t>
        <a:bodyPr/>
        <a:lstStyle/>
        <a:p>
          <a:endParaRPr lang="en-US"/>
        </a:p>
      </dgm:t>
    </dgm:pt>
    <dgm:pt modelId="{1F837E80-FEB5-4CB8-BC03-3AE170B81584}" type="pres">
      <dgm:prSet presAssocID="{A106BBC9-1E0E-4411-91AE-C359E672DEA5}" presName="hierChild4" presStyleCnt="0"/>
      <dgm:spPr/>
    </dgm:pt>
    <dgm:pt modelId="{3EB68906-8CDD-49C5-B72D-2DE74CE675D9}" type="pres">
      <dgm:prSet presAssocID="{A106BBC9-1E0E-4411-91AE-C359E672DEA5}" presName="hierChild5" presStyleCnt="0"/>
      <dgm:spPr/>
    </dgm:pt>
    <dgm:pt modelId="{6E1BA9C2-D741-4406-A845-A8373E97A69E}" type="pres">
      <dgm:prSet presAssocID="{3BA62555-52F9-4EED-855E-83E29B0B3FE7}" presName="hierChild3" presStyleCnt="0"/>
      <dgm:spPr/>
    </dgm:pt>
  </dgm:ptLst>
  <dgm:cxnLst>
    <dgm:cxn modelId="{A5159FE1-FC71-466E-9D77-F5E773A7DF37}" type="presOf" srcId="{A47D26BE-9F3C-4635-8977-4A01A0664D84}" destId="{4F50D453-DDB3-43C7-BCDB-735DC6EF1429}" srcOrd="1" destOrd="0" presId="urn:microsoft.com/office/officeart/2008/layout/HalfCircleOrganizationChart"/>
    <dgm:cxn modelId="{D02309AD-3D5C-48B6-9116-31DBE58084D8}" type="presOf" srcId="{6C4FD255-8BCC-4DCD-9294-A8E509B5FA67}" destId="{756C19F8-A99E-4DD4-AE24-EA1CF6F313B2}" srcOrd="0" destOrd="0" presId="urn:microsoft.com/office/officeart/2008/layout/HalfCircleOrganizationChart"/>
    <dgm:cxn modelId="{068E3986-4926-43CC-94C6-01ADBB2C9ABD}" srcId="{3BA62555-52F9-4EED-855E-83E29B0B3FE7}" destId="{A47D26BE-9F3C-4635-8977-4A01A0664D84}" srcOrd="1" destOrd="0" parTransId="{D817BEA7-F7A3-4867-B2BB-441695A2B5E3}" sibTransId="{CFF5451B-C9F4-484F-853F-384B52754D99}"/>
    <dgm:cxn modelId="{502E1A13-D321-479E-8D03-313D50456FC9}" type="presOf" srcId="{4441856E-4EFC-4E44-B92D-55FF8E72993B}" destId="{FDB37F19-77EA-4BB8-9A9C-434F3C0FB9A6}" srcOrd="0" destOrd="0" presId="urn:microsoft.com/office/officeart/2008/layout/HalfCircleOrganizationChart"/>
    <dgm:cxn modelId="{D3E6B4E5-E1C4-45AA-9E65-65E7DB42127A}" type="presOf" srcId="{09BE86E8-FA36-42C5-83EA-F6A5EB206F68}" destId="{FBA8F222-6286-4D1E-9982-FA057DD0E6CF}" srcOrd="0" destOrd="0" presId="urn:microsoft.com/office/officeart/2008/layout/HalfCircleOrganizationChart"/>
    <dgm:cxn modelId="{4E4DC3E9-2405-4746-A8A2-E41DAEFCBFAC}" type="presOf" srcId="{A106BBC9-1E0E-4411-91AE-C359E672DEA5}" destId="{A1527BDD-5D6A-437E-A9AD-29F7DAAE9F06}" srcOrd="1" destOrd="0" presId="urn:microsoft.com/office/officeart/2008/layout/HalfCircleOrganizationChart"/>
    <dgm:cxn modelId="{DFA5A0A5-2E2F-4467-BB22-94E92B884B10}" srcId="{3BA62555-52F9-4EED-855E-83E29B0B3FE7}" destId="{09BE86E8-FA36-42C5-83EA-F6A5EB206F68}" srcOrd="0" destOrd="0" parTransId="{4441856E-4EFC-4E44-B92D-55FF8E72993B}" sibTransId="{979ED143-F525-483D-96C7-A15B1A3516FE}"/>
    <dgm:cxn modelId="{7193EFE3-AC07-4FFE-B729-B058A3D1115A}" type="presOf" srcId="{D817BEA7-F7A3-4867-B2BB-441695A2B5E3}" destId="{93CE9373-8813-4145-89D4-EE1E0899BA24}" srcOrd="0" destOrd="0" presId="urn:microsoft.com/office/officeart/2008/layout/HalfCircleOrganizationChart"/>
    <dgm:cxn modelId="{C8FE8351-B0FD-4BF9-9271-8EC9FDEDD254}" type="presOf" srcId="{09BE86E8-FA36-42C5-83EA-F6A5EB206F68}" destId="{BEC3FF31-5197-47D1-9EE5-5AF59F8B04D7}" srcOrd="1" destOrd="0" presId="urn:microsoft.com/office/officeart/2008/layout/HalfCircleOrganizationChart"/>
    <dgm:cxn modelId="{FFD55805-6CDC-4F9A-BCB5-96F92968DA13}" type="presOf" srcId="{3BA62555-52F9-4EED-855E-83E29B0B3FE7}" destId="{3D3B9A37-FCFF-4DEA-B6BF-1288225AB32C}" srcOrd="0" destOrd="0" presId="urn:microsoft.com/office/officeart/2008/layout/HalfCircleOrganizationChart"/>
    <dgm:cxn modelId="{5572E889-338F-4A8F-B4D7-06EF9F6C393F}" type="presOf" srcId="{4A24FEDD-8826-4B30-A57B-F39ABB134D3D}" destId="{622ED308-1E30-408A-AE46-7937EBA3A01E}" srcOrd="0" destOrd="0" presId="urn:microsoft.com/office/officeart/2008/layout/HalfCircleOrganizationChart"/>
    <dgm:cxn modelId="{33CFC73F-6952-4F7E-8978-C07A1D756AA6}" type="presOf" srcId="{3BA62555-52F9-4EED-855E-83E29B0B3FE7}" destId="{E5CD48B7-8D23-40D4-9DAD-5F3B0BDF8156}" srcOrd="1" destOrd="0" presId="urn:microsoft.com/office/officeart/2008/layout/HalfCircleOrganizationChart"/>
    <dgm:cxn modelId="{60504D65-CE5B-4672-9473-A823838A8E90}" type="presOf" srcId="{A47D26BE-9F3C-4635-8977-4A01A0664D84}" destId="{D1BA00AB-FA39-43CC-AE18-6F822ACFD81D}" srcOrd="0" destOrd="0" presId="urn:microsoft.com/office/officeart/2008/layout/HalfCircleOrganizationChart"/>
    <dgm:cxn modelId="{483CB8DA-3BC2-46E0-95F6-13588EB26E27}" srcId="{3BA62555-52F9-4EED-855E-83E29B0B3FE7}" destId="{A106BBC9-1E0E-4411-91AE-C359E672DEA5}" srcOrd="2" destOrd="0" parTransId="{4A24FEDD-8826-4B30-A57B-F39ABB134D3D}" sibTransId="{D8D85588-8A41-40DD-B5D2-31F3A3D38E39}"/>
    <dgm:cxn modelId="{ACE45635-4CDA-4254-8C50-55EBB556FC63}" type="presOf" srcId="{A106BBC9-1E0E-4411-91AE-C359E672DEA5}" destId="{A3832A62-4106-46BA-98A4-DD93B7D2DCAD}" srcOrd="0" destOrd="0" presId="urn:microsoft.com/office/officeart/2008/layout/HalfCircleOrganizationChart"/>
    <dgm:cxn modelId="{390DE6B7-79D0-4D75-88D0-BA9455F28DD9}" srcId="{6C4FD255-8BCC-4DCD-9294-A8E509B5FA67}" destId="{3BA62555-52F9-4EED-855E-83E29B0B3FE7}" srcOrd="0" destOrd="0" parTransId="{AF94071E-79B5-411D-B643-9375ACA84327}" sibTransId="{817E56AD-85AF-4F91-AF11-D12E2FFD5C2C}"/>
    <dgm:cxn modelId="{5B8752B3-3C0C-41ED-B644-047C1359343A}" type="presParOf" srcId="{756C19F8-A99E-4DD4-AE24-EA1CF6F313B2}" destId="{0027FE8B-1146-42FD-B176-79E9016834DA}" srcOrd="0" destOrd="0" presId="urn:microsoft.com/office/officeart/2008/layout/HalfCircleOrganizationChart"/>
    <dgm:cxn modelId="{60F508D3-5E89-41CA-BDDB-BAC9AE9C8B1A}" type="presParOf" srcId="{0027FE8B-1146-42FD-B176-79E9016834DA}" destId="{9A2EDFB9-CFDD-4EA3-BC3B-D085A458FAD6}" srcOrd="0" destOrd="0" presId="urn:microsoft.com/office/officeart/2008/layout/HalfCircleOrganizationChart"/>
    <dgm:cxn modelId="{5AF21A0E-160B-4872-A34A-808B619E6AF7}" type="presParOf" srcId="{9A2EDFB9-CFDD-4EA3-BC3B-D085A458FAD6}" destId="{3D3B9A37-FCFF-4DEA-B6BF-1288225AB32C}" srcOrd="0" destOrd="0" presId="urn:microsoft.com/office/officeart/2008/layout/HalfCircleOrganizationChart"/>
    <dgm:cxn modelId="{7543F5CE-969C-4B05-91E5-21278E1F5D3E}" type="presParOf" srcId="{9A2EDFB9-CFDD-4EA3-BC3B-D085A458FAD6}" destId="{75726FF3-C8BA-49A8-AB5B-229C2C7757C8}" srcOrd="1" destOrd="0" presId="urn:microsoft.com/office/officeart/2008/layout/HalfCircleOrganizationChart"/>
    <dgm:cxn modelId="{E05DD507-63C4-4592-BD1E-1954A01A865A}" type="presParOf" srcId="{9A2EDFB9-CFDD-4EA3-BC3B-D085A458FAD6}" destId="{17B9E669-5E61-4F4D-83B8-995F2BCE0A5D}" srcOrd="2" destOrd="0" presId="urn:microsoft.com/office/officeart/2008/layout/HalfCircleOrganizationChart"/>
    <dgm:cxn modelId="{F2EEF7F1-C5A9-4AC7-B8DF-8340B1610D0F}" type="presParOf" srcId="{9A2EDFB9-CFDD-4EA3-BC3B-D085A458FAD6}" destId="{E5CD48B7-8D23-40D4-9DAD-5F3B0BDF8156}" srcOrd="3" destOrd="0" presId="urn:microsoft.com/office/officeart/2008/layout/HalfCircleOrganizationChart"/>
    <dgm:cxn modelId="{C61FE904-D607-4A1E-A9C0-88E00DC6734B}" type="presParOf" srcId="{0027FE8B-1146-42FD-B176-79E9016834DA}" destId="{3B7015F9-CC08-45FD-AF21-F75667F961FC}" srcOrd="1" destOrd="0" presId="urn:microsoft.com/office/officeart/2008/layout/HalfCircleOrganizationChart"/>
    <dgm:cxn modelId="{E0CE7B18-B9B3-487E-82FD-55532B958D5D}" type="presParOf" srcId="{3B7015F9-CC08-45FD-AF21-F75667F961FC}" destId="{FDB37F19-77EA-4BB8-9A9C-434F3C0FB9A6}" srcOrd="0" destOrd="0" presId="urn:microsoft.com/office/officeart/2008/layout/HalfCircleOrganizationChart"/>
    <dgm:cxn modelId="{6E9AC952-D53B-4EDC-8ABA-D2A892D4AB91}" type="presParOf" srcId="{3B7015F9-CC08-45FD-AF21-F75667F961FC}" destId="{23F65181-6D07-410E-BCB9-CA590BB043FC}" srcOrd="1" destOrd="0" presId="urn:microsoft.com/office/officeart/2008/layout/HalfCircleOrganizationChart"/>
    <dgm:cxn modelId="{643BCBCA-197B-4314-BE79-51B3472EDBDF}" type="presParOf" srcId="{23F65181-6D07-410E-BCB9-CA590BB043FC}" destId="{0A1D528D-BD07-4B40-86C6-A00E86F7EC9E}" srcOrd="0" destOrd="0" presId="urn:microsoft.com/office/officeart/2008/layout/HalfCircleOrganizationChart"/>
    <dgm:cxn modelId="{1026E593-6716-46FF-8DEC-08978D544790}" type="presParOf" srcId="{0A1D528D-BD07-4B40-86C6-A00E86F7EC9E}" destId="{FBA8F222-6286-4D1E-9982-FA057DD0E6CF}" srcOrd="0" destOrd="0" presId="urn:microsoft.com/office/officeart/2008/layout/HalfCircleOrganizationChart"/>
    <dgm:cxn modelId="{70386A81-0155-4CFC-B86F-17B36ADF51EB}" type="presParOf" srcId="{0A1D528D-BD07-4B40-86C6-A00E86F7EC9E}" destId="{F8C21E9D-CD89-446B-BA8F-5A4ECE1B85C3}" srcOrd="1" destOrd="0" presId="urn:microsoft.com/office/officeart/2008/layout/HalfCircleOrganizationChart"/>
    <dgm:cxn modelId="{77487211-6BB8-47B4-9948-0447BA61E25A}" type="presParOf" srcId="{0A1D528D-BD07-4B40-86C6-A00E86F7EC9E}" destId="{68948688-2FD8-4199-B2A4-683E38EA044F}" srcOrd="2" destOrd="0" presId="urn:microsoft.com/office/officeart/2008/layout/HalfCircleOrganizationChart"/>
    <dgm:cxn modelId="{61772D25-D61F-48AF-805A-ECCA149CB290}" type="presParOf" srcId="{0A1D528D-BD07-4B40-86C6-A00E86F7EC9E}" destId="{BEC3FF31-5197-47D1-9EE5-5AF59F8B04D7}" srcOrd="3" destOrd="0" presId="urn:microsoft.com/office/officeart/2008/layout/HalfCircleOrganizationChart"/>
    <dgm:cxn modelId="{B74CA5B5-B5A6-4557-B960-9A93FC04426F}" type="presParOf" srcId="{23F65181-6D07-410E-BCB9-CA590BB043FC}" destId="{8F29B6F9-D053-4DB0-926D-E7C62B029550}" srcOrd="1" destOrd="0" presId="urn:microsoft.com/office/officeart/2008/layout/HalfCircleOrganizationChart"/>
    <dgm:cxn modelId="{47E297CE-D853-4D22-83F6-346BAF3A91A3}" type="presParOf" srcId="{23F65181-6D07-410E-BCB9-CA590BB043FC}" destId="{78EA3D07-409D-4664-AAD8-51C9992FE47A}" srcOrd="2" destOrd="0" presId="urn:microsoft.com/office/officeart/2008/layout/HalfCircleOrganizationChart"/>
    <dgm:cxn modelId="{5658A38D-1A1B-4CE9-9CFF-40499429C564}" type="presParOf" srcId="{3B7015F9-CC08-45FD-AF21-F75667F961FC}" destId="{93CE9373-8813-4145-89D4-EE1E0899BA24}" srcOrd="2" destOrd="0" presId="urn:microsoft.com/office/officeart/2008/layout/HalfCircleOrganizationChart"/>
    <dgm:cxn modelId="{9CD49DD8-D37A-4ABA-A926-E0507AF19E74}" type="presParOf" srcId="{3B7015F9-CC08-45FD-AF21-F75667F961FC}" destId="{89D47A9C-AE3C-49E4-A10B-50048D21043F}" srcOrd="3" destOrd="0" presId="urn:microsoft.com/office/officeart/2008/layout/HalfCircleOrganizationChart"/>
    <dgm:cxn modelId="{6BCBAD9F-34FC-4C06-88E2-6C72DC5A7FC9}" type="presParOf" srcId="{89D47A9C-AE3C-49E4-A10B-50048D21043F}" destId="{28570744-F158-421E-A5C0-BBF1242525DC}" srcOrd="0" destOrd="0" presId="urn:microsoft.com/office/officeart/2008/layout/HalfCircleOrganizationChart"/>
    <dgm:cxn modelId="{74B82340-6234-408A-BEA9-E6FD3E8D2BF4}" type="presParOf" srcId="{28570744-F158-421E-A5C0-BBF1242525DC}" destId="{D1BA00AB-FA39-43CC-AE18-6F822ACFD81D}" srcOrd="0" destOrd="0" presId="urn:microsoft.com/office/officeart/2008/layout/HalfCircleOrganizationChart"/>
    <dgm:cxn modelId="{8BCB23A8-6A6B-46FB-BE25-D433A25AE79F}" type="presParOf" srcId="{28570744-F158-421E-A5C0-BBF1242525DC}" destId="{24AB5866-4685-42D7-879E-EC98C025C48B}" srcOrd="1" destOrd="0" presId="urn:microsoft.com/office/officeart/2008/layout/HalfCircleOrganizationChart"/>
    <dgm:cxn modelId="{627389D9-93CF-4484-A170-CBA6DFB10515}" type="presParOf" srcId="{28570744-F158-421E-A5C0-BBF1242525DC}" destId="{B0006C01-D548-4360-9DF3-66EEBFD15D23}" srcOrd="2" destOrd="0" presId="urn:microsoft.com/office/officeart/2008/layout/HalfCircleOrganizationChart"/>
    <dgm:cxn modelId="{E089739F-8BE4-4490-B2E4-20F241D2680F}" type="presParOf" srcId="{28570744-F158-421E-A5C0-BBF1242525DC}" destId="{4F50D453-DDB3-43C7-BCDB-735DC6EF1429}" srcOrd="3" destOrd="0" presId="urn:microsoft.com/office/officeart/2008/layout/HalfCircleOrganizationChart"/>
    <dgm:cxn modelId="{CF3237CB-1E6A-4FB6-9CE3-C3BD097F0043}" type="presParOf" srcId="{89D47A9C-AE3C-49E4-A10B-50048D21043F}" destId="{9DAD42B8-5972-4EC1-967C-CB577F1CF6E7}" srcOrd="1" destOrd="0" presId="urn:microsoft.com/office/officeart/2008/layout/HalfCircleOrganizationChart"/>
    <dgm:cxn modelId="{ECA5EC23-FED7-409D-A2E6-8E0B04A3FFEB}" type="presParOf" srcId="{89D47A9C-AE3C-49E4-A10B-50048D21043F}" destId="{A23B74B9-8427-46E1-9DA2-0901451B3CE4}" srcOrd="2" destOrd="0" presId="urn:microsoft.com/office/officeart/2008/layout/HalfCircleOrganizationChart"/>
    <dgm:cxn modelId="{CCDCC6D1-5EB8-456A-86E2-045CA9DAA168}" type="presParOf" srcId="{3B7015F9-CC08-45FD-AF21-F75667F961FC}" destId="{622ED308-1E30-408A-AE46-7937EBA3A01E}" srcOrd="4" destOrd="0" presId="urn:microsoft.com/office/officeart/2008/layout/HalfCircleOrganizationChart"/>
    <dgm:cxn modelId="{CE884CC7-3748-40A0-ADEA-4561721FC75A}" type="presParOf" srcId="{3B7015F9-CC08-45FD-AF21-F75667F961FC}" destId="{CC8FABB9-3448-4F18-B1E2-98A53E5A937C}" srcOrd="5" destOrd="0" presId="urn:microsoft.com/office/officeart/2008/layout/HalfCircleOrganizationChart"/>
    <dgm:cxn modelId="{B9B48505-6F97-49A9-8DEE-114B8E42FE3A}" type="presParOf" srcId="{CC8FABB9-3448-4F18-B1E2-98A53E5A937C}" destId="{21458092-C994-45D7-B297-AC7C25303734}" srcOrd="0" destOrd="0" presId="urn:microsoft.com/office/officeart/2008/layout/HalfCircleOrganizationChart"/>
    <dgm:cxn modelId="{726E6486-3FF8-4922-86EE-0CA1ADE3E9AB}" type="presParOf" srcId="{21458092-C994-45D7-B297-AC7C25303734}" destId="{A3832A62-4106-46BA-98A4-DD93B7D2DCAD}" srcOrd="0" destOrd="0" presId="urn:microsoft.com/office/officeart/2008/layout/HalfCircleOrganizationChart"/>
    <dgm:cxn modelId="{68CB566A-F246-4406-8E38-AB51B289DFFD}" type="presParOf" srcId="{21458092-C994-45D7-B297-AC7C25303734}" destId="{103C94C3-D81C-4A22-B8B2-250BACF5A211}" srcOrd="1" destOrd="0" presId="urn:microsoft.com/office/officeart/2008/layout/HalfCircleOrganizationChart"/>
    <dgm:cxn modelId="{A4ADF0F0-EB2A-4D7B-9AEA-0A8EE8F0F08B}" type="presParOf" srcId="{21458092-C994-45D7-B297-AC7C25303734}" destId="{C6E96975-F32A-4568-BB01-94F971C48449}" srcOrd="2" destOrd="0" presId="urn:microsoft.com/office/officeart/2008/layout/HalfCircleOrganizationChart"/>
    <dgm:cxn modelId="{9E1FCFCB-0BB9-495D-992B-1C653221E3BB}" type="presParOf" srcId="{21458092-C994-45D7-B297-AC7C25303734}" destId="{A1527BDD-5D6A-437E-A9AD-29F7DAAE9F06}" srcOrd="3" destOrd="0" presId="urn:microsoft.com/office/officeart/2008/layout/HalfCircleOrganizationChart"/>
    <dgm:cxn modelId="{51826704-3560-4A27-8158-1E469DA024B8}" type="presParOf" srcId="{CC8FABB9-3448-4F18-B1E2-98A53E5A937C}" destId="{1F837E80-FEB5-4CB8-BC03-3AE170B81584}" srcOrd="1" destOrd="0" presId="urn:microsoft.com/office/officeart/2008/layout/HalfCircleOrganizationChart"/>
    <dgm:cxn modelId="{41F3A02D-38A2-4DE3-81F9-D975909DE0B0}" type="presParOf" srcId="{CC8FABB9-3448-4F18-B1E2-98A53E5A937C}" destId="{3EB68906-8CDD-49C5-B72D-2DE74CE675D9}" srcOrd="2" destOrd="0" presId="urn:microsoft.com/office/officeart/2008/layout/HalfCircleOrganizationChart"/>
    <dgm:cxn modelId="{E9A367F3-9204-4E63-AD04-5CEDF8FDD32C}" type="presParOf" srcId="{0027FE8B-1146-42FD-B176-79E9016834DA}" destId="{6E1BA9C2-D741-4406-A845-A8373E97A69E}"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24F93B-D395-499C-A386-D05CC6C6447E}" type="doc">
      <dgm:prSet loTypeId="urn:microsoft.com/office/officeart/2005/8/layout/bProcess4" loCatId="process" qsTypeId="urn:microsoft.com/office/officeart/2005/8/quickstyle/simple2" qsCatId="simple" csTypeId="urn:microsoft.com/office/officeart/2005/8/colors/accent1_2" csCatId="accent1" phldr="1"/>
      <dgm:spPr/>
      <dgm:t>
        <a:bodyPr/>
        <a:lstStyle/>
        <a:p>
          <a:endParaRPr lang="en-US"/>
        </a:p>
      </dgm:t>
    </dgm:pt>
    <dgm:pt modelId="{FA09E224-4466-488D-B673-6B129F34DF0F}">
      <dgm:prSet phldrT="[Text]" custT="1"/>
      <dgm:spPr>
        <a:solidFill>
          <a:srgbClr val="117D7F"/>
        </a:solidFill>
      </dgm:spPr>
      <dgm:t>
        <a:bodyPr/>
        <a:lstStyle/>
        <a:p>
          <a:pPr marL="0" indent="0">
            <a:tabLst/>
          </a:pPr>
          <a:r>
            <a:rPr lang="en-US" sz="1800" dirty="0" smtClean="0"/>
            <a:t>5 x 5 Risk Matrix</a:t>
          </a:r>
          <a:endParaRPr lang="en-US" sz="1800" dirty="0"/>
        </a:p>
      </dgm:t>
    </dgm:pt>
    <dgm:pt modelId="{9734667A-0AC2-46C7-83E1-BE2348067E34}" type="parTrans" cxnId="{52F2FCFE-7BF0-4A06-85DA-94C64E482EDA}">
      <dgm:prSet/>
      <dgm:spPr/>
      <dgm:t>
        <a:bodyPr/>
        <a:lstStyle/>
        <a:p>
          <a:endParaRPr lang="en-US" sz="1800"/>
        </a:p>
      </dgm:t>
    </dgm:pt>
    <dgm:pt modelId="{9DB0E980-6569-4C03-8514-63B31596B2D2}" type="sibTrans" cxnId="{52F2FCFE-7BF0-4A06-85DA-94C64E482EDA}">
      <dgm:prSet/>
      <dgm:spPr/>
      <dgm:t>
        <a:bodyPr/>
        <a:lstStyle/>
        <a:p>
          <a:endParaRPr lang="en-US" sz="1800"/>
        </a:p>
      </dgm:t>
    </dgm:pt>
    <dgm:pt modelId="{26A0C7C4-EC34-4FBD-B93E-5FD211CD95A0}">
      <dgm:prSet phldrT="[Text]" custT="1"/>
      <dgm:spPr>
        <a:solidFill>
          <a:srgbClr val="117D7F"/>
        </a:solidFill>
      </dgm:spPr>
      <dgm:t>
        <a:bodyPr/>
        <a:lstStyle/>
        <a:p>
          <a:r>
            <a:rPr lang="en-US" sz="1800" dirty="0" smtClean="0"/>
            <a:t>HAZID’s</a:t>
          </a:r>
          <a:endParaRPr lang="en-US" sz="1800" dirty="0"/>
        </a:p>
      </dgm:t>
    </dgm:pt>
    <dgm:pt modelId="{8D19C7EE-8AFD-4EC9-A473-1244CA98BF0F}" type="parTrans" cxnId="{17DBEDB8-2D61-4B89-8564-BE085D717C19}">
      <dgm:prSet/>
      <dgm:spPr/>
      <dgm:t>
        <a:bodyPr/>
        <a:lstStyle/>
        <a:p>
          <a:endParaRPr lang="en-US" sz="1800"/>
        </a:p>
      </dgm:t>
    </dgm:pt>
    <dgm:pt modelId="{65019442-83BD-4F22-B395-A60548CF05F7}" type="sibTrans" cxnId="{17DBEDB8-2D61-4B89-8564-BE085D717C19}">
      <dgm:prSet/>
      <dgm:spPr/>
      <dgm:t>
        <a:bodyPr/>
        <a:lstStyle/>
        <a:p>
          <a:endParaRPr lang="en-US" sz="1800"/>
        </a:p>
      </dgm:t>
    </dgm:pt>
    <dgm:pt modelId="{9272946B-2511-4E23-86C9-014CAD28C957}">
      <dgm:prSet phldrT="[Text]" custT="1"/>
      <dgm:spPr>
        <a:solidFill>
          <a:srgbClr val="117D7F"/>
        </a:solidFill>
      </dgm:spPr>
      <dgm:t>
        <a:bodyPr/>
        <a:lstStyle/>
        <a:p>
          <a:r>
            <a:rPr lang="en-US" sz="1800" dirty="0" smtClean="0"/>
            <a:t>Take 5’s</a:t>
          </a:r>
          <a:endParaRPr lang="en-US" sz="1800" dirty="0"/>
        </a:p>
      </dgm:t>
    </dgm:pt>
    <dgm:pt modelId="{45C8564A-CBC5-417A-BFA2-DECD92272DCD}" type="parTrans" cxnId="{F0DE9677-3E61-4809-AC3A-C62B1748529E}">
      <dgm:prSet/>
      <dgm:spPr/>
      <dgm:t>
        <a:bodyPr/>
        <a:lstStyle/>
        <a:p>
          <a:endParaRPr lang="en-US" sz="1800"/>
        </a:p>
      </dgm:t>
    </dgm:pt>
    <dgm:pt modelId="{598AAB3C-C076-4254-BA57-DE7ABBE1101E}" type="sibTrans" cxnId="{F0DE9677-3E61-4809-AC3A-C62B1748529E}">
      <dgm:prSet/>
      <dgm:spPr/>
      <dgm:t>
        <a:bodyPr/>
        <a:lstStyle/>
        <a:p>
          <a:endParaRPr lang="en-US" sz="1800"/>
        </a:p>
      </dgm:t>
    </dgm:pt>
    <dgm:pt modelId="{2909C038-58CF-4FB2-87F9-EEF42D6632DA}">
      <dgm:prSet phldrT="[Text]" custT="1"/>
      <dgm:spPr>
        <a:solidFill>
          <a:srgbClr val="117D7F"/>
        </a:solidFill>
      </dgm:spPr>
      <dgm:t>
        <a:bodyPr/>
        <a:lstStyle/>
        <a:p>
          <a:r>
            <a:rPr lang="en-US" sz="1800" dirty="0" smtClean="0"/>
            <a:t>Checklists</a:t>
          </a:r>
          <a:endParaRPr lang="en-US" sz="1800" dirty="0"/>
        </a:p>
      </dgm:t>
    </dgm:pt>
    <dgm:pt modelId="{5E6A86CD-BD7A-4C60-BF76-10177B207CC5}" type="parTrans" cxnId="{AD64394A-FC74-4DE7-809A-4FB544B62E9A}">
      <dgm:prSet/>
      <dgm:spPr/>
      <dgm:t>
        <a:bodyPr/>
        <a:lstStyle/>
        <a:p>
          <a:endParaRPr lang="en-US" sz="1800"/>
        </a:p>
      </dgm:t>
    </dgm:pt>
    <dgm:pt modelId="{0CD8A86F-C7EB-472F-A486-2E499E1257AD}" type="sibTrans" cxnId="{AD64394A-FC74-4DE7-809A-4FB544B62E9A}">
      <dgm:prSet/>
      <dgm:spPr/>
      <dgm:t>
        <a:bodyPr/>
        <a:lstStyle/>
        <a:p>
          <a:endParaRPr lang="en-US" sz="1800"/>
        </a:p>
      </dgm:t>
    </dgm:pt>
    <dgm:pt modelId="{74596F34-EF74-4F61-AF58-1B09FB25D6EC}">
      <dgm:prSet phldrT="[Text]" custT="1"/>
      <dgm:spPr>
        <a:solidFill>
          <a:srgbClr val="117D7F"/>
        </a:solidFill>
      </dgm:spPr>
      <dgm:t>
        <a:bodyPr/>
        <a:lstStyle/>
        <a:p>
          <a:r>
            <a:rPr lang="en-US" sz="1800" dirty="0" smtClean="0"/>
            <a:t>Team based risk assessments</a:t>
          </a:r>
          <a:endParaRPr lang="en-US" sz="1800" dirty="0"/>
        </a:p>
      </dgm:t>
    </dgm:pt>
    <dgm:pt modelId="{CC1502B8-653A-47F1-8C29-49FABA7F8513}" type="parTrans" cxnId="{F87BF96E-C3B6-458D-838C-C52EFF6F3E21}">
      <dgm:prSet/>
      <dgm:spPr/>
      <dgm:t>
        <a:bodyPr/>
        <a:lstStyle/>
        <a:p>
          <a:endParaRPr lang="en-US" sz="1800"/>
        </a:p>
      </dgm:t>
    </dgm:pt>
    <dgm:pt modelId="{A205333D-54FF-4463-BE45-5BEDAB1C1155}" type="sibTrans" cxnId="{F87BF96E-C3B6-458D-838C-C52EFF6F3E21}">
      <dgm:prSet/>
      <dgm:spPr/>
      <dgm:t>
        <a:bodyPr/>
        <a:lstStyle/>
        <a:p>
          <a:endParaRPr lang="en-US" sz="1800"/>
        </a:p>
      </dgm:t>
    </dgm:pt>
    <dgm:pt modelId="{23B5657F-1F37-4170-AF83-199C0E300618}">
      <dgm:prSet phldrT="[Text]" custT="1"/>
      <dgm:spPr>
        <a:solidFill>
          <a:srgbClr val="117D7F"/>
        </a:solidFill>
      </dgm:spPr>
      <dgm:t>
        <a:bodyPr/>
        <a:lstStyle/>
        <a:p>
          <a:r>
            <a:rPr lang="en-AU" sz="1800" baseline="0" dirty="0" smtClean="0"/>
            <a:t>Bow Tie </a:t>
          </a:r>
          <a:endParaRPr lang="en-US" sz="1800" dirty="0"/>
        </a:p>
      </dgm:t>
    </dgm:pt>
    <dgm:pt modelId="{C4D9B150-4644-48F9-BDE3-DF35A4D146A4}" type="parTrans" cxnId="{0A0DBFCE-6ACE-44A9-9067-E55F1F5019C1}">
      <dgm:prSet/>
      <dgm:spPr/>
      <dgm:t>
        <a:bodyPr/>
        <a:lstStyle/>
        <a:p>
          <a:endParaRPr lang="en-US" sz="1800"/>
        </a:p>
      </dgm:t>
    </dgm:pt>
    <dgm:pt modelId="{8794F6CD-7343-4441-A5C4-B7C1CBC9F5E0}" type="sibTrans" cxnId="{0A0DBFCE-6ACE-44A9-9067-E55F1F5019C1}">
      <dgm:prSet/>
      <dgm:spPr/>
      <dgm:t>
        <a:bodyPr/>
        <a:lstStyle/>
        <a:p>
          <a:endParaRPr lang="en-US" sz="1800"/>
        </a:p>
      </dgm:t>
    </dgm:pt>
    <dgm:pt modelId="{9F0627B0-9DFF-4822-B6EC-901C25C1D4B5}">
      <dgm:prSet phldrT="[Text]" custT="1"/>
      <dgm:spPr>
        <a:solidFill>
          <a:srgbClr val="117D7F"/>
        </a:solidFill>
      </dgm:spPr>
      <dgm:t>
        <a:bodyPr/>
        <a:lstStyle/>
        <a:p>
          <a:r>
            <a:rPr lang="en-US" sz="1800" dirty="0" smtClean="0"/>
            <a:t>HAZOP’s</a:t>
          </a:r>
          <a:endParaRPr lang="en-US" sz="1800" dirty="0"/>
        </a:p>
      </dgm:t>
    </dgm:pt>
    <dgm:pt modelId="{3437CE4F-64B8-440E-8960-D51900C8ECF8}" type="parTrans" cxnId="{1CE6EDB5-9BB3-4F2E-AC73-EF70BA34293B}">
      <dgm:prSet/>
      <dgm:spPr/>
      <dgm:t>
        <a:bodyPr/>
        <a:lstStyle/>
        <a:p>
          <a:endParaRPr lang="en-US" sz="1800"/>
        </a:p>
      </dgm:t>
    </dgm:pt>
    <dgm:pt modelId="{60D5E8A9-83EE-416A-9D8D-509112511FF4}" type="sibTrans" cxnId="{1CE6EDB5-9BB3-4F2E-AC73-EF70BA34293B}">
      <dgm:prSet/>
      <dgm:spPr/>
      <dgm:t>
        <a:bodyPr/>
        <a:lstStyle/>
        <a:p>
          <a:endParaRPr lang="en-US" sz="1800"/>
        </a:p>
      </dgm:t>
    </dgm:pt>
    <dgm:pt modelId="{4A6A4111-B4BD-4E5A-BA2E-8342BF8854C6}">
      <dgm:prSet phldrT="[Text]" custT="1"/>
      <dgm:spPr>
        <a:solidFill>
          <a:srgbClr val="117D7F"/>
        </a:solidFill>
      </dgm:spPr>
      <dgm:t>
        <a:bodyPr/>
        <a:lstStyle/>
        <a:p>
          <a:r>
            <a:rPr lang="en-US" sz="1800" dirty="0" smtClean="0"/>
            <a:t>Nertney’s wheel</a:t>
          </a:r>
          <a:endParaRPr lang="en-US" sz="1800" dirty="0"/>
        </a:p>
      </dgm:t>
    </dgm:pt>
    <dgm:pt modelId="{35FB366F-2587-41AD-A253-D329E9380A07}" type="parTrans" cxnId="{2F000226-629B-4C9C-8BF4-3290F3F4C6AB}">
      <dgm:prSet/>
      <dgm:spPr/>
      <dgm:t>
        <a:bodyPr/>
        <a:lstStyle/>
        <a:p>
          <a:endParaRPr lang="en-US"/>
        </a:p>
      </dgm:t>
    </dgm:pt>
    <dgm:pt modelId="{A9879BE2-CBE4-4240-9B74-E779119BAB8E}" type="sibTrans" cxnId="{2F000226-629B-4C9C-8BF4-3290F3F4C6AB}">
      <dgm:prSet/>
      <dgm:spPr/>
      <dgm:t>
        <a:bodyPr/>
        <a:lstStyle/>
        <a:p>
          <a:endParaRPr lang="en-US"/>
        </a:p>
      </dgm:t>
    </dgm:pt>
    <dgm:pt modelId="{0401A3A9-73B9-43FB-BCC1-12FC782C9F9D}" type="pres">
      <dgm:prSet presAssocID="{F324F93B-D395-499C-A386-D05CC6C6447E}" presName="Name0" presStyleCnt="0">
        <dgm:presLayoutVars>
          <dgm:dir/>
          <dgm:resizeHandles/>
        </dgm:presLayoutVars>
      </dgm:prSet>
      <dgm:spPr/>
      <dgm:t>
        <a:bodyPr/>
        <a:lstStyle/>
        <a:p>
          <a:endParaRPr lang="en-US"/>
        </a:p>
      </dgm:t>
    </dgm:pt>
    <dgm:pt modelId="{5387FB37-06C2-4918-BB72-C2BB302E8C0F}" type="pres">
      <dgm:prSet presAssocID="{9272946B-2511-4E23-86C9-014CAD28C957}" presName="compNode" presStyleCnt="0"/>
      <dgm:spPr/>
    </dgm:pt>
    <dgm:pt modelId="{F288B807-746D-472B-8540-89D841D7265C}" type="pres">
      <dgm:prSet presAssocID="{9272946B-2511-4E23-86C9-014CAD28C957}" presName="dummyConnPt" presStyleCnt="0"/>
      <dgm:spPr/>
    </dgm:pt>
    <dgm:pt modelId="{E371EFA5-312E-4E72-B044-72AD8271EF34}" type="pres">
      <dgm:prSet presAssocID="{9272946B-2511-4E23-86C9-014CAD28C957}" presName="node" presStyleLbl="node1" presStyleIdx="0" presStyleCnt="8">
        <dgm:presLayoutVars>
          <dgm:bulletEnabled val="1"/>
        </dgm:presLayoutVars>
      </dgm:prSet>
      <dgm:spPr/>
      <dgm:t>
        <a:bodyPr/>
        <a:lstStyle/>
        <a:p>
          <a:endParaRPr lang="en-US"/>
        </a:p>
      </dgm:t>
    </dgm:pt>
    <dgm:pt modelId="{E2823406-E1C9-46BD-A434-29F4F9D68277}" type="pres">
      <dgm:prSet presAssocID="{598AAB3C-C076-4254-BA57-DE7ABBE1101E}" presName="sibTrans" presStyleLbl="bgSibTrans2D1" presStyleIdx="0" presStyleCnt="7"/>
      <dgm:spPr/>
      <dgm:t>
        <a:bodyPr/>
        <a:lstStyle/>
        <a:p>
          <a:endParaRPr lang="en-US"/>
        </a:p>
      </dgm:t>
    </dgm:pt>
    <dgm:pt modelId="{5A7EDC34-291D-444A-A7DB-A1192F18DEB4}" type="pres">
      <dgm:prSet presAssocID="{2909C038-58CF-4FB2-87F9-EEF42D6632DA}" presName="compNode" presStyleCnt="0"/>
      <dgm:spPr/>
    </dgm:pt>
    <dgm:pt modelId="{B4D4BE20-C241-4EAB-851A-54F952A31C04}" type="pres">
      <dgm:prSet presAssocID="{2909C038-58CF-4FB2-87F9-EEF42D6632DA}" presName="dummyConnPt" presStyleCnt="0"/>
      <dgm:spPr/>
    </dgm:pt>
    <dgm:pt modelId="{5BDC210B-A218-4623-87DF-66EAAB5944A4}" type="pres">
      <dgm:prSet presAssocID="{2909C038-58CF-4FB2-87F9-EEF42D6632DA}" presName="node" presStyleLbl="node1" presStyleIdx="1" presStyleCnt="8">
        <dgm:presLayoutVars>
          <dgm:bulletEnabled val="1"/>
        </dgm:presLayoutVars>
      </dgm:prSet>
      <dgm:spPr/>
      <dgm:t>
        <a:bodyPr/>
        <a:lstStyle/>
        <a:p>
          <a:endParaRPr lang="en-US"/>
        </a:p>
      </dgm:t>
    </dgm:pt>
    <dgm:pt modelId="{039B97FA-748F-4684-ABF5-B1E11D6F2A6F}" type="pres">
      <dgm:prSet presAssocID="{0CD8A86F-C7EB-472F-A486-2E499E1257AD}" presName="sibTrans" presStyleLbl="bgSibTrans2D1" presStyleIdx="1" presStyleCnt="7"/>
      <dgm:spPr/>
      <dgm:t>
        <a:bodyPr/>
        <a:lstStyle/>
        <a:p>
          <a:endParaRPr lang="en-US"/>
        </a:p>
      </dgm:t>
    </dgm:pt>
    <dgm:pt modelId="{236D7BF5-2D1E-408E-88E4-A18A9436ABA3}" type="pres">
      <dgm:prSet presAssocID="{74596F34-EF74-4F61-AF58-1B09FB25D6EC}" presName="compNode" presStyleCnt="0"/>
      <dgm:spPr/>
    </dgm:pt>
    <dgm:pt modelId="{DCD13DCE-00D9-4E03-82CB-7D450F001D63}" type="pres">
      <dgm:prSet presAssocID="{74596F34-EF74-4F61-AF58-1B09FB25D6EC}" presName="dummyConnPt" presStyleCnt="0"/>
      <dgm:spPr/>
    </dgm:pt>
    <dgm:pt modelId="{3D3954B5-5A42-4B97-BED0-1F06396E77CF}" type="pres">
      <dgm:prSet presAssocID="{74596F34-EF74-4F61-AF58-1B09FB25D6EC}" presName="node" presStyleLbl="node1" presStyleIdx="2" presStyleCnt="8">
        <dgm:presLayoutVars>
          <dgm:bulletEnabled val="1"/>
        </dgm:presLayoutVars>
      </dgm:prSet>
      <dgm:spPr/>
      <dgm:t>
        <a:bodyPr/>
        <a:lstStyle/>
        <a:p>
          <a:endParaRPr lang="en-US"/>
        </a:p>
      </dgm:t>
    </dgm:pt>
    <dgm:pt modelId="{D7960FB9-AEA1-4A7C-ABBF-F963738BBD98}" type="pres">
      <dgm:prSet presAssocID="{A205333D-54FF-4463-BE45-5BEDAB1C1155}" presName="sibTrans" presStyleLbl="bgSibTrans2D1" presStyleIdx="2" presStyleCnt="7"/>
      <dgm:spPr/>
      <dgm:t>
        <a:bodyPr/>
        <a:lstStyle/>
        <a:p>
          <a:endParaRPr lang="en-US"/>
        </a:p>
      </dgm:t>
    </dgm:pt>
    <dgm:pt modelId="{2DA8F120-D4BF-4F3F-8640-5DEFF89B4459}" type="pres">
      <dgm:prSet presAssocID="{23B5657F-1F37-4170-AF83-199C0E300618}" presName="compNode" presStyleCnt="0"/>
      <dgm:spPr/>
    </dgm:pt>
    <dgm:pt modelId="{E62BAE6F-E96C-4E39-96C5-E8DC709EBFA7}" type="pres">
      <dgm:prSet presAssocID="{23B5657F-1F37-4170-AF83-199C0E300618}" presName="dummyConnPt" presStyleCnt="0"/>
      <dgm:spPr/>
    </dgm:pt>
    <dgm:pt modelId="{06B12C5B-085E-4A17-A11F-4F622193BF8D}" type="pres">
      <dgm:prSet presAssocID="{23B5657F-1F37-4170-AF83-199C0E300618}" presName="node" presStyleLbl="node1" presStyleIdx="3" presStyleCnt="8">
        <dgm:presLayoutVars>
          <dgm:bulletEnabled val="1"/>
        </dgm:presLayoutVars>
      </dgm:prSet>
      <dgm:spPr/>
      <dgm:t>
        <a:bodyPr/>
        <a:lstStyle/>
        <a:p>
          <a:endParaRPr lang="en-US"/>
        </a:p>
      </dgm:t>
    </dgm:pt>
    <dgm:pt modelId="{2E6E104B-B4F8-4146-B481-F64F0D36C36B}" type="pres">
      <dgm:prSet presAssocID="{8794F6CD-7343-4441-A5C4-B7C1CBC9F5E0}" presName="sibTrans" presStyleLbl="bgSibTrans2D1" presStyleIdx="3" presStyleCnt="7"/>
      <dgm:spPr/>
      <dgm:t>
        <a:bodyPr/>
        <a:lstStyle/>
        <a:p>
          <a:endParaRPr lang="en-US"/>
        </a:p>
      </dgm:t>
    </dgm:pt>
    <dgm:pt modelId="{77F55629-2BBB-4CBD-8BCA-CCA3475160A2}" type="pres">
      <dgm:prSet presAssocID="{FA09E224-4466-488D-B673-6B129F34DF0F}" presName="compNode" presStyleCnt="0"/>
      <dgm:spPr/>
    </dgm:pt>
    <dgm:pt modelId="{9C4994BB-E596-411B-8940-A47BE8B551BA}" type="pres">
      <dgm:prSet presAssocID="{FA09E224-4466-488D-B673-6B129F34DF0F}" presName="dummyConnPt" presStyleCnt="0"/>
      <dgm:spPr/>
    </dgm:pt>
    <dgm:pt modelId="{05E106B9-6F98-4110-93EF-8CFD0E50A431}" type="pres">
      <dgm:prSet presAssocID="{FA09E224-4466-488D-B673-6B129F34DF0F}" presName="node" presStyleLbl="node1" presStyleIdx="4" presStyleCnt="8">
        <dgm:presLayoutVars>
          <dgm:bulletEnabled val="1"/>
        </dgm:presLayoutVars>
      </dgm:prSet>
      <dgm:spPr/>
      <dgm:t>
        <a:bodyPr/>
        <a:lstStyle/>
        <a:p>
          <a:endParaRPr lang="en-US"/>
        </a:p>
      </dgm:t>
    </dgm:pt>
    <dgm:pt modelId="{59DBCFD5-2A9C-4C54-8401-7661D93CE7CA}" type="pres">
      <dgm:prSet presAssocID="{9DB0E980-6569-4C03-8514-63B31596B2D2}" presName="sibTrans" presStyleLbl="bgSibTrans2D1" presStyleIdx="4" presStyleCnt="7"/>
      <dgm:spPr/>
      <dgm:t>
        <a:bodyPr/>
        <a:lstStyle/>
        <a:p>
          <a:endParaRPr lang="en-US"/>
        </a:p>
      </dgm:t>
    </dgm:pt>
    <dgm:pt modelId="{CDD17DBB-FB2F-4791-95AC-0F6DCE64B7AB}" type="pres">
      <dgm:prSet presAssocID="{9F0627B0-9DFF-4822-B6EC-901C25C1D4B5}" presName="compNode" presStyleCnt="0"/>
      <dgm:spPr/>
    </dgm:pt>
    <dgm:pt modelId="{3500D646-34EF-48BF-B09E-C5C7705988CB}" type="pres">
      <dgm:prSet presAssocID="{9F0627B0-9DFF-4822-B6EC-901C25C1D4B5}" presName="dummyConnPt" presStyleCnt="0"/>
      <dgm:spPr/>
    </dgm:pt>
    <dgm:pt modelId="{95263919-92D8-4FEB-95B6-0CA636BB43C5}" type="pres">
      <dgm:prSet presAssocID="{9F0627B0-9DFF-4822-B6EC-901C25C1D4B5}" presName="node" presStyleLbl="node1" presStyleIdx="5" presStyleCnt="8" custLinFactNeighborX="-1409" custLinFactNeighborY="-196">
        <dgm:presLayoutVars>
          <dgm:bulletEnabled val="1"/>
        </dgm:presLayoutVars>
      </dgm:prSet>
      <dgm:spPr/>
      <dgm:t>
        <a:bodyPr/>
        <a:lstStyle/>
        <a:p>
          <a:endParaRPr lang="en-US"/>
        </a:p>
      </dgm:t>
    </dgm:pt>
    <dgm:pt modelId="{69D0B312-D005-4D6A-A37E-F1D9CFB4EF69}" type="pres">
      <dgm:prSet presAssocID="{60D5E8A9-83EE-416A-9D8D-509112511FF4}" presName="sibTrans" presStyleLbl="bgSibTrans2D1" presStyleIdx="5" presStyleCnt="7"/>
      <dgm:spPr/>
      <dgm:t>
        <a:bodyPr/>
        <a:lstStyle/>
        <a:p>
          <a:endParaRPr lang="en-US"/>
        </a:p>
      </dgm:t>
    </dgm:pt>
    <dgm:pt modelId="{FF3F9FFA-CF63-426D-B217-7AC10FBD5DC2}" type="pres">
      <dgm:prSet presAssocID="{26A0C7C4-EC34-4FBD-B93E-5FD211CD95A0}" presName="compNode" presStyleCnt="0"/>
      <dgm:spPr/>
    </dgm:pt>
    <dgm:pt modelId="{B3E54C26-E64E-4DC8-8C44-86F2BB54291E}" type="pres">
      <dgm:prSet presAssocID="{26A0C7C4-EC34-4FBD-B93E-5FD211CD95A0}" presName="dummyConnPt" presStyleCnt="0"/>
      <dgm:spPr/>
    </dgm:pt>
    <dgm:pt modelId="{4D747992-0B0D-41F2-B7E4-99C10BD86BD3}" type="pres">
      <dgm:prSet presAssocID="{26A0C7C4-EC34-4FBD-B93E-5FD211CD95A0}" presName="node" presStyleLbl="node1" presStyleIdx="6" presStyleCnt="8">
        <dgm:presLayoutVars>
          <dgm:bulletEnabled val="1"/>
        </dgm:presLayoutVars>
      </dgm:prSet>
      <dgm:spPr/>
      <dgm:t>
        <a:bodyPr/>
        <a:lstStyle/>
        <a:p>
          <a:endParaRPr lang="en-US"/>
        </a:p>
      </dgm:t>
    </dgm:pt>
    <dgm:pt modelId="{77E2D25C-18F3-47AD-8684-35C07CA35EE6}" type="pres">
      <dgm:prSet presAssocID="{65019442-83BD-4F22-B395-A60548CF05F7}" presName="sibTrans" presStyleLbl="bgSibTrans2D1" presStyleIdx="6" presStyleCnt="7"/>
      <dgm:spPr/>
      <dgm:t>
        <a:bodyPr/>
        <a:lstStyle/>
        <a:p>
          <a:endParaRPr lang="en-US"/>
        </a:p>
      </dgm:t>
    </dgm:pt>
    <dgm:pt modelId="{0A6EADB2-E3CB-426A-A580-D0BDE9DDC0DD}" type="pres">
      <dgm:prSet presAssocID="{4A6A4111-B4BD-4E5A-BA2E-8342BF8854C6}" presName="compNode" presStyleCnt="0"/>
      <dgm:spPr/>
    </dgm:pt>
    <dgm:pt modelId="{DC244DA5-2FD3-4EF8-8191-5D0609A00C63}" type="pres">
      <dgm:prSet presAssocID="{4A6A4111-B4BD-4E5A-BA2E-8342BF8854C6}" presName="dummyConnPt" presStyleCnt="0"/>
      <dgm:spPr/>
    </dgm:pt>
    <dgm:pt modelId="{07B7CB6E-52B3-4597-B532-ADB133CCACFF}" type="pres">
      <dgm:prSet presAssocID="{4A6A4111-B4BD-4E5A-BA2E-8342BF8854C6}" presName="node" presStyleLbl="node1" presStyleIdx="7" presStyleCnt="8">
        <dgm:presLayoutVars>
          <dgm:bulletEnabled val="1"/>
        </dgm:presLayoutVars>
      </dgm:prSet>
      <dgm:spPr/>
      <dgm:t>
        <a:bodyPr/>
        <a:lstStyle/>
        <a:p>
          <a:endParaRPr lang="en-US"/>
        </a:p>
      </dgm:t>
    </dgm:pt>
  </dgm:ptLst>
  <dgm:cxnLst>
    <dgm:cxn modelId="{9DC7CF4C-9C4D-4877-8D50-4593323272A8}" type="presOf" srcId="{9F0627B0-9DFF-4822-B6EC-901C25C1D4B5}" destId="{95263919-92D8-4FEB-95B6-0CA636BB43C5}" srcOrd="0" destOrd="0" presId="urn:microsoft.com/office/officeart/2005/8/layout/bProcess4"/>
    <dgm:cxn modelId="{AD64394A-FC74-4DE7-809A-4FB544B62E9A}" srcId="{F324F93B-D395-499C-A386-D05CC6C6447E}" destId="{2909C038-58CF-4FB2-87F9-EEF42D6632DA}" srcOrd="1" destOrd="0" parTransId="{5E6A86CD-BD7A-4C60-BF76-10177B207CC5}" sibTransId="{0CD8A86F-C7EB-472F-A486-2E499E1257AD}"/>
    <dgm:cxn modelId="{B2A208D7-0EB8-4DAD-AC0C-3778F893E3B3}" type="presOf" srcId="{26A0C7C4-EC34-4FBD-B93E-5FD211CD95A0}" destId="{4D747992-0B0D-41F2-B7E4-99C10BD86BD3}" srcOrd="0" destOrd="0" presId="urn:microsoft.com/office/officeart/2005/8/layout/bProcess4"/>
    <dgm:cxn modelId="{2F000226-629B-4C9C-8BF4-3290F3F4C6AB}" srcId="{F324F93B-D395-499C-A386-D05CC6C6447E}" destId="{4A6A4111-B4BD-4E5A-BA2E-8342BF8854C6}" srcOrd="7" destOrd="0" parTransId="{35FB366F-2587-41AD-A253-D329E9380A07}" sibTransId="{A9879BE2-CBE4-4240-9B74-E779119BAB8E}"/>
    <dgm:cxn modelId="{F87BF96E-C3B6-458D-838C-C52EFF6F3E21}" srcId="{F324F93B-D395-499C-A386-D05CC6C6447E}" destId="{74596F34-EF74-4F61-AF58-1B09FB25D6EC}" srcOrd="2" destOrd="0" parTransId="{CC1502B8-653A-47F1-8C29-49FABA7F8513}" sibTransId="{A205333D-54FF-4463-BE45-5BEDAB1C1155}"/>
    <dgm:cxn modelId="{17DBEDB8-2D61-4B89-8564-BE085D717C19}" srcId="{F324F93B-D395-499C-A386-D05CC6C6447E}" destId="{26A0C7C4-EC34-4FBD-B93E-5FD211CD95A0}" srcOrd="6" destOrd="0" parTransId="{8D19C7EE-8AFD-4EC9-A473-1244CA98BF0F}" sibTransId="{65019442-83BD-4F22-B395-A60548CF05F7}"/>
    <dgm:cxn modelId="{80A6C986-DAFD-4CDE-8DCA-DFF04F96D15A}" type="presOf" srcId="{8794F6CD-7343-4441-A5C4-B7C1CBC9F5E0}" destId="{2E6E104B-B4F8-4146-B481-F64F0D36C36B}" srcOrd="0" destOrd="0" presId="urn:microsoft.com/office/officeart/2005/8/layout/bProcess4"/>
    <dgm:cxn modelId="{0CECCBFB-8529-4042-B56D-E7AE7FFCB451}" type="presOf" srcId="{0CD8A86F-C7EB-472F-A486-2E499E1257AD}" destId="{039B97FA-748F-4684-ABF5-B1E11D6F2A6F}" srcOrd="0" destOrd="0" presId="urn:microsoft.com/office/officeart/2005/8/layout/bProcess4"/>
    <dgm:cxn modelId="{A77375DF-ACFD-46BB-B532-DE4DF0A193E7}" type="presOf" srcId="{598AAB3C-C076-4254-BA57-DE7ABBE1101E}" destId="{E2823406-E1C9-46BD-A434-29F4F9D68277}" srcOrd="0" destOrd="0" presId="urn:microsoft.com/office/officeart/2005/8/layout/bProcess4"/>
    <dgm:cxn modelId="{0A0DBFCE-6ACE-44A9-9067-E55F1F5019C1}" srcId="{F324F93B-D395-499C-A386-D05CC6C6447E}" destId="{23B5657F-1F37-4170-AF83-199C0E300618}" srcOrd="3" destOrd="0" parTransId="{C4D9B150-4644-48F9-BDE3-DF35A4D146A4}" sibTransId="{8794F6CD-7343-4441-A5C4-B7C1CBC9F5E0}"/>
    <dgm:cxn modelId="{48333208-A537-4609-AFA6-F9C736C8E825}" type="presOf" srcId="{9272946B-2511-4E23-86C9-014CAD28C957}" destId="{E371EFA5-312E-4E72-B044-72AD8271EF34}" srcOrd="0" destOrd="0" presId="urn:microsoft.com/office/officeart/2005/8/layout/bProcess4"/>
    <dgm:cxn modelId="{52F2FCFE-7BF0-4A06-85DA-94C64E482EDA}" srcId="{F324F93B-D395-499C-A386-D05CC6C6447E}" destId="{FA09E224-4466-488D-B673-6B129F34DF0F}" srcOrd="4" destOrd="0" parTransId="{9734667A-0AC2-46C7-83E1-BE2348067E34}" sibTransId="{9DB0E980-6569-4C03-8514-63B31596B2D2}"/>
    <dgm:cxn modelId="{1049D3FA-DAE8-48EE-A6FC-7024A3749CB7}" type="presOf" srcId="{74596F34-EF74-4F61-AF58-1B09FB25D6EC}" destId="{3D3954B5-5A42-4B97-BED0-1F06396E77CF}" srcOrd="0" destOrd="0" presId="urn:microsoft.com/office/officeart/2005/8/layout/bProcess4"/>
    <dgm:cxn modelId="{A3831624-8768-4B55-9199-5EE23017BDD3}" type="presOf" srcId="{23B5657F-1F37-4170-AF83-199C0E300618}" destId="{06B12C5B-085E-4A17-A11F-4F622193BF8D}" srcOrd="0" destOrd="0" presId="urn:microsoft.com/office/officeart/2005/8/layout/bProcess4"/>
    <dgm:cxn modelId="{003E8AF3-BB37-4866-903A-04165567FBA6}" type="presOf" srcId="{65019442-83BD-4F22-B395-A60548CF05F7}" destId="{77E2D25C-18F3-47AD-8684-35C07CA35EE6}" srcOrd="0" destOrd="0" presId="urn:microsoft.com/office/officeart/2005/8/layout/bProcess4"/>
    <dgm:cxn modelId="{FA732EBE-0B4A-4405-A009-CBFC9E51EADF}" type="presOf" srcId="{A205333D-54FF-4463-BE45-5BEDAB1C1155}" destId="{D7960FB9-AEA1-4A7C-ABBF-F963738BBD98}" srcOrd="0" destOrd="0" presId="urn:microsoft.com/office/officeart/2005/8/layout/bProcess4"/>
    <dgm:cxn modelId="{1247162D-7343-4ED6-8BAD-6FEE3EFA36CF}" type="presOf" srcId="{F324F93B-D395-499C-A386-D05CC6C6447E}" destId="{0401A3A9-73B9-43FB-BCC1-12FC782C9F9D}" srcOrd="0" destOrd="0" presId="urn:microsoft.com/office/officeart/2005/8/layout/bProcess4"/>
    <dgm:cxn modelId="{1CE6EDB5-9BB3-4F2E-AC73-EF70BA34293B}" srcId="{F324F93B-D395-499C-A386-D05CC6C6447E}" destId="{9F0627B0-9DFF-4822-B6EC-901C25C1D4B5}" srcOrd="5" destOrd="0" parTransId="{3437CE4F-64B8-440E-8960-D51900C8ECF8}" sibTransId="{60D5E8A9-83EE-416A-9D8D-509112511FF4}"/>
    <dgm:cxn modelId="{E467D00D-2523-414F-B103-40C9D36A3311}" type="presOf" srcId="{9DB0E980-6569-4C03-8514-63B31596B2D2}" destId="{59DBCFD5-2A9C-4C54-8401-7661D93CE7CA}" srcOrd="0" destOrd="0" presId="urn:microsoft.com/office/officeart/2005/8/layout/bProcess4"/>
    <dgm:cxn modelId="{26183D83-CAD7-4F7B-B6B5-E6AECD7BB230}" type="presOf" srcId="{60D5E8A9-83EE-416A-9D8D-509112511FF4}" destId="{69D0B312-D005-4D6A-A37E-F1D9CFB4EF69}" srcOrd="0" destOrd="0" presId="urn:microsoft.com/office/officeart/2005/8/layout/bProcess4"/>
    <dgm:cxn modelId="{4BCB023A-F70B-4A4D-BD6F-EBA5952C278F}" type="presOf" srcId="{2909C038-58CF-4FB2-87F9-EEF42D6632DA}" destId="{5BDC210B-A218-4623-87DF-66EAAB5944A4}" srcOrd="0" destOrd="0" presId="urn:microsoft.com/office/officeart/2005/8/layout/bProcess4"/>
    <dgm:cxn modelId="{3691E237-B79E-4C57-8043-EB13AD853BD5}" type="presOf" srcId="{FA09E224-4466-488D-B673-6B129F34DF0F}" destId="{05E106B9-6F98-4110-93EF-8CFD0E50A431}" srcOrd="0" destOrd="0" presId="urn:microsoft.com/office/officeart/2005/8/layout/bProcess4"/>
    <dgm:cxn modelId="{FED93EC1-7D30-4840-A88C-2C5D09564404}" type="presOf" srcId="{4A6A4111-B4BD-4E5A-BA2E-8342BF8854C6}" destId="{07B7CB6E-52B3-4597-B532-ADB133CCACFF}" srcOrd="0" destOrd="0" presId="urn:microsoft.com/office/officeart/2005/8/layout/bProcess4"/>
    <dgm:cxn modelId="{F0DE9677-3E61-4809-AC3A-C62B1748529E}" srcId="{F324F93B-D395-499C-A386-D05CC6C6447E}" destId="{9272946B-2511-4E23-86C9-014CAD28C957}" srcOrd="0" destOrd="0" parTransId="{45C8564A-CBC5-417A-BFA2-DECD92272DCD}" sibTransId="{598AAB3C-C076-4254-BA57-DE7ABBE1101E}"/>
    <dgm:cxn modelId="{8066D5F8-960E-4EB9-91E9-8F8C65AEDF8A}" type="presParOf" srcId="{0401A3A9-73B9-43FB-BCC1-12FC782C9F9D}" destId="{5387FB37-06C2-4918-BB72-C2BB302E8C0F}" srcOrd="0" destOrd="0" presId="urn:microsoft.com/office/officeart/2005/8/layout/bProcess4"/>
    <dgm:cxn modelId="{A611FC74-A6B9-4D89-B14F-7371F0C66AC3}" type="presParOf" srcId="{5387FB37-06C2-4918-BB72-C2BB302E8C0F}" destId="{F288B807-746D-472B-8540-89D841D7265C}" srcOrd="0" destOrd="0" presId="urn:microsoft.com/office/officeart/2005/8/layout/bProcess4"/>
    <dgm:cxn modelId="{07218EEE-62BB-470F-AD21-3D0EA61341D6}" type="presParOf" srcId="{5387FB37-06C2-4918-BB72-C2BB302E8C0F}" destId="{E371EFA5-312E-4E72-B044-72AD8271EF34}" srcOrd="1" destOrd="0" presId="urn:microsoft.com/office/officeart/2005/8/layout/bProcess4"/>
    <dgm:cxn modelId="{B873FF15-B94C-4D0D-8D86-C1400B8172FC}" type="presParOf" srcId="{0401A3A9-73B9-43FB-BCC1-12FC782C9F9D}" destId="{E2823406-E1C9-46BD-A434-29F4F9D68277}" srcOrd="1" destOrd="0" presId="urn:microsoft.com/office/officeart/2005/8/layout/bProcess4"/>
    <dgm:cxn modelId="{5275408C-5E29-435D-ACF5-70D0D104BC32}" type="presParOf" srcId="{0401A3A9-73B9-43FB-BCC1-12FC782C9F9D}" destId="{5A7EDC34-291D-444A-A7DB-A1192F18DEB4}" srcOrd="2" destOrd="0" presId="urn:microsoft.com/office/officeart/2005/8/layout/bProcess4"/>
    <dgm:cxn modelId="{3C69F463-5D76-4599-BE76-C22B9888BE8E}" type="presParOf" srcId="{5A7EDC34-291D-444A-A7DB-A1192F18DEB4}" destId="{B4D4BE20-C241-4EAB-851A-54F952A31C04}" srcOrd="0" destOrd="0" presId="urn:microsoft.com/office/officeart/2005/8/layout/bProcess4"/>
    <dgm:cxn modelId="{CF222B2A-202F-4A27-86E8-F8C605EBA8C8}" type="presParOf" srcId="{5A7EDC34-291D-444A-A7DB-A1192F18DEB4}" destId="{5BDC210B-A218-4623-87DF-66EAAB5944A4}" srcOrd="1" destOrd="0" presId="urn:microsoft.com/office/officeart/2005/8/layout/bProcess4"/>
    <dgm:cxn modelId="{AB71ECDA-2A70-4A6C-BA0D-E26A2530E9A1}" type="presParOf" srcId="{0401A3A9-73B9-43FB-BCC1-12FC782C9F9D}" destId="{039B97FA-748F-4684-ABF5-B1E11D6F2A6F}" srcOrd="3" destOrd="0" presId="urn:microsoft.com/office/officeart/2005/8/layout/bProcess4"/>
    <dgm:cxn modelId="{0AD1C2A2-3C0D-4761-A2DA-221B8572A360}" type="presParOf" srcId="{0401A3A9-73B9-43FB-BCC1-12FC782C9F9D}" destId="{236D7BF5-2D1E-408E-88E4-A18A9436ABA3}" srcOrd="4" destOrd="0" presId="urn:microsoft.com/office/officeart/2005/8/layout/bProcess4"/>
    <dgm:cxn modelId="{24BFD591-CEE8-4FB9-A9D4-0B5580DD1282}" type="presParOf" srcId="{236D7BF5-2D1E-408E-88E4-A18A9436ABA3}" destId="{DCD13DCE-00D9-4E03-82CB-7D450F001D63}" srcOrd="0" destOrd="0" presId="urn:microsoft.com/office/officeart/2005/8/layout/bProcess4"/>
    <dgm:cxn modelId="{0BA1A9B4-559D-4F92-A5EA-2408079DF95C}" type="presParOf" srcId="{236D7BF5-2D1E-408E-88E4-A18A9436ABA3}" destId="{3D3954B5-5A42-4B97-BED0-1F06396E77CF}" srcOrd="1" destOrd="0" presId="urn:microsoft.com/office/officeart/2005/8/layout/bProcess4"/>
    <dgm:cxn modelId="{4FE368B5-16C0-4C8A-B8CF-A5C865FBC915}" type="presParOf" srcId="{0401A3A9-73B9-43FB-BCC1-12FC782C9F9D}" destId="{D7960FB9-AEA1-4A7C-ABBF-F963738BBD98}" srcOrd="5" destOrd="0" presId="urn:microsoft.com/office/officeart/2005/8/layout/bProcess4"/>
    <dgm:cxn modelId="{736C7C59-2E80-4730-BE09-F97F298648CB}" type="presParOf" srcId="{0401A3A9-73B9-43FB-BCC1-12FC782C9F9D}" destId="{2DA8F120-D4BF-4F3F-8640-5DEFF89B4459}" srcOrd="6" destOrd="0" presId="urn:microsoft.com/office/officeart/2005/8/layout/bProcess4"/>
    <dgm:cxn modelId="{E92C3AC4-20C3-4CB2-A966-C51EC15C1DD9}" type="presParOf" srcId="{2DA8F120-D4BF-4F3F-8640-5DEFF89B4459}" destId="{E62BAE6F-E96C-4E39-96C5-E8DC709EBFA7}" srcOrd="0" destOrd="0" presId="urn:microsoft.com/office/officeart/2005/8/layout/bProcess4"/>
    <dgm:cxn modelId="{117F4E27-6B31-4A05-9FF0-D03DC7C21926}" type="presParOf" srcId="{2DA8F120-D4BF-4F3F-8640-5DEFF89B4459}" destId="{06B12C5B-085E-4A17-A11F-4F622193BF8D}" srcOrd="1" destOrd="0" presId="urn:microsoft.com/office/officeart/2005/8/layout/bProcess4"/>
    <dgm:cxn modelId="{464889E3-BA23-466F-B67E-377F2D57144F}" type="presParOf" srcId="{0401A3A9-73B9-43FB-BCC1-12FC782C9F9D}" destId="{2E6E104B-B4F8-4146-B481-F64F0D36C36B}" srcOrd="7" destOrd="0" presId="urn:microsoft.com/office/officeart/2005/8/layout/bProcess4"/>
    <dgm:cxn modelId="{F1283586-17E1-42E7-864D-28C29DB77389}" type="presParOf" srcId="{0401A3A9-73B9-43FB-BCC1-12FC782C9F9D}" destId="{77F55629-2BBB-4CBD-8BCA-CCA3475160A2}" srcOrd="8" destOrd="0" presId="urn:microsoft.com/office/officeart/2005/8/layout/bProcess4"/>
    <dgm:cxn modelId="{518E8083-D2D8-4F13-B227-15FD048715CD}" type="presParOf" srcId="{77F55629-2BBB-4CBD-8BCA-CCA3475160A2}" destId="{9C4994BB-E596-411B-8940-A47BE8B551BA}" srcOrd="0" destOrd="0" presId="urn:microsoft.com/office/officeart/2005/8/layout/bProcess4"/>
    <dgm:cxn modelId="{4B13BFF0-5FA7-41FF-B792-C317E8DF769D}" type="presParOf" srcId="{77F55629-2BBB-4CBD-8BCA-CCA3475160A2}" destId="{05E106B9-6F98-4110-93EF-8CFD0E50A431}" srcOrd="1" destOrd="0" presId="urn:microsoft.com/office/officeart/2005/8/layout/bProcess4"/>
    <dgm:cxn modelId="{ADBAC22C-0D01-406F-AAE6-242D4778C2EF}" type="presParOf" srcId="{0401A3A9-73B9-43FB-BCC1-12FC782C9F9D}" destId="{59DBCFD5-2A9C-4C54-8401-7661D93CE7CA}" srcOrd="9" destOrd="0" presId="urn:microsoft.com/office/officeart/2005/8/layout/bProcess4"/>
    <dgm:cxn modelId="{7F69D126-11DB-40A3-857E-1E1D0D363861}" type="presParOf" srcId="{0401A3A9-73B9-43FB-BCC1-12FC782C9F9D}" destId="{CDD17DBB-FB2F-4791-95AC-0F6DCE64B7AB}" srcOrd="10" destOrd="0" presId="urn:microsoft.com/office/officeart/2005/8/layout/bProcess4"/>
    <dgm:cxn modelId="{07FFA8B8-56E4-40F2-A796-908DE644F28C}" type="presParOf" srcId="{CDD17DBB-FB2F-4791-95AC-0F6DCE64B7AB}" destId="{3500D646-34EF-48BF-B09E-C5C7705988CB}" srcOrd="0" destOrd="0" presId="urn:microsoft.com/office/officeart/2005/8/layout/bProcess4"/>
    <dgm:cxn modelId="{000DBF27-FDEF-4A79-A75A-B6233CEA779C}" type="presParOf" srcId="{CDD17DBB-FB2F-4791-95AC-0F6DCE64B7AB}" destId="{95263919-92D8-4FEB-95B6-0CA636BB43C5}" srcOrd="1" destOrd="0" presId="urn:microsoft.com/office/officeart/2005/8/layout/bProcess4"/>
    <dgm:cxn modelId="{9483B53A-9F78-469E-A287-438117CA85B6}" type="presParOf" srcId="{0401A3A9-73B9-43FB-BCC1-12FC782C9F9D}" destId="{69D0B312-D005-4D6A-A37E-F1D9CFB4EF69}" srcOrd="11" destOrd="0" presId="urn:microsoft.com/office/officeart/2005/8/layout/bProcess4"/>
    <dgm:cxn modelId="{E982D7BE-77DE-415C-8E99-EE00991F707F}" type="presParOf" srcId="{0401A3A9-73B9-43FB-BCC1-12FC782C9F9D}" destId="{FF3F9FFA-CF63-426D-B217-7AC10FBD5DC2}" srcOrd="12" destOrd="0" presId="urn:microsoft.com/office/officeart/2005/8/layout/bProcess4"/>
    <dgm:cxn modelId="{0A1E5EA6-1B4A-4ABD-88E1-BB827ED7766F}" type="presParOf" srcId="{FF3F9FFA-CF63-426D-B217-7AC10FBD5DC2}" destId="{B3E54C26-E64E-4DC8-8C44-86F2BB54291E}" srcOrd="0" destOrd="0" presId="urn:microsoft.com/office/officeart/2005/8/layout/bProcess4"/>
    <dgm:cxn modelId="{2E07D266-4538-484F-AD02-55D4F282131B}" type="presParOf" srcId="{FF3F9FFA-CF63-426D-B217-7AC10FBD5DC2}" destId="{4D747992-0B0D-41F2-B7E4-99C10BD86BD3}" srcOrd="1" destOrd="0" presId="urn:microsoft.com/office/officeart/2005/8/layout/bProcess4"/>
    <dgm:cxn modelId="{3814C478-7980-42AD-AFBF-5B64F2864E61}" type="presParOf" srcId="{0401A3A9-73B9-43FB-BCC1-12FC782C9F9D}" destId="{77E2D25C-18F3-47AD-8684-35C07CA35EE6}" srcOrd="13" destOrd="0" presId="urn:microsoft.com/office/officeart/2005/8/layout/bProcess4"/>
    <dgm:cxn modelId="{0D2AB84C-68D0-4BDB-A074-2C5C0D34315E}" type="presParOf" srcId="{0401A3A9-73B9-43FB-BCC1-12FC782C9F9D}" destId="{0A6EADB2-E3CB-426A-A580-D0BDE9DDC0DD}" srcOrd="14" destOrd="0" presId="urn:microsoft.com/office/officeart/2005/8/layout/bProcess4"/>
    <dgm:cxn modelId="{23E251E2-1D61-40E3-BF9D-9DDE241D61DB}" type="presParOf" srcId="{0A6EADB2-E3CB-426A-A580-D0BDE9DDC0DD}" destId="{DC244DA5-2FD3-4EF8-8191-5D0609A00C63}" srcOrd="0" destOrd="0" presId="urn:microsoft.com/office/officeart/2005/8/layout/bProcess4"/>
    <dgm:cxn modelId="{B4F7677A-37A7-4C3F-95AA-4848C0CDCF3B}" type="presParOf" srcId="{0A6EADB2-E3CB-426A-A580-D0BDE9DDC0DD}" destId="{07B7CB6E-52B3-4597-B532-ADB133CCACFF}"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324F93B-D395-499C-A386-D05CC6C6447E}" type="doc">
      <dgm:prSet loTypeId="urn:microsoft.com/office/officeart/2005/8/layout/chart3" loCatId="relationship" qsTypeId="urn:microsoft.com/office/officeart/2005/8/quickstyle/simple2" qsCatId="simple" csTypeId="urn:microsoft.com/office/officeart/2005/8/colors/accent1_2" csCatId="accent1" phldr="1"/>
      <dgm:spPr/>
      <dgm:t>
        <a:bodyPr/>
        <a:lstStyle/>
        <a:p>
          <a:endParaRPr lang="en-US"/>
        </a:p>
      </dgm:t>
    </dgm:pt>
    <dgm:pt modelId="{FA09E224-4466-488D-B673-6B129F34DF0F}">
      <dgm:prSet phldrT="[Text]" custT="1"/>
      <dgm:spPr>
        <a:solidFill>
          <a:srgbClr val="117D7F"/>
        </a:solidFill>
      </dgm:spPr>
      <dgm:t>
        <a:bodyPr/>
        <a:lstStyle/>
        <a:p>
          <a:pPr marL="0" indent="0">
            <a:tabLst/>
          </a:pPr>
          <a:r>
            <a:rPr lang="en-US" sz="1800" dirty="0" smtClean="0"/>
            <a:t/>
          </a:r>
          <a:br>
            <a:rPr lang="en-US" sz="1800" dirty="0" smtClean="0"/>
          </a:br>
          <a:r>
            <a:rPr lang="en-US" sz="1600" dirty="0" smtClean="0"/>
            <a:t>Working in hot environment </a:t>
          </a:r>
          <a:endParaRPr lang="en-US" sz="1600" dirty="0"/>
        </a:p>
      </dgm:t>
    </dgm:pt>
    <dgm:pt modelId="{9734667A-0AC2-46C7-83E1-BE2348067E34}" type="parTrans" cxnId="{52F2FCFE-7BF0-4A06-85DA-94C64E482EDA}">
      <dgm:prSet/>
      <dgm:spPr/>
      <dgm:t>
        <a:bodyPr/>
        <a:lstStyle/>
        <a:p>
          <a:endParaRPr lang="en-US" sz="1800"/>
        </a:p>
      </dgm:t>
    </dgm:pt>
    <dgm:pt modelId="{9DB0E980-6569-4C03-8514-63B31596B2D2}" type="sibTrans" cxnId="{52F2FCFE-7BF0-4A06-85DA-94C64E482EDA}">
      <dgm:prSet/>
      <dgm:spPr/>
      <dgm:t>
        <a:bodyPr/>
        <a:lstStyle/>
        <a:p>
          <a:endParaRPr lang="en-US" sz="1800"/>
        </a:p>
      </dgm:t>
    </dgm:pt>
    <dgm:pt modelId="{26A0C7C4-EC34-4FBD-B93E-5FD211CD95A0}">
      <dgm:prSet phldrT="[Text]" custT="1"/>
      <dgm:spPr>
        <a:solidFill>
          <a:srgbClr val="117D7F"/>
        </a:solidFill>
      </dgm:spPr>
      <dgm:t>
        <a:bodyPr/>
        <a:lstStyle/>
        <a:p>
          <a:r>
            <a:rPr lang="en-US" sz="1600" dirty="0" smtClean="0"/>
            <a:t>Remoteness of exploration</a:t>
          </a:r>
          <a:endParaRPr lang="en-US" sz="1600" dirty="0"/>
        </a:p>
      </dgm:t>
    </dgm:pt>
    <dgm:pt modelId="{8D19C7EE-8AFD-4EC9-A473-1244CA98BF0F}" type="parTrans" cxnId="{17DBEDB8-2D61-4B89-8564-BE085D717C19}">
      <dgm:prSet/>
      <dgm:spPr/>
      <dgm:t>
        <a:bodyPr/>
        <a:lstStyle/>
        <a:p>
          <a:endParaRPr lang="en-US" sz="1800"/>
        </a:p>
      </dgm:t>
    </dgm:pt>
    <dgm:pt modelId="{65019442-83BD-4F22-B395-A60548CF05F7}" type="sibTrans" cxnId="{17DBEDB8-2D61-4B89-8564-BE085D717C19}">
      <dgm:prSet/>
      <dgm:spPr/>
      <dgm:t>
        <a:bodyPr/>
        <a:lstStyle/>
        <a:p>
          <a:endParaRPr lang="en-US" sz="1800"/>
        </a:p>
      </dgm:t>
    </dgm:pt>
    <dgm:pt modelId="{9272946B-2511-4E23-86C9-014CAD28C957}">
      <dgm:prSet phldrT="[Text]" custT="1"/>
      <dgm:spPr>
        <a:solidFill>
          <a:srgbClr val="117D7F"/>
        </a:solidFill>
      </dgm:spPr>
      <dgm:t>
        <a:bodyPr/>
        <a:lstStyle/>
        <a:p>
          <a:r>
            <a:rPr lang="en-US" sz="1600" dirty="0" smtClean="0"/>
            <a:t>Rotating and moving parts </a:t>
          </a:r>
          <a:endParaRPr lang="en-US" sz="1600" dirty="0"/>
        </a:p>
      </dgm:t>
    </dgm:pt>
    <dgm:pt modelId="{45C8564A-CBC5-417A-BFA2-DECD92272DCD}" type="parTrans" cxnId="{F0DE9677-3E61-4809-AC3A-C62B1748529E}">
      <dgm:prSet/>
      <dgm:spPr/>
      <dgm:t>
        <a:bodyPr/>
        <a:lstStyle/>
        <a:p>
          <a:endParaRPr lang="en-US" sz="1800"/>
        </a:p>
      </dgm:t>
    </dgm:pt>
    <dgm:pt modelId="{598AAB3C-C076-4254-BA57-DE7ABBE1101E}" type="sibTrans" cxnId="{F0DE9677-3E61-4809-AC3A-C62B1748529E}">
      <dgm:prSet/>
      <dgm:spPr/>
      <dgm:t>
        <a:bodyPr/>
        <a:lstStyle/>
        <a:p>
          <a:endParaRPr lang="en-US" sz="1800"/>
        </a:p>
      </dgm:t>
    </dgm:pt>
    <dgm:pt modelId="{2909C038-58CF-4FB2-87F9-EEF42D6632DA}">
      <dgm:prSet phldrT="[Text]" custT="1"/>
      <dgm:spPr>
        <a:solidFill>
          <a:srgbClr val="117D7F"/>
        </a:solidFill>
      </dgm:spPr>
      <dgm:t>
        <a:bodyPr/>
        <a:lstStyle/>
        <a:p>
          <a:r>
            <a:rPr lang="en-AU" sz="1600" baseline="0" dirty="0" smtClean="0"/>
            <a:t>Hydraulic systems </a:t>
          </a:r>
          <a:endParaRPr lang="en-US" sz="1600" dirty="0"/>
        </a:p>
      </dgm:t>
    </dgm:pt>
    <dgm:pt modelId="{5E6A86CD-BD7A-4C60-BF76-10177B207CC5}" type="parTrans" cxnId="{AD64394A-FC74-4DE7-809A-4FB544B62E9A}">
      <dgm:prSet/>
      <dgm:spPr/>
      <dgm:t>
        <a:bodyPr/>
        <a:lstStyle/>
        <a:p>
          <a:endParaRPr lang="en-US" sz="1800"/>
        </a:p>
      </dgm:t>
    </dgm:pt>
    <dgm:pt modelId="{0CD8A86F-C7EB-472F-A486-2E499E1257AD}" type="sibTrans" cxnId="{AD64394A-FC74-4DE7-809A-4FB544B62E9A}">
      <dgm:prSet/>
      <dgm:spPr/>
      <dgm:t>
        <a:bodyPr/>
        <a:lstStyle/>
        <a:p>
          <a:endParaRPr lang="en-US" sz="1800"/>
        </a:p>
      </dgm:t>
    </dgm:pt>
    <dgm:pt modelId="{74596F34-EF74-4F61-AF58-1B09FB25D6EC}">
      <dgm:prSet phldrT="[Text]" custT="1"/>
      <dgm:spPr>
        <a:solidFill>
          <a:srgbClr val="117D7F"/>
        </a:solidFill>
      </dgm:spPr>
      <dgm:t>
        <a:bodyPr/>
        <a:lstStyle/>
        <a:p>
          <a:r>
            <a:rPr lang="en-US" sz="1600" dirty="0" smtClean="0"/>
            <a:t>Working at heights</a:t>
          </a:r>
          <a:endParaRPr lang="en-US" sz="1600" dirty="0"/>
        </a:p>
      </dgm:t>
    </dgm:pt>
    <dgm:pt modelId="{CC1502B8-653A-47F1-8C29-49FABA7F8513}" type="parTrans" cxnId="{F87BF96E-C3B6-458D-838C-C52EFF6F3E21}">
      <dgm:prSet/>
      <dgm:spPr/>
      <dgm:t>
        <a:bodyPr/>
        <a:lstStyle/>
        <a:p>
          <a:endParaRPr lang="en-US" sz="1800"/>
        </a:p>
      </dgm:t>
    </dgm:pt>
    <dgm:pt modelId="{A205333D-54FF-4463-BE45-5BEDAB1C1155}" type="sibTrans" cxnId="{F87BF96E-C3B6-458D-838C-C52EFF6F3E21}">
      <dgm:prSet/>
      <dgm:spPr/>
      <dgm:t>
        <a:bodyPr/>
        <a:lstStyle/>
        <a:p>
          <a:endParaRPr lang="en-US" sz="1800"/>
        </a:p>
      </dgm:t>
    </dgm:pt>
    <dgm:pt modelId="{23B5657F-1F37-4170-AF83-199C0E300618}">
      <dgm:prSet phldrT="[Text]" custT="1"/>
      <dgm:spPr>
        <a:solidFill>
          <a:srgbClr val="117D7F"/>
        </a:solidFill>
      </dgm:spPr>
      <dgm:t>
        <a:bodyPr/>
        <a:lstStyle/>
        <a:p>
          <a:r>
            <a:rPr lang="en-AU" sz="1600" baseline="0" dirty="0" smtClean="0"/>
            <a:t>Falling objects </a:t>
          </a:r>
          <a:endParaRPr lang="en-US" sz="1600" dirty="0"/>
        </a:p>
      </dgm:t>
    </dgm:pt>
    <dgm:pt modelId="{C4D9B150-4644-48F9-BDE3-DF35A4D146A4}" type="parTrans" cxnId="{0A0DBFCE-6ACE-44A9-9067-E55F1F5019C1}">
      <dgm:prSet/>
      <dgm:spPr/>
      <dgm:t>
        <a:bodyPr/>
        <a:lstStyle/>
        <a:p>
          <a:endParaRPr lang="en-US" sz="1800"/>
        </a:p>
      </dgm:t>
    </dgm:pt>
    <dgm:pt modelId="{8794F6CD-7343-4441-A5C4-B7C1CBC9F5E0}" type="sibTrans" cxnId="{0A0DBFCE-6ACE-44A9-9067-E55F1F5019C1}">
      <dgm:prSet/>
      <dgm:spPr/>
      <dgm:t>
        <a:bodyPr/>
        <a:lstStyle/>
        <a:p>
          <a:endParaRPr lang="en-US" sz="1800"/>
        </a:p>
      </dgm:t>
    </dgm:pt>
    <dgm:pt modelId="{9F0627B0-9DFF-4822-B6EC-901C25C1D4B5}">
      <dgm:prSet phldrT="[Text]" custT="1"/>
      <dgm:spPr>
        <a:solidFill>
          <a:srgbClr val="117D7F"/>
        </a:solidFill>
      </dgm:spPr>
      <dgm:t>
        <a:bodyPr/>
        <a:lstStyle/>
        <a:p>
          <a:r>
            <a:rPr lang="en-US" sz="1600" dirty="0" smtClean="0"/>
            <a:t>Heavy vehicle movement</a:t>
          </a:r>
          <a:endParaRPr lang="en-US" sz="1600" dirty="0"/>
        </a:p>
      </dgm:t>
    </dgm:pt>
    <dgm:pt modelId="{3437CE4F-64B8-440E-8960-D51900C8ECF8}" type="parTrans" cxnId="{1CE6EDB5-9BB3-4F2E-AC73-EF70BA34293B}">
      <dgm:prSet/>
      <dgm:spPr/>
      <dgm:t>
        <a:bodyPr/>
        <a:lstStyle/>
        <a:p>
          <a:endParaRPr lang="en-US" sz="1800"/>
        </a:p>
      </dgm:t>
    </dgm:pt>
    <dgm:pt modelId="{60D5E8A9-83EE-416A-9D8D-509112511FF4}" type="sibTrans" cxnId="{1CE6EDB5-9BB3-4F2E-AC73-EF70BA34293B}">
      <dgm:prSet/>
      <dgm:spPr/>
      <dgm:t>
        <a:bodyPr/>
        <a:lstStyle/>
        <a:p>
          <a:endParaRPr lang="en-US" sz="1800"/>
        </a:p>
      </dgm:t>
    </dgm:pt>
    <dgm:pt modelId="{3B991B79-D39F-4518-94D8-13CC7165149B}" type="pres">
      <dgm:prSet presAssocID="{F324F93B-D395-499C-A386-D05CC6C6447E}" presName="compositeShape" presStyleCnt="0">
        <dgm:presLayoutVars>
          <dgm:chMax val="7"/>
          <dgm:dir/>
          <dgm:resizeHandles val="exact"/>
        </dgm:presLayoutVars>
      </dgm:prSet>
      <dgm:spPr/>
      <dgm:t>
        <a:bodyPr/>
        <a:lstStyle/>
        <a:p>
          <a:endParaRPr lang="en-US"/>
        </a:p>
      </dgm:t>
    </dgm:pt>
    <dgm:pt modelId="{5C90628D-1145-44A3-9667-7FCA3A7B0C27}" type="pres">
      <dgm:prSet presAssocID="{F324F93B-D395-499C-A386-D05CC6C6447E}" presName="wedge1" presStyleLbl="node1" presStyleIdx="0" presStyleCnt="7"/>
      <dgm:spPr/>
      <dgm:t>
        <a:bodyPr/>
        <a:lstStyle/>
        <a:p>
          <a:endParaRPr lang="en-US"/>
        </a:p>
      </dgm:t>
    </dgm:pt>
    <dgm:pt modelId="{5CD4031B-9C9A-46AC-AEBB-44C095B2015F}" type="pres">
      <dgm:prSet presAssocID="{F324F93B-D395-499C-A386-D05CC6C6447E}" presName="wedge1Tx" presStyleLbl="node1" presStyleIdx="0" presStyleCnt="7">
        <dgm:presLayoutVars>
          <dgm:chMax val="0"/>
          <dgm:chPref val="0"/>
          <dgm:bulletEnabled val="1"/>
        </dgm:presLayoutVars>
      </dgm:prSet>
      <dgm:spPr/>
      <dgm:t>
        <a:bodyPr/>
        <a:lstStyle/>
        <a:p>
          <a:endParaRPr lang="en-US"/>
        </a:p>
      </dgm:t>
    </dgm:pt>
    <dgm:pt modelId="{758BF1C1-59D6-469B-9141-70A0D409440A}" type="pres">
      <dgm:prSet presAssocID="{F324F93B-D395-499C-A386-D05CC6C6447E}" presName="wedge2" presStyleLbl="node1" presStyleIdx="1" presStyleCnt="7"/>
      <dgm:spPr/>
      <dgm:t>
        <a:bodyPr/>
        <a:lstStyle/>
        <a:p>
          <a:endParaRPr lang="en-US"/>
        </a:p>
      </dgm:t>
    </dgm:pt>
    <dgm:pt modelId="{8081BF55-7AF1-4EF3-93E0-61E8462B12A2}" type="pres">
      <dgm:prSet presAssocID="{F324F93B-D395-499C-A386-D05CC6C6447E}" presName="wedge2Tx" presStyleLbl="node1" presStyleIdx="1" presStyleCnt="7">
        <dgm:presLayoutVars>
          <dgm:chMax val="0"/>
          <dgm:chPref val="0"/>
          <dgm:bulletEnabled val="1"/>
        </dgm:presLayoutVars>
      </dgm:prSet>
      <dgm:spPr/>
      <dgm:t>
        <a:bodyPr/>
        <a:lstStyle/>
        <a:p>
          <a:endParaRPr lang="en-US"/>
        </a:p>
      </dgm:t>
    </dgm:pt>
    <dgm:pt modelId="{C093AC55-ACC8-42AB-860C-F287CA7FA4E5}" type="pres">
      <dgm:prSet presAssocID="{F324F93B-D395-499C-A386-D05CC6C6447E}" presName="wedge3" presStyleLbl="node1" presStyleIdx="2" presStyleCnt="7"/>
      <dgm:spPr/>
      <dgm:t>
        <a:bodyPr/>
        <a:lstStyle/>
        <a:p>
          <a:endParaRPr lang="en-US"/>
        </a:p>
      </dgm:t>
    </dgm:pt>
    <dgm:pt modelId="{5710439B-4F7D-4925-A4A9-BA0463ABCC4F}" type="pres">
      <dgm:prSet presAssocID="{F324F93B-D395-499C-A386-D05CC6C6447E}" presName="wedge3Tx" presStyleLbl="node1" presStyleIdx="2" presStyleCnt="7">
        <dgm:presLayoutVars>
          <dgm:chMax val="0"/>
          <dgm:chPref val="0"/>
          <dgm:bulletEnabled val="1"/>
        </dgm:presLayoutVars>
      </dgm:prSet>
      <dgm:spPr/>
      <dgm:t>
        <a:bodyPr/>
        <a:lstStyle/>
        <a:p>
          <a:endParaRPr lang="en-US"/>
        </a:p>
      </dgm:t>
    </dgm:pt>
    <dgm:pt modelId="{14412C04-88E0-43FB-84DB-856DF7E802C3}" type="pres">
      <dgm:prSet presAssocID="{F324F93B-D395-499C-A386-D05CC6C6447E}" presName="wedge4" presStyleLbl="node1" presStyleIdx="3" presStyleCnt="7"/>
      <dgm:spPr/>
      <dgm:t>
        <a:bodyPr/>
        <a:lstStyle/>
        <a:p>
          <a:endParaRPr lang="en-US"/>
        </a:p>
      </dgm:t>
    </dgm:pt>
    <dgm:pt modelId="{F1A44229-9E6A-45D2-BEC0-CB7A3A5142BC}" type="pres">
      <dgm:prSet presAssocID="{F324F93B-D395-499C-A386-D05CC6C6447E}" presName="wedge4Tx" presStyleLbl="node1" presStyleIdx="3" presStyleCnt="7">
        <dgm:presLayoutVars>
          <dgm:chMax val="0"/>
          <dgm:chPref val="0"/>
          <dgm:bulletEnabled val="1"/>
        </dgm:presLayoutVars>
      </dgm:prSet>
      <dgm:spPr/>
      <dgm:t>
        <a:bodyPr/>
        <a:lstStyle/>
        <a:p>
          <a:endParaRPr lang="en-US"/>
        </a:p>
      </dgm:t>
    </dgm:pt>
    <dgm:pt modelId="{0F940F52-2DB4-47E3-B0FF-D732631F3146}" type="pres">
      <dgm:prSet presAssocID="{F324F93B-D395-499C-A386-D05CC6C6447E}" presName="wedge5" presStyleLbl="node1" presStyleIdx="4" presStyleCnt="7"/>
      <dgm:spPr/>
      <dgm:t>
        <a:bodyPr/>
        <a:lstStyle/>
        <a:p>
          <a:endParaRPr lang="en-US"/>
        </a:p>
      </dgm:t>
    </dgm:pt>
    <dgm:pt modelId="{984C531A-E97E-40C1-9755-22F3033B3D34}" type="pres">
      <dgm:prSet presAssocID="{F324F93B-D395-499C-A386-D05CC6C6447E}" presName="wedge5Tx" presStyleLbl="node1" presStyleIdx="4" presStyleCnt="7">
        <dgm:presLayoutVars>
          <dgm:chMax val="0"/>
          <dgm:chPref val="0"/>
          <dgm:bulletEnabled val="1"/>
        </dgm:presLayoutVars>
      </dgm:prSet>
      <dgm:spPr/>
      <dgm:t>
        <a:bodyPr/>
        <a:lstStyle/>
        <a:p>
          <a:endParaRPr lang="en-US"/>
        </a:p>
      </dgm:t>
    </dgm:pt>
    <dgm:pt modelId="{F5E1C0D7-C299-4D46-976C-F6F5AF6FC604}" type="pres">
      <dgm:prSet presAssocID="{F324F93B-D395-499C-A386-D05CC6C6447E}" presName="wedge6" presStyleLbl="node1" presStyleIdx="5" presStyleCnt="7"/>
      <dgm:spPr/>
      <dgm:t>
        <a:bodyPr/>
        <a:lstStyle/>
        <a:p>
          <a:endParaRPr lang="en-US"/>
        </a:p>
      </dgm:t>
    </dgm:pt>
    <dgm:pt modelId="{9B8FC2BB-37C7-429B-AB19-C0805571C60B}" type="pres">
      <dgm:prSet presAssocID="{F324F93B-D395-499C-A386-D05CC6C6447E}" presName="wedge6Tx" presStyleLbl="node1" presStyleIdx="5" presStyleCnt="7">
        <dgm:presLayoutVars>
          <dgm:chMax val="0"/>
          <dgm:chPref val="0"/>
          <dgm:bulletEnabled val="1"/>
        </dgm:presLayoutVars>
      </dgm:prSet>
      <dgm:spPr/>
      <dgm:t>
        <a:bodyPr/>
        <a:lstStyle/>
        <a:p>
          <a:endParaRPr lang="en-US"/>
        </a:p>
      </dgm:t>
    </dgm:pt>
    <dgm:pt modelId="{71D4A4DA-2A71-4BC8-B2CB-07778C9C9598}" type="pres">
      <dgm:prSet presAssocID="{F324F93B-D395-499C-A386-D05CC6C6447E}" presName="wedge7" presStyleLbl="node1" presStyleIdx="6" presStyleCnt="7"/>
      <dgm:spPr/>
      <dgm:t>
        <a:bodyPr/>
        <a:lstStyle/>
        <a:p>
          <a:endParaRPr lang="en-US"/>
        </a:p>
      </dgm:t>
    </dgm:pt>
    <dgm:pt modelId="{AAB12E4C-A260-4680-8EB7-B195209DA904}" type="pres">
      <dgm:prSet presAssocID="{F324F93B-D395-499C-A386-D05CC6C6447E}" presName="wedge7Tx" presStyleLbl="node1" presStyleIdx="6" presStyleCnt="7">
        <dgm:presLayoutVars>
          <dgm:chMax val="0"/>
          <dgm:chPref val="0"/>
          <dgm:bulletEnabled val="1"/>
        </dgm:presLayoutVars>
      </dgm:prSet>
      <dgm:spPr/>
      <dgm:t>
        <a:bodyPr/>
        <a:lstStyle/>
        <a:p>
          <a:endParaRPr lang="en-US"/>
        </a:p>
      </dgm:t>
    </dgm:pt>
  </dgm:ptLst>
  <dgm:cxnLst>
    <dgm:cxn modelId="{123561D4-E535-4C00-B0D8-5D11CB36A859}" type="presOf" srcId="{23B5657F-1F37-4170-AF83-199C0E300618}" destId="{14412C04-88E0-43FB-84DB-856DF7E802C3}" srcOrd="0" destOrd="0" presId="urn:microsoft.com/office/officeart/2005/8/layout/chart3"/>
    <dgm:cxn modelId="{8322B61E-E399-45D2-9691-817A9F0615E6}" type="presOf" srcId="{26A0C7C4-EC34-4FBD-B93E-5FD211CD95A0}" destId="{AAB12E4C-A260-4680-8EB7-B195209DA904}" srcOrd="1" destOrd="0" presId="urn:microsoft.com/office/officeart/2005/8/layout/chart3"/>
    <dgm:cxn modelId="{DCA52006-735D-44D0-AE88-A520734C6BFC}" type="presOf" srcId="{FA09E224-4466-488D-B673-6B129F34DF0F}" destId="{984C531A-E97E-40C1-9755-22F3033B3D34}" srcOrd="1" destOrd="0" presId="urn:microsoft.com/office/officeart/2005/8/layout/chart3"/>
    <dgm:cxn modelId="{F38C5711-AA82-403F-B88D-8F961D3D1739}" type="presOf" srcId="{2909C038-58CF-4FB2-87F9-EEF42D6632DA}" destId="{8081BF55-7AF1-4EF3-93E0-61E8462B12A2}" srcOrd="1" destOrd="0" presId="urn:microsoft.com/office/officeart/2005/8/layout/chart3"/>
    <dgm:cxn modelId="{AD64394A-FC74-4DE7-809A-4FB544B62E9A}" srcId="{F324F93B-D395-499C-A386-D05CC6C6447E}" destId="{2909C038-58CF-4FB2-87F9-EEF42D6632DA}" srcOrd="1" destOrd="0" parTransId="{5E6A86CD-BD7A-4C60-BF76-10177B207CC5}" sibTransId="{0CD8A86F-C7EB-472F-A486-2E499E1257AD}"/>
    <dgm:cxn modelId="{F9464CF1-5C36-48E4-BAD4-156526BF989A}" type="presOf" srcId="{9272946B-2511-4E23-86C9-014CAD28C957}" destId="{5CD4031B-9C9A-46AC-AEBB-44C095B2015F}" srcOrd="1" destOrd="0" presId="urn:microsoft.com/office/officeart/2005/8/layout/chart3"/>
    <dgm:cxn modelId="{0A0DBFCE-6ACE-44A9-9067-E55F1F5019C1}" srcId="{F324F93B-D395-499C-A386-D05CC6C6447E}" destId="{23B5657F-1F37-4170-AF83-199C0E300618}" srcOrd="3" destOrd="0" parTransId="{C4D9B150-4644-48F9-BDE3-DF35A4D146A4}" sibTransId="{8794F6CD-7343-4441-A5C4-B7C1CBC9F5E0}"/>
    <dgm:cxn modelId="{D3AF3825-A0CF-4DA7-8BFB-1806D96388E2}" type="presOf" srcId="{74596F34-EF74-4F61-AF58-1B09FB25D6EC}" destId="{C093AC55-ACC8-42AB-860C-F287CA7FA4E5}" srcOrd="0" destOrd="0" presId="urn:microsoft.com/office/officeart/2005/8/layout/chart3"/>
    <dgm:cxn modelId="{F87BF96E-C3B6-458D-838C-C52EFF6F3E21}" srcId="{F324F93B-D395-499C-A386-D05CC6C6447E}" destId="{74596F34-EF74-4F61-AF58-1B09FB25D6EC}" srcOrd="2" destOrd="0" parTransId="{CC1502B8-653A-47F1-8C29-49FABA7F8513}" sibTransId="{A205333D-54FF-4463-BE45-5BEDAB1C1155}"/>
    <dgm:cxn modelId="{964ED148-2864-48A4-AE70-21A3B6E61E80}" type="presOf" srcId="{9F0627B0-9DFF-4822-B6EC-901C25C1D4B5}" destId="{9B8FC2BB-37C7-429B-AB19-C0805571C60B}" srcOrd="1" destOrd="0" presId="urn:microsoft.com/office/officeart/2005/8/layout/chart3"/>
    <dgm:cxn modelId="{17DBEDB8-2D61-4B89-8564-BE085D717C19}" srcId="{F324F93B-D395-499C-A386-D05CC6C6447E}" destId="{26A0C7C4-EC34-4FBD-B93E-5FD211CD95A0}" srcOrd="6" destOrd="0" parTransId="{8D19C7EE-8AFD-4EC9-A473-1244CA98BF0F}" sibTransId="{65019442-83BD-4F22-B395-A60548CF05F7}"/>
    <dgm:cxn modelId="{1CE6EDB5-9BB3-4F2E-AC73-EF70BA34293B}" srcId="{F324F93B-D395-499C-A386-D05CC6C6447E}" destId="{9F0627B0-9DFF-4822-B6EC-901C25C1D4B5}" srcOrd="5" destOrd="0" parTransId="{3437CE4F-64B8-440E-8960-D51900C8ECF8}" sibTransId="{60D5E8A9-83EE-416A-9D8D-509112511FF4}"/>
    <dgm:cxn modelId="{5A3C500D-3F5C-49BC-AB50-43870ED54B06}" type="presOf" srcId="{F324F93B-D395-499C-A386-D05CC6C6447E}" destId="{3B991B79-D39F-4518-94D8-13CC7165149B}" srcOrd="0" destOrd="0" presId="urn:microsoft.com/office/officeart/2005/8/layout/chart3"/>
    <dgm:cxn modelId="{52F2FCFE-7BF0-4A06-85DA-94C64E482EDA}" srcId="{F324F93B-D395-499C-A386-D05CC6C6447E}" destId="{FA09E224-4466-488D-B673-6B129F34DF0F}" srcOrd="4" destOrd="0" parTransId="{9734667A-0AC2-46C7-83E1-BE2348067E34}" sibTransId="{9DB0E980-6569-4C03-8514-63B31596B2D2}"/>
    <dgm:cxn modelId="{2EEF6DA6-5D87-411D-9D52-02EB1E0CC2CA}" type="presOf" srcId="{23B5657F-1F37-4170-AF83-199C0E300618}" destId="{F1A44229-9E6A-45D2-BEC0-CB7A3A5142BC}" srcOrd="1" destOrd="0" presId="urn:microsoft.com/office/officeart/2005/8/layout/chart3"/>
    <dgm:cxn modelId="{8FAD9D8E-F0C1-4B4D-8FA2-0BCCBB97ACA1}" type="presOf" srcId="{2909C038-58CF-4FB2-87F9-EEF42D6632DA}" destId="{758BF1C1-59D6-469B-9141-70A0D409440A}" srcOrd="0" destOrd="0" presId="urn:microsoft.com/office/officeart/2005/8/layout/chart3"/>
    <dgm:cxn modelId="{F0F77116-E122-42B4-AD3A-BFEF904CCD33}" type="presOf" srcId="{FA09E224-4466-488D-B673-6B129F34DF0F}" destId="{0F940F52-2DB4-47E3-B0FF-D732631F3146}" srcOrd="0" destOrd="0" presId="urn:microsoft.com/office/officeart/2005/8/layout/chart3"/>
    <dgm:cxn modelId="{2C16AB50-A895-4979-AADD-7B9CD4C48968}" type="presOf" srcId="{9F0627B0-9DFF-4822-B6EC-901C25C1D4B5}" destId="{F5E1C0D7-C299-4D46-976C-F6F5AF6FC604}" srcOrd="0" destOrd="0" presId="urn:microsoft.com/office/officeart/2005/8/layout/chart3"/>
    <dgm:cxn modelId="{F0DE9677-3E61-4809-AC3A-C62B1748529E}" srcId="{F324F93B-D395-499C-A386-D05CC6C6447E}" destId="{9272946B-2511-4E23-86C9-014CAD28C957}" srcOrd="0" destOrd="0" parTransId="{45C8564A-CBC5-417A-BFA2-DECD92272DCD}" sibTransId="{598AAB3C-C076-4254-BA57-DE7ABBE1101E}"/>
    <dgm:cxn modelId="{D83949AF-5619-4CCD-BE50-A221D51041BA}" type="presOf" srcId="{74596F34-EF74-4F61-AF58-1B09FB25D6EC}" destId="{5710439B-4F7D-4925-A4A9-BA0463ABCC4F}" srcOrd="1" destOrd="0" presId="urn:microsoft.com/office/officeart/2005/8/layout/chart3"/>
    <dgm:cxn modelId="{BAB2EBFD-9290-4D46-AEE3-8D69429A0282}" type="presOf" srcId="{9272946B-2511-4E23-86C9-014CAD28C957}" destId="{5C90628D-1145-44A3-9667-7FCA3A7B0C27}" srcOrd="0" destOrd="0" presId="urn:microsoft.com/office/officeart/2005/8/layout/chart3"/>
    <dgm:cxn modelId="{30EE43FB-3008-47CD-883A-60CD4FEBFAC1}" type="presOf" srcId="{26A0C7C4-EC34-4FBD-B93E-5FD211CD95A0}" destId="{71D4A4DA-2A71-4BC8-B2CB-07778C9C9598}" srcOrd="0" destOrd="0" presId="urn:microsoft.com/office/officeart/2005/8/layout/chart3"/>
    <dgm:cxn modelId="{9FD19432-1B60-4024-A3B0-D5BD7A20E12F}" type="presParOf" srcId="{3B991B79-D39F-4518-94D8-13CC7165149B}" destId="{5C90628D-1145-44A3-9667-7FCA3A7B0C27}" srcOrd="0" destOrd="0" presId="urn:microsoft.com/office/officeart/2005/8/layout/chart3"/>
    <dgm:cxn modelId="{9687FB3B-2B16-4506-A6F9-DFB46A81D097}" type="presParOf" srcId="{3B991B79-D39F-4518-94D8-13CC7165149B}" destId="{5CD4031B-9C9A-46AC-AEBB-44C095B2015F}" srcOrd="1" destOrd="0" presId="urn:microsoft.com/office/officeart/2005/8/layout/chart3"/>
    <dgm:cxn modelId="{4038CCE5-0EF6-488B-8E7B-92638C4BF89C}" type="presParOf" srcId="{3B991B79-D39F-4518-94D8-13CC7165149B}" destId="{758BF1C1-59D6-469B-9141-70A0D409440A}" srcOrd="2" destOrd="0" presId="urn:microsoft.com/office/officeart/2005/8/layout/chart3"/>
    <dgm:cxn modelId="{91EE2A58-55DF-4DF3-B1D8-617FD2131D9E}" type="presParOf" srcId="{3B991B79-D39F-4518-94D8-13CC7165149B}" destId="{8081BF55-7AF1-4EF3-93E0-61E8462B12A2}" srcOrd="3" destOrd="0" presId="urn:microsoft.com/office/officeart/2005/8/layout/chart3"/>
    <dgm:cxn modelId="{2941C7E3-48E5-428D-A02A-BF0CDB985021}" type="presParOf" srcId="{3B991B79-D39F-4518-94D8-13CC7165149B}" destId="{C093AC55-ACC8-42AB-860C-F287CA7FA4E5}" srcOrd="4" destOrd="0" presId="urn:microsoft.com/office/officeart/2005/8/layout/chart3"/>
    <dgm:cxn modelId="{EFAFBE4E-1071-4FC0-BE42-5EB42A304C08}" type="presParOf" srcId="{3B991B79-D39F-4518-94D8-13CC7165149B}" destId="{5710439B-4F7D-4925-A4A9-BA0463ABCC4F}" srcOrd="5" destOrd="0" presId="urn:microsoft.com/office/officeart/2005/8/layout/chart3"/>
    <dgm:cxn modelId="{C93B8ADE-C91A-4E71-BA1B-117510E62D53}" type="presParOf" srcId="{3B991B79-D39F-4518-94D8-13CC7165149B}" destId="{14412C04-88E0-43FB-84DB-856DF7E802C3}" srcOrd="6" destOrd="0" presId="urn:microsoft.com/office/officeart/2005/8/layout/chart3"/>
    <dgm:cxn modelId="{DBABE2C6-2A06-43EF-BF0A-92B1AFC630B8}" type="presParOf" srcId="{3B991B79-D39F-4518-94D8-13CC7165149B}" destId="{F1A44229-9E6A-45D2-BEC0-CB7A3A5142BC}" srcOrd="7" destOrd="0" presId="urn:microsoft.com/office/officeart/2005/8/layout/chart3"/>
    <dgm:cxn modelId="{7072E67A-F31F-4D7E-8B19-A30F4CB147AD}" type="presParOf" srcId="{3B991B79-D39F-4518-94D8-13CC7165149B}" destId="{0F940F52-2DB4-47E3-B0FF-D732631F3146}" srcOrd="8" destOrd="0" presId="urn:microsoft.com/office/officeart/2005/8/layout/chart3"/>
    <dgm:cxn modelId="{54204480-3F02-4C4D-8488-565F0AB06D9B}" type="presParOf" srcId="{3B991B79-D39F-4518-94D8-13CC7165149B}" destId="{984C531A-E97E-40C1-9755-22F3033B3D34}" srcOrd="9" destOrd="0" presId="urn:microsoft.com/office/officeart/2005/8/layout/chart3"/>
    <dgm:cxn modelId="{E300EB4B-CE2C-446F-AB2C-894253035EA4}" type="presParOf" srcId="{3B991B79-D39F-4518-94D8-13CC7165149B}" destId="{F5E1C0D7-C299-4D46-976C-F6F5AF6FC604}" srcOrd="10" destOrd="0" presId="urn:microsoft.com/office/officeart/2005/8/layout/chart3"/>
    <dgm:cxn modelId="{84679FEF-2D37-4083-8C48-602D415EC7D1}" type="presParOf" srcId="{3B991B79-D39F-4518-94D8-13CC7165149B}" destId="{9B8FC2BB-37C7-429B-AB19-C0805571C60B}" srcOrd="11" destOrd="0" presId="urn:microsoft.com/office/officeart/2005/8/layout/chart3"/>
    <dgm:cxn modelId="{505320D0-9F21-45FA-B2ED-BD1EDCB59BE0}" type="presParOf" srcId="{3B991B79-D39F-4518-94D8-13CC7165149B}" destId="{71D4A4DA-2A71-4BC8-B2CB-07778C9C9598}" srcOrd="12" destOrd="0" presId="urn:microsoft.com/office/officeart/2005/8/layout/chart3"/>
    <dgm:cxn modelId="{ACC18DAF-ED8D-489D-9872-983B83AFF2B8}" type="presParOf" srcId="{3B991B79-D39F-4518-94D8-13CC7165149B}" destId="{AAB12E4C-A260-4680-8EB7-B195209DA904}"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BA10A-1897-4780-A0FE-E30AB966E59F}">
      <dsp:nvSpPr>
        <dsp:cNvPr id="0" name=""/>
        <dsp:cNvSpPr/>
      </dsp:nvSpPr>
      <dsp:spPr>
        <a:xfrm rot="10800000">
          <a:off x="1592065" y="191373"/>
          <a:ext cx="5168646" cy="780735"/>
        </a:xfrm>
        <a:prstGeom prst="homePlat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861" tIns="137160" rIns="256032" bIns="137160" numCol="1" spcCol="1270" anchor="ctr" anchorCtr="0">
          <a:noAutofit/>
        </a:bodyPr>
        <a:lstStyle/>
        <a:p>
          <a:pPr lvl="0" algn="ctr" defTabSz="1600200" rtl="0">
            <a:lnSpc>
              <a:spcPct val="90000"/>
            </a:lnSpc>
            <a:spcBef>
              <a:spcPct val="0"/>
            </a:spcBef>
            <a:spcAft>
              <a:spcPct val="35000"/>
            </a:spcAft>
          </a:pPr>
          <a:r>
            <a:rPr lang="en-AU" sz="3600" kern="1200" dirty="0" smtClean="0"/>
            <a:t>Feedback</a:t>
          </a:r>
          <a:endParaRPr lang="en-AU" sz="3600" kern="1200" dirty="0"/>
        </a:p>
      </dsp:txBody>
      <dsp:txXfrm rot="10800000">
        <a:off x="1787249" y="191373"/>
        <a:ext cx="4973462" cy="780735"/>
      </dsp:txXfrm>
    </dsp:sp>
    <dsp:sp modelId="{FA5664CA-1213-433E-88B9-1C457D2847F4}">
      <dsp:nvSpPr>
        <dsp:cNvPr id="0" name=""/>
        <dsp:cNvSpPr/>
      </dsp:nvSpPr>
      <dsp:spPr>
        <a:xfrm>
          <a:off x="702079" y="5"/>
          <a:ext cx="1160755" cy="1160755"/>
        </a:xfrm>
        <a:prstGeom prst="ellipse">
          <a:avLst/>
        </a:prstGeom>
        <a:blipFill rotWithShape="1">
          <a:blip xmlns:r="http://schemas.openxmlformats.org/officeDocument/2006/relationships" r:embed="rId1">
            <a:duotone>
              <a:prstClr val="black"/>
              <a:schemeClr val="accent5">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D328FD-7EC5-4608-996C-DC7DED13DB7C}">
      <dsp:nvSpPr>
        <dsp:cNvPr id="0" name=""/>
        <dsp:cNvSpPr/>
      </dsp:nvSpPr>
      <dsp:spPr>
        <a:xfrm rot="10800000">
          <a:off x="1592065" y="1643656"/>
          <a:ext cx="5168646" cy="780735"/>
        </a:xfrm>
        <a:prstGeom prst="homePlat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861" tIns="137160" rIns="256032" bIns="137160" numCol="1" spcCol="1270" anchor="ctr" anchorCtr="0">
          <a:noAutofit/>
        </a:bodyPr>
        <a:lstStyle/>
        <a:p>
          <a:pPr lvl="0" algn="ctr" defTabSz="1600200" rtl="0">
            <a:lnSpc>
              <a:spcPct val="90000"/>
            </a:lnSpc>
            <a:spcBef>
              <a:spcPct val="0"/>
            </a:spcBef>
            <a:spcAft>
              <a:spcPct val="35000"/>
            </a:spcAft>
          </a:pPr>
          <a:r>
            <a:rPr lang="en-AU" sz="3600" kern="1200" dirty="0" smtClean="0"/>
            <a:t>Data</a:t>
          </a:r>
          <a:endParaRPr lang="en-AU" sz="3600" kern="1200" dirty="0"/>
        </a:p>
      </dsp:txBody>
      <dsp:txXfrm rot="10800000">
        <a:off x="1787249" y="1643656"/>
        <a:ext cx="4973462" cy="780735"/>
      </dsp:txXfrm>
    </dsp:sp>
    <dsp:sp modelId="{47442522-0449-43C9-925F-F4C69E2C8026}">
      <dsp:nvSpPr>
        <dsp:cNvPr id="0" name=""/>
        <dsp:cNvSpPr/>
      </dsp:nvSpPr>
      <dsp:spPr>
        <a:xfrm>
          <a:off x="702079" y="1404152"/>
          <a:ext cx="1160755" cy="1160755"/>
        </a:xfrm>
        <a:prstGeom prst="ellipse">
          <a:avLst/>
        </a:prstGeom>
        <a:blipFill rotWithShape="1">
          <a:blip xmlns:r="http://schemas.openxmlformats.org/officeDocument/2006/relationships" r:embed="rId2">
            <a:duotone>
              <a:prstClr val="black"/>
              <a:schemeClr val="accent1">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ED308-1E30-408A-AE46-7937EBA3A01E}">
      <dsp:nvSpPr>
        <dsp:cNvPr id="0" name=""/>
        <dsp:cNvSpPr/>
      </dsp:nvSpPr>
      <dsp:spPr>
        <a:xfrm>
          <a:off x="4320479" y="1300916"/>
          <a:ext cx="3056771" cy="530514"/>
        </a:xfrm>
        <a:custGeom>
          <a:avLst/>
          <a:gdLst/>
          <a:ahLst/>
          <a:cxnLst/>
          <a:rect l="0" t="0" r="0" b="0"/>
          <a:pathLst>
            <a:path>
              <a:moveTo>
                <a:pt x="0" y="0"/>
              </a:moveTo>
              <a:lnTo>
                <a:pt x="0" y="265257"/>
              </a:lnTo>
              <a:lnTo>
                <a:pt x="3056771" y="265257"/>
              </a:lnTo>
              <a:lnTo>
                <a:pt x="3056771" y="53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CE9373-8813-4145-89D4-EE1E0899BA24}">
      <dsp:nvSpPr>
        <dsp:cNvPr id="0" name=""/>
        <dsp:cNvSpPr/>
      </dsp:nvSpPr>
      <dsp:spPr>
        <a:xfrm>
          <a:off x="4274759" y="1300916"/>
          <a:ext cx="91440" cy="530514"/>
        </a:xfrm>
        <a:custGeom>
          <a:avLst/>
          <a:gdLst/>
          <a:ahLst/>
          <a:cxnLst/>
          <a:rect l="0" t="0" r="0" b="0"/>
          <a:pathLst>
            <a:path>
              <a:moveTo>
                <a:pt x="45720" y="0"/>
              </a:moveTo>
              <a:lnTo>
                <a:pt x="45720" y="53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37F19-77EA-4BB8-9A9C-434F3C0FB9A6}">
      <dsp:nvSpPr>
        <dsp:cNvPr id="0" name=""/>
        <dsp:cNvSpPr/>
      </dsp:nvSpPr>
      <dsp:spPr>
        <a:xfrm>
          <a:off x="1263708" y="1300916"/>
          <a:ext cx="3056771" cy="530514"/>
        </a:xfrm>
        <a:custGeom>
          <a:avLst/>
          <a:gdLst/>
          <a:ahLst/>
          <a:cxnLst/>
          <a:rect l="0" t="0" r="0" b="0"/>
          <a:pathLst>
            <a:path>
              <a:moveTo>
                <a:pt x="3056771" y="0"/>
              </a:moveTo>
              <a:lnTo>
                <a:pt x="3056771" y="265257"/>
              </a:lnTo>
              <a:lnTo>
                <a:pt x="0" y="265257"/>
              </a:lnTo>
              <a:lnTo>
                <a:pt x="0" y="53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726FF3-C8BA-49A8-AB5B-229C2C7757C8}">
      <dsp:nvSpPr>
        <dsp:cNvPr id="0" name=""/>
        <dsp:cNvSpPr/>
      </dsp:nvSpPr>
      <dsp:spPr>
        <a:xfrm>
          <a:off x="3688915" y="37788"/>
          <a:ext cx="1263128" cy="126312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B9E669-5E61-4F4D-83B8-995F2BCE0A5D}">
      <dsp:nvSpPr>
        <dsp:cNvPr id="0" name=""/>
        <dsp:cNvSpPr/>
      </dsp:nvSpPr>
      <dsp:spPr>
        <a:xfrm>
          <a:off x="3688915" y="37788"/>
          <a:ext cx="1263128" cy="126312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3B9A37-FCFF-4DEA-B6BF-1288225AB32C}">
      <dsp:nvSpPr>
        <dsp:cNvPr id="0" name=""/>
        <dsp:cNvSpPr/>
      </dsp:nvSpPr>
      <dsp:spPr>
        <a:xfrm>
          <a:off x="3057351" y="265151"/>
          <a:ext cx="2526257" cy="80840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ctr" anchorCtr="0">
          <a:noAutofit/>
        </a:bodyPr>
        <a:lstStyle/>
        <a:p>
          <a:pPr lvl="0" algn="ctr" defTabSz="1289050" rtl="0">
            <a:lnSpc>
              <a:spcPct val="90000"/>
            </a:lnSpc>
            <a:spcBef>
              <a:spcPct val="0"/>
            </a:spcBef>
            <a:spcAft>
              <a:spcPct val="35000"/>
            </a:spcAft>
          </a:pPr>
          <a:r>
            <a:rPr lang="en-AU" sz="2900" kern="1200" dirty="0" smtClean="0">
              <a:solidFill>
                <a:srgbClr val="117D7F"/>
              </a:solidFill>
            </a:rPr>
            <a:t>CODE OF PRACTICE</a:t>
          </a:r>
          <a:endParaRPr lang="en-AU" sz="2900" kern="1200" dirty="0">
            <a:solidFill>
              <a:srgbClr val="117D7F"/>
            </a:solidFill>
          </a:endParaRPr>
        </a:p>
      </dsp:txBody>
      <dsp:txXfrm>
        <a:off x="3057351" y="265151"/>
        <a:ext cx="2526257" cy="808402"/>
      </dsp:txXfrm>
    </dsp:sp>
    <dsp:sp modelId="{F8C21E9D-CD89-446B-BA8F-5A4ECE1B85C3}">
      <dsp:nvSpPr>
        <dsp:cNvPr id="0" name=""/>
        <dsp:cNvSpPr/>
      </dsp:nvSpPr>
      <dsp:spPr>
        <a:xfrm>
          <a:off x="632144" y="1831431"/>
          <a:ext cx="1263128" cy="126312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948688-2FD8-4199-B2A4-683E38EA044F}">
      <dsp:nvSpPr>
        <dsp:cNvPr id="0" name=""/>
        <dsp:cNvSpPr/>
      </dsp:nvSpPr>
      <dsp:spPr>
        <a:xfrm>
          <a:off x="632144" y="1831431"/>
          <a:ext cx="1263128" cy="126312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A8F222-6286-4D1E-9982-FA057DD0E6CF}">
      <dsp:nvSpPr>
        <dsp:cNvPr id="0" name=""/>
        <dsp:cNvSpPr/>
      </dsp:nvSpPr>
      <dsp:spPr>
        <a:xfrm>
          <a:off x="580" y="2058794"/>
          <a:ext cx="2526257" cy="80840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AU" sz="2900" kern="1200" dirty="0" smtClean="0"/>
            <a:t>Risk management</a:t>
          </a:r>
          <a:endParaRPr lang="en-AU" sz="2900" kern="1200" dirty="0"/>
        </a:p>
      </dsp:txBody>
      <dsp:txXfrm>
        <a:off x="580" y="2058794"/>
        <a:ext cx="2526257" cy="808402"/>
      </dsp:txXfrm>
    </dsp:sp>
    <dsp:sp modelId="{24AB5866-4685-42D7-879E-EC98C025C48B}">
      <dsp:nvSpPr>
        <dsp:cNvPr id="0" name=""/>
        <dsp:cNvSpPr/>
      </dsp:nvSpPr>
      <dsp:spPr>
        <a:xfrm>
          <a:off x="3688915" y="1831431"/>
          <a:ext cx="1263128" cy="126312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006C01-D548-4360-9DF3-66EEBFD15D23}">
      <dsp:nvSpPr>
        <dsp:cNvPr id="0" name=""/>
        <dsp:cNvSpPr/>
      </dsp:nvSpPr>
      <dsp:spPr>
        <a:xfrm>
          <a:off x="3688915" y="1831431"/>
          <a:ext cx="1263128" cy="126312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BA00AB-FA39-43CC-AE18-6F822ACFD81D}">
      <dsp:nvSpPr>
        <dsp:cNvPr id="0" name=""/>
        <dsp:cNvSpPr/>
      </dsp:nvSpPr>
      <dsp:spPr>
        <a:xfrm>
          <a:off x="3057351" y="2058794"/>
          <a:ext cx="2526257" cy="80840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AU" sz="2900" kern="1200" dirty="0" smtClean="0"/>
            <a:t>Hazards</a:t>
          </a:r>
          <a:endParaRPr lang="en-AU" sz="2900" kern="1200" dirty="0"/>
        </a:p>
      </dsp:txBody>
      <dsp:txXfrm>
        <a:off x="3057351" y="2058794"/>
        <a:ext cx="2526257" cy="808402"/>
      </dsp:txXfrm>
    </dsp:sp>
    <dsp:sp modelId="{103C94C3-D81C-4A22-B8B2-250BACF5A211}">
      <dsp:nvSpPr>
        <dsp:cNvPr id="0" name=""/>
        <dsp:cNvSpPr/>
      </dsp:nvSpPr>
      <dsp:spPr>
        <a:xfrm>
          <a:off x="6745686" y="1831431"/>
          <a:ext cx="1263128" cy="126312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E96975-F32A-4568-BB01-94F971C48449}">
      <dsp:nvSpPr>
        <dsp:cNvPr id="0" name=""/>
        <dsp:cNvSpPr/>
      </dsp:nvSpPr>
      <dsp:spPr>
        <a:xfrm>
          <a:off x="6745686" y="1831431"/>
          <a:ext cx="1263128" cy="126312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832A62-4106-46BA-98A4-DD93B7D2DCAD}">
      <dsp:nvSpPr>
        <dsp:cNvPr id="0" name=""/>
        <dsp:cNvSpPr/>
      </dsp:nvSpPr>
      <dsp:spPr>
        <a:xfrm>
          <a:off x="6114122" y="2058794"/>
          <a:ext cx="2526257" cy="80840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AU" sz="2900" kern="1200" dirty="0" smtClean="0"/>
            <a:t>Emergency preparedness</a:t>
          </a:r>
          <a:endParaRPr lang="en-AU" sz="2900" kern="1200" dirty="0"/>
        </a:p>
      </dsp:txBody>
      <dsp:txXfrm>
        <a:off x="6114122" y="2058794"/>
        <a:ext cx="2526257" cy="808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23406-E1C9-46BD-A434-29F4F9D68277}">
      <dsp:nvSpPr>
        <dsp:cNvPr id="0" name=""/>
        <dsp:cNvSpPr/>
      </dsp:nvSpPr>
      <dsp:spPr>
        <a:xfrm rot="5400000">
          <a:off x="-218768" y="844238"/>
          <a:ext cx="1312558" cy="1586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371EFA5-312E-4E72-B044-72AD8271EF34}">
      <dsp:nvSpPr>
        <dsp:cNvPr id="0" name=""/>
        <dsp:cNvSpPr/>
      </dsp:nvSpPr>
      <dsp:spPr>
        <a:xfrm>
          <a:off x="80136" y="2074"/>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Take 5’s</a:t>
          </a:r>
          <a:endParaRPr lang="en-US" sz="1800" kern="1200" dirty="0"/>
        </a:p>
      </dsp:txBody>
      <dsp:txXfrm>
        <a:off x="111116" y="33054"/>
        <a:ext cx="1700915" cy="995765"/>
      </dsp:txXfrm>
    </dsp:sp>
    <dsp:sp modelId="{039B97FA-748F-4684-ABF5-B1E11D6F2A6F}">
      <dsp:nvSpPr>
        <dsp:cNvPr id="0" name=""/>
        <dsp:cNvSpPr/>
      </dsp:nvSpPr>
      <dsp:spPr>
        <a:xfrm rot="5400000">
          <a:off x="-218768" y="2166394"/>
          <a:ext cx="1312558" cy="1586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BDC210B-A218-4623-87DF-66EAAB5944A4}">
      <dsp:nvSpPr>
        <dsp:cNvPr id="0" name=""/>
        <dsp:cNvSpPr/>
      </dsp:nvSpPr>
      <dsp:spPr>
        <a:xfrm>
          <a:off x="80136" y="1324230"/>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Checklists</a:t>
          </a:r>
          <a:endParaRPr lang="en-US" sz="1800" kern="1200" dirty="0"/>
        </a:p>
      </dsp:txBody>
      <dsp:txXfrm>
        <a:off x="111116" y="1355210"/>
        <a:ext cx="1700915" cy="995765"/>
      </dsp:txXfrm>
    </dsp:sp>
    <dsp:sp modelId="{D7960FB9-AEA1-4A7C-ABBF-F963738BBD98}">
      <dsp:nvSpPr>
        <dsp:cNvPr id="0" name=""/>
        <dsp:cNvSpPr/>
      </dsp:nvSpPr>
      <dsp:spPr>
        <a:xfrm>
          <a:off x="442309" y="2827473"/>
          <a:ext cx="2335026" cy="1586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D3954B5-5A42-4B97-BED0-1F06396E77CF}">
      <dsp:nvSpPr>
        <dsp:cNvPr id="0" name=""/>
        <dsp:cNvSpPr/>
      </dsp:nvSpPr>
      <dsp:spPr>
        <a:xfrm>
          <a:off x="80136" y="2646386"/>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Team based risk assessments</a:t>
          </a:r>
          <a:endParaRPr lang="en-US" sz="1800" kern="1200" dirty="0"/>
        </a:p>
      </dsp:txBody>
      <dsp:txXfrm>
        <a:off x="111116" y="2677366"/>
        <a:ext cx="1700915" cy="995765"/>
      </dsp:txXfrm>
    </dsp:sp>
    <dsp:sp modelId="{2E6E104B-B4F8-4146-B481-F64F0D36C36B}">
      <dsp:nvSpPr>
        <dsp:cNvPr id="0" name=""/>
        <dsp:cNvSpPr/>
      </dsp:nvSpPr>
      <dsp:spPr>
        <a:xfrm rot="16200000">
          <a:off x="2125854" y="2166394"/>
          <a:ext cx="1312558" cy="1586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6B12C5B-085E-4A17-A11F-4F622193BF8D}">
      <dsp:nvSpPr>
        <dsp:cNvPr id="0" name=""/>
        <dsp:cNvSpPr/>
      </dsp:nvSpPr>
      <dsp:spPr>
        <a:xfrm>
          <a:off x="2424760" y="2646386"/>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baseline="0" dirty="0" smtClean="0"/>
            <a:t>Bow Tie </a:t>
          </a:r>
          <a:endParaRPr lang="en-US" sz="1800" kern="1200" dirty="0"/>
        </a:p>
      </dsp:txBody>
      <dsp:txXfrm>
        <a:off x="2455740" y="2677366"/>
        <a:ext cx="1700915" cy="995765"/>
      </dsp:txXfrm>
    </dsp:sp>
    <dsp:sp modelId="{59DBCFD5-2A9C-4C54-8401-7661D93CE7CA}">
      <dsp:nvSpPr>
        <dsp:cNvPr id="0" name=""/>
        <dsp:cNvSpPr/>
      </dsp:nvSpPr>
      <dsp:spPr>
        <a:xfrm rot="16135054">
          <a:off x="2112281" y="843202"/>
          <a:ext cx="1314866" cy="1586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5E106B9-6F98-4110-93EF-8CFD0E50A431}">
      <dsp:nvSpPr>
        <dsp:cNvPr id="0" name=""/>
        <dsp:cNvSpPr/>
      </dsp:nvSpPr>
      <dsp:spPr>
        <a:xfrm>
          <a:off x="2424760" y="1324230"/>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tabLst/>
          </a:pPr>
          <a:r>
            <a:rPr lang="en-US" sz="1800" kern="1200" dirty="0" smtClean="0"/>
            <a:t>5 x 5 Risk Matrix</a:t>
          </a:r>
          <a:endParaRPr lang="en-US" sz="1800" kern="1200" dirty="0"/>
        </a:p>
      </dsp:txBody>
      <dsp:txXfrm>
        <a:off x="2455740" y="1355210"/>
        <a:ext cx="1700915" cy="995765"/>
      </dsp:txXfrm>
    </dsp:sp>
    <dsp:sp modelId="{69D0B312-D005-4D6A-A37E-F1D9CFB4EF69}">
      <dsp:nvSpPr>
        <dsp:cNvPr id="0" name=""/>
        <dsp:cNvSpPr/>
      </dsp:nvSpPr>
      <dsp:spPr>
        <a:xfrm rot="3020">
          <a:off x="2762093" y="182123"/>
          <a:ext cx="2359866" cy="1586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5263919-92D8-4FEB-95B6-0CA636BB43C5}">
      <dsp:nvSpPr>
        <dsp:cNvPr id="0" name=""/>
        <dsp:cNvSpPr/>
      </dsp:nvSpPr>
      <dsp:spPr>
        <a:xfrm>
          <a:off x="2399921" y="0"/>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HAZOP’s</a:t>
          </a:r>
          <a:endParaRPr lang="en-US" sz="1800" kern="1200" dirty="0"/>
        </a:p>
      </dsp:txBody>
      <dsp:txXfrm>
        <a:off x="2430901" y="30980"/>
        <a:ext cx="1700915" cy="995765"/>
      </dsp:txXfrm>
    </dsp:sp>
    <dsp:sp modelId="{77E2D25C-18F3-47AD-8684-35C07CA35EE6}">
      <dsp:nvSpPr>
        <dsp:cNvPr id="0" name=""/>
        <dsp:cNvSpPr/>
      </dsp:nvSpPr>
      <dsp:spPr>
        <a:xfrm rot="5400000">
          <a:off x="4470478" y="844238"/>
          <a:ext cx="1312558" cy="158658"/>
        </a:xfrm>
        <a:prstGeom prst="rect">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D747992-0B0D-41F2-B7E4-99C10BD86BD3}">
      <dsp:nvSpPr>
        <dsp:cNvPr id="0" name=""/>
        <dsp:cNvSpPr/>
      </dsp:nvSpPr>
      <dsp:spPr>
        <a:xfrm>
          <a:off x="4769384" y="2074"/>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HAZID’s</a:t>
          </a:r>
          <a:endParaRPr lang="en-US" sz="1800" kern="1200" dirty="0"/>
        </a:p>
      </dsp:txBody>
      <dsp:txXfrm>
        <a:off x="4800364" y="33054"/>
        <a:ext cx="1700915" cy="995765"/>
      </dsp:txXfrm>
    </dsp:sp>
    <dsp:sp modelId="{07B7CB6E-52B3-4597-B532-ADB133CCACFF}">
      <dsp:nvSpPr>
        <dsp:cNvPr id="0" name=""/>
        <dsp:cNvSpPr/>
      </dsp:nvSpPr>
      <dsp:spPr>
        <a:xfrm>
          <a:off x="4769384" y="1324230"/>
          <a:ext cx="1762875" cy="1057725"/>
        </a:xfrm>
        <a:prstGeom prst="roundRect">
          <a:avLst>
            <a:gd name="adj" fmla="val 1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Nertney’s wheel</a:t>
          </a:r>
          <a:endParaRPr lang="en-US" sz="1800" kern="1200" dirty="0"/>
        </a:p>
      </dsp:txBody>
      <dsp:txXfrm>
        <a:off x="4800364" y="1355210"/>
        <a:ext cx="1700915" cy="9957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0628D-1145-44A3-9667-7FCA3A7B0C27}">
      <dsp:nvSpPr>
        <dsp:cNvPr id="0" name=""/>
        <dsp:cNvSpPr/>
      </dsp:nvSpPr>
      <dsp:spPr>
        <a:xfrm>
          <a:off x="1528218" y="306394"/>
          <a:ext cx="4476017" cy="4476017"/>
        </a:xfrm>
        <a:prstGeom prst="pie">
          <a:avLst>
            <a:gd name="adj1" fmla="val 16200000"/>
            <a:gd name="adj2" fmla="val 19285716"/>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Rotating and moving parts </a:t>
          </a:r>
          <a:endParaRPr lang="en-US" sz="1600" kern="1200" dirty="0"/>
        </a:p>
      </dsp:txBody>
      <dsp:txXfrm>
        <a:off x="3810454" y="732681"/>
        <a:ext cx="1225576" cy="772645"/>
      </dsp:txXfrm>
    </dsp:sp>
    <dsp:sp modelId="{758BF1C1-59D6-469B-9141-70A0D409440A}">
      <dsp:nvSpPr>
        <dsp:cNvPr id="0" name=""/>
        <dsp:cNvSpPr/>
      </dsp:nvSpPr>
      <dsp:spPr>
        <a:xfrm>
          <a:off x="1412588" y="546180"/>
          <a:ext cx="4476017" cy="4476017"/>
        </a:xfrm>
        <a:prstGeom prst="pie">
          <a:avLst>
            <a:gd name="adj1" fmla="val 19285716"/>
            <a:gd name="adj2" fmla="val 771428"/>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AU" sz="1600" kern="1200" baseline="0" dirty="0" smtClean="0"/>
            <a:t>Hydraulic systems </a:t>
          </a:r>
          <a:endParaRPr lang="en-US" sz="1600" kern="1200" dirty="0"/>
        </a:p>
      </dsp:txBody>
      <dsp:txXfrm>
        <a:off x="4476528" y="2144758"/>
        <a:ext cx="1300176" cy="825931"/>
      </dsp:txXfrm>
    </dsp:sp>
    <dsp:sp modelId="{C093AC55-ACC8-42AB-860C-F287CA7FA4E5}">
      <dsp:nvSpPr>
        <dsp:cNvPr id="0" name=""/>
        <dsp:cNvSpPr/>
      </dsp:nvSpPr>
      <dsp:spPr>
        <a:xfrm>
          <a:off x="1412588" y="546180"/>
          <a:ext cx="4476017" cy="4476017"/>
        </a:xfrm>
        <a:prstGeom prst="pie">
          <a:avLst>
            <a:gd name="adj1" fmla="val 771428"/>
            <a:gd name="adj2" fmla="val 3857143"/>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Working at heights</a:t>
          </a:r>
          <a:endParaRPr lang="en-US" sz="1600" kern="1200" dirty="0"/>
        </a:p>
      </dsp:txBody>
      <dsp:txXfrm>
        <a:off x="4290027" y="3210476"/>
        <a:ext cx="1172290" cy="852574"/>
      </dsp:txXfrm>
    </dsp:sp>
    <dsp:sp modelId="{14412C04-88E0-43FB-84DB-856DF7E802C3}">
      <dsp:nvSpPr>
        <dsp:cNvPr id="0" name=""/>
        <dsp:cNvSpPr/>
      </dsp:nvSpPr>
      <dsp:spPr>
        <a:xfrm>
          <a:off x="1412588" y="546180"/>
          <a:ext cx="4476017" cy="4476017"/>
        </a:xfrm>
        <a:prstGeom prst="pie">
          <a:avLst>
            <a:gd name="adj1" fmla="val 3857226"/>
            <a:gd name="adj2" fmla="val 6942858"/>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AU" sz="1600" kern="1200" baseline="0" dirty="0" smtClean="0"/>
            <a:t>Falling objects </a:t>
          </a:r>
          <a:endParaRPr lang="en-US" sz="1600" kern="1200" dirty="0"/>
        </a:p>
      </dsp:txBody>
      <dsp:txXfrm>
        <a:off x="3051130" y="4063051"/>
        <a:ext cx="1198933" cy="852574"/>
      </dsp:txXfrm>
    </dsp:sp>
    <dsp:sp modelId="{0F940F52-2DB4-47E3-B0FF-D732631F3146}">
      <dsp:nvSpPr>
        <dsp:cNvPr id="0" name=""/>
        <dsp:cNvSpPr/>
      </dsp:nvSpPr>
      <dsp:spPr>
        <a:xfrm>
          <a:off x="1412588" y="546180"/>
          <a:ext cx="4476017" cy="4476017"/>
        </a:xfrm>
        <a:prstGeom prst="pie">
          <a:avLst>
            <a:gd name="adj1" fmla="val 6942858"/>
            <a:gd name="adj2" fmla="val 10028574"/>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tabLst/>
          </a:pPr>
          <a:r>
            <a:rPr lang="en-US" sz="1800" kern="1200" dirty="0" smtClean="0"/>
            <a:t/>
          </a:r>
          <a:br>
            <a:rPr lang="en-US" sz="1800" kern="1200" dirty="0" smtClean="0"/>
          </a:br>
          <a:r>
            <a:rPr lang="en-US" sz="1600" kern="1200" dirty="0" smtClean="0"/>
            <a:t>Working in hot environment </a:t>
          </a:r>
          <a:endParaRPr lang="en-US" sz="1600" kern="1200" dirty="0"/>
        </a:p>
      </dsp:txBody>
      <dsp:txXfrm>
        <a:off x="1838875" y="3210476"/>
        <a:ext cx="1172290" cy="852574"/>
      </dsp:txXfrm>
    </dsp:sp>
    <dsp:sp modelId="{F5E1C0D7-C299-4D46-976C-F6F5AF6FC604}">
      <dsp:nvSpPr>
        <dsp:cNvPr id="0" name=""/>
        <dsp:cNvSpPr/>
      </dsp:nvSpPr>
      <dsp:spPr>
        <a:xfrm>
          <a:off x="1412588" y="546180"/>
          <a:ext cx="4476017" cy="4476017"/>
        </a:xfrm>
        <a:prstGeom prst="pie">
          <a:avLst>
            <a:gd name="adj1" fmla="val 10028574"/>
            <a:gd name="adj2" fmla="val 13114284"/>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Heavy vehicle movement</a:t>
          </a:r>
          <a:endParaRPr lang="en-US" sz="1600" kern="1200" dirty="0"/>
        </a:p>
      </dsp:txBody>
      <dsp:txXfrm>
        <a:off x="1524488" y="2144758"/>
        <a:ext cx="1300176" cy="825931"/>
      </dsp:txXfrm>
    </dsp:sp>
    <dsp:sp modelId="{71D4A4DA-2A71-4BC8-B2CB-07778C9C9598}">
      <dsp:nvSpPr>
        <dsp:cNvPr id="0" name=""/>
        <dsp:cNvSpPr/>
      </dsp:nvSpPr>
      <dsp:spPr>
        <a:xfrm>
          <a:off x="1412588" y="546180"/>
          <a:ext cx="4476017" cy="4476017"/>
        </a:xfrm>
        <a:prstGeom prst="pie">
          <a:avLst>
            <a:gd name="adj1" fmla="val 13114284"/>
            <a:gd name="adj2" fmla="val 16200000"/>
          </a:avLst>
        </a:prstGeom>
        <a:solidFill>
          <a:srgbClr val="117D7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Remoteness of exploration</a:t>
          </a:r>
          <a:endParaRPr lang="en-US" sz="1600" kern="1200" dirty="0"/>
        </a:p>
      </dsp:txBody>
      <dsp:txXfrm>
        <a:off x="2382391" y="972468"/>
        <a:ext cx="1225576" cy="77264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03/07/2019</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03/07/2019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mp.wa.gov.au/Documents/Safety/MSH_IS_KeyResponsibilitiesExploration.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1378955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AU" dirty="0" smtClean="0"/>
              <a:t>The code is comprised of 3 topics</a:t>
            </a:r>
          </a:p>
          <a:p>
            <a:pPr marL="228600" indent="-228600">
              <a:buFont typeface="+mj-lt"/>
              <a:buAutoNum type="arabicPeriod"/>
            </a:pPr>
            <a:r>
              <a:rPr lang="en-AU" dirty="0" smtClean="0"/>
              <a:t>Risk Management</a:t>
            </a:r>
          </a:p>
          <a:p>
            <a:pPr marL="228600" indent="-228600">
              <a:buFont typeface="+mj-lt"/>
              <a:buAutoNum type="arabicPeriod"/>
            </a:pPr>
            <a:r>
              <a:rPr lang="en-AU" dirty="0" smtClean="0"/>
              <a:t>Hazards</a:t>
            </a:r>
          </a:p>
          <a:p>
            <a:pPr marL="228600" indent="-228600">
              <a:buFont typeface="+mj-lt"/>
              <a:buAutoNum type="arabicPeriod"/>
            </a:pPr>
            <a:r>
              <a:rPr lang="en-AU" dirty="0" smtClean="0"/>
              <a:t>And</a:t>
            </a:r>
            <a:r>
              <a:rPr lang="en-AU" baseline="0" dirty="0"/>
              <a:t> </a:t>
            </a:r>
            <a:r>
              <a:rPr lang="en-AU" baseline="0" dirty="0" smtClean="0"/>
              <a:t>Emergency Preparedness</a:t>
            </a:r>
          </a:p>
          <a:p>
            <a:endParaRPr lang="en-AU" dirty="0" smtClean="0"/>
          </a:p>
        </p:txBody>
      </p:sp>
    </p:spTree>
    <p:extLst>
      <p:ext uri="{BB962C8B-B14F-4D97-AF65-F5344CB8AC3E}">
        <p14:creationId xmlns:p14="http://schemas.microsoft.com/office/powerpoint/2010/main" val="278372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Firstly,</a:t>
            </a:r>
            <a:r>
              <a:rPr lang="en-AU" baseline="0" dirty="0" smtClean="0"/>
              <a:t> a </a:t>
            </a:r>
            <a:r>
              <a:rPr lang="en-AU" dirty="0" smtClean="0"/>
              <a:t>Risk Management Approach </a:t>
            </a:r>
          </a:p>
          <a:p>
            <a:endParaRPr lang="en-AU" dirty="0" smtClean="0"/>
          </a:p>
          <a:p>
            <a:pPr marL="0" indent="0">
              <a:buNone/>
            </a:pPr>
            <a:r>
              <a:rPr lang="en-AU" dirty="0" smtClean="0"/>
              <a:t>Given the</a:t>
            </a:r>
            <a:r>
              <a:rPr lang="en-AU" baseline="0" dirty="0" smtClean="0"/>
              <a:t> data included in the previously mentioned hazard registers and the earlier graph illustrating the fatalities from 2010 to 2018, this highlights that </a:t>
            </a:r>
            <a:r>
              <a:rPr lang="en-AU" dirty="0" smtClean="0"/>
              <a:t>there have</a:t>
            </a:r>
            <a:r>
              <a:rPr lang="en-AU" baseline="0" dirty="0" smtClean="0"/>
              <a:t> been</a:t>
            </a:r>
            <a:r>
              <a:rPr lang="en-AU" dirty="0" smtClean="0"/>
              <a:t> numerous incidents where personnel have died or been seriously injured through inadequate recognition of exploration hazards and risks. </a:t>
            </a:r>
          </a:p>
          <a:p>
            <a:pPr marL="0" indent="0">
              <a:buNone/>
            </a:pPr>
            <a:endParaRPr lang="en-AU" dirty="0" smtClean="0"/>
          </a:p>
          <a:p>
            <a:pPr marL="0" indent="0">
              <a:buNone/>
            </a:pPr>
            <a:r>
              <a:rPr lang="en-AU" dirty="0" smtClean="0"/>
              <a:t>And we know that exploration in </a:t>
            </a:r>
            <a:r>
              <a:rPr lang="en-AU" b="1" u="sng" dirty="0" smtClean="0"/>
              <a:t>any</a:t>
            </a:r>
            <a:r>
              <a:rPr lang="en-AU" dirty="0" smtClean="0"/>
              <a:t> environment is potentially hazardous but exploration in remote locations, such as those encountered in Western Australia, presents additional risk factors. </a:t>
            </a:r>
          </a:p>
          <a:p>
            <a:pPr marL="0" indent="0">
              <a:buNone/>
            </a:pP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11</a:t>
            </a:fld>
            <a:endParaRPr lang="en-AU"/>
          </a:p>
        </p:txBody>
      </p:sp>
    </p:spTree>
    <p:extLst>
      <p:ext uri="{BB962C8B-B14F-4D97-AF65-F5344CB8AC3E}">
        <p14:creationId xmlns:p14="http://schemas.microsoft.com/office/powerpoint/2010/main" val="2574035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i="1" smtClean="0">
                <a:solidFill>
                  <a:srgbClr val="117D7F"/>
                </a:solidFill>
              </a:rPr>
              <a:t>The risks faced in exploration work need to be managed with the same rigour as for any other mining activity.</a:t>
            </a:r>
          </a:p>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12</a:t>
            </a:fld>
            <a:endParaRPr lang="en-AU"/>
          </a:p>
        </p:txBody>
      </p:sp>
    </p:spTree>
    <p:extLst>
      <p:ext uri="{BB962C8B-B14F-4D97-AF65-F5344CB8AC3E}">
        <p14:creationId xmlns:p14="http://schemas.microsoft.com/office/powerpoint/2010/main" val="424550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Thorough planning and preparation are critical elements for effective management of the hazards associated with these activities.</a:t>
            </a:r>
          </a:p>
          <a:p>
            <a:pPr marL="0" indent="0">
              <a:buNone/>
            </a:pPr>
            <a:endParaRPr lang="en-AU" dirty="0" smtClean="0"/>
          </a:p>
          <a:p>
            <a:pPr marL="0" indent="0">
              <a:buNone/>
            </a:pPr>
            <a:r>
              <a:rPr lang="en-AU" dirty="0" smtClean="0"/>
              <a:t>The provision of instruction, information, training and supervision are critical to risk management and they are an essential component of any risk control strategy.</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13</a:t>
            </a:fld>
            <a:endParaRPr lang="en-AU"/>
          </a:p>
        </p:txBody>
      </p:sp>
    </p:spTree>
    <p:extLst>
      <p:ext uri="{BB962C8B-B14F-4D97-AF65-F5344CB8AC3E}">
        <p14:creationId xmlns:p14="http://schemas.microsoft.com/office/powerpoint/2010/main" val="2216348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smtClean="0"/>
              <a:t>WAEEL – we will update this once the revised info</a:t>
            </a:r>
            <a:r>
              <a:rPr lang="en-AU" b="1" baseline="0" dirty="0" smtClean="0"/>
              <a:t> sheet is</a:t>
            </a:r>
            <a:r>
              <a:rPr lang="en-AU" b="1" dirty="0" smtClean="0"/>
              <a:t> complete and approved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As a demonstration</a:t>
            </a:r>
            <a:r>
              <a:rPr lang="en-AU" baseline="0" dirty="0" smtClean="0"/>
              <a:t> of some of the resources you can draw upon, perhaps as a checklist to make sure you are delivering on the basics for supervision h</a:t>
            </a:r>
            <a:r>
              <a:rPr lang="en-AU" dirty="0" smtClean="0"/>
              <a:t>ere is a</a:t>
            </a:r>
            <a:r>
              <a:rPr lang="en-AU" baseline="0" dirty="0" smtClean="0"/>
              <a:t> resource available on our website, it outlines the key positions of responsibility for exploration not under the control of a registered manager</a:t>
            </a:r>
            <a:endParaRPr lang="en-AU" dirty="0" smtClean="0"/>
          </a:p>
          <a:p>
            <a:endParaRPr lang="en-AU" dirty="0" smtClean="0">
              <a:hlinkClick r:id="rId3"/>
            </a:endParaRPr>
          </a:p>
          <a:p>
            <a:r>
              <a:rPr lang="en-AU" dirty="0" smtClean="0">
                <a:hlinkClick r:id="rId3"/>
              </a:rPr>
              <a:t>http://www.dmp.wa.gov.au/Documents/Safety/MSH_IS_KeyResponsibilitiesExploration.pdf</a:t>
            </a:r>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14</a:t>
            </a:fld>
            <a:endParaRPr lang="en-AU"/>
          </a:p>
        </p:txBody>
      </p:sp>
    </p:spTree>
    <p:extLst>
      <p:ext uri="{BB962C8B-B14F-4D97-AF65-F5344CB8AC3E}">
        <p14:creationId xmlns:p14="http://schemas.microsoft.com/office/powerpoint/2010/main" val="114316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Break out exercise</a:t>
            </a:r>
          </a:p>
          <a:p>
            <a:endParaRPr lang="en-AU" dirty="0" smtClean="0"/>
          </a:p>
          <a:p>
            <a:r>
              <a:rPr lang="en-AU" dirty="0" smtClean="0"/>
              <a:t>Spend 5 minutes looking at this handout</a:t>
            </a:r>
            <a:r>
              <a:rPr lang="en-AU" b="0" dirty="0" smtClean="0">
                <a:solidFill>
                  <a:srgbClr val="FF0000"/>
                </a:solidFill>
              </a:rPr>
              <a:t>, </a:t>
            </a:r>
            <a:r>
              <a:rPr lang="en-AU" dirty="0" smtClean="0"/>
              <a:t>circle any of the areas where you believe there is a gap at your operation</a:t>
            </a:r>
          </a:p>
          <a:p>
            <a:endParaRPr lang="en-AU" dirty="0" smtClean="0"/>
          </a:p>
          <a:p>
            <a:r>
              <a:rPr lang="en-AU" dirty="0" smtClean="0"/>
              <a:t>NOTE (set timer for 3 minutes) after the exercise suggest that they use this list of items circled as something to take away with them to follow up at their operations</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15</a:t>
            </a:fld>
            <a:endParaRPr lang="en-AU"/>
          </a:p>
        </p:txBody>
      </p:sp>
    </p:spTree>
    <p:extLst>
      <p:ext uri="{BB962C8B-B14F-4D97-AF65-F5344CB8AC3E}">
        <p14:creationId xmlns:p14="http://schemas.microsoft.com/office/powerpoint/2010/main" val="275159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Supervisors have an important role in developing and checking work plans, as well as monitoring and responding to changes in work and the environment.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16</a:t>
            </a:fld>
            <a:endParaRPr lang="en-AU"/>
          </a:p>
        </p:txBody>
      </p:sp>
    </p:spTree>
    <p:extLst>
      <p:ext uri="{BB962C8B-B14F-4D97-AF65-F5344CB8AC3E}">
        <p14:creationId xmlns:p14="http://schemas.microsoft.com/office/powerpoint/2010/main" val="3497474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AU" sz="1200" i="1" dirty="0" smtClean="0">
                <a:solidFill>
                  <a:srgbClr val="A32816"/>
                </a:solidFill>
              </a:rPr>
              <a:t>Having insufficient or inexperienced supervisors can lead to situations that increases safety and health risks to workers.</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17</a:t>
            </a:fld>
            <a:endParaRPr lang="en-AU"/>
          </a:p>
        </p:txBody>
      </p:sp>
    </p:spTree>
    <p:extLst>
      <p:ext uri="{BB962C8B-B14F-4D97-AF65-F5344CB8AC3E}">
        <p14:creationId xmlns:p14="http://schemas.microsoft.com/office/powerpoint/2010/main" val="103029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A32816"/>
                </a:solidFill>
              </a:rPr>
              <a:t>In case you aren’t already</a:t>
            </a:r>
            <a:r>
              <a:rPr lang="en-US" baseline="0" dirty="0" smtClean="0">
                <a:solidFill>
                  <a:srgbClr val="A32816"/>
                </a:solidFill>
              </a:rPr>
              <a:t> aware of this statistic, </a:t>
            </a:r>
            <a:r>
              <a:rPr lang="en-US" dirty="0" smtClean="0">
                <a:solidFill>
                  <a:srgbClr val="A32816"/>
                </a:solidFill>
              </a:rPr>
              <a:t>44% of fatalities</a:t>
            </a:r>
            <a:r>
              <a:rPr lang="en-US" dirty="0" smtClean="0"/>
              <a:t> occurred under supervision of supervisors who had been in role for </a:t>
            </a:r>
            <a:r>
              <a:rPr lang="en-US" dirty="0" smtClean="0">
                <a:solidFill>
                  <a:srgbClr val="A32816"/>
                </a:solidFill>
              </a:rPr>
              <a:t>less than one year –please note this is industry as a whole and not broken</a:t>
            </a:r>
            <a:r>
              <a:rPr lang="en-US" baseline="0" dirty="0" smtClean="0">
                <a:solidFill>
                  <a:srgbClr val="A32816"/>
                </a:solidFill>
              </a:rPr>
              <a:t> into exploration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solidFill>
                <a:srgbClr val="A32816"/>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solidFill>
                  <a:srgbClr val="A32816"/>
                </a:solidFill>
              </a:rPr>
              <a:t>Retrospective study </a:t>
            </a:r>
            <a:endParaRPr lang="en-US" dirty="0" smtClean="0">
              <a:solidFill>
                <a:srgbClr val="A32816"/>
              </a:solidFill>
            </a:endParaRPr>
          </a:p>
          <a:p>
            <a:endParaRPr lang="en-AU" dirty="0" smtClean="0"/>
          </a:p>
          <a:p>
            <a:r>
              <a:rPr lang="en-AU" dirty="0" smtClean="0"/>
              <a:t>Source: http://www.dmp.wa.gov.au/Documents/Safety/MSH_R_FatalAccidents200012.pdf</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18</a:t>
            </a:fld>
            <a:endParaRPr lang="en-AU"/>
          </a:p>
        </p:txBody>
      </p:sp>
    </p:spTree>
    <p:extLst>
      <p:ext uri="{BB962C8B-B14F-4D97-AF65-F5344CB8AC3E}">
        <p14:creationId xmlns:p14="http://schemas.microsoft.com/office/powerpoint/2010/main" val="3986049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indent="0">
              <a:buNone/>
            </a:pPr>
            <a:r>
              <a:rPr lang="en-AU" dirty="0" smtClean="0"/>
              <a:t>The minimum requirements of a risk management approach will encourage all personnel to: </a:t>
            </a:r>
          </a:p>
          <a:p>
            <a:pPr marL="171450" indent="-171450">
              <a:buFont typeface="Arial" panose="020B0604020202020204" pitchFamily="34" charset="0"/>
              <a:buChar char="•"/>
            </a:pPr>
            <a:r>
              <a:rPr lang="en-AU" dirty="0" smtClean="0"/>
              <a:t>Anticipate and recognise hazards </a:t>
            </a:r>
          </a:p>
          <a:p>
            <a:pPr marL="171450" indent="-171450">
              <a:buFont typeface="Arial" panose="020B0604020202020204" pitchFamily="34" charset="0"/>
              <a:buChar char="•"/>
            </a:pPr>
            <a:r>
              <a:rPr lang="en-AU" dirty="0" smtClean="0"/>
              <a:t>Assess the probability and severity of harm that may arise and </a:t>
            </a:r>
          </a:p>
          <a:p>
            <a:pPr marL="171450" indent="-171450">
              <a:buFont typeface="Arial" panose="020B0604020202020204" pitchFamily="34" charset="0"/>
              <a:buChar char="•"/>
            </a:pPr>
            <a:r>
              <a:rPr lang="en-AU" dirty="0" smtClean="0"/>
              <a:t>Identify and implement appropriate controls. </a:t>
            </a:r>
          </a:p>
          <a:p>
            <a:endParaRPr lang="en-AU" dirty="0" smtClean="0"/>
          </a:p>
          <a:p>
            <a:pPr marL="0" indent="0">
              <a:buNone/>
            </a:pPr>
            <a:r>
              <a:rPr lang="en-AU" dirty="0" smtClean="0"/>
              <a:t>The risk management approach is most effective when: </a:t>
            </a:r>
          </a:p>
          <a:p>
            <a:pPr marL="171450" indent="-171450">
              <a:buFont typeface="Arial" panose="020B0604020202020204" pitchFamily="34" charset="0"/>
              <a:buChar char="•"/>
            </a:pPr>
            <a:r>
              <a:rPr lang="en-AU" dirty="0" smtClean="0"/>
              <a:t>Hazards are addressed at the design or planning stages </a:t>
            </a:r>
          </a:p>
          <a:p>
            <a:pPr marL="171450" indent="-171450">
              <a:buFont typeface="Arial" panose="020B0604020202020204" pitchFamily="34" charset="0"/>
              <a:buChar char="•"/>
            </a:pPr>
            <a:r>
              <a:rPr lang="en-AU" dirty="0" smtClean="0"/>
              <a:t>The workforce is consulted throughout the process and </a:t>
            </a:r>
          </a:p>
          <a:p>
            <a:pPr marL="171450" indent="-171450">
              <a:buFont typeface="Arial" panose="020B0604020202020204" pitchFamily="34" charset="0"/>
              <a:buChar char="•"/>
            </a:pPr>
            <a:r>
              <a:rPr lang="en-AU" dirty="0" smtClean="0"/>
              <a:t>Control measures are regularly monitored and reviewed for effectiveness.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19</a:t>
            </a:fld>
            <a:endParaRPr lang="en-AU"/>
          </a:p>
        </p:txBody>
      </p:sp>
    </p:spTree>
    <p:extLst>
      <p:ext uri="{BB962C8B-B14F-4D97-AF65-F5344CB8AC3E}">
        <p14:creationId xmlns:p14="http://schemas.microsoft.com/office/powerpoint/2010/main" val="251872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a:t>
            </a:fld>
            <a:endParaRPr lang="en-AU" dirty="0"/>
          </a:p>
        </p:txBody>
      </p:sp>
    </p:spTree>
    <p:extLst>
      <p:ext uri="{BB962C8B-B14F-4D97-AF65-F5344CB8AC3E}">
        <p14:creationId xmlns:p14="http://schemas.microsoft.com/office/powerpoint/2010/main" val="210524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AU" dirty="0" smtClean="0"/>
              <a:t>There are a variety of</a:t>
            </a:r>
            <a:r>
              <a:rPr lang="en-AU" baseline="0" dirty="0" smtClean="0"/>
              <a:t> tools available for risk management:</a:t>
            </a:r>
          </a:p>
          <a:p>
            <a:pPr marL="171450" indent="-171450">
              <a:buFont typeface="Arial" panose="020B0604020202020204" pitchFamily="34" charset="0"/>
              <a:buChar char="•"/>
            </a:pPr>
            <a:r>
              <a:rPr lang="en-AU" baseline="0" dirty="0" smtClean="0"/>
              <a:t>Take 5’s</a:t>
            </a:r>
          </a:p>
          <a:p>
            <a:pPr marL="171450" indent="-171450">
              <a:buFont typeface="Arial" panose="020B0604020202020204" pitchFamily="34" charset="0"/>
              <a:buChar char="•"/>
            </a:pPr>
            <a:r>
              <a:rPr lang="en-AU" baseline="0" dirty="0" smtClean="0"/>
              <a:t>Checklists</a:t>
            </a:r>
          </a:p>
          <a:p>
            <a:pPr marL="171450" indent="-171450">
              <a:buFont typeface="Arial" panose="020B0604020202020204" pitchFamily="34" charset="0"/>
              <a:buChar char="•"/>
            </a:pPr>
            <a:r>
              <a:rPr lang="en-AU" baseline="0" dirty="0" smtClean="0"/>
              <a:t>Team based risk assessments</a:t>
            </a:r>
          </a:p>
          <a:p>
            <a:pPr marL="171450" indent="-171450">
              <a:buFont typeface="Arial" panose="020B0604020202020204" pitchFamily="34" charset="0"/>
              <a:buChar char="•"/>
            </a:pPr>
            <a:r>
              <a:rPr lang="en-AU" baseline="0" dirty="0" smtClean="0"/>
              <a:t>Bow Tie</a:t>
            </a:r>
          </a:p>
          <a:p>
            <a:pPr marL="171450" indent="-171450">
              <a:buFont typeface="Arial" panose="020B0604020202020204" pitchFamily="34" charset="0"/>
              <a:buChar char="•"/>
            </a:pPr>
            <a:r>
              <a:rPr lang="en-AU" baseline="0" dirty="0" smtClean="0"/>
              <a:t>5 x 5 Risk Matrix </a:t>
            </a:r>
          </a:p>
          <a:p>
            <a:pPr marL="171450" indent="-171450">
              <a:buFont typeface="Arial" panose="020B0604020202020204" pitchFamily="34" charset="0"/>
              <a:buChar char="•"/>
            </a:pPr>
            <a:r>
              <a:rPr lang="en-AU" baseline="0" dirty="0" smtClean="0"/>
              <a:t>HAZOP’s</a:t>
            </a:r>
          </a:p>
          <a:p>
            <a:pPr marL="171450" indent="-171450">
              <a:buFont typeface="Arial" panose="020B0604020202020204" pitchFamily="34" charset="0"/>
              <a:buChar char="•"/>
            </a:pPr>
            <a:r>
              <a:rPr lang="en-AU" baseline="0" dirty="0" smtClean="0"/>
              <a:t>HAZID’s</a:t>
            </a:r>
          </a:p>
          <a:p>
            <a:pPr marL="171450" indent="-171450">
              <a:buFont typeface="Arial" panose="020B0604020202020204" pitchFamily="34" charset="0"/>
              <a:buChar char="•"/>
            </a:pPr>
            <a:r>
              <a:rPr lang="en-AU" dirty="0" err="1" smtClean="0">
                <a:solidFill>
                  <a:schemeClr val="accent6">
                    <a:lumMod val="75000"/>
                  </a:schemeClr>
                </a:solidFill>
              </a:rPr>
              <a:t>Nertney’s</a:t>
            </a:r>
            <a:r>
              <a:rPr lang="en-AU" dirty="0" smtClean="0">
                <a:solidFill>
                  <a:schemeClr val="accent6">
                    <a:lumMod val="75000"/>
                  </a:schemeClr>
                </a:solidFill>
              </a:rPr>
              <a:t> Wheel </a:t>
            </a:r>
          </a:p>
          <a:p>
            <a:endParaRPr lang="en-AU" baseline="0"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20</a:t>
            </a:fld>
            <a:endParaRPr lang="en-AU"/>
          </a:p>
        </p:txBody>
      </p:sp>
    </p:spTree>
    <p:extLst>
      <p:ext uri="{BB962C8B-B14F-4D97-AF65-F5344CB8AC3E}">
        <p14:creationId xmlns:p14="http://schemas.microsoft.com/office/powerpoint/2010/main" val="331067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AU" baseline="0" dirty="0" smtClean="0">
                <a:solidFill>
                  <a:schemeClr val="accent6">
                    <a:lumMod val="75000"/>
                  </a:schemeClr>
                </a:solidFill>
              </a:rPr>
              <a:t>There is also some simple guidance available on our website which you may find useful</a:t>
            </a:r>
          </a:p>
          <a:p>
            <a:endParaRPr lang="en-AU" baseline="0" dirty="0" smtClean="0"/>
          </a:p>
          <a:p>
            <a:r>
              <a:rPr lang="en-AU" baseline="0" dirty="0" smtClean="0"/>
              <a:t>Whatever tool you choose to apply, its critical to remember that it must be appropriate to the complexity of your operation</a:t>
            </a:r>
            <a:endParaRPr lang="en-AU" baseline="0" dirty="0" smtClean="0">
              <a:solidFill>
                <a:schemeClr val="accent6">
                  <a:lumMod val="75000"/>
                </a:schemeClr>
              </a:solidFill>
            </a:endParaRPr>
          </a:p>
          <a:p>
            <a:pPr marL="0" indent="0">
              <a:buFont typeface="Arial" panose="020B0604020202020204" pitchFamily="34" charset="0"/>
              <a:buNone/>
            </a:pPr>
            <a:endParaRPr lang="en-AU" baseline="0" dirty="0" smtClean="0">
              <a:solidFill>
                <a:schemeClr val="accent6">
                  <a:lumMod val="75000"/>
                </a:schemeClr>
              </a:solidFill>
            </a:endParaRP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21</a:t>
            </a:fld>
            <a:endParaRPr lang="en-AU"/>
          </a:p>
        </p:txBody>
      </p:sp>
    </p:spTree>
    <p:extLst>
      <p:ext uri="{BB962C8B-B14F-4D97-AF65-F5344CB8AC3E}">
        <p14:creationId xmlns:p14="http://schemas.microsoft.com/office/powerpoint/2010/main" val="892129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AU" sz="1200" b="0" i="0" u="none" strike="noStrike" kern="1200" baseline="0" dirty="0" smtClean="0">
                <a:solidFill>
                  <a:schemeClr val="tx1"/>
                </a:solidFill>
                <a:latin typeface="+mn-lt"/>
                <a:ea typeface="+mn-ea"/>
                <a:cs typeface="+mn-cs"/>
              </a:rPr>
              <a:t>Part 2 of the code comprises the </a:t>
            </a:r>
            <a:r>
              <a:rPr lang="en-AU" sz="1200" b="1" i="0" u="sng" strike="noStrike" kern="1200" baseline="0" dirty="0" smtClean="0">
                <a:solidFill>
                  <a:schemeClr val="tx1"/>
                </a:solidFill>
                <a:latin typeface="+mn-lt"/>
                <a:ea typeface="+mn-ea"/>
                <a:cs typeface="+mn-cs"/>
              </a:rPr>
              <a:t>major hazard categories </a:t>
            </a:r>
            <a:r>
              <a:rPr lang="en-AU" sz="1200" b="0" i="0" u="none" strike="noStrike" kern="1200" baseline="0" dirty="0" smtClean="0">
                <a:solidFill>
                  <a:schemeClr val="tx1"/>
                </a:solidFill>
                <a:latin typeface="+mn-lt"/>
                <a:ea typeface="+mn-ea"/>
                <a:cs typeface="+mn-cs"/>
              </a:rPr>
              <a:t>identified for the exploration environment.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each of these hazards there is </a:t>
            </a:r>
          </a:p>
          <a:p>
            <a:pPr marL="228600" indent="-228600">
              <a:buFont typeface="+mj-lt"/>
              <a:buAutoNum type="arabicPeriod"/>
            </a:pPr>
            <a:r>
              <a:rPr lang="en-AU" sz="1200" b="0" i="0" u="none" strike="noStrike" kern="1200" baseline="0" dirty="0" smtClean="0">
                <a:solidFill>
                  <a:schemeClr val="tx1"/>
                </a:solidFill>
                <a:latin typeface="+mn-lt"/>
                <a:ea typeface="+mn-ea"/>
                <a:cs typeface="+mn-cs"/>
              </a:rPr>
              <a:t>A </a:t>
            </a:r>
            <a:r>
              <a:rPr lang="en-AU" sz="1200" b="1" i="0" u="sng" strike="noStrike" kern="1200" baseline="0" dirty="0" smtClean="0">
                <a:solidFill>
                  <a:schemeClr val="tx1"/>
                </a:solidFill>
                <a:latin typeface="+mn-lt"/>
                <a:ea typeface="+mn-ea"/>
                <a:cs typeface="+mn-cs"/>
              </a:rPr>
              <a:t>summary of the hazard </a:t>
            </a:r>
            <a:r>
              <a:rPr lang="en-AU" sz="1200" b="0" i="0" u="none" strike="noStrike" kern="1200" baseline="0" dirty="0" smtClean="0">
                <a:solidFill>
                  <a:schemeClr val="tx1"/>
                </a:solidFill>
                <a:latin typeface="+mn-lt"/>
                <a:ea typeface="+mn-ea"/>
                <a:cs typeface="+mn-cs"/>
              </a:rPr>
              <a:t>and examples of the types of equipment, activity or environment that may give rise to it. This hazard summary may assist in identifying the sources of the risk. </a:t>
            </a:r>
          </a:p>
          <a:p>
            <a:pPr marL="228600" indent="-228600">
              <a:buFont typeface="+mj-lt"/>
              <a:buAutoNum type="arabicPeriod"/>
            </a:pPr>
            <a:r>
              <a:rPr lang="en-AU" sz="1200" b="0" i="0" u="none" strike="noStrike" kern="1200" baseline="0" dirty="0" smtClean="0">
                <a:solidFill>
                  <a:schemeClr val="tx1"/>
                </a:solidFill>
                <a:latin typeface="+mn-lt"/>
                <a:ea typeface="+mn-ea"/>
                <a:cs typeface="+mn-cs"/>
              </a:rPr>
              <a:t>The </a:t>
            </a:r>
            <a:r>
              <a:rPr lang="en-AU" sz="1200" b="1" i="0" u="sng" strike="noStrike" kern="1200" baseline="0" dirty="0" smtClean="0">
                <a:solidFill>
                  <a:schemeClr val="tx1"/>
                </a:solidFill>
                <a:latin typeface="+mn-lt"/>
                <a:ea typeface="+mn-ea"/>
                <a:cs typeface="+mn-cs"/>
              </a:rPr>
              <a:t>direct and contributing factors </a:t>
            </a:r>
            <a:r>
              <a:rPr lang="en-AU" sz="1200" b="0" i="0" u="none" strike="noStrike" kern="1200" baseline="0" dirty="0" smtClean="0">
                <a:solidFill>
                  <a:schemeClr val="tx1"/>
                </a:solidFill>
                <a:latin typeface="+mn-lt"/>
                <a:ea typeface="+mn-ea"/>
                <a:cs typeface="+mn-cs"/>
              </a:rPr>
              <a:t>to consider when assessing the risk of injury or harm to health from the hazard. This allows operators to develop site-specific solutions – each operation will have its own complexity and specific requirements. </a:t>
            </a:r>
          </a:p>
          <a:p>
            <a:pPr marL="228600" indent="-228600">
              <a:buFont typeface="+mj-lt"/>
              <a:buAutoNum type="arabicPeriod"/>
            </a:pPr>
            <a:r>
              <a:rPr lang="en-AU" sz="1200" b="0" i="0" u="none" strike="noStrike" kern="1200" baseline="0" dirty="0" smtClean="0">
                <a:solidFill>
                  <a:schemeClr val="tx1"/>
                </a:solidFill>
                <a:latin typeface="+mn-lt"/>
                <a:ea typeface="+mn-ea"/>
                <a:cs typeface="+mn-cs"/>
              </a:rPr>
              <a:t>Examples of </a:t>
            </a:r>
            <a:r>
              <a:rPr lang="en-AU" sz="1200" b="1" i="0" u="sng" strike="noStrike" kern="1200" baseline="0" dirty="0" smtClean="0">
                <a:solidFill>
                  <a:schemeClr val="tx1"/>
                </a:solidFill>
                <a:latin typeface="+mn-lt"/>
                <a:ea typeface="+mn-ea"/>
                <a:cs typeface="+mn-cs"/>
              </a:rPr>
              <a:t>control measures </a:t>
            </a:r>
            <a:r>
              <a:rPr lang="en-AU" sz="1200" b="0" i="0" u="none" strike="noStrike" kern="1200" baseline="0" dirty="0" smtClean="0">
                <a:solidFill>
                  <a:schemeClr val="tx1"/>
                </a:solidFill>
                <a:latin typeface="+mn-lt"/>
                <a:ea typeface="+mn-ea"/>
                <a:cs typeface="+mn-cs"/>
              </a:rPr>
              <a:t>to assist in risk mitigation. Rather than being overly prescriptive, the content aims to provide a basis for considering how best to manage the risk. Use the hierarchy of control when implementing controls to eliminate the hazard or reduce the risk. Low-level controls such as providing personal protective equipment (PPE) or administrative measures should only be used as a last resort or to support other control measures. </a:t>
            </a:r>
          </a:p>
          <a:p>
            <a:pPr marL="228600" indent="-228600">
              <a:buFont typeface="+mj-lt"/>
              <a:buAutoNum type="arabicPeriod"/>
            </a:pPr>
            <a:r>
              <a:rPr lang="en-AU" sz="1200" b="0" i="0" u="none" strike="noStrike" kern="1200" baseline="0" dirty="0" smtClean="0">
                <a:solidFill>
                  <a:schemeClr val="tx1"/>
                </a:solidFill>
                <a:latin typeface="+mn-lt"/>
                <a:ea typeface="+mn-ea"/>
                <a:cs typeface="+mn-cs"/>
              </a:rPr>
              <a:t>And </a:t>
            </a:r>
            <a:r>
              <a:rPr lang="en-AU" sz="1200" b="1" i="0" u="sng" strike="noStrike" kern="1200" baseline="0" dirty="0" smtClean="0">
                <a:solidFill>
                  <a:schemeClr val="tx1"/>
                </a:solidFill>
                <a:latin typeface="+mn-lt"/>
                <a:ea typeface="+mn-ea"/>
                <a:cs typeface="+mn-cs"/>
              </a:rPr>
              <a:t>further information</a:t>
            </a:r>
            <a:r>
              <a:rPr lang="en-AU" sz="1200" b="0" i="0" u="none" strike="noStrike" kern="1200" baseline="0" dirty="0" smtClean="0">
                <a:solidFill>
                  <a:schemeClr val="tx1"/>
                </a:solidFill>
                <a:latin typeface="+mn-lt"/>
                <a:ea typeface="+mn-ea"/>
                <a:cs typeface="+mn-cs"/>
              </a:rPr>
              <a:t>, including incident summaries that highlight what can go wrong. </a:t>
            </a:r>
            <a:endParaRPr lang="en-AU" dirty="0" smtClean="0"/>
          </a:p>
          <a:p>
            <a:endParaRPr lang="en-AU"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22</a:t>
            </a:fld>
            <a:endParaRPr lang="en-AU"/>
          </a:p>
        </p:txBody>
      </p:sp>
    </p:spTree>
    <p:extLst>
      <p:ext uri="{BB962C8B-B14F-4D97-AF65-F5344CB8AC3E}">
        <p14:creationId xmlns:p14="http://schemas.microsoft.com/office/powerpoint/2010/main" val="335388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AU" dirty="0" smtClean="0"/>
              <a:t>If we apply the basics that I’ve</a:t>
            </a:r>
            <a:r>
              <a:rPr lang="en-AU" baseline="0" dirty="0" smtClean="0"/>
              <a:t> shared so far today….</a:t>
            </a:r>
          </a:p>
          <a:p>
            <a:endParaRPr lang="en-AU" baseline="0" dirty="0" smtClean="0"/>
          </a:p>
          <a:p>
            <a:r>
              <a:rPr lang="en-AU" baseline="0" dirty="0" smtClean="0"/>
              <a:t>By using the data from the DMIRS fatality and serous injury hazard registers and the list of major exploration hazards outlined in the code, this offers a good starting place.</a:t>
            </a:r>
          </a:p>
          <a:p>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Then add the hazards relevant to your own operation that you have identified, this forms a basic hazard register for you to assess.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Don’t forget that the code already has a list of identified controls – don’t reinvent the wheel!</a:t>
            </a:r>
            <a:endParaRPr lang="en-AU" dirty="0" smtClean="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052102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aseline="0" dirty="0" smtClean="0"/>
              <a:t>Mental Wellbeing is identified in the code as a major hazard and encourage you to place the appropriate amount of energy into minimising the exposure to hazards surrounding mental health at your operations.</a:t>
            </a:r>
            <a:endParaRPr lang="en-AU" dirty="0" smtClean="0"/>
          </a:p>
          <a:p>
            <a:pPr marL="0" indent="0">
              <a:buFont typeface="Arial" panose="020B0604020202020204" pitchFamily="34" charset="0"/>
              <a:buNone/>
            </a:pPr>
            <a:endParaRPr lang="en-AU" dirty="0" smtClean="0"/>
          </a:p>
          <a:p>
            <a:pPr marL="0" indent="0">
              <a:buFont typeface="Arial" panose="020B0604020202020204" pitchFamily="34" charset="0"/>
              <a:buNone/>
            </a:pPr>
            <a:r>
              <a:rPr lang="en-AU" dirty="0" smtClean="0"/>
              <a:t>Best way to think of</a:t>
            </a:r>
            <a:r>
              <a:rPr lang="en-AU" baseline="0" dirty="0" smtClean="0"/>
              <a:t> it: m</a:t>
            </a:r>
            <a:r>
              <a:rPr lang="en-AU" dirty="0" smtClean="0"/>
              <a:t>ental health hazards are to be treated</a:t>
            </a:r>
            <a:r>
              <a:rPr lang="en-AU" baseline="0" dirty="0" smtClean="0"/>
              <a:t> like any other hazards.</a:t>
            </a:r>
          </a:p>
          <a:p>
            <a:pPr marL="0" indent="0">
              <a:buFont typeface="Arial" panose="020B0604020202020204" pitchFamily="34" charset="0"/>
              <a:buNone/>
            </a:pPr>
            <a:endParaRPr lang="en-AU" baseline="0" dirty="0" smtClean="0"/>
          </a:p>
          <a:p>
            <a:pPr marL="0" indent="0">
              <a:buFont typeface="Arial" panose="020B0604020202020204" pitchFamily="34" charset="0"/>
              <a:buNone/>
            </a:pPr>
            <a:r>
              <a:rPr lang="en-AU" baseline="0" dirty="0" smtClean="0"/>
              <a:t>Use the risk management process to identify the hazards, and to put in suitable controls</a:t>
            </a:r>
          </a:p>
          <a:p>
            <a:pPr marL="457200" lvl="1" indent="0">
              <a:buFont typeface="Arial" panose="020B0604020202020204" pitchFamily="34" charset="0"/>
              <a:buNone/>
            </a:pPr>
            <a:endParaRPr lang="en-AU" baseline="0" dirty="0" smtClean="0"/>
          </a:p>
          <a:p>
            <a:pPr marL="0" lvl="0" indent="0">
              <a:buFont typeface="Arial" panose="020B0604020202020204" pitchFamily="34" charset="0"/>
              <a:buNone/>
            </a:pPr>
            <a:r>
              <a:rPr lang="en-AU" baseline="0" dirty="0" smtClean="0">
                <a:solidFill>
                  <a:srgbClr val="FF0000"/>
                </a:solidFill>
              </a:rPr>
              <a:t>Do not only rely on EAPs. EAPs are important &amp; have their role, but that’s more outcome based (dealing with a potential mental health issue that’s already occurred).</a:t>
            </a:r>
            <a:endParaRPr lang="en-AU" dirty="0">
              <a:solidFill>
                <a:srgbClr val="FF0000"/>
              </a:solidFill>
            </a:endParaRP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24</a:t>
            </a:fld>
            <a:endParaRPr lang="en-AU"/>
          </a:p>
        </p:txBody>
      </p:sp>
    </p:spTree>
    <p:extLst>
      <p:ext uri="{BB962C8B-B14F-4D97-AF65-F5344CB8AC3E}">
        <p14:creationId xmlns:p14="http://schemas.microsoft.com/office/powerpoint/2010/main" val="3040184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...the</a:t>
            </a:r>
            <a:r>
              <a:rPr lang="en-AU" baseline="0" dirty="0" smtClean="0"/>
              <a:t> FIFO code of practice which has been published. You can get a hard copy or go online to DMIRS, google it etc. </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https://www.commerce.wa.gov.au/sites/default/files/atoms/files/fifocode_of_practice.pdf</a:t>
            </a:r>
          </a:p>
          <a:p>
            <a:endParaRPr lang="en-AU" dirty="0" smtClean="0"/>
          </a:p>
          <a:p>
            <a:r>
              <a:rPr lang="en-AU" dirty="0" smtClean="0"/>
              <a:t>DMIRS will also</a:t>
            </a:r>
            <a:r>
              <a:rPr lang="en-AU" baseline="0" dirty="0" smtClean="0"/>
              <a:t> be releasing supporting material online soon.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25</a:t>
            </a:fld>
            <a:endParaRPr lang="en-AU"/>
          </a:p>
        </p:txBody>
      </p:sp>
    </p:spTree>
    <p:extLst>
      <p:ext uri="{BB962C8B-B14F-4D97-AF65-F5344CB8AC3E}">
        <p14:creationId xmlns:p14="http://schemas.microsoft.com/office/powerpoint/2010/main" val="1205658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As part of the Departments vision for a safe and healthy resources sector, there has been increased</a:t>
            </a:r>
            <a:r>
              <a:rPr lang="en-AU" baseline="0" dirty="0" smtClean="0"/>
              <a:t> </a:t>
            </a:r>
            <a:r>
              <a:rPr lang="en-AU" dirty="0" smtClean="0"/>
              <a:t>attention on chronic exposure to agents that lead to adverse impacts upon health. </a:t>
            </a:r>
          </a:p>
          <a:p>
            <a:endParaRPr lang="en-AU" dirty="0" smtClean="0"/>
          </a:p>
          <a:p>
            <a:r>
              <a:rPr lang="en-AU" sz="1200" kern="1200" dirty="0" smtClean="0">
                <a:solidFill>
                  <a:schemeClr val="tx1"/>
                </a:solidFill>
                <a:effectLst/>
                <a:latin typeface="+mn-lt"/>
                <a:ea typeface="+mn-ea"/>
                <a:cs typeface="+mn-cs"/>
              </a:rPr>
              <a:t>A health and hygiene management plan (HHMP) provides a structured means of creating a register of agents that may impact upon the health of exposed workers. It documents the risk from those agents, the controls that are used, and details the verification and validation methods used to confirm the effectiveness of those controls. The HHMP complements other management plans, registers and reports that are currently submitted to the Department.</a:t>
            </a:r>
            <a:endParaRPr lang="en-AU" dirty="0" smtClean="0"/>
          </a:p>
          <a:p>
            <a:endParaRPr lang="en-AU" dirty="0" smtClean="0"/>
          </a:p>
          <a:p>
            <a:r>
              <a:rPr lang="en-AU" dirty="0" smtClean="0"/>
              <a:t>Dust – the silent killer! Just because its not causing harm today, doesn’t mean it won’t harm you in the future.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26</a:t>
            </a:fld>
            <a:endParaRPr lang="en-AU"/>
          </a:p>
        </p:txBody>
      </p:sp>
    </p:spTree>
    <p:extLst>
      <p:ext uri="{BB962C8B-B14F-4D97-AF65-F5344CB8AC3E}">
        <p14:creationId xmlns:p14="http://schemas.microsoft.com/office/powerpoint/2010/main" val="259041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fontScale="92500" lnSpcReduction="20000"/>
          </a:bodyPr>
          <a:lstStyle/>
          <a:p>
            <a:pPr marL="0" indent="0">
              <a:buNone/>
            </a:pPr>
            <a:r>
              <a:rPr lang="en-AU" dirty="0" smtClean="0"/>
              <a:t>What’s in the dust?</a:t>
            </a:r>
          </a:p>
          <a:p>
            <a:pPr marL="171450" indent="-171450">
              <a:buFont typeface="Arial" panose="020B0604020202020204" pitchFamily="34" charset="0"/>
              <a:buChar char="•"/>
            </a:pPr>
            <a:r>
              <a:rPr lang="en-AU" sz="1200" dirty="0" smtClean="0"/>
              <a:t>asbestos?</a:t>
            </a:r>
          </a:p>
          <a:p>
            <a:pPr marL="171450" indent="-171450">
              <a:buFont typeface="Arial" panose="020B0604020202020204" pitchFamily="34" charset="0"/>
              <a:buChar char="•"/>
            </a:pPr>
            <a:r>
              <a:rPr lang="en-AU" sz="1200" dirty="0" smtClean="0"/>
              <a:t>silica?</a:t>
            </a:r>
          </a:p>
          <a:p>
            <a:pPr marL="171450" indent="-171450">
              <a:buFont typeface="Arial" panose="020B0604020202020204" pitchFamily="34" charset="0"/>
              <a:buChar char="•"/>
            </a:pPr>
            <a:r>
              <a:rPr lang="en-AU" sz="1200" dirty="0" smtClean="0"/>
              <a:t>lead?</a:t>
            </a:r>
          </a:p>
          <a:p>
            <a:pPr marL="171450" indent="-171450">
              <a:buFont typeface="Arial" panose="020B0604020202020204" pitchFamily="34" charset="0"/>
              <a:buChar char="•"/>
            </a:pPr>
            <a:r>
              <a:rPr lang="en-AU" sz="1200" dirty="0" smtClean="0"/>
              <a:t>arsenic?</a:t>
            </a:r>
          </a:p>
          <a:p>
            <a:pPr marL="171450" indent="-171450">
              <a:buFont typeface="Arial" panose="020B0604020202020204" pitchFamily="34" charset="0"/>
              <a:buChar char="•"/>
            </a:pPr>
            <a:r>
              <a:rPr lang="en-AU" sz="1200" dirty="0" smtClean="0"/>
              <a:t>solvents?</a:t>
            </a:r>
          </a:p>
          <a:p>
            <a:endParaRPr lang="en-AU" kern="0" dirty="0" smtClean="0"/>
          </a:p>
          <a:p>
            <a:r>
              <a:rPr lang="en-AU" kern="0" dirty="0" smtClean="0"/>
              <a:t>Noise?</a:t>
            </a:r>
          </a:p>
          <a:p>
            <a:pPr marL="342900" indent="-342900">
              <a:buFont typeface="Arial" panose="020B0604020202020204" pitchFamily="34" charset="0"/>
              <a:buChar char="•"/>
            </a:pPr>
            <a:r>
              <a:rPr lang="en-AU" sz="2000" kern="0" dirty="0" smtClean="0"/>
              <a:t>Do you need to yell?</a:t>
            </a:r>
          </a:p>
          <a:p>
            <a:r>
              <a:rPr lang="en-AU" kern="0" dirty="0" smtClean="0"/>
              <a:t>Heat or cold stress?</a:t>
            </a:r>
          </a:p>
          <a:p>
            <a:r>
              <a:rPr lang="en-AU" kern="0" dirty="0" smtClean="0"/>
              <a:t>Repetitive awkward movements?</a:t>
            </a:r>
          </a:p>
          <a:p>
            <a:endParaRPr lang="en-AU" kern="0" dirty="0" smtClean="0"/>
          </a:p>
          <a:p>
            <a:pPr marL="0" indent="0">
              <a:buNone/>
            </a:pPr>
            <a:r>
              <a:rPr lang="en-AU" kern="0" dirty="0" smtClean="0">
                <a:solidFill>
                  <a:srgbClr val="117D7F"/>
                </a:solidFill>
              </a:rPr>
              <a:t>Need to manage the risks</a:t>
            </a:r>
          </a:p>
          <a:p>
            <a:pPr marL="857250" lvl="1" indent="-457200">
              <a:buFont typeface="+mj-lt"/>
              <a:buAutoNum type="arabicPeriod"/>
            </a:pPr>
            <a:r>
              <a:rPr lang="en-AU" kern="0" dirty="0" smtClean="0"/>
              <a:t>Identify the risks</a:t>
            </a:r>
          </a:p>
          <a:p>
            <a:pPr marL="857250" lvl="1" indent="-457200">
              <a:buFont typeface="+mj-lt"/>
              <a:buAutoNum type="arabicPeriod"/>
            </a:pPr>
            <a:r>
              <a:rPr lang="en-AU" kern="0" dirty="0" smtClean="0"/>
              <a:t>Reduce them as much as possible</a:t>
            </a:r>
          </a:p>
          <a:p>
            <a:pPr marL="857250" lvl="1" indent="-457200">
              <a:buFont typeface="+mj-lt"/>
              <a:buAutoNum type="arabicPeriod"/>
            </a:pPr>
            <a:r>
              <a:rPr lang="en-AU" kern="0" dirty="0" smtClean="0"/>
              <a:t>Assume the worst if you don’t know</a:t>
            </a:r>
          </a:p>
          <a:p>
            <a:endParaRPr lang="en-AU" kern="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kern="0" dirty="0" smtClean="0">
                <a:solidFill>
                  <a:srgbClr val="117D7F"/>
                </a:solidFill>
              </a:rPr>
              <a:t>Include in your site’s Health and Hygiene Management Plan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u="sng" kern="0" dirty="0" smtClean="0">
              <a:solidFill>
                <a:srgbClr val="117D7F"/>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u="sng" dirty="0" smtClean="0"/>
              <a:t>I’m now going to hand over to Narelle McMahon who will</a:t>
            </a:r>
            <a:r>
              <a:rPr lang="en-AU" b="1" u="sng" baseline="0" dirty="0" smtClean="0"/>
              <a:t> take us through some examples of significant incidents involving known major hazards as identified in the code. Please join me in welcoming Narelle</a:t>
            </a:r>
            <a:endParaRPr lang="en-AU" b="1" u="sng"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kern="0" dirty="0" smtClean="0">
              <a:solidFill>
                <a:srgbClr val="117D7F"/>
              </a:solidFill>
            </a:endParaRPr>
          </a:p>
          <a:p>
            <a:endParaRPr lang="en-AU" kern="0"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27</a:t>
            </a:fld>
            <a:endParaRPr lang="en-AU"/>
          </a:p>
        </p:txBody>
      </p:sp>
    </p:spTree>
    <p:extLst>
      <p:ext uri="{BB962C8B-B14F-4D97-AF65-F5344CB8AC3E}">
        <p14:creationId xmlns:p14="http://schemas.microsoft.com/office/powerpoint/2010/main" val="2476871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AU" baseline="0" dirty="0" smtClean="0"/>
              <a:t>There are 21 of these hazards listed in the CODE. The following specifics will be discussed.</a:t>
            </a:r>
          </a:p>
          <a:p>
            <a:endParaRPr lang="en-AU" baseline="0" dirty="0" smtClean="0"/>
          </a:p>
          <a:p>
            <a:pPr marL="0" indent="0">
              <a:buNone/>
            </a:pPr>
            <a:r>
              <a:rPr lang="en-US" dirty="0" smtClean="0"/>
              <a:t>1. Rotating and moving parts</a:t>
            </a:r>
          </a:p>
          <a:p>
            <a:r>
              <a:rPr lang="en-AU" baseline="0" dirty="0" smtClean="0"/>
              <a:t>2. Hydraulic systems</a:t>
            </a:r>
          </a:p>
          <a:p>
            <a:r>
              <a:rPr lang="en-AU" baseline="0" dirty="0" smtClean="0"/>
              <a:t>3. Working at height</a:t>
            </a:r>
          </a:p>
          <a:p>
            <a:pPr marL="0" indent="0">
              <a:buNone/>
            </a:pPr>
            <a:r>
              <a:rPr lang="en-AU" baseline="0" dirty="0" smtClean="0"/>
              <a:t>4. Falling objects</a:t>
            </a:r>
          </a:p>
          <a:p>
            <a:r>
              <a:rPr lang="en-AU" baseline="0" dirty="0" smtClean="0"/>
              <a:t>5. Working in hot environments</a:t>
            </a:r>
          </a:p>
          <a:p>
            <a:r>
              <a:rPr lang="en-AU" baseline="0" dirty="0" smtClean="0"/>
              <a:t>6. Heavy vehicle movement</a:t>
            </a:r>
          </a:p>
          <a:p>
            <a:r>
              <a:rPr lang="en-AU" baseline="0" dirty="0" smtClean="0"/>
              <a:t>7. Remoteness of exploration</a:t>
            </a:r>
          </a:p>
          <a:p>
            <a:endParaRPr lang="en-AU" baseline="0"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28</a:t>
            </a:fld>
            <a:endParaRPr lang="en-AU"/>
          </a:p>
        </p:txBody>
      </p:sp>
    </p:spTree>
    <p:extLst>
      <p:ext uri="{BB962C8B-B14F-4D97-AF65-F5344CB8AC3E}">
        <p14:creationId xmlns:p14="http://schemas.microsoft.com/office/powerpoint/2010/main" val="4139782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fontScale="40000" lnSpcReduction="20000"/>
          </a:bodyPr>
          <a:lstStyle/>
          <a:p>
            <a:endParaRPr lang="en-AU" dirty="0" smtClean="0"/>
          </a:p>
          <a:p>
            <a:r>
              <a:rPr lang="en-AU" dirty="0" smtClean="0"/>
              <a:t>Firstly</a:t>
            </a:r>
            <a:r>
              <a:rPr lang="en-AU" baseline="0" dirty="0" smtClean="0"/>
              <a:t> </a:t>
            </a:r>
            <a:r>
              <a:rPr lang="en-AU" dirty="0" smtClean="0"/>
              <a:t>Rotating and moving parts </a:t>
            </a:r>
            <a:r>
              <a:rPr lang="en-AU" baseline="0" dirty="0" smtClean="0"/>
              <a:t>has had serval SIR’s published:  The first SIR was published in 1991 and the last in 2018.</a:t>
            </a:r>
            <a:endParaRPr lang="en-AU" dirty="0" smtClean="0"/>
          </a:p>
          <a:p>
            <a:r>
              <a:rPr lang="en-AU" baseline="0" dirty="0" smtClean="0"/>
              <a:t> </a:t>
            </a:r>
            <a:endParaRPr lang="en-AU" dirty="0" smtClean="0"/>
          </a:p>
          <a:p>
            <a:r>
              <a:rPr lang="en-AU" dirty="0" smtClean="0"/>
              <a:t>SIR No. 36 </a:t>
            </a:r>
            <a:r>
              <a:rPr lang="en-AU" i="1" u="sng" dirty="0" smtClean="0"/>
              <a:t>Injuries sustained whilst working on drilling mast. (there is 3 separate injuries in</a:t>
            </a:r>
            <a:r>
              <a:rPr lang="en-AU" i="1" u="sng" baseline="0" dirty="0" smtClean="0"/>
              <a:t> this report)</a:t>
            </a:r>
            <a:endParaRPr lang="en-AU" dirty="0" smtClean="0"/>
          </a:p>
          <a:p>
            <a:r>
              <a:rPr lang="en-AU" baseline="0" dirty="0" smtClean="0"/>
              <a:t>The first injury occurred in</a:t>
            </a:r>
            <a:r>
              <a:rPr lang="en-AU" dirty="0" smtClean="0"/>
              <a:t> 1991 where the IP was working up the mast of a drill rig,</a:t>
            </a:r>
            <a:r>
              <a:rPr lang="en-AU" baseline="0" dirty="0" smtClean="0"/>
              <a:t> </a:t>
            </a:r>
            <a:r>
              <a:rPr lang="en-AU" dirty="0" smtClean="0"/>
              <a:t>he received serious injuries. </a:t>
            </a:r>
          </a:p>
          <a:p>
            <a:r>
              <a:rPr lang="en-AU" dirty="0" smtClean="0"/>
              <a:t>The second</a:t>
            </a:r>
            <a:r>
              <a:rPr lang="en-AU" baseline="0" dirty="0" smtClean="0"/>
              <a:t> injury occurred also </a:t>
            </a:r>
            <a:r>
              <a:rPr lang="en-AU" dirty="0" smtClean="0"/>
              <a:t>in 1991 the IP lost three toes plus</a:t>
            </a:r>
            <a:r>
              <a:rPr lang="en-AU" baseline="0" dirty="0" smtClean="0"/>
              <a:t> receiving severe lacerations to a foot. </a:t>
            </a:r>
          </a:p>
          <a:p>
            <a:r>
              <a:rPr lang="en-AU" baseline="0" dirty="0" smtClean="0"/>
              <a:t>The third in 1992 a offsider lost his arm when he jacket was caught and he was dragged between the rods and the mast. In this case he had climbed up the mast to carry out maintenance. (working with no guarding on rotating equipment)</a:t>
            </a:r>
            <a:endParaRPr lang="en-AU" dirty="0" smtClean="0"/>
          </a:p>
          <a:p>
            <a:endParaRPr lang="en-AU" dirty="0" smtClean="0"/>
          </a:p>
          <a:p>
            <a:r>
              <a:rPr lang="en-AU" baseline="0" dirty="0" smtClean="0"/>
              <a:t>SIR No. 47 </a:t>
            </a:r>
            <a:r>
              <a:rPr lang="en-AU" i="1" u="sng" baseline="0" dirty="0" smtClean="0"/>
              <a:t>Injuries sustained while working on a drill mast.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The IP’s hair was caught in the rotating drill rods whilst he was painting the bottom of the drill mast.  The IP received multiple injuries including hair pulled from the scalp, friction burns, lacerations and several soft tissue injuries. (working with no guarding on rotating equipment)</a:t>
            </a:r>
            <a:endParaRPr lang="en-AU" dirty="0" smtClean="0"/>
          </a:p>
          <a:p>
            <a:endParaRPr lang="en-AU" baseline="0" dirty="0" smtClean="0"/>
          </a:p>
          <a:p>
            <a:r>
              <a:rPr lang="en-AU" baseline="0" dirty="0" smtClean="0"/>
              <a:t>SIR No. 61 </a:t>
            </a:r>
            <a:r>
              <a:rPr lang="en-AU" i="1" u="sng" baseline="0" dirty="0" smtClean="0"/>
              <a:t>Caught in a rotating drill rod – fatal accident</a:t>
            </a:r>
          </a:p>
          <a:p>
            <a:r>
              <a:rPr lang="en-AU" baseline="0" dirty="0" smtClean="0"/>
              <a:t>The IP was found caught between the drill rod and the mast of a diamond drill.  The IP sustained serious head and internal injuries and later died from them. (Guarding was also a factor)</a:t>
            </a:r>
          </a:p>
          <a:p>
            <a:endParaRPr lang="en-AU" baseline="0" dirty="0" smtClean="0"/>
          </a:p>
          <a:p>
            <a:r>
              <a:rPr lang="en-AU" baseline="0" dirty="0" smtClean="0"/>
              <a:t>SIR No. 247 </a:t>
            </a:r>
            <a:r>
              <a:rPr lang="en-AU" i="1" u="sng" baseline="0" dirty="0" smtClean="0"/>
              <a:t>Drill fitter crushed between drill head and rod centraliser arm – Fatal (ties with 243)</a:t>
            </a:r>
          </a:p>
          <a:p>
            <a:r>
              <a:rPr lang="en-AU" baseline="0" dirty="0" smtClean="0"/>
              <a:t>Two drill fitters were working on the deck of a blast-hole drill rig.  The drill had not been isolated and the centraliser arm closed unexpectedly and one of the fitters was caught between the centraliser arm and the drill, his head the injuries were fatal.</a:t>
            </a:r>
          </a:p>
          <a:p>
            <a:endParaRPr lang="en-AU" baseline="0" dirty="0" smtClean="0"/>
          </a:p>
          <a:p>
            <a:r>
              <a:rPr lang="en-AU" baseline="0" dirty="0" smtClean="0"/>
              <a:t>As you can see we have not eliminated the risks associated with rotating and moving parts. </a:t>
            </a:r>
          </a:p>
          <a:p>
            <a:endParaRPr lang="en-AU" baseline="0" dirty="0" smtClean="0"/>
          </a:p>
          <a:p>
            <a:r>
              <a:rPr lang="en-AU" baseline="0" dirty="0" smtClean="0"/>
              <a:t>Some of the common factor here is working on energised and unguarded equipment.</a:t>
            </a:r>
          </a:p>
          <a:p>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Hydraulic systems is another hazard that</a:t>
            </a:r>
            <a:r>
              <a:rPr lang="en-AU" baseline="0" dirty="0" smtClean="0"/>
              <a:t> has not been eliminated there has been three SIR’s written that indicates  this hazard is still a major factor in fatalities and  injuries</a:t>
            </a:r>
            <a:endParaRPr lang="en-AU" dirty="0" smtClean="0"/>
          </a:p>
          <a:p>
            <a:endParaRPr lang="en-AU" baseline="0" dirty="0" smtClean="0"/>
          </a:p>
          <a:p>
            <a:r>
              <a:rPr lang="en-AU" baseline="0" dirty="0" smtClean="0"/>
              <a:t>Hydraulic systems</a:t>
            </a:r>
          </a:p>
          <a:p>
            <a:r>
              <a:rPr lang="en-AU" dirty="0" smtClean="0"/>
              <a:t>SIR</a:t>
            </a:r>
            <a:r>
              <a:rPr lang="en-AU" baseline="0" dirty="0" smtClean="0"/>
              <a:t> No. </a:t>
            </a:r>
            <a:r>
              <a:rPr lang="en-AU" dirty="0" smtClean="0"/>
              <a:t>3 </a:t>
            </a:r>
            <a:r>
              <a:rPr lang="en-AU" i="1" u="sng" dirty="0" smtClean="0"/>
              <a:t>Compressed Air Hose Connection Fatal Accident</a:t>
            </a:r>
          </a:p>
          <a:p>
            <a:r>
              <a:rPr lang="en-AU" dirty="0" smtClean="0"/>
              <a:t>An</a:t>
            </a:r>
            <a:r>
              <a:rPr lang="en-AU" baseline="0" dirty="0" smtClean="0"/>
              <a:t> offsider was struck in the head by a large compressed air hose.  He received serious head injuries which were fatal. (the contributing factors were failure to secure the hose that was being worked on)</a:t>
            </a:r>
            <a:endParaRPr lang="en-AU" dirty="0" smtClean="0"/>
          </a:p>
          <a:p>
            <a:endParaRPr lang="en-AU" dirty="0" smtClean="0"/>
          </a:p>
          <a:p>
            <a:r>
              <a:rPr lang="en-AU" dirty="0" smtClean="0"/>
              <a:t>SIR</a:t>
            </a:r>
            <a:r>
              <a:rPr lang="en-AU" baseline="0" dirty="0" smtClean="0"/>
              <a:t> No. </a:t>
            </a:r>
            <a:r>
              <a:rPr lang="en-AU" dirty="0" smtClean="0"/>
              <a:t>92</a:t>
            </a:r>
            <a:r>
              <a:rPr lang="en-AU" baseline="0" dirty="0" smtClean="0"/>
              <a:t> </a:t>
            </a:r>
            <a:r>
              <a:rPr lang="en-AU" i="1" u="sng" baseline="0" dirty="0" smtClean="0"/>
              <a:t>RC Drill Rig 3 inch sample hose connection – serious accident</a:t>
            </a:r>
          </a:p>
          <a:p>
            <a:r>
              <a:rPr lang="en-AU" baseline="0" dirty="0" smtClean="0"/>
              <a:t>The IP was struck on the right side of his body when the hose blew off its fitting above the drillers operating platform. The IP received serious injuries to his ribs and lungs as well as severely crushed right arm this was later amputated. (the contributing factors were incorrect fittings where supplied and the hose clamps the wrong size)</a:t>
            </a:r>
            <a:endParaRPr lang="en-AU" dirty="0" smtClean="0"/>
          </a:p>
          <a:p>
            <a:endParaRPr lang="en-AU" dirty="0" smtClean="0"/>
          </a:p>
          <a:p>
            <a:r>
              <a:rPr lang="en-AU" dirty="0" smtClean="0"/>
              <a:t>SIR</a:t>
            </a:r>
            <a:r>
              <a:rPr lang="en-AU" baseline="0" dirty="0" smtClean="0"/>
              <a:t> No. </a:t>
            </a:r>
            <a:r>
              <a:rPr lang="en-AU" dirty="0" smtClean="0"/>
              <a:t>145 </a:t>
            </a:r>
            <a:r>
              <a:rPr lang="en-AU" i="1" u="sng" dirty="0" smtClean="0"/>
              <a:t>Drillers offsider struck by dust deflector box (or wear bend) Fatal</a:t>
            </a:r>
          </a:p>
          <a:p>
            <a:r>
              <a:rPr lang="en-AU" dirty="0" smtClean="0"/>
              <a:t>The IP</a:t>
            </a:r>
            <a:r>
              <a:rPr lang="en-AU" baseline="0" dirty="0" smtClean="0"/>
              <a:t> was struck by the wear bend that had become detached from the cyclone and the sample hose. It weight around 40kg he suffered fatal head and other injuries. ( The contributing factors in this case were No safe work procedures, insufficient number of bolts to hold the wear bend)</a:t>
            </a:r>
            <a:endParaRPr lang="en-AU" dirty="0" smtClean="0"/>
          </a:p>
          <a:p>
            <a:endParaRPr lang="en-AU" dirty="0" smtClean="0"/>
          </a:p>
          <a:p>
            <a:r>
              <a:rPr lang="en-AU" dirty="0" smtClean="0"/>
              <a:t>All of the hazards on this slide and the next</a:t>
            </a:r>
            <a:r>
              <a:rPr lang="en-AU" baseline="0" dirty="0" smtClean="0"/>
              <a:t> slide show that as an industry our hazards are not changing.  This is a serious issue and in my opinion needs to be addressed.</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Working</a:t>
            </a:r>
            <a:r>
              <a:rPr lang="en-AU" baseline="0" dirty="0" smtClean="0"/>
              <a:t> at Height</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 No. 246 </a:t>
            </a:r>
            <a:r>
              <a:rPr lang="en-AU" i="1" u="sng" dirty="0" smtClean="0"/>
              <a:t>Fall from height during helicopter lifting operations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i="0" u="none" dirty="0" smtClean="0"/>
              <a:t>Two offsiders where attaching slings to a drill rig base that was being lifted by a helicopter when one of the offsiders</a:t>
            </a:r>
            <a:r>
              <a:rPr lang="en-AU" i="0" u="none" baseline="0" dirty="0" smtClean="0"/>
              <a:t> leg became entangled in a tag line.  The helicopter lifted the rig but was unaware of the situation when the pilot became aware he reduced altitude but the offsider still fell 5 to 10 meters injuring his back (No high risk work licences for dogging or rigging and no risk assessment).</a:t>
            </a:r>
            <a:endParaRPr lang="en-AU" i="0" u="none"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a:t>
            </a:r>
            <a:r>
              <a:rPr lang="en-AU" baseline="0" dirty="0" smtClean="0"/>
              <a:t> No. </a:t>
            </a:r>
            <a:r>
              <a:rPr lang="en-AU" dirty="0" smtClean="0"/>
              <a:t>87 </a:t>
            </a:r>
            <a:r>
              <a:rPr lang="en-AU" i="1" u="sng" dirty="0" smtClean="0"/>
              <a:t>Drill rod</a:t>
            </a:r>
            <a:r>
              <a:rPr lang="en-AU" i="1" u="sng" baseline="0" dirty="0" smtClean="0"/>
              <a:t> handling – serious incident</a:t>
            </a:r>
            <a:endParaRPr lang="en-AU" i="1" u="sng"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The</a:t>
            </a:r>
            <a:r>
              <a:rPr lang="en-AU" baseline="0" dirty="0" smtClean="0"/>
              <a:t> offsider was attempting to attach the winching attachments onto the rod, the thread suddenly parted and the rod fell onto the drill table, balancing for a few seconds and then falling forward. It struck the offsider he received serious spinal injuries.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a:t>
            </a:r>
            <a:r>
              <a:rPr lang="en-AU" baseline="0" dirty="0" smtClean="0"/>
              <a:t> No. </a:t>
            </a:r>
            <a:r>
              <a:rPr lang="en-AU" dirty="0" smtClean="0"/>
              <a:t>109 </a:t>
            </a:r>
            <a:r>
              <a:rPr lang="en-AU" i="1" u="sng" dirty="0" smtClean="0"/>
              <a:t>Fitting of tile boxes on drilling rigs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The tile box fell from the drill rig hitting the driller from a distance of 6 to 8 meters he</a:t>
            </a:r>
            <a:r>
              <a:rPr lang="en-AU" baseline="0" dirty="0" smtClean="0"/>
              <a:t> received severe head and other injuries.</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i="1" u="sng" dirty="0" smtClean="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29</a:t>
            </a:fld>
            <a:endParaRPr lang="en-AU"/>
          </a:p>
        </p:txBody>
      </p:sp>
    </p:spTree>
    <p:extLst>
      <p:ext uri="{BB962C8B-B14F-4D97-AF65-F5344CB8AC3E}">
        <p14:creationId xmlns:p14="http://schemas.microsoft.com/office/powerpoint/2010/main" val="160895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2196256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fontScale="77500" lnSpcReduction="20000"/>
          </a:bodyPr>
          <a:lstStyle/>
          <a:p>
            <a:pPr marL="0" indent="0">
              <a:buNone/>
            </a:pPr>
            <a:r>
              <a:rPr lang="en-AU" dirty="0" smtClean="0"/>
              <a:t>Working in hot environments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 No. 095 </a:t>
            </a:r>
            <a:r>
              <a:rPr lang="en-AU" i="1" u="sng" dirty="0" smtClean="0"/>
              <a:t>Death of exploration worker  </a:t>
            </a:r>
            <a:r>
              <a:rPr lang="en-AU" dirty="0" smtClean="0"/>
              <a:t>A young geology student newly</a:t>
            </a:r>
            <a:r>
              <a:rPr lang="en-AU" baseline="0" dirty="0" smtClean="0"/>
              <a:t> employed with little field experience.  The first day he spent working then at camp exhibited gastric symptoms and vomited.  He worked the next day still sick around mid morning he was unable to continue making his way to the vehicle to rest he never arrived his body was found 2.5hrs later.  He had no water with him at the time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 No. 257 </a:t>
            </a:r>
            <a:r>
              <a:rPr lang="en-AU" i="1" u="sng" dirty="0" smtClean="0"/>
              <a:t>Field technician collapses during exploration activities – fatal accident </a:t>
            </a:r>
            <a:r>
              <a:rPr lang="en-AU" i="0" u="none" dirty="0" smtClean="0"/>
              <a:t>this </a:t>
            </a:r>
            <a:r>
              <a:rPr lang="en-AU" dirty="0" smtClean="0"/>
              <a:t>case we will be discussing in the workshop.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 No. 163 </a:t>
            </a:r>
            <a:r>
              <a:rPr lang="en-AU" i="1" u="sng" dirty="0" smtClean="0"/>
              <a:t>Exploration employee lost in remote bush</a:t>
            </a:r>
          </a:p>
          <a:p>
            <a:r>
              <a:rPr lang="en-AU" baseline="0" dirty="0" smtClean="0"/>
              <a:t>A contract driller attempted to walk through scrub to retrieve a support vehicle 6 kilometres away from the camp site.  He became dehydrated and disorientated he was found 30 hours later 10 kilometres from the camp.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r>
              <a:rPr lang="en-AU" baseline="0" dirty="0" smtClean="0"/>
              <a:t>Heavy vehicle movement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 No. 249 </a:t>
            </a:r>
            <a:r>
              <a:rPr lang="en-AU" i="1" u="sng" dirty="0" smtClean="0"/>
              <a:t>Drill offsider run over by tracked vehicle  </a:t>
            </a:r>
            <a:r>
              <a:rPr lang="en-AU" baseline="0" dirty="0" smtClean="0"/>
              <a:t>A drillers offsider was ran over by the tracked vehicle he was tramming. The controls had been overridden. Injuries to the head and face plus a fractured hand.</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endParaRPr lang="en-AU" dirty="0" smtClean="0"/>
          </a:p>
          <a:p>
            <a:r>
              <a:rPr lang="en-AU" baseline="0" dirty="0" smtClean="0"/>
              <a:t>Remoteness of exploration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SIR No. 253 </a:t>
            </a:r>
            <a:r>
              <a:rPr lang="en-AU" i="1" u="sng" dirty="0" smtClean="0"/>
              <a:t>Injured worker not discovered and treated for extended period </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is where driver of a service vehicle lost control of the vehicle on a remote part of a site and it rolled onto its roof. Because of his injuries the driver was unable to walk and he could not raise and emergency call.  He was discovered by a passing worker 2 hours later his own work colleagues had not noticed he was missing. There was a delay in emergency responders due to unfamiliarity of the area plus no one missed him from his own work team</a:t>
            </a:r>
          </a:p>
          <a:p>
            <a:endParaRPr lang="en-AU" dirty="0" smtClean="0"/>
          </a:p>
          <a:p>
            <a:r>
              <a:rPr lang="en-AU" dirty="0" smtClean="0"/>
              <a:t>All of these are</a:t>
            </a:r>
            <a:r>
              <a:rPr lang="en-AU" baseline="0" dirty="0" smtClean="0"/>
              <a:t> available on the website.</a:t>
            </a:r>
          </a:p>
          <a:p>
            <a:endParaRPr lang="en-AU" baseline="0" dirty="0" smtClean="0"/>
          </a:p>
          <a:p>
            <a:r>
              <a:rPr lang="en-AU" baseline="0" dirty="0" smtClean="0"/>
              <a:t>I will now pass you back to WI for emergency preparedness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30</a:t>
            </a:fld>
            <a:endParaRPr lang="en-AU"/>
          </a:p>
        </p:txBody>
      </p:sp>
    </p:spTree>
    <p:extLst>
      <p:ext uri="{BB962C8B-B14F-4D97-AF65-F5344CB8AC3E}">
        <p14:creationId xmlns:p14="http://schemas.microsoft.com/office/powerpoint/2010/main" val="3539168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Part 3 of the code provides guidance on the management and planning for emergency situations, there is also a separate code of practice for emergency management is WA mines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potentially hazardous nature of exploration operations, and the often remote locations where they are carried out, mean that emergency management and emergency response planning are critical to the health and safety of personnel. In particular, effective communication and appropriate medical care during an emergency can be difficult to establish and sustain in remote areas. </a:t>
            </a:r>
          </a:p>
          <a:p>
            <a:endParaRPr lang="en-AU" sz="1200" b="0" i="0" u="none" strike="noStrike" kern="1200" baseline="0" dirty="0" smtClean="0">
              <a:solidFill>
                <a:schemeClr val="tx1"/>
              </a:solidFill>
              <a:latin typeface="+mn-lt"/>
              <a:ea typeface="+mn-ea"/>
              <a:cs typeface="+mn-cs"/>
            </a:endParaRPr>
          </a:p>
          <a:p>
            <a:pPr marL="0" indent="0">
              <a:buNone/>
            </a:pPr>
            <a:r>
              <a:rPr lang="en-AU" dirty="0" smtClean="0"/>
              <a:t>Workers in remote areas are faced with many challenges if something goes wrong. </a:t>
            </a:r>
          </a:p>
          <a:p>
            <a:pPr marL="0" indent="0">
              <a:buNone/>
            </a:pPr>
            <a:endParaRPr lang="en-AU" dirty="0" smtClean="0"/>
          </a:p>
          <a:p>
            <a:r>
              <a:rPr lang="en-AU" dirty="0" smtClean="0"/>
              <a:t>Changing conditions (e.g. bushfire, flash floods) can affect access. </a:t>
            </a:r>
          </a:p>
          <a:p>
            <a:pPr marL="0" indent="0">
              <a:buNone/>
            </a:pPr>
            <a:endParaRPr lang="en-AU" dirty="0" smtClean="0"/>
          </a:p>
          <a:p>
            <a:r>
              <a:rPr lang="en-AU" dirty="0" smtClean="0"/>
              <a:t>The onset of an illness requiring medical treatment can require the evacuation of a worker.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31</a:t>
            </a:fld>
            <a:endParaRPr lang="en-AU"/>
          </a:p>
        </p:txBody>
      </p:sp>
    </p:spTree>
    <p:extLst>
      <p:ext uri="{BB962C8B-B14F-4D97-AF65-F5344CB8AC3E}">
        <p14:creationId xmlns:p14="http://schemas.microsoft.com/office/powerpoint/2010/main" val="4231206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Planning for general medical emergencies, evacuation and rescue needs should be considered and, where appropriate, advice sought on the most appropriate responses.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indent="0">
              <a:buNone/>
            </a:pPr>
            <a:r>
              <a:rPr lang="en-AU" kern="1200" dirty="0" smtClean="0"/>
              <a:t>When developing an emergency plan, determine the following:</a:t>
            </a:r>
          </a:p>
          <a:p>
            <a:r>
              <a:rPr lang="en-AU" kern="1200" dirty="0" smtClean="0"/>
              <a:t>Emergency facilities are available in the area</a:t>
            </a:r>
          </a:p>
          <a:p>
            <a:pPr marL="0" indent="0">
              <a:buNone/>
            </a:pPr>
            <a:endParaRPr lang="en-AU" kern="1200" dirty="0" smtClean="0"/>
          </a:p>
          <a:p>
            <a:r>
              <a:rPr lang="en-AU" kern="1200" dirty="0" smtClean="0"/>
              <a:t>Their feasibility for use (e.g. nearest air strip for the Royal Flying Doctor Service). </a:t>
            </a:r>
          </a:p>
          <a:p>
            <a:pPr marL="0" indent="0">
              <a:buNone/>
            </a:pPr>
            <a:endParaRPr lang="en-AU" kern="1200" dirty="0" smtClean="0"/>
          </a:p>
          <a:p>
            <a:r>
              <a:rPr lang="en-AU" kern="1200" dirty="0" smtClean="0"/>
              <a:t>Who will assist with search and rescue, provide information, and lead the operation on the ground and in the office.</a:t>
            </a:r>
          </a:p>
          <a:p>
            <a:pPr marL="0" indent="0">
              <a:buNone/>
            </a:pPr>
            <a:r>
              <a:rPr lang="en-AU" kern="1200" dirty="0" smtClean="0"/>
              <a:t> </a:t>
            </a:r>
          </a:p>
          <a:p>
            <a:r>
              <a:rPr lang="en-AU" kern="1200" dirty="0" smtClean="0"/>
              <a:t>It can be beneficial to establish third-party arrangements with nearby mines, local residents and landowners. </a:t>
            </a: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smtClean="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04368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Mineral Exploration Audit – use it to be</a:t>
            </a:r>
            <a:r>
              <a:rPr lang="en-AU" baseline="0" dirty="0" smtClean="0"/>
              <a:t> proactive &amp; self-audit.</a:t>
            </a:r>
          </a:p>
          <a:p>
            <a:r>
              <a:rPr lang="en-AU" baseline="0" dirty="0" smtClean="0"/>
              <a:t>Three audit guides and templates available: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baseline="0" dirty="0" smtClean="0"/>
              <a:t>Mineral exploration management systems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baseline="0" dirty="0" smtClean="0"/>
              <a:t>Mineral exploration site operations </a:t>
            </a:r>
          </a:p>
          <a:p>
            <a:pPr marL="171450" indent="-171450">
              <a:buFont typeface="Arial" panose="020B0604020202020204" pitchFamily="34" charset="0"/>
              <a:buChar char="•"/>
            </a:pPr>
            <a:r>
              <a:rPr lang="en-AU" baseline="0" dirty="0" smtClean="0"/>
              <a:t>Mineral exploration drilling and other field activities </a:t>
            </a:r>
          </a:p>
          <a:p>
            <a:endParaRPr lang="en-AU" baseline="0" dirty="0" smtClean="0"/>
          </a:p>
          <a:p>
            <a:r>
              <a:rPr lang="en-AU" baseline="0" dirty="0" smtClean="0"/>
              <a:t>Can also use the “Small Mines Audit” – goes into the next level of detail…</a:t>
            </a:r>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solidFill>
                  <a:prstClr val="black"/>
                </a:solidFill>
              </a:rPr>
              <a:pPr>
                <a:defRPr/>
              </a:pPr>
              <a:t>33</a:t>
            </a:fld>
            <a:endParaRPr lang="en-AU">
              <a:solidFill>
                <a:prstClr val="black"/>
              </a:solidFill>
            </a:endParaRPr>
          </a:p>
        </p:txBody>
      </p:sp>
    </p:spTree>
    <p:extLst>
      <p:ext uri="{BB962C8B-B14F-4D97-AF65-F5344CB8AC3E}">
        <p14:creationId xmlns:p14="http://schemas.microsoft.com/office/powerpoint/2010/main" val="1757860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Useful reference material. Hard copies</a:t>
            </a:r>
            <a:r>
              <a:rPr lang="en-AU" baseline="0" dirty="0" smtClean="0"/>
              <a:t> available for your disposal.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34</a:t>
            </a:fld>
            <a:endParaRPr lang="en-AU"/>
          </a:p>
        </p:txBody>
      </p:sp>
    </p:spTree>
    <p:extLst>
      <p:ext uri="{BB962C8B-B14F-4D97-AF65-F5344CB8AC3E}">
        <p14:creationId xmlns:p14="http://schemas.microsoft.com/office/powerpoint/2010/main" val="2256356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In summary </a:t>
            </a:r>
          </a:p>
          <a:p>
            <a:endParaRPr lang="en-AU" dirty="0" smtClean="0"/>
          </a:p>
          <a:p>
            <a:r>
              <a:rPr lang="en-AU" dirty="0" smtClean="0"/>
              <a:t>Exploration sites are varied in nature with unique characteristics.</a:t>
            </a:r>
          </a:p>
          <a:p>
            <a:r>
              <a:rPr lang="en-AU" dirty="0" smtClean="0"/>
              <a:t>Risk Management process is to be used to identify and treat hazards as appropriate in the workplace.</a:t>
            </a:r>
          </a:p>
          <a:p>
            <a:r>
              <a:rPr lang="en-AU" dirty="0" smtClean="0"/>
              <a:t>Use our hazard registers in aiding you to identify your own workplace hazards </a:t>
            </a:r>
          </a:p>
          <a:p>
            <a:pPr marL="0" indent="0">
              <a:buNone/>
            </a:pPr>
            <a:endParaRPr lang="en-AU" u="sng" dirty="0" smtClean="0"/>
          </a:p>
          <a:p>
            <a:pPr marL="0" indent="0">
              <a:buNone/>
            </a:pPr>
            <a:r>
              <a:rPr lang="en-AU" dirty="0" smtClean="0">
                <a:solidFill>
                  <a:srgbClr val="A02A1D"/>
                </a:solidFill>
              </a:rPr>
              <a:t>For safe exploration to occur, a mentally healthy and controlled work environment must be maintained.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35</a:t>
            </a:fld>
            <a:endParaRPr lang="en-AU"/>
          </a:p>
        </p:txBody>
      </p:sp>
    </p:spTree>
    <p:extLst>
      <p:ext uri="{BB962C8B-B14F-4D97-AF65-F5344CB8AC3E}">
        <p14:creationId xmlns:p14="http://schemas.microsoft.com/office/powerpoint/2010/main" val="3912457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36</a:t>
            </a:fld>
            <a:endParaRPr lang="en-AU"/>
          </a:p>
        </p:txBody>
      </p:sp>
    </p:spTree>
    <p:extLst>
      <p:ext uri="{BB962C8B-B14F-4D97-AF65-F5344CB8AC3E}">
        <p14:creationId xmlns:p14="http://schemas.microsoft.com/office/powerpoint/2010/main" val="2117730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dirty="0" smtClean="0"/>
              <a:t>Add slide </a:t>
            </a:r>
            <a:r>
              <a:rPr lang="en-AU" smtClean="0"/>
              <a:t>about awards</a:t>
            </a:r>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9679B7-217F-461E-8C46-624B77FF316E}"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24499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AU" sz="1200" dirty="0" smtClean="0"/>
              <a:t>What</a:t>
            </a:r>
            <a:r>
              <a:rPr lang="en-AU" sz="1200" baseline="0" dirty="0" smtClean="0"/>
              <a:t> are we going to cover today? </a:t>
            </a:r>
            <a:r>
              <a:rPr lang="en-AU" sz="1200" baseline="0" smtClean="0"/>
              <a:t>We</a:t>
            </a:r>
            <a:r>
              <a:rPr lang="en-AU" sz="1200" smtClean="0"/>
              <a:t> </a:t>
            </a:r>
            <a:r>
              <a:rPr lang="en-AU" sz="1200" dirty="0" smtClean="0"/>
              <a:t>will be exploring </a:t>
            </a:r>
            <a:r>
              <a:rPr lang="en-AU" dirty="0" smtClean="0"/>
              <a:t>duties of care and expectations from the inspectorate</a:t>
            </a:r>
            <a:endParaRPr lang="en-AU" sz="1200" dirty="0" smtClean="0"/>
          </a:p>
          <a:p>
            <a:endParaRPr lang="en-AU" sz="1200" dirty="0" smtClean="0"/>
          </a:p>
          <a:p>
            <a:r>
              <a:rPr lang="en-AU" sz="1200" dirty="0" smtClean="0"/>
              <a:t>During my presentation we are going</a:t>
            </a:r>
            <a:r>
              <a:rPr lang="en-AU" sz="1200" baseline="0" dirty="0" smtClean="0"/>
              <a:t> to:</a:t>
            </a:r>
          </a:p>
          <a:p>
            <a:r>
              <a:rPr lang="en-AU" sz="1200" baseline="0" dirty="0" smtClean="0"/>
              <a:t>Take a q</a:t>
            </a:r>
            <a:r>
              <a:rPr lang="en-AU" sz="1200" dirty="0" smtClean="0"/>
              <a:t>uick look at some industry data and talk about the hazard registers available on our website and how you can use this information in your</a:t>
            </a:r>
            <a:r>
              <a:rPr lang="en-AU" sz="1200" baseline="0" dirty="0" smtClean="0"/>
              <a:t> own operations</a:t>
            </a:r>
          </a:p>
          <a:p>
            <a:endParaRPr lang="en-AU" sz="1200" dirty="0" smtClean="0"/>
          </a:p>
          <a:p>
            <a:r>
              <a:rPr lang="en-AU" sz="1200" dirty="0" smtClean="0"/>
              <a:t>Talk about the basics of exploration.</a:t>
            </a:r>
            <a:r>
              <a:rPr lang="en-AU" sz="1200" baseline="0" dirty="0" smtClean="0"/>
              <a:t> T</a:t>
            </a:r>
            <a:r>
              <a:rPr lang="en-AU" sz="1200" dirty="0" smtClean="0"/>
              <a:t>hese basics </a:t>
            </a:r>
            <a:r>
              <a:rPr lang="en-AU" sz="1200" baseline="0" dirty="0" smtClean="0"/>
              <a:t>can be found in the Code of Practice and I strongly encourage each of you to make yourself familiar with the code. The code is divided into 3 areas</a:t>
            </a:r>
          </a:p>
          <a:p>
            <a:pPr marL="228600" indent="-228600">
              <a:buFont typeface="+mj-lt"/>
              <a:buAutoNum type="arabicPeriod"/>
            </a:pPr>
            <a:r>
              <a:rPr lang="en-AU" sz="1200" dirty="0" smtClean="0"/>
              <a:t>Risk Management</a:t>
            </a:r>
          </a:p>
          <a:p>
            <a:pPr marL="228600" indent="-228600">
              <a:buFont typeface="+mj-lt"/>
              <a:buAutoNum type="arabicPeriod"/>
            </a:pPr>
            <a:r>
              <a:rPr lang="en-AU" sz="1200" dirty="0" smtClean="0"/>
              <a:t>Hazards</a:t>
            </a:r>
          </a:p>
          <a:p>
            <a:pPr marL="228600" indent="-228600">
              <a:buFont typeface="+mj-lt"/>
              <a:buAutoNum type="arabicPeriod"/>
            </a:pPr>
            <a:r>
              <a:rPr lang="en-AU" sz="1200" dirty="0" smtClean="0"/>
              <a:t>Emergency Preparedness</a:t>
            </a:r>
          </a:p>
          <a:p>
            <a:pPr marL="0" indent="0">
              <a:buFont typeface="+mj-lt"/>
              <a:buNone/>
            </a:pPr>
            <a:endParaRPr lang="en-AU" sz="1200"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a:t>
            </a:fld>
            <a:endParaRPr lang="en-AU"/>
          </a:p>
        </p:txBody>
      </p:sp>
    </p:spTree>
    <p:extLst>
      <p:ext uri="{BB962C8B-B14F-4D97-AF65-F5344CB8AC3E}">
        <p14:creationId xmlns:p14="http://schemas.microsoft.com/office/powerpoint/2010/main" val="223800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AU" sz="1200" dirty="0" smtClean="0"/>
              <a:t>Why is the theme of this years exploration forum “back to basics”?</a:t>
            </a:r>
          </a:p>
          <a:p>
            <a:endParaRPr lang="en-AU" sz="1200" dirty="0" smtClean="0"/>
          </a:p>
          <a:p>
            <a:r>
              <a:rPr lang="en-AU" sz="1200" dirty="0" smtClean="0"/>
              <a:t>There</a:t>
            </a:r>
            <a:r>
              <a:rPr lang="en-AU" sz="1200" baseline="0" dirty="0" smtClean="0"/>
              <a:t> are a few reasons the most compelling reasons for this theme are:</a:t>
            </a:r>
          </a:p>
          <a:p>
            <a:pPr marL="228600" indent="-228600">
              <a:buFont typeface="+mj-lt"/>
              <a:buAutoNum type="arabicPeriod"/>
            </a:pPr>
            <a:r>
              <a:rPr lang="en-AU" sz="1200" baseline="0" dirty="0" smtClean="0"/>
              <a:t>FEEDBACK - The feedback from those who attended last years exploration forum had some common themes, the most prominent being what are the basic expectations of the regulator and requests for guidance on how to handle the fundamentals, and</a:t>
            </a:r>
          </a:p>
          <a:p>
            <a:pPr marL="228600" indent="-228600">
              <a:buFont typeface="+mj-lt"/>
              <a:buAutoNum type="arabicPeriod"/>
            </a:pPr>
            <a:r>
              <a:rPr lang="en-AU" sz="1200" baseline="0" dirty="0" smtClean="0"/>
              <a:t>DATA - The data from our hazard registers which detail the fatalities and serious injuries from 2000 to 2018, and recent industry incident reporting data which illustrates that recurring hazards remain uncontrolled</a:t>
            </a:r>
            <a:endParaRPr lang="en-AU" sz="1200"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a:t>
            </a:fld>
            <a:endParaRPr lang="en-AU"/>
          </a:p>
        </p:txBody>
      </p:sp>
    </p:spTree>
    <p:extLst>
      <p:ext uri="{BB962C8B-B14F-4D97-AF65-F5344CB8AC3E}">
        <p14:creationId xmlns:p14="http://schemas.microsoft.com/office/powerpoint/2010/main" val="2754295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AU" dirty="0" smtClean="0"/>
              <a:t>DMIRS hazard registers.</a:t>
            </a:r>
          </a:p>
          <a:p>
            <a:r>
              <a:rPr lang="en-AU" dirty="0" smtClean="0"/>
              <a:t>If you are not aware of these incredibly</a:t>
            </a:r>
            <a:r>
              <a:rPr lang="en-AU" baseline="0" dirty="0" smtClean="0"/>
              <a:t> valuable tools, t</a:t>
            </a:r>
            <a:r>
              <a:rPr lang="en-AU" dirty="0" smtClean="0"/>
              <a:t>he hazard registers enable users to:</a:t>
            </a:r>
          </a:p>
          <a:p>
            <a:pPr marL="171450" indent="-171450">
              <a:buFont typeface="Arial" panose="020B0604020202020204" pitchFamily="34" charset="0"/>
              <a:buChar char="•"/>
            </a:pPr>
            <a:r>
              <a:rPr lang="en-AU" dirty="0" smtClean="0"/>
              <a:t>identify hazards with the potential to cause fatalities or serious injuries</a:t>
            </a:r>
          </a:p>
          <a:p>
            <a:pPr marL="171450" indent="-171450">
              <a:buFont typeface="Arial" panose="020B0604020202020204" pitchFamily="34" charset="0"/>
              <a:buChar char="•"/>
            </a:pPr>
            <a:r>
              <a:rPr lang="en-AU" dirty="0" smtClean="0"/>
              <a:t>demonstrate how hazards can impact different occupation groups</a:t>
            </a:r>
          </a:p>
          <a:p>
            <a:pPr marL="171450" indent="-171450">
              <a:buFont typeface="Arial" panose="020B0604020202020204" pitchFamily="34" charset="0"/>
              <a:buChar char="•"/>
            </a:pPr>
            <a:r>
              <a:rPr lang="en-AU" dirty="0" smtClean="0"/>
              <a:t>identify the activities and tasks being undertaken at the time a fatality, serious injury or other serious incident </a:t>
            </a:r>
          </a:p>
          <a:p>
            <a:pPr marL="171450" indent="-171450">
              <a:buFont typeface="Arial" panose="020B0604020202020204" pitchFamily="34" charset="0"/>
              <a:buChar char="•"/>
            </a:pPr>
            <a:r>
              <a:rPr lang="en-AU" dirty="0" smtClean="0"/>
              <a:t>identify potential precautions or preventative measures.</a:t>
            </a:r>
          </a:p>
          <a:p>
            <a:endParaRPr lang="en-AU" dirty="0" smtClean="0"/>
          </a:p>
          <a:p>
            <a:r>
              <a:rPr lang="en-AU" dirty="0" smtClean="0"/>
              <a:t>Operators should use the hazard registers to identify and review hazards relevant to their site that are associated with fatalities, serious injuries or other serious incidents in Western Australia. </a:t>
            </a:r>
          </a:p>
          <a:p>
            <a:endParaRPr lang="en-AU" dirty="0" smtClean="0"/>
          </a:p>
          <a:p>
            <a:r>
              <a:rPr lang="en-AU" dirty="0" smtClean="0"/>
              <a:t>This information can then be used in site-specific hazard registers and incorporated into the site’s safe systems of work. This process can assist operations to focus on these hazards and how to address them.</a:t>
            </a:r>
          </a:p>
          <a:p>
            <a:endParaRPr lang="en-AU" dirty="0" smtClean="0"/>
          </a:p>
          <a:p>
            <a:r>
              <a:rPr lang="en-AU" dirty="0" smtClean="0"/>
              <a:t>Workers can also consult the hazard registers to raise individual awareness around hazard identification, incidents associated with their occupation, and tasks they may undertake that potentially expose them to risk.</a:t>
            </a:r>
          </a:p>
          <a:p>
            <a:endParaRPr lang="en-AU" dirty="0" smtClean="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70039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Why are we still having fatalities in our industry? I’ll</a:t>
            </a:r>
            <a:r>
              <a:rPr lang="en-AU" sz="1200" kern="1200" baseline="0" dirty="0" smtClean="0">
                <a:solidFill>
                  <a:schemeClr val="tx1"/>
                </a:solidFill>
                <a:effectLst/>
                <a:latin typeface="+mn-lt"/>
                <a:ea typeface="+mn-ea"/>
                <a:cs typeface="+mn-cs"/>
              </a:rPr>
              <a:t> give you a minute to reflect on that question, if anyone feels comfortable sharing their thoughts with us I encourage you share with us……..</a:t>
            </a:r>
            <a:endParaRPr lang="en-AU"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a:t>
            </a:fld>
            <a:endParaRPr lang="en-AU"/>
          </a:p>
        </p:txBody>
      </p:sp>
    </p:spTree>
    <p:extLst>
      <p:ext uri="{BB962C8B-B14F-4D97-AF65-F5344CB8AC3E}">
        <p14:creationId xmlns:p14="http://schemas.microsoft.com/office/powerpoint/2010/main" val="107675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30309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lnSpcReduction="10000"/>
          </a:bodyPr>
          <a:lstStyle/>
          <a:p>
            <a:r>
              <a:rPr lang="en-AU" sz="1200" b="0" i="0" u="none" strike="noStrike" kern="1200" baseline="0" dirty="0" smtClean="0">
                <a:solidFill>
                  <a:schemeClr val="tx1"/>
                </a:solidFill>
                <a:latin typeface="+mn-lt"/>
                <a:ea typeface="+mn-ea"/>
                <a:cs typeface="+mn-cs"/>
              </a:rPr>
              <a:t>This is the Mineral Exploration Drilling code of practice. The code is a legally enforceable and practical guide to assist those involved in mineral exploration to develop and implement safe systems of work for drilling operations, particularly in remote areas. </a:t>
            </a:r>
          </a:p>
          <a:p>
            <a:endParaRPr lang="en-AU" dirty="0" smtClean="0"/>
          </a:p>
          <a:p>
            <a:r>
              <a:rPr lang="en-AU" sz="1200" b="0" i="0" u="none" strike="noStrike" kern="1200" baseline="0" dirty="0" smtClean="0">
                <a:solidFill>
                  <a:schemeClr val="tx1"/>
                </a:solidFill>
                <a:latin typeface="+mn-lt"/>
                <a:ea typeface="+mn-ea"/>
                <a:cs typeface="+mn-cs"/>
              </a:rPr>
              <a:t>You should use this code if you have functions and responsibilities for managing risk on drilling operations for mineral exploration. The code may also be used by workers and safety and health representatives who need to understand the hazards and risks associated with exploration drilling. </a:t>
            </a:r>
            <a:endParaRPr lang="en-AU" dirty="0" smtClean="0"/>
          </a:p>
          <a:p>
            <a:endParaRPr lang="en-AU" dirty="0" smtClean="0"/>
          </a:p>
          <a:p>
            <a:r>
              <a:rPr lang="en-AU" dirty="0" smtClean="0"/>
              <a:t>REMEMBER:</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The  code is enforceable</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The code includes references to both mandatory and non-mandatory actions. Just a reminder for everyone, the words “must” or “requires” indicate that legal requirements exist, which must be complied with. The word “should” indicates a recommended course of action, while “may” indicates an optional course of action.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Each drilling operation will have its own complexity and specific requirements, the c</a:t>
            </a:r>
            <a:r>
              <a:rPr lang="en-AU" dirty="0" smtClean="0"/>
              <a:t>omplexity of your operation will determine the detail that you go into - t</a:t>
            </a:r>
            <a:r>
              <a:rPr lang="en-AU" sz="1200" b="0" i="0" u="none" strike="noStrike" kern="1200" baseline="0" dirty="0" smtClean="0">
                <a:solidFill>
                  <a:schemeClr val="tx1"/>
                </a:solidFill>
                <a:latin typeface="+mn-lt"/>
                <a:ea typeface="+mn-ea"/>
                <a:cs typeface="+mn-cs"/>
              </a:rPr>
              <a:t>his allows operators to develop site-specific solutions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The code describes </a:t>
            </a:r>
            <a:r>
              <a:rPr lang="en-AU" sz="1200" b="1" i="0" u="sng" strike="noStrike" kern="1200" baseline="0" dirty="0" smtClean="0">
                <a:solidFill>
                  <a:schemeClr val="tx1"/>
                </a:solidFill>
                <a:latin typeface="+mn-lt"/>
                <a:ea typeface="+mn-ea"/>
                <a:cs typeface="+mn-cs"/>
              </a:rPr>
              <a:t>minimum</a:t>
            </a:r>
            <a:r>
              <a:rPr lang="en-AU" sz="1200" b="0" i="0" u="none" strike="noStrike" kern="1200" baseline="0" dirty="0" smtClean="0">
                <a:solidFill>
                  <a:schemeClr val="tx1"/>
                </a:solidFill>
                <a:latin typeface="+mn-lt"/>
                <a:ea typeface="+mn-ea"/>
                <a:cs typeface="+mn-cs"/>
              </a:rPr>
              <a:t> requirements that provide an acceptable level of risk, it is up to you to determine whether you are going to go further beyond the minimum requirements</a:t>
            </a: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983195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sz="2700"/>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sz="2800">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sz="2800">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33008259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1" y="1196975"/>
            <a:ext cx="7777163" cy="71438"/>
          </a:xfrm>
          <a:prstGeom prst="rect">
            <a:avLst/>
          </a:prstGeom>
          <a:solidFill>
            <a:schemeClr val="bg1"/>
          </a:solidFill>
          <a:ln w="9525" algn="ctr">
            <a:solidFill>
              <a:schemeClr val="bg1"/>
            </a:solidFill>
            <a:round/>
            <a:headEnd/>
            <a:tailEnd/>
          </a:ln>
        </p:spPr>
        <p:txBody>
          <a:bodyPr/>
          <a:lstStyle/>
          <a:p>
            <a:endParaRPr lang="en-AU" sz="18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19641730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39239617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11904202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306577303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239000" y="6500815"/>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667" r:id="rId8"/>
    <p:sldLayoutId id="2147483668"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100">
          <a:solidFill>
            <a:schemeClr val="tx2"/>
          </a:solidFill>
          <a:latin typeface="+mj-lt"/>
          <a:ea typeface="+mj-ea"/>
          <a:cs typeface="+mj-cs"/>
        </a:defRPr>
      </a:lvl1pPr>
      <a:lvl2pPr algn="l" rtl="0" eaLnBrk="0" fontAlgn="base" hangingPunct="0">
        <a:spcBef>
          <a:spcPct val="0"/>
        </a:spcBef>
        <a:spcAft>
          <a:spcPct val="0"/>
        </a:spcAft>
        <a:defRPr sz="2100">
          <a:solidFill>
            <a:schemeClr val="tx2"/>
          </a:solidFill>
          <a:latin typeface="Arial" charset="0"/>
          <a:ea typeface="ＭＳ Ｐゴシック" pitchFamily="-124" charset="-128"/>
        </a:defRPr>
      </a:lvl2pPr>
      <a:lvl3pPr algn="l" rtl="0" eaLnBrk="0" fontAlgn="base" hangingPunct="0">
        <a:spcBef>
          <a:spcPct val="0"/>
        </a:spcBef>
        <a:spcAft>
          <a:spcPct val="0"/>
        </a:spcAft>
        <a:defRPr sz="2100">
          <a:solidFill>
            <a:schemeClr val="tx2"/>
          </a:solidFill>
          <a:latin typeface="Arial" charset="0"/>
          <a:ea typeface="ＭＳ Ｐゴシック" pitchFamily="-124" charset="-128"/>
        </a:defRPr>
      </a:lvl3pPr>
      <a:lvl4pPr algn="l" rtl="0" eaLnBrk="0" fontAlgn="base" hangingPunct="0">
        <a:spcBef>
          <a:spcPct val="0"/>
        </a:spcBef>
        <a:spcAft>
          <a:spcPct val="0"/>
        </a:spcAft>
        <a:defRPr sz="2100">
          <a:solidFill>
            <a:schemeClr val="tx2"/>
          </a:solidFill>
          <a:latin typeface="Arial" charset="0"/>
          <a:ea typeface="ＭＳ Ｐゴシック" pitchFamily="-124" charset="-128"/>
        </a:defRPr>
      </a:lvl4pPr>
      <a:lvl5pPr algn="l" rtl="0" eaLnBrk="0" fontAlgn="base" hangingPunct="0">
        <a:spcBef>
          <a:spcPct val="0"/>
        </a:spcBef>
        <a:spcAft>
          <a:spcPct val="0"/>
        </a:spcAft>
        <a:defRPr sz="2100">
          <a:solidFill>
            <a:schemeClr val="tx2"/>
          </a:solidFill>
          <a:latin typeface="Arial" charset="0"/>
          <a:ea typeface="ＭＳ Ｐゴシック" pitchFamily="-124" charset="-128"/>
        </a:defRPr>
      </a:lvl5pPr>
      <a:lvl6pPr marL="342900" algn="l" rtl="0" fontAlgn="base">
        <a:spcBef>
          <a:spcPct val="0"/>
        </a:spcBef>
        <a:spcAft>
          <a:spcPct val="0"/>
        </a:spcAft>
        <a:defRPr sz="3300">
          <a:solidFill>
            <a:schemeClr val="tx2"/>
          </a:solidFill>
          <a:latin typeface="Arial" charset="0"/>
          <a:ea typeface="ＭＳ Ｐゴシック" pitchFamily="-124" charset="-128"/>
        </a:defRPr>
      </a:lvl6pPr>
      <a:lvl7pPr marL="685800" algn="l" rtl="0" fontAlgn="base">
        <a:spcBef>
          <a:spcPct val="0"/>
        </a:spcBef>
        <a:spcAft>
          <a:spcPct val="0"/>
        </a:spcAft>
        <a:defRPr sz="3300">
          <a:solidFill>
            <a:schemeClr val="tx2"/>
          </a:solidFill>
          <a:latin typeface="Arial" charset="0"/>
          <a:ea typeface="ＭＳ Ｐゴシック" pitchFamily="-124" charset="-128"/>
        </a:defRPr>
      </a:lvl7pPr>
      <a:lvl8pPr marL="1028700" algn="l" rtl="0" fontAlgn="base">
        <a:spcBef>
          <a:spcPct val="0"/>
        </a:spcBef>
        <a:spcAft>
          <a:spcPct val="0"/>
        </a:spcAft>
        <a:defRPr sz="3300">
          <a:solidFill>
            <a:schemeClr val="tx2"/>
          </a:solidFill>
          <a:latin typeface="Arial" charset="0"/>
          <a:ea typeface="ＭＳ Ｐゴシック" pitchFamily="-124" charset="-128"/>
        </a:defRPr>
      </a:lvl8pPr>
      <a:lvl9pPr marL="1371600" algn="l" rtl="0" fontAlgn="base">
        <a:spcBef>
          <a:spcPct val="0"/>
        </a:spcBef>
        <a:spcAft>
          <a:spcPct val="0"/>
        </a:spcAft>
        <a:defRPr sz="3300">
          <a:solidFill>
            <a:schemeClr val="tx2"/>
          </a:solidFill>
          <a:latin typeface="Arial" charset="0"/>
          <a:ea typeface="ＭＳ Ｐゴシック" pitchFamily="-124" charset="-128"/>
        </a:defRPr>
      </a:lvl9pPr>
    </p:titleStyle>
    <p:body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ea typeface="+mn-ea"/>
        </a:defRPr>
      </a:lvl2pPr>
      <a:lvl3pPr marL="857250" indent="-171450" algn="l" rtl="0" eaLnBrk="0" fontAlgn="base" hangingPunct="0">
        <a:spcBef>
          <a:spcPct val="20000"/>
        </a:spcBef>
        <a:spcAft>
          <a:spcPct val="0"/>
        </a:spcAft>
        <a:buChar char="•"/>
        <a:defRPr sz="15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MinesSafety@dmirs.wa.gov.a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2019 Exploration Safety Forum in May 2019.  </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2019.</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3593171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Back to basics</a:t>
            </a:r>
          </a:p>
        </p:txBody>
      </p:sp>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10</a:t>
            </a:fld>
            <a:endParaRPr lang="en-US"/>
          </a:p>
        </p:txBody>
      </p:sp>
      <p:graphicFrame>
        <p:nvGraphicFramePr>
          <p:cNvPr id="5" name="Diagram 4"/>
          <p:cNvGraphicFramePr/>
          <p:nvPr>
            <p:extLst>
              <p:ext uri="{D42A27DB-BD31-4B8C-83A1-F6EECF244321}">
                <p14:modId xmlns:p14="http://schemas.microsoft.com/office/powerpoint/2010/main" val="4264202844"/>
              </p:ext>
            </p:extLst>
          </p:nvPr>
        </p:nvGraphicFramePr>
        <p:xfrm>
          <a:off x="197515" y="2078850"/>
          <a:ext cx="8640960" cy="3132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4244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Risk management approach </a:t>
            </a:r>
            <a:endParaRPr lang="en-AU" dirty="0"/>
          </a:p>
        </p:txBody>
      </p:sp>
      <p:sp>
        <p:nvSpPr>
          <p:cNvPr id="4" name="Content Placeholder 2"/>
          <p:cNvSpPr>
            <a:spLocks noGrp="1"/>
          </p:cNvSpPr>
          <p:nvPr>
            <p:ph idx="1"/>
          </p:nvPr>
        </p:nvSpPr>
        <p:spPr>
          <a:xfrm>
            <a:off x="413538" y="2057400"/>
            <a:ext cx="8424936" cy="3477834"/>
          </a:xfrm>
        </p:spPr>
        <p:txBody>
          <a:bodyPr/>
          <a:lstStyle/>
          <a:p>
            <a:pPr marL="0" indent="0">
              <a:buNone/>
            </a:pPr>
            <a:r>
              <a:rPr lang="en-AU" dirty="0"/>
              <a:t>There are numerous incidents where personnel have died or been seriously injured through inadequate recognition of exploration hazards and risks. </a:t>
            </a:r>
            <a:endParaRPr lang="en-AU" dirty="0" smtClean="0"/>
          </a:p>
          <a:p>
            <a:pPr marL="0" indent="0">
              <a:buNone/>
            </a:pPr>
            <a:endParaRPr lang="en-AU" dirty="0"/>
          </a:p>
          <a:p>
            <a:pPr marL="0" indent="0">
              <a:buNone/>
            </a:pPr>
            <a:r>
              <a:rPr lang="en-AU" dirty="0" smtClean="0"/>
              <a:t>Exploration </a:t>
            </a:r>
            <a:r>
              <a:rPr lang="en-AU" dirty="0"/>
              <a:t>in any environment is potentially hazardous but </a:t>
            </a:r>
            <a:r>
              <a:rPr lang="en-AU" dirty="0" smtClean="0"/>
              <a:t>exploration </a:t>
            </a:r>
            <a:r>
              <a:rPr lang="en-AU" dirty="0"/>
              <a:t>in remote locations, such as those encountered in Western Australia, presents additional risk factors. </a:t>
            </a:r>
            <a:endParaRPr lang="en-AU" dirty="0" smtClean="0"/>
          </a:p>
          <a:p>
            <a:pPr marL="0" indent="0">
              <a:buNone/>
            </a:pPr>
            <a:endParaRPr lang="en-AU" dirty="0" smtClean="0"/>
          </a:p>
        </p:txBody>
      </p:sp>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11</a:t>
            </a:fld>
            <a:endParaRPr lang="en-US"/>
          </a:p>
        </p:txBody>
      </p:sp>
    </p:spTree>
    <p:extLst>
      <p:ext uri="{BB962C8B-B14F-4D97-AF65-F5344CB8AC3E}">
        <p14:creationId xmlns:p14="http://schemas.microsoft.com/office/powerpoint/2010/main" val="4219565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628" y="1970838"/>
            <a:ext cx="6696744" cy="3458412"/>
          </a:xfrm>
        </p:spPr>
        <p:txBody>
          <a:bodyPr/>
          <a:lstStyle/>
          <a:p>
            <a:pPr marL="0" indent="0" algn="ctr">
              <a:buNone/>
            </a:pPr>
            <a:endParaRPr lang="en-AU" sz="3000" i="1" dirty="0">
              <a:solidFill>
                <a:srgbClr val="117D7F"/>
              </a:solidFill>
            </a:endParaRPr>
          </a:p>
          <a:p>
            <a:pPr marL="0" indent="0" algn="ctr">
              <a:buNone/>
            </a:pPr>
            <a:r>
              <a:rPr lang="en-AU" sz="3000" b="1" i="1" dirty="0">
                <a:solidFill>
                  <a:srgbClr val="117D7F"/>
                </a:solidFill>
              </a:rPr>
              <a:t>The risks faced in exploration work need to be managed with the same rigour as for any other mining activity.</a:t>
            </a:r>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12</a:t>
            </a:fld>
            <a:endParaRPr lang="en-US"/>
          </a:p>
        </p:txBody>
      </p:sp>
    </p:spTree>
    <p:extLst>
      <p:ext uri="{BB962C8B-B14F-4D97-AF65-F5344CB8AC3E}">
        <p14:creationId xmlns:p14="http://schemas.microsoft.com/office/powerpoint/2010/main" val="3125826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Risk management approach </a:t>
            </a:r>
            <a:endParaRPr lang="en-AU" dirty="0"/>
          </a:p>
        </p:txBody>
      </p:sp>
      <p:sp>
        <p:nvSpPr>
          <p:cNvPr id="4" name="Content Placeholder 2"/>
          <p:cNvSpPr>
            <a:spLocks noGrp="1"/>
          </p:cNvSpPr>
          <p:nvPr>
            <p:ph idx="1"/>
          </p:nvPr>
        </p:nvSpPr>
        <p:spPr>
          <a:xfrm>
            <a:off x="413538" y="2057400"/>
            <a:ext cx="8424936" cy="3477834"/>
          </a:xfrm>
        </p:spPr>
        <p:txBody>
          <a:bodyPr/>
          <a:lstStyle/>
          <a:p>
            <a:pPr marL="0" indent="0">
              <a:buNone/>
            </a:pPr>
            <a:r>
              <a:rPr lang="en-AU" sz="2700" dirty="0">
                <a:solidFill>
                  <a:srgbClr val="117D7F"/>
                </a:solidFill>
              </a:rPr>
              <a:t>Plan and Prepare</a:t>
            </a:r>
          </a:p>
          <a:p>
            <a:pPr marL="0" indent="0">
              <a:buNone/>
            </a:pPr>
            <a:endParaRPr lang="en-AU" sz="2700" dirty="0"/>
          </a:p>
          <a:p>
            <a:pPr marL="0" indent="0">
              <a:buNone/>
            </a:pPr>
            <a:r>
              <a:rPr lang="en-AU" sz="2700" dirty="0"/>
              <a:t>Provide:</a:t>
            </a:r>
          </a:p>
          <a:p>
            <a:r>
              <a:rPr lang="en-AU" sz="2700" dirty="0"/>
              <a:t>instruction</a:t>
            </a:r>
          </a:p>
          <a:p>
            <a:r>
              <a:rPr lang="en-AU" sz="2700" dirty="0"/>
              <a:t>information</a:t>
            </a:r>
          </a:p>
          <a:p>
            <a:r>
              <a:rPr lang="en-AU" sz="2700" dirty="0"/>
              <a:t>training</a:t>
            </a:r>
          </a:p>
          <a:p>
            <a:r>
              <a:rPr lang="en-AU" sz="2700" dirty="0"/>
              <a:t>supervision</a:t>
            </a:r>
          </a:p>
        </p:txBody>
      </p:sp>
      <p:sp>
        <p:nvSpPr>
          <p:cNvPr id="6" name="Slide Number Placeholder 5"/>
          <p:cNvSpPr>
            <a:spLocks noGrp="1"/>
          </p:cNvSpPr>
          <p:nvPr>
            <p:ph type="sldNum" sz="quarter" idx="10"/>
          </p:nvPr>
        </p:nvSpPr>
        <p:spPr/>
        <p:txBody>
          <a:bodyPr/>
          <a:lstStyle/>
          <a:p>
            <a:pPr>
              <a:defRPr/>
            </a:pPr>
            <a:fld id="{44C1278F-C93A-44A2-AB74-1750ADFF2444}" type="slidenum">
              <a:rPr lang="en-US" smtClean="0"/>
              <a:pPr>
                <a:defRPr/>
              </a:pPr>
              <a:t>13</a:t>
            </a:fld>
            <a:endParaRPr lang="en-US"/>
          </a:p>
        </p:txBody>
      </p:sp>
      <p:sp>
        <p:nvSpPr>
          <p:cNvPr id="3" name="Right Brace 2"/>
          <p:cNvSpPr/>
          <p:nvPr/>
        </p:nvSpPr>
        <p:spPr bwMode="auto">
          <a:xfrm>
            <a:off x="4247964" y="1916832"/>
            <a:ext cx="1296144" cy="3618402"/>
          </a:xfrm>
          <a:prstGeom prst="rightBrace">
            <a:avLst>
              <a:gd name="adj1" fmla="val 8333"/>
              <a:gd name="adj2" fmla="val 49323"/>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AU" sz="1800"/>
          </a:p>
        </p:txBody>
      </p:sp>
      <p:sp>
        <p:nvSpPr>
          <p:cNvPr id="5" name="TextBox 4"/>
          <p:cNvSpPr txBox="1"/>
          <p:nvPr/>
        </p:nvSpPr>
        <p:spPr>
          <a:xfrm>
            <a:off x="5220072" y="2510898"/>
            <a:ext cx="3456384" cy="2677656"/>
          </a:xfrm>
          <a:prstGeom prst="rect">
            <a:avLst/>
          </a:prstGeom>
          <a:noFill/>
        </p:spPr>
        <p:txBody>
          <a:bodyPr wrap="square" rtlCol="0">
            <a:spAutoFit/>
          </a:bodyPr>
          <a:lstStyle/>
          <a:p>
            <a:r>
              <a:rPr lang="en-AU" b="1" dirty="0">
                <a:solidFill>
                  <a:srgbClr val="117D7F"/>
                </a:solidFill>
              </a:rPr>
              <a:t>Critical for effective hazard management</a:t>
            </a:r>
          </a:p>
          <a:p>
            <a:endParaRPr lang="en-AU" b="1" dirty="0">
              <a:solidFill>
                <a:srgbClr val="117D7F"/>
              </a:solidFill>
            </a:endParaRPr>
          </a:p>
          <a:p>
            <a:endParaRPr lang="en-AU" b="1" dirty="0">
              <a:solidFill>
                <a:srgbClr val="117D7F"/>
              </a:solidFill>
            </a:endParaRPr>
          </a:p>
          <a:p>
            <a:r>
              <a:rPr lang="en-AU" b="1" dirty="0">
                <a:solidFill>
                  <a:srgbClr val="117D7F"/>
                </a:solidFill>
              </a:rPr>
              <a:t>Essential components of risk control strategy </a:t>
            </a:r>
          </a:p>
        </p:txBody>
      </p:sp>
    </p:spTree>
    <p:extLst>
      <p:ext uri="{BB962C8B-B14F-4D97-AF65-F5344CB8AC3E}">
        <p14:creationId xmlns:p14="http://schemas.microsoft.com/office/powerpoint/2010/main" val="1818084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14</a:t>
            </a:fld>
            <a:endParaRPr lang="en-US"/>
          </a:p>
        </p:txBody>
      </p:sp>
      <p:pic>
        <p:nvPicPr>
          <p:cNvPr id="3" name="Picture 2"/>
          <p:cNvPicPr>
            <a:picLocks noChangeAspect="1"/>
          </p:cNvPicPr>
          <p:nvPr/>
        </p:nvPicPr>
        <p:blipFill>
          <a:blip r:embed="rId3"/>
          <a:stretch>
            <a:fillRect/>
          </a:stretch>
        </p:blipFill>
        <p:spPr>
          <a:xfrm>
            <a:off x="539552" y="476672"/>
            <a:ext cx="4053234" cy="5616624"/>
          </a:xfrm>
          <a:prstGeom prst="rect">
            <a:avLst/>
          </a:prstGeom>
        </p:spPr>
      </p:pic>
      <p:pic>
        <p:nvPicPr>
          <p:cNvPr id="4" name="Picture 3"/>
          <p:cNvPicPr>
            <a:picLocks noChangeAspect="1"/>
          </p:cNvPicPr>
          <p:nvPr/>
        </p:nvPicPr>
        <p:blipFill>
          <a:blip r:embed="rId4"/>
          <a:stretch>
            <a:fillRect/>
          </a:stretch>
        </p:blipFill>
        <p:spPr>
          <a:xfrm>
            <a:off x="4592786" y="260648"/>
            <a:ext cx="4031796" cy="5760640"/>
          </a:xfrm>
          <a:prstGeom prst="rect">
            <a:avLst/>
          </a:prstGeom>
        </p:spPr>
      </p:pic>
    </p:spTree>
    <p:extLst>
      <p:ext uri="{BB962C8B-B14F-4D97-AF65-F5344CB8AC3E}">
        <p14:creationId xmlns:p14="http://schemas.microsoft.com/office/powerpoint/2010/main" val="1693471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15</a:t>
            </a:fld>
            <a:endParaRPr lang="en-US"/>
          </a:p>
        </p:txBody>
      </p:sp>
      <p:sp>
        <p:nvSpPr>
          <p:cNvPr id="2" name="Title 1"/>
          <p:cNvSpPr>
            <a:spLocks noGrp="1"/>
          </p:cNvSpPr>
          <p:nvPr>
            <p:ph type="title"/>
          </p:nvPr>
        </p:nvSpPr>
        <p:spPr>
          <a:xfrm>
            <a:off x="685800" y="1185630"/>
            <a:ext cx="7772400" cy="564096"/>
          </a:xfrm>
        </p:spPr>
        <p:txBody>
          <a:bodyPr/>
          <a:lstStyle/>
          <a:p>
            <a:pPr algn="ctr"/>
            <a:r>
              <a:rPr lang="en-AU" sz="3300" b="1" dirty="0">
                <a:solidFill>
                  <a:srgbClr val="49405D"/>
                </a:solidFill>
              </a:rPr>
              <a:t>Break out exercise</a:t>
            </a:r>
          </a:p>
        </p:txBody>
      </p:sp>
      <p:sp>
        <p:nvSpPr>
          <p:cNvPr id="3" name="Content Placeholder 2"/>
          <p:cNvSpPr>
            <a:spLocks noGrp="1"/>
          </p:cNvSpPr>
          <p:nvPr>
            <p:ph idx="4294967295"/>
          </p:nvPr>
        </p:nvSpPr>
        <p:spPr>
          <a:xfrm>
            <a:off x="1008459" y="2369098"/>
            <a:ext cx="7127081" cy="3512344"/>
          </a:xfrm>
        </p:spPr>
        <p:txBody>
          <a:bodyPr/>
          <a:lstStyle/>
          <a:p>
            <a:pPr marL="0" indent="0" algn="ctr">
              <a:buNone/>
            </a:pPr>
            <a:endParaRPr lang="en-AU" sz="2700" b="1" i="1" dirty="0"/>
          </a:p>
          <a:p>
            <a:pPr marL="0" indent="0" algn="ctr">
              <a:buNone/>
            </a:pPr>
            <a:r>
              <a:rPr lang="en-AU" sz="2700" b="1" dirty="0"/>
              <a:t>Spend 5 minutes looking at this handout. </a:t>
            </a:r>
          </a:p>
          <a:p>
            <a:pPr marL="0" indent="0" algn="ctr">
              <a:buNone/>
            </a:pPr>
            <a:endParaRPr lang="en-AU" sz="2700" b="1" dirty="0"/>
          </a:p>
          <a:p>
            <a:pPr marL="0" indent="0" algn="ctr">
              <a:buNone/>
            </a:pPr>
            <a:r>
              <a:rPr lang="en-AU" sz="2700" b="1" dirty="0"/>
              <a:t>Circle any of the areas where you believe there is a gap at your operation</a:t>
            </a:r>
            <a:endParaRPr lang="en-AU" sz="2700" b="1" dirty="0">
              <a:solidFill>
                <a:srgbClr val="117D7F"/>
              </a:solidFill>
            </a:endParaRPr>
          </a:p>
        </p:txBody>
      </p:sp>
      <p:pic>
        <p:nvPicPr>
          <p:cNvPr id="6" name="Picture 5"/>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098156" y="1278529"/>
            <a:ext cx="1357205" cy="1357205"/>
          </a:xfrm>
          <a:prstGeom prst="rect">
            <a:avLst/>
          </a:prstGeom>
        </p:spPr>
      </p:pic>
    </p:spTree>
    <p:extLst>
      <p:ext uri="{BB962C8B-B14F-4D97-AF65-F5344CB8AC3E}">
        <p14:creationId xmlns:p14="http://schemas.microsoft.com/office/powerpoint/2010/main" val="3755187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Risk </a:t>
            </a:r>
            <a:r>
              <a:rPr lang="en-AU" dirty="0" smtClean="0"/>
              <a:t>management approach </a:t>
            </a:r>
            <a:endParaRPr lang="en-AU" dirty="0"/>
          </a:p>
        </p:txBody>
      </p:sp>
      <p:sp>
        <p:nvSpPr>
          <p:cNvPr id="3" name="Content Placeholder 2"/>
          <p:cNvSpPr>
            <a:spLocks noGrp="1"/>
          </p:cNvSpPr>
          <p:nvPr>
            <p:ph idx="1"/>
          </p:nvPr>
        </p:nvSpPr>
        <p:spPr>
          <a:xfrm>
            <a:off x="1331640" y="1916832"/>
            <a:ext cx="6480720" cy="3512418"/>
          </a:xfrm>
        </p:spPr>
        <p:txBody>
          <a:bodyPr/>
          <a:lstStyle/>
          <a:p>
            <a:pPr marL="0" indent="0" algn="ctr">
              <a:buNone/>
            </a:pPr>
            <a:endParaRPr lang="en-AU" sz="2700" b="1" i="1" dirty="0"/>
          </a:p>
          <a:p>
            <a:pPr marL="0" indent="0" algn="ctr">
              <a:buNone/>
            </a:pPr>
            <a:r>
              <a:rPr lang="en-AU" sz="2700" b="1" i="1" dirty="0">
                <a:solidFill>
                  <a:srgbClr val="117D7F"/>
                </a:solidFill>
              </a:rPr>
              <a:t>Supervisors have an important role in developing and checking work plans, as well as monitoring and responding to changes in work and the environment. </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16</a:t>
            </a:fld>
            <a:endParaRPr lang="en-US" dirty="0"/>
          </a:p>
        </p:txBody>
      </p:sp>
    </p:spTree>
    <p:extLst>
      <p:ext uri="{BB962C8B-B14F-4D97-AF65-F5344CB8AC3E}">
        <p14:creationId xmlns:p14="http://schemas.microsoft.com/office/powerpoint/2010/main" val="3941914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Supervisor focus </a:t>
            </a:r>
          </a:p>
        </p:txBody>
      </p:sp>
      <p:sp>
        <p:nvSpPr>
          <p:cNvPr id="3" name="Content Placeholder 2"/>
          <p:cNvSpPr>
            <a:spLocks noGrp="1"/>
          </p:cNvSpPr>
          <p:nvPr>
            <p:ph idx="1"/>
          </p:nvPr>
        </p:nvSpPr>
        <p:spPr>
          <a:xfrm>
            <a:off x="1295400" y="1515312"/>
            <a:ext cx="6581775" cy="3371850"/>
          </a:xfrm>
        </p:spPr>
        <p:txBody>
          <a:bodyPr/>
          <a:lstStyle/>
          <a:p>
            <a:pPr marL="0" indent="0" algn="ctr">
              <a:buNone/>
            </a:pPr>
            <a:endParaRPr lang="en-AU" sz="2400" i="1" dirty="0">
              <a:solidFill>
                <a:srgbClr val="A32816"/>
              </a:solidFill>
            </a:endParaRPr>
          </a:p>
          <a:p>
            <a:pPr marL="0" indent="0" algn="ctr">
              <a:buNone/>
            </a:pPr>
            <a:r>
              <a:rPr lang="en-AU" sz="2400" i="1" dirty="0">
                <a:solidFill>
                  <a:srgbClr val="A32816"/>
                </a:solidFill>
              </a:rPr>
              <a:t>Having insufficient or inexperienced supervisors can lead to situations that increases safety and health risks to workers.</a:t>
            </a:r>
          </a:p>
          <a:p>
            <a:pPr algn="ctr"/>
            <a:endParaRPr lang="en-AU" sz="2400" i="1" dirty="0">
              <a:solidFill>
                <a:srgbClr val="A32816"/>
              </a:solidFill>
            </a:endParaRP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17</a:t>
            </a:fld>
            <a:endParaRPr lang="en-US" dirty="0"/>
          </a:p>
        </p:txBody>
      </p:sp>
      <p:pic>
        <p:nvPicPr>
          <p:cNvPr id="2" name="Picture 1"/>
          <p:cNvPicPr>
            <a:picLocks noChangeAspect="1"/>
          </p:cNvPicPr>
          <p:nvPr/>
        </p:nvPicPr>
        <p:blipFill rotWithShape="1">
          <a:blip r:embed="rId3"/>
          <a:srcRect t="24187" r="4391" b="5157"/>
          <a:stretch/>
        </p:blipFill>
        <p:spPr>
          <a:xfrm>
            <a:off x="2479803" y="3231883"/>
            <a:ext cx="4092447" cy="2268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0344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lstStyle/>
          <a:p>
            <a:r>
              <a:rPr lang="en-AU" dirty="0"/>
              <a:t>Supervisor focus </a:t>
            </a:r>
          </a:p>
        </p:txBody>
      </p:sp>
      <p:sp>
        <p:nvSpPr>
          <p:cNvPr id="3" name="Content Placeholder 2">
            <a:extLst>
              <a:ext uri="{FF2B5EF4-FFF2-40B4-BE49-F238E27FC236}">
                <a16:creationId xmlns:a16="http://schemas.microsoft.com/office/drawing/2014/main" id="{A4F03CEA-7E22-784A-A17C-D37D57D796D1}"/>
              </a:ext>
            </a:extLst>
          </p:cNvPr>
          <p:cNvSpPr>
            <a:spLocks noGrp="1"/>
          </p:cNvSpPr>
          <p:nvPr>
            <p:ph idx="1"/>
          </p:nvPr>
        </p:nvSpPr>
        <p:spPr>
          <a:xfrm>
            <a:off x="1657350" y="4779150"/>
            <a:ext cx="5829300" cy="650100"/>
          </a:xfrm>
        </p:spPr>
        <p:txBody>
          <a:bodyPr/>
          <a:lstStyle/>
          <a:p>
            <a:pPr marL="0" indent="0" algn="ctr">
              <a:buNone/>
            </a:pPr>
            <a:r>
              <a:rPr lang="en-US" dirty="0">
                <a:solidFill>
                  <a:srgbClr val="A32816"/>
                </a:solidFill>
              </a:rPr>
              <a:t>44% of fatalities</a:t>
            </a:r>
            <a:r>
              <a:rPr lang="en-US" dirty="0"/>
              <a:t> occurred under supervision of supervisors who had been in role for </a:t>
            </a:r>
            <a:r>
              <a:rPr lang="en-US" dirty="0">
                <a:solidFill>
                  <a:srgbClr val="A32816"/>
                </a:solidFill>
              </a:rPr>
              <a:t>less than one year</a:t>
            </a:r>
          </a:p>
          <a:p>
            <a:endParaRPr lang="en-US"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18</a:t>
            </a:fld>
            <a:endParaRPr lang="en-US"/>
          </a:p>
        </p:txBody>
      </p:sp>
      <p:pic>
        <p:nvPicPr>
          <p:cNvPr id="4" name="Content Placeholder 3">
            <a:extLst>
              <a:ext uri="{FF2B5EF4-FFF2-40B4-BE49-F238E27FC236}">
                <a16:creationId xmlns:a16="http://schemas.microsoft.com/office/drawing/2014/main" id="{30076420-AB13-9543-8D5B-673EB8136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63" b="20167"/>
          <a:stretch/>
        </p:blipFill>
        <p:spPr bwMode="auto">
          <a:xfrm>
            <a:off x="2303748" y="1896023"/>
            <a:ext cx="4381500" cy="28623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849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Risk management approach </a:t>
            </a:r>
            <a:endParaRPr lang="en-AU" dirty="0"/>
          </a:p>
        </p:txBody>
      </p:sp>
      <p:sp>
        <p:nvSpPr>
          <p:cNvPr id="4" name="Content Placeholder 2"/>
          <p:cNvSpPr>
            <a:spLocks noGrp="1"/>
          </p:cNvSpPr>
          <p:nvPr>
            <p:ph idx="1"/>
          </p:nvPr>
        </p:nvSpPr>
        <p:spPr>
          <a:xfrm>
            <a:off x="359532" y="1484784"/>
            <a:ext cx="8424936" cy="3477834"/>
          </a:xfrm>
        </p:spPr>
        <p:txBody>
          <a:bodyPr/>
          <a:lstStyle/>
          <a:p>
            <a:pPr marL="0" indent="0">
              <a:buNone/>
            </a:pPr>
            <a:r>
              <a:rPr lang="en-AU" dirty="0" smtClean="0"/>
              <a:t>Minimum requirements will encourage </a:t>
            </a:r>
            <a:r>
              <a:rPr lang="en-AU" dirty="0"/>
              <a:t>personnel to: </a:t>
            </a:r>
          </a:p>
          <a:p>
            <a:r>
              <a:rPr lang="en-AU" dirty="0" smtClean="0"/>
              <a:t>Anticipate and recognise hazards </a:t>
            </a:r>
          </a:p>
          <a:p>
            <a:r>
              <a:rPr lang="en-AU" dirty="0" smtClean="0"/>
              <a:t>Assess the probability and severity of harm that may arise and </a:t>
            </a:r>
          </a:p>
          <a:p>
            <a:r>
              <a:rPr lang="en-AU" dirty="0" smtClean="0"/>
              <a:t>Identify and implement appropriate controls. </a:t>
            </a:r>
          </a:p>
          <a:p>
            <a:endParaRPr lang="en-AU" dirty="0"/>
          </a:p>
          <a:p>
            <a:pPr marL="0" indent="0">
              <a:buNone/>
            </a:pPr>
            <a:r>
              <a:rPr lang="en-AU" dirty="0"/>
              <a:t>Most effective when: </a:t>
            </a:r>
          </a:p>
          <a:p>
            <a:r>
              <a:rPr lang="en-AU" dirty="0"/>
              <a:t>Hazards are addressed at the design or planning stages </a:t>
            </a:r>
          </a:p>
          <a:p>
            <a:r>
              <a:rPr lang="en-AU" dirty="0"/>
              <a:t>The workforce is consulted throughout the process and </a:t>
            </a:r>
          </a:p>
          <a:p>
            <a:r>
              <a:rPr lang="en-AU" dirty="0"/>
              <a:t>Control measures are regularly monitored and reviewed for effectiveness. </a:t>
            </a:r>
          </a:p>
          <a:p>
            <a:pPr marL="0" indent="0">
              <a:buNone/>
            </a:pPr>
            <a:endParaRPr lang="en-AU" dirty="0" smtClean="0"/>
          </a:p>
        </p:txBody>
      </p:sp>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19</a:t>
            </a:fld>
            <a:endParaRPr lang="en-US"/>
          </a:p>
        </p:txBody>
      </p:sp>
    </p:spTree>
    <p:extLst>
      <p:ext uri="{BB962C8B-B14F-4D97-AF65-F5344CB8AC3E}">
        <p14:creationId xmlns:p14="http://schemas.microsoft.com/office/powerpoint/2010/main" val="903174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1442258"/>
          </a:xfrm>
          <a:prstGeom prst="rect">
            <a:avLst/>
          </a:prstGeom>
        </p:spPr>
      </p:pic>
      <p:pic>
        <p:nvPicPr>
          <p:cNvPr id="9" name="Picture 8" descr="DMIRS-PowerPoint-Template-June-2017_FINAL-16_9-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53863"/>
            <a:ext cx="9144000" cy="719328"/>
          </a:xfrm>
          <a:prstGeom prst="rect">
            <a:avLst/>
          </a:prstGeom>
        </p:spPr>
      </p:pic>
      <p:sp>
        <p:nvSpPr>
          <p:cNvPr id="6" name="Rectangle 7">
            <a:extLst>
              <a:ext uri="{FF2B5EF4-FFF2-40B4-BE49-F238E27FC236}">
                <a16:creationId xmlns:a16="http://schemas.microsoft.com/office/drawing/2014/main" id="{E62B09EE-4ACA-43DA-8F3D-386000159F43}"/>
              </a:ext>
            </a:extLst>
          </p:cNvPr>
          <p:cNvSpPr>
            <a:spLocks noGrp="1" noChangeArrowheads="1"/>
          </p:cNvSpPr>
          <p:nvPr/>
        </p:nvSpPr>
        <p:spPr bwMode="auto">
          <a:xfrm>
            <a:off x="5580112" y="2852936"/>
            <a:ext cx="3094112" cy="1468296"/>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dirty="0" smtClean="0">
                <a:solidFill>
                  <a:srgbClr val="A32816"/>
                </a:solidFill>
              </a:rPr>
              <a:t>2019 Exploration </a:t>
            </a:r>
            <a:r>
              <a:rPr lang="en-US" sz="4400" dirty="0">
                <a:solidFill>
                  <a:srgbClr val="A32816"/>
                </a:solidFill>
              </a:rPr>
              <a:t>Safety </a:t>
            </a:r>
            <a:r>
              <a:rPr lang="en-US" sz="4400" dirty="0" smtClean="0">
                <a:solidFill>
                  <a:srgbClr val="A32816"/>
                </a:solidFill>
              </a:rPr>
              <a:t>Forum</a:t>
            </a:r>
            <a:endParaRPr lang="en-US" sz="4400" dirty="0">
              <a:solidFill>
                <a:srgbClr val="A32816"/>
              </a:solidFill>
            </a:endParaRPr>
          </a:p>
          <a:p>
            <a:pPr algn="ctr" eaLnBrk="0" fontAlgn="base" hangingPunct="0">
              <a:spcBef>
                <a:spcPct val="0"/>
              </a:spcBef>
              <a:spcAft>
                <a:spcPct val="0"/>
              </a:spcAft>
            </a:pPr>
            <a:endParaRPr lang="en-US" sz="1000" dirty="0">
              <a:solidFill>
                <a:prstClr val="black"/>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1615508"/>
            <a:ext cx="4365104" cy="4365104"/>
          </a:xfrm>
          <a:prstGeom prst="rect">
            <a:avLst/>
          </a:prstGeom>
        </p:spPr>
      </p:pic>
    </p:spTree>
    <p:extLst>
      <p:ext uri="{BB962C8B-B14F-4D97-AF65-F5344CB8AC3E}">
        <p14:creationId xmlns:p14="http://schemas.microsoft.com/office/powerpoint/2010/main" val="353229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75344267"/>
              </p:ext>
            </p:extLst>
          </p:nvPr>
        </p:nvGraphicFramePr>
        <p:xfrm>
          <a:off x="1524000" y="1754814"/>
          <a:ext cx="6612396" cy="3706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1"/>
          <p:cNvSpPr>
            <a:spLocks noGrp="1"/>
          </p:cNvSpPr>
          <p:nvPr>
            <p:ph type="sldNum" sz="quarter" idx="10"/>
          </p:nvPr>
        </p:nvSpPr>
        <p:spPr/>
        <p:txBody>
          <a:bodyPr/>
          <a:lstStyle/>
          <a:p>
            <a:pPr>
              <a:defRPr/>
            </a:pPr>
            <a:fld id="{7F93E5DF-A899-468D-9298-EECA3D13A54B}" type="slidenum">
              <a:rPr lang="en-US" smtClean="0"/>
              <a:pPr>
                <a:defRPr/>
              </a:pPr>
              <a:t>20</a:t>
            </a:fld>
            <a:endParaRPr lang="en-US"/>
          </a:p>
        </p:txBody>
      </p:sp>
      <p:sp>
        <p:nvSpPr>
          <p:cNvPr id="6" name="Title 1"/>
          <p:cNvSpPr>
            <a:spLocks noGrp="1"/>
          </p:cNvSpPr>
          <p:nvPr>
            <p:ph type="title"/>
          </p:nvPr>
        </p:nvSpPr>
        <p:spPr>
          <a:xfrm>
            <a:off x="539552" y="548680"/>
            <a:ext cx="7772400" cy="540060"/>
          </a:xfrm>
        </p:spPr>
        <p:txBody>
          <a:bodyPr/>
          <a:lstStyle/>
          <a:p>
            <a:r>
              <a:rPr lang="en-AU" dirty="0" smtClean="0"/>
              <a:t>Risk management tools</a:t>
            </a:r>
            <a:endParaRPr lang="en-AU" dirty="0"/>
          </a:p>
        </p:txBody>
      </p:sp>
    </p:spTree>
    <p:extLst>
      <p:ext uri="{BB962C8B-B14F-4D97-AF65-F5344CB8AC3E}">
        <p14:creationId xmlns:p14="http://schemas.microsoft.com/office/powerpoint/2010/main" val="3407235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rot="493476">
            <a:off x="4222307" y="2150533"/>
            <a:ext cx="4235594" cy="296599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rot="21050719">
            <a:off x="662641" y="1561937"/>
            <a:ext cx="3906826" cy="276528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21</a:t>
            </a:fld>
            <a:endParaRPr lang="en-US"/>
          </a:p>
        </p:txBody>
      </p:sp>
    </p:spTree>
    <p:extLst>
      <p:ext uri="{BB962C8B-B14F-4D97-AF65-F5344CB8AC3E}">
        <p14:creationId xmlns:p14="http://schemas.microsoft.com/office/powerpoint/2010/main" val="443902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2443" t="17624" r="13973" b="22701"/>
          <a:stretch/>
        </p:blipFill>
        <p:spPr>
          <a:xfrm>
            <a:off x="521550" y="1039135"/>
            <a:ext cx="3726414" cy="4604111"/>
          </a:xfrm>
          <a:prstGeom prst="rect">
            <a:avLst/>
          </a:prstGeom>
        </p:spPr>
      </p:pic>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22</a:t>
            </a:fld>
            <a:endParaRPr lang="en-US"/>
          </a:p>
        </p:txBody>
      </p:sp>
      <p:sp>
        <p:nvSpPr>
          <p:cNvPr id="8" name="Content Placeholder 2"/>
          <p:cNvSpPr>
            <a:spLocks noGrp="1"/>
          </p:cNvSpPr>
          <p:nvPr>
            <p:ph idx="4294967295"/>
          </p:nvPr>
        </p:nvSpPr>
        <p:spPr>
          <a:xfrm>
            <a:off x="4823223" y="1431131"/>
            <a:ext cx="4320778" cy="3477816"/>
          </a:xfrm>
        </p:spPr>
        <p:txBody>
          <a:bodyPr/>
          <a:lstStyle/>
          <a:p>
            <a:pPr marL="557213" indent="-557213">
              <a:buFont typeface="+mj-lt"/>
              <a:buAutoNum type="arabicPeriod"/>
            </a:pPr>
            <a:r>
              <a:rPr lang="en-AU" sz="2700" dirty="0"/>
              <a:t>Hazard summary</a:t>
            </a:r>
          </a:p>
          <a:p>
            <a:pPr marL="557213" indent="-557213">
              <a:buFont typeface="+mj-lt"/>
              <a:buAutoNum type="arabicPeriod"/>
            </a:pPr>
            <a:endParaRPr lang="en-AU" sz="2700" dirty="0"/>
          </a:p>
          <a:p>
            <a:pPr marL="557213" indent="-557213">
              <a:buFont typeface="+mj-lt"/>
              <a:buAutoNum type="arabicPeriod"/>
            </a:pPr>
            <a:r>
              <a:rPr lang="en-AU" sz="2700" dirty="0"/>
              <a:t>Risk factors</a:t>
            </a:r>
          </a:p>
          <a:p>
            <a:pPr marL="557213" indent="-557213">
              <a:buFont typeface="+mj-lt"/>
              <a:buAutoNum type="arabicPeriod"/>
            </a:pPr>
            <a:endParaRPr lang="en-AU" sz="2700" dirty="0"/>
          </a:p>
          <a:p>
            <a:pPr marL="557213" indent="-557213">
              <a:buFont typeface="+mj-lt"/>
              <a:buAutoNum type="arabicPeriod"/>
            </a:pPr>
            <a:r>
              <a:rPr lang="en-AU" sz="2700" dirty="0"/>
              <a:t>Risk controls</a:t>
            </a:r>
          </a:p>
          <a:p>
            <a:pPr marL="557213" indent="-557213">
              <a:buFont typeface="+mj-lt"/>
              <a:buAutoNum type="arabicPeriod"/>
            </a:pPr>
            <a:endParaRPr lang="en-AU" sz="2700" dirty="0"/>
          </a:p>
          <a:p>
            <a:pPr marL="557213" indent="-557213">
              <a:buFont typeface="+mj-lt"/>
              <a:buAutoNum type="arabicPeriod"/>
            </a:pPr>
            <a:r>
              <a:rPr lang="en-AU" sz="2700" dirty="0"/>
              <a:t>More info </a:t>
            </a:r>
          </a:p>
        </p:txBody>
      </p:sp>
    </p:spTree>
    <p:extLst>
      <p:ext uri="{BB962C8B-B14F-4D97-AF65-F5344CB8AC3E}">
        <p14:creationId xmlns:p14="http://schemas.microsoft.com/office/powerpoint/2010/main" val="2124389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en-AU" dirty="0" smtClean="0"/>
              <a:t>Know your hazards </a:t>
            </a:r>
            <a:endParaRPr lang="en-AU" dirty="0"/>
          </a:p>
        </p:txBody>
      </p:sp>
      <p:sp>
        <p:nvSpPr>
          <p:cNvPr id="4" name="Slide Number Placeholder 3"/>
          <p:cNvSpPr>
            <a:spLocks noGrp="1"/>
          </p:cNvSpPr>
          <p:nvPr>
            <p:ph type="sldNum" sz="quarter" idx="10"/>
          </p:nvPr>
        </p:nvSpPr>
        <p:spPr/>
        <p:txBody>
          <a:bodyPr/>
          <a:lstStyle/>
          <a:p>
            <a:pPr defTabSz="685800">
              <a:defRPr/>
            </a:pPr>
            <a:fld id="{44C1278F-C93A-44A2-AB74-1750ADFF2444}" type="slidenum">
              <a:rPr lang="en-US">
                <a:solidFill>
                  <a:srgbClr val="FFFFFF"/>
                </a:solidFill>
              </a:rPr>
              <a:pPr defTabSz="685800">
                <a:defRPr/>
              </a:pPr>
              <a:t>23</a:t>
            </a:fld>
            <a:endParaRPr lang="en-US">
              <a:solidFill>
                <a:srgbClr val="FFFFFF"/>
              </a:solidFill>
            </a:endParaRPr>
          </a:p>
        </p:txBody>
      </p:sp>
      <p:pic>
        <p:nvPicPr>
          <p:cNvPr id="6" name="Picture 5"/>
          <p:cNvPicPr>
            <a:picLocks noChangeAspect="1"/>
          </p:cNvPicPr>
          <p:nvPr/>
        </p:nvPicPr>
        <p:blipFill>
          <a:blip r:embed="rId3"/>
          <a:stretch>
            <a:fillRect/>
          </a:stretch>
        </p:blipFill>
        <p:spPr>
          <a:xfrm rot="748626">
            <a:off x="248901" y="3460269"/>
            <a:ext cx="1886791" cy="91756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72443" t="15000" r="13973" b="22701"/>
          <a:stretch/>
        </p:blipFill>
        <p:spPr>
          <a:xfrm>
            <a:off x="3177220" y="2140797"/>
            <a:ext cx="1914155" cy="2468983"/>
          </a:xfrm>
          <a:prstGeom prst="rect">
            <a:avLst/>
          </a:prstGeom>
          <a:ln>
            <a:solidFill>
              <a:schemeClr val="bg1">
                <a:lumMod val="65000"/>
              </a:schemeClr>
            </a:solidFill>
          </a:ln>
        </p:spPr>
      </p:pic>
      <p:sp>
        <p:nvSpPr>
          <p:cNvPr id="9" name="Cross 8"/>
          <p:cNvSpPr/>
          <p:nvPr/>
        </p:nvSpPr>
        <p:spPr bwMode="auto">
          <a:xfrm>
            <a:off x="2308843" y="2910544"/>
            <a:ext cx="750989" cy="768743"/>
          </a:xfrm>
          <a:prstGeom prst="plus">
            <a:avLst>
              <a:gd name="adj" fmla="val 36111"/>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AU" sz="1800"/>
          </a:p>
        </p:txBody>
      </p:sp>
      <p:pic>
        <p:nvPicPr>
          <p:cNvPr id="10" name="Picture 9"/>
          <p:cNvPicPr>
            <a:picLocks noChangeAspect="1"/>
          </p:cNvPicPr>
          <p:nvPr/>
        </p:nvPicPr>
        <p:blipFill>
          <a:blip r:embed="rId5"/>
          <a:stretch>
            <a:fillRect/>
          </a:stretch>
        </p:blipFill>
        <p:spPr>
          <a:xfrm rot="493476">
            <a:off x="6854064" y="2903817"/>
            <a:ext cx="2135902" cy="149567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rot="21050719">
            <a:off x="6128545" y="2086748"/>
            <a:ext cx="1970112" cy="1394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a:stretch>
            <a:fillRect/>
          </a:stretch>
        </p:blipFill>
        <p:spPr>
          <a:xfrm rot="21020232">
            <a:off x="147387" y="2545831"/>
            <a:ext cx="1973218" cy="1062004"/>
          </a:xfrm>
          <a:prstGeom prst="rect">
            <a:avLst/>
          </a:prstGeom>
          <a:ln>
            <a:noFill/>
          </a:ln>
          <a:effectLst>
            <a:outerShdw blurRad="292100" dist="139700" dir="2700000" algn="tl" rotWithShape="0">
              <a:srgbClr val="333333">
                <a:alpha val="65000"/>
              </a:srgbClr>
            </a:outerShdw>
          </a:effectLst>
        </p:spPr>
      </p:pic>
      <p:sp>
        <p:nvSpPr>
          <p:cNvPr id="13" name="Right Arrow 12"/>
          <p:cNvSpPr/>
          <p:nvPr/>
        </p:nvSpPr>
        <p:spPr bwMode="auto">
          <a:xfrm>
            <a:off x="5248220" y="3076833"/>
            <a:ext cx="918102" cy="552220"/>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AU" sz="1800"/>
          </a:p>
        </p:txBody>
      </p:sp>
    </p:spTree>
    <p:extLst>
      <p:ext uri="{BB962C8B-B14F-4D97-AF65-F5344CB8AC3E}">
        <p14:creationId xmlns:p14="http://schemas.microsoft.com/office/powerpoint/2010/main" val="16997268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a mentally healthy workplace?</a:t>
            </a:r>
            <a:endParaRPr lang="en-AU" dirty="0"/>
          </a:p>
        </p:txBody>
      </p:sp>
      <p:sp>
        <p:nvSpPr>
          <p:cNvPr id="3" name="Content Placeholder 2"/>
          <p:cNvSpPr>
            <a:spLocks noGrp="1"/>
          </p:cNvSpPr>
          <p:nvPr>
            <p:ph idx="1"/>
          </p:nvPr>
        </p:nvSpPr>
        <p:spPr>
          <a:xfrm>
            <a:off x="413538" y="2057400"/>
            <a:ext cx="4806534" cy="3371850"/>
          </a:xfrm>
        </p:spPr>
        <p:txBody>
          <a:bodyPr/>
          <a:lstStyle/>
          <a:p>
            <a:pPr marL="342900" lvl="1" indent="0">
              <a:buNone/>
            </a:pPr>
            <a:r>
              <a:rPr lang="en-AU" dirty="0" smtClean="0"/>
              <a:t>Where workers and managers address wellbeing concerns due to:</a:t>
            </a:r>
            <a:br>
              <a:rPr lang="en-AU" dirty="0" smtClean="0"/>
            </a:br>
            <a:endParaRPr lang="en-AU" dirty="0" smtClean="0"/>
          </a:p>
          <a:p>
            <a:pPr lvl="2"/>
            <a:r>
              <a:rPr lang="en-AU" dirty="0"/>
              <a:t>work environment </a:t>
            </a:r>
          </a:p>
          <a:p>
            <a:pPr lvl="2"/>
            <a:r>
              <a:rPr lang="en-AU" dirty="0"/>
              <a:t>organisation of work</a:t>
            </a:r>
          </a:p>
          <a:p>
            <a:pPr lvl="2"/>
            <a:r>
              <a:rPr lang="en-AU" dirty="0"/>
              <a:t>workplace culture</a:t>
            </a:r>
          </a:p>
          <a:p>
            <a:pPr lvl="2"/>
            <a:r>
              <a:rPr lang="en-AU" dirty="0"/>
              <a:t>physical environment and facilities.</a:t>
            </a:r>
          </a:p>
        </p:txBody>
      </p:sp>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24</a:t>
            </a:fld>
            <a:endParaRPr lang="en-US"/>
          </a:p>
        </p:txBody>
      </p:sp>
      <p:pic>
        <p:nvPicPr>
          <p:cNvPr id="4" name="Picture 3"/>
          <p:cNvPicPr>
            <a:picLocks noChangeAspect="1"/>
          </p:cNvPicPr>
          <p:nvPr/>
        </p:nvPicPr>
        <p:blipFill>
          <a:blip r:embed="rId3"/>
          <a:stretch>
            <a:fillRect/>
          </a:stretch>
        </p:blipFill>
        <p:spPr>
          <a:xfrm>
            <a:off x="5220072" y="1735093"/>
            <a:ext cx="3544901" cy="3707375"/>
          </a:xfrm>
          <a:prstGeom prst="rect">
            <a:avLst/>
          </a:prstGeom>
        </p:spPr>
      </p:pic>
    </p:spTree>
    <p:extLst>
      <p:ext uri="{BB962C8B-B14F-4D97-AF65-F5344CB8AC3E}">
        <p14:creationId xmlns:p14="http://schemas.microsoft.com/office/powerpoint/2010/main" val="64956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AU" dirty="0" smtClean="0"/>
              <a:t>Mentally healthy workplaces</a:t>
            </a:r>
            <a:endParaRPr lang="en-AU" dirty="0"/>
          </a:p>
        </p:txBody>
      </p:sp>
      <p:sp>
        <p:nvSpPr>
          <p:cNvPr id="3" name="Content Placeholder 2"/>
          <p:cNvSpPr>
            <a:spLocks noGrp="1"/>
          </p:cNvSpPr>
          <p:nvPr>
            <p:ph idx="1"/>
          </p:nvPr>
        </p:nvSpPr>
        <p:spPr>
          <a:xfrm>
            <a:off x="685800" y="2057400"/>
            <a:ext cx="3508158" cy="2775756"/>
          </a:xfrm>
        </p:spPr>
        <p:txBody>
          <a:bodyPr/>
          <a:lstStyle/>
          <a:p>
            <a:pPr marL="0" indent="0">
              <a:buNone/>
            </a:pPr>
            <a:r>
              <a:rPr lang="en-AU" dirty="0" smtClean="0"/>
              <a:t>Available resources</a:t>
            </a:r>
          </a:p>
          <a:p>
            <a:r>
              <a:rPr lang="en-AU" dirty="0" smtClean="0"/>
              <a:t>Code of Practice</a:t>
            </a:r>
          </a:p>
          <a:p>
            <a:r>
              <a:rPr lang="en-AU" dirty="0" smtClean="0"/>
              <a:t>DMIRS webpage resources </a:t>
            </a:r>
            <a:r>
              <a:rPr lang="en-AU" i="1" dirty="0" smtClean="0"/>
              <a:t>(coming soon)</a:t>
            </a:r>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25</a:t>
            </a:fld>
            <a:endParaRPr lang="en-US"/>
          </a:p>
        </p:txBody>
      </p:sp>
      <p:pic>
        <p:nvPicPr>
          <p:cNvPr id="5" name="Picture 4"/>
          <p:cNvPicPr>
            <a:picLocks noChangeAspect="1"/>
          </p:cNvPicPr>
          <p:nvPr/>
        </p:nvPicPr>
        <p:blipFill>
          <a:blip r:embed="rId3"/>
          <a:stretch>
            <a:fillRect/>
          </a:stretch>
        </p:blipFill>
        <p:spPr>
          <a:xfrm rot="833427">
            <a:off x="4931180" y="1519826"/>
            <a:ext cx="3055103" cy="4303710"/>
          </a:xfrm>
          <a:prstGeom prst="rect">
            <a:avLst/>
          </a:prstGeom>
        </p:spPr>
      </p:pic>
    </p:spTree>
    <p:extLst>
      <p:ext uri="{BB962C8B-B14F-4D97-AF65-F5344CB8AC3E}">
        <p14:creationId xmlns:p14="http://schemas.microsoft.com/office/powerpoint/2010/main" val="1833339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Health and hygiene </a:t>
            </a:r>
            <a:endParaRPr lang="en-AU" dirty="0"/>
          </a:p>
        </p:txBody>
      </p:sp>
      <p:sp>
        <p:nvSpPr>
          <p:cNvPr id="6" name="Content Placeholder 5"/>
          <p:cNvSpPr>
            <a:spLocks noGrp="1"/>
          </p:cNvSpPr>
          <p:nvPr>
            <p:ph idx="1"/>
          </p:nvPr>
        </p:nvSpPr>
        <p:spPr>
          <a:xfrm>
            <a:off x="686002" y="1556792"/>
            <a:ext cx="7772400" cy="4495800"/>
          </a:xfrm>
        </p:spPr>
        <p:txBody>
          <a:bodyPr/>
          <a:lstStyle/>
          <a:p>
            <a:r>
              <a:rPr lang="en-AU" dirty="0"/>
              <a:t>Increased attention on chronic exposure to agents that lead to adverse impacts upon health</a:t>
            </a:r>
            <a:r>
              <a:rPr lang="en-AU" dirty="0" smtClean="0"/>
              <a:t>.</a:t>
            </a:r>
          </a:p>
          <a:p>
            <a:r>
              <a:rPr lang="en-AU" dirty="0" smtClean="0"/>
              <a:t>Requirement for a </a:t>
            </a:r>
            <a:r>
              <a:rPr lang="en-AU" dirty="0"/>
              <a:t>health and hygiene management plan (HHMP) </a:t>
            </a:r>
          </a:p>
          <a:p>
            <a:pPr marL="0" indent="0">
              <a:buNone/>
            </a:pPr>
            <a:endParaRPr lang="en-AU" dirty="0"/>
          </a:p>
          <a:p>
            <a:pPr marL="0" indent="0">
              <a:buNone/>
            </a:pPr>
            <a:r>
              <a:rPr lang="en-AU" dirty="0"/>
              <a:t>Ask yourself:</a:t>
            </a:r>
          </a:p>
          <a:p>
            <a:r>
              <a:rPr lang="en-AU" dirty="0"/>
              <a:t>What hazards can harm your health?</a:t>
            </a:r>
          </a:p>
          <a:p>
            <a:r>
              <a:rPr lang="en-AU" dirty="0"/>
              <a:t>What safe guards can you put in place</a:t>
            </a:r>
            <a:r>
              <a:rPr lang="en-AU" dirty="0" smtClean="0"/>
              <a:t>?</a:t>
            </a:r>
          </a:p>
          <a:p>
            <a:endParaRPr lang="en-AU" dirty="0"/>
          </a:p>
          <a:p>
            <a:pPr marL="0" indent="0">
              <a:buNone/>
            </a:pPr>
            <a:r>
              <a:rPr lang="en-AU" dirty="0" smtClean="0"/>
              <a:t>Let’s look at dust…</a:t>
            </a:r>
            <a:endParaRPr lang="en-AU" dirty="0"/>
          </a:p>
          <a:p>
            <a:pPr marL="0" indent="0">
              <a:buNone/>
            </a:pPr>
            <a:endParaRPr lang="en-AU" dirty="0"/>
          </a:p>
        </p:txBody>
      </p:sp>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26</a:t>
            </a:fld>
            <a:endParaRPr lang="en-US"/>
          </a:p>
        </p:txBody>
      </p:sp>
      <p:pic>
        <p:nvPicPr>
          <p:cNvPr id="7" name="Picture 6"/>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88224" y="2996952"/>
            <a:ext cx="2085696" cy="2085696"/>
          </a:xfrm>
          <a:prstGeom prst="rect">
            <a:avLst/>
          </a:prstGeom>
        </p:spPr>
      </p:pic>
    </p:spTree>
    <p:extLst>
      <p:ext uri="{BB962C8B-B14F-4D97-AF65-F5344CB8AC3E}">
        <p14:creationId xmlns:p14="http://schemas.microsoft.com/office/powerpoint/2010/main" val="365050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Manage the risks</a:t>
            </a:r>
            <a:endParaRPr lang="en-AU" dirty="0"/>
          </a:p>
        </p:txBody>
      </p:sp>
      <p:sp>
        <p:nvSpPr>
          <p:cNvPr id="4" name="Content Placeholder 3"/>
          <p:cNvSpPr>
            <a:spLocks noGrp="1"/>
          </p:cNvSpPr>
          <p:nvPr>
            <p:ph idx="1"/>
          </p:nvPr>
        </p:nvSpPr>
        <p:spPr>
          <a:xfrm>
            <a:off x="441657" y="1772816"/>
            <a:ext cx="8260686" cy="3672408"/>
          </a:xfrm>
        </p:spPr>
        <p:txBody>
          <a:bodyPr/>
          <a:lstStyle/>
          <a:p>
            <a:pPr marL="0" indent="0">
              <a:buNone/>
            </a:pPr>
            <a:r>
              <a:rPr lang="en-AU" dirty="0">
                <a:solidFill>
                  <a:srgbClr val="117D7F"/>
                </a:solidFill>
              </a:rPr>
              <a:t>What’s in the dust?</a:t>
            </a:r>
          </a:p>
          <a:p>
            <a:r>
              <a:rPr lang="en-AU" sz="1500" dirty="0"/>
              <a:t>asbestos?</a:t>
            </a:r>
          </a:p>
          <a:p>
            <a:r>
              <a:rPr lang="en-AU" sz="1500" dirty="0"/>
              <a:t>silica?</a:t>
            </a:r>
          </a:p>
          <a:p>
            <a:r>
              <a:rPr lang="en-AU" sz="1500" dirty="0"/>
              <a:t>lead?</a:t>
            </a:r>
          </a:p>
          <a:p>
            <a:r>
              <a:rPr lang="en-AU" sz="1500" dirty="0"/>
              <a:t>arsenic?</a:t>
            </a:r>
          </a:p>
          <a:p>
            <a:r>
              <a:rPr lang="en-AU" sz="1500" dirty="0"/>
              <a:t>solvents?</a:t>
            </a:r>
          </a:p>
          <a:p>
            <a:pPr marL="0" indent="0">
              <a:spcBef>
                <a:spcPts val="1800"/>
              </a:spcBef>
              <a:buNone/>
            </a:pPr>
            <a:r>
              <a:rPr lang="en-AU" dirty="0" smtClean="0">
                <a:solidFill>
                  <a:srgbClr val="117D7F"/>
                </a:solidFill>
              </a:rPr>
              <a:t>Need </a:t>
            </a:r>
            <a:r>
              <a:rPr lang="en-AU" dirty="0">
                <a:solidFill>
                  <a:srgbClr val="117D7F"/>
                </a:solidFill>
              </a:rPr>
              <a:t>to manage the risks</a:t>
            </a:r>
          </a:p>
          <a:p>
            <a:pPr marL="642938" lvl="1" indent="-342900">
              <a:buFont typeface="+mj-lt"/>
              <a:buAutoNum type="arabicPeriod"/>
            </a:pPr>
            <a:r>
              <a:rPr lang="en-AU" sz="1500" dirty="0"/>
              <a:t>Identify the risks</a:t>
            </a:r>
          </a:p>
          <a:p>
            <a:pPr marL="642938" lvl="1" indent="-342900">
              <a:buFont typeface="+mj-lt"/>
              <a:buAutoNum type="arabicPeriod"/>
            </a:pPr>
            <a:r>
              <a:rPr lang="en-AU" sz="1500" dirty="0"/>
              <a:t>Reduce them as much as possible</a:t>
            </a:r>
          </a:p>
          <a:p>
            <a:pPr marL="642938" lvl="1" indent="-342900">
              <a:buFont typeface="+mj-lt"/>
              <a:buAutoNum type="arabicPeriod"/>
            </a:pPr>
            <a:r>
              <a:rPr lang="en-AU" sz="1500" dirty="0"/>
              <a:t>Assume the worst if you don’t know</a:t>
            </a:r>
          </a:p>
          <a:p>
            <a:pPr marL="0" indent="0" algn="ctr">
              <a:spcBef>
                <a:spcPts val="1800"/>
              </a:spcBef>
              <a:buNone/>
            </a:pPr>
            <a:r>
              <a:rPr lang="en-AU" b="1" dirty="0" smtClean="0">
                <a:solidFill>
                  <a:srgbClr val="117D7F"/>
                </a:solidFill>
              </a:rPr>
              <a:t>Include </a:t>
            </a:r>
            <a:r>
              <a:rPr lang="en-AU" b="1" dirty="0">
                <a:solidFill>
                  <a:srgbClr val="117D7F"/>
                </a:solidFill>
              </a:rPr>
              <a:t>in your </a:t>
            </a:r>
            <a:r>
              <a:rPr lang="en-AU" b="1" dirty="0" smtClean="0">
                <a:solidFill>
                  <a:srgbClr val="117D7F"/>
                </a:solidFill>
              </a:rPr>
              <a:t>site’s Health </a:t>
            </a:r>
            <a:r>
              <a:rPr lang="en-AU" b="1" dirty="0">
                <a:solidFill>
                  <a:srgbClr val="117D7F"/>
                </a:solidFill>
              </a:rPr>
              <a:t>and Hygiene </a:t>
            </a:r>
            <a:r>
              <a:rPr lang="en-AU" b="1" dirty="0" smtClean="0">
                <a:solidFill>
                  <a:srgbClr val="117D7F"/>
                </a:solidFill>
              </a:rPr>
              <a:t/>
            </a:r>
            <a:br>
              <a:rPr lang="en-AU" b="1" dirty="0" smtClean="0">
                <a:solidFill>
                  <a:srgbClr val="117D7F"/>
                </a:solidFill>
              </a:rPr>
            </a:br>
            <a:r>
              <a:rPr lang="en-AU" b="1" dirty="0" smtClean="0">
                <a:solidFill>
                  <a:srgbClr val="117D7F"/>
                </a:solidFill>
              </a:rPr>
              <a:t>Management </a:t>
            </a:r>
            <a:r>
              <a:rPr lang="en-AU" b="1" dirty="0">
                <a:solidFill>
                  <a:srgbClr val="117D7F"/>
                </a:solidFill>
              </a:rPr>
              <a:t>Plan</a:t>
            </a:r>
          </a:p>
          <a:p>
            <a:pPr marL="0" indent="0">
              <a:buNone/>
            </a:pPr>
            <a:endParaRPr lang="en-AU" sz="1500" dirty="0"/>
          </a:p>
        </p:txBody>
      </p:sp>
      <p:sp>
        <p:nvSpPr>
          <p:cNvPr id="2" name="Slide Number Placeholder 1"/>
          <p:cNvSpPr>
            <a:spLocks noGrp="1"/>
          </p:cNvSpPr>
          <p:nvPr>
            <p:ph type="sldNum" sz="quarter" idx="10"/>
          </p:nvPr>
        </p:nvSpPr>
        <p:spPr/>
        <p:txBody>
          <a:bodyPr/>
          <a:lstStyle/>
          <a:p>
            <a:pPr>
              <a:defRPr/>
            </a:pPr>
            <a:fld id="{7F93E5DF-A899-468D-9298-EECA3D13A54B}" type="slidenum">
              <a:rPr lang="en-US" smtClean="0"/>
              <a:pPr>
                <a:defRPr/>
              </a:pPr>
              <a:t>27</a:t>
            </a:fld>
            <a:endParaRPr lang="en-US"/>
          </a:p>
        </p:txBody>
      </p:sp>
      <p:pic>
        <p:nvPicPr>
          <p:cNvPr id="11" name="Picture 10"/>
          <p:cNvPicPr>
            <a:picLocks noChangeAspect="1"/>
          </p:cNvPicPr>
          <p:nvPr/>
        </p:nvPicPr>
        <p:blipFill>
          <a:blip r:embed="rId3"/>
          <a:stretch>
            <a:fillRect/>
          </a:stretch>
        </p:blipFill>
        <p:spPr>
          <a:xfrm>
            <a:off x="5166066" y="1900318"/>
            <a:ext cx="3546537" cy="28623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8106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37522589"/>
              </p:ext>
            </p:extLst>
          </p:nvPr>
        </p:nvGraphicFramePr>
        <p:xfrm>
          <a:off x="1115616" y="548680"/>
          <a:ext cx="741682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1"/>
          <p:cNvSpPr>
            <a:spLocks noGrp="1"/>
          </p:cNvSpPr>
          <p:nvPr>
            <p:ph type="sldNum" sz="quarter" idx="10"/>
          </p:nvPr>
        </p:nvSpPr>
        <p:spPr/>
        <p:txBody>
          <a:bodyPr/>
          <a:lstStyle/>
          <a:p>
            <a:pPr>
              <a:defRPr/>
            </a:pPr>
            <a:fld id="{7F93E5DF-A899-468D-9298-EECA3D13A54B}" type="slidenum">
              <a:rPr lang="en-US" smtClean="0"/>
              <a:pPr>
                <a:defRPr/>
              </a:pPr>
              <a:t>28</a:t>
            </a:fld>
            <a:endParaRPr lang="en-US"/>
          </a:p>
        </p:txBody>
      </p:sp>
      <p:sp>
        <p:nvSpPr>
          <p:cNvPr id="6" name="Title 1"/>
          <p:cNvSpPr>
            <a:spLocks noGrp="1"/>
          </p:cNvSpPr>
          <p:nvPr>
            <p:ph type="title"/>
          </p:nvPr>
        </p:nvSpPr>
        <p:spPr/>
        <p:txBody>
          <a:bodyPr/>
          <a:lstStyle/>
          <a:p>
            <a:r>
              <a:rPr lang="en-AU" dirty="0" smtClean="0"/>
              <a:t>Know your hazards </a:t>
            </a:r>
            <a:endParaRPr lang="en-AU" dirty="0"/>
          </a:p>
        </p:txBody>
      </p:sp>
    </p:spTree>
    <p:extLst>
      <p:ext uri="{BB962C8B-B14F-4D97-AF65-F5344CB8AC3E}">
        <p14:creationId xmlns:p14="http://schemas.microsoft.com/office/powerpoint/2010/main" val="3115143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Serious and fatal incidents involving known hazards</a:t>
            </a:r>
            <a:endParaRPr lang="en-AU" dirty="0"/>
          </a:p>
        </p:txBody>
      </p:sp>
      <p:sp>
        <p:nvSpPr>
          <p:cNvPr id="3" name="Content Placeholder 2"/>
          <p:cNvSpPr>
            <a:spLocks noGrp="1"/>
          </p:cNvSpPr>
          <p:nvPr>
            <p:ph idx="1"/>
          </p:nvPr>
        </p:nvSpPr>
        <p:spPr>
          <a:xfrm>
            <a:off x="685800" y="1412776"/>
            <a:ext cx="7558608" cy="3780420"/>
          </a:xfrm>
        </p:spPr>
        <p:txBody>
          <a:bodyPr/>
          <a:lstStyle/>
          <a:p>
            <a:pPr>
              <a:spcBef>
                <a:spcPts val="900"/>
              </a:spcBef>
              <a:spcAft>
                <a:spcPts val="900"/>
              </a:spcAft>
            </a:pPr>
            <a:endParaRPr lang="en-US" dirty="0" smtClean="0">
              <a:solidFill>
                <a:srgbClr val="117D7F"/>
              </a:solidFill>
            </a:endParaRPr>
          </a:p>
          <a:p>
            <a:pPr>
              <a:spcBef>
                <a:spcPts val="900"/>
              </a:spcBef>
              <a:spcAft>
                <a:spcPts val="900"/>
              </a:spcAft>
            </a:pPr>
            <a:r>
              <a:rPr lang="en-US" dirty="0" smtClean="0">
                <a:solidFill>
                  <a:srgbClr val="117D7F"/>
                </a:solidFill>
              </a:rPr>
              <a:t>Rotating </a:t>
            </a:r>
            <a:r>
              <a:rPr lang="en-US" dirty="0">
                <a:solidFill>
                  <a:srgbClr val="117D7F"/>
                </a:solidFill>
              </a:rPr>
              <a:t>and moving </a:t>
            </a:r>
            <a:r>
              <a:rPr lang="en-US" dirty="0" smtClean="0">
                <a:solidFill>
                  <a:srgbClr val="117D7F"/>
                </a:solidFill>
              </a:rPr>
              <a:t>parts:  </a:t>
            </a:r>
            <a:r>
              <a:rPr lang="en-US" dirty="0" smtClean="0"/>
              <a:t>two fatal and four serious injuries </a:t>
            </a:r>
          </a:p>
          <a:p>
            <a:pPr>
              <a:spcBef>
                <a:spcPts val="900"/>
              </a:spcBef>
              <a:spcAft>
                <a:spcPts val="900"/>
              </a:spcAft>
            </a:pPr>
            <a:r>
              <a:rPr lang="en-AU" dirty="0" smtClean="0">
                <a:solidFill>
                  <a:srgbClr val="117D7F"/>
                </a:solidFill>
              </a:rPr>
              <a:t>Hydraulic systems: </a:t>
            </a:r>
            <a:r>
              <a:rPr lang="en-AU" dirty="0" smtClean="0"/>
              <a:t>two fatal and one serious injuries</a:t>
            </a:r>
          </a:p>
          <a:p>
            <a:pPr>
              <a:spcBef>
                <a:spcPts val="900"/>
              </a:spcBef>
              <a:spcAft>
                <a:spcPts val="900"/>
              </a:spcAft>
            </a:pPr>
            <a:r>
              <a:rPr lang="en-AU" dirty="0" smtClean="0">
                <a:solidFill>
                  <a:srgbClr val="117D7F"/>
                </a:solidFill>
              </a:rPr>
              <a:t>Working </a:t>
            </a:r>
            <a:r>
              <a:rPr lang="en-AU" dirty="0">
                <a:solidFill>
                  <a:srgbClr val="117D7F"/>
                </a:solidFill>
              </a:rPr>
              <a:t>at </a:t>
            </a:r>
            <a:r>
              <a:rPr lang="en-AU" dirty="0" smtClean="0">
                <a:solidFill>
                  <a:srgbClr val="117D7F"/>
                </a:solidFill>
              </a:rPr>
              <a:t>height: </a:t>
            </a:r>
            <a:r>
              <a:rPr lang="en-AU" dirty="0" smtClean="0"/>
              <a:t>one serious injury </a:t>
            </a:r>
          </a:p>
          <a:p>
            <a:pPr>
              <a:spcBef>
                <a:spcPts val="900"/>
              </a:spcBef>
              <a:spcAft>
                <a:spcPts val="900"/>
              </a:spcAft>
            </a:pPr>
            <a:r>
              <a:rPr lang="en-AU" dirty="0" smtClean="0">
                <a:solidFill>
                  <a:srgbClr val="117D7F"/>
                </a:solidFill>
              </a:rPr>
              <a:t>Falling objects: </a:t>
            </a:r>
            <a:r>
              <a:rPr lang="en-AU" dirty="0" smtClean="0"/>
              <a:t>two serious injuries</a:t>
            </a:r>
            <a:endParaRPr lang="en-AU" dirty="0"/>
          </a:p>
        </p:txBody>
      </p:sp>
      <p:sp>
        <p:nvSpPr>
          <p:cNvPr id="4" name="Slide Number Placeholder 1"/>
          <p:cNvSpPr>
            <a:spLocks noGrp="1"/>
          </p:cNvSpPr>
          <p:nvPr>
            <p:ph type="sldNum" sz="quarter" idx="10"/>
          </p:nvPr>
        </p:nvSpPr>
        <p:spPr/>
        <p:txBody>
          <a:bodyPr/>
          <a:lstStyle/>
          <a:p>
            <a:pPr>
              <a:defRPr/>
            </a:pPr>
            <a:fld id="{7F93E5DF-A899-468D-9298-EECA3D13A54B}" type="slidenum">
              <a:rPr lang="en-US" smtClean="0"/>
              <a:pPr>
                <a:defRPr/>
              </a:pPr>
              <a:t>29</a:t>
            </a:fld>
            <a:endParaRPr lang="en-US"/>
          </a:p>
        </p:txBody>
      </p:sp>
    </p:spTree>
    <p:extLst>
      <p:ext uri="{BB962C8B-B14F-4D97-AF65-F5344CB8AC3E}">
        <p14:creationId xmlns:p14="http://schemas.microsoft.com/office/powerpoint/2010/main" val="1919530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Setting the scene: Duties of care and expectations from the inspectorate</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1063937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Serious and fatal incidents involving </a:t>
            </a:r>
            <a:r>
              <a:rPr lang="en-AU" dirty="0" smtClean="0"/>
              <a:t>known </a:t>
            </a:r>
            <a:r>
              <a:rPr lang="en-AU" dirty="0"/>
              <a:t>hazards</a:t>
            </a:r>
          </a:p>
        </p:txBody>
      </p:sp>
      <p:sp>
        <p:nvSpPr>
          <p:cNvPr id="6" name="Content Placeholder 5"/>
          <p:cNvSpPr>
            <a:spLocks noGrp="1"/>
          </p:cNvSpPr>
          <p:nvPr>
            <p:ph idx="1"/>
          </p:nvPr>
        </p:nvSpPr>
        <p:spPr/>
        <p:txBody>
          <a:bodyPr/>
          <a:lstStyle/>
          <a:p>
            <a:pPr>
              <a:spcBef>
                <a:spcPts val="900"/>
              </a:spcBef>
              <a:spcAft>
                <a:spcPts val="900"/>
              </a:spcAft>
            </a:pPr>
            <a:r>
              <a:rPr lang="en-AU" dirty="0">
                <a:solidFill>
                  <a:srgbClr val="117D7F"/>
                </a:solidFill>
              </a:rPr>
              <a:t>Working in hot environments: </a:t>
            </a:r>
            <a:r>
              <a:rPr lang="en-AU" dirty="0"/>
              <a:t>two fatal </a:t>
            </a:r>
            <a:r>
              <a:rPr lang="en-AU" dirty="0" smtClean="0"/>
              <a:t>injuries and </a:t>
            </a:r>
            <a:r>
              <a:rPr lang="en-AU" dirty="0"/>
              <a:t>serious </a:t>
            </a:r>
            <a:r>
              <a:rPr lang="en-AU" dirty="0" smtClean="0"/>
              <a:t>incident</a:t>
            </a:r>
            <a:endParaRPr lang="en-AU" dirty="0"/>
          </a:p>
          <a:p>
            <a:pPr>
              <a:spcBef>
                <a:spcPts val="900"/>
              </a:spcBef>
              <a:spcAft>
                <a:spcPts val="900"/>
              </a:spcAft>
            </a:pPr>
            <a:r>
              <a:rPr lang="en-AU" dirty="0">
                <a:solidFill>
                  <a:srgbClr val="117D7F"/>
                </a:solidFill>
              </a:rPr>
              <a:t>Heavy vehicle movement: </a:t>
            </a:r>
            <a:r>
              <a:rPr lang="en-AU" dirty="0"/>
              <a:t>one serious </a:t>
            </a:r>
            <a:r>
              <a:rPr lang="en-AU" dirty="0" smtClean="0"/>
              <a:t>incident</a:t>
            </a:r>
            <a:endParaRPr lang="en-AU" dirty="0"/>
          </a:p>
          <a:p>
            <a:pPr>
              <a:spcBef>
                <a:spcPts val="900"/>
              </a:spcBef>
              <a:spcAft>
                <a:spcPts val="900"/>
              </a:spcAft>
            </a:pPr>
            <a:r>
              <a:rPr lang="en-AU" dirty="0">
                <a:solidFill>
                  <a:srgbClr val="117D7F"/>
                </a:solidFill>
              </a:rPr>
              <a:t>Remoteness of exploration: </a:t>
            </a:r>
            <a:r>
              <a:rPr lang="en-AU" dirty="0"/>
              <a:t>one serious </a:t>
            </a:r>
            <a:r>
              <a:rPr lang="en-AU" dirty="0" smtClean="0"/>
              <a:t>incident</a:t>
            </a:r>
            <a:endParaRPr lang="en-AU" dirty="0"/>
          </a:p>
          <a:p>
            <a:endParaRPr lang="en-AU" dirty="0"/>
          </a:p>
        </p:txBody>
      </p:sp>
      <p:sp>
        <p:nvSpPr>
          <p:cNvPr id="5" name="Slide Number Placeholder 1"/>
          <p:cNvSpPr>
            <a:spLocks noGrp="1"/>
          </p:cNvSpPr>
          <p:nvPr>
            <p:ph type="sldNum" sz="quarter" idx="10"/>
          </p:nvPr>
        </p:nvSpPr>
        <p:spPr/>
        <p:txBody>
          <a:bodyPr/>
          <a:lstStyle/>
          <a:p>
            <a:pPr>
              <a:defRPr/>
            </a:pPr>
            <a:fld id="{7F93E5DF-A899-468D-9298-EECA3D13A54B}" type="slidenum">
              <a:rPr lang="en-US" smtClean="0"/>
              <a:pPr>
                <a:defRPr/>
              </a:pPr>
              <a:t>30</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910" y="3905600"/>
            <a:ext cx="4862322" cy="1755648"/>
          </a:xfrm>
          <a:prstGeom prst="rect">
            <a:avLst/>
          </a:prstGeom>
        </p:spPr>
      </p:pic>
    </p:spTree>
    <p:extLst>
      <p:ext uri="{BB962C8B-B14F-4D97-AF65-F5344CB8AC3E}">
        <p14:creationId xmlns:p14="http://schemas.microsoft.com/office/powerpoint/2010/main" val="1252722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Emergency p</a:t>
            </a:r>
            <a:r>
              <a:rPr lang="en-AU" dirty="0" smtClean="0"/>
              <a:t>reparedness </a:t>
            </a:r>
            <a:endParaRPr lang="en-AU" dirty="0"/>
          </a:p>
        </p:txBody>
      </p:sp>
      <p:sp>
        <p:nvSpPr>
          <p:cNvPr id="3" name="Content Placeholder 2"/>
          <p:cNvSpPr>
            <a:spLocks noGrp="1"/>
          </p:cNvSpPr>
          <p:nvPr>
            <p:ph idx="1"/>
          </p:nvPr>
        </p:nvSpPr>
        <p:spPr>
          <a:xfrm>
            <a:off x="755576" y="1412776"/>
            <a:ext cx="5040560" cy="3458412"/>
          </a:xfrm>
        </p:spPr>
        <p:txBody>
          <a:bodyPr/>
          <a:lstStyle/>
          <a:p>
            <a:pPr marL="0" indent="0">
              <a:buNone/>
            </a:pPr>
            <a:r>
              <a:rPr lang="en-AU" dirty="0"/>
              <a:t>Workers in remote areas are faced with many challenges if something goes wrong. </a:t>
            </a:r>
            <a:r>
              <a:rPr lang="en-AU" dirty="0" smtClean="0"/>
              <a:t/>
            </a:r>
            <a:br>
              <a:rPr lang="en-AU" dirty="0" smtClean="0"/>
            </a:br>
            <a:endParaRPr lang="en-AU" dirty="0" smtClean="0"/>
          </a:p>
          <a:p>
            <a:r>
              <a:rPr lang="en-AU" dirty="0" smtClean="0"/>
              <a:t>Changing </a:t>
            </a:r>
            <a:r>
              <a:rPr lang="en-AU" dirty="0"/>
              <a:t>conditions (e.g. bushfire, flash floods) can affect access. </a:t>
            </a:r>
            <a:endParaRPr lang="en-AU" dirty="0" smtClean="0"/>
          </a:p>
          <a:p>
            <a:pPr marL="0" indent="0">
              <a:buNone/>
            </a:pPr>
            <a:endParaRPr lang="en-AU" dirty="0" smtClean="0"/>
          </a:p>
          <a:p>
            <a:r>
              <a:rPr lang="en-AU" dirty="0" smtClean="0"/>
              <a:t>The </a:t>
            </a:r>
            <a:r>
              <a:rPr lang="en-AU" dirty="0"/>
              <a:t>onset of an illness requiring medical treatment can require the evacuation of a worker. </a:t>
            </a:r>
            <a:endParaRPr lang="en-AU" dirty="0" smtClean="0"/>
          </a:p>
          <a:p>
            <a:pPr marL="0" indent="0">
              <a:buNone/>
            </a:pPr>
            <a:endParaRPr lang="en-AU" dirty="0" smtClean="0"/>
          </a:p>
        </p:txBody>
      </p:sp>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31</a:t>
            </a:fld>
            <a:endParaRPr lang="en-US"/>
          </a:p>
        </p:txBody>
      </p:sp>
      <p:pic>
        <p:nvPicPr>
          <p:cNvPr id="4" name="Picture 3"/>
          <p:cNvPicPr>
            <a:picLocks noChangeAspect="1"/>
          </p:cNvPicPr>
          <p:nvPr/>
        </p:nvPicPr>
        <p:blipFill>
          <a:blip r:embed="rId3"/>
          <a:stretch>
            <a:fillRect/>
          </a:stretch>
        </p:blipFill>
        <p:spPr>
          <a:xfrm rot="506498">
            <a:off x="6207838" y="1891911"/>
            <a:ext cx="2351392" cy="3327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3550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Emergency </a:t>
            </a:r>
            <a:r>
              <a:rPr lang="en-AU" dirty="0" smtClean="0"/>
              <a:t>preparedness </a:t>
            </a:r>
            <a:endParaRPr lang="en-AU" dirty="0"/>
          </a:p>
        </p:txBody>
      </p:sp>
      <p:sp>
        <p:nvSpPr>
          <p:cNvPr id="5" name="Content Placeholder 4"/>
          <p:cNvSpPr>
            <a:spLocks noGrp="1"/>
          </p:cNvSpPr>
          <p:nvPr>
            <p:ph idx="1"/>
          </p:nvPr>
        </p:nvSpPr>
        <p:spPr>
          <a:xfrm>
            <a:off x="685800" y="1492871"/>
            <a:ext cx="7772400" cy="4495800"/>
          </a:xfrm>
        </p:spPr>
        <p:txBody>
          <a:bodyPr/>
          <a:lstStyle/>
          <a:p>
            <a:pPr marL="0" indent="0">
              <a:buNone/>
            </a:pPr>
            <a:r>
              <a:rPr lang="en-AU" kern="1200" dirty="0"/>
              <a:t>When developing an emergency plan, determine the following:</a:t>
            </a:r>
          </a:p>
          <a:p>
            <a:pPr>
              <a:spcBef>
                <a:spcPts val="900"/>
              </a:spcBef>
              <a:spcAft>
                <a:spcPts val="900"/>
              </a:spcAft>
            </a:pPr>
            <a:r>
              <a:rPr lang="en-AU" kern="1200" dirty="0"/>
              <a:t>Emergency facilities are available in the area</a:t>
            </a:r>
          </a:p>
          <a:p>
            <a:pPr>
              <a:spcBef>
                <a:spcPts val="900"/>
              </a:spcBef>
              <a:spcAft>
                <a:spcPts val="900"/>
              </a:spcAft>
            </a:pPr>
            <a:r>
              <a:rPr lang="en-AU" kern="1200" dirty="0" smtClean="0"/>
              <a:t>Their </a:t>
            </a:r>
            <a:r>
              <a:rPr lang="en-AU" kern="1200" dirty="0"/>
              <a:t>feasibility for use (e.g. nearest air strip for the Royal Flying Doctor Service). </a:t>
            </a:r>
          </a:p>
          <a:p>
            <a:pPr>
              <a:spcBef>
                <a:spcPts val="900"/>
              </a:spcBef>
              <a:spcAft>
                <a:spcPts val="900"/>
              </a:spcAft>
            </a:pPr>
            <a:r>
              <a:rPr lang="en-AU" kern="1200" dirty="0" smtClean="0"/>
              <a:t>Who </a:t>
            </a:r>
            <a:r>
              <a:rPr lang="en-AU" kern="1200" dirty="0"/>
              <a:t>will assist with search and rescue, provide information, and lead the operation on the ground and in the </a:t>
            </a:r>
            <a:r>
              <a:rPr lang="en-AU" kern="1200" dirty="0" smtClean="0"/>
              <a:t>office.</a:t>
            </a:r>
          </a:p>
          <a:p>
            <a:pPr>
              <a:spcBef>
                <a:spcPts val="900"/>
              </a:spcBef>
              <a:spcAft>
                <a:spcPts val="900"/>
              </a:spcAft>
            </a:pPr>
            <a:r>
              <a:rPr lang="en-AU" kern="1200" dirty="0" smtClean="0"/>
              <a:t>It </a:t>
            </a:r>
            <a:r>
              <a:rPr lang="en-AU" kern="1200" dirty="0"/>
              <a:t>can be beneficial to establish third-party arrangements with nearby mines, local residents and landowners. </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32</a:t>
            </a:fld>
            <a:endParaRPr lang="en-US"/>
          </a:p>
        </p:txBody>
      </p:sp>
    </p:spTree>
    <p:extLst>
      <p:ext uri="{BB962C8B-B14F-4D97-AF65-F5344CB8AC3E}">
        <p14:creationId xmlns:p14="http://schemas.microsoft.com/office/powerpoint/2010/main" val="3448174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guidance is available?</a:t>
            </a:r>
            <a:endParaRPr lang="en-AU" dirty="0"/>
          </a:p>
        </p:txBody>
      </p:sp>
      <p:sp>
        <p:nvSpPr>
          <p:cNvPr id="3" name="Content Placeholder 2"/>
          <p:cNvSpPr>
            <a:spLocks noGrp="1"/>
          </p:cNvSpPr>
          <p:nvPr>
            <p:ph idx="1"/>
          </p:nvPr>
        </p:nvSpPr>
        <p:spPr>
          <a:xfrm>
            <a:off x="1223628" y="1916833"/>
            <a:ext cx="3413159" cy="3504142"/>
          </a:xfrm>
        </p:spPr>
        <p:txBody>
          <a:bodyPr/>
          <a:lstStyle/>
          <a:p>
            <a:r>
              <a:rPr lang="en-AU" dirty="0" smtClean="0"/>
              <a:t>Audit template</a:t>
            </a:r>
          </a:p>
          <a:p>
            <a:r>
              <a:rPr lang="en-AU" dirty="0" smtClean="0"/>
              <a:t>Guide</a:t>
            </a:r>
          </a:p>
          <a:p>
            <a:r>
              <a:rPr lang="en-AU" dirty="0" smtClean="0"/>
              <a:t>Available on DMIRS website</a:t>
            </a:r>
          </a:p>
          <a:p>
            <a:pPr marL="0" indent="0">
              <a:buNone/>
            </a:pP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33</a:t>
            </a:fld>
            <a:endParaRPr lang="en-US" dirty="0"/>
          </a:p>
        </p:txBody>
      </p:sp>
      <p:pic>
        <p:nvPicPr>
          <p:cNvPr id="6" name="Picture 5"/>
          <p:cNvPicPr>
            <a:picLocks noChangeAspect="1"/>
          </p:cNvPicPr>
          <p:nvPr/>
        </p:nvPicPr>
        <p:blipFill>
          <a:blip r:embed="rId3"/>
          <a:stretch>
            <a:fillRect/>
          </a:stretch>
        </p:blipFill>
        <p:spPr>
          <a:xfrm rot="478945">
            <a:off x="6611552" y="1939099"/>
            <a:ext cx="2295292" cy="357568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r="3045"/>
          <a:stretch/>
        </p:blipFill>
        <p:spPr>
          <a:xfrm rot="20996481">
            <a:off x="4831451" y="1242383"/>
            <a:ext cx="2121486" cy="31576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952676" y="3726943"/>
            <a:ext cx="3375422" cy="2343150"/>
          </a:xfrm>
          <a:prstGeom prst="rect">
            <a:avLst/>
          </a:prstGeom>
        </p:spPr>
      </p:pic>
    </p:spTree>
    <p:extLst>
      <p:ext uri="{BB962C8B-B14F-4D97-AF65-F5344CB8AC3E}">
        <p14:creationId xmlns:p14="http://schemas.microsoft.com/office/powerpoint/2010/main" val="3954597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Exploration safety guide</a:t>
            </a:r>
            <a:endParaRPr lang="en-AU" dirty="0"/>
          </a:p>
        </p:txBody>
      </p:sp>
      <p:sp>
        <p:nvSpPr>
          <p:cNvPr id="3" name="Content Placeholder 2"/>
          <p:cNvSpPr>
            <a:spLocks noGrp="1"/>
          </p:cNvSpPr>
          <p:nvPr>
            <p:ph idx="1"/>
          </p:nvPr>
        </p:nvSpPr>
        <p:spPr>
          <a:xfrm>
            <a:off x="708514" y="2074664"/>
            <a:ext cx="7772400" cy="3371850"/>
          </a:xfrm>
        </p:spPr>
        <p:txBody>
          <a:bodyPr/>
          <a:lstStyle/>
          <a:p>
            <a:r>
              <a:rPr lang="en-AU" dirty="0" smtClean="0"/>
              <a:t>Glove box guide </a:t>
            </a:r>
            <a:br>
              <a:rPr lang="en-AU" dirty="0" smtClean="0"/>
            </a:br>
            <a:r>
              <a:rPr lang="en-AU" dirty="0" smtClean="0"/>
              <a:t>(Guidance about exploration hazards)</a:t>
            </a: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34</a:t>
            </a:fld>
            <a:endParaRPr lang="en-US"/>
          </a:p>
        </p:txBody>
      </p:sp>
      <p:pic>
        <p:nvPicPr>
          <p:cNvPr id="5" name="Picture 4"/>
          <p:cNvPicPr>
            <a:picLocks noChangeAspect="1"/>
          </p:cNvPicPr>
          <p:nvPr/>
        </p:nvPicPr>
        <p:blipFill rotWithShape="1">
          <a:blip r:embed="rId3"/>
          <a:srcRect l="6434" r="4060"/>
          <a:stretch/>
        </p:blipFill>
        <p:spPr>
          <a:xfrm rot="900772">
            <a:off x="6112259" y="2330652"/>
            <a:ext cx="2397295" cy="33126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53801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3" name="Content Placeholder 2"/>
          <p:cNvSpPr>
            <a:spLocks noGrp="1"/>
          </p:cNvSpPr>
          <p:nvPr>
            <p:ph idx="1"/>
          </p:nvPr>
        </p:nvSpPr>
        <p:spPr>
          <a:xfrm>
            <a:off x="685800" y="1556792"/>
            <a:ext cx="8152674" cy="3371850"/>
          </a:xfrm>
        </p:spPr>
        <p:txBody>
          <a:bodyPr/>
          <a:lstStyle/>
          <a:p>
            <a:r>
              <a:rPr lang="en-AU" dirty="0" smtClean="0"/>
              <a:t>Exploration sites are varied in nature with unique characteristics.</a:t>
            </a:r>
          </a:p>
          <a:p>
            <a:r>
              <a:rPr lang="en-AU" dirty="0" smtClean="0"/>
              <a:t>Risk Management process is to be used to identify and treat hazards as appropriate in the workplace.</a:t>
            </a:r>
          </a:p>
          <a:p>
            <a:r>
              <a:rPr lang="en-AU" dirty="0" smtClean="0"/>
              <a:t>Use our hazard registers in aiding you to identify your own workplace hazards </a:t>
            </a:r>
          </a:p>
          <a:p>
            <a:pPr marL="0" indent="0">
              <a:buNone/>
            </a:pPr>
            <a:endParaRPr lang="en-AU" u="sng" dirty="0" smtClean="0"/>
          </a:p>
          <a:p>
            <a:pPr marL="0" indent="0" algn="ctr">
              <a:buNone/>
            </a:pPr>
            <a:r>
              <a:rPr lang="en-AU" dirty="0" smtClean="0">
                <a:solidFill>
                  <a:srgbClr val="A02A1D"/>
                </a:solidFill>
              </a:rPr>
              <a:t>For safe exploration to occur, a mentally healthy and controlled work environment must be maintained. </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35</a:t>
            </a:fld>
            <a:endParaRPr lang="en-US"/>
          </a:p>
        </p:txBody>
      </p:sp>
    </p:spTree>
    <p:extLst>
      <p:ext uri="{BB962C8B-B14F-4D97-AF65-F5344CB8AC3E}">
        <p14:creationId xmlns:p14="http://schemas.microsoft.com/office/powerpoint/2010/main" val="26223419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DMIRS contacts</a:t>
            </a:r>
            <a:endParaRPr lang="en-AU" dirty="0"/>
          </a:p>
        </p:txBody>
      </p:sp>
      <p:sp>
        <p:nvSpPr>
          <p:cNvPr id="3" name="Content Placeholder 2"/>
          <p:cNvSpPr>
            <a:spLocks noGrp="1"/>
          </p:cNvSpPr>
          <p:nvPr>
            <p:ph idx="1"/>
          </p:nvPr>
        </p:nvSpPr>
        <p:spPr>
          <a:xfrm>
            <a:off x="1763688" y="2057400"/>
            <a:ext cx="6694512" cy="3371850"/>
          </a:xfrm>
        </p:spPr>
        <p:txBody>
          <a:bodyPr/>
          <a:lstStyle/>
          <a:p>
            <a:pPr marL="0" indent="0">
              <a:buNone/>
            </a:pPr>
            <a:endParaRPr lang="en-AU" sz="2100" dirty="0">
              <a:solidFill>
                <a:srgbClr val="A02A1D"/>
              </a:solidFill>
            </a:endParaRPr>
          </a:p>
          <a:p>
            <a:pPr marL="0" indent="0">
              <a:buNone/>
            </a:pPr>
            <a:r>
              <a:rPr lang="en-AU" sz="2100" dirty="0">
                <a:solidFill>
                  <a:srgbClr val="A02A1D"/>
                </a:solidFill>
              </a:rPr>
              <a:t>1 800 SAFE MINE (1 800 7233 646)</a:t>
            </a:r>
          </a:p>
          <a:p>
            <a:pPr marL="0" indent="0">
              <a:buNone/>
            </a:pPr>
            <a:endParaRPr lang="en-AU" dirty="0" smtClean="0"/>
          </a:p>
          <a:p>
            <a:pPr marL="0" indent="0">
              <a:buNone/>
            </a:pPr>
            <a:endParaRPr lang="en-AU" dirty="0" smtClean="0"/>
          </a:p>
          <a:p>
            <a:pPr marL="0" indent="0">
              <a:buNone/>
            </a:pPr>
            <a:endParaRPr lang="en-AU" dirty="0"/>
          </a:p>
          <a:p>
            <a:pPr marL="0" indent="0">
              <a:buNone/>
            </a:pPr>
            <a:r>
              <a:rPr lang="en-AU" sz="2100" dirty="0"/>
              <a:t>Email: </a:t>
            </a:r>
            <a:r>
              <a:rPr lang="en-AU" sz="2100" dirty="0">
                <a:hlinkClick r:id="rId3"/>
              </a:rPr>
              <a:t>MinesSafety@dmirs.wa.gov.au</a:t>
            </a:r>
            <a:r>
              <a:rPr lang="en-AU" sz="2100" dirty="0"/>
              <a:t>	</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36</a:t>
            </a:fld>
            <a:endParaRPr lang="en-US"/>
          </a:p>
        </p:txBody>
      </p:sp>
      <p:pic>
        <p:nvPicPr>
          <p:cNvPr id="7" name="Picture 6"/>
          <p:cNvPicPr>
            <a:picLocks noChangeAspect="1"/>
          </p:cNvPicPr>
          <p:nvPr/>
        </p:nvPicPr>
        <p:blipFill rotWithShape="1">
          <a:blip r:embed="rId4"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27330" t="12348" r="51408" b="13562"/>
          <a:stretch/>
        </p:blipFill>
        <p:spPr>
          <a:xfrm>
            <a:off x="647580" y="2057400"/>
            <a:ext cx="1073867" cy="1073867"/>
          </a:xfrm>
          <a:prstGeom prst="rect">
            <a:avLst/>
          </a:prstGeom>
        </p:spPr>
      </p:pic>
      <p:pic>
        <p:nvPicPr>
          <p:cNvPr id="8" name="Picture 7"/>
          <p:cNvPicPr>
            <a:picLocks noChangeAspect="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2953" t="12520" r="75194" b="13390"/>
          <a:stretch/>
        </p:blipFill>
        <p:spPr>
          <a:xfrm>
            <a:off x="547354" y="3483006"/>
            <a:ext cx="1159202" cy="1127873"/>
          </a:xfrm>
          <a:prstGeom prst="rect">
            <a:avLst/>
          </a:prstGeom>
        </p:spPr>
      </p:pic>
    </p:spTree>
    <p:extLst>
      <p:ext uri="{BB962C8B-B14F-4D97-AF65-F5344CB8AC3E}">
        <p14:creationId xmlns:p14="http://schemas.microsoft.com/office/powerpoint/2010/main" val="1468648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91009"/>
            <a:ext cx="6858000" cy="242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linked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405" y="2128031"/>
            <a:ext cx="996744" cy="887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5384337" y="2181199"/>
            <a:ext cx="2644048" cy="784830"/>
          </a:xfrm>
          <a:prstGeom prst="rect">
            <a:avLst/>
          </a:prstGeom>
        </p:spPr>
        <p:txBody>
          <a:bodyPr wrap="square">
            <a:spAutoFit/>
          </a:bodyPr>
          <a:lstStyle/>
          <a:p>
            <a:pPr>
              <a:spcAft>
                <a:spcPts val="0"/>
              </a:spcAft>
              <a:defRPr/>
            </a:pPr>
            <a:r>
              <a:rPr lang="en-AU" sz="1500" dirty="0">
                <a:solidFill>
                  <a:prstClr val="black"/>
                </a:solidFill>
                <a:sym typeface="Wingdings" panose="05000000000000000000" pitchFamily="2" charset="2"/>
              </a:rPr>
              <a:t>LinkedIn at </a:t>
            </a:r>
            <a:r>
              <a:rPr lang="en-AU" altLang="en-US" sz="1500" b="1" dirty="0">
                <a:solidFill>
                  <a:prstClr val="black"/>
                </a:solidFill>
              </a:rPr>
              <a:t>Department of </a:t>
            </a:r>
          </a:p>
          <a:p>
            <a:pPr>
              <a:spcAft>
                <a:spcPts val="0"/>
              </a:spcAft>
              <a:defRPr/>
            </a:pPr>
            <a:r>
              <a:rPr lang="en-AU" altLang="en-US" sz="1500" b="1" dirty="0">
                <a:solidFill>
                  <a:prstClr val="black"/>
                </a:solidFill>
              </a:rPr>
              <a:t>Mines, Industry Regulation and Safety </a:t>
            </a:r>
            <a:endParaRPr lang="en-AU" sz="1500" dirty="0">
              <a:solidFill>
                <a:prstClr val="black"/>
              </a:solidFill>
              <a:sym typeface="Wingdings" panose="05000000000000000000" pitchFamily="2" charset="2"/>
            </a:endParaRPr>
          </a:p>
        </p:txBody>
      </p:sp>
      <p:sp>
        <p:nvSpPr>
          <p:cNvPr id="5" name="Rectangle 4"/>
          <p:cNvSpPr/>
          <p:nvPr/>
        </p:nvSpPr>
        <p:spPr>
          <a:xfrm>
            <a:off x="2415341" y="2041012"/>
            <a:ext cx="1787878" cy="992567"/>
          </a:xfrm>
          <a:prstGeom prst="rect">
            <a:avLst/>
          </a:prstGeom>
        </p:spPr>
        <p:txBody>
          <a:bodyPr wrap="square" lIns="68569" tIns="34284" rIns="68569" bIns="34284">
            <a:spAutoFit/>
          </a:bodyPr>
          <a:lstStyle/>
          <a:p>
            <a:pPr>
              <a:spcAft>
                <a:spcPts val="0"/>
              </a:spcAft>
              <a:defRPr/>
            </a:pPr>
            <a:r>
              <a:rPr lang="en-AU" sz="1500" dirty="0">
                <a:solidFill>
                  <a:prstClr val="black"/>
                </a:solidFill>
                <a:sym typeface="Wingdings" panose="05000000000000000000" pitchFamily="2" charset="2"/>
              </a:rPr>
              <a:t>Twitter </a:t>
            </a:r>
          </a:p>
          <a:p>
            <a:pPr>
              <a:spcAft>
                <a:spcPts val="0"/>
              </a:spcAft>
              <a:defRPr/>
            </a:pPr>
            <a:r>
              <a:rPr lang="en-AU" altLang="en-US" sz="1500" b="1" dirty="0">
                <a:solidFill>
                  <a:prstClr val="black"/>
                </a:solidFill>
              </a:rPr>
              <a:t>@DMIRS_WA</a:t>
            </a:r>
          </a:p>
          <a:p>
            <a:pPr>
              <a:spcAft>
                <a:spcPts val="0"/>
              </a:spcAft>
              <a:defRPr/>
            </a:pPr>
            <a:endParaRPr lang="en-AU" altLang="en-US" sz="1500" b="1" dirty="0">
              <a:solidFill>
                <a:prstClr val="black"/>
              </a:solidFill>
            </a:endParaRPr>
          </a:p>
          <a:p>
            <a:r>
              <a:rPr lang="en-AU" sz="1500" b="1" dirty="0">
                <a:solidFill>
                  <a:srgbClr val="000000"/>
                </a:solidFill>
              </a:rPr>
              <a:t>@</a:t>
            </a:r>
            <a:r>
              <a:rPr lang="en-AU" sz="1500" b="1" dirty="0" err="1">
                <a:solidFill>
                  <a:srgbClr val="000000"/>
                </a:solidFill>
              </a:rPr>
              <a:t>AndrewChaplyn</a:t>
            </a:r>
            <a:endParaRPr lang="en-AU" sz="1500" b="1" dirty="0">
              <a:solidFill>
                <a:srgbClr val="000000"/>
              </a:solidFill>
            </a:endParaRPr>
          </a:p>
        </p:txBody>
      </p:sp>
      <p:pic>
        <p:nvPicPr>
          <p:cNvPr id="6" name="Picture 3" descr="W:\TRANSFER\Social Media\News-Twitter_D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721" y="2128032"/>
            <a:ext cx="1002431" cy="850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itle 6"/>
          <p:cNvSpPr>
            <a:spLocks noGrp="1"/>
          </p:cNvSpPr>
          <p:nvPr>
            <p:ph type="title"/>
          </p:nvPr>
        </p:nvSpPr>
        <p:spPr/>
        <p:txBody>
          <a:bodyPr>
            <a:normAutofit/>
          </a:bodyPr>
          <a:lstStyle/>
          <a:p>
            <a:r>
              <a:rPr lang="en-AU" dirty="0"/>
              <a:t>Follow us on social media </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a:solidFill>
                  <a:srgbClr val="FFFFFF"/>
                </a:solidFill>
              </a:rPr>
              <a:pPr>
                <a:defRPr/>
              </a:pPr>
              <a:t>37</a:t>
            </a:fld>
            <a:endParaRPr lang="en-US" dirty="0">
              <a:solidFill>
                <a:srgbClr val="FFFFFF"/>
              </a:solidFill>
            </a:endParaRPr>
          </a:p>
        </p:txBody>
      </p:sp>
      <p:sp>
        <p:nvSpPr>
          <p:cNvPr id="8" name="Rectangle 6"/>
          <p:cNvSpPr txBox="1">
            <a:spLocks noChangeArrowheads="1"/>
          </p:cNvSpPr>
          <p:nvPr/>
        </p:nvSpPr>
        <p:spPr>
          <a:xfrm>
            <a:off x="7553325" y="5723343"/>
            <a:ext cx="447675" cy="271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0CC24133-A28B-4EF4-A2D5-AE011194DEDC}" type="slidenum">
              <a:rPr lang="en-US" sz="1050">
                <a:solidFill>
                  <a:srgbClr val="FFFFFF"/>
                </a:solidFill>
                <a:latin typeface="Arial" panose="020B0604020202020204" pitchFamily="34" charset="0"/>
                <a:ea typeface="ＭＳ Ｐゴシック"/>
                <a:cs typeface="Arial" panose="020B0604020202020204" pitchFamily="34" charset="0"/>
              </a:rPr>
              <a:pPr algn="r">
                <a:defRPr/>
              </a:pPr>
              <a:t>37</a:t>
            </a:fld>
            <a:endParaRPr lang="en-US" sz="1050" dirty="0">
              <a:solidFill>
                <a:srgbClr val="FFFFFF"/>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26699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305" y="3429000"/>
            <a:ext cx="2685517" cy="2013735"/>
          </a:xfrm>
          <a:prstGeom prst="rect">
            <a:avLst/>
          </a:prstGeom>
        </p:spPr>
      </p:pic>
      <p:sp>
        <p:nvSpPr>
          <p:cNvPr id="2" name="Title 1"/>
          <p:cNvSpPr>
            <a:spLocks noGrp="1"/>
          </p:cNvSpPr>
          <p:nvPr>
            <p:ph type="title"/>
          </p:nvPr>
        </p:nvSpPr>
        <p:spPr/>
        <p:txBody>
          <a:bodyPr/>
          <a:lstStyle/>
          <a:p>
            <a:r>
              <a:rPr lang="en-AU" dirty="0" smtClean="0"/>
              <a:t>What are we going to cover?</a:t>
            </a:r>
            <a:endParaRPr lang="en-AU" dirty="0"/>
          </a:p>
        </p:txBody>
      </p:sp>
      <p:sp>
        <p:nvSpPr>
          <p:cNvPr id="3" name="Content Placeholder 2"/>
          <p:cNvSpPr>
            <a:spLocks noGrp="1"/>
          </p:cNvSpPr>
          <p:nvPr>
            <p:ph idx="1"/>
          </p:nvPr>
        </p:nvSpPr>
        <p:spPr/>
        <p:txBody>
          <a:bodyPr/>
          <a:lstStyle/>
          <a:p>
            <a:r>
              <a:rPr lang="en-AU" sz="2400" dirty="0"/>
              <a:t>Quick look at some industry data</a:t>
            </a:r>
          </a:p>
          <a:p>
            <a:r>
              <a:rPr lang="en-AU" sz="2400" dirty="0"/>
              <a:t>Talk about the basics:</a:t>
            </a:r>
          </a:p>
          <a:p>
            <a:pPr marL="810816"/>
            <a:r>
              <a:rPr lang="en-AU" sz="2400" dirty="0"/>
              <a:t>risk management </a:t>
            </a:r>
          </a:p>
          <a:p>
            <a:pPr marL="810816"/>
            <a:r>
              <a:rPr lang="en-AU" sz="2400" dirty="0"/>
              <a:t>hazards </a:t>
            </a:r>
          </a:p>
          <a:p>
            <a:pPr marL="810816"/>
            <a:r>
              <a:rPr lang="en-AU" sz="2400" dirty="0"/>
              <a:t>emergency preparedness</a:t>
            </a:r>
          </a:p>
        </p:txBody>
      </p:sp>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4</a:t>
            </a:fld>
            <a:endParaRPr lang="en-US"/>
          </a:p>
        </p:txBody>
      </p:sp>
    </p:spTree>
    <p:extLst>
      <p:ext uri="{BB962C8B-B14F-4D97-AF65-F5344CB8AC3E}">
        <p14:creationId xmlns:p14="http://schemas.microsoft.com/office/powerpoint/2010/main" val="3355201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back to basics?</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86248892"/>
              </p:ext>
            </p:extLst>
          </p:nvPr>
        </p:nvGraphicFramePr>
        <p:xfrm>
          <a:off x="575556" y="2294874"/>
          <a:ext cx="7772400" cy="2615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0"/>
          </p:nvPr>
        </p:nvSpPr>
        <p:spPr/>
        <p:txBody>
          <a:bodyPr/>
          <a:lstStyle/>
          <a:p>
            <a:pPr>
              <a:defRPr/>
            </a:pPr>
            <a:fld id="{44C1278F-C93A-44A2-AB74-1750ADFF2444}" type="slidenum">
              <a:rPr lang="en-US" smtClean="0"/>
              <a:pPr>
                <a:defRPr/>
              </a:pPr>
              <a:t>5</a:t>
            </a:fld>
            <a:endParaRPr lang="en-US"/>
          </a:p>
        </p:txBody>
      </p:sp>
    </p:spTree>
    <p:extLst>
      <p:ext uri="{BB962C8B-B14F-4D97-AF65-F5344CB8AC3E}">
        <p14:creationId xmlns:p14="http://schemas.microsoft.com/office/powerpoint/2010/main" val="2108783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Hazard registers – fatal and serious injury </a:t>
            </a:r>
            <a:endParaRPr lang="en-AU" dirty="0"/>
          </a:p>
        </p:txBody>
      </p:sp>
      <p:sp>
        <p:nvSpPr>
          <p:cNvPr id="4" name="Slide Number Placeholder 3"/>
          <p:cNvSpPr>
            <a:spLocks noGrp="1"/>
          </p:cNvSpPr>
          <p:nvPr>
            <p:ph type="sldNum" sz="quarter" idx="10"/>
          </p:nvPr>
        </p:nvSpPr>
        <p:spPr/>
        <p:txBody>
          <a:bodyPr/>
          <a:lstStyle/>
          <a:p>
            <a:pPr defTabSz="685800">
              <a:defRPr/>
            </a:pPr>
            <a:fld id="{44C1278F-C93A-44A2-AB74-1750ADFF2444}" type="slidenum">
              <a:rPr lang="en-US">
                <a:solidFill>
                  <a:srgbClr val="FFFFFF"/>
                </a:solidFill>
              </a:rPr>
              <a:pPr defTabSz="685800">
                <a:defRPr/>
              </a:pPr>
              <a:t>6</a:t>
            </a:fld>
            <a:endParaRPr lang="en-US">
              <a:solidFill>
                <a:srgbClr val="FFFFFF"/>
              </a:solidFill>
            </a:endParaRPr>
          </a:p>
        </p:txBody>
      </p:sp>
      <p:pic>
        <p:nvPicPr>
          <p:cNvPr id="5" name="Picture 4"/>
          <p:cNvPicPr>
            <a:picLocks noChangeAspect="1"/>
          </p:cNvPicPr>
          <p:nvPr/>
        </p:nvPicPr>
        <p:blipFill>
          <a:blip r:embed="rId3"/>
          <a:stretch>
            <a:fillRect/>
          </a:stretch>
        </p:blipFill>
        <p:spPr>
          <a:xfrm rot="21020232">
            <a:off x="262410" y="2031262"/>
            <a:ext cx="4505308" cy="242479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rot="748626">
            <a:off x="4492473" y="2958668"/>
            <a:ext cx="4307976" cy="209501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766891" y="5148067"/>
            <a:ext cx="3651577" cy="369332"/>
          </a:xfrm>
          <a:prstGeom prst="rect">
            <a:avLst/>
          </a:prstGeom>
          <a:noFill/>
        </p:spPr>
        <p:txBody>
          <a:bodyPr wrap="none" rtlCol="0">
            <a:spAutoFit/>
          </a:bodyPr>
          <a:lstStyle/>
          <a:p>
            <a:pPr defTabSz="685800">
              <a:defRPr/>
            </a:pPr>
            <a:r>
              <a:rPr lang="en-AU" sz="1800" dirty="0">
                <a:solidFill>
                  <a:srgbClr val="A02A1D"/>
                </a:solidFill>
              </a:rPr>
              <a:t>Available at www.dmirs.wa.gov.au</a:t>
            </a:r>
          </a:p>
        </p:txBody>
      </p:sp>
    </p:spTree>
    <p:extLst>
      <p:ext uri="{BB962C8B-B14F-4D97-AF65-F5344CB8AC3E}">
        <p14:creationId xmlns:p14="http://schemas.microsoft.com/office/powerpoint/2010/main" val="418578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7</a:t>
            </a:fld>
            <a:endParaRPr lang="en-US"/>
          </a:p>
        </p:txBody>
      </p:sp>
      <p:sp>
        <p:nvSpPr>
          <p:cNvPr id="2" name="Title 1"/>
          <p:cNvSpPr>
            <a:spLocks noGrp="1"/>
          </p:cNvSpPr>
          <p:nvPr>
            <p:ph type="title" idx="4294967295"/>
          </p:nvPr>
        </p:nvSpPr>
        <p:spPr>
          <a:xfrm>
            <a:off x="251520" y="441074"/>
            <a:ext cx="7772400" cy="564356"/>
          </a:xfrm>
        </p:spPr>
        <p:txBody>
          <a:bodyPr/>
          <a:lstStyle/>
          <a:p>
            <a:r>
              <a:rPr lang="en-AU" sz="2800" dirty="0">
                <a:solidFill>
                  <a:schemeClr val="accent1">
                    <a:lumMod val="50000"/>
                  </a:schemeClr>
                </a:solidFill>
              </a:rPr>
              <a:t>Fatalities: What is the data telling us? </a:t>
            </a:r>
          </a:p>
        </p:txBody>
      </p:sp>
      <p:sp>
        <p:nvSpPr>
          <p:cNvPr id="6" name="TextBox 5"/>
          <p:cNvSpPr txBox="1"/>
          <p:nvPr/>
        </p:nvSpPr>
        <p:spPr>
          <a:xfrm>
            <a:off x="1813477" y="5233655"/>
            <a:ext cx="5517043" cy="400110"/>
          </a:xfrm>
          <a:prstGeom prst="rect">
            <a:avLst/>
          </a:prstGeom>
          <a:noFill/>
        </p:spPr>
        <p:txBody>
          <a:bodyPr wrap="square" rtlCol="0">
            <a:spAutoFit/>
          </a:bodyPr>
          <a:lstStyle/>
          <a:p>
            <a:pPr algn="ctr"/>
            <a:r>
              <a:rPr lang="en-AU" sz="2000" b="1" dirty="0">
                <a:solidFill>
                  <a:srgbClr val="A02A1D"/>
                </a:solidFill>
              </a:rPr>
              <a:t>Why are we not improving?</a:t>
            </a:r>
          </a:p>
        </p:txBody>
      </p:sp>
      <p:pic>
        <p:nvPicPr>
          <p:cNvPr id="3" name="Picture 2"/>
          <p:cNvPicPr>
            <a:picLocks noChangeAspect="1"/>
          </p:cNvPicPr>
          <p:nvPr/>
        </p:nvPicPr>
        <p:blipFill>
          <a:blip r:embed="rId3"/>
          <a:stretch>
            <a:fillRect/>
          </a:stretch>
        </p:blipFill>
        <p:spPr>
          <a:xfrm>
            <a:off x="1813477" y="1433339"/>
            <a:ext cx="5517044" cy="3800316"/>
          </a:xfrm>
          <a:prstGeom prst="rect">
            <a:avLst/>
          </a:prstGeom>
        </p:spPr>
      </p:pic>
    </p:spTree>
    <p:extLst>
      <p:ext uri="{BB962C8B-B14F-4D97-AF65-F5344CB8AC3E}">
        <p14:creationId xmlns:p14="http://schemas.microsoft.com/office/powerpoint/2010/main" val="1640671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685800">
              <a:defRPr/>
            </a:pPr>
            <a:fld id="{44C1278F-C93A-44A2-AB74-1750ADFF2444}" type="slidenum">
              <a:rPr lang="en-US">
                <a:solidFill>
                  <a:srgbClr val="FFFFFF"/>
                </a:solidFill>
              </a:rPr>
              <a:pPr defTabSz="685800">
                <a:defRPr/>
              </a:pPr>
              <a:t>8</a:t>
            </a:fld>
            <a:endParaRPr lang="en-US">
              <a:solidFill>
                <a:srgbClr val="FFFFFF"/>
              </a:solidFill>
            </a:endParaRPr>
          </a:p>
        </p:txBody>
      </p:sp>
      <p:sp>
        <p:nvSpPr>
          <p:cNvPr id="7" name="TextBox 6"/>
          <p:cNvSpPr txBox="1"/>
          <p:nvPr/>
        </p:nvSpPr>
        <p:spPr>
          <a:xfrm>
            <a:off x="1331640" y="2186862"/>
            <a:ext cx="6480720" cy="1661993"/>
          </a:xfrm>
          <a:prstGeom prst="rect">
            <a:avLst/>
          </a:prstGeom>
          <a:noFill/>
        </p:spPr>
        <p:txBody>
          <a:bodyPr wrap="square" rtlCol="0">
            <a:spAutoFit/>
          </a:bodyPr>
          <a:lstStyle/>
          <a:p>
            <a:endParaRPr lang="en-AU" sz="1800" dirty="0"/>
          </a:p>
          <a:p>
            <a:pPr algn="ctr"/>
            <a:r>
              <a:rPr lang="en-AU" sz="3000" b="1" dirty="0">
                <a:solidFill>
                  <a:srgbClr val="A02A1D"/>
                </a:solidFill>
              </a:rPr>
              <a:t>Why are we not improving?</a:t>
            </a:r>
          </a:p>
          <a:p>
            <a:endParaRPr lang="en-AU" sz="1800" dirty="0"/>
          </a:p>
          <a:p>
            <a:endParaRPr lang="en-AU" sz="1800" dirty="0"/>
          </a:p>
          <a:p>
            <a:endParaRPr lang="en-AU" sz="1800" dirty="0"/>
          </a:p>
        </p:txBody>
      </p:sp>
    </p:spTree>
    <p:extLst>
      <p:ext uri="{BB962C8B-B14F-4D97-AF65-F5344CB8AC3E}">
        <p14:creationId xmlns:p14="http://schemas.microsoft.com/office/powerpoint/2010/main" val="32030552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AU" sz="2400" dirty="0"/>
              <a:t>Back to </a:t>
            </a:r>
            <a:r>
              <a:rPr lang="en-AU" dirty="0"/>
              <a:t>basics</a:t>
            </a:r>
            <a:endParaRPr lang="en-AU" sz="2400"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a:solidFill>
                  <a:srgbClr val="FFFFFF"/>
                </a:solidFill>
              </a:rPr>
              <a:pPr>
                <a:defRPr/>
              </a:pPr>
              <a:t>9</a:t>
            </a:fld>
            <a:endParaRPr lang="en-US" dirty="0">
              <a:solidFill>
                <a:srgbClr val="FFFFFF"/>
              </a:solidFill>
            </a:endParaRPr>
          </a:p>
        </p:txBody>
      </p:sp>
      <p:pic>
        <p:nvPicPr>
          <p:cNvPr id="7" name="Picture 6"/>
          <p:cNvPicPr>
            <a:picLocks noChangeAspect="1"/>
          </p:cNvPicPr>
          <p:nvPr/>
        </p:nvPicPr>
        <p:blipFill>
          <a:blip r:embed="rId3"/>
          <a:stretch>
            <a:fillRect/>
          </a:stretch>
        </p:blipFill>
        <p:spPr>
          <a:xfrm rot="21229296">
            <a:off x="381323" y="1892678"/>
            <a:ext cx="2754306" cy="356439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545886" y="1862826"/>
            <a:ext cx="5346594" cy="3693319"/>
          </a:xfrm>
          <a:prstGeom prst="rect">
            <a:avLst/>
          </a:prstGeom>
          <a:noFill/>
        </p:spPr>
        <p:txBody>
          <a:bodyPr wrap="square" rtlCol="0">
            <a:spAutoFit/>
          </a:bodyPr>
          <a:lstStyle/>
          <a:p>
            <a:r>
              <a:rPr lang="en-AU" sz="1800" dirty="0"/>
              <a:t>A practical guide to assist those involved in mineral exploration to develop and implement safe systems of work for drilling operations, particularly in remote areas. </a:t>
            </a:r>
          </a:p>
          <a:p>
            <a:endParaRPr lang="en-AU" sz="1800" dirty="0"/>
          </a:p>
          <a:p>
            <a:r>
              <a:rPr lang="en-AU" sz="1800" dirty="0"/>
              <a:t>Used to increase the understanding of  hazards and risks associated with exploration drilling. </a:t>
            </a:r>
          </a:p>
          <a:p>
            <a:endParaRPr lang="en-AU" sz="1800" dirty="0"/>
          </a:p>
          <a:p>
            <a:r>
              <a:rPr lang="en-AU" sz="1800" b="1" dirty="0">
                <a:solidFill>
                  <a:srgbClr val="117D7F"/>
                </a:solidFill>
              </a:rPr>
              <a:t>Remember:</a:t>
            </a:r>
            <a:r>
              <a:rPr lang="en-AU" sz="1800" dirty="0"/>
              <a:t> </a:t>
            </a:r>
          </a:p>
          <a:p>
            <a:pPr marL="257175" indent="-257175">
              <a:buFont typeface="Arial" panose="020B0604020202020204" pitchFamily="34" charset="0"/>
              <a:buChar char="•"/>
            </a:pPr>
            <a:r>
              <a:rPr lang="en-AU" sz="1800" dirty="0"/>
              <a:t>Legally enforceable </a:t>
            </a:r>
          </a:p>
          <a:p>
            <a:pPr marL="257175" indent="-257175">
              <a:buFont typeface="Arial" panose="020B0604020202020204" pitchFamily="34" charset="0"/>
              <a:buChar char="•"/>
            </a:pPr>
            <a:r>
              <a:rPr lang="en-AU" sz="1800" dirty="0"/>
              <a:t>Must vs. Should</a:t>
            </a:r>
          </a:p>
          <a:p>
            <a:pPr marL="257175" indent="-257175">
              <a:buFont typeface="Arial" panose="020B0604020202020204" pitchFamily="34" charset="0"/>
              <a:buChar char="•"/>
            </a:pPr>
            <a:r>
              <a:rPr lang="en-AU" sz="1800" dirty="0"/>
              <a:t>Complexity will determine the detail</a:t>
            </a:r>
          </a:p>
          <a:p>
            <a:pPr marL="257175" indent="-257175">
              <a:buFont typeface="Arial" panose="020B0604020202020204" pitchFamily="34" charset="0"/>
              <a:buChar char="•"/>
            </a:pPr>
            <a:r>
              <a:rPr lang="en-AU" sz="1800" dirty="0"/>
              <a:t>Describes minimum requirements</a:t>
            </a:r>
          </a:p>
        </p:txBody>
      </p:sp>
    </p:spTree>
    <p:extLst>
      <p:ext uri="{BB962C8B-B14F-4D97-AF65-F5344CB8AC3E}">
        <p14:creationId xmlns:p14="http://schemas.microsoft.com/office/powerpoint/2010/main" val="1532384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47aadd75-fb41-49d7-866d-414b51aa1b7e" ContentTypeId="0x0101000AC6246A9CD2FC45B52DC6FEC0F0AAAA"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002380.safety.comms</OurDocsDocId>
    <OurDocsVersionCreatedBy xmlns="dce3ed02-b0cd-470d-9119-e5f1a2533a21">EEDWARDS</OurDocsVersionCreatedBy>
    <OurDocsIsLocked xmlns="dce3ed02-b0cd-470d-9119-e5f1a2533a21">false</OurDocsIsLocked>
    <OurDocsDocumentType xmlns="dce3ed02-b0cd-470d-9119-e5f1a2533a21">Document</OurDocsDocumentType>
    <OurDocsFileNumbers xmlns="dce3ed02-b0cd-470d-9119-e5f1a2533a21">A0571/200906</OurDocsFileNumbers>
    <OurDocsLockedOnBehalfOf xmlns="dce3ed02-b0cd-470d-9119-e5f1a2533a21" xsi:nil="true"/>
    <OurDocsDocumentDate xmlns="dce3ed02-b0cd-470d-9119-e5f1a2533a21">2019-06-11T16:00:00+00:00</OurDocsDocumentDate>
    <OurDocsVersionCreatedAt xmlns="dce3ed02-b0cd-470d-9119-e5f1a2533a21">2019-06-12T03:10:25+00:00</OurDocsVersionCreatedAt>
    <OurDocsReleaseClassification xmlns="dce3ed02-b0cd-470d-9119-e5f1a2533a21">Departmental Use Only</OurDocsReleaseClassification>
    <OurDocsTitle xmlns="dce3ed02-b0cd-470d-9119-e5f1a2533a21">MS - Exploration safety forum - 2019 -  Setting the scene Presentation (small screen)</OurDocsTitle>
    <OurDocsLocation xmlns="dce3ed02-b0cd-470d-9119-e5f1a2533a21">Cannington</OurDocsLocation>
    <OurDocsDescription xmlns="dce3ed02-b0cd-470d-9119-e5f1a2533a21">Setting the scene: duties of care and expectations from the inspectorate. Presented by Waeel Ilahi. 4:3 version for regions</OurDocsDescription>
    <OurDocsVersionReason xmlns="dce3ed02-b0cd-470d-9119-e5f1a2533a21" xsi:nil="true"/>
    <OurDocsAuthor xmlns="dce3ed02-b0cd-470d-9119-e5f1a2533a21">Erin Edwards</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Props1.xml><?xml version="1.0" encoding="utf-8"?>
<ds:datastoreItem xmlns:ds="http://schemas.openxmlformats.org/officeDocument/2006/customXml" ds:itemID="{92F9423B-B02A-4417-AED1-9ACCB346A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F147FD-0BDE-4C72-8CE7-42DA872ACAE7}">
  <ds:schemaRefs>
    <ds:schemaRef ds:uri="Microsoft.SharePoint.Taxonomy.ContentTypeSync"/>
  </ds:schemaRefs>
</ds:datastoreItem>
</file>

<file path=customXml/itemProps3.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4.xml><?xml version="1.0" encoding="utf-8"?>
<ds:datastoreItem xmlns:ds="http://schemas.openxmlformats.org/officeDocument/2006/customXml" ds:itemID="{853D9A20-CA18-4B9E-9133-BDE91CECFDBA}">
  <ds:schemaRefs>
    <ds:schemaRef ds:uri="dce3ed02-b0cd-470d-9119-e5f1a2533a21"/>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3401</TotalTime>
  <Words>4405</Words>
  <Application>Microsoft Office PowerPoint</Application>
  <PresentationFormat>On-screen Show (4:3)</PresentationFormat>
  <Paragraphs>508</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ＭＳ Ｐゴシック</vt:lpstr>
      <vt:lpstr>Arial</vt:lpstr>
      <vt:lpstr>Calibri</vt:lpstr>
      <vt:lpstr>Wingdings</vt:lpstr>
      <vt:lpstr>Blank Presentation</vt:lpstr>
      <vt:lpstr>PowerPoint Presentation</vt:lpstr>
      <vt:lpstr>PowerPoint Presentation</vt:lpstr>
      <vt:lpstr>PowerPoint Presentation</vt:lpstr>
      <vt:lpstr>What are we going to cover?</vt:lpstr>
      <vt:lpstr>Why back to basics?</vt:lpstr>
      <vt:lpstr>Hazard registers – fatal and serious injury </vt:lpstr>
      <vt:lpstr>Fatalities: What is the data telling us? </vt:lpstr>
      <vt:lpstr>PowerPoint Presentation</vt:lpstr>
      <vt:lpstr>Back to basics</vt:lpstr>
      <vt:lpstr>Back to basics</vt:lpstr>
      <vt:lpstr>Risk management approach </vt:lpstr>
      <vt:lpstr>PowerPoint Presentation</vt:lpstr>
      <vt:lpstr>Risk management approach </vt:lpstr>
      <vt:lpstr>PowerPoint Presentation</vt:lpstr>
      <vt:lpstr>Break out exercise</vt:lpstr>
      <vt:lpstr>Risk management approach </vt:lpstr>
      <vt:lpstr>Supervisor focus </vt:lpstr>
      <vt:lpstr>Supervisor focus </vt:lpstr>
      <vt:lpstr>Risk management approach </vt:lpstr>
      <vt:lpstr>Risk management tools</vt:lpstr>
      <vt:lpstr>PowerPoint Presentation</vt:lpstr>
      <vt:lpstr>PowerPoint Presentation</vt:lpstr>
      <vt:lpstr>Know your hazards </vt:lpstr>
      <vt:lpstr>What is a mentally healthy workplace?</vt:lpstr>
      <vt:lpstr>Mentally healthy workplaces</vt:lpstr>
      <vt:lpstr>Health and hygiene </vt:lpstr>
      <vt:lpstr>Manage the risks</vt:lpstr>
      <vt:lpstr>Know your hazards </vt:lpstr>
      <vt:lpstr>Serious and fatal incidents involving known hazards</vt:lpstr>
      <vt:lpstr>Serious and fatal incidents involving known hazards</vt:lpstr>
      <vt:lpstr>Emergency preparedness </vt:lpstr>
      <vt:lpstr>Emergency preparedness </vt:lpstr>
      <vt:lpstr>What guidance is available?</vt:lpstr>
      <vt:lpstr>Exploration safety guide</vt:lpstr>
      <vt:lpstr>Summary</vt:lpstr>
      <vt:lpstr>DMIRS contacts</vt:lpstr>
      <vt:lpstr>Follow us on social media </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Exploration safety forum - 2019 -  Setting the scene Presentation (small screen)</dc:title>
  <dc:subject>4:3 version for regions</dc:subject>
  <dc:creator>Tracy Wynands</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CYBULSKI, Bartosz</cp:lastModifiedBy>
  <cp:revision>307</cp:revision>
  <cp:lastPrinted>2019-05-23T02:40:17Z</cp:lastPrinted>
  <dcterms:created xsi:type="dcterms:W3CDTF">2011-01-21T07:01:17Z</dcterms:created>
  <dcterms:modified xsi:type="dcterms:W3CDTF">2019-07-03T06:03:30Z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0x0101000AC6246A9CD2FC45B52DC6FEC0F0AAAA00BA93749351D2F843A36296955CF57A87</vt:lpwstr>
  </property>
  <property fmtid="{D5CDD505-2E9C-101B-9397-08002B2CF9AE}" pid="9" name="DataStore">
    <vt:lpwstr>Central</vt:lpwstr>
  </property>
</Properties>
</file>