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6"/>
  </p:notesMasterIdLst>
  <p:handoutMasterIdLst>
    <p:handoutMasterId r:id="rId27"/>
  </p:handoutMasterIdLst>
  <p:sldIdLst>
    <p:sldId id="322" r:id="rId6"/>
    <p:sldId id="323" r:id="rId7"/>
    <p:sldId id="324" r:id="rId8"/>
    <p:sldId id="266" r:id="rId9"/>
    <p:sldId id="267" r:id="rId10"/>
    <p:sldId id="268" r:id="rId11"/>
    <p:sldId id="269" r:id="rId12"/>
    <p:sldId id="270" r:id="rId13"/>
    <p:sldId id="271" r:id="rId14"/>
    <p:sldId id="275" r:id="rId15"/>
    <p:sldId id="276" r:id="rId16"/>
    <p:sldId id="277" r:id="rId17"/>
    <p:sldId id="315" r:id="rId18"/>
    <p:sldId id="279" r:id="rId19"/>
    <p:sldId id="280" r:id="rId20"/>
    <p:sldId id="282" r:id="rId21"/>
    <p:sldId id="283" r:id="rId22"/>
    <p:sldId id="284" r:id="rId23"/>
    <p:sldId id="288" r:id="rId24"/>
    <p:sldId id="289" r:id="rId2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MARTENS, Amy" initials="DA" lastIdx="19" clrIdx="0">
    <p:extLst>
      <p:ext uri="{19B8F6BF-5375-455C-9EA6-DF929625EA0E}">
        <p15:presenceInfo xmlns:p15="http://schemas.microsoft.com/office/powerpoint/2012/main" userId="S-1-5-21-2548343187-3005953052-3739400866-77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816"/>
    <a:srgbClr val="117D7F"/>
    <a:srgbClr val="49405D"/>
    <a:srgbClr val="BE1E2D"/>
    <a:srgbClr val="527732"/>
    <a:srgbClr val="A02A1D"/>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4535" autoAdjust="0"/>
  </p:normalViewPr>
  <p:slideViewPr>
    <p:cSldViewPr>
      <p:cViewPr varScale="1">
        <p:scale>
          <a:sx n="67" d="100"/>
          <a:sy n="67" d="100"/>
        </p:scale>
        <p:origin x="262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92"/>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odstore.internal.dom/OurDocs03/Users/Open/Users/Ella.NIELD/Hearing%20Loss/000023.Ella.NIELD.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odstore.internal.dom/OurDocs03/Users/Open/Users/Ella.NIELD/Hearing%20Loss/000098.Ella.NIEL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[000023.Ella.NIELD.xlsx]SEGS!PivotTable4</c:name>
    <c:fmtId val="55"/>
  </c:pivotSource>
  <c:chart>
    <c:autoTitleDeleted val="1"/>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6">
                <a:lumMod val="50000"/>
              </a:schemeClr>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6">
                <a:lumMod val="50000"/>
              </a:schemeClr>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6">
                <a:lumMod val="50000"/>
              </a:schemeClr>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6.0469077639114271E-2"/>
          <c:y val="9.1278465948698082E-2"/>
          <c:w val="0.91813113484519482"/>
          <c:h val="0.78649710904636405"/>
        </c:manualLayout>
      </c:layout>
      <c:lineChart>
        <c:grouping val="standard"/>
        <c:varyColors val="0"/>
        <c:ser>
          <c:idx val="0"/>
          <c:order val="0"/>
          <c:tx>
            <c:strRef>
              <c:f>SEGS!$P$3:$P$4</c:f>
              <c:strCache>
                <c:ptCount val="1"/>
                <c:pt idx="0">
                  <c:v>Management and Supervisory</c:v>
                </c:pt>
              </c:strCache>
            </c:strRef>
          </c:tx>
          <c:spPr>
            <a:ln w="28575" cap="rnd">
              <a:solidFill>
                <a:schemeClr val="accent1"/>
              </a:solidFill>
              <a:round/>
            </a:ln>
            <a:effectLst/>
          </c:spPr>
          <c:marker>
            <c:symbol val="none"/>
          </c:marker>
          <c:cat>
            <c:strRef>
              <c:f>SEGS!$O$5:$O$21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SEGS!$P$5:$P$21</c:f>
              <c:numCache>
                <c:formatCode>0.0</c:formatCode>
                <c:ptCount val="16"/>
                <c:pt idx="0">
                  <c:v>84.833333333333329</c:v>
                </c:pt>
                <c:pt idx="1">
                  <c:v>84.191176470588232</c:v>
                </c:pt>
                <c:pt idx="2">
                  <c:v>83.408695652173918</c:v>
                </c:pt>
                <c:pt idx="3">
                  <c:v>82.93</c:v>
                </c:pt>
                <c:pt idx="4">
                  <c:v>79.897142857142853</c:v>
                </c:pt>
                <c:pt idx="5">
                  <c:v>78.705298013245027</c:v>
                </c:pt>
                <c:pt idx="6">
                  <c:v>81.587248322147644</c:v>
                </c:pt>
                <c:pt idx="7">
                  <c:v>79.75155279503106</c:v>
                </c:pt>
                <c:pt idx="8">
                  <c:v>80.84466019417475</c:v>
                </c:pt>
                <c:pt idx="9">
                  <c:v>79.707368421052635</c:v>
                </c:pt>
                <c:pt idx="10">
                  <c:v>81.222857142857137</c:v>
                </c:pt>
                <c:pt idx="11">
                  <c:v>80.12605042016807</c:v>
                </c:pt>
                <c:pt idx="12">
                  <c:v>80.674418604651166</c:v>
                </c:pt>
                <c:pt idx="13">
                  <c:v>80.061310782241009</c:v>
                </c:pt>
                <c:pt idx="14">
                  <c:v>81.599999999999994</c:v>
                </c:pt>
                <c:pt idx="15">
                  <c:v>81.192747663551373</c:v>
                </c:pt>
              </c:numCache>
            </c:numRef>
          </c:val>
          <c:smooth val="0"/>
          <c:extLst>
            <c:ext xmlns:c16="http://schemas.microsoft.com/office/drawing/2014/chart" uri="{C3380CC4-5D6E-409C-BE32-E72D297353CC}">
              <c16:uniqueId val="{00000000-0EE9-4939-A7CF-6247C2893E4F}"/>
            </c:ext>
          </c:extLst>
        </c:ser>
        <c:ser>
          <c:idx val="1"/>
          <c:order val="1"/>
          <c:tx>
            <c:strRef>
              <c:f>SEGS!$Q$3:$Q$4</c:f>
              <c:strCache>
                <c:ptCount val="1"/>
                <c:pt idx="0">
                  <c:v>Underground Production/Development</c:v>
                </c:pt>
              </c:strCache>
            </c:strRef>
          </c:tx>
          <c:spPr>
            <a:ln w="28575" cap="rnd">
              <a:solidFill>
                <a:schemeClr val="accent6">
                  <a:lumMod val="50000"/>
                </a:schemeClr>
              </a:solidFill>
              <a:round/>
            </a:ln>
            <a:effectLst/>
          </c:spPr>
          <c:marker>
            <c:symbol val="none"/>
          </c:marker>
          <c:cat>
            <c:strRef>
              <c:f>SEGS!$O$5:$O$21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SEGS!$Q$5:$Q$21</c:f>
              <c:numCache>
                <c:formatCode>0.0</c:formatCode>
                <c:ptCount val="16"/>
                <c:pt idx="0">
                  <c:v>98</c:v>
                </c:pt>
                <c:pt idx="1">
                  <c:v>95.592592592592595</c:v>
                </c:pt>
                <c:pt idx="2">
                  <c:v>95.826815642458101</c:v>
                </c:pt>
                <c:pt idx="3">
                  <c:v>93.099009900990097</c:v>
                </c:pt>
                <c:pt idx="4">
                  <c:v>93.047808764940243</c:v>
                </c:pt>
                <c:pt idx="5">
                  <c:v>94.284974093264253</c:v>
                </c:pt>
                <c:pt idx="6">
                  <c:v>95.328173374613002</c:v>
                </c:pt>
                <c:pt idx="7">
                  <c:v>95.215859030837009</c:v>
                </c:pt>
                <c:pt idx="8">
                  <c:v>93.100591715976336</c:v>
                </c:pt>
                <c:pt idx="9">
                  <c:v>92.968152866242036</c:v>
                </c:pt>
                <c:pt idx="10">
                  <c:v>92.404040404040401</c:v>
                </c:pt>
                <c:pt idx="11">
                  <c:v>92.603658536585371</c:v>
                </c:pt>
                <c:pt idx="12">
                  <c:v>93.5625</c:v>
                </c:pt>
                <c:pt idx="13">
                  <c:v>93.701754385964918</c:v>
                </c:pt>
                <c:pt idx="14">
                  <c:v>93.100858369098717</c:v>
                </c:pt>
                <c:pt idx="15">
                  <c:v>92.724407294832815</c:v>
                </c:pt>
              </c:numCache>
            </c:numRef>
          </c:val>
          <c:smooth val="0"/>
          <c:extLst>
            <c:ext xmlns:c16="http://schemas.microsoft.com/office/drawing/2014/chart" uri="{C3380CC4-5D6E-409C-BE32-E72D297353CC}">
              <c16:uniqueId val="{00000001-0EE9-4939-A7CF-6247C2893E4F}"/>
            </c:ext>
          </c:extLst>
        </c:ser>
        <c:ser>
          <c:idx val="2"/>
          <c:order val="2"/>
          <c:tx>
            <c:strRef>
              <c:f>SEGS!$R$3:$R$4</c:f>
              <c:strCache>
                <c:ptCount val="1"/>
                <c:pt idx="0">
                  <c:v>Mining Production and services</c:v>
                </c:pt>
              </c:strCache>
            </c:strRef>
          </c:tx>
          <c:spPr>
            <a:ln w="28575" cap="rnd">
              <a:solidFill>
                <a:schemeClr val="accent3"/>
              </a:solidFill>
              <a:round/>
            </a:ln>
            <a:effectLst/>
          </c:spPr>
          <c:marker>
            <c:symbol val="none"/>
          </c:marker>
          <c:cat>
            <c:strRef>
              <c:f>SEGS!$O$5:$O$21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SEGS!$R$5:$R$21</c:f>
              <c:numCache>
                <c:formatCode>0.0</c:formatCode>
                <c:ptCount val="16"/>
                <c:pt idx="0">
                  <c:v>90.806451612903231</c:v>
                </c:pt>
                <c:pt idx="1">
                  <c:v>87.584210526315786</c:v>
                </c:pt>
                <c:pt idx="2">
                  <c:v>88.240157480314963</c:v>
                </c:pt>
                <c:pt idx="3">
                  <c:v>88.006006006006004</c:v>
                </c:pt>
                <c:pt idx="4">
                  <c:v>87.703030303030303</c:v>
                </c:pt>
                <c:pt idx="5">
                  <c:v>87.578947368421055</c:v>
                </c:pt>
                <c:pt idx="6">
                  <c:v>88.046460176991147</c:v>
                </c:pt>
                <c:pt idx="7">
                  <c:v>87.38565891472868</c:v>
                </c:pt>
                <c:pt idx="8">
                  <c:v>87.351585014409224</c:v>
                </c:pt>
                <c:pt idx="9">
                  <c:v>86.396181384248209</c:v>
                </c:pt>
                <c:pt idx="10">
                  <c:v>87.163185378590072</c:v>
                </c:pt>
                <c:pt idx="11">
                  <c:v>86.38632986627043</c:v>
                </c:pt>
                <c:pt idx="12">
                  <c:v>86.5</c:v>
                </c:pt>
                <c:pt idx="13">
                  <c:v>86.127160493827162</c:v>
                </c:pt>
                <c:pt idx="14">
                  <c:v>86.516170763260021</c:v>
                </c:pt>
                <c:pt idx="15">
                  <c:v>86.4013648293963</c:v>
                </c:pt>
              </c:numCache>
            </c:numRef>
          </c:val>
          <c:smooth val="0"/>
          <c:extLst>
            <c:ext xmlns:c16="http://schemas.microsoft.com/office/drawing/2014/chart" uri="{C3380CC4-5D6E-409C-BE32-E72D297353CC}">
              <c16:uniqueId val="{00000002-0EE9-4939-A7CF-6247C2893E4F}"/>
            </c:ext>
          </c:extLst>
        </c:ser>
        <c:ser>
          <c:idx val="4"/>
          <c:order val="3"/>
          <c:tx>
            <c:strRef>
              <c:f>SEGS!$T$3:$T$4</c:f>
              <c:strCache>
                <c:ptCount val="1"/>
                <c:pt idx="0">
                  <c:v>Metalwork Trades</c:v>
                </c:pt>
              </c:strCache>
            </c:strRef>
          </c:tx>
          <c:spPr>
            <a:ln w="28575" cap="rnd">
              <a:solidFill>
                <a:schemeClr val="accent5"/>
              </a:solidFill>
              <a:round/>
            </a:ln>
            <a:effectLst/>
          </c:spPr>
          <c:marker>
            <c:symbol val="none"/>
          </c:marker>
          <c:cat>
            <c:strRef>
              <c:f>SEGS!$O$5:$O$21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SEGS!$T$5:$T$21</c:f>
              <c:numCache>
                <c:formatCode>0.0</c:formatCode>
                <c:ptCount val="16"/>
                <c:pt idx="0">
                  <c:v>92.714285714285708</c:v>
                </c:pt>
                <c:pt idx="1">
                  <c:v>88.692810457516345</c:v>
                </c:pt>
                <c:pt idx="2">
                  <c:v>88.338028169014081</c:v>
                </c:pt>
                <c:pt idx="3">
                  <c:v>88.21447721179625</c:v>
                </c:pt>
                <c:pt idx="4">
                  <c:v>87.371757925072046</c:v>
                </c:pt>
                <c:pt idx="5">
                  <c:v>87.450672645739914</c:v>
                </c:pt>
                <c:pt idx="6">
                  <c:v>86.77209302325582</c:v>
                </c:pt>
                <c:pt idx="7">
                  <c:v>87.066831683168317</c:v>
                </c:pt>
                <c:pt idx="8">
                  <c:v>86.775609756097566</c:v>
                </c:pt>
                <c:pt idx="9">
                  <c:v>88.541304347826085</c:v>
                </c:pt>
                <c:pt idx="10">
                  <c:v>87.136150234741791</c:v>
                </c:pt>
                <c:pt idx="11">
                  <c:v>87.25787401574803</c:v>
                </c:pt>
                <c:pt idx="12">
                  <c:v>87.994565217391298</c:v>
                </c:pt>
                <c:pt idx="13">
                  <c:v>88.361809045226124</c:v>
                </c:pt>
                <c:pt idx="14">
                  <c:v>89.044797687861276</c:v>
                </c:pt>
                <c:pt idx="15">
                  <c:v>88.552182741116752</c:v>
                </c:pt>
              </c:numCache>
            </c:numRef>
          </c:val>
          <c:smooth val="0"/>
          <c:extLst>
            <c:ext xmlns:c16="http://schemas.microsoft.com/office/drawing/2014/chart" uri="{C3380CC4-5D6E-409C-BE32-E72D297353CC}">
              <c16:uniqueId val="{00000004-0EE9-4939-A7CF-6247C2893E4F}"/>
            </c:ext>
          </c:extLst>
        </c:ser>
        <c:dLbls>
          <c:showLegendKey val="0"/>
          <c:showVal val="0"/>
          <c:showCatName val="0"/>
          <c:showSerName val="0"/>
          <c:showPercent val="0"/>
          <c:showBubbleSize val="0"/>
        </c:dLbls>
        <c:smooth val="0"/>
        <c:axId val="2132145968"/>
        <c:axId val="2132147608"/>
      </c:lineChart>
      <c:catAx>
        <c:axId val="213214596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32147608"/>
        <c:crosses val="autoZero"/>
        <c:auto val="1"/>
        <c:lblAlgn val="ctr"/>
        <c:lblOffset val="100"/>
        <c:noMultiLvlLbl val="0"/>
      </c:catAx>
      <c:valAx>
        <c:axId val="2132147608"/>
        <c:scaling>
          <c:orientation val="minMax"/>
          <c:min val="7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32145968"/>
        <c:crosses val="autoZero"/>
        <c:crossBetween val="midCat"/>
      </c:valAx>
      <c:spPr>
        <a:noFill/>
        <a:ln>
          <a:noFill/>
        </a:ln>
        <a:effectLst/>
      </c:spPr>
    </c:plotArea>
    <c:legend>
      <c:legendPos val="t"/>
      <c:layout>
        <c:manualLayout>
          <c:xMode val="edge"/>
          <c:yMode val="edge"/>
          <c:x val="0.15648758255430678"/>
          <c:y val="1.6204124240023639E-3"/>
          <c:w val="0.68212131028083733"/>
          <c:h val="0.1687403578369497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AU" sz="1800" b="1" baseline="0" dirty="0">
              <a:latin typeface="+mj-lt"/>
            </a:endParaRPr>
          </a:p>
        </c:rich>
      </c:tx>
      <c:layout>
        <c:manualLayout>
          <c:xMode val="edge"/>
          <c:yMode val="edge"/>
          <c:x val="0.18801386391000546"/>
          <c:y val="3.34007541058929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7.5588473028278577E-2"/>
          <c:y val="0.11264979114345479"/>
          <c:w val="0.8867725438865971"/>
          <c:h val="0.783243216901508"/>
        </c:manualLayout>
      </c:layout>
      <c:barChart>
        <c:barDir val="col"/>
        <c:grouping val="stacked"/>
        <c:varyColors val="0"/>
        <c:ser>
          <c:idx val="3"/>
          <c:order val="0"/>
          <c:tx>
            <c:v>Total</c:v>
          </c:tx>
          <c:spPr>
            <a:solidFill>
              <a:schemeClr val="bg2">
                <a:lumMod val="75000"/>
                <a:alpha val="40000"/>
              </a:schemeClr>
            </a:solidFill>
            <a:ln w="19050">
              <a:solidFill>
                <a:schemeClr val="bg2">
                  <a:lumMod val="50000"/>
                </a:schemeClr>
              </a:solidFill>
            </a:ln>
            <a:effectLst/>
          </c:spPr>
          <c:invertIfNegative val="0"/>
          <c:dPt>
            <c:idx val="5"/>
            <c:invertIfNegative val="0"/>
            <c:bubble3D val="0"/>
            <c:spPr>
              <a:solidFill>
                <a:schemeClr val="bg2">
                  <a:lumMod val="75000"/>
                  <a:alpha val="40000"/>
                </a:schemeClr>
              </a:solidFill>
              <a:ln w="19050">
                <a:solidFill>
                  <a:schemeClr val="bg2">
                    <a:lumMod val="50000"/>
                  </a:schemeClr>
                </a:solidFill>
              </a:ln>
              <a:effectLst/>
            </c:spPr>
            <c:extLst>
              <c:ext xmlns:c16="http://schemas.microsoft.com/office/drawing/2014/chart" uri="{C3380CC4-5D6E-409C-BE32-E72D297353CC}">
                <c16:uniqueId val="{00000001-FD71-423F-8F3E-977A35A03C9B}"/>
              </c:ext>
            </c:extLst>
          </c:dPt>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Sheet1!$E$2:$E$11</c:f>
              <c:numCache>
                <c:formatCode>General</c:formatCode>
                <c:ptCount val="10"/>
                <c:pt idx="0">
                  <c:v>59</c:v>
                </c:pt>
                <c:pt idx="1">
                  <c:v>118</c:v>
                </c:pt>
                <c:pt idx="2">
                  <c:v>359</c:v>
                </c:pt>
                <c:pt idx="3">
                  <c:v>869</c:v>
                </c:pt>
                <c:pt idx="4">
                  <c:v>913</c:v>
                </c:pt>
                <c:pt idx="5">
                  <c:v>585</c:v>
                </c:pt>
                <c:pt idx="6">
                  <c:v>187</c:v>
                </c:pt>
                <c:pt idx="7">
                  <c:v>79</c:v>
                </c:pt>
                <c:pt idx="8">
                  <c:v>49</c:v>
                </c:pt>
                <c:pt idx="9">
                  <c:v>12</c:v>
                </c:pt>
              </c:numCache>
            </c:numRef>
          </c:val>
          <c:extLst>
            <c:ext xmlns:c16="http://schemas.microsoft.com/office/drawing/2014/chart" uri="{C3380CC4-5D6E-409C-BE32-E72D297353CC}">
              <c16:uniqueId val="{00000002-FD71-423F-8F3E-977A35A03C9B}"/>
            </c:ext>
          </c:extLst>
        </c:ser>
        <c:dLbls>
          <c:showLegendKey val="0"/>
          <c:showVal val="0"/>
          <c:showCatName val="0"/>
          <c:showSerName val="0"/>
          <c:showPercent val="0"/>
          <c:showBubbleSize val="0"/>
        </c:dLbls>
        <c:gapWidth val="40"/>
        <c:overlap val="100"/>
        <c:axId val="863522008"/>
        <c:axId val="863522336"/>
      </c:barChart>
      <c:barChart>
        <c:barDir val="col"/>
        <c:grouping val="stacked"/>
        <c:varyColors val="0"/>
        <c:ser>
          <c:idx val="0"/>
          <c:order val="1"/>
          <c:tx>
            <c:strRef>
              <c:f>Sheet1!$B$1</c:f>
              <c:strCache>
                <c:ptCount val="1"/>
                <c:pt idx="0">
                  <c:v>PPE Worn</c:v>
                </c:pt>
              </c:strCache>
            </c:strRef>
          </c:tx>
          <c:spPr>
            <a:solidFill>
              <a:srgbClr val="0E6E71"/>
            </a:solidFill>
            <a:ln>
              <a:noFill/>
            </a:ln>
            <a:effectLst/>
          </c:spPr>
          <c:invertIfNegative val="0"/>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Sheet1!$B$2:$B$11</c:f>
              <c:numCache>
                <c:formatCode>General</c:formatCode>
                <c:ptCount val="10"/>
                <c:pt idx="0">
                  <c:v>1</c:v>
                </c:pt>
                <c:pt idx="1">
                  <c:v>3</c:v>
                </c:pt>
                <c:pt idx="2">
                  <c:v>33</c:v>
                </c:pt>
                <c:pt idx="3">
                  <c:v>157</c:v>
                </c:pt>
                <c:pt idx="4">
                  <c:v>510</c:v>
                </c:pt>
                <c:pt idx="5">
                  <c:v>366</c:v>
                </c:pt>
                <c:pt idx="6">
                  <c:v>115</c:v>
                </c:pt>
                <c:pt idx="7">
                  <c:v>38</c:v>
                </c:pt>
                <c:pt idx="8">
                  <c:v>25</c:v>
                </c:pt>
                <c:pt idx="9">
                  <c:v>5</c:v>
                </c:pt>
              </c:numCache>
            </c:numRef>
          </c:val>
          <c:extLst>
            <c:ext xmlns:c16="http://schemas.microsoft.com/office/drawing/2014/chart" uri="{C3380CC4-5D6E-409C-BE32-E72D297353CC}">
              <c16:uniqueId val="{00000003-FD71-423F-8F3E-977A35A03C9B}"/>
            </c:ext>
          </c:extLst>
        </c:ser>
        <c:ser>
          <c:idx val="2"/>
          <c:order val="2"/>
          <c:tx>
            <c:strRef>
              <c:f>Sheet1!$D$1</c:f>
              <c:strCache>
                <c:ptCount val="1"/>
                <c:pt idx="0">
                  <c:v>No PPE Worn (&lt;85dBA)</c:v>
                </c:pt>
              </c:strCache>
            </c:strRef>
          </c:tx>
          <c:spPr>
            <a:solidFill>
              <a:srgbClr val="00B050"/>
            </a:solidFill>
            <a:ln>
              <a:noFill/>
            </a:ln>
            <a:effectLst/>
          </c:spPr>
          <c:invertIfNegative val="0"/>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Sheet1!$D$2:$D$11</c:f>
              <c:numCache>
                <c:formatCode>General</c:formatCode>
                <c:ptCount val="10"/>
                <c:pt idx="0">
                  <c:v>58</c:v>
                </c:pt>
                <c:pt idx="1">
                  <c:v>115</c:v>
                </c:pt>
                <c:pt idx="2">
                  <c:v>326</c:v>
                </c:pt>
                <c:pt idx="3">
                  <c:v>712</c:v>
                </c:pt>
              </c:numCache>
            </c:numRef>
          </c:val>
          <c:extLst>
            <c:ext xmlns:c16="http://schemas.microsoft.com/office/drawing/2014/chart" uri="{C3380CC4-5D6E-409C-BE32-E72D297353CC}">
              <c16:uniqueId val="{00000004-FD71-423F-8F3E-977A35A03C9B}"/>
            </c:ext>
          </c:extLst>
        </c:ser>
        <c:ser>
          <c:idx val="1"/>
          <c:order val="3"/>
          <c:tx>
            <c:strRef>
              <c:f>Sheet1!$C$1</c:f>
              <c:strCache>
                <c:ptCount val="1"/>
                <c:pt idx="0">
                  <c:v>No PPE Worn (&gt;85dBA)</c:v>
                </c:pt>
              </c:strCache>
            </c:strRef>
          </c:tx>
          <c:spPr>
            <a:solidFill>
              <a:srgbClr val="8E1A16"/>
            </a:solidFill>
            <a:ln>
              <a:noFill/>
            </a:ln>
            <a:effectLst/>
          </c:spPr>
          <c:invertIfNegative val="0"/>
          <c:dLbls>
            <c:dLbl>
              <c:idx val="0"/>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71-423F-8F3E-977A35A03C9B}"/>
                </c:ext>
              </c:extLst>
            </c:dLbl>
            <c:dLbl>
              <c:idx val="1"/>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71-423F-8F3E-977A35A03C9B}"/>
                </c:ext>
              </c:extLst>
            </c:dLbl>
            <c:dLbl>
              <c:idx val="2"/>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71-423F-8F3E-977A35A03C9B}"/>
                </c:ext>
              </c:extLst>
            </c:dLbl>
            <c:dLbl>
              <c:idx val="3"/>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71-423F-8F3E-977A35A03C9B}"/>
                </c:ext>
              </c:extLst>
            </c:dLbl>
            <c:dLbl>
              <c:idx val="4"/>
              <c:layout>
                <c:manualLayout>
                  <c:x val="7.1588366890380312E-2"/>
                  <c:y val="-0.14560577653657089"/>
                </c:manualLayout>
              </c:layout>
              <c:tx>
                <c:rich>
                  <a:bodyPr/>
                  <a:lstStyle/>
                  <a:p>
                    <a:fld id="{B5104561-328A-4AC2-9863-EC62E74A4B7B}"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D71-423F-8F3E-977A35A03C9B}"/>
                </c:ext>
              </c:extLst>
            </c:dLbl>
            <c:dLbl>
              <c:idx val="5"/>
              <c:layout>
                <c:manualLayout>
                  <c:x val="5.752636625119837E-2"/>
                  <c:y val="-6.8642723224383417E-2"/>
                </c:manualLayout>
              </c:layout>
              <c:tx>
                <c:rich>
                  <a:bodyPr/>
                  <a:lstStyle/>
                  <a:p>
                    <a:fld id="{F6FDAE29-8328-46E8-8B3B-3C6957E2CBD3}"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D71-423F-8F3E-977A35A03C9B}"/>
                </c:ext>
              </c:extLst>
            </c:dLbl>
            <c:dLbl>
              <c:idx val="6"/>
              <c:layout>
                <c:manualLayout>
                  <c:x val="5.4969638862256219E-2"/>
                  <c:y val="-2.7041072785363163E-2"/>
                </c:manualLayout>
              </c:layout>
              <c:tx>
                <c:rich>
                  <a:bodyPr/>
                  <a:lstStyle/>
                  <a:p>
                    <a:fld id="{422F8A48-28E6-469C-B17A-1B1954D4DA64}"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71-423F-8F3E-977A35A03C9B}"/>
                </c:ext>
              </c:extLst>
            </c:dLbl>
            <c:dLbl>
              <c:idx val="7"/>
              <c:layout>
                <c:manualLayout>
                  <c:x val="4.4742729306487698E-2"/>
                  <c:y val="-4.784189800487329E-2"/>
                </c:manualLayout>
              </c:layout>
              <c:tx>
                <c:rich>
                  <a:bodyPr/>
                  <a:lstStyle/>
                  <a:p>
                    <a:fld id="{A9E9C76C-FAC7-415E-8A5E-418813244644}"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D71-423F-8F3E-977A35A03C9B}"/>
                </c:ext>
              </c:extLst>
            </c:dLbl>
            <c:dLbl>
              <c:idx val="8"/>
              <c:layout>
                <c:manualLayout>
                  <c:x val="4.218600191754554E-2"/>
                  <c:y val="-4.3681732960971414E-2"/>
                </c:manualLayout>
              </c:layout>
              <c:tx>
                <c:rich>
                  <a:bodyPr/>
                  <a:lstStyle/>
                  <a:p>
                    <a:fld id="{0C0EF17A-C570-44D7-A0EA-03BC20B2BA5E}"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D71-423F-8F3E-977A35A03C9B}"/>
                </c:ext>
              </c:extLst>
            </c:dLbl>
            <c:dLbl>
              <c:idx val="9"/>
              <c:layout>
                <c:manualLayout>
                  <c:x val="2.9783617936092202E-2"/>
                  <c:y val="-5.329495018088206E-2"/>
                </c:manualLayout>
              </c:layout>
              <c:tx>
                <c:rich>
                  <a:bodyPr rot="-720000" spcFirstLastPara="1" vertOverflow="overflow" horzOverflow="overflow" wrap="square" lIns="38100" tIns="19050" rIns="38100" bIns="19050" anchor="ctr" anchorCtr="0">
                    <a:noAutofit/>
                  </a:bodyPr>
                  <a:lstStyle/>
                  <a:p>
                    <a:pPr>
                      <a:defRPr sz="1400" b="1" i="0" u="none" strike="noStrike" kern="1200" baseline="0">
                        <a:solidFill>
                          <a:srgbClr val="8E1A16"/>
                        </a:solidFill>
                        <a:latin typeface="+mn-lt"/>
                        <a:ea typeface="+mn-ea"/>
                        <a:cs typeface="+mn-cs"/>
                      </a:defRPr>
                    </a:pPr>
                    <a:fld id="{C15F5360-C706-4B9E-9B41-3374DE172A32}" type="CELLRANGE">
                      <a:rPr lang="en-US"/>
                      <a:pPr>
                        <a:defRPr sz="1400" b="1">
                          <a:solidFill>
                            <a:srgbClr val="8E1A16"/>
                          </a:solidFill>
                        </a:defRPr>
                      </a:pPr>
                      <a:t>[CELLRANGE]</a:t>
                    </a:fld>
                    <a:endParaRPr lang="en-AU"/>
                  </a:p>
                </c:rich>
              </c:tx>
              <c:spPr>
                <a:noFill/>
                <a:ln>
                  <a:noFill/>
                </a:ln>
                <a:effectLst/>
              </c:spPr>
              <c:txPr>
                <a:bodyPr rot="-720000" spcFirstLastPara="1" vertOverflow="overflow" horzOverflow="overflow" wrap="square" lIns="38100" tIns="19050" rIns="38100" bIns="19050" anchor="ctr" anchorCtr="0">
                  <a:noAutofit/>
                </a:bodyPr>
                <a:lstStyle/>
                <a:p>
                  <a:pPr>
                    <a:defRPr sz="1400" b="1" i="0" u="none" strike="noStrike" kern="1200" baseline="0">
                      <a:solidFill>
                        <a:srgbClr val="8E1A16"/>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5.8642988986937677E-2"/>
                      <c:h val="5.132275811964164E-2"/>
                    </c:manualLayout>
                  </c15:layout>
                  <c15:dlblFieldTable/>
                  <c15:showDataLabelsRange val="1"/>
                </c:ext>
                <c:ext xmlns:c16="http://schemas.microsoft.com/office/drawing/2014/chart" uri="{C3380CC4-5D6E-409C-BE32-E72D297353CC}">
                  <c16:uniqueId val="{0000000E-FD71-423F-8F3E-977A35A03C9B}"/>
                </c:ext>
              </c:extLst>
            </c:dLbl>
            <c:spPr>
              <a:noFill/>
              <a:ln>
                <a:noFill/>
              </a:ln>
              <a:effectLst/>
            </c:spPr>
            <c:txPr>
              <a:bodyPr rot="-720000" spcFirstLastPara="1" vertOverflow="overflow" horzOverflow="overflow" wrap="square" lIns="38100" tIns="19050" rIns="38100" bIns="19050" anchor="ctr" anchorCtr="0">
                <a:spAutoFit/>
              </a:bodyPr>
              <a:lstStyle/>
              <a:p>
                <a:pPr>
                  <a:defRPr sz="1400" b="1" i="0" u="none" strike="noStrike" kern="1200" baseline="0">
                    <a:solidFill>
                      <a:srgbClr val="8E1A16"/>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Sheet1!$C$2:$C$11</c:f>
              <c:numCache>
                <c:formatCode>General</c:formatCode>
                <c:ptCount val="10"/>
                <c:pt idx="4">
                  <c:v>403</c:v>
                </c:pt>
                <c:pt idx="5">
                  <c:v>219</c:v>
                </c:pt>
                <c:pt idx="6">
                  <c:v>72</c:v>
                </c:pt>
                <c:pt idx="7">
                  <c:v>41</c:v>
                </c:pt>
                <c:pt idx="8">
                  <c:v>24</c:v>
                </c:pt>
                <c:pt idx="9">
                  <c:v>7</c:v>
                </c:pt>
              </c:numCache>
            </c:numRef>
          </c:val>
          <c:extLst>
            <c:ext xmlns:c15="http://schemas.microsoft.com/office/drawing/2012/chart" uri="{02D57815-91ED-43cb-92C2-25804820EDAC}">
              <c15:datalabelsRange>
                <c15:f>Sheet1!$G$2:$G$11</c15:f>
                <c15:dlblRangeCache>
                  <c:ptCount val="10"/>
                  <c:pt idx="4">
                    <c:v>44%</c:v>
                  </c:pt>
                  <c:pt idx="5">
                    <c:v>37%</c:v>
                  </c:pt>
                  <c:pt idx="6">
                    <c:v>39%</c:v>
                  </c:pt>
                  <c:pt idx="7">
                    <c:v>52%</c:v>
                  </c:pt>
                  <c:pt idx="8">
                    <c:v>49%</c:v>
                  </c:pt>
                  <c:pt idx="9">
                    <c:v>58%</c:v>
                  </c:pt>
                </c15:dlblRangeCache>
              </c15:datalabelsRange>
            </c:ext>
            <c:ext xmlns:c16="http://schemas.microsoft.com/office/drawing/2014/chart" uri="{C3380CC4-5D6E-409C-BE32-E72D297353CC}">
              <c16:uniqueId val="{0000000F-FD71-423F-8F3E-977A35A03C9B}"/>
            </c:ext>
          </c:extLst>
        </c:ser>
        <c:dLbls>
          <c:showLegendKey val="0"/>
          <c:showVal val="0"/>
          <c:showCatName val="0"/>
          <c:showSerName val="0"/>
          <c:showPercent val="0"/>
          <c:showBubbleSize val="0"/>
        </c:dLbls>
        <c:gapWidth val="150"/>
        <c:overlap val="100"/>
        <c:axId val="874316584"/>
        <c:axId val="874318224"/>
      </c:barChart>
      <c:catAx>
        <c:axId val="86352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3522336"/>
        <c:crosses val="autoZero"/>
        <c:auto val="1"/>
        <c:lblAlgn val="ctr"/>
        <c:lblOffset val="100"/>
        <c:noMultiLvlLbl val="0"/>
      </c:catAx>
      <c:valAx>
        <c:axId val="863522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Frequency</a:t>
                </a:r>
              </a:p>
            </c:rich>
          </c:tx>
          <c:layout>
            <c:manualLayout>
              <c:xMode val="edge"/>
              <c:yMode val="edge"/>
              <c:x val="1.5549073600682852E-2"/>
              <c:y val="0.439191686350336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522008"/>
        <c:crosses val="autoZero"/>
        <c:crossBetween val="between"/>
      </c:valAx>
      <c:valAx>
        <c:axId val="874318224"/>
        <c:scaling>
          <c:orientation val="minMax"/>
        </c:scaling>
        <c:delete val="1"/>
        <c:axPos val="r"/>
        <c:numFmt formatCode="General" sourceLinked="1"/>
        <c:majorTickMark val="out"/>
        <c:minorTickMark val="none"/>
        <c:tickLblPos val="nextTo"/>
        <c:crossAx val="874316584"/>
        <c:crosses val="max"/>
        <c:crossBetween val="between"/>
      </c:valAx>
      <c:catAx>
        <c:axId val="874316584"/>
        <c:scaling>
          <c:orientation val="minMax"/>
        </c:scaling>
        <c:delete val="1"/>
        <c:axPos val="b"/>
        <c:numFmt formatCode="General" sourceLinked="1"/>
        <c:majorTickMark val="out"/>
        <c:minorTickMark val="none"/>
        <c:tickLblPos val="nextTo"/>
        <c:crossAx val="874318224"/>
        <c:crosses val="autoZero"/>
        <c:auto val="1"/>
        <c:lblAlgn val="ctr"/>
        <c:lblOffset val="100"/>
        <c:noMultiLvlLbl val="0"/>
      </c:catAx>
      <c:spPr>
        <a:noFill/>
        <a:ln>
          <a:noFill/>
        </a:ln>
        <a:effectLst/>
      </c:spPr>
    </c:plotArea>
    <c:legend>
      <c:legendPos val="r"/>
      <c:layout>
        <c:manualLayout>
          <c:xMode val="edge"/>
          <c:yMode val="edge"/>
          <c:x val="0.68069841686662047"/>
          <c:y val="5.2037201543053045E-2"/>
          <c:w val="0.31126363544983698"/>
          <c:h val="0.348959027968312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0.00247</cdr:x>
      <cdr:y>0.51369</cdr:y>
    </cdr:from>
    <cdr:to>
      <cdr:x>0.04206</cdr:x>
      <cdr:y>0.59474</cdr:y>
    </cdr:to>
    <cdr:sp macro="" textlink="">
      <cdr:nvSpPr>
        <cdr:cNvPr id="2" name="Rounded Rectangle 1"/>
        <cdr:cNvSpPr/>
      </cdr:nvSpPr>
      <cdr:spPr bwMode="auto">
        <a:xfrm xmlns:a="http://schemas.openxmlformats.org/drawingml/2006/main">
          <a:off x="21145" y="2281852"/>
          <a:ext cx="338896" cy="360027"/>
        </a:xfrm>
        <a:prstGeom xmlns:a="http://schemas.openxmlformats.org/drawingml/2006/main" prst="roundRect">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pitchFamily="-124"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0.36876</cdr:x>
      <cdr:y>0</cdr:y>
    </cdr:from>
    <cdr:to>
      <cdr:x>0.39097</cdr:x>
      <cdr:y>0.0964</cdr:y>
    </cdr:to>
    <cdr:sp macro="" textlink="">
      <cdr:nvSpPr>
        <cdr:cNvPr id="2" name="TextBox 6"/>
        <cdr:cNvSpPr txBox="1"/>
      </cdr:nvSpPr>
      <cdr:spPr>
        <a:xfrm xmlns:a="http://schemas.openxmlformats.org/drawingml/2006/main">
          <a:off x="3066909" y="0"/>
          <a:ext cx="18473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a:lstStyle>
        <a:p xmlns:a="http://schemas.openxmlformats.org/drawingml/2006/main">
          <a:endParaRPr lang="en-AU" sz="2000" b="1" dirty="0">
            <a:solidFill>
              <a:srgbClr val="117D7F"/>
            </a:solidFill>
          </a:endParaRPr>
        </a:p>
      </cdr:txBody>
    </cdr:sp>
  </cdr:relSizeAnchor>
  <cdr:relSizeAnchor xmlns:cdr="http://schemas.openxmlformats.org/drawingml/2006/chartDrawing">
    <cdr:from>
      <cdr:x>0.34297</cdr:x>
      <cdr:y>0.04225</cdr:y>
    </cdr:from>
    <cdr:to>
      <cdr:x>0.5</cdr:x>
      <cdr:y>0.20383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52474" y="175366"/>
          <a:ext cx="1305988" cy="67063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06/12/2018</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dirty="0"/>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06/12/2018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dirty="0"/>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91136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26">
              <a:defRPr/>
            </a:pPr>
            <a:r>
              <a:rPr lang="en-AU" dirty="0">
                <a:solidFill>
                  <a:schemeClr val="accent6">
                    <a:lumMod val="75000"/>
                  </a:schemeClr>
                </a:solidFill>
              </a:rPr>
              <a:t>Employers should implement safe systems of work that are thorough and up-to-date, and ensure employees receive information and training on procedures (and put them into practice). </a:t>
            </a:r>
          </a:p>
          <a:p>
            <a:pPr defTabSz="914326">
              <a:defRPr/>
            </a:pPr>
            <a:r>
              <a:rPr lang="en-AU" dirty="0">
                <a:solidFill>
                  <a:schemeClr val="accent6">
                    <a:lumMod val="75000"/>
                  </a:schemeClr>
                </a:solidFill>
              </a:rPr>
              <a:t>Ultimately to eliminate hazards or reduce risk, there must be effective controls in conjunction with adequate training and safety procedures. Supervisors and workers must remain vigilant.</a:t>
            </a:r>
          </a:p>
          <a:p>
            <a:pPr defTabSz="914326">
              <a:defRPr/>
            </a:pPr>
            <a:r>
              <a:rPr lang="en-AU" dirty="0" smtClean="0"/>
              <a:t>Mines </a:t>
            </a:r>
            <a:r>
              <a:rPr lang="en-AU" dirty="0"/>
              <a:t>Safety will continue to work with industry to ensure resilient safety cultures and best practice standards are adopted and maintained as we work together towards </a:t>
            </a:r>
            <a:r>
              <a:rPr lang="en-AU" dirty="0" smtClean="0"/>
              <a:t>safe production.</a:t>
            </a:r>
            <a:endParaRPr lang="en-AU" kern="0" dirty="0">
              <a:solidFill>
                <a:srgbClr val="CF5E31"/>
              </a:solidFill>
            </a:endParaRPr>
          </a:p>
          <a:p>
            <a:pPr defTabSz="914326">
              <a:defRPr/>
            </a:pPr>
            <a:endParaRPr lang="en-AU" dirty="0">
              <a:solidFill>
                <a:schemeClr val="accent6">
                  <a:lumMod val="75000"/>
                </a:schemeClr>
              </a:solidFill>
            </a:endParaRPr>
          </a:p>
          <a:p>
            <a:pPr defTabSz="914326">
              <a:defRPr/>
            </a:pPr>
            <a:endParaRPr lang="en-AU" dirty="0">
              <a:solidFill>
                <a:schemeClr val="accent6">
                  <a:lumMod val="75000"/>
                </a:schemeClr>
              </a:solidFill>
            </a:endParaRPr>
          </a:p>
          <a:p>
            <a:endParaRPr lang="en-AU"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24" charset="-128"/>
              </a:defRPr>
            </a:lvl1pPr>
            <a:lvl2pPr marL="742828" indent="-285702">
              <a:defRPr sz="2400">
                <a:solidFill>
                  <a:schemeClr val="tx1"/>
                </a:solidFill>
                <a:latin typeface="Arial" charset="0"/>
                <a:ea typeface="ＭＳ Ｐゴシック" pitchFamily="-124" charset="-128"/>
              </a:defRPr>
            </a:lvl2pPr>
            <a:lvl3pPr marL="1142814" indent="-228562">
              <a:defRPr sz="2400">
                <a:solidFill>
                  <a:schemeClr val="tx1"/>
                </a:solidFill>
                <a:latin typeface="Arial" charset="0"/>
                <a:ea typeface="ＭＳ Ｐゴシック" pitchFamily="-124" charset="-128"/>
              </a:defRPr>
            </a:lvl3pPr>
            <a:lvl4pPr marL="1599940" indent="-228562">
              <a:defRPr sz="2400">
                <a:solidFill>
                  <a:schemeClr val="tx1"/>
                </a:solidFill>
                <a:latin typeface="Arial" charset="0"/>
                <a:ea typeface="ＭＳ Ｐゴシック" pitchFamily="-124" charset="-128"/>
              </a:defRPr>
            </a:lvl4pPr>
            <a:lvl5pPr marL="2057065" indent="-228562">
              <a:defRPr sz="2400">
                <a:solidFill>
                  <a:schemeClr val="tx1"/>
                </a:solidFill>
                <a:latin typeface="Arial" charset="0"/>
                <a:ea typeface="ＭＳ Ｐゴシック" pitchFamily="-124" charset="-128"/>
              </a:defRPr>
            </a:lvl5pPr>
            <a:lvl6pPr marL="2514191" indent="-228562" eaLnBrk="0" fontAlgn="base" hangingPunct="0">
              <a:spcBef>
                <a:spcPct val="0"/>
              </a:spcBef>
              <a:spcAft>
                <a:spcPct val="0"/>
              </a:spcAft>
              <a:defRPr sz="2400">
                <a:solidFill>
                  <a:schemeClr val="tx1"/>
                </a:solidFill>
                <a:latin typeface="Arial" charset="0"/>
                <a:ea typeface="ＭＳ Ｐゴシック" pitchFamily="-124" charset="-128"/>
              </a:defRPr>
            </a:lvl6pPr>
            <a:lvl7pPr marL="2971318" indent="-228562" eaLnBrk="0" fontAlgn="base" hangingPunct="0">
              <a:spcBef>
                <a:spcPct val="0"/>
              </a:spcBef>
              <a:spcAft>
                <a:spcPct val="0"/>
              </a:spcAft>
              <a:defRPr sz="2400">
                <a:solidFill>
                  <a:schemeClr val="tx1"/>
                </a:solidFill>
                <a:latin typeface="Arial" charset="0"/>
                <a:ea typeface="ＭＳ Ｐゴシック" pitchFamily="-124" charset="-128"/>
              </a:defRPr>
            </a:lvl7pPr>
            <a:lvl8pPr marL="3428443" indent="-228562" eaLnBrk="0" fontAlgn="base" hangingPunct="0">
              <a:spcBef>
                <a:spcPct val="0"/>
              </a:spcBef>
              <a:spcAft>
                <a:spcPct val="0"/>
              </a:spcAft>
              <a:defRPr sz="2400">
                <a:solidFill>
                  <a:schemeClr val="tx1"/>
                </a:solidFill>
                <a:latin typeface="Arial" charset="0"/>
                <a:ea typeface="ＭＳ Ｐゴシック" pitchFamily="-124" charset="-128"/>
              </a:defRPr>
            </a:lvl8pPr>
            <a:lvl9pPr marL="3885568" indent="-228562" eaLnBrk="0" fontAlgn="base" hangingPunct="0">
              <a:spcBef>
                <a:spcPct val="0"/>
              </a:spcBef>
              <a:spcAft>
                <a:spcPct val="0"/>
              </a:spcAft>
              <a:defRPr sz="2400">
                <a:solidFill>
                  <a:schemeClr val="tx1"/>
                </a:solidFill>
                <a:latin typeface="Arial" charset="0"/>
                <a:ea typeface="ＭＳ Ｐゴシック" pitchFamily="-124" charset="-128"/>
              </a:defRPr>
            </a:lvl9pPr>
          </a:lstStyle>
          <a:p>
            <a:fld id="{D5A8ED26-04AE-446D-8539-253C79836185}" type="slidenum">
              <a:rPr lang="en-AU" sz="1200">
                <a:solidFill>
                  <a:prstClr val="black"/>
                </a:solidFill>
              </a:rPr>
              <a:pPr/>
              <a:t>10</a:t>
            </a:fld>
            <a:endParaRPr lang="en-AU" sz="1200" dirty="0">
              <a:solidFill>
                <a:prstClr val="black"/>
              </a:solidFill>
            </a:endParaRPr>
          </a:p>
        </p:txBody>
      </p:sp>
    </p:spTree>
    <p:extLst>
      <p:ext uri="{BB962C8B-B14F-4D97-AF65-F5344CB8AC3E}">
        <p14:creationId xmlns:p14="http://schemas.microsoft.com/office/powerpoint/2010/main" val="165587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As part of the </a:t>
            </a:r>
            <a:r>
              <a:rPr lang="en-AU" baseline="0" dirty="0" smtClean="0"/>
              <a:t>inspectorate’s commitment statement we wish to ensure that industry is well informed, and that the information we provide is used as the basis of good risk management decision making.</a:t>
            </a:r>
          </a:p>
          <a:p>
            <a:endParaRPr lang="en-AU" baseline="0" dirty="0" smtClean="0"/>
          </a:p>
          <a:p>
            <a:r>
              <a:rPr lang="en-AU" baseline="0" dirty="0" smtClean="0"/>
              <a:t>We believe that the better the industry is informed, the better mining operations will understand the hazards and risks in their workplaces, and therefore the level of safety afforded to the workforce will increase.</a:t>
            </a:r>
          </a:p>
          <a:p>
            <a:endParaRPr lang="en-AU" baseline="0" dirty="0" smtClean="0"/>
          </a:p>
          <a:p>
            <a:r>
              <a:rPr lang="en-AU" dirty="0" smtClean="0"/>
              <a:t>However, we have not always been successful in getting our message out – as witnessed</a:t>
            </a:r>
            <a:r>
              <a:rPr lang="en-AU" baseline="0" dirty="0" smtClean="0"/>
              <a:t> by the following example.</a:t>
            </a:r>
            <a:endParaRPr lang="en-AU" dirty="0"/>
          </a:p>
        </p:txBody>
      </p:sp>
    </p:spTree>
    <p:extLst>
      <p:ext uri="{BB962C8B-B14F-4D97-AF65-F5344CB8AC3E}">
        <p14:creationId xmlns:p14="http://schemas.microsoft.com/office/powerpoint/2010/main" val="2752678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DMIRS</a:t>
            </a:r>
            <a:r>
              <a:rPr lang="en-AU" baseline="0" dirty="0" smtClean="0"/>
              <a:t> publishes “Hazard Registers” available at:  http://www.dmp.wa.gov.au/Safety/What-accident-and-incident-19287.asp</a:t>
            </a:r>
          </a:p>
          <a:p>
            <a:endParaRPr lang="en-AU" baseline="0" dirty="0" smtClean="0"/>
          </a:p>
          <a:p>
            <a:r>
              <a:rPr lang="en-AU" dirty="0" smtClean="0"/>
              <a:t>The Registers outline the mining industry’s reported serious and fatal accidents,</a:t>
            </a:r>
            <a:r>
              <a:rPr lang="en-AU" baseline="0" dirty="0" smtClean="0"/>
              <a:t> including details as to the factors that contributed to the accident, it’s location and the task being conducted at the time of the accident.</a:t>
            </a:r>
          </a:p>
          <a:p>
            <a:endParaRPr lang="en-AU" baseline="0" dirty="0" smtClean="0"/>
          </a:p>
          <a:p>
            <a:r>
              <a:rPr lang="en-AU" baseline="0" dirty="0" smtClean="0"/>
              <a:t>In effect, the Registers provide an ideal learning experience for mining operations – and the Department encourage sites to review the accidents that appear on the Registers, and assess the possibilities of a similar accident occurring at their operations. This as a very powerful tool for safety committees to elevate their conversations on managing the risks in their operations.</a:t>
            </a:r>
          </a:p>
          <a:p>
            <a:endParaRPr lang="en-AU" baseline="0" dirty="0" smtClean="0"/>
          </a:p>
          <a:p>
            <a:r>
              <a:rPr lang="en-AU" baseline="0" dirty="0" smtClean="0"/>
              <a:t>SHReps should note the availability of the Hazard Registers, and bring them to the attention of their colleagues, and site management.  </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dirty="0"/>
          </a:p>
        </p:txBody>
      </p:sp>
    </p:spTree>
    <p:extLst>
      <p:ext uri="{BB962C8B-B14F-4D97-AF65-F5344CB8AC3E}">
        <p14:creationId xmlns:p14="http://schemas.microsoft.com/office/powerpoint/2010/main" val="133016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Sadly, the story of the recent history of fatal accidents in the mining sector illustrates that an average of 3 fatal accidents have occurred across the sector per year since a fatality free 2012.</a:t>
            </a:r>
          </a:p>
          <a:p>
            <a:endParaRPr lang="en-AU" dirty="0" smtClean="0"/>
          </a:p>
          <a:p>
            <a:r>
              <a:rPr lang="en-AU" dirty="0" smtClean="0"/>
              <a:t>There were 4 fatal accidents in the 2018 financial year, and to 26 September 2018,</a:t>
            </a:r>
            <a:r>
              <a:rPr lang="en-AU" baseline="0" dirty="0" smtClean="0"/>
              <a:t> 1 fatality had occurred in the 2019 year.</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13</a:t>
            </a:fld>
            <a:endParaRPr lang="en-AU" dirty="0"/>
          </a:p>
        </p:txBody>
      </p:sp>
    </p:spTree>
    <p:extLst>
      <p:ext uri="{BB962C8B-B14F-4D97-AF65-F5344CB8AC3E}">
        <p14:creationId xmlns:p14="http://schemas.microsoft.com/office/powerpoint/2010/main" val="237899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fatal accident data</a:t>
            </a:r>
            <a:r>
              <a:rPr lang="en-AU" baseline="0" dirty="0" smtClean="0"/>
              <a:t> only tells a small part of the story of the State’s safety performance.</a:t>
            </a:r>
          </a:p>
          <a:p>
            <a:endParaRPr lang="en-AU" baseline="0" dirty="0" smtClean="0"/>
          </a:p>
          <a:p>
            <a:r>
              <a:rPr lang="en-AU" baseline="0" dirty="0" smtClean="0"/>
              <a:t>This chart summarises the frequency rate (per million hours) of serious injuries reported to the Inspectorate (the red line), and the subset of serious injuries that resulted in amputations, fractures or crush injuries (AFC - the green line).</a:t>
            </a:r>
          </a:p>
          <a:p>
            <a:endParaRPr lang="en-AU" baseline="0" dirty="0" smtClean="0"/>
          </a:p>
          <a:p>
            <a:r>
              <a:rPr lang="en-AU" baseline="0" dirty="0" smtClean="0"/>
              <a:t>It is evident that over the past 8 years, little has changed in either of these performance indicators, with AFC performance decreasing over the past 2 years, and serious injuries increasing by approximately 10% between 2016 and 2017.</a:t>
            </a:r>
          </a:p>
          <a:p>
            <a:endParaRPr lang="en-AU" baseline="0"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14</a:t>
            </a:fld>
            <a:endParaRPr lang="en-AU" dirty="0"/>
          </a:p>
        </p:txBody>
      </p:sp>
    </p:spTree>
    <p:extLst>
      <p:ext uri="{BB962C8B-B14F-4D97-AF65-F5344CB8AC3E}">
        <p14:creationId xmlns:p14="http://schemas.microsoft.com/office/powerpoint/2010/main" val="251314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follows from the previous, but talks in terms of total number of injuries, as opposed to a frequency rate. The trend for AFC injuries over the past 2 years is a concern, and indicates that in 2017 about 210 workers suffered</a:t>
            </a:r>
            <a:r>
              <a:rPr lang="en-AU" baseline="0" dirty="0" smtClean="0"/>
              <a:t> serious amputation, fracture or crush injuries. </a:t>
            </a:r>
          </a:p>
          <a:p>
            <a:endParaRPr lang="en-AU" baseline="0" dirty="0" smtClean="0"/>
          </a:p>
          <a:p>
            <a:r>
              <a:rPr lang="en-AU" baseline="0" dirty="0" smtClean="0"/>
              <a:t>Presenters on the 2018 Roadshow were surprised by the overwhelming trend that the audience feedback indicated. It aligned almost perfectly with the answers provided to this question on the 2018 Registered Managers forum held about a month prior to the beginning of the 2018 Roadshow series of events …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15</a:t>
            </a:fld>
            <a:endParaRPr lang="en-AU" dirty="0"/>
          </a:p>
        </p:txBody>
      </p:sp>
    </p:spTree>
    <p:extLst>
      <p:ext uri="{BB962C8B-B14F-4D97-AF65-F5344CB8AC3E}">
        <p14:creationId xmlns:p14="http://schemas.microsoft.com/office/powerpoint/2010/main" val="406515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was the</a:t>
            </a:r>
            <a:r>
              <a:rPr lang="en-AU" baseline="0" dirty="0" smtClean="0"/>
              <a:t> word cloud that arose form the audience members feedback on the 2018 Registered Managers forum.</a:t>
            </a:r>
          </a:p>
          <a:p>
            <a:endParaRPr lang="en-AU" baseline="0" dirty="0" smtClean="0"/>
          </a:p>
          <a:p>
            <a:r>
              <a:rPr lang="en-AU" baseline="0" dirty="0" smtClean="0"/>
              <a:t>The more central the word (or phrase) and the larger it is, the more times it was supplied by the members of the audience (each audience member only had one vote).</a:t>
            </a:r>
          </a:p>
          <a:p>
            <a:endParaRPr lang="en-AU" baseline="0" dirty="0" smtClean="0"/>
          </a:p>
          <a:p>
            <a:r>
              <a:rPr lang="en-AU" baseline="0" dirty="0" smtClean="0"/>
              <a:t>Complacency (of the workforce) was seen as the major contributor to the deterioration in the State’s safety performance. When pushed for an explanation of what “complacency” meant we were advised by the audience that “</a:t>
            </a:r>
            <a:r>
              <a:rPr lang="en-AU" i="1" baseline="0" dirty="0" smtClean="0"/>
              <a:t>safety efforts have become ‘more of the same’ and often repetitive or boring</a:t>
            </a:r>
            <a:r>
              <a:rPr lang="en-AU" baseline="0" dirty="0" smtClean="0"/>
              <a:t>”.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16</a:t>
            </a:fld>
            <a:endParaRPr lang="en-AU" dirty="0"/>
          </a:p>
        </p:txBody>
      </p:sp>
    </p:spTree>
    <p:extLst>
      <p:ext uri="{BB962C8B-B14F-4D97-AF65-F5344CB8AC3E}">
        <p14:creationId xmlns:p14="http://schemas.microsoft.com/office/powerpoint/2010/main" val="302202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Mines Safety contend that the risk management “discussion” across the broader industry appears</a:t>
            </a:r>
            <a:r>
              <a:rPr lang="en-AU" baseline="0" dirty="0" smtClean="0"/>
              <a:t> to start at the bottom tier of the hierarchy of control. </a:t>
            </a:r>
          </a:p>
          <a:p>
            <a:endParaRPr lang="en-AU" baseline="0" dirty="0" smtClean="0"/>
          </a:p>
          <a:p>
            <a:r>
              <a:rPr lang="en-AU" baseline="0" dirty="0" smtClean="0"/>
              <a:t>Industry are reminded (many would be familiar with the hierarchy of control concept) that the tier-3 controls are usually straightforward to implement, but are the least effective, and should be viewed, in most instances as short-term fixes to long term issues.</a:t>
            </a:r>
          </a:p>
          <a:p>
            <a:endParaRPr lang="en-AU" baseline="0" dirty="0" smtClean="0"/>
          </a:p>
          <a:p>
            <a:r>
              <a:rPr lang="en-AU" baseline="0" dirty="0" smtClean="0"/>
              <a:t>Importantly, for the discussion that follows, when implementing a tier-3 control, a conscious decision is made to not address the hazard, rather to control the potential exposure to the hazard. This does not align with the modern safety philosophy of making the workplace suitable for the worker, and not making the worker suitable for the workplace …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17</a:t>
            </a:fld>
            <a:endParaRPr lang="en-AU" dirty="0"/>
          </a:p>
        </p:txBody>
      </p:sp>
    </p:spTree>
    <p:extLst>
      <p:ext uri="{BB962C8B-B14F-4D97-AF65-F5344CB8AC3E}">
        <p14:creationId xmlns:p14="http://schemas.microsoft.com/office/powerpoint/2010/main" val="420858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By way of providing an example of why the Department believes the risk management conversation commences on the Tier 3 controls, the following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slides is a summary of noise exposures across the Industry.</a:t>
            </a:r>
          </a:p>
          <a:p>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There is a big range in different people’s susceptibility to hearing loss from noise,</a:t>
            </a:r>
            <a:r>
              <a:rPr lang="en-US" sz="1200" kern="1200" baseline="0" dirty="0" smtClean="0">
                <a:solidFill>
                  <a:schemeClr val="tx1"/>
                </a:solidFill>
                <a:effectLst/>
                <a:latin typeface="+mn-lt"/>
                <a:ea typeface="+mn-ea"/>
                <a:cs typeface="+mn-cs"/>
              </a:rPr>
              <a:t> however r</a:t>
            </a:r>
            <a:r>
              <a:rPr lang="en-US" sz="1200" kern="1200" dirty="0" smtClean="0">
                <a:solidFill>
                  <a:schemeClr val="tx1"/>
                </a:solidFill>
                <a:effectLst/>
                <a:latin typeface="+mn-lt"/>
                <a:ea typeface="+mn-ea"/>
                <a:cs typeface="+mn-cs"/>
              </a:rPr>
              <a:t>esearch shows that </a:t>
            </a:r>
            <a:r>
              <a:rPr lang="en-US" sz="1200" b="1" kern="1200" dirty="0" smtClean="0">
                <a:solidFill>
                  <a:schemeClr val="tx1"/>
                </a:solidFill>
                <a:effectLst/>
                <a:latin typeface="+mn-lt"/>
                <a:ea typeface="+mn-ea"/>
                <a:cs typeface="+mn-cs"/>
              </a:rPr>
              <a:t>8-hour average daily noise exposure levels below 75 dB(A) or instantaneous peak noise levels below 130 dB(C) are unlikely to cause hearing loss</a:t>
            </a:r>
            <a:r>
              <a:rPr lang="en-US" sz="1200" kern="1200" dirty="0" smtClean="0">
                <a:solidFill>
                  <a:schemeClr val="tx1"/>
                </a:solidFill>
                <a:effectLst/>
                <a:latin typeface="+mn-lt"/>
                <a:ea typeface="+mn-ea"/>
                <a:cs typeface="+mn-cs"/>
              </a:rPr>
              <a:t>. With progressively increasing levels, the risk becomes greater*. The exposure standard for noise at an </a:t>
            </a:r>
            <a:r>
              <a:rPr lang="en-AU" sz="1200" kern="1200" dirty="0" smtClean="0">
                <a:solidFill>
                  <a:schemeClr val="tx1"/>
                </a:solidFill>
                <a:effectLst/>
                <a:latin typeface="+mn-lt"/>
                <a:ea typeface="+mn-ea"/>
                <a:cs typeface="+mn-cs"/>
              </a:rPr>
              <a:t>LAeq,8h of </a:t>
            </a:r>
            <a:r>
              <a:rPr lang="en-US" sz="1200" kern="1200" dirty="0" smtClean="0">
                <a:solidFill>
                  <a:schemeClr val="tx1"/>
                </a:solidFill>
                <a:effectLst/>
                <a:latin typeface="+mn-lt"/>
                <a:ea typeface="+mn-ea"/>
                <a:cs typeface="+mn-cs"/>
              </a:rPr>
              <a:t>85 dB(A) and a peak noise level at 140 dB(C), which protects most but not all people. Therefore, workplace noise should be kept lower than the exposure standard for noise if reasonably practicable.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SWA Managing Noise and preventing hearing loss at work, September 2015  Page 10</a:t>
            </a:r>
          </a:p>
          <a:p>
            <a:endParaRPr lang="en-US" sz="1200" i="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Essentially, a worker who is exposed to 85 dB(A) for 8 hours receives the same noise energy as someone exposed to 88 dB(A) for 4 hours, with the balance of the day in a very quiet environment. In both cases the exposure standard is not being exceeded. However, being exposed to 88 dB(A) for more than 4 hours would mean that the standard is exceeded. Similarly, if a worker is using a machine that generates 121 dB(A) then the exposure standard would be exceeded after only 7.2 seconds.</a:t>
            </a:r>
            <a:endParaRPr lang="en-AU"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Department has selected 4 categories of workers (another 6 categories are available, and all show similar trends) to illustrate the point that over the past 15 years (from data supplied by the industry) noise exposures have scarcely changed, with the non-management and supervisory categories being consistently exposed above the exposure standard.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18</a:t>
            </a:fld>
            <a:endParaRPr lang="en-AU" dirty="0"/>
          </a:p>
        </p:txBody>
      </p:sp>
    </p:spTree>
    <p:extLst>
      <p:ext uri="{BB962C8B-B14F-4D97-AF65-F5344CB8AC3E}">
        <p14:creationId xmlns:p14="http://schemas.microsoft.com/office/powerpoint/2010/main" val="2764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Mines</a:t>
            </a:r>
            <a:r>
              <a:rPr lang="en-AU" baseline="0" dirty="0" smtClean="0"/>
              <a:t> Safety </a:t>
            </a:r>
            <a:r>
              <a:rPr lang="en-AU" dirty="0" smtClean="0"/>
              <a:t>has had several discussions with industry leaders that have had a recurring theme that ‘noise is difficult to manage’, and therefore the industry actively promotes the use of hearing protection as a first line of protection. Feedback is that compliance with the use of hearing protection is very</a:t>
            </a:r>
            <a:r>
              <a:rPr lang="en-AU" baseline="0" dirty="0" smtClean="0"/>
              <a:t> high.</a:t>
            </a:r>
            <a:endParaRPr lang="en-AU" dirty="0" smtClean="0"/>
          </a:p>
          <a:p>
            <a:endParaRPr lang="en-AU" dirty="0" smtClean="0"/>
          </a:p>
          <a:p>
            <a:r>
              <a:rPr lang="en-AU" dirty="0" smtClean="0"/>
              <a:t>Data submitted does not support the industry view of compliance. When industry submits data on noise exposures to the Department, the</a:t>
            </a:r>
            <a:r>
              <a:rPr lang="en-AU" baseline="0" dirty="0" smtClean="0"/>
              <a:t> user is</a:t>
            </a:r>
            <a:r>
              <a:rPr lang="en-AU" dirty="0" smtClean="0"/>
              <a:t> asked whether hearing protection was worn</a:t>
            </a:r>
            <a:r>
              <a:rPr lang="en-AU" baseline="0" dirty="0" smtClean="0"/>
              <a:t> during the sampling period. </a:t>
            </a:r>
          </a:p>
          <a:p>
            <a:endParaRPr lang="en-AU" baseline="0" dirty="0" smtClean="0"/>
          </a:p>
          <a:p>
            <a:r>
              <a:rPr lang="en-AU" baseline="0" dirty="0" smtClean="0"/>
              <a:t>The grey bars in the graph illustrate the number of samples submitted that reported noise exposures within a 5dBA band. As can be seen from the graph, there are a great deal of samples submitted (&gt;3000) and only 44% of the samples returned exposure readings less than the exposure standard.</a:t>
            </a:r>
          </a:p>
          <a:p>
            <a:endParaRPr lang="en-AU" baseline="0" dirty="0" smtClean="0"/>
          </a:p>
          <a:p>
            <a:r>
              <a:rPr lang="en-AU" baseline="0" dirty="0" smtClean="0"/>
              <a:t>Therefore </a:t>
            </a:r>
            <a:r>
              <a:rPr lang="en-AU" b="1" u="sng" baseline="0" dirty="0" smtClean="0"/>
              <a:t>over half </a:t>
            </a:r>
            <a:r>
              <a:rPr lang="en-AU" baseline="0" dirty="0" smtClean="0"/>
              <a:t>of the mining workforce are exposed to levels of noise that may lead to noise induced hearing loss.   </a:t>
            </a:r>
            <a:endParaRPr lang="en-AU" baseline="0" dirty="0"/>
          </a:p>
          <a:p>
            <a:endParaRPr lang="en-AU" baseline="0" dirty="0"/>
          </a:p>
          <a:p>
            <a:r>
              <a:rPr lang="en-AU" baseline="0" dirty="0" smtClean="0"/>
              <a:t>Almost half of the samples collected on workers that returned results above </a:t>
            </a:r>
            <a:r>
              <a:rPr lang="en-AU" baseline="0" dirty="0"/>
              <a:t>the 85dB Action Level </a:t>
            </a:r>
            <a:r>
              <a:rPr lang="en-AU" baseline="0" dirty="0" smtClean="0"/>
              <a:t>reported that the workers </a:t>
            </a:r>
            <a:r>
              <a:rPr lang="en-AU" b="1" u="sng" baseline="0" dirty="0" smtClean="0"/>
              <a:t>did not </a:t>
            </a:r>
            <a:r>
              <a:rPr lang="en-AU" baseline="0" dirty="0" smtClean="0"/>
              <a:t>wear </a:t>
            </a:r>
            <a:r>
              <a:rPr lang="en-AU" baseline="0" dirty="0"/>
              <a:t>hearing protection.   </a:t>
            </a:r>
          </a:p>
          <a:p>
            <a:endParaRPr lang="en-AU" baseline="0" dirty="0"/>
          </a:p>
        </p:txBody>
      </p:sp>
      <p:sp>
        <p:nvSpPr>
          <p:cNvPr id="4" name="Slide Number Placeholder 3"/>
          <p:cNvSpPr>
            <a:spLocks noGrp="1"/>
          </p:cNvSpPr>
          <p:nvPr>
            <p:ph type="sldNum" sz="quarter" idx="10"/>
          </p:nvPr>
        </p:nvSpPr>
        <p:spPr/>
        <p:txBody>
          <a:bodyPr/>
          <a:lstStyle/>
          <a:p>
            <a:fld id="{8D5CEA09-A441-4F01-8C94-E05276878ACF}" type="slidenum">
              <a:rPr lang="en-AU" smtClean="0"/>
              <a:t>19</a:t>
            </a:fld>
            <a:endParaRPr lang="en-AU" dirty="0"/>
          </a:p>
        </p:txBody>
      </p:sp>
    </p:spTree>
    <p:extLst>
      <p:ext uri="{BB962C8B-B14F-4D97-AF65-F5344CB8AC3E}">
        <p14:creationId xmlns:p14="http://schemas.microsoft.com/office/powerpoint/2010/main" val="64459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3973966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 reminder of the structure of the Hierarchy of Control, and have conversations with team members on risk management and the need to start with Tier 1 and then Tier 2 controls.</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20</a:t>
            </a:fld>
            <a:endParaRPr lang="en-AU" dirty="0"/>
          </a:p>
        </p:txBody>
      </p:sp>
    </p:spTree>
    <p:extLst>
      <p:ext uri="{BB962C8B-B14F-4D97-AF65-F5344CB8AC3E}">
        <p14:creationId xmlns:p14="http://schemas.microsoft.com/office/powerpoint/2010/main" val="386250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65114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The Towards 2020 goals are integral to the Strategic</a:t>
            </a:r>
            <a:r>
              <a:rPr lang="en-AU" baseline="0" dirty="0" smtClean="0"/>
              <a:t> Plan for the Mines Safety inspectorate, and align with the inspectorate’s commitment statement “</a:t>
            </a:r>
            <a:r>
              <a:rPr lang="en-AU" i="1" baseline="0" dirty="0" smtClean="0"/>
              <a:t>To work with industry to reduce serious accidents and incidents, and provide tangible support in achieving a positive cultural change</a:t>
            </a:r>
            <a:r>
              <a:rPr lang="en-AU" baseline="0" dirty="0" smtClean="0"/>
              <a:t>”.</a:t>
            </a:r>
          </a:p>
          <a:p>
            <a:endParaRPr lang="en-AU" baseline="0" dirty="0" smtClean="0"/>
          </a:p>
          <a:p>
            <a:r>
              <a:rPr lang="en-AU" dirty="0" smtClean="0"/>
              <a:t>The Department’s focus over the past few years in relation to Smarter Systems has been the advancement of the web-enabled Safety Regulation System (SRS) which has had several major releases through 2018. Importantly for SHReps, one of the releases has been the capacity for SHReps to enter</a:t>
            </a:r>
            <a:r>
              <a:rPr lang="en-AU" baseline="0" dirty="0" smtClean="0"/>
              <a:t> their details into SRS in order that the Inspectorates electronic communications are able to be delivered effectively.  </a:t>
            </a:r>
            <a:r>
              <a:rPr lang="en-AU" b="1" baseline="0" dirty="0" smtClean="0"/>
              <a:t>DMIRS encourages SHReps to make advantage of this capability by ensuring that they are granted access to SRS via their workplaces. </a:t>
            </a:r>
          </a:p>
          <a:p>
            <a:endParaRPr lang="en-AU" b="1" baseline="0" dirty="0" smtClean="0"/>
          </a:p>
          <a:p>
            <a:r>
              <a:rPr lang="en-AU" b="0" baseline="0" dirty="0" smtClean="0"/>
              <a:t>Mines Safety’s focus in relation to a well informed industry is to ensure that the website is readily accessible and up-to-date; to maintain weekly updates, and to ensure that they are circulated as broadly as possible; to publish monthly safety snapshots to support workplace-hosted toolbox or safety committee meetings; and to host forums for specific parts of the industry. In 2018 Mines Safety hosted forums for the Exploration Industry; Lithium sector and Registered Managers, as well as increasing the scope for the Roadshow series of events.</a:t>
            </a:r>
          </a:p>
          <a:p>
            <a:endParaRPr lang="en-AU" b="0" baseline="0" dirty="0" smtClean="0"/>
          </a:p>
          <a:p>
            <a:r>
              <a:rPr lang="en-AU" b="0" baseline="0" dirty="0" smtClean="0"/>
              <a:t>The Department’s approach to world-leading regulation is dealt with in the next few slides.</a:t>
            </a:r>
          </a:p>
          <a:p>
            <a:endParaRPr lang="en-AU" b="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4</a:t>
            </a:fld>
            <a:endParaRPr lang="en-AU" dirty="0"/>
          </a:p>
        </p:txBody>
      </p:sp>
    </p:spTree>
    <p:extLst>
      <p:ext uri="{BB962C8B-B14F-4D97-AF65-F5344CB8AC3E}">
        <p14:creationId xmlns:p14="http://schemas.microsoft.com/office/powerpoint/2010/main" val="72660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normAutofit fontScale="55000" lnSpcReduction="20000"/>
          </a:bodyPr>
          <a:lstStyle/>
          <a:p>
            <a:r>
              <a:rPr lang="en-AU" dirty="0"/>
              <a:t>Towards 2020 commitments details the goals, focus areas and measures of success for safety and health initiatives undertaken by the regulator.</a:t>
            </a:r>
          </a:p>
          <a:p>
            <a:endParaRPr lang="en-AU" dirty="0"/>
          </a:p>
          <a:p>
            <a:r>
              <a:rPr lang="en-AU" dirty="0"/>
              <a:t>Progress on these commitments will be reported annually.  Examples of progress reporting include online news items, </a:t>
            </a:r>
            <a:r>
              <a:rPr lang="en-AU" dirty="0" smtClean="0"/>
              <a:t>magazine</a:t>
            </a:r>
            <a:r>
              <a:rPr lang="en-AU" baseline="0" dirty="0" smtClean="0"/>
              <a:t> </a:t>
            </a:r>
            <a:r>
              <a:rPr lang="en-AU" dirty="0" smtClean="0"/>
              <a:t>articles</a:t>
            </a:r>
            <a:r>
              <a:rPr lang="en-AU" dirty="0"/>
              <a:t>, publications, web pages or case studies.</a:t>
            </a:r>
          </a:p>
          <a:p>
            <a:endParaRPr lang="en-AU" dirty="0"/>
          </a:p>
          <a:p>
            <a:r>
              <a:rPr lang="en-AU" dirty="0"/>
              <a:t>Completed commitments will be archived and be made available to industry online.</a:t>
            </a:r>
          </a:p>
          <a:p>
            <a:endParaRPr lang="en-AU" dirty="0"/>
          </a:p>
          <a:p>
            <a:r>
              <a:rPr lang="en-AU" dirty="0"/>
              <a:t>(Commitments summary - clockwise) </a:t>
            </a:r>
          </a:p>
          <a:p>
            <a:endParaRPr lang="en-AU" dirty="0"/>
          </a:p>
          <a:p>
            <a:r>
              <a:rPr lang="en-AU" dirty="0"/>
              <a:t>Modernised legislation – Modernised, consolidated legislation covering mining, petroleum, MHF and geothermal energy;</a:t>
            </a:r>
          </a:p>
          <a:p>
            <a:endParaRPr lang="en-AU" dirty="0"/>
          </a:p>
          <a:p>
            <a:r>
              <a:rPr lang="en-AU" dirty="0"/>
              <a:t>Human and organisational factors - Routine application of human and organisational factors principles to safety and health management</a:t>
            </a:r>
          </a:p>
          <a:p>
            <a:endParaRPr lang="en-AU" dirty="0"/>
          </a:p>
          <a:p>
            <a:r>
              <a:rPr lang="en-AU" dirty="0"/>
              <a:t>Mental health and wellbeing - Improved workplace mental health and wellbeing in the resources sector</a:t>
            </a:r>
          </a:p>
          <a:p>
            <a:endParaRPr lang="en-AU" dirty="0"/>
          </a:p>
          <a:p>
            <a:r>
              <a:rPr lang="en-AU" dirty="0"/>
              <a:t>Safety regulation system (SRS) enhancements - Fully integrated online systems that streamline administration and regulatory functions</a:t>
            </a:r>
          </a:p>
          <a:p>
            <a:endParaRPr lang="en-AU" dirty="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t>Ground control - Improved ground control management</a:t>
            </a:r>
          </a:p>
          <a:p>
            <a:endParaRPr lang="en-AU" dirty="0"/>
          </a:p>
          <a:p>
            <a:r>
              <a:rPr lang="en-AU" dirty="0"/>
              <a:t>NORM</a:t>
            </a:r>
            <a:r>
              <a:rPr lang="en-AU" baseline="0" dirty="0"/>
              <a:t> </a:t>
            </a:r>
            <a:r>
              <a:rPr lang="en-AU" dirty="0"/>
              <a:t>- Improved radiation safety management of naturally occurring radioactive material (NORM)</a:t>
            </a:r>
          </a:p>
          <a:p>
            <a:endParaRPr lang="en-AU" dirty="0"/>
          </a:p>
          <a:p>
            <a:r>
              <a:rPr lang="en-AU" dirty="0"/>
              <a:t>Risk-based resourcing - Appropriate targeting of compliance and enforcement efforts (right tool, right place, right time)</a:t>
            </a:r>
          </a:p>
          <a:p>
            <a:endParaRPr lang="en-AU" dirty="0"/>
          </a:p>
          <a:p>
            <a:r>
              <a:rPr lang="en-AU" dirty="0"/>
              <a:t>Nano diesel particulate matter - Increased understanding and control of health impacts of diesel particulate matter (DPM), particularly nano diesel particulate matter (nDPM)</a:t>
            </a:r>
          </a:p>
          <a:p>
            <a:endParaRPr lang="en-AU" dirty="0"/>
          </a:p>
          <a:p>
            <a:r>
              <a:rPr lang="en-AU" dirty="0"/>
              <a:t>Emergency preparedness - Improved emergency preparedness and safe systems for those working away from readily accessible infrastructure and support services</a:t>
            </a:r>
          </a:p>
          <a:p>
            <a:endParaRPr lang="en-AU" dirty="0"/>
          </a:p>
          <a:p>
            <a:r>
              <a:rPr lang="en-AU" dirty="0"/>
              <a:t>Traffic management - Improved traffic management practices</a:t>
            </a:r>
          </a:p>
          <a:p>
            <a:endParaRPr lang="en-AU" dirty="0"/>
          </a:p>
          <a:p>
            <a:r>
              <a:rPr lang="en-AU" dirty="0"/>
              <a:t>Ventilation management - Improved ventilation practices and compliance</a:t>
            </a:r>
          </a:p>
          <a:p>
            <a:endParaRPr lang="en-US" altLang="en-US" dirty="0"/>
          </a:p>
        </p:txBody>
      </p:sp>
      <p:sp>
        <p:nvSpPr>
          <p:cNvPr id="4" name="Slide Number Placeholder 3"/>
          <p:cNvSpPr>
            <a:spLocks noGrp="1"/>
          </p:cNvSpPr>
          <p:nvPr>
            <p:ph type="sldNum" sz="quarter" idx="5"/>
          </p:nvPr>
        </p:nvSpPr>
        <p:spPr/>
        <p:txBody>
          <a:bodyPr/>
          <a:lstStyle/>
          <a:p>
            <a:pPr>
              <a:defRPr/>
            </a:pPr>
            <a:fld id="{CBA17A33-59C0-4046-A7E3-3D671A44216D}" type="slidenum">
              <a:rPr lang="en-AU" smtClean="0">
                <a:solidFill>
                  <a:prstClr val="black"/>
                </a:solidFill>
              </a:rPr>
              <a:pPr>
                <a:defRPr/>
              </a:pPr>
              <a:t>5</a:t>
            </a:fld>
            <a:endParaRPr lang="en-AU" dirty="0">
              <a:solidFill>
                <a:prstClr val="black"/>
              </a:solidFill>
            </a:endParaRPr>
          </a:p>
        </p:txBody>
      </p:sp>
    </p:spTree>
    <p:extLst>
      <p:ext uri="{BB962C8B-B14F-4D97-AF65-F5344CB8AC3E}">
        <p14:creationId xmlns:p14="http://schemas.microsoft.com/office/powerpoint/2010/main" val="210510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aim of the modernised legislation (called the WHS Act) was to merge all of the State’s workplace safety laws into a single, unified Act that aligned</a:t>
            </a:r>
            <a:r>
              <a:rPr lang="en-AU" baseline="0" dirty="0" smtClean="0"/>
              <a:t> with the (Federal) model WHS act that has been embraced by all of the other States and Territories (except Victoria).</a:t>
            </a:r>
          </a:p>
          <a:p>
            <a:endParaRPr lang="en-AU" baseline="0" dirty="0" smtClean="0"/>
          </a:p>
          <a:p>
            <a:r>
              <a:rPr lang="en-AU" baseline="0" dirty="0" smtClean="0"/>
              <a:t>The important first step is to align the Mines Safety and Inspection Act with the Occupational Safety and Health Act, and this process is well under way.</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dirty="0"/>
          </a:p>
        </p:txBody>
      </p:sp>
    </p:spTree>
    <p:extLst>
      <p:ext uri="{BB962C8B-B14F-4D97-AF65-F5344CB8AC3E}">
        <p14:creationId xmlns:p14="http://schemas.microsoft.com/office/powerpoint/2010/main" val="6983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 other jurisdictions</a:t>
            </a:r>
            <a:r>
              <a:rPr lang="en-AU" baseline="0" dirty="0" smtClean="0"/>
              <a:t> across the country made alterations to the model Act to ensure that their specific requirements were met by their State’s workplace safety laws.</a:t>
            </a:r>
          </a:p>
          <a:p>
            <a:endParaRPr lang="en-AU" baseline="0" dirty="0" smtClean="0"/>
          </a:p>
          <a:p>
            <a:r>
              <a:rPr lang="en-AU" baseline="0" dirty="0" smtClean="0"/>
              <a:t>Western Australia is no different, with Minister Johnston forming a group of specialist stakeholders to review the model Act and to make recommendations on changes required to make sure the WHS act reflected WA’s requirements. The group of specialist stakeholders was called the Ministerial Advisory Panel (MAP).  After an extensive consultation process, MAP made 44 recommendations to the Minister for alterations to the model Act to suit WA’s needs.</a:t>
            </a:r>
          </a:p>
          <a:p>
            <a:endParaRPr lang="en-AU" baseline="0" dirty="0" smtClean="0"/>
          </a:p>
          <a:p>
            <a:r>
              <a:rPr lang="en-AU" baseline="0" dirty="0" smtClean="0"/>
              <a:t>The recommendations are currently with the Minister’s office for a final decision to be made. The recommendations are not binding, and the Minister may choose to embrace all of them, some of them or none of them.</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dirty="0"/>
          </a:p>
        </p:txBody>
      </p:sp>
    </p:spTree>
    <p:extLst>
      <p:ext uri="{BB962C8B-B14F-4D97-AF65-F5344CB8AC3E}">
        <p14:creationId xmlns:p14="http://schemas.microsoft.com/office/powerpoint/2010/main" val="254806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dirty="0" smtClean="0"/>
              <a:t>In order to ensure that the recommendations</a:t>
            </a:r>
            <a:r>
              <a:rPr lang="en-AU" baseline="0" dirty="0" smtClean="0"/>
              <a:t> from MAP were broadcast to as large an audience as possible, DMIRS has produced a 38 minute video that outlines the process of developing the WHS Act, and outlines the basis for the 44 recommendations.</a:t>
            </a:r>
          </a:p>
          <a:p>
            <a:endParaRPr lang="en-AU" baseline="0" dirty="0" smtClean="0"/>
          </a:p>
          <a:p>
            <a:r>
              <a:rPr lang="en-AU" baseline="0" dirty="0" smtClean="0"/>
              <a:t>The video can be found at: https://vimeo.com/user9322862/review/280294023/95ff6441cf</a:t>
            </a:r>
          </a:p>
          <a:p>
            <a:endParaRPr lang="en-AU" baseline="0" dirty="0" smtClean="0"/>
          </a:p>
          <a:p>
            <a:r>
              <a:rPr lang="en-AU" baseline="0" dirty="0" smtClean="0"/>
              <a:t>In particular, pay attention to Recommendation #8  which provides for a positive duty of care to be placed on providers of safety advice and equipment. If implemented, this will be the first time in the State’s history that providers of safety advice have been the subject of a special legislative focus. Recommendation #8 is featured at the 30 minute mark of the video.</a:t>
            </a:r>
          </a:p>
          <a:p>
            <a:endParaRPr lang="en-AU" baseline="0" dirty="0" smtClean="0"/>
          </a:p>
          <a:p>
            <a:r>
              <a:rPr lang="en-AU" baseline="0" dirty="0" smtClean="0"/>
              <a:t>DMIRS takes this opportunity to remind SHReps that whilst they are acting in the role of the SHRep, they are deemed as volunteers, and not providers of safety advice, and therefore will not be subject to the requirements of Recommendation #8 (if it is implemented).</a:t>
            </a:r>
          </a:p>
          <a:p>
            <a:endParaRPr lang="en-AU" baseline="0" dirty="0" smtClean="0"/>
          </a:p>
          <a:p>
            <a:endParaRPr lang="en-AU" dirty="0" smtClean="0"/>
          </a:p>
          <a:p>
            <a:endParaRPr lang="en-AU" dirty="0" smtClean="0"/>
          </a:p>
          <a:p>
            <a:endParaRPr lang="en-AU" dirty="0" smtClean="0"/>
          </a:p>
          <a:p>
            <a:r>
              <a:rPr lang="en-AU" dirty="0" smtClean="0"/>
              <a:t>Can </a:t>
            </a:r>
            <a:r>
              <a:rPr lang="en-AU" dirty="0"/>
              <a:t>we insert a Q code for</a:t>
            </a:r>
            <a:r>
              <a:rPr lang="en-AU" baseline="0" dirty="0"/>
              <a:t> this please?</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8</a:t>
            </a:fld>
            <a:endParaRPr lang="en-AU" dirty="0"/>
          </a:p>
        </p:txBody>
      </p:sp>
    </p:spTree>
    <p:extLst>
      <p:ext uri="{BB962C8B-B14F-4D97-AF65-F5344CB8AC3E}">
        <p14:creationId xmlns:p14="http://schemas.microsoft.com/office/powerpoint/2010/main" val="292060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single WHS Act will be supported by Regulations</a:t>
            </a:r>
            <a:r>
              <a:rPr lang="en-AU" baseline="0" dirty="0" smtClean="0"/>
              <a:t> for all industry sectors (the WHS Regulations).</a:t>
            </a:r>
          </a:p>
          <a:p>
            <a:endParaRPr lang="en-AU" baseline="0" dirty="0" smtClean="0"/>
          </a:p>
          <a:p>
            <a:r>
              <a:rPr lang="en-AU" baseline="0" dirty="0" smtClean="0"/>
              <a:t>Many of the important components of the current Mines Safety legislation (for example appointment of Registered Managers or Quarry Managers) will be dealt with under specific Regulations for the mining industry. Therefore, it is likely that mining operations will be subject to the Act, and 2 sets of supporting regulations.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9</a:t>
            </a:fld>
            <a:endParaRPr lang="en-AU" dirty="0"/>
          </a:p>
        </p:txBody>
      </p:sp>
    </p:spTree>
    <p:extLst>
      <p:ext uri="{BB962C8B-B14F-4D97-AF65-F5344CB8AC3E}">
        <p14:creationId xmlns:p14="http://schemas.microsoft.com/office/powerpoint/2010/main" val="3402495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dirty="0"/>
          </a:p>
        </p:txBody>
      </p:sp>
    </p:spTree>
    <p:extLst>
      <p:ext uri="{BB962C8B-B14F-4D97-AF65-F5344CB8AC3E}">
        <p14:creationId xmlns:p14="http://schemas.microsoft.com/office/powerpoint/2010/main" val="42640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dirty="0"/>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dirty="0"/>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dirty="0"/>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dirty="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2605748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359212027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 id="2147483668" r:id="rId9"/>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27063" y="1125538"/>
            <a:ext cx="8516937" cy="4895850"/>
          </a:xfrm>
        </p:spPr>
        <p:txBody>
          <a:bodyPr/>
          <a:lstStyle/>
          <a:p>
            <a:pPr lvl="0">
              <a:defRPr/>
            </a:pPr>
            <a:r>
              <a:rPr lang="en-AU" sz="2000" dirty="0"/>
              <a:t>This presentation is based on the </a:t>
            </a:r>
            <a:r>
              <a:rPr lang="en-AU" sz="2000" dirty="0" smtClean="0"/>
              <a:t>content presented at the 2018 Mines Safety Roadshow in October 2018.</a:t>
            </a:r>
            <a:endParaRPr lang="en-AU" sz="2000" dirty="0"/>
          </a:p>
          <a:p>
            <a:pPr>
              <a:defRPr/>
            </a:pPr>
            <a:r>
              <a:rPr lang="en-AU" sz="2000" dirty="0"/>
              <a:t>Department of Mines, Industry Regulation and </a:t>
            </a:r>
            <a:r>
              <a:rPr lang="en-AU" sz="2000" dirty="0" smtClean="0"/>
              <a:t>Safety (</a:t>
            </a:r>
            <a:r>
              <a:rPr lang="en-AU" sz="2000" dirty="0"/>
              <a:t>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2018.</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5675" y="208831"/>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36505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pic>
        <p:nvPicPr>
          <p:cNvPr id="5" name="Picture 4" descr="Risk manageme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3728" y="1340768"/>
            <a:ext cx="4896544" cy="4896544"/>
          </a:xfrm>
          <a:prstGeom prst="rect">
            <a:avLst/>
          </a:prstGeom>
          <a:ln>
            <a:noFill/>
          </a:ln>
        </p:spPr>
      </p:pic>
      <p:sp>
        <p:nvSpPr>
          <p:cNvPr id="4" name="Title 3"/>
          <p:cNvSpPr>
            <a:spLocks noGrp="1"/>
          </p:cNvSpPr>
          <p:nvPr>
            <p:ph type="title"/>
          </p:nvPr>
        </p:nvSpPr>
        <p:spPr/>
        <p:txBody>
          <a:bodyPr/>
          <a:lstStyle/>
          <a:p>
            <a:r>
              <a:rPr lang="en-AU" dirty="0"/>
              <a:t>Safety regulator expectations of industry</a:t>
            </a:r>
          </a:p>
        </p:txBody>
      </p:sp>
    </p:spTree>
    <p:extLst>
      <p:ext uri="{BB962C8B-B14F-4D97-AF65-F5344CB8AC3E}">
        <p14:creationId xmlns:p14="http://schemas.microsoft.com/office/powerpoint/2010/main" val="336549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Well-informed industry</a:t>
            </a:r>
            <a:endParaRPr lang="en-AU"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11</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700807"/>
            <a:ext cx="2880320" cy="2409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6"/>
          <p:cNvSpPr>
            <a:spLocks noGrp="1"/>
          </p:cNvSpPr>
          <p:nvPr>
            <p:ph idx="1"/>
          </p:nvPr>
        </p:nvSpPr>
        <p:spPr>
          <a:xfrm>
            <a:off x="685800" y="1600200"/>
            <a:ext cx="5470376" cy="4495800"/>
          </a:xfrm>
        </p:spPr>
        <p:txBody>
          <a:bodyPr/>
          <a:lstStyle/>
          <a:p>
            <a:pPr marL="0" indent="0">
              <a:buNone/>
            </a:pPr>
            <a:r>
              <a:rPr lang="en-AU" dirty="0"/>
              <a:t>To </a:t>
            </a:r>
            <a:r>
              <a:rPr lang="en-AU" dirty="0">
                <a:solidFill>
                  <a:srgbClr val="A02A1D"/>
                </a:solidFill>
              </a:rPr>
              <a:t>work with industry </a:t>
            </a:r>
            <a:r>
              <a:rPr lang="en-AU" dirty="0"/>
              <a:t>to reduce serious accidents and incidents, and to </a:t>
            </a:r>
            <a:r>
              <a:rPr lang="en-AU" dirty="0">
                <a:solidFill>
                  <a:srgbClr val="A02A1D"/>
                </a:solidFill>
              </a:rPr>
              <a:t>provide tangible support </a:t>
            </a:r>
            <a:r>
              <a:rPr lang="en-AU" dirty="0"/>
              <a:t>in achieving a </a:t>
            </a:r>
            <a:r>
              <a:rPr lang="en-AU" dirty="0">
                <a:solidFill>
                  <a:srgbClr val="A02A1D"/>
                </a:solidFill>
              </a:rPr>
              <a:t>positive cultural change</a:t>
            </a:r>
            <a:r>
              <a:rPr lang="en-AU" dirty="0"/>
              <a:t>.</a:t>
            </a:r>
          </a:p>
          <a:p>
            <a:pPr marL="0" indent="0">
              <a:buNone/>
            </a:pPr>
            <a:endParaRPr lang="en-AU" dirty="0"/>
          </a:p>
          <a:p>
            <a:pPr marL="0" indent="0">
              <a:buNone/>
            </a:pPr>
            <a:r>
              <a:rPr lang="en-AU" dirty="0"/>
              <a:t>Risk-based approach that places the onus on operators to demonstrate:</a:t>
            </a:r>
          </a:p>
          <a:p>
            <a:pPr marL="457200" indent="-457200">
              <a:buFont typeface="+mj-lt"/>
              <a:buAutoNum type="arabicPeriod"/>
            </a:pPr>
            <a:r>
              <a:rPr lang="en-AU" dirty="0">
                <a:solidFill>
                  <a:srgbClr val="117D7F"/>
                </a:solidFill>
              </a:rPr>
              <a:t>an understanding of the hazards and risks of their workplace</a:t>
            </a:r>
          </a:p>
          <a:p>
            <a:pPr marL="457200" indent="-457200">
              <a:buFont typeface="+mj-lt"/>
              <a:buAutoNum type="arabicPeriod"/>
            </a:pPr>
            <a:r>
              <a:rPr lang="en-AU" dirty="0">
                <a:solidFill>
                  <a:srgbClr val="117D7F"/>
                </a:solidFill>
              </a:rPr>
              <a:t>they are operating as safely as possible.</a:t>
            </a:r>
          </a:p>
          <a:p>
            <a:endParaRPr lang="en-AU" dirty="0"/>
          </a:p>
        </p:txBody>
      </p:sp>
    </p:spTree>
    <p:extLst>
      <p:ext uri="{BB962C8B-B14F-4D97-AF65-F5344CB8AC3E}">
        <p14:creationId xmlns:p14="http://schemas.microsoft.com/office/powerpoint/2010/main" val="2750347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Well-informed industry: Hazard </a:t>
            </a:r>
            <a:r>
              <a:rPr lang="en-AU" dirty="0"/>
              <a:t>registers</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12</a:t>
            </a:fld>
            <a:endParaRPr lang="en-US" dirty="0"/>
          </a:p>
        </p:txBody>
      </p:sp>
      <p:pic>
        <p:nvPicPr>
          <p:cNvPr id="5" name="Picture 4"/>
          <p:cNvPicPr>
            <a:picLocks noChangeAspect="1"/>
          </p:cNvPicPr>
          <p:nvPr/>
        </p:nvPicPr>
        <p:blipFill>
          <a:blip r:embed="rId3"/>
          <a:stretch>
            <a:fillRect/>
          </a:stretch>
        </p:blipFill>
        <p:spPr>
          <a:xfrm rot="21020232">
            <a:off x="277739" y="2280892"/>
            <a:ext cx="4505308" cy="198021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rot="748626">
            <a:off x="4505816" y="2954325"/>
            <a:ext cx="4307976" cy="185802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624574" y="5678237"/>
            <a:ext cx="4038926" cy="400110"/>
          </a:xfrm>
          <a:prstGeom prst="rect">
            <a:avLst/>
          </a:prstGeom>
          <a:noFill/>
        </p:spPr>
        <p:txBody>
          <a:bodyPr wrap="none" rtlCol="0">
            <a:spAutoFit/>
          </a:bodyPr>
          <a:lstStyle/>
          <a:p>
            <a:r>
              <a:rPr lang="en-AU" sz="2000" dirty="0">
                <a:solidFill>
                  <a:srgbClr val="A02A1D"/>
                </a:solidFill>
              </a:rPr>
              <a:t>Available at www.dmirs.wa.gov.au</a:t>
            </a:r>
          </a:p>
        </p:txBody>
      </p:sp>
    </p:spTree>
    <p:extLst>
      <p:ext uri="{BB962C8B-B14F-4D97-AF65-F5344CB8AC3E}">
        <p14:creationId xmlns:p14="http://schemas.microsoft.com/office/powerpoint/2010/main" val="206009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57332"/>
            <a:ext cx="8496944" cy="48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85800" y="228600"/>
            <a:ext cx="7772400" cy="752128"/>
          </a:xfrm>
        </p:spPr>
        <p:txBody>
          <a:bodyPr/>
          <a:lstStyle/>
          <a:p>
            <a:r>
              <a:rPr lang="en-AU" dirty="0"/>
              <a:t>Fatalities: What is the data telling us? </a:t>
            </a:r>
          </a:p>
        </p:txBody>
      </p:sp>
    </p:spTree>
    <p:extLst>
      <p:ext uri="{BB962C8B-B14F-4D97-AF65-F5344CB8AC3E}">
        <p14:creationId xmlns:p14="http://schemas.microsoft.com/office/powerpoint/2010/main" val="1181772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Serious injuries: What is the data telling us?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14</a:t>
            </a:fld>
            <a:endParaRPr lang="en-US" dirty="0"/>
          </a:p>
        </p:txBody>
      </p:sp>
      <p:pic>
        <p:nvPicPr>
          <p:cNvPr id="5" name="Picture 2" descr="image0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5" y="1556792"/>
            <a:ext cx="835292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56855" y="5805264"/>
            <a:ext cx="4230289" cy="369332"/>
          </a:xfrm>
          <a:prstGeom prst="rect">
            <a:avLst/>
          </a:prstGeom>
          <a:noFill/>
        </p:spPr>
        <p:txBody>
          <a:bodyPr wrap="square" rtlCol="0">
            <a:spAutoFit/>
          </a:bodyPr>
          <a:lstStyle/>
          <a:p>
            <a:pPr algn="ctr"/>
            <a:r>
              <a:rPr lang="en-AU" sz="1800" b="1" dirty="0">
                <a:solidFill>
                  <a:srgbClr val="A02A1D"/>
                </a:solidFill>
              </a:rPr>
              <a:t>Why are we not improving?</a:t>
            </a:r>
          </a:p>
        </p:txBody>
      </p:sp>
    </p:spTree>
    <p:extLst>
      <p:ext uri="{BB962C8B-B14F-4D97-AF65-F5344CB8AC3E}">
        <p14:creationId xmlns:p14="http://schemas.microsoft.com/office/powerpoint/2010/main" val="195716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Serious injuries: A closer look</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15</a:t>
            </a:fld>
            <a:endParaRPr lang="en-US" dirty="0"/>
          </a:p>
        </p:txBody>
      </p:sp>
      <p:pic>
        <p:nvPicPr>
          <p:cNvPr id="5" name="Picture 9" descr="image0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0081" y="1363558"/>
            <a:ext cx="6971419"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536" y="5661248"/>
            <a:ext cx="8478942" cy="646331"/>
          </a:xfrm>
          <a:prstGeom prst="rect">
            <a:avLst/>
          </a:prstGeom>
          <a:noFill/>
        </p:spPr>
        <p:txBody>
          <a:bodyPr wrap="square" rtlCol="0">
            <a:spAutoFit/>
          </a:bodyPr>
          <a:lstStyle/>
          <a:p>
            <a:pPr algn="ctr"/>
            <a:r>
              <a:rPr lang="en-AU" sz="1800" b="1" dirty="0">
                <a:solidFill>
                  <a:srgbClr val="A02A1D"/>
                </a:solidFill>
              </a:rPr>
              <a:t>Why are we not improving? </a:t>
            </a:r>
          </a:p>
          <a:p>
            <a:pPr algn="ctr"/>
            <a:r>
              <a:rPr lang="en-AU" sz="1800" b="1" dirty="0">
                <a:solidFill>
                  <a:srgbClr val="A02A1D"/>
                </a:solidFill>
              </a:rPr>
              <a:t>In fact – why are we getting worse?</a:t>
            </a:r>
          </a:p>
        </p:txBody>
      </p:sp>
    </p:spTree>
    <p:extLst>
      <p:ext uri="{BB962C8B-B14F-4D97-AF65-F5344CB8AC3E}">
        <p14:creationId xmlns:p14="http://schemas.microsoft.com/office/powerpoint/2010/main" val="2830500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16</a:t>
            </a:fld>
            <a:endParaRPr lang="en-US" dirty="0"/>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24923" t="22580" r="17947" b="1493"/>
          <a:stretch/>
        </p:blipFill>
        <p:spPr>
          <a:xfrm>
            <a:off x="1043608" y="1882120"/>
            <a:ext cx="6910536" cy="4427200"/>
          </a:xfrm>
          <a:prstGeom prst="rect">
            <a:avLst/>
          </a:prstGeom>
        </p:spPr>
      </p:pic>
      <p:sp>
        <p:nvSpPr>
          <p:cNvPr id="3" name="Title 2"/>
          <p:cNvSpPr>
            <a:spLocks noGrp="1"/>
          </p:cNvSpPr>
          <p:nvPr>
            <p:ph type="title"/>
          </p:nvPr>
        </p:nvSpPr>
        <p:spPr>
          <a:xfrm>
            <a:off x="685800" y="228600"/>
            <a:ext cx="8458200" cy="752128"/>
          </a:xfrm>
        </p:spPr>
        <p:txBody>
          <a:bodyPr/>
          <a:lstStyle/>
          <a:p>
            <a:r>
              <a:rPr lang="en-AU" dirty="0"/>
              <a:t>What the </a:t>
            </a:r>
            <a:r>
              <a:rPr lang="en-AU" dirty="0" smtClean="0"/>
              <a:t>2018 Registered </a:t>
            </a:r>
            <a:r>
              <a:rPr lang="en-AU" dirty="0"/>
              <a:t>Managers Forum told </a:t>
            </a:r>
            <a:r>
              <a:rPr lang="en-AU" dirty="0" smtClean="0"/>
              <a:t>us</a:t>
            </a:r>
            <a:endParaRPr lang="en-AU" dirty="0"/>
          </a:p>
        </p:txBody>
      </p:sp>
      <p:sp>
        <p:nvSpPr>
          <p:cNvPr id="7" name="TextBox 6"/>
          <p:cNvSpPr txBox="1"/>
          <p:nvPr/>
        </p:nvSpPr>
        <p:spPr>
          <a:xfrm>
            <a:off x="395536" y="1311151"/>
            <a:ext cx="4011034" cy="461665"/>
          </a:xfrm>
          <a:prstGeom prst="rect">
            <a:avLst/>
          </a:prstGeom>
          <a:noFill/>
        </p:spPr>
        <p:txBody>
          <a:bodyPr wrap="none" rtlCol="0">
            <a:spAutoFit/>
          </a:bodyPr>
          <a:lstStyle/>
          <a:p>
            <a:r>
              <a:rPr lang="en-AU" b="1" dirty="0"/>
              <a:t>Why aren’t we improving?</a:t>
            </a:r>
          </a:p>
        </p:txBody>
      </p:sp>
    </p:spTree>
    <p:extLst>
      <p:ext uri="{BB962C8B-B14F-4D97-AF65-F5344CB8AC3E}">
        <p14:creationId xmlns:p14="http://schemas.microsoft.com/office/powerpoint/2010/main" val="917346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management – Hierarchy of control</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17</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340768"/>
            <a:ext cx="5187280" cy="4987230"/>
          </a:xfrm>
          <a:prstGeom prst="rect">
            <a:avLst/>
          </a:prstGeom>
        </p:spPr>
      </p:pic>
    </p:spTree>
    <p:extLst>
      <p:ext uri="{BB962C8B-B14F-4D97-AF65-F5344CB8AC3E}">
        <p14:creationId xmlns:p14="http://schemas.microsoft.com/office/powerpoint/2010/main" val="3469479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519033025"/>
              </p:ext>
            </p:extLst>
          </p:nvPr>
        </p:nvGraphicFramePr>
        <p:xfrm>
          <a:off x="467544" y="1723225"/>
          <a:ext cx="8560577" cy="4442079"/>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bwMode="auto">
          <a:xfrm>
            <a:off x="467545" y="5449289"/>
            <a:ext cx="360040" cy="342388"/>
          </a:xfrm>
          <a:prstGeom prst="roundRect">
            <a:avLst/>
          </a:prstGeom>
          <a:noFill/>
          <a:ln w="28575" cap="flat" cmpd="sng" algn="ctr">
            <a:solidFill>
              <a:srgbClr val="FF0000"/>
            </a:solidFill>
            <a:prstDash val="solid"/>
            <a:round/>
            <a:headEnd type="none" w="med" len="med"/>
            <a:tailEnd type="none" w="med" len="med"/>
          </a:ln>
          <a:effectLst/>
        </p:spPr>
        <p:txBody>
          <a:bodyPr rot="0" spcFirstLastPara="0" vert="horz" wrap="square" lIns="68580" tIns="34290" rIns="68580" bIns="3429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endParaRPr lang="en-AU" sz="1800" dirty="0">
              <a:latin typeface="Arial" charset="0"/>
              <a:ea typeface="ＭＳ Ｐゴシック" pitchFamily="-124" charset="-128"/>
            </a:endParaRPr>
          </a:p>
        </p:txBody>
      </p:sp>
      <p:sp>
        <p:nvSpPr>
          <p:cNvPr id="6" name="Title 1"/>
          <p:cNvSpPr txBox="1">
            <a:spLocks/>
          </p:cNvSpPr>
          <p:nvPr/>
        </p:nvSpPr>
        <p:spPr bwMode="auto">
          <a:xfrm>
            <a:off x="685800" y="228600"/>
            <a:ext cx="7772400" cy="7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r>
              <a:rPr lang="en-AU" kern="0" dirty="0"/>
              <a:t>Noise management – How far have we come?</a:t>
            </a:r>
          </a:p>
        </p:txBody>
      </p:sp>
      <p:sp>
        <p:nvSpPr>
          <p:cNvPr id="10" name="TextBox 9"/>
          <p:cNvSpPr txBox="1"/>
          <p:nvPr/>
        </p:nvSpPr>
        <p:spPr>
          <a:xfrm>
            <a:off x="1363456" y="1323115"/>
            <a:ext cx="6768752" cy="400110"/>
          </a:xfrm>
          <a:prstGeom prst="rect">
            <a:avLst/>
          </a:prstGeom>
          <a:noFill/>
        </p:spPr>
        <p:txBody>
          <a:bodyPr wrap="square" rtlCol="0">
            <a:spAutoFit/>
          </a:bodyPr>
          <a:lstStyle/>
          <a:p>
            <a:r>
              <a:rPr lang="en-AU" sz="2000" dirty="0"/>
              <a:t>Average LAeq8 results for occupational groups over time</a:t>
            </a:r>
          </a:p>
        </p:txBody>
      </p:sp>
      <p:sp>
        <p:nvSpPr>
          <p:cNvPr id="11" name="TextBox 10"/>
          <p:cNvSpPr txBox="1"/>
          <p:nvPr/>
        </p:nvSpPr>
        <p:spPr>
          <a:xfrm rot="16200000">
            <a:off x="-781853" y="3799782"/>
            <a:ext cx="2160239" cy="338554"/>
          </a:xfrm>
          <a:prstGeom prst="rect">
            <a:avLst/>
          </a:prstGeom>
          <a:noFill/>
        </p:spPr>
        <p:txBody>
          <a:bodyPr wrap="square" rtlCol="0">
            <a:spAutoFit/>
          </a:bodyPr>
          <a:lstStyle/>
          <a:p>
            <a:r>
              <a:rPr lang="en-AU" sz="1600" dirty="0"/>
              <a:t>Average result (dBA)</a:t>
            </a:r>
          </a:p>
        </p:txBody>
      </p:sp>
    </p:spTree>
    <p:extLst>
      <p:ext uri="{BB962C8B-B14F-4D97-AF65-F5344CB8AC3E}">
        <p14:creationId xmlns:p14="http://schemas.microsoft.com/office/powerpoint/2010/main" val="127029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41369536"/>
              </p:ext>
            </p:extLst>
          </p:nvPr>
        </p:nvGraphicFramePr>
        <p:xfrm>
          <a:off x="145085" y="1917562"/>
          <a:ext cx="8316924" cy="415047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AU" dirty="0"/>
              <a:t>“But everyone wears hearing </a:t>
            </a:r>
            <a:r>
              <a:rPr lang="en-AU" dirty="0" smtClean="0"/>
              <a:t>protection”</a:t>
            </a:r>
            <a:endParaRPr lang="en-AU" dirty="0"/>
          </a:p>
        </p:txBody>
      </p:sp>
      <p:sp>
        <p:nvSpPr>
          <p:cNvPr id="5" name="TextBox 4"/>
          <p:cNvSpPr txBox="1"/>
          <p:nvPr/>
        </p:nvSpPr>
        <p:spPr>
          <a:xfrm>
            <a:off x="1331640" y="5898758"/>
            <a:ext cx="6912768" cy="338554"/>
          </a:xfrm>
          <a:prstGeom prst="rect">
            <a:avLst/>
          </a:prstGeom>
          <a:noFill/>
        </p:spPr>
        <p:txBody>
          <a:bodyPr wrap="square" rtlCol="0">
            <a:spAutoFit/>
          </a:bodyPr>
          <a:lstStyle/>
          <a:p>
            <a:pPr algn="ctr"/>
            <a:r>
              <a:rPr lang="en-AU" sz="1600" dirty="0"/>
              <a:t>LAeq8h (dBA) ranges (upper limits included)</a:t>
            </a:r>
          </a:p>
        </p:txBody>
      </p:sp>
      <p:sp>
        <p:nvSpPr>
          <p:cNvPr id="6" name="Slide Number Placeholder 4">
            <a:extLst>
              <a:ext uri="{FF2B5EF4-FFF2-40B4-BE49-F238E27FC236}">
                <a16:creationId xmlns:a16="http://schemas.microsoft.com/office/drawing/2014/main" id="{CE977D7B-9E8E-A24F-9B85-35D6C5E4E1F2}"/>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19</a:t>
            </a:fld>
            <a:endParaRPr lang="en-US" dirty="0"/>
          </a:p>
        </p:txBody>
      </p:sp>
      <p:sp>
        <p:nvSpPr>
          <p:cNvPr id="7" name="Left-Right Arrow 6"/>
          <p:cNvSpPr/>
          <p:nvPr/>
        </p:nvSpPr>
        <p:spPr bwMode="auto">
          <a:xfrm flipV="1">
            <a:off x="1259632" y="1407128"/>
            <a:ext cx="7198568" cy="293680"/>
          </a:xfrm>
          <a:prstGeom prst="leftRightArrow">
            <a:avLst/>
          </a:prstGeom>
          <a:gradFill flip="none" rotWithShape="1">
            <a:gsLst>
              <a:gs pos="56000">
                <a:srgbClr val="C00000"/>
              </a:gs>
              <a:gs pos="0">
                <a:srgbClr val="117D7F"/>
              </a:gs>
              <a:gs pos="100000">
                <a:srgbClr val="FF0000"/>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2" name="TextBox 1"/>
          <p:cNvSpPr txBox="1"/>
          <p:nvPr/>
        </p:nvSpPr>
        <p:spPr>
          <a:xfrm>
            <a:off x="2195736" y="1686365"/>
            <a:ext cx="801823" cy="461665"/>
          </a:xfrm>
          <a:prstGeom prst="rect">
            <a:avLst/>
          </a:prstGeom>
          <a:noFill/>
        </p:spPr>
        <p:txBody>
          <a:bodyPr wrap="none" rtlCol="0">
            <a:spAutoFit/>
          </a:bodyPr>
          <a:lstStyle/>
          <a:p>
            <a:r>
              <a:rPr lang="en-AU" dirty="0" smtClean="0">
                <a:solidFill>
                  <a:srgbClr val="117D7F"/>
                </a:solidFill>
              </a:rPr>
              <a:t>44%</a:t>
            </a:r>
            <a:endParaRPr lang="en-AU" dirty="0">
              <a:solidFill>
                <a:srgbClr val="117D7F"/>
              </a:solidFill>
            </a:endParaRPr>
          </a:p>
        </p:txBody>
      </p:sp>
    </p:spTree>
    <p:extLst>
      <p:ext uri="{BB962C8B-B14F-4D97-AF65-F5344CB8AC3E}">
        <p14:creationId xmlns:p14="http://schemas.microsoft.com/office/powerpoint/2010/main" val="11488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5580112" y="2849828"/>
            <a:ext cx="3094112" cy="1471404"/>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smtClean="0">
                <a:solidFill>
                  <a:srgbClr val="A32816"/>
                </a:solidFill>
              </a:rPr>
              <a:t>2018 Mines </a:t>
            </a:r>
            <a:r>
              <a:rPr lang="en-US" sz="4400" dirty="0">
                <a:solidFill>
                  <a:srgbClr val="A32816"/>
                </a:solidFill>
              </a:rPr>
              <a:t>Safety Roadshow</a:t>
            </a:r>
          </a:p>
          <a:p>
            <a:pPr algn="ctr" eaLnBrk="0" fontAlgn="base" hangingPunct="0">
              <a:spcBef>
                <a:spcPct val="0"/>
              </a:spcBef>
              <a:spcAft>
                <a:spcPct val="0"/>
              </a:spcAft>
            </a:pPr>
            <a:endParaRPr lang="en-US" sz="1000" dirty="0">
              <a:solidFill>
                <a:prstClr val="black"/>
              </a:solidFill>
            </a:endParaRPr>
          </a:p>
        </p:txBody>
      </p:sp>
      <p:pic>
        <p:nvPicPr>
          <p:cNvPr id="8" name="Picture 7">
            <a:extLst>
              <a:ext uri="{FF2B5EF4-FFF2-40B4-BE49-F238E27FC236}">
                <a16:creationId xmlns:a16="http://schemas.microsoft.com/office/drawing/2014/main" id="{0A1C5E6E-26B8-459A-B4DE-DC39D9ECC870}"/>
              </a:ext>
            </a:extLst>
          </p:cNvPr>
          <p:cNvPicPr>
            <a:picLocks noChangeAspect="1"/>
          </p:cNvPicPr>
          <p:nvPr/>
        </p:nvPicPr>
        <p:blipFill>
          <a:blip r:embed="rId5"/>
          <a:stretch>
            <a:fillRect/>
          </a:stretch>
        </p:blipFill>
        <p:spPr>
          <a:xfrm>
            <a:off x="395536" y="1844824"/>
            <a:ext cx="4956720" cy="3481413"/>
          </a:xfrm>
          <a:prstGeom prst="rect">
            <a:avLst/>
          </a:prstGeom>
        </p:spPr>
      </p:pic>
    </p:spTree>
    <p:extLst>
      <p:ext uri="{BB962C8B-B14F-4D97-AF65-F5344CB8AC3E}">
        <p14:creationId xmlns:p14="http://schemas.microsoft.com/office/powerpoint/2010/main" val="109526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management – Hierarchy of control</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340768"/>
            <a:ext cx="5187280" cy="4987230"/>
          </a:xfrm>
          <a:prstGeom prst="rect">
            <a:avLst/>
          </a:prstGeom>
        </p:spPr>
      </p:pic>
    </p:spTree>
    <p:extLst>
      <p:ext uri="{BB962C8B-B14F-4D97-AF65-F5344CB8AC3E}">
        <p14:creationId xmlns:p14="http://schemas.microsoft.com/office/powerpoint/2010/main" val="2980754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r>
              <a:rPr lang="en-AU" dirty="0"/>
              <a:t>Setting the scene</a:t>
            </a:r>
          </a:p>
        </p:txBody>
      </p:sp>
      <p:sp>
        <p:nvSpPr>
          <p:cNvPr id="60419" name="Subtitle 4"/>
          <p:cNvSpPr>
            <a:spLocks noGrp="1"/>
          </p:cNvSpPr>
          <p:nvPr>
            <p:ph idx="1"/>
          </p:nvPr>
        </p:nvSpPr>
        <p:spPr>
          <a:xfrm>
            <a:off x="504664" y="1686507"/>
            <a:ext cx="8134672" cy="3948173"/>
          </a:xfrm>
        </p:spPr>
        <p:txBody>
          <a:bodyPr>
            <a:normAutofit/>
          </a:bodyPr>
          <a:lstStyle/>
          <a:p>
            <a:pPr>
              <a:buFontTx/>
              <a:buNone/>
              <a:defRPr/>
            </a:pPr>
            <a:endParaRPr lang="en-AU" sz="4400" dirty="0"/>
          </a:p>
          <a:p>
            <a:pPr algn="ctr">
              <a:buFontTx/>
              <a:buNone/>
              <a:defRPr/>
            </a:pPr>
            <a:r>
              <a:rPr lang="en-AU" sz="4400" dirty="0" smtClean="0">
                <a:solidFill>
                  <a:srgbClr val="0E6E71"/>
                </a:solidFill>
              </a:rPr>
              <a:t>What is the state-of-play for safety performance in WA?</a:t>
            </a:r>
            <a:endParaRPr lang="en-AU" sz="4400" dirty="0">
              <a:solidFill>
                <a:srgbClr val="0E6E71"/>
              </a:solidFill>
            </a:endParaRPr>
          </a:p>
          <a:p>
            <a:pPr>
              <a:spcBef>
                <a:spcPts val="0"/>
              </a:spcBef>
              <a:buNone/>
            </a:pPr>
            <a:endParaRPr lang="en-AU" sz="4400" dirty="0"/>
          </a:p>
          <a:p>
            <a:pPr>
              <a:spcBef>
                <a:spcPts val="0"/>
              </a:spcBef>
              <a:buNone/>
            </a:pPr>
            <a:endParaRPr lang="en-AU" sz="4400" dirty="0"/>
          </a:p>
          <a:p>
            <a:pPr>
              <a:spcBef>
                <a:spcPts val="0"/>
              </a:spcBef>
              <a:buNone/>
            </a:pPr>
            <a:endParaRPr lang="en-AU" sz="4400" dirty="0"/>
          </a:p>
          <a:p>
            <a:pPr algn="r">
              <a:buNone/>
            </a:pPr>
            <a:endParaRPr lang="en-AU" sz="4400" dirty="0"/>
          </a:p>
          <a:p>
            <a:pPr algn="r">
              <a:buFontTx/>
              <a:buNone/>
            </a:pPr>
            <a:endParaRPr lang="en-AU" sz="4400"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a:t>
            </a:fld>
            <a:endParaRPr lang="en-US" dirty="0"/>
          </a:p>
        </p:txBody>
      </p:sp>
    </p:spTree>
    <p:extLst>
      <p:ext uri="{BB962C8B-B14F-4D97-AF65-F5344CB8AC3E}">
        <p14:creationId xmlns:p14="http://schemas.microsoft.com/office/powerpoint/2010/main" val="279397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Towards 2020 </a:t>
            </a:r>
            <a:r>
              <a:rPr lang="en-AU" altLang="en-US" dirty="0"/>
              <a:t>– g</a:t>
            </a:r>
            <a:r>
              <a:rPr lang="en-AU" dirty="0"/>
              <a:t>oals</a:t>
            </a:r>
          </a:p>
        </p:txBody>
      </p:sp>
      <p:pic>
        <p:nvPicPr>
          <p:cNvPr id="4" name="Picture 3"/>
          <p:cNvPicPr>
            <a:picLocks noChangeAspect="1"/>
          </p:cNvPicPr>
          <p:nvPr/>
        </p:nvPicPr>
        <p:blipFill>
          <a:blip r:embed="rId3"/>
          <a:stretch>
            <a:fillRect/>
          </a:stretch>
        </p:blipFill>
        <p:spPr>
          <a:xfrm>
            <a:off x="179512" y="1412776"/>
            <a:ext cx="8964488" cy="3965821"/>
          </a:xfrm>
          <a:prstGeom prst="rect">
            <a:avLst/>
          </a:prstGeom>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4</a:t>
            </a:fld>
            <a:endParaRPr lang="en-US" dirty="0"/>
          </a:p>
        </p:txBody>
      </p:sp>
    </p:spTree>
    <p:extLst>
      <p:ext uri="{BB962C8B-B14F-4D97-AF65-F5344CB8AC3E}">
        <p14:creationId xmlns:p14="http://schemas.microsoft.com/office/powerpoint/2010/main" val="3370895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AU" altLang="en-US" dirty="0"/>
              <a:t>Towards 2020 – our commitments</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5</a:t>
            </a:fld>
            <a:endParaRPr lang="en-US" dirty="0"/>
          </a:p>
        </p:txBody>
      </p:sp>
      <p:pic>
        <p:nvPicPr>
          <p:cNvPr id="4" name="Picture 3"/>
          <p:cNvPicPr>
            <a:picLocks noChangeAspect="1"/>
          </p:cNvPicPr>
          <p:nvPr/>
        </p:nvPicPr>
        <p:blipFill>
          <a:blip r:embed="rId3"/>
          <a:stretch>
            <a:fillRect/>
          </a:stretch>
        </p:blipFill>
        <p:spPr>
          <a:xfrm>
            <a:off x="1619672" y="1122551"/>
            <a:ext cx="5472608" cy="5236439"/>
          </a:xfrm>
          <a:prstGeom prst="rect">
            <a:avLst/>
          </a:prstGeom>
        </p:spPr>
      </p:pic>
    </p:spTree>
    <p:extLst>
      <p:ext uri="{BB962C8B-B14F-4D97-AF65-F5344CB8AC3E}">
        <p14:creationId xmlns:p14="http://schemas.microsoft.com/office/powerpoint/2010/main" val="403534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WHS Act</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6</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273"/>
          <a:stretch/>
        </p:blipFill>
        <p:spPr>
          <a:xfrm>
            <a:off x="672456" y="1447499"/>
            <a:ext cx="7630616" cy="4586542"/>
          </a:xfrm>
          <a:prstGeom prst="rect">
            <a:avLst/>
          </a:prstGeom>
        </p:spPr>
      </p:pic>
    </p:spTree>
    <p:extLst>
      <p:ext uri="{BB962C8B-B14F-4D97-AF65-F5344CB8AC3E}">
        <p14:creationId xmlns:p14="http://schemas.microsoft.com/office/powerpoint/2010/main" val="3114420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blip>
          <a:srcRect t="8085" b="3004"/>
          <a:stretch/>
        </p:blipFill>
        <p:spPr>
          <a:xfrm>
            <a:off x="1131270" y="2402887"/>
            <a:ext cx="6869731" cy="2808312"/>
          </a:xfrm>
          <a:prstGeom prst="rect">
            <a:avLst/>
          </a:prstGeom>
        </p:spPr>
      </p:pic>
      <p:sp>
        <p:nvSpPr>
          <p:cNvPr id="2" name="Title 1"/>
          <p:cNvSpPr>
            <a:spLocks noGrp="1"/>
          </p:cNvSpPr>
          <p:nvPr>
            <p:ph type="title"/>
          </p:nvPr>
        </p:nvSpPr>
        <p:spPr/>
        <p:txBody>
          <a:bodyPr/>
          <a:lstStyle/>
          <a:p>
            <a:r>
              <a:rPr lang="en-AU" dirty="0"/>
              <a:t>The (new) WHS Act</a:t>
            </a:r>
          </a:p>
        </p:txBody>
      </p:sp>
      <p:sp>
        <p:nvSpPr>
          <p:cNvPr id="3" name="Content Placeholder 2"/>
          <p:cNvSpPr>
            <a:spLocks noGrp="1"/>
          </p:cNvSpPr>
          <p:nvPr>
            <p:ph idx="1"/>
          </p:nvPr>
        </p:nvSpPr>
        <p:spPr>
          <a:xfrm>
            <a:off x="467544" y="1628800"/>
            <a:ext cx="8370930" cy="2750955"/>
          </a:xfrm>
        </p:spPr>
        <p:txBody>
          <a:bodyPr/>
          <a:lstStyle/>
          <a:p>
            <a:pPr marL="200025" indent="-200025">
              <a:buClr>
                <a:srgbClr val="117D7F"/>
              </a:buClr>
              <a:buSzPct val="100000"/>
            </a:pPr>
            <a:r>
              <a:rPr lang="en-AU" dirty="0"/>
              <a:t>The Ministerial Advisory Panel (MAP) has completed its review of the Model WHS Act, and provided its recommendations to Minister Johnston:</a:t>
            </a:r>
          </a:p>
          <a:p>
            <a:pPr marL="500063" lvl="1" indent="-200025">
              <a:buClr>
                <a:srgbClr val="117D7F"/>
              </a:buClr>
              <a:buSzPct val="100000"/>
            </a:pPr>
            <a:r>
              <a:rPr lang="en-AU" dirty="0"/>
              <a:t>44 recommendations were made.</a:t>
            </a:r>
          </a:p>
          <a:p>
            <a:pPr marL="200025" indent="-200025">
              <a:buClr>
                <a:srgbClr val="117D7F"/>
              </a:buClr>
              <a:buSzPct val="100000"/>
            </a:pPr>
            <a:r>
              <a:rPr lang="en-AU" dirty="0"/>
              <a:t>The Department has run a series of information sessions and is collating the public comments in relation to the proposed legislation.</a:t>
            </a:r>
          </a:p>
          <a:p>
            <a:pPr marL="200025" indent="-200025">
              <a:buClr>
                <a:srgbClr val="117D7F"/>
              </a:buClr>
              <a:buSzPct val="100000"/>
            </a:pPr>
            <a:r>
              <a:rPr lang="en-AU" dirty="0"/>
              <a:t>The next stage of the process will be a submission to the Minister shortly advising of the public comments:</a:t>
            </a:r>
          </a:p>
          <a:p>
            <a:pPr marL="500063" lvl="1" indent="-200025">
              <a:buClr>
                <a:srgbClr val="117D7F"/>
              </a:buClr>
              <a:buSzPct val="100000"/>
            </a:pPr>
            <a:r>
              <a:rPr lang="en-AU" dirty="0"/>
              <a:t>The Minister may choose to implement any, or all, of the 44 recommendations.</a:t>
            </a:r>
          </a:p>
          <a:p>
            <a:pPr marL="200025" indent="-200025">
              <a:buClr>
                <a:srgbClr val="117D7F"/>
              </a:buClr>
              <a:buSzPct val="100000"/>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7</a:t>
            </a:fld>
            <a:endParaRPr lang="en-US" dirty="0"/>
          </a:p>
        </p:txBody>
      </p:sp>
    </p:spTree>
    <p:extLst>
      <p:ext uri="{BB962C8B-B14F-4D97-AF65-F5344CB8AC3E}">
        <p14:creationId xmlns:p14="http://schemas.microsoft.com/office/powerpoint/2010/main" val="42003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WHS Act: highly recommended</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8</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63" y="1465597"/>
            <a:ext cx="6234873" cy="4384240"/>
          </a:xfrm>
          <a:prstGeom prst="rect">
            <a:avLst/>
          </a:prstGeom>
        </p:spPr>
      </p:pic>
      <p:sp>
        <p:nvSpPr>
          <p:cNvPr id="8" name="Rectangle 7"/>
          <p:cNvSpPr/>
          <p:nvPr/>
        </p:nvSpPr>
        <p:spPr>
          <a:xfrm>
            <a:off x="1871700" y="5884315"/>
            <a:ext cx="5400600" cy="323165"/>
          </a:xfrm>
          <a:prstGeom prst="rect">
            <a:avLst/>
          </a:prstGeom>
        </p:spPr>
        <p:txBody>
          <a:bodyPr wrap="square">
            <a:spAutoFit/>
          </a:bodyPr>
          <a:lstStyle/>
          <a:p>
            <a:pPr algn="ctr"/>
            <a:r>
              <a:rPr lang="en-AU" sz="1500" dirty="0"/>
              <a:t>www.dmirs.wa.gov.au</a:t>
            </a:r>
          </a:p>
        </p:txBody>
      </p:sp>
    </p:spTree>
    <p:extLst>
      <p:ext uri="{BB962C8B-B14F-4D97-AF65-F5344CB8AC3E}">
        <p14:creationId xmlns:p14="http://schemas.microsoft.com/office/powerpoint/2010/main" val="2545186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WHS Act and Regulations</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56792"/>
            <a:ext cx="8134672" cy="4217644"/>
          </a:xfrm>
          <a:prstGeom prst="rect">
            <a:avLst/>
          </a:prstGeom>
        </p:spPr>
      </p:pic>
    </p:spTree>
    <p:extLst>
      <p:ext uri="{BB962C8B-B14F-4D97-AF65-F5344CB8AC3E}">
        <p14:creationId xmlns:p14="http://schemas.microsoft.com/office/powerpoint/2010/main" val="421834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6.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2018-11-26T06:47:07+00:00</OurDocsVersionCreatedAt>
    <OurDocsDocId xmlns="dce3ed02-b0cd-470d-9119-e5f1a2533a21">001343.safety.comms</OurDocsDocId>
    <OurDocsDocumentSource xmlns="dce3ed02-b0cd-470d-9119-e5f1a2533a21">Internal</OurDocsDocumentSource>
    <OurDocsFileNumbers xmlns="dce3ed02-b0cd-470d-9119-e5f1a2533a21">A0571/200906</OurDocsFileNumbers>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Mines Safety Roadshow - 2018 - Toolbox presentation 1</OurDocsTitle>
    <OurDocsLockedOnBehalfOf xmlns="dce3ed02-b0cd-470d-9119-e5f1a2533a21" xsi:nil="true"/>
    <OurDocsVersionNumber xmlns="dce3ed02-b0cd-470d-9119-e5f1a2533a21">1</OurDocsVersionNumber>
    <OurDocsAuthor xmlns="dce3ed02-b0cd-470d-9119-e5f1a2533a21">Martin Ralph</OurDocsAuthor>
    <OurDocsDescription xmlns="dce3ed02-b0cd-470d-9119-e5f1a2533a21">What is the state-of-play for safety performance in WA.  Presenter Martin Ralph.</OurDocsDescription>
    <OurDocsVersionCreatedBy xmlns="dce3ed02-b0cd-470d-9119-e5f1a2533a21">MITWYNA</OurDocsVersionCreatedBy>
    <OurDocsIsLocked xmlns="dce3ed02-b0cd-470d-9119-e5f1a2533a21">false</OurDocsIsLocked>
    <OurDocsDocumentType xmlns="dce3ed02-b0cd-470d-9119-e5f1a2533a21">Corporate Policy</OurDocsDocumentType>
    <OurDocsIsRecordsDocument xmlns="dce3ed02-b0cd-470d-9119-e5f1a2533a21">false</OurDocsIsRecordsDocument>
    <OurDocsDocumentDate xmlns="dce3ed02-b0cd-470d-9119-e5f1a2533a21">2018-11-25T16:00:00+00:00</OurDocsDocumentDate>
    <OurDocsLockedBy xmlns="dce3ed02-b0cd-470d-9119-e5f1a2533a21" xsi:nil="true"/>
    <OurDocsLockedOn xmlns="dce3ed02-b0cd-470d-9119-e5f1a2533a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88" ma:contentTypeDescription="Create a new document." ma:contentTypeScope="" ma:versionID="de533cc85b0a1a6deaa38b4d894f8410">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3D0FC0-1EE5-4E73-A807-5FB7B84009CA}">
  <ds:schemaRefs>
    <ds:schemaRef ds:uri="http://purl.org/dc/elements/1.1/"/>
    <ds:schemaRef ds:uri="http://schemas.microsoft.com/office/2006/metadata/properties"/>
    <ds:schemaRef ds:uri="http://purl.org/dc/terms/"/>
    <ds:schemaRef ds:uri="dce3ed02-b0cd-470d-9119-e5f1a2533a2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80DE57-8D7D-4133-A2E9-02332FF593CC}">
  <ds:schemaRefs>
    <ds:schemaRef ds:uri="http://schemas.microsoft.com/sharepoint/v3/contenttype/forms"/>
  </ds:schemaRefs>
</ds:datastoreItem>
</file>

<file path=customXml/itemProps3.xml><?xml version="1.0" encoding="utf-8"?>
<ds:datastoreItem xmlns:ds="http://schemas.openxmlformats.org/officeDocument/2006/customXml" ds:itemID="{3E65D3FD-BE4D-441A-98F4-6A60186373A6}">
  <ds:schemaRefs>
    <ds:schemaRef ds:uri="Microsoft.SharePoint.Taxonomy.ContentTypeSync"/>
  </ds:schemaRefs>
</ds:datastoreItem>
</file>

<file path=customXml/itemProps4.xml><?xml version="1.0" encoding="utf-8"?>
<ds:datastoreItem xmlns:ds="http://schemas.openxmlformats.org/officeDocument/2006/customXml" ds:itemID="{256026E5-6014-4EA6-82D6-35C64262C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2523</TotalTime>
  <Words>2706</Words>
  <Application>Microsoft Office PowerPoint</Application>
  <PresentationFormat>On-screen Show (4:3)</PresentationFormat>
  <Paragraphs>210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ＭＳ Ｐゴシック</vt:lpstr>
      <vt:lpstr>Arial</vt:lpstr>
      <vt:lpstr>Calibri</vt:lpstr>
      <vt:lpstr>Blank Presentation</vt:lpstr>
      <vt:lpstr>PowerPoint Presentation</vt:lpstr>
      <vt:lpstr>PowerPoint Presentation</vt:lpstr>
      <vt:lpstr>Setting the scene</vt:lpstr>
      <vt:lpstr>Towards 2020 – goals</vt:lpstr>
      <vt:lpstr>Towards 2020 – our commitments</vt:lpstr>
      <vt:lpstr>The (new) WHS Act</vt:lpstr>
      <vt:lpstr>The (new) WHS Act</vt:lpstr>
      <vt:lpstr>The (new) WHS Act: highly recommended</vt:lpstr>
      <vt:lpstr>The (new) WHS Act and Regulations</vt:lpstr>
      <vt:lpstr>Safety regulator expectations of industry</vt:lpstr>
      <vt:lpstr>Well-informed industry</vt:lpstr>
      <vt:lpstr>Well-informed industry: Hazard registers</vt:lpstr>
      <vt:lpstr>Fatalities: What is the data telling us? </vt:lpstr>
      <vt:lpstr>Serious injuries: What is the data telling us? </vt:lpstr>
      <vt:lpstr>Serious injuries: A closer look</vt:lpstr>
      <vt:lpstr>What the 2018 Registered Managers Forum told us</vt:lpstr>
      <vt:lpstr>Risk management – Hierarchy of control</vt:lpstr>
      <vt:lpstr>PowerPoint Presentation</vt:lpstr>
      <vt:lpstr>“But everyone wears hearing protection”</vt:lpstr>
      <vt:lpstr>Risk management – Hierarchy of control</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Mines Safety Roadshow - 2018 - Toolbox presentation 1</dc:title>
  <dc:subject>What is the state-of-play for safety performance in WA.  Presenter Martin Ralph.</dc:subject>
  <dc:creator>Martin Ralph</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MOORE, Bec</cp:lastModifiedBy>
  <cp:revision>188</cp:revision>
  <cp:lastPrinted>2018-09-21T02:05:03Z</cp:lastPrinted>
  <dcterms:created xsi:type="dcterms:W3CDTF">2011-01-21T07:01:17Z</dcterms:created>
  <dcterms:modified xsi:type="dcterms:W3CDTF">2018-12-06T06:36:15Z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