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1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2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3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14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15.xml" ContentType="application/vnd.openxmlformats-officedocument.theme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theme/theme16.xml" ContentType="application/vnd.openxmlformats-officedocument.theme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17.xml" ContentType="application/vnd.openxmlformats-officedocument.theme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theme/theme18.xml" ContentType="application/vnd.openxmlformats-officedocument.theme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theme/theme19.xml" ContentType="application/vnd.openxmlformats-officedocument.theme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20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21.xml" ContentType="application/vnd.openxmlformats-officedocument.theme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2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theme/theme23.xml" ContentType="application/vnd.openxmlformats-officedocument.theme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theme/theme24.xml" ContentType="application/vnd.openxmlformats-officedocument.theme+xml"/>
  <Override PartName="/ppt/theme/theme2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  <p:sldMasterId id="2147483673" r:id="rId6"/>
    <p:sldMasterId id="2147483686" r:id="rId7"/>
    <p:sldMasterId id="2147483699" r:id="rId8"/>
    <p:sldMasterId id="2147483712" r:id="rId9"/>
    <p:sldMasterId id="2147483725" r:id="rId10"/>
    <p:sldMasterId id="2147483738" r:id="rId11"/>
    <p:sldMasterId id="2147483751" r:id="rId12"/>
    <p:sldMasterId id="2147483764" r:id="rId13"/>
    <p:sldMasterId id="2147483777" r:id="rId14"/>
    <p:sldMasterId id="2147483790" r:id="rId15"/>
    <p:sldMasterId id="2147483803" r:id="rId16"/>
    <p:sldMasterId id="2147483816" r:id="rId17"/>
    <p:sldMasterId id="2147483829" r:id="rId18"/>
    <p:sldMasterId id="2147483842" r:id="rId19"/>
    <p:sldMasterId id="2147483855" r:id="rId20"/>
    <p:sldMasterId id="2147483868" r:id="rId21"/>
    <p:sldMasterId id="2147483881" r:id="rId22"/>
    <p:sldMasterId id="2147483894" r:id="rId23"/>
    <p:sldMasterId id="2147483907" r:id="rId24"/>
    <p:sldMasterId id="2147483920" r:id="rId25"/>
    <p:sldMasterId id="2147483933" r:id="rId26"/>
    <p:sldMasterId id="2147483946" r:id="rId27"/>
    <p:sldMasterId id="2147483959" r:id="rId28"/>
  </p:sldMasterIdLst>
  <p:notesMasterIdLst>
    <p:notesMasterId r:id="rId54"/>
  </p:notesMasterIdLst>
  <p:sldIdLst>
    <p:sldId id="282" r:id="rId29"/>
    <p:sldId id="258" r:id="rId30"/>
    <p:sldId id="259" r:id="rId31"/>
    <p:sldId id="260" r:id="rId32"/>
    <p:sldId id="261" r:id="rId33"/>
    <p:sldId id="262" r:id="rId34"/>
    <p:sldId id="263" r:id="rId35"/>
    <p:sldId id="264" r:id="rId36"/>
    <p:sldId id="265" r:id="rId37"/>
    <p:sldId id="266" r:id="rId38"/>
    <p:sldId id="267" r:id="rId39"/>
    <p:sldId id="268" r:id="rId40"/>
    <p:sldId id="269" r:id="rId41"/>
    <p:sldId id="270" r:id="rId42"/>
    <p:sldId id="271" r:id="rId43"/>
    <p:sldId id="272" r:id="rId44"/>
    <p:sldId id="273" r:id="rId45"/>
    <p:sldId id="274" r:id="rId46"/>
    <p:sldId id="275" r:id="rId47"/>
    <p:sldId id="276" r:id="rId48"/>
    <p:sldId id="277" r:id="rId49"/>
    <p:sldId id="278" r:id="rId50"/>
    <p:sldId id="279" r:id="rId51"/>
    <p:sldId id="280" r:id="rId52"/>
    <p:sldId id="281" r:id="rId53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3936" y="-8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9.xml"/><Relationship Id="rId18" Type="http://schemas.openxmlformats.org/officeDocument/2006/relationships/slideMaster" Target="slideMasters/slideMaster14.xml"/><Relationship Id="rId26" Type="http://schemas.openxmlformats.org/officeDocument/2006/relationships/slideMaster" Target="slideMasters/slideMaster22.xml"/><Relationship Id="rId39" Type="http://schemas.openxmlformats.org/officeDocument/2006/relationships/slide" Target="slides/slide11.xml"/><Relationship Id="rId21" Type="http://schemas.openxmlformats.org/officeDocument/2006/relationships/slideMaster" Target="slideMasters/slideMaster17.xml"/><Relationship Id="rId34" Type="http://schemas.openxmlformats.org/officeDocument/2006/relationships/slide" Target="slides/slide6.xml"/><Relationship Id="rId42" Type="http://schemas.openxmlformats.org/officeDocument/2006/relationships/slide" Target="slides/slide14.xml"/><Relationship Id="rId47" Type="http://schemas.openxmlformats.org/officeDocument/2006/relationships/slide" Target="slides/slide19.xml"/><Relationship Id="rId50" Type="http://schemas.openxmlformats.org/officeDocument/2006/relationships/slide" Target="slides/slide22.xml"/><Relationship Id="rId55" Type="http://schemas.openxmlformats.org/officeDocument/2006/relationships/presProps" Target="presProps.xml"/><Relationship Id="rId7" Type="http://schemas.openxmlformats.org/officeDocument/2006/relationships/slideMaster" Target="slideMasters/slideMaster3.xml"/><Relationship Id="rId12" Type="http://schemas.openxmlformats.org/officeDocument/2006/relationships/slideMaster" Target="slideMasters/slideMaster8.xml"/><Relationship Id="rId17" Type="http://schemas.openxmlformats.org/officeDocument/2006/relationships/slideMaster" Target="slideMasters/slideMaster13.xml"/><Relationship Id="rId25" Type="http://schemas.openxmlformats.org/officeDocument/2006/relationships/slideMaster" Target="slideMasters/slideMaster21.xml"/><Relationship Id="rId33" Type="http://schemas.openxmlformats.org/officeDocument/2006/relationships/slide" Target="slides/slide5.xml"/><Relationship Id="rId38" Type="http://schemas.openxmlformats.org/officeDocument/2006/relationships/slide" Target="slides/slide10.xml"/><Relationship Id="rId46" Type="http://schemas.openxmlformats.org/officeDocument/2006/relationships/slide" Target="slides/slide18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2.xml"/><Relationship Id="rId20" Type="http://schemas.openxmlformats.org/officeDocument/2006/relationships/slideMaster" Target="slideMasters/slideMaster16.xml"/><Relationship Id="rId29" Type="http://schemas.openxmlformats.org/officeDocument/2006/relationships/slide" Target="slides/slide1.xml"/><Relationship Id="rId41" Type="http://schemas.openxmlformats.org/officeDocument/2006/relationships/slide" Target="slides/slide13.xml"/><Relationship Id="rId54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Master" Target="slideMasters/slideMaster7.xml"/><Relationship Id="rId24" Type="http://schemas.openxmlformats.org/officeDocument/2006/relationships/slideMaster" Target="slideMasters/slideMaster20.xml"/><Relationship Id="rId32" Type="http://schemas.openxmlformats.org/officeDocument/2006/relationships/slide" Target="slides/slide4.xml"/><Relationship Id="rId37" Type="http://schemas.openxmlformats.org/officeDocument/2006/relationships/slide" Target="slides/slide9.xml"/><Relationship Id="rId40" Type="http://schemas.openxmlformats.org/officeDocument/2006/relationships/slide" Target="slides/slide12.xml"/><Relationship Id="rId45" Type="http://schemas.openxmlformats.org/officeDocument/2006/relationships/slide" Target="slides/slide17.xml"/><Relationship Id="rId53" Type="http://schemas.openxmlformats.org/officeDocument/2006/relationships/slide" Target="slides/slide25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Master" Target="slideMasters/slideMaster11.xml"/><Relationship Id="rId23" Type="http://schemas.openxmlformats.org/officeDocument/2006/relationships/slideMaster" Target="slideMasters/slideMaster19.xml"/><Relationship Id="rId28" Type="http://schemas.openxmlformats.org/officeDocument/2006/relationships/slideMaster" Target="slideMasters/slideMaster24.xml"/><Relationship Id="rId36" Type="http://schemas.openxmlformats.org/officeDocument/2006/relationships/slide" Target="slides/slide8.xml"/><Relationship Id="rId49" Type="http://schemas.openxmlformats.org/officeDocument/2006/relationships/slide" Target="slides/slide21.xml"/><Relationship Id="rId57" Type="http://schemas.openxmlformats.org/officeDocument/2006/relationships/theme" Target="theme/theme1.xml"/><Relationship Id="rId10" Type="http://schemas.openxmlformats.org/officeDocument/2006/relationships/slideMaster" Target="slideMasters/slideMaster6.xml"/><Relationship Id="rId19" Type="http://schemas.openxmlformats.org/officeDocument/2006/relationships/slideMaster" Target="slideMasters/slideMaster15.xml"/><Relationship Id="rId31" Type="http://schemas.openxmlformats.org/officeDocument/2006/relationships/slide" Target="slides/slide3.xml"/><Relationship Id="rId44" Type="http://schemas.openxmlformats.org/officeDocument/2006/relationships/slide" Target="slides/slide16.xml"/><Relationship Id="rId52" Type="http://schemas.openxmlformats.org/officeDocument/2006/relationships/slide" Target="slides/slide24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Master" Target="slideMasters/slideMaster10.xml"/><Relationship Id="rId22" Type="http://schemas.openxmlformats.org/officeDocument/2006/relationships/slideMaster" Target="slideMasters/slideMaster18.xml"/><Relationship Id="rId27" Type="http://schemas.openxmlformats.org/officeDocument/2006/relationships/slideMaster" Target="slideMasters/slideMaster23.xml"/><Relationship Id="rId30" Type="http://schemas.openxmlformats.org/officeDocument/2006/relationships/slide" Target="slides/slide2.xml"/><Relationship Id="rId35" Type="http://schemas.openxmlformats.org/officeDocument/2006/relationships/slide" Target="slides/slide7.xml"/><Relationship Id="rId43" Type="http://schemas.openxmlformats.org/officeDocument/2006/relationships/slide" Target="slides/slide15.xml"/><Relationship Id="rId48" Type="http://schemas.openxmlformats.org/officeDocument/2006/relationships/slide" Target="slides/slide20.xml"/><Relationship Id="rId56" Type="http://schemas.openxmlformats.org/officeDocument/2006/relationships/viewProps" Target="viewProps.xml"/><Relationship Id="rId8" Type="http://schemas.openxmlformats.org/officeDocument/2006/relationships/slideMaster" Target="slideMasters/slideMaster4.xml"/><Relationship Id="rId51" Type="http://schemas.openxmlformats.org/officeDocument/2006/relationships/slide" Target="slides/slide23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image" Target="../media/image5.jp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FFC000"/>
            </a:solidFill>
          </c:spPr>
          <c:invertIfNegative val="0"/>
          <c:cat>
            <c:strRef>
              <c:f>Sheet1!$A$1:$S$1</c:f>
              <c:strCache>
                <c:ptCount val="19"/>
                <c:pt idx="0">
                  <c:v>Arts and recreation services</c:v>
                </c:pt>
                <c:pt idx="1">
                  <c:v>Information media and telecommunications </c:v>
                </c:pt>
                <c:pt idx="2">
                  <c:v>Other services </c:v>
                </c:pt>
                <c:pt idx="3">
                  <c:v>Accommodation and food services </c:v>
                </c:pt>
                <c:pt idx="4">
                  <c:v>Rental, hiring and real estate services</c:v>
                </c:pt>
                <c:pt idx="5">
                  <c:v>Electricity, gas, water and waste services </c:v>
                </c:pt>
                <c:pt idx="6">
                  <c:v>Wholesale trade </c:v>
                </c:pt>
                <c:pt idx="7">
                  <c:v>Agriculture, forestry and fishing </c:v>
                </c:pt>
                <c:pt idx="8">
                  <c:v>Education and training </c:v>
                </c:pt>
                <c:pt idx="9">
                  <c:v>Public administration and safety</c:v>
                </c:pt>
                <c:pt idx="10">
                  <c:v>Administrative and support services </c:v>
                </c:pt>
                <c:pt idx="11">
                  <c:v>Financial and insurance services </c:v>
                </c:pt>
                <c:pt idx="12">
                  <c:v>Retail trade </c:v>
                </c:pt>
                <c:pt idx="13">
                  <c:v>Health care and social assistance </c:v>
                </c:pt>
                <c:pt idx="14">
                  <c:v>Professional, scientific and technical services</c:v>
                </c:pt>
                <c:pt idx="15">
                  <c:v>Transport, postal and warehousing </c:v>
                </c:pt>
                <c:pt idx="16">
                  <c:v>Manufacturing </c:v>
                </c:pt>
                <c:pt idx="17">
                  <c:v>Construction </c:v>
                </c:pt>
                <c:pt idx="18">
                  <c:v>Mining </c:v>
                </c:pt>
              </c:strCache>
            </c:strRef>
          </c:cat>
          <c:val>
            <c:numRef>
              <c:f>Sheet1!$A$2:$S$2</c:f>
              <c:numCache>
                <c:formatCode>0;\-0;0;@</c:formatCode>
                <c:ptCount val="19"/>
                <c:pt idx="0">
                  <c:v>1032</c:v>
                </c:pt>
                <c:pt idx="1">
                  <c:v>3356</c:v>
                </c:pt>
                <c:pt idx="2">
                  <c:v>3468</c:v>
                </c:pt>
                <c:pt idx="3">
                  <c:v>3663</c:v>
                </c:pt>
                <c:pt idx="4">
                  <c:v>5022</c:v>
                </c:pt>
                <c:pt idx="5">
                  <c:v>5655</c:v>
                </c:pt>
                <c:pt idx="6">
                  <c:v>6357</c:v>
                </c:pt>
                <c:pt idx="7">
                  <c:v>6639</c:v>
                </c:pt>
                <c:pt idx="8">
                  <c:v>7461</c:v>
                </c:pt>
                <c:pt idx="9">
                  <c:v>7548</c:v>
                </c:pt>
                <c:pt idx="10">
                  <c:v>7682</c:v>
                </c:pt>
                <c:pt idx="11">
                  <c:v>8358</c:v>
                </c:pt>
                <c:pt idx="12">
                  <c:v>8640</c:v>
                </c:pt>
                <c:pt idx="13">
                  <c:v>11578</c:v>
                </c:pt>
                <c:pt idx="14">
                  <c:v>11579</c:v>
                </c:pt>
                <c:pt idx="15">
                  <c:v>11904</c:v>
                </c:pt>
                <c:pt idx="16">
                  <c:v>11989</c:v>
                </c:pt>
                <c:pt idx="17">
                  <c:v>33653</c:v>
                </c:pt>
                <c:pt idx="18">
                  <c:v>73932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4598272"/>
        <c:axId val="244599808"/>
      </c:barChart>
      <c:catAx>
        <c:axId val="24459827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244599808"/>
        <c:crosses val="autoZero"/>
        <c:auto val="1"/>
        <c:lblAlgn val="ctr"/>
        <c:lblOffset val="100"/>
        <c:noMultiLvlLbl val="0"/>
      </c:catAx>
      <c:valAx>
        <c:axId val="244599808"/>
        <c:scaling>
          <c:orientation val="minMax"/>
        </c:scaling>
        <c:delete val="0"/>
        <c:axPos val="b"/>
        <c:majorGridlines/>
        <c:numFmt formatCode="0;\-0;0;@" sourceLinked="1"/>
        <c:majorTickMark val="out"/>
        <c:minorTickMark val="none"/>
        <c:tickLblPos val="nextTo"/>
        <c:crossAx val="24459827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blipFill dpi="0" rotWithShape="1">
      <a:blip xmlns:r="http://schemas.openxmlformats.org/officeDocument/2006/relationships" r:embed="rId1">
        <a:alphaModFix amt="48000"/>
      </a:blip>
      <a:srcRect/>
      <a:stretch>
        <a:fillRect/>
      </a:stretch>
    </a:blipFill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126FE4-E4E9-4ADC-A24F-2EA141823EC8}" type="datetimeFigureOut">
              <a:rPr lang="en-AU" smtClean="0"/>
              <a:t>05/01/2016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8EA863-F12E-4B76-BBE2-6CBD7F4D56E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85884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79451" y="4714876"/>
            <a:ext cx="5438775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2432F4-0804-41B1-9EE6-DA2CD0A536BA}" type="slidenum">
              <a:rPr lang="en-AU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A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EA863-F12E-4B76-BBE2-6CBD7F4D56E9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228453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EA863-F12E-4B76-BBE2-6CBD7F4D56E9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440663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E208676-04B7-470B-8B29-18D4F0F3C350}" type="datetime1">
              <a:rPr lang="en-AU" smtClean="0">
                <a:solidFill>
                  <a:prstClr val="black"/>
                </a:solidFill>
              </a:rPr>
              <a:pPr/>
              <a:t>05/01/2016</a:t>
            </a:fld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831287-CE7F-4760-B950-08AF21900DFA}" type="slidenum">
              <a:rPr lang="en-AU" smtClean="0">
                <a:solidFill>
                  <a:prstClr val="black"/>
                </a:solidFill>
              </a:rPr>
              <a:pPr/>
              <a:t>12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4050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EA863-F12E-4B76-BBE2-6CBD7F4D56E9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10859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EA863-F12E-4B76-BBE2-6CBD7F4D56E9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941541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87811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27409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EA863-F12E-4B76-BBE2-6CBD7F4D56E9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36114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EA863-F12E-4B76-BBE2-6CBD7F4D56E9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764294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DMP</a:t>
            </a:r>
            <a:r>
              <a:rPr lang="en-AU" baseline="0" dirty="0" smtClean="0"/>
              <a:t> publishes quarterly </a:t>
            </a:r>
            <a:r>
              <a:rPr lang="en-AU" b="1" baseline="0" dirty="0" smtClean="0"/>
              <a:t>approval performance reports </a:t>
            </a:r>
            <a:r>
              <a:rPr lang="en-AU" baseline="0" dirty="0" smtClean="0"/>
              <a:t>for all key approval processes against target timelines. For example, the target timeline for the assessment of a mining proposal application is 30 business days. DMP reports its performance as a % of applications that were assessed within the target period.  On average, DMP assess greater than 80% of standard applications  within target timelines. During the 2012 calendar year, DMP processed over 7,048 mineral, petroleum and geothermal applications.    </a:t>
            </a:r>
            <a:endParaRPr lang="en-AU" dirty="0" smtClean="0"/>
          </a:p>
          <a:p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Growing community awareness of resource projects has highlighted the importance of ensuring that the departments approvals processes are transparent and openly communicated. 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  </a:t>
            </a:r>
          </a:p>
          <a:p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9015B50-93E1-49A2-B78C-D33EBC86101B}" type="datetime1">
              <a:rPr lang="en-AU" smtClean="0">
                <a:solidFill>
                  <a:prstClr val="black"/>
                </a:solidFill>
              </a:rPr>
              <a:pPr/>
              <a:t>05/01/2016</a:t>
            </a:fld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831287-CE7F-4760-B950-08AF21900DFA}" type="slidenum">
              <a:rPr lang="en-AU" smtClean="0">
                <a:solidFill>
                  <a:prstClr val="black"/>
                </a:solidFill>
              </a:rPr>
              <a:pPr/>
              <a:t>19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87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EA863-F12E-4B76-BBE2-6CBD7F4D56E9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8700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EA863-F12E-4B76-BBE2-6CBD7F4D56E9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595444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EA863-F12E-4B76-BBE2-6CBD7F4D56E9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54135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EA863-F12E-4B76-BBE2-6CBD7F4D56E9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479279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EA863-F12E-4B76-BBE2-6CBD7F4D56E9}" type="slidenum">
              <a:rPr lang="en-AU" smtClean="0"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256449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EA863-F12E-4B76-BBE2-6CBD7F4D56E9}" type="slidenum">
              <a:rPr lang="en-AU" smtClean="0"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950856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331490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33149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334368" algn="l"/>
              </a:tabLst>
              <a:defRPr/>
            </a:pPr>
            <a:r>
              <a:rPr lang="en-AU" altLang="ja-JP" dirty="0" smtClean="0"/>
              <a:t>Three cycles operating in the resources sector — exploration, capital investment into production facilities, and lastly, resource production ARE all shown in this graph.</a:t>
            </a:r>
          </a:p>
          <a:p>
            <a:pPr>
              <a:tabLst>
                <a:tab pos="334368" algn="l"/>
              </a:tabLst>
              <a:defRPr/>
            </a:pPr>
            <a:endParaRPr lang="en-AU" altLang="ja-JP" dirty="0" smtClean="0"/>
          </a:p>
          <a:p>
            <a:pPr>
              <a:tabLst>
                <a:tab pos="334368" algn="l"/>
              </a:tabLst>
              <a:defRPr/>
            </a:pPr>
            <a:r>
              <a:rPr lang="en-AU" altLang="ja-JP" dirty="0" smtClean="0"/>
              <a:t>Like the rest of the world, Western </a:t>
            </a:r>
            <a:r>
              <a:rPr lang="en-AU" altLang="ja-JP" dirty="0"/>
              <a:t>A</a:t>
            </a:r>
            <a:r>
              <a:rPr lang="en-AU" altLang="ja-JP" dirty="0" smtClean="0"/>
              <a:t>ustralia has seen a downturn in two of these cycles -- exploration expenditure and investment into resource production facilities. Nevertheless these downturns have come after enormous rises in these cycles over the last eight years.</a:t>
            </a:r>
          </a:p>
          <a:p>
            <a:pPr>
              <a:tabLst>
                <a:tab pos="334368" algn="l"/>
              </a:tabLst>
              <a:defRPr/>
            </a:pPr>
            <a:endParaRPr lang="en-AU" altLang="ja-JP" dirty="0" smtClean="0"/>
          </a:p>
          <a:p>
            <a:pPr>
              <a:tabLst>
                <a:tab pos="334368" algn="l"/>
              </a:tabLst>
              <a:defRPr/>
            </a:pPr>
            <a:r>
              <a:rPr lang="en-AU" altLang="ja-JP" dirty="0" smtClean="0"/>
              <a:t>The drop in the rate of investment may not be such a bad thing if it reduces wage demands and the general cost of construction.</a:t>
            </a:r>
          </a:p>
          <a:p>
            <a:pPr>
              <a:tabLst>
                <a:tab pos="334368" algn="l"/>
              </a:tabLst>
              <a:defRPr/>
            </a:pPr>
            <a:endParaRPr lang="en-AU" altLang="ja-JP" dirty="0" smtClean="0"/>
          </a:p>
          <a:p>
            <a:pPr>
              <a:tabLst>
                <a:tab pos="334368" algn="l"/>
              </a:tabLst>
              <a:defRPr/>
            </a:pPr>
            <a:r>
              <a:rPr lang="en-AU" altLang="ja-JP" dirty="0" smtClean="0"/>
              <a:t>However, the production cycle, which reached  a new record of $121.6 billion in 2013-14, shows no sign of a downturn on the back of higher physical production despite lower commodity prices. </a:t>
            </a:r>
          </a:p>
          <a:p>
            <a:pPr>
              <a:tabLst>
                <a:tab pos="334368" algn="l"/>
              </a:tabLst>
              <a:defRPr/>
            </a:pPr>
            <a:endParaRPr lang="en-AU" altLang="ja-JP" dirty="0" smtClean="0"/>
          </a:p>
          <a:p>
            <a:endParaRPr lang="en-AU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331490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331490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250F4-8D58-46D7-B693-3D4A73B71CCD}" type="slidenum">
              <a:rPr lang="en-AU" smtClean="0">
                <a:solidFill>
                  <a:prstClr val="black"/>
                </a:solidFill>
              </a:rPr>
              <a:pPr/>
              <a:t>7</a:t>
            </a:fld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985812E-DDCB-46D3-9322-35D03BB56103}" type="datetime1">
              <a:rPr lang="en-AU" smtClean="0">
                <a:solidFill>
                  <a:prstClr val="black"/>
                </a:solidFill>
              </a:rPr>
              <a:pPr/>
              <a:t>05/01/2016</a:t>
            </a:fld>
            <a:endParaRPr lang="en-A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250F4-8D58-46D7-B693-3D4A73B71CCD}" type="slidenum">
              <a:rPr lang="en-AU" smtClean="0">
                <a:solidFill>
                  <a:prstClr val="black"/>
                </a:solidFill>
              </a:rPr>
              <a:pPr/>
              <a:t>8</a:t>
            </a:fld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A6C3D71-27B2-4344-9F84-CA7E3419160B}" type="datetime1">
              <a:rPr lang="en-AU" smtClean="0">
                <a:solidFill>
                  <a:prstClr val="black"/>
                </a:solidFill>
              </a:rPr>
              <a:pPr/>
              <a:t>05/01/2016</a:t>
            </a:fld>
            <a:endParaRPr lang="en-A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/>
              <a:t>As part of the Lead Agency Framework, DMP has responsibility for coordinating resource sector approvals across State Government agencies. In many cases we have interagency agreements.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/>
              <a:t>DMP also tracks other agencies’ approvals performance.</a:t>
            </a:r>
          </a:p>
          <a:p>
            <a:r>
              <a:rPr lang="en-AU" dirty="0" smtClean="0"/>
              <a:t>One agency takes the lead and works to address issues across Government, with set timeframes for each stage</a:t>
            </a:r>
          </a:p>
          <a:p>
            <a:pPr algn="just">
              <a:spcBef>
                <a:spcPts val="400"/>
              </a:spcBef>
              <a:defRPr/>
            </a:pPr>
            <a:r>
              <a:rPr lang="en-AU" dirty="0" smtClean="0"/>
              <a:t>Assist proponents with project approval scoping, coordination and problem solving </a:t>
            </a:r>
          </a:p>
          <a:p>
            <a:pPr algn="just">
              <a:spcBef>
                <a:spcPts val="400"/>
              </a:spcBef>
              <a:defRPr/>
            </a:pPr>
            <a:r>
              <a:rPr lang="en-AU" dirty="0" smtClean="0">
                <a:solidFill>
                  <a:prstClr val="black"/>
                </a:solidFill>
              </a:rPr>
              <a:t>Scoping the proposal determines approvals required, identifies all agencies involved, including Commonwealth </a:t>
            </a:r>
          </a:p>
          <a:p>
            <a:r>
              <a:rPr lang="en-AU" dirty="0" smtClean="0"/>
              <a:t>Projects assigned levels based on importance and complexity</a:t>
            </a:r>
          </a:p>
          <a:p>
            <a:r>
              <a:rPr lang="en-AU" baseline="0" dirty="0" smtClean="0"/>
              <a:t>System of MOUs and agreements between agencies</a:t>
            </a:r>
          </a:p>
          <a:p>
            <a:r>
              <a:rPr lang="en-AU" dirty="0" smtClean="0"/>
              <a:t>Agency responsibility reflects the relevant legislation:</a:t>
            </a:r>
          </a:p>
          <a:p>
            <a:pPr lvl="1" algn="just">
              <a:spcBef>
                <a:spcPts val="400"/>
              </a:spcBef>
              <a:defRPr/>
            </a:pPr>
            <a:r>
              <a:rPr lang="en-AU" dirty="0" smtClean="0"/>
              <a:t>DMP is lead agency for mining, petroleum, geothermal and carbon capture and storage</a:t>
            </a:r>
          </a:p>
          <a:p>
            <a:pPr lvl="1" algn="just">
              <a:spcBef>
                <a:spcPts val="400"/>
              </a:spcBef>
              <a:defRPr/>
            </a:pPr>
            <a:r>
              <a:rPr lang="en-AU" dirty="0" smtClean="0"/>
              <a:t>Department of State Development (DSD) is lead agency for large, complex and strategically important projects</a:t>
            </a:r>
          </a:p>
          <a:p>
            <a:endParaRPr lang="en-AU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250F4-8D58-46D7-B693-3D4A73B71CCD}" type="slidenum">
              <a:rPr lang="en-AU" smtClean="0">
                <a:solidFill>
                  <a:prstClr val="black"/>
                </a:solidFill>
              </a:rPr>
              <a:pPr/>
              <a:t>9</a:t>
            </a:fld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2B0B63A-B686-4931-81DC-C6C943EC9F47}" type="datetime1">
              <a:rPr lang="en-AU" smtClean="0">
                <a:solidFill>
                  <a:prstClr val="black"/>
                </a:solidFill>
              </a:rPr>
              <a:pPr/>
              <a:t>05/01/2016</a:t>
            </a:fld>
            <a:endParaRPr lang="en-A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9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2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3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4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DMP_PPT-titlepage-head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91440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7"/>
          <p:cNvSpPr txBox="1">
            <a:spLocks noChangeArrowheads="1"/>
          </p:cNvSpPr>
          <p:nvPr/>
        </p:nvSpPr>
        <p:spPr bwMode="auto">
          <a:xfrm>
            <a:off x="0" y="6597651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6" name="Text Box 27"/>
          <p:cNvSpPr txBox="1">
            <a:spLocks noChangeArrowheads="1"/>
          </p:cNvSpPr>
          <p:nvPr/>
        </p:nvSpPr>
        <p:spPr bwMode="auto">
          <a:xfrm>
            <a:off x="0" y="6629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7" name="Rectangle 33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561B17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ea typeface="ヒラギノ角ゴ Pro W3" pitchFamily="-112" charset="-128"/>
            </a:endParaRPr>
          </a:p>
        </p:txBody>
      </p:sp>
      <p:sp>
        <p:nvSpPr>
          <p:cNvPr id="8" name="Text Box 27"/>
          <p:cNvSpPr txBox="1">
            <a:spLocks noChangeArrowheads="1"/>
          </p:cNvSpPr>
          <p:nvPr/>
        </p:nvSpPr>
        <p:spPr bwMode="auto">
          <a:xfrm>
            <a:off x="0" y="6629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812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3269162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7732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7732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179955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535344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6088723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604543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161887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94949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814083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274637"/>
            <a:ext cx="2058988" cy="6024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7"/>
            <a:ext cx="6029325" cy="6024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311356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477578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DMP_PPT-titlepage-head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91440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7"/>
          <p:cNvSpPr txBox="1">
            <a:spLocks noChangeArrowheads="1"/>
          </p:cNvSpPr>
          <p:nvPr/>
        </p:nvSpPr>
        <p:spPr bwMode="auto">
          <a:xfrm>
            <a:off x="0" y="6597651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6" name="Text Box 27"/>
          <p:cNvSpPr txBox="1">
            <a:spLocks noChangeArrowheads="1"/>
          </p:cNvSpPr>
          <p:nvPr/>
        </p:nvSpPr>
        <p:spPr bwMode="auto">
          <a:xfrm>
            <a:off x="0" y="6629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7" name="Rectangle 33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561B17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ea typeface="ヒラギノ角ゴ Pro W3" pitchFamily="-112" charset="-128"/>
            </a:endParaRPr>
          </a:p>
        </p:txBody>
      </p:sp>
      <p:sp>
        <p:nvSpPr>
          <p:cNvPr id="8" name="Text Box 27"/>
          <p:cNvSpPr txBox="1">
            <a:spLocks noChangeArrowheads="1"/>
          </p:cNvSpPr>
          <p:nvPr/>
        </p:nvSpPr>
        <p:spPr bwMode="auto">
          <a:xfrm>
            <a:off x="0" y="6629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4768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274637"/>
            <a:ext cx="2058988" cy="6024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7"/>
            <a:ext cx="6029325" cy="6024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3361610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2874643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688091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7732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7732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7366332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3941104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0856264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502645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243897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72367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342487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274637"/>
            <a:ext cx="2058988" cy="6024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7"/>
            <a:ext cx="6029325" cy="6024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0689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193538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010046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DMP_PPT-titlepage-head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91440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7"/>
          <p:cNvSpPr txBox="1">
            <a:spLocks noChangeArrowheads="1"/>
          </p:cNvSpPr>
          <p:nvPr/>
        </p:nvSpPr>
        <p:spPr bwMode="auto">
          <a:xfrm>
            <a:off x="0" y="6597651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6" name="Text Box 27"/>
          <p:cNvSpPr txBox="1">
            <a:spLocks noChangeArrowheads="1"/>
          </p:cNvSpPr>
          <p:nvPr/>
        </p:nvSpPr>
        <p:spPr bwMode="auto">
          <a:xfrm>
            <a:off x="0" y="6629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7" name="Rectangle 33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561B17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ea typeface="ヒラギノ角ゴ Pro W3" pitchFamily="-112" charset="-128"/>
            </a:endParaRPr>
          </a:p>
        </p:txBody>
      </p:sp>
      <p:sp>
        <p:nvSpPr>
          <p:cNvPr id="8" name="Text Box 27"/>
          <p:cNvSpPr txBox="1">
            <a:spLocks noChangeArrowheads="1"/>
          </p:cNvSpPr>
          <p:nvPr/>
        </p:nvSpPr>
        <p:spPr bwMode="auto">
          <a:xfrm>
            <a:off x="0" y="6629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3061373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6585982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47897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7732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7732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971931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241054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834690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5841188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976252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93198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DMP_PPT-titlepage-head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91440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7"/>
          <p:cNvSpPr txBox="1">
            <a:spLocks noChangeArrowheads="1"/>
          </p:cNvSpPr>
          <p:nvPr/>
        </p:nvSpPr>
        <p:spPr bwMode="auto">
          <a:xfrm>
            <a:off x="0" y="6597651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6" name="Text Box 27"/>
          <p:cNvSpPr txBox="1">
            <a:spLocks noChangeArrowheads="1"/>
          </p:cNvSpPr>
          <p:nvPr/>
        </p:nvSpPr>
        <p:spPr bwMode="auto">
          <a:xfrm>
            <a:off x="0" y="6629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7" name="Rectangle 33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561B17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ea typeface="ヒラギノ角ゴ Pro W3" pitchFamily="-112" charset="-128"/>
            </a:endParaRPr>
          </a:p>
        </p:txBody>
      </p:sp>
      <p:sp>
        <p:nvSpPr>
          <p:cNvPr id="8" name="Text Box 27"/>
          <p:cNvSpPr txBox="1">
            <a:spLocks noChangeArrowheads="1"/>
          </p:cNvSpPr>
          <p:nvPr/>
        </p:nvSpPr>
        <p:spPr bwMode="auto">
          <a:xfrm>
            <a:off x="0" y="6629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9717851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4974680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274637"/>
            <a:ext cx="2058988" cy="6024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7"/>
            <a:ext cx="6029325" cy="6024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5321065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321841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DMP_PPT-titlepage-head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91440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7"/>
          <p:cNvSpPr txBox="1">
            <a:spLocks noChangeArrowheads="1"/>
          </p:cNvSpPr>
          <p:nvPr/>
        </p:nvSpPr>
        <p:spPr bwMode="auto">
          <a:xfrm>
            <a:off x="0" y="6597651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6" name="Text Box 27"/>
          <p:cNvSpPr txBox="1">
            <a:spLocks noChangeArrowheads="1"/>
          </p:cNvSpPr>
          <p:nvPr/>
        </p:nvSpPr>
        <p:spPr bwMode="auto">
          <a:xfrm>
            <a:off x="0" y="6629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7" name="Rectangle 33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561B17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ea typeface="ヒラギノ角ゴ Pro W3" pitchFamily="-112" charset="-128"/>
            </a:endParaRPr>
          </a:p>
        </p:txBody>
      </p:sp>
      <p:sp>
        <p:nvSpPr>
          <p:cNvPr id="8" name="Text Box 27"/>
          <p:cNvSpPr txBox="1">
            <a:spLocks noChangeArrowheads="1"/>
          </p:cNvSpPr>
          <p:nvPr/>
        </p:nvSpPr>
        <p:spPr bwMode="auto">
          <a:xfrm>
            <a:off x="0" y="6629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5382635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6992134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383132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7732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7732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957134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5117262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5574805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88662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055322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194714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240982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934494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274637"/>
            <a:ext cx="2058988" cy="6024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7"/>
            <a:ext cx="6029325" cy="6024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774102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612734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DMP_PPT-titlepage-head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91440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7"/>
          <p:cNvSpPr txBox="1">
            <a:spLocks noChangeArrowheads="1"/>
          </p:cNvSpPr>
          <p:nvPr/>
        </p:nvSpPr>
        <p:spPr bwMode="auto">
          <a:xfrm>
            <a:off x="0" y="6597651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6" name="Text Box 27"/>
          <p:cNvSpPr txBox="1">
            <a:spLocks noChangeArrowheads="1"/>
          </p:cNvSpPr>
          <p:nvPr/>
        </p:nvSpPr>
        <p:spPr bwMode="auto">
          <a:xfrm>
            <a:off x="0" y="6629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7" name="Rectangle 33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561B17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ea typeface="ヒラギノ角ゴ Pro W3" pitchFamily="-112" charset="-128"/>
            </a:endParaRPr>
          </a:p>
        </p:txBody>
      </p:sp>
      <p:sp>
        <p:nvSpPr>
          <p:cNvPr id="8" name="Text Box 27"/>
          <p:cNvSpPr txBox="1">
            <a:spLocks noChangeArrowheads="1"/>
          </p:cNvSpPr>
          <p:nvPr/>
        </p:nvSpPr>
        <p:spPr bwMode="auto">
          <a:xfrm>
            <a:off x="0" y="6629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361363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537542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57425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7732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7732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438977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63619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246478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4618439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371806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742277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252583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379547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274637"/>
            <a:ext cx="2058988" cy="6024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7"/>
            <a:ext cx="6029325" cy="6024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6726417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978140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DMP_PPT-titlepage-head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91440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7"/>
          <p:cNvSpPr txBox="1">
            <a:spLocks noChangeArrowheads="1"/>
          </p:cNvSpPr>
          <p:nvPr/>
        </p:nvSpPr>
        <p:spPr bwMode="auto">
          <a:xfrm>
            <a:off x="0" y="6597651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6" name="Text Box 27"/>
          <p:cNvSpPr txBox="1">
            <a:spLocks noChangeArrowheads="1"/>
          </p:cNvSpPr>
          <p:nvPr/>
        </p:nvSpPr>
        <p:spPr bwMode="auto">
          <a:xfrm>
            <a:off x="0" y="6629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7" name="Rectangle 33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561B17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ea typeface="ヒラギノ角ゴ Pro W3" pitchFamily="-112" charset="-128"/>
            </a:endParaRPr>
          </a:p>
        </p:txBody>
      </p:sp>
      <p:sp>
        <p:nvSpPr>
          <p:cNvPr id="8" name="Text Box 27"/>
          <p:cNvSpPr txBox="1">
            <a:spLocks noChangeArrowheads="1"/>
          </p:cNvSpPr>
          <p:nvPr/>
        </p:nvSpPr>
        <p:spPr bwMode="auto">
          <a:xfrm>
            <a:off x="0" y="6629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587869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50303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51897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7732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7732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2297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7732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7732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8631566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023259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3945842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9301454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312938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36469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937962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274637"/>
            <a:ext cx="2058988" cy="6024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7"/>
            <a:ext cx="6029325" cy="6024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1695332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455323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DMP_PPT-titlepage-head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91440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7"/>
          <p:cNvSpPr txBox="1">
            <a:spLocks noChangeArrowheads="1"/>
          </p:cNvSpPr>
          <p:nvPr/>
        </p:nvSpPr>
        <p:spPr bwMode="auto">
          <a:xfrm>
            <a:off x="0" y="6597651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6" name="Text Box 27"/>
          <p:cNvSpPr txBox="1">
            <a:spLocks noChangeArrowheads="1"/>
          </p:cNvSpPr>
          <p:nvPr/>
        </p:nvSpPr>
        <p:spPr bwMode="auto">
          <a:xfrm>
            <a:off x="0" y="6629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7" name="Rectangle 33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561B17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ea typeface="ヒラギノ角ゴ Pro W3" pitchFamily="-112" charset="-128"/>
            </a:endParaRPr>
          </a:p>
        </p:txBody>
      </p:sp>
      <p:sp>
        <p:nvSpPr>
          <p:cNvPr id="8" name="Text Box 27"/>
          <p:cNvSpPr txBox="1">
            <a:spLocks noChangeArrowheads="1"/>
          </p:cNvSpPr>
          <p:nvPr/>
        </p:nvSpPr>
        <p:spPr bwMode="auto">
          <a:xfrm>
            <a:off x="0" y="6629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5685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80675835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893398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099296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7732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7732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0158290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7074605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8991261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3924278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6531683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5798449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8548469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274637"/>
            <a:ext cx="2058988" cy="6024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7"/>
            <a:ext cx="6029325" cy="6024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402162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43923631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4471583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DMP_PPT-titlepage-head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91440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7"/>
          <p:cNvSpPr txBox="1">
            <a:spLocks noChangeArrowheads="1"/>
          </p:cNvSpPr>
          <p:nvPr/>
        </p:nvSpPr>
        <p:spPr bwMode="auto">
          <a:xfrm>
            <a:off x="0" y="6597651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6" name="Text Box 27"/>
          <p:cNvSpPr txBox="1">
            <a:spLocks noChangeArrowheads="1"/>
          </p:cNvSpPr>
          <p:nvPr/>
        </p:nvSpPr>
        <p:spPr bwMode="auto">
          <a:xfrm>
            <a:off x="0" y="6629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7" name="Rectangle 33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561B17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ea typeface="ヒラギノ角ゴ Pro W3" pitchFamily="-112" charset="-128"/>
            </a:endParaRPr>
          </a:p>
        </p:txBody>
      </p:sp>
      <p:sp>
        <p:nvSpPr>
          <p:cNvPr id="8" name="Text Box 27"/>
          <p:cNvSpPr txBox="1">
            <a:spLocks noChangeArrowheads="1"/>
          </p:cNvSpPr>
          <p:nvPr/>
        </p:nvSpPr>
        <p:spPr bwMode="auto">
          <a:xfrm>
            <a:off x="0" y="6629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46870760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58578923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110764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7732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7732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11850353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4489598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88113422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69445589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9640113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90988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15665594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97413598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274637"/>
            <a:ext cx="2058988" cy="6024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7"/>
            <a:ext cx="6029325" cy="6024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6860973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0223346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DMP_PPT-titlepage-head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91440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7"/>
          <p:cNvSpPr txBox="1">
            <a:spLocks noChangeArrowheads="1"/>
          </p:cNvSpPr>
          <p:nvPr/>
        </p:nvSpPr>
        <p:spPr bwMode="auto">
          <a:xfrm>
            <a:off x="0" y="6597651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6" name="Text Box 27"/>
          <p:cNvSpPr txBox="1">
            <a:spLocks noChangeArrowheads="1"/>
          </p:cNvSpPr>
          <p:nvPr/>
        </p:nvSpPr>
        <p:spPr bwMode="auto">
          <a:xfrm>
            <a:off x="0" y="6629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7" name="Rectangle 33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561B17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ea typeface="ヒラギノ角ゴ Pro W3" pitchFamily="-112" charset="-128"/>
            </a:endParaRPr>
          </a:p>
        </p:txBody>
      </p:sp>
      <p:sp>
        <p:nvSpPr>
          <p:cNvPr id="8" name="Text Box 27"/>
          <p:cNvSpPr txBox="1">
            <a:spLocks noChangeArrowheads="1"/>
          </p:cNvSpPr>
          <p:nvPr/>
        </p:nvSpPr>
        <p:spPr bwMode="auto">
          <a:xfrm>
            <a:off x="0" y="6629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48500722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46002612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8928798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7732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7732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6606709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74320339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7355726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8211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201947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12467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8975360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8080700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144464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274637"/>
            <a:ext cx="2058988" cy="6024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7"/>
            <a:ext cx="6029325" cy="6024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26485220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3373056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DMP_PPT-titlepage-head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91440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7"/>
          <p:cNvSpPr txBox="1">
            <a:spLocks noChangeArrowheads="1"/>
          </p:cNvSpPr>
          <p:nvPr/>
        </p:nvSpPr>
        <p:spPr bwMode="auto">
          <a:xfrm>
            <a:off x="0" y="6597651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6" name="Text Box 27"/>
          <p:cNvSpPr txBox="1">
            <a:spLocks noChangeArrowheads="1"/>
          </p:cNvSpPr>
          <p:nvPr/>
        </p:nvSpPr>
        <p:spPr bwMode="auto">
          <a:xfrm>
            <a:off x="0" y="6629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7" name="Rectangle 33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561B17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ea typeface="ヒラギノ角ゴ Pro W3" pitchFamily="-112" charset="-128"/>
            </a:endParaRPr>
          </a:p>
        </p:txBody>
      </p:sp>
      <p:sp>
        <p:nvSpPr>
          <p:cNvPr id="8" name="Text Box 27"/>
          <p:cNvSpPr txBox="1">
            <a:spLocks noChangeArrowheads="1"/>
          </p:cNvSpPr>
          <p:nvPr/>
        </p:nvSpPr>
        <p:spPr bwMode="auto">
          <a:xfrm>
            <a:off x="0" y="6629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92225831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09582932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5914072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7732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7732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16321778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2317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8521096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3300934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5441661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9026022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3242628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16725425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274637"/>
            <a:ext cx="2058988" cy="6024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7"/>
            <a:ext cx="6029325" cy="6024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29426304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687116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DMP_PPT-titlepage-head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91440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7"/>
          <p:cNvSpPr txBox="1">
            <a:spLocks noChangeArrowheads="1"/>
          </p:cNvSpPr>
          <p:nvPr/>
        </p:nvSpPr>
        <p:spPr bwMode="auto">
          <a:xfrm>
            <a:off x="0" y="6597651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6" name="Text Box 27"/>
          <p:cNvSpPr txBox="1">
            <a:spLocks noChangeArrowheads="1"/>
          </p:cNvSpPr>
          <p:nvPr/>
        </p:nvSpPr>
        <p:spPr bwMode="auto">
          <a:xfrm>
            <a:off x="0" y="6629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7" name="Rectangle 33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561B17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ea typeface="ヒラギノ角ゴ Pro W3" pitchFamily="-112" charset="-128"/>
            </a:endParaRPr>
          </a:p>
        </p:txBody>
      </p:sp>
      <p:sp>
        <p:nvSpPr>
          <p:cNvPr id="8" name="Text Box 27"/>
          <p:cNvSpPr txBox="1">
            <a:spLocks noChangeArrowheads="1"/>
          </p:cNvSpPr>
          <p:nvPr/>
        </p:nvSpPr>
        <p:spPr bwMode="auto">
          <a:xfrm>
            <a:off x="0" y="6629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4178997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84695963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85167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028066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7732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7732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8690769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44397439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32971129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83016272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6259133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246592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9801975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274637"/>
            <a:ext cx="2058988" cy="6024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7"/>
            <a:ext cx="6029325" cy="6024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88500678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1888042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DMP_PPT-titlepage-head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91440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7"/>
          <p:cNvSpPr txBox="1">
            <a:spLocks noChangeArrowheads="1"/>
          </p:cNvSpPr>
          <p:nvPr/>
        </p:nvSpPr>
        <p:spPr bwMode="auto">
          <a:xfrm>
            <a:off x="0" y="6597651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6" name="Text Box 27"/>
          <p:cNvSpPr txBox="1">
            <a:spLocks noChangeArrowheads="1"/>
          </p:cNvSpPr>
          <p:nvPr/>
        </p:nvSpPr>
        <p:spPr bwMode="auto">
          <a:xfrm>
            <a:off x="0" y="6629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7" name="Rectangle 33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561B17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ea typeface="ヒラギノ角ゴ Pro W3" pitchFamily="-112" charset="-128"/>
            </a:endParaRPr>
          </a:p>
        </p:txBody>
      </p:sp>
      <p:sp>
        <p:nvSpPr>
          <p:cNvPr id="8" name="Text Box 27"/>
          <p:cNvSpPr txBox="1">
            <a:spLocks noChangeArrowheads="1"/>
          </p:cNvSpPr>
          <p:nvPr/>
        </p:nvSpPr>
        <p:spPr bwMode="auto">
          <a:xfrm>
            <a:off x="0" y="6629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98130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274637"/>
            <a:ext cx="2058988" cy="6024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7"/>
            <a:ext cx="6029325" cy="6024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74674474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33720372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2955037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7732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7732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11356518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35008600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10077620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91204355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0783837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1668303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8513348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274637"/>
            <a:ext cx="2058988" cy="6024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7"/>
            <a:ext cx="6029325" cy="6024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26316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5072037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9844186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DMP_PPT-titlepage-head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91440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7"/>
          <p:cNvSpPr txBox="1">
            <a:spLocks noChangeArrowheads="1"/>
          </p:cNvSpPr>
          <p:nvPr/>
        </p:nvSpPr>
        <p:spPr bwMode="auto">
          <a:xfrm>
            <a:off x="0" y="6597651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6" name="Text Box 27"/>
          <p:cNvSpPr txBox="1">
            <a:spLocks noChangeArrowheads="1"/>
          </p:cNvSpPr>
          <p:nvPr/>
        </p:nvSpPr>
        <p:spPr bwMode="auto">
          <a:xfrm>
            <a:off x="0" y="6629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7" name="Rectangle 33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561B17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ea typeface="ヒラギノ角ゴ Pro W3" pitchFamily="-112" charset="-128"/>
            </a:endParaRPr>
          </a:p>
        </p:txBody>
      </p:sp>
      <p:sp>
        <p:nvSpPr>
          <p:cNvPr id="8" name="Text Box 27"/>
          <p:cNvSpPr txBox="1">
            <a:spLocks noChangeArrowheads="1"/>
          </p:cNvSpPr>
          <p:nvPr/>
        </p:nvSpPr>
        <p:spPr bwMode="auto">
          <a:xfrm>
            <a:off x="0" y="6629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77308856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83676127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0803496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7732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7732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52733883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14443350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81523009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8573342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2502635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72007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DMP_PPT-titlepage-head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91440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7"/>
          <p:cNvSpPr txBox="1">
            <a:spLocks noChangeArrowheads="1"/>
          </p:cNvSpPr>
          <p:nvPr/>
        </p:nvSpPr>
        <p:spPr bwMode="auto">
          <a:xfrm>
            <a:off x="0" y="6597651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6" name="Text Box 27"/>
          <p:cNvSpPr txBox="1">
            <a:spLocks noChangeArrowheads="1"/>
          </p:cNvSpPr>
          <p:nvPr/>
        </p:nvSpPr>
        <p:spPr bwMode="auto">
          <a:xfrm>
            <a:off x="0" y="6629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7" name="Rectangle 33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561B17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ea typeface="ヒラギノ角ゴ Pro W3" pitchFamily="-112" charset="-128"/>
            </a:endParaRPr>
          </a:p>
        </p:txBody>
      </p:sp>
      <p:sp>
        <p:nvSpPr>
          <p:cNvPr id="8" name="Text Box 27"/>
          <p:cNvSpPr txBox="1">
            <a:spLocks noChangeArrowheads="1"/>
          </p:cNvSpPr>
          <p:nvPr/>
        </p:nvSpPr>
        <p:spPr bwMode="auto">
          <a:xfrm>
            <a:off x="0" y="6629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70335815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63342940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274637"/>
            <a:ext cx="2058988" cy="6024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7"/>
            <a:ext cx="6029325" cy="6024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65331001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6509486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DMP_PPT-titlepage-head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91440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7"/>
          <p:cNvSpPr txBox="1">
            <a:spLocks noChangeArrowheads="1"/>
          </p:cNvSpPr>
          <p:nvPr/>
        </p:nvSpPr>
        <p:spPr bwMode="auto">
          <a:xfrm>
            <a:off x="0" y="6597651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6" name="Text Box 27"/>
          <p:cNvSpPr txBox="1">
            <a:spLocks noChangeArrowheads="1"/>
          </p:cNvSpPr>
          <p:nvPr/>
        </p:nvSpPr>
        <p:spPr bwMode="auto">
          <a:xfrm>
            <a:off x="0" y="6629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7" name="Rectangle 33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561B17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ea typeface="ヒラギノ角ゴ Pro W3" pitchFamily="-112" charset="-128"/>
            </a:endParaRPr>
          </a:p>
        </p:txBody>
      </p:sp>
      <p:sp>
        <p:nvSpPr>
          <p:cNvPr id="8" name="Text Box 27"/>
          <p:cNvSpPr txBox="1">
            <a:spLocks noChangeArrowheads="1"/>
          </p:cNvSpPr>
          <p:nvPr/>
        </p:nvSpPr>
        <p:spPr bwMode="auto">
          <a:xfrm>
            <a:off x="0" y="6629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81192857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8320764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7123210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7732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7732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76789014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8729833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52967150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472241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23601308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2405127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8441957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45175498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274637"/>
            <a:ext cx="2058988" cy="6024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7"/>
            <a:ext cx="6029325" cy="6024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99663091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4501848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DMP_PPT-titlepage-head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91440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7"/>
          <p:cNvSpPr txBox="1">
            <a:spLocks noChangeArrowheads="1"/>
          </p:cNvSpPr>
          <p:nvPr/>
        </p:nvSpPr>
        <p:spPr bwMode="auto">
          <a:xfrm>
            <a:off x="0" y="6597651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6" name="Text Box 27"/>
          <p:cNvSpPr txBox="1">
            <a:spLocks noChangeArrowheads="1"/>
          </p:cNvSpPr>
          <p:nvPr/>
        </p:nvSpPr>
        <p:spPr bwMode="auto">
          <a:xfrm>
            <a:off x="0" y="6629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7" name="Rectangle 33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561B17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ea typeface="ヒラギノ角ゴ Pro W3" pitchFamily="-112" charset="-128"/>
            </a:endParaRPr>
          </a:p>
        </p:txBody>
      </p:sp>
      <p:sp>
        <p:nvSpPr>
          <p:cNvPr id="8" name="Text Box 27"/>
          <p:cNvSpPr txBox="1">
            <a:spLocks noChangeArrowheads="1"/>
          </p:cNvSpPr>
          <p:nvPr/>
        </p:nvSpPr>
        <p:spPr bwMode="auto">
          <a:xfrm>
            <a:off x="0" y="6629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15538382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58659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1725043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7732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7732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27174515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043881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867694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59839238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59681478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132190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7347737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56429376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274637"/>
            <a:ext cx="2058988" cy="6024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7"/>
            <a:ext cx="6029325" cy="6024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77816633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983875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DMP_PPT-titlepage-head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91440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7"/>
          <p:cNvSpPr txBox="1">
            <a:spLocks noChangeArrowheads="1"/>
          </p:cNvSpPr>
          <p:nvPr/>
        </p:nvSpPr>
        <p:spPr bwMode="auto">
          <a:xfrm>
            <a:off x="0" y="6597651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6" name="Text Box 27"/>
          <p:cNvSpPr txBox="1">
            <a:spLocks noChangeArrowheads="1"/>
          </p:cNvSpPr>
          <p:nvPr/>
        </p:nvSpPr>
        <p:spPr bwMode="auto">
          <a:xfrm>
            <a:off x="0" y="6629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7" name="Rectangle 33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561B17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ea typeface="ヒラギノ角ゴ Pro W3" pitchFamily="-112" charset="-128"/>
            </a:endParaRPr>
          </a:p>
        </p:txBody>
      </p:sp>
      <p:sp>
        <p:nvSpPr>
          <p:cNvPr id="8" name="Text Box 27"/>
          <p:cNvSpPr txBox="1">
            <a:spLocks noChangeArrowheads="1"/>
          </p:cNvSpPr>
          <p:nvPr/>
        </p:nvSpPr>
        <p:spPr bwMode="auto">
          <a:xfrm>
            <a:off x="0" y="6629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35909023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74572360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7465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7732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7732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6863165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7732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7732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0844473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88858936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31370349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8044367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3333699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0690762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41745530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274637"/>
            <a:ext cx="2058988" cy="6024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7"/>
            <a:ext cx="6029325" cy="6024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31493371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47821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48280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06614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60225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509267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83704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45686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675025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274637"/>
            <a:ext cx="2058988" cy="6024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7"/>
            <a:ext cx="6029325" cy="6024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79687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11125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DMP_PPT-titlepage-head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91440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7"/>
          <p:cNvSpPr txBox="1">
            <a:spLocks noChangeArrowheads="1"/>
          </p:cNvSpPr>
          <p:nvPr/>
        </p:nvSpPr>
        <p:spPr bwMode="auto">
          <a:xfrm>
            <a:off x="0" y="6597651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6" name="Text Box 27"/>
          <p:cNvSpPr txBox="1">
            <a:spLocks noChangeArrowheads="1"/>
          </p:cNvSpPr>
          <p:nvPr/>
        </p:nvSpPr>
        <p:spPr bwMode="auto">
          <a:xfrm>
            <a:off x="0" y="6629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7" name="Rectangle 33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561B17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ea typeface="ヒラギノ角ゴ Pro W3" pitchFamily="-112" charset="-128"/>
            </a:endParaRPr>
          </a:p>
        </p:txBody>
      </p:sp>
      <p:sp>
        <p:nvSpPr>
          <p:cNvPr id="8" name="Text Box 27"/>
          <p:cNvSpPr txBox="1">
            <a:spLocks noChangeArrowheads="1"/>
          </p:cNvSpPr>
          <p:nvPr/>
        </p:nvSpPr>
        <p:spPr bwMode="auto">
          <a:xfrm>
            <a:off x="0" y="6629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37705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233341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2922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7732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7732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25650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7732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7732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56854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12773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505380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373401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00929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02242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45135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274637"/>
            <a:ext cx="2058988" cy="6024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7"/>
            <a:ext cx="6029325" cy="6024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915598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27343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DMP_PPT-titlepage-head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91440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7"/>
          <p:cNvSpPr txBox="1">
            <a:spLocks noChangeArrowheads="1"/>
          </p:cNvSpPr>
          <p:nvPr/>
        </p:nvSpPr>
        <p:spPr bwMode="auto">
          <a:xfrm>
            <a:off x="0" y="6597651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6" name="Text Box 27"/>
          <p:cNvSpPr txBox="1">
            <a:spLocks noChangeArrowheads="1"/>
          </p:cNvSpPr>
          <p:nvPr/>
        </p:nvSpPr>
        <p:spPr bwMode="auto">
          <a:xfrm>
            <a:off x="0" y="6629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7" name="Rectangle 33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561B17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ea typeface="ヒラギノ角ゴ Pro W3" pitchFamily="-112" charset="-128"/>
            </a:endParaRPr>
          </a:p>
        </p:txBody>
      </p:sp>
      <p:sp>
        <p:nvSpPr>
          <p:cNvPr id="8" name="Text Box 27"/>
          <p:cNvSpPr txBox="1">
            <a:spLocks noChangeArrowheads="1"/>
          </p:cNvSpPr>
          <p:nvPr/>
        </p:nvSpPr>
        <p:spPr bwMode="auto">
          <a:xfrm>
            <a:off x="0" y="6629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0818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492627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962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95113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7732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7732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353263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75510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39722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137764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112567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894955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069542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274637"/>
            <a:ext cx="2058988" cy="6024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7"/>
            <a:ext cx="6029325" cy="6024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09085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4783202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200727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DMP_PPT-titlepage-head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91440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7"/>
          <p:cNvSpPr txBox="1">
            <a:spLocks noChangeArrowheads="1"/>
          </p:cNvSpPr>
          <p:nvPr/>
        </p:nvSpPr>
        <p:spPr bwMode="auto">
          <a:xfrm>
            <a:off x="0" y="6597651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6" name="Text Box 27"/>
          <p:cNvSpPr txBox="1">
            <a:spLocks noChangeArrowheads="1"/>
          </p:cNvSpPr>
          <p:nvPr/>
        </p:nvSpPr>
        <p:spPr bwMode="auto">
          <a:xfrm>
            <a:off x="0" y="6629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7" name="Rectangle 33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561B17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ea typeface="ヒラギノ角ゴ Pro W3" pitchFamily="-112" charset="-128"/>
            </a:endParaRPr>
          </a:p>
        </p:txBody>
      </p:sp>
      <p:sp>
        <p:nvSpPr>
          <p:cNvPr id="8" name="Text Box 27"/>
          <p:cNvSpPr txBox="1">
            <a:spLocks noChangeArrowheads="1"/>
          </p:cNvSpPr>
          <p:nvPr/>
        </p:nvSpPr>
        <p:spPr bwMode="auto">
          <a:xfrm>
            <a:off x="0" y="6629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1987001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0767792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095249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7732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7732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8199807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084323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9527378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541322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624444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6441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091081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6270969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274637"/>
            <a:ext cx="2058988" cy="6024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7"/>
            <a:ext cx="6029325" cy="6024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587993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330333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DMP_PPT-titlepage-head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91440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7"/>
          <p:cNvSpPr txBox="1">
            <a:spLocks noChangeArrowheads="1"/>
          </p:cNvSpPr>
          <p:nvPr/>
        </p:nvSpPr>
        <p:spPr bwMode="auto">
          <a:xfrm>
            <a:off x="0" y="6597651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6" name="Text Box 27"/>
          <p:cNvSpPr txBox="1">
            <a:spLocks noChangeArrowheads="1"/>
          </p:cNvSpPr>
          <p:nvPr/>
        </p:nvSpPr>
        <p:spPr bwMode="auto">
          <a:xfrm>
            <a:off x="0" y="6629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7" name="Rectangle 33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561B17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ea typeface="ヒラギノ角ゴ Pro W3" pitchFamily="-112" charset="-128"/>
            </a:endParaRPr>
          </a:p>
        </p:txBody>
      </p:sp>
      <p:sp>
        <p:nvSpPr>
          <p:cNvPr id="8" name="Text Box 27"/>
          <p:cNvSpPr txBox="1">
            <a:spLocks noChangeArrowheads="1"/>
          </p:cNvSpPr>
          <p:nvPr/>
        </p:nvSpPr>
        <p:spPr bwMode="auto">
          <a:xfrm>
            <a:off x="0" y="6629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1222916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9113709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732063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7732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7732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5083951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288045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0057746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33591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707394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93735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019690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3351587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274637"/>
            <a:ext cx="2058988" cy="6024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7"/>
            <a:ext cx="6029325" cy="6024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666553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106113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DMP_PPT-titlepage-head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91440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7"/>
          <p:cNvSpPr txBox="1">
            <a:spLocks noChangeArrowheads="1"/>
          </p:cNvSpPr>
          <p:nvPr/>
        </p:nvSpPr>
        <p:spPr bwMode="auto">
          <a:xfrm>
            <a:off x="0" y="6597651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6" name="Text Box 27"/>
          <p:cNvSpPr txBox="1">
            <a:spLocks noChangeArrowheads="1"/>
          </p:cNvSpPr>
          <p:nvPr/>
        </p:nvSpPr>
        <p:spPr bwMode="auto">
          <a:xfrm>
            <a:off x="0" y="6629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7" name="Rectangle 33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561B17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ea typeface="ヒラギノ角ゴ Pro W3" pitchFamily="-112" charset="-128"/>
            </a:endParaRPr>
          </a:p>
        </p:txBody>
      </p:sp>
      <p:sp>
        <p:nvSpPr>
          <p:cNvPr id="8" name="Text Box 27"/>
          <p:cNvSpPr txBox="1">
            <a:spLocks noChangeArrowheads="1"/>
          </p:cNvSpPr>
          <p:nvPr/>
        </p:nvSpPr>
        <p:spPr bwMode="auto">
          <a:xfrm>
            <a:off x="0" y="6629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0977900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4780771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872726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7732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7732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3178854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3391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095636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1778382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576526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840482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786271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211593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274637"/>
            <a:ext cx="2058988" cy="6024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7"/>
            <a:ext cx="6029325" cy="6024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7783096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196740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DMP_PPT-titlepage-head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91440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7"/>
          <p:cNvSpPr txBox="1">
            <a:spLocks noChangeArrowheads="1"/>
          </p:cNvSpPr>
          <p:nvPr/>
        </p:nvSpPr>
        <p:spPr bwMode="auto">
          <a:xfrm>
            <a:off x="0" y="6597651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6" name="Text Box 27"/>
          <p:cNvSpPr txBox="1">
            <a:spLocks noChangeArrowheads="1"/>
          </p:cNvSpPr>
          <p:nvPr/>
        </p:nvSpPr>
        <p:spPr bwMode="auto">
          <a:xfrm>
            <a:off x="0" y="6629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7" name="Rectangle 33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561B17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ea typeface="ヒラギノ角ゴ Pro W3" pitchFamily="-112" charset="-128"/>
            </a:endParaRPr>
          </a:p>
        </p:txBody>
      </p:sp>
      <p:sp>
        <p:nvSpPr>
          <p:cNvPr id="8" name="Text Box 27"/>
          <p:cNvSpPr txBox="1">
            <a:spLocks noChangeArrowheads="1"/>
          </p:cNvSpPr>
          <p:nvPr/>
        </p:nvSpPr>
        <p:spPr bwMode="auto">
          <a:xfrm>
            <a:off x="0" y="6629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58262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7180723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2938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image" Target="../media/image1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Relationship Id="rId14" Type="http://schemas.openxmlformats.org/officeDocument/2006/relationships/image" Target="../media/image1.jpe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image" Target="../media/image1.jpe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slideLayout" Target="../slideLayouts/slideLayout156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Relationship Id="rId14" Type="http://schemas.openxmlformats.org/officeDocument/2006/relationships/image" Target="../media/image1.jpe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slideLayout" Target="../slideLayouts/slideLayout168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Relationship Id="rId14" Type="http://schemas.openxmlformats.org/officeDocument/2006/relationships/image" Target="../media/image1.jpe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5.xml"/><Relationship Id="rId12" Type="http://schemas.openxmlformats.org/officeDocument/2006/relationships/slideLayout" Target="../slideLayouts/slideLayout180.xml"/><Relationship Id="rId2" Type="http://schemas.openxmlformats.org/officeDocument/2006/relationships/slideLayout" Target="../slideLayouts/slideLayout170.xml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1" Type="http://schemas.openxmlformats.org/officeDocument/2006/relationships/slideLayout" Target="../slideLayouts/slideLayout179.xml"/><Relationship Id="rId5" Type="http://schemas.openxmlformats.org/officeDocument/2006/relationships/slideLayout" Target="../slideLayouts/slideLayout173.xml"/><Relationship Id="rId10" Type="http://schemas.openxmlformats.org/officeDocument/2006/relationships/slideLayout" Target="../slideLayouts/slideLayout178.xml"/><Relationship Id="rId4" Type="http://schemas.openxmlformats.org/officeDocument/2006/relationships/slideLayout" Target="../slideLayouts/slideLayout172.xml"/><Relationship Id="rId9" Type="http://schemas.openxmlformats.org/officeDocument/2006/relationships/slideLayout" Target="../slideLayouts/slideLayout177.xml"/><Relationship Id="rId14" Type="http://schemas.openxmlformats.org/officeDocument/2006/relationships/image" Target="../media/image1.jpe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8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87.xml"/><Relationship Id="rId12" Type="http://schemas.openxmlformats.org/officeDocument/2006/relationships/slideLayout" Target="../slideLayouts/slideLayout192.xml"/><Relationship Id="rId2" Type="http://schemas.openxmlformats.org/officeDocument/2006/relationships/slideLayout" Target="../slideLayouts/slideLayout182.xml"/><Relationship Id="rId1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6.xml"/><Relationship Id="rId11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9.xml"/><Relationship Id="rId14" Type="http://schemas.openxmlformats.org/officeDocument/2006/relationships/image" Target="../media/image1.jpe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0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195.xml"/><Relationship Id="rId7" Type="http://schemas.openxmlformats.org/officeDocument/2006/relationships/slideLayout" Target="../slideLayouts/slideLayout199.xml"/><Relationship Id="rId12" Type="http://schemas.openxmlformats.org/officeDocument/2006/relationships/slideLayout" Target="../slideLayouts/slideLayout204.xml"/><Relationship Id="rId2" Type="http://schemas.openxmlformats.org/officeDocument/2006/relationships/slideLayout" Target="../slideLayouts/slideLayout194.xml"/><Relationship Id="rId1" Type="http://schemas.openxmlformats.org/officeDocument/2006/relationships/slideLayout" Target="../slideLayouts/slideLayout193.xml"/><Relationship Id="rId6" Type="http://schemas.openxmlformats.org/officeDocument/2006/relationships/slideLayout" Target="../slideLayouts/slideLayout198.xml"/><Relationship Id="rId11" Type="http://schemas.openxmlformats.org/officeDocument/2006/relationships/slideLayout" Target="../slideLayouts/slideLayout203.xml"/><Relationship Id="rId5" Type="http://schemas.openxmlformats.org/officeDocument/2006/relationships/slideLayout" Target="../slideLayouts/slideLayout197.xml"/><Relationship Id="rId10" Type="http://schemas.openxmlformats.org/officeDocument/2006/relationships/slideLayout" Target="../slideLayouts/slideLayout202.xml"/><Relationship Id="rId4" Type="http://schemas.openxmlformats.org/officeDocument/2006/relationships/slideLayout" Target="../slideLayouts/slideLayout196.xml"/><Relationship Id="rId9" Type="http://schemas.openxmlformats.org/officeDocument/2006/relationships/slideLayout" Target="../slideLayouts/slideLayout201.xml"/><Relationship Id="rId14" Type="http://schemas.openxmlformats.org/officeDocument/2006/relationships/image" Target="../media/image1.jpe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2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207.xml"/><Relationship Id="rId7" Type="http://schemas.openxmlformats.org/officeDocument/2006/relationships/slideLayout" Target="../slideLayouts/slideLayout211.xml"/><Relationship Id="rId12" Type="http://schemas.openxmlformats.org/officeDocument/2006/relationships/slideLayout" Target="../slideLayouts/slideLayout216.xml"/><Relationship Id="rId2" Type="http://schemas.openxmlformats.org/officeDocument/2006/relationships/slideLayout" Target="../slideLayouts/slideLayout206.xml"/><Relationship Id="rId1" Type="http://schemas.openxmlformats.org/officeDocument/2006/relationships/slideLayout" Target="../slideLayouts/slideLayout205.xml"/><Relationship Id="rId6" Type="http://schemas.openxmlformats.org/officeDocument/2006/relationships/slideLayout" Target="../slideLayouts/slideLayout210.xml"/><Relationship Id="rId11" Type="http://schemas.openxmlformats.org/officeDocument/2006/relationships/slideLayout" Target="../slideLayouts/slideLayout215.xml"/><Relationship Id="rId5" Type="http://schemas.openxmlformats.org/officeDocument/2006/relationships/slideLayout" Target="../slideLayouts/slideLayout209.xml"/><Relationship Id="rId10" Type="http://schemas.openxmlformats.org/officeDocument/2006/relationships/slideLayout" Target="../slideLayouts/slideLayout214.xml"/><Relationship Id="rId4" Type="http://schemas.openxmlformats.org/officeDocument/2006/relationships/slideLayout" Target="../slideLayouts/slideLayout208.xml"/><Relationship Id="rId9" Type="http://schemas.openxmlformats.org/officeDocument/2006/relationships/slideLayout" Target="../slideLayouts/slideLayout213.xml"/><Relationship Id="rId14" Type="http://schemas.openxmlformats.org/officeDocument/2006/relationships/image" Target="../media/image1.jpe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4.xml"/><Relationship Id="rId13" Type="http://schemas.openxmlformats.org/officeDocument/2006/relationships/theme" Target="../theme/theme19.xml"/><Relationship Id="rId3" Type="http://schemas.openxmlformats.org/officeDocument/2006/relationships/slideLayout" Target="../slideLayouts/slideLayout219.xml"/><Relationship Id="rId7" Type="http://schemas.openxmlformats.org/officeDocument/2006/relationships/slideLayout" Target="../slideLayouts/slideLayout223.xml"/><Relationship Id="rId12" Type="http://schemas.openxmlformats.org/officeDocument/2006/relationships/slideLayout" Target="../slideLayouts/slideLayout228.xml"/><Relationship Id="rId2" Type="http://schemas.openxmlformats.org/officeDocument/2006/relationships/slideLayout" Target="../slideLayouts/slideLayout218.xml"/><Relationship Id="rId1" Type="http://schemas.openxmlformats.org/officeDocument/2006/relationships/slideLayout" Target="../slideLayouts/slideLayout217.xml"/><Relationship Id="rId6" Type="http://schemas.openxmlformats.org/officeDocument/2006/relationships/slideLayout" Target="../slideLayouts/slideLayout222.xml"/><Relationship Id="rId11" Type="http://schemas.openxmlformats.org/officeDocument/2006/relationships/slideLayout" Target="../slideLayouts/slideLayout227.xml"/><Relationship Id="rId5" Type="http://schemas.openxmlformats.org/officeDocument/2006/relationships/slideLayout" Target="../slideLayouts/slideLayout221.xml"/><Relationship Id="rId10" Type="http://schemas.openxmlformats.org/officeDocument/2006/relationships/slideLayout" Target="../slideLayouts/slideLayout226.xml"/><Relationship Id="rId4" Type="http://schemas.openxmlformats.org/officeDocument/2006/relationships/slideLayout" Target="../slideLayouts/slideLayout220.xml"/><Relationship Id="rId9" Type="http://schemas.openxmlformats.org/officeDocument/2006/relationships/slideLayout" Target="../slideLayouts/slideLayout225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6.xml"/><Relationship Id="rId13" Type="http://schemas.openxmlformats.org/officeDocument/2006/relationships/theme" Target="../theme/theme20.xml"/><Relationship Id="rId3" Type="http://schemas.openxmlformats.org/officeDocument/2006/relationships/slideLayout" Target="../slideLayouts/slideLayout231.xml"/><Relationship Id="rId7" Type="http://schemas.openxmlformats.org/officeDocument/2006/relationships/slideLayout" Target="../slideLayouts/slideLayout235.xml"/><Relationship Id="rId12" Type="http://schemas.openxmlformats.org/officeDocument/2006/relationships/slideLayout" Target="../slideLayouts/slideLayout240.xml"/><Relationship Id="rId2" Type="http://schemas.openxmlformats.org/officeDocument/2006/relationships/slideLayout" Target="../slideLayouts/slideLayout230.xml"/><Relationship Id="rId1" Type="http://schemas.openxmlformats.org/officeDocument/2006/relationships/slideLayout" Target="../slideLayouts/slideLayout229.xml"/><Relationship Id="rId6" Type="http://schemas.openxmlformats.org/officeDocument/2006/relationships/slideLayout" Target="../slideLayouts/slideLayout234.xml"/><Relationship Id="rId11" Type="http://schemas.openxmlformats.org/officeDocument/2006/relationships/slideLayout" Target="../slideLayouts/slideLayout239.xml"/><Relationship Id="rId5" Type="http://schemas.openxmlformats.org/officeDocument/2006/relationships/slideLayout" Target="../slideLayouts/slideLayout233.xml"/><Relationship Id="rId10" Type="http://schemas.openxmlformats.org/officeDocument/2006/relationships/slideLayout" Target="../slideLayouts/slideLayout238.xml"/><Relationship Id="rId4" Type="http://schemas.openxmlformats.org/officeDocument/2006/relationships/slideLayout" Target="../slideLayouts/slideLayout232.xml"/><Relationship Id="rId9" Type="http://schemas.openxmlformats.org/officeDocument/2006/relationships/slideLayout" Target="../slideLayouts/slideLayout237.xml"/><Relationship Id="rId14" Type="http://schemas.openxmlformats.org/officeDocument/2006/relationships/image" Target="../media/image1.jpeg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8.xml"/><Relationship Id="rId13" Type="http://schemas.openxmlformats.org/officeDocument/2006/relationships/theme" Target="../theme/theme21.xml"/><Relationship Id="rId3" Type="http://schemas.openxmlformats.org/officeDocument/2006/relationships/slideLayout" Target="../slideLayouts/slideLayout243.xml"/><Relationship Id="rId7" Type="http://schemas.openxmlformats.org/officeDocument/2006/relationships/slideLayout" Target="../slideLayouts/slideLayout247.xml"/><Relationship Id="rId12" Type="http://schemas.openxmlformats.org/officeDocument/2006/relationships/slideLayout" Target="../slideLayouts/slideLayout252.xml"/><Relationship Id="rId2" Type="http://schemas.openxmlformats.org/officeDocument/2006/relationships/slideLayout" Target="../slideLayouts/slideLayout242.xm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1" Type="http://schemas.openxmlformats.org/officeDocument/2006/relationships/slideLayout" Target="../slideLayouts/slideLayout251.xml"/><Relationship Id="rId5" Type="http://schemas.openxmlformats.org/officeDocument/2006/relationships/slideLayout" Target="../slideLayouts/slideLayout245.xml"/><Relationship Id="rId10" Type="http://schemas.openxmlformats.org/officeDocument/2006/relationships/slideLayout" Target="../slideLayouts/slideLayout250.xm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Relationship Id="rId14" Type="http://schemas.openxmlformats.org/officeDocument/2006/relationships/image" Target="../media/image1.jpeg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0.xml"/><Relationship Id="rId13" Type="http://schemas.openxmlformats.org/officeDocument/2006/relationships/theme" Target="../theme/theme22.xml"/><Relationship Id="rId3" Type="http://schemas.openxmlformats.org/officeDocument/2006/relationships/slideLayout" Target="../slideLayouts/slideLayout255.xml"/><Relationship Id="rId7" Type="http://schemas.openxmlformats.org/officeDocument/2006/relationships/slideLayout" Target="../slideLayouts/slideLayout259.xml"/><Relationship Id="rId12" Type="http://schemas.openxmlformats.org/officeDocument/2006/relationships/slideLayout" Target="../slideLayouts/slideLayout264.xml"/><Relationship Id="rId2" Type="http://schemas.openxmlformats.org/officeDocument/2006/relationships/slideLayout" Target="../slideLayouts/slideLayout254.xml"/><Relationship Id="rId1" Type="http://schemas.openxmlformats.org/officeDocument/2006/relationships/slideLayout" Target="../slideLayouts/slideLayout253.xml"/><Relationship Id="rId6" Type="http://schemas.openxmlformats.org/officeDocument/2006/relationships/slideLayout" Target="../slideLayouts/slideLayout258.xml"/><Relationship Id="rId11" Type="http://schemas.openxmlformats.org/officeDocument/2006/relationships/slideLayout" Target="../slideLayouts/slideLayout263.xml"/><Relationship Id="rId5" Type="http://schemas.openxmlformats.org/officeDocument/2006/relationships/slideLayout" Target="../slideLayouts/slideLayout257.xml"/><Relationship Id="rId10" Type="http://schemas.openxmlformats.org/officeDocument/2006/relationships/slideLayout" Target="../slideLayouts/slideLayout262.xml"/><Relationship Id="rId4" Type="http://schemas.openxmlformats.org/officeDocument/2006/relationships/slideLayout" Target="../slideLayouts/slideLayout256.xml"/><Relationship Id="rId9" Type="http://schemas.openxmlformats.org/officeDocument/2006/relationships/slideLayout" Target="../slideLayouts/slideLayout261.xml"/><Relationship Id="rId14" Type="http://schemas.openxmlformats.org/officeDocument/2006/relationships/image" Target="../media/image1.jpeg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13" Type="http://schemas.openxmlformats.org/officeDocument/2006/relationships/theme" Target="../theme/theme23.xml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slideLayout" Target="../slideLayouts/slideLayout276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Relationship Id="rId14" Type="http://schemas.openxmlformats.org/officeDocument/2006/relationships/image" Target="../media/image1.jpeg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4.xml"/><Relationship Id="rId13" Type="http://schemas.openxmlformats.org/officeDocument/2006/relationships/theme" Target="../theme/theme24.xml"/><Relationship Id="rId3" Type="http://schemas.openxmlformats.org/officeDocument/2006/relationships/slideLayout" Target="../slideLayouts/slideLayout279.xml"/><Relationship Id="rId7" Type="http://schemas.openxmlformats.org/officeDocument/2006/relationships/slideLayout" Target="../slideLayouts/slideLayout283.xml"/><Relationship Id="rId12" Type="http://schemas.openxmlformats.org/officeDocument/2006/relationships/slideLayout" Target="../slideLayouts/slideLayout288.xml"/><Relationship Id="rId2" Type="http://schemas.openxmlformats.org/officeDocument/2006/relationships/slideLayout" Target="../slideLayouts/slideLayout278.xml"/><Relationship Id="rId1" Type="http://schemas.openxmlformats.org/officeDocument/2006/relationships/slideLayout" Target="../slideLayouts/slideLayout277.xml"/><Relationship Id="rId6" Type="http://schemas.openxmlformats.org/officeDocument/2006/relationships/slideLayout" Target="../slideLayouts/slideLayout282.xml"/><Relationship Id="rId11" Type="http://schemas.openxmlformats.org/officeDocument/2006/relationships/slideLayout" Target="../slideLayouts/slideLayout287.xml"/><Relationship Id="rId5" Type="http://schemas.openxmlformats.org/officeDocument/2006/relationships/slideLayout" Target="../slideLayouts/slideLayout281.xml"/><Relationship Id="rId10" Type="http://schemas.openxmlformats.org/officeDocument/2006/relationships/slideLayout" Target="../slideLayouts/slideLayout286.xml"/><Relationship Id="rId4" Type="http://schemas.openxmlformats.org/officeDocument/2006/relationships/slideLayout" Target="../slideLayouts/slideLayout280.xml"/><Relationship Id="rId9" Type="http://schemas.openxmlformats.org/officeDocument/2006/relationships/slideLayout" Target="../slideLayouts/slideLayout285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1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1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DMP_PPT-infopage-heade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2"/>
            <a:ext cx="91440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274637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title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773237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1051" name="Text Box 27"/>
          <p:cNvSpPr txBox="1">
            <a:spLocks noChangeArrowheads="1"/>
          </p:cNvSpPr>
          <p:nvPr/>
        </p:nvSpPr>
        <p:spPr bwMode="auto">
          <a:xfrm>
            <a:off x="0" y="6597651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2" name="Text Box 27"/>
          <p:cNvSpPr txBox="1">
            <a:spLocks noChangeArrowheads="1"/>
          </p:cNvSpPr>
          <p:nvPr/>
        </p:nvSpPr>
        <p:spPr bwMode="auto">
          <a:xfrm>
            <a:off x="0" y="6629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561B17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ea typeface="ヒラギノ角ゴ Pro W3" pitchFamily="-112" charset="-128"/>
            </a:endParaRPr>
          </a:p>
        </p:txBody>
      </p:sp>
      <p:sp>
        <p:nvSpPr>
          <p:cNvPr id="3" name="Text Box 27"/>
          <p:cNvSpPr txBox="1">
            <a:spLocks noChangeArrowheads="1"/>
          </p:cNvSpPr>
          <p:nvPr/>
        </p:nvSpPr>
        <p:spPr bwMode="auto">
          <a:xfrm>
            <a:off x="0" y="6629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</p:spTree>
    <p:extLst>
      <p:ext uri="{BB962C8B-B14F-4D97-AF65-F5344CB8AC3E}">
        <p14:creationId xmlns:p14="http://schemas.microsoft.com/office/powerpoint/2010/main" val="1114139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DMP_PPT-infopage-heade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2"/>
            <a:ext cx="91440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274637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title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773237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1051" name="Text Box 27"/>
          <p:cNvSpPr txBox="1">
            <a:spLocks noChangeArrowheads="1"/>
          </p:cNvSpPr>
          <p:nvPr/>
        </p:nvSpPr>
        <p:spPr bwMode="auto">
          <a:xfrm>
            <a:off x="0" y="6597651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2" name="Text Box 27"/>
          <p:cNvSpPr txBox="1">
            <a:spLocks noChangeArrowheads="1"/>
          </p:cNvSpPr>
          <p:nvPr/>
        </p:nvSpPr>
        <p:spPr bwMode="auto">
          <a:xfrm>
            <a:off x="0" y="6629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561B17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ea typeface="ヒラギノ角ゴ Pro W3" pitchFamily="-112" charset="-128"/>
            </a:endParaRPr>
          </a:p>
        </p:txBody>
      </p:sp>
      <p:sp>
        <p:nvSpPr>
          <p:cNvPr id="3" name="Text Box 27"/>
          <p:cNvSpPr txBox="1">
            <a:spLocks noChangeArrowheads="1"/>
          </p:cNvSpPr>
          <p:nvPr/>
        </p:nvSpPr>
        <p:spPr bwMode="auto">
          <a:xfrm>
            <a:off x="0" y="6629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</p:spTree>
    <p:extLst>
      <p:ext uri="{BB962C8B-B14F-4D97-AF65-F5344CB8AC3E}">
        <p14:creationId xmlns:p14="http://schemas.microsoft.com/office/powerpoint/2010/main" val="3983744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DMP_PPT-infopage-heade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2"/>
            <a:ext cx="91440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274637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title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773237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1051" name="Text Box 27"/>
          <p:cNvSpPr txBox="1">
            <a:spLocks noChangeArrowheads="1"/>
          </p:cNvSpPr>
          <p:nvPr/>
        </p:nvSpPr>
        <p:spPr bwMode="auto">
          <a:xfrm>
            <a:off x="0" y="6597651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2" name="Text Box 27"/>
          <p:cNvSpPr txBox="1">
            <a:spLocks noChangeArrowheads="1"/>
          </p:cNvSpPr>
          <p:nvPr/>
        </p:nvSpPr>
        <p:spPr bwMode="auto">
          <a:xfrm>
            <a:off x="0" y="6629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561B17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ea typeface="ヒラギノ角ゴ Pro W3" pitchFamily="-112" charset="-128"/>
            </a:endParaRPr>
          </a:p>
        </p:txBody>
      </p:sp>
      <p:sp>
        <p:nvSpPr>
          <p:cNvPr id="3" name="Text Box 27"/>
          <p:cNvSpPr txBox="1">
            <a:spLocks noChangeArrowheads="1"/>
          </p:cNvSpPr>
          <p:nvPr/>
        </p:nvSpPr>
        <p:spPr bwMode="auto">
          <a:xfrm>
            <a:off x="0" y="6629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</p:spTree>
    <p:extLst>
      <p:ext uri="{BB962C8B-B14F-4D97-AF65-F5344CB8AC3E}">
        <p14:creationId xmlns:p14="http://schemas.microsoft.com/office/powerpoint/2010/main" val="3114378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DMP_PPT-infopage-heade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2"/>
            <a:ext cx="91440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274637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title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773237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1051" name="Text Box 27"/>
          <p:cNvSpPr txBox="1">
            <a:spLocks noChangeArrowheads="1"/>
          </p:cNvSpPr>
          <p:nvPr/>
        </p:nvSpPr>
        <p:spPr bwMode="auto">
          <a:xfrm>
            <a:off x="0" y="6597651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2" name="Text Box 27"/>
          <p:cNvSpPr txBox="1">
            <a:spLocks noChangeArrowheads="1"/>
          </p:cNvSpPr>
          <p:nvPr/>
        </p:nvSpPr>
        <p:spPr bwMode="auto">
          <a:xfrm>
            <a:off x="0" y="6629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561B17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ea typeface="ヒラギノ角ゴ Pro W3" pitchFamily="-112" charset="-128"/>
            </a:endParaRPr>
          </a:p>
        </p:txBody>
      </p:sp>
      <p:sp>
        <p:nvSpPr>
          <p:cNvPr id="3" name="Text Box 27"/>
          <p:cNvSpPr txBox="1">
            <a:spLocks noChangeArrowheads="1"/>
          </p:cNvSpPr>
          <p:nvPr/>
        </p:nvSpPr>
        <p:spPr bwMode="auto">
          <a:xfrm>
            <a:off x="0" y="6629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</p:spTree>
    <p:extLst>
      <p:ext uri="{BB962C8B-B14F-4D97-AF65-F5344CB8AC3E}">
        <p14:creationId xmlns:p14="http://schemas.microsoft.com/office/powerpoint/2010/main" val="3045215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DMP_PPT-infopage-heade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2"/>
            <a:ext cx="91440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274637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title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773237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1051" name="Text Box 27"/>
          <p:cNvSpPr txBox="1">
            <a:spLocks noChangeArrowheads="1"/>
          </p:cNvSpPr>
          <p:nvPr/>
        </p:nvSpPr>
        <p:spPr bwMode="auto">
          <a:xfrm>
            <a:off x="0" y="6597651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2" name="Text Box 27"/>
          <p:cNvSpPr txBox="1">
            <a:spLocks noChangeArrowheads="1"/>
          </p:cNvSpPr>
          <p:nvPr/>
        </p:nvSpPr>
        <p:spPr bwMode="auto">
          <a:xfrm>
            <a:off x="0" y="6629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561B17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ea typeface="ヒラギノ角ゴ Pro W3" pitchFamily="-112" charset="-128"/>
            </a:endParaRPr>
          </a:p>
        </p:txBody>
      </p:sp>
      <p:sp>
        <p:nvSpPr>
          <p:cNvPr id="3" name="Text Box 27"/>
          <p:cNvSpPr txBox="1">
            <a:spLocks noChangeArrowheads="1"/>
          </p:cNvSpPr>
          <p:nvPr/>
        </p:nvSpPr>
        <p:spPr bwMode="auto">
          <a:xfrm>
            <a:off x="0" y="6629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</p:spTree>
    <p:extLst>
      <p:ext uri="{BB962C8B-B14F-4D97-AF65-F5344CB8AC3E}">
        <p14:creationId xmlns:p14="http://schemas.microsoft.com/office/powerpoint/2010/main" val="1085831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DMP_PPT-infopage-heade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2"/>
            <a:ext cx="91440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274637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title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773237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1051" name="Text Box 27"/>
          <p:cNvSpPr txBox="1">
            <a:spLocks noChangeArrowheads="1"/>
          </p:cNvSpPr>
          <p:nvPr/>
        </p:nvSpPr>
        <p:spPr bwMode="auto">
          <a:xfrm>
            <a:off x="0" y="6597651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2" name="Text Box 27"/>
          <p:cNvSpPr txBox="1">
            <a:spLocks noChangeArrowheads="1"/>
          </p:cNvSpPr>
          <p:nvPr/>
        </p:nvSpPr>
        <p:spPr bwMode="auto">
          <a:xfrm>
            <a:off x="0" y="6629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561B17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ea typeface="ヒラギノ角ゴ Pro W3" pitchFamily="-112" charset="-128"/>
            </a:endParaRPr>
          </a:p>
        </p:txBody>
      </p:sp>
      <p:sp>
        <p:nvSpPr>
          <p:cNvPr id="3" name="Text Box 27"/>
          <p:cNvSpPr txBox="1">
            <a:spLocks noChangeArrowheads="1"/>
          </p:cNvSpPr>
          <p:nvPr/>
        </p:nvSpPr>
        <p:spPr bwMode="auto">
          <a:xfrm>
            <a:off x="0" y="6629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</p:spTree>
    <p:extLst>
      <p:ext uri="{BB962C8B-B14F-4D97-AF65-F5344CB8AC3E}">
        <p14:creationId xmlns:p14="http://schemas.microsoft.com/office/powerpoint/2010/main" val="222230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DMP_PPT-infopage-heade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2"/>
            <a:ext cx="91440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274637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title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773237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1051" name="Text Box 27"/>
          <p:cNvSpPr txBox="1">
            <a:spLocks noChangeArrowheads="1"/>
          </p:cNvSpPr>
          <p:nvPr/>
        </p:nvSpPr>
        <p:spPr bwMode="auto">
          <a:xfrm>
            <a:off x="0" y="6597651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2" name="Text Box 27"/>
          <p:cNvSpPr txBox="1">
            <a:spLocks noChangeArrowheads="1"/>
          </p:cNvSpPr>
          <p:nvPr/>
        </p:nvSpPr>
        <p:spPr bwMode="auto">
          <a:xfrm>
            <a:off x="0" y="6629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561B17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ea typeface="ヒラギノ角ゴ Pro W3" pitchFamily="-112" charset="-128"/>
            </a:endParaRPr>
          </a:p>
        </p:txBody>
      </p:sp>
      <p:sp>
        <p:nvSpPr>
          <p:cNvPr id="3" name="Text Box 27"/>
          <p:cNvSpPr txBox="1">
            <a:spLocks noChangeArrowheads="1"/>
          </p:cNvSpPr>
          <p:nvPr/>
        </p:nvSpPr>
        <p:spPr bwMode="auto">
          <a:xfrm>
            <a:off x="0" y="6629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</p:spTree>
    <p:extLst>
      <p:ext uri="{BB962C8B-B14F-4D97-AF65-F5344CB8AC3E}">
        <p14:creationId xmlns:p14="http://schemas.microsoft.com/office/powerpoint/2010/main" val="2112260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DMP_PPT-infopage-heade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2"/>
            <a:ext cx="91440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274637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title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773237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1051" name="Text Box 27"/>
          <p:cNvSpPr txBox="1">
            <a:spLocks noChangeArrowheads="1"/>
          </p:cNvSpPr>
          <p:nvPr/>
        </p:nvSpPr>
        <p:spPr bwMode="auto">
          <a:xfrm>
            <a:off x="0" y="6597651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2" name="Text Box 27"/>
          <p:cNvSpPr txBox="1">
            <a:spLocks noChangeArrowheads="1"/>
          </p:cNvSpPr>
          <p:nvPr/>
        </p:nvSpPr>
        <p:spPr bwMode="auto">
          <a:xfrm>
            <a:off x="0" y="6629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561B17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ea typeface="ヒラギノ角ゴ Pro W3" pitchFamily="-112" charset="-128"/>
            </a:endParaRPr>
          </a:p>
        </p:txBody>
      </p:sp>
      <p:sp>
        <p:nvSpPr>
          <p:cNvPr id="3" name="Text Box 27"/>
          <p:cNvSpPr txBox="1">
            <a:spLocks noChangeArrowheads="1"/>
          </p:cNvSpPr>
          <p:nvPr/>
        </p:nvSpPr>
        <p:spPr bwMode="auto">
          <a:xfrm>
            <a:off x="0" y="6629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</p:spTree>
    <p:extLst>
      <p:ext uri="{BB962C8B-B14F-4D97-AF65-F5344CB8AC3E}">
        <p14:creationId xmlns:p14="http://schemas.microsoft.com/office/powerpoint/2010/main" val="391622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DMP_PPT-infopage-heade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2"/>
            <a:ext cx="91440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274637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title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773237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1051" name="Text Box 27"/>
          <p:cNvSpPr txBox="1">
            <a:spLocks noChangeArrowheads="1"/>
          </p:cNvSpPr>
          <p:nvPr/>
        </p:nvSpPr>
        <p:spPr bwMode="auto">
          <a:xfrm>
            <a:off x="0" y="6597651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2" name="Text Box 27"/>
          <p:cNvSpPr txBox="1">
            <a:spLocks noChangeArrowheads="1"/>
          </p:cNvSpPr>
          <p:nvPr/>
        </p:nvSpPr>
        <p:spPr bwMode="auto">
          <a:xfrm>
            <a:off x="0" y="6629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561B17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ea typeface="ヒラギノ角ゴ Pro W3" pitchFamily="-112" charset="-128"/>
            </a:endParaRPr>
          </a:p>
        </p:txBody>
      </p:sp>
      <p:sp>
        <p:nvSpPr>
          <p:cNvPr id="3" name="Text Box 27"/>
          <p:cNvSpPr txBox="1">
            <a:spLocks noChangeArrowheads="1"/>
          </p:cNvSpPr>
          <p:nvPr/>
        </p:nvSpPr>
        <p:spPr bwMode="auto">
          <a:xfrm>
            <a:off x="0" y="6629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</p:spTree>
    <p:extLst>
      <p:ext uri="{BB962C8B-B14F-4D97-AF65-F5344CB8AC3E}">
        <p14:creationId xmlns:p14="http://schemas.microsoft.com/office/powerpoint/2010/main" val="3225202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DMP_PPT-infopage-heade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2"/>
            <a:ext cx="91440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274637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title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773237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1051" name="Text Box 27"/>
          <p:cNvSpPr txBox="1">
            <a:spLocks noChangeArrowheads="1"/>
          </p:cNvSpPr>
          <p:nvPr/>
        </p:nvSpPr>
        <p:spPr bwMode="auto">
          <a:xfrm>
            <a:off x="0" y="6597651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2" name="Text Box 27"/>
          <p:cNvSpPr txBox="1">
            <a:spLocks noChangeArrowheads="1"/>
          </p:cNvSpPr>
          <p:nvPr/>
        </p:nvSpPr>
        <p:spPr bwMode="auto">
          <a:xfrm>
            <a:off x="0" y="6629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561B17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ea typeface="ヒラギノ角ゴ Pro W3" pitchFamily="-112" charset="-128"/>
            </a:endParaRPr>
          </a:p>
        </p:txBody>
      </p:sp>
      <p:sp>
        <p:nvSpPr>
          <p:cNvPr id="3" name="Text Box 27"/>
          <p:cNvSpPr txBox="1">
            <a:spLocks noChangeArrowheads="1"/>
          </p:cNvSpPr>
          <p:nvPr/>
        </p:nvSpPr>
        <p:spPr bwMode="auto">
          <a:xfrm>
            <a:off x="0" y="6629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</p:spTree>
    <p:extLst>
      <p:ext uri="{BB962C8B-B14F-4D97-AF65-F5344CB8AC3E}">
        <p14:creationId xmlns:p14="http://schemas.microsoft.com/office/powerpoint/2010/main" val="322105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DMP_PPT-infopage-heade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2"/>
            <a:ext cx="91440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274637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title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773237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1051" name="Text Box 27"/>
          <p:cNvSpPr txBox="1">
            <a:spLocks noChangeArrowheads="1"/>
          </p:cNvSpPr>
          <p:nvPr/>
        </p:nvSpPr>
        <p:spPr bwMode="auto">
          <a:xfrm>
            <a:off x="0" y="6597651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2" name="Text Box 27"/>
          <p:cNvSpPr txBox="1">
            <a:spLocks noChangeArrowheads="1"/>
          </p:cNvSpPr>
          <p:nvPr/>
        </p:nvSpPr>
        <p:spPr bwMode="auto">
          <a:xfrm>
            <a:off x="0" y="6629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561B17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ea typeface="ヒラギノ角ゴ Pro W3" pitchFamily="-112" charset="-128"/>
            </a:endParaRPr>
          </a:p>
        </p:txBody>
      </p:sp>
      <p:sp>
        <p:nvSpPr>
          <p:cNvPr id="3" name="Text Box 27"/>
          <p:cNvSpPr txBox="1">
            <a:spLocks noChangeArrowheads="1"/>
          </p:cNvSpPr>
          <p:nvPr/>
        </p:nvSpPr>
        <p:spPr bwMode="auto">
          <a:xfrm>
            <a:off x="0" y="6629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</p:spTree>
    <p:extLst>
      <p:ext uri="{BB962C8B-B14F-4D97-AF65-F5344CB8AC3E}">
        <p14:creationId xmlns:p14="http://schemas.microsoft.com/office/powerpoint/2010/main" val="3876816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DMP_PPT-infopage-heade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2"/>
            <a:ext cx="91440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274637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title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773237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1051" name="Text Box 27"/>
          <p:cNvSpPr txBox="1">
            <a:spLocks noChangeArrowheads="1"/>
          </p:cNvSpPr>
          <p:nvPr/>
        </p:nvSpPr>
        <p:spPr bwMode="auto">
          <a:xfrm>
            <a:off x="0" y="6597651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2" name="Text Box 27"/>
          <p:cNvSpPr txBox="1">
            <a:spLocks noChangeArrowheads="1"/>
          </p:cNvSpPr>
          <p:nvPr/>
        </p:nvSpPr>
        <p:spPr bwMode="auto">
          <a:xfrm>
            <a:off x="0" y="6629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561B17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ea typeface="ヒラギノ角ゴ Pro W3" pitchFamily="-112" charset="-128"/>
            </a:endParaRPr>
          </a:p>
        </p:txBody>
      </p:sp>
      <p:sp>
        <p:nvSpPr>
          <p:cNvPr id="3" name="Text Box 27"/>
          <p:cNvSpPr txBox="1">
            <a:spLocks noChangeArrowheads="1"/>
          </p:cNvSpPr>
          <p:nvPr/>
        </p:nvSpPr>
        <p:spPr bwMode="auto">
          <a:xfrm>
            <a:off x="0" y="6629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</p:spTree>
    <p:extLst>
      <p:ext uri="{BB962C8B-B14F-4D97-AF65-F5344CB8AC3E}">
        <p14:creationId xmlns:p14="http://schemas.microsoft.com/office/powerpoint/2010/main" val="4277757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DMP_PPT-infopage-heade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2"/>
            <a:ext cx="91440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274637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title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773237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1051" name="Text Box 27"/>
          <p:cNvSpPr txBox="1">
            <a:spLocks noChangeArrowheads="1"/>
          </p:cNvSpPr>
          <p:nvPr/>
        </p:nvSpPr>
        <p:spPr bwMode="auto">
          <a:xfrm>
            <a:off x="0" y="6597651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2" name="Text Box 27"/>
          <p:cNvSpPr txBox="1">
            <a:spLocks noChangeArrowheads="1"/>
          </p:cNvSpPr>
          <p:nvPr/>
        </p:nvSpPr>
        <p:spPr bwMode="auto">
          <a:xfrm>
            <a:off x="0" y="6629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561B17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ea typeface="ヒラギノ角ゴ Pro W3" pitchFamily="-112" charset="-128"/>
            </a:endParaRPr>
          </a:p>
        </p:txBody>
      </p:sp>
      <p:sp>
        <p:nvSpPr>
          <p:cNvPr id="3" name="Text Box 27"/>
          <p:cNvSpPr txBox="1">
            <a:spLocks noChangeArrowheads="1"/>
          </p:cNvSpPr>
          <p:nvPr/>
        </p:nvSpPr>
        <p:spPr bwMode="auto">
          <a:xfrm>
            <a:off x="0" y="6629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</p:spTree>
    <p:extLst>
      <p:ext uri="{BB962C8B-B14F-4D97-AF65-F5344CB8AC3E}">
        <p14:creationId xmlns:p14="http://schemas.microsoft.com/office/powerpoint/2010/main" val="52808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  <p:sldLayoutId id="2147483919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DMP_PPT-infopage-heade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2"/>
            <a:ext cx="91440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274637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title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773237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1051" name="Text Box 27"/>
          <p:cNvSpPr txBox="1">
            <a:spLocks noChangeArrowheads="1"/>
          </p:cNvSpPr>
          <p:nvPr/>
        </p:nvSpPr>
        <p:spPr bwMode="auto">
          <a:xfrm>
            <a:off x="0" y="6597651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2" name="Text Box 27"/>
          <p:cNvSpPr txBox="1">
            <a:spLocks noChangeArrowheads="1"/>
          </p:cNvSpPr>
          <p:nvPr/>
        </p:nvSpPr>
        <p:spPr bwMode="auto">
          <a:xfrm>
            <a:off x="0" y="6629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561B17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ea typeface="ヒラギノ角ゴ Pro W3" pitchFamily="-112" charset="-128"/>
            </a:endParaRPr>
          </a:p>
        </p:txBody>
      </p:sp>
      <p:sp>
        <p:nvSpPr>
          <p:cNvPr id="3" name="Text Box 27"/>
          <p:cNvSpPr txBox="1">
            <a:spLocks noChangeArrowheads="1"/>
          </p:cNvSpPr>
          <p:nvPr/>
        </p:nvSpPr>
        <p:spPr bwMode="auto">
          <a:xfrm>
            <a:off x="0" y="6629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</p:spTree>
    <p:extLst>
      <p:ext uri="{BB962C8B-B14F-4D97-AF65-F5344CB8AC3E}">
        <p14:creationId xmlns:p14="http://schemas.microsoft.com/office/powerpoint/2010/main" val="3815860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  <p:sldLayoutId id="2147483932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DMP_PPT-infopage-heade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2"/>
            <a:ext cx="91440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274637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title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773237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1051" name="Text Box 27"/>
          <p:cNvSpPr txBox="1">
            <a:spLocks noChangeArrowheads="1"/>
          </p:cNvSpPr>
          <p:nvPr/>
        </p:nvSpPr>
        <p:spPr bwMode="auto">
          <a:xfrm>
            <a:off x="0" y="6597651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2" name="Text Box 27"/>
          <p:cNvSpPr txBox="1">
            <a:spLocks noChangeArrowheads="1"/>
          </p:cNvSpPr>
          <p:nvPr/>
        </p:nvSpPr>
        <p:spPr bwMode="auto">
          <a:xfrm>
            <a:off x="0" y="6629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561B17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ea typeface="ヒラギノ角ゴ Pro W3" pitchFamily="-112" charset="-128"/>
            </a:endParaRPr>
          </a:p>
        </p:txBody>
      </p:sp>
      <p:sp>
        <p:nvSpPr>
          <p:cNvPr id="3" name="Text Box 27"/>
          <p:cNvSpPr txBox="1">
            <a:spLocks noChangeArrowheads="1"/>
          </p:cNvSpPr>
          <p:nvPr/>
        </p:nvSpPr>
        <p:spPr bwMode="auto">
          <a:xfrm>
            <a:off x="0" y="6629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</p:spTree>
    <p:extLst>
      <p:ext uri="{BB962C8B-B14F-4D97-AF65-F5344CB8AC3E}">
        <p14:creationId xmlns:p14="http://schemas.microsoft.com/office/powerpoint/2010/main" val="2675773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  <p:sldLayoutId id="2147483945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DMP_PPT-infopage-heade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2"/>
            <a:ext cx="91440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274637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title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773237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1051" name="Text Box 27"/>
          <p:cNvSpPr txBox="1">
            <a:spLocks noChangeArrowheads="1"/>
          </p:cNvSpPr>
          <p:nvPr/>
        </p:nvSpPr>
        <p:spPr bwMode="auto">
          <a:xfrm>
            <a:off x="0" y="6597651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2" name="Text Box 27"/>
          <p:cNvSpPr txBox="1">
            <a:spLocks noChangeArrowheads="1"/>
          </p:cNvSpPr>
          <p:nvPr/>
        </p:nvSpPr>
        <p:spPr bwMode="auto">
          <a:xfrm>
            <a:off x="0" y="6629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561B17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ea typeface="ヒラギノ角ゴ Pro W3" pitchFamily="-112" charset="-128"/>
            </a:endParaRPr>
          </a:p>
        </p:txBody>
      </p:sp>
      <p:sp>
        <p:nvSpPr>
          <p:cNvPr id="3" name="Text Box 27"/>
          <p:cNvSpPr txBox="1">
            <a:spLocks noChangeArrowheads="1"/>
          </p:cNvSpPr>
          <p:nvPr/>
        </p:nvSpPr>
        <p:spPr bwMode="auto">
          <a:xfrm>
            <a:off x="0" y="6629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</p:spTree>
    <p:extLst>
      <p:ext uri="{BB962C8B-B14F-4D97-AF65-F5344CB8AC3E}">
        <p14:creationId xmlns:p14="http://schemas.microsoft.com/office/powerpoint/2010/main" val="1838555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  <p:sldLayoutId id="2147483958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DMP_PPT-infopage-heade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2"/>
            <a:ext cx="91440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274637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title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773237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1051" name="Text Box 27"/>
          <p:cNvSpPr txBox="1">
            <a:spLocks noChangeArrowheads="1"/>
          </p:cNvSpPr>
          <p:nvPr/>
        </p:nvSpPr>
        <p:spPr bwMode="auto">
          <a:xfrm>
            <a:off x="0" y="6597651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2" name="Text Box 27"/>
          <p:cNvSpPr txBox="1">
            <a:spLocks noChangeArrowheads="1"/>
          </p:cNvSpPr>
          <p:nvPr/>
        </p:nvSpPr>
        <p:spPr bwMode="auto">
          <a:xfrm>
            <a:off x="0" y="6629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561B17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ea typeface="ヒラギノ角ゴ Pro W3" pitchFamily="-112" charset="-128"/>
            </a:endParaRPr>
          </a:p>
        </p:txBody>
      </p:sp>
      <p:sp>
        <p:nvSpPr>
          <p:cNvPr id="3" name="Text Box 27"/>
          <p:cNvSpPr txBox="1">
            <a:spLocks noChangeArrowheads="1"/>
          </p:cNvSpPr>
          <p:nvPr/>
        </p:nvSpPr>
        <p:spPr bwMode="auto">
          <a:xfrm>
            <a:off x="0" y="6629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</p:spTree>
    <p:extLst>
      <p:ext uri="{BB962C8B-B14F-4D97-AF65-F5344CB8AC3E}">
        <p14:creationId xmlns:p14="http://schemas.microsoft.com/office/powerpoint/2010/main" val="633101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  <p:sldLayoutId id="2147483971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DMP_PPT-infopage-heade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2"/>
            <a:ext cx="91440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274637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title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773237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1051" name="Text Box 27"/>
          <p:cNvSpPr txBox="1">
            <a:spLocks noChangeArrowheads="1"/>
          </p:cNvSpPr>
          <p:nvPr/>
        </p:nvSpPr>
        <p:spPr bwMode="auto">
          <a:xfrm>
            <a:off x="0" y="6597651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2" name="Text Box 27"/>
          <p:cNvSpPr txBox="1">
            <a:spLocks noChangeArrowheads="1"/>
          </p:cNvSpPr>
          <p:nvPr/>
        </p:nvSpPr>
        <p:spPr bwMode="auto">
          <a:xfrm>
            <a:off x="0" y="6629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561B17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ea typeface="ヒラギノ角ゴ Pro W3" pitchFamily="-112" charset="-128"/>
            </a:endParaRPr>
          </a:p>
        </p:txBody>
      </p:sp>
      <p:sp>
        <p:nvSpPr>
          <p:cNvPr id="3" name="Text Box 27"/>
          <p:cNvSpPr txBox="1">
            <a:spLocks noChangeArrowheads="1"/>
          </p:cNvSpPr>
          <p:nvPr/>
        </p:nvSpPr>
        <p:spPr bwMode="auto">
          <a:xfrm>
            <a:off x="0" y="6629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</p:spTree>
    <p:extLst>
      <p:ext uri="{BB962C8B-B14F-4D97-AF65-F5344CB8AC3E}">
        <p14:creationId xmlns:p14="http://schemas.microsoft.com/office/powerpoint/2010/main" val="584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DMP_PPT-infopage-heade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2"/>
            <a:ext cx="91440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274637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title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773237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1051" name="Text Box 27"/>
          <p:cNvSpPr txBox="1">
            <a:spLocks noChangeArrowheads="1"/>
          </p:cNvSpPr>
          <p:nvPr/>
        </p:nvSpPr>
        <p:spPr bwMode="auto">
          <a:xfrm>
            <a:off x="0" y="6597651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2" name="Text Box 27"/>
          <p:cNvSpPr txBox="1">
            <a:spLocks noChangeArrowheads="1"/>
          </p:cNvSpPr>
          <p:nvPr/>
        </p:nvSpPr>
        <p:spPr bwMode="auto">
          <a:xfrm>
            <a:off x="0" y="6629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561B17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ea typeface="ヒラギノ角ゴ Pro W3" pitchFamily="-112" charset="-128"/>
            </a:endParaRPr>
          </a:p>
        </p:txBody>
      </p:sp>
      <p:sp>
        <p:nvSpPr>
          <p:cNvPr id="3" name="Text Box 27"/>
          <p:cNvSpPr txBox="1">
            <a:spLocks noChangeArrowheads="1"/>
          </p:cNvSpPr>
          <p:nvPr/>
        </p:nvSpPr>
        <p:spPr bwMode="auto">
          <a:xfrm>
            <a:off x="0" y="6629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</p:spTree>
    <p:extLst>
      <p:ext uri="{BB962C8B-B14F-4D97-AF65-F5344CB8AC3E}">
        <p14:creationId xmlns:p14="http://schemas.microsoft.com/office/powerpoint/2010/main" val="1082251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DMP_PPT-infopage-heade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2"/>
            <a:ext cx="91440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274637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title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773237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1051" name="Text Box 27"/>
          <p:cNvSpPr txBox="1">
            <a:spLocks noChangeArrowheads="1"/>
          </p:cNvSpPr>
          <p:nvPr/>
        </p:nvSpPr>
        <p:spPr bwMode="auto">
          <a:xfrm>
            <a:off x="0" y="6597651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2" name="Text Box 27"/>
          <p:cNvSpPr txBox="1">
            <a:spLocks noChangeArrowheads="1"/>
          </p:cNvSpPr>
          <p:nvPr/>
        </p:nvSpPr>
        <p:spPr bwMode="auto">
          <a:xfrm>
            <a:off x="0" y="6629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561B17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ea typeface="ヒラギノ角ゴ Pro W3" pitchFamily="-112" charset="-128"/>
            </a:endParaRPr>
          </a:p>
        </p:txBody>
      </p:sp>
      <p:sp>
        <p:nvSpPr>
          <p:cNvPr id="3" name="Text Box 27"/>
          <p:cNvSpPr txBox="1">
            <a:spLocks noChangeArrowheads="1"/>
          </p:cNvSpPr>
          <p:nvPr/>
        </p:nvSpPr>
        <p:spPr bwMode="auto">
          <a:xfrm>
            <a:off x="0" y="6629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</p:spTree>
    <p:extLst>
      <p:ext uri="{BB962C8B-B14F-4D97-AF65-F5344CB8AC3E}">
        <p14:creationId xmlns:p14="http://schemas.microsoft.com/office/powerpoint/2010/main" val="1849506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DMP_PPT-infopage-heade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2"/>
            <a:ext cx="91440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274637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title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773237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1051" name="Text Box 27"/>
          <p:cNvSpPr txBox="1">
            <a:spLocks noChangeArrowheads="1"/>
          </p:cNvSpPr>
          <p:nvPr/>
        </p:nvSpPr>
        <p:spPr bwMode="auto">
          <a:xfrm>
            <a:off x="0" y="6597651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2" name="Text Box 27"/>
          <p:cNvSpPr txBox="1">
            <a:spLocks noChangeArrowheads="1"/>
          </p:cNvSpPr>
          <p:nvPr/>
        </p:nvSpPr>
        <p:spPr bwMode="auto">
          <a:xfrm>
            <a:off x="0" y="6629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561B17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ea typeface="ヒラギノ角ゴ Pro W3" pitchFamily="-112" charset="-128"/>
            </a:endParaRPr>
          </a:p>
        </p:txBody>
      </p:sp>
      <p:sp>
        <p:nvSpPr>
          <p:cNvPr id="3" name="Text Box 27"/>
          <p:cNvSpPr txBox="1">
            <a:spLocks noChangeArrowheads="1"/>
          </p:cNvSpPr>
          <p:nvPr/>
        </p:nvSpPr>
        <p:spPr bwMode="auto">
          <a:xfrm>
            <a:off x="0" y="6629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</p:spTree>
    <p:extLst>
      <p:ext uri="{BB962C8B-B14F-4D97-AF65-F5344CB8AC3E}">
        <p14:creationId xmlns:p14="http://schemas.microsoft.com/office/powerpoint/2010/main" val="2483513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DMP_PPT-infopage-heade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2"/>
            <a:ext cx="91440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274637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title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773237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1051" name="Text Box 27"/>
          <p:cNvSpPr txBox="1">
            <a:spLocks noChangeArrowheads="1"/>
          </p:cNvSpPr>
          <p:nvPr/>
        </p:nvSpPr>
        <p:spPr bwMode="auto">
          <a:xfrm>
            <a:off x="0" y="6597651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2" name="Text Box 27"/>
          <p:cNvSpPr txBox="1">
            <a:spLocks noChangeArrowheads="1"/>
          </p:cNvSpPr>
          <p:nvPr/>
        </p:nvSpPr>
        <p:spPr bwMode="auto">
          <a:xfrm>
            <a:off x="0" y="6629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561B17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ea typeface="ヒラギノ角ゴ Pro W3" pitchFamily="-112" charset="-128"/>
            </a:endParaRPr>
          </a:p>
        </p:txBody>
      </p:sp>
      <p:sp>
        <p:nvSpPr>
          <p:cNvPr id="3" name="Text Box 27"/>
          <p:cNvSpPr txBox="1">
            <a:spLocks noChangeArrowheads="1"/>
          </p:cNvSpPr>
          <p:nvPr/>
        </p:nvSpPr>
        <p:spPr bwMode="auto">
          <a:xfrm>
            <a:off x="0" y="6629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</p:spTree>
    <p:extLst>
      <p:ext uri="{BB962C8B-B14F-4D97-AF65-F5344CB8AC3E}">
        <p14:creationId xmlns:p14="http://schemas.microsoft.com/office/powerpoint/2010/main" val="3998907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DMP_PPT-infopage-heade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2"/>
            <a:ext cx="91440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274637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title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773237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1051" name="Text Box 27"/>
          <p:cNvSpPr txBox="1">
            <a:spLocks noChangeArrowheads="1"/>
          </p:cNvSpPr>
          <p:nvPr/>
        </p:nvSpPr>
        <p:spPr bwMode="auto">
          <a:xfrm>
            <a:off x="0" y="6597651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2" name="Text Box 27"/>
          <p:cNvSpPr txBox="1">
            <a:spLocks noChangeArrowheads="1"/>
          </p:cNvSpPr>
          <p:nvPr/>
        </p:nvSpPr>
        <p:spPr bwMode="auto">
          <a:xfrm>
            <a:off x="0" y="6629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561B17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ea typeface="ヒラギノ角ゴ Pro W3" pitchFamily="-112" charset="-128"/>
            </a:endParaRPr>
          </a:p>
        </p:txBody>
      </p:sp>
      <p:sp>
        <p:nvSpPr>
          <p:cNvPr id="3" name="Text Box 27"/>
          <p:cNvSpPr txBox="1">
            <a:spLocks noChangeArrowheads="1"/>
          </p:cNvSpPr>
          <p:nvPr/>
        </p:nvSpPr>
        <p:spPr bwMode="auto">
          <a:xfrm>
            <a:off x="0" y="6629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</p:spTree>
    <p:extLst>
      <p:ext uri="{BB962C8B-B14F-4D97-AF65-F5344CB8AC3E}">
        <p14:creationId xmlns:p14="http://schemas.microsoft.com/office/powerpoint/2010/main" val="3139160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DMP_PPT-infopage-heade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2"/>
            <a:ext cx="91440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274637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title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773237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1051" name="Text Box 27"/>
          <p:cNvSpPr txBox="1">
            <a:spLocks noChangeArrowheads="1"/>
          </p:cNvSpPr>
          <p:nvPr/>
        </p:nvSpPr>
        <p:spPr bwMode="auto">
          <a:xfrm>
            <a:off x="0" y="6597651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2" name="Text Box 27"/>
          <p:cNvSpPr txBox="1">
            <a:spLocks noChangeArrowheads="1"/>
          </p:cNvSpPr>
          <p:nvPr/>
        </p:nvSpPr>
        <p:spPr bwMode="auto">
          <a:xfrm>
            <a:off x="0" y="6629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561B17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ea typeface="ヒラギノ角ゴ Pro W3" pitchFamily="-112" charset="-128"/>
            </a:endParaRPr>
          </a:p>
        </p:txBody>
      </p:sp>
      <p:sp>
        <p:nvSpPr>
          <p:cNvPr id="3" name="Text Box 27"/>
          <p:cNvSpPr txBox="1">
            <a:spLocks noChangeArrowheads="1"/>
          </p:cNvSpPr>
          <p:nvPr/>
        </p:nvSpPr>
        <p:spPr bwMode="auto">
          <a:xfrm>
            <a:off x="0" y="6629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prstClr val="white"/>
                </a:solidFill>
                <a:ea typeface="ヒラギノ角ゴ Pro W3" pitchFamily="-112" charset="-128"/>
              </a:rPr>
              <a:t>Government of Western Australia  </a:t>
            </a:r>
            <a:r>
              <a:rPr lang="en-US" sz="900" b="1">
                <a:solidFill>
                  <a:prstClr val="white"/>
                </a:solidFill>
                <a:ea typeface="ヒラギノ角ゴ Pro W3" pitchFamily="-112" charset="-128"/>
              </a:rPr>
              <a:t>Department of Mines and Petroleum</a:t>
            </a:r>
          </a:p>
        </p:txBody>
      </p:sp>
    </p:spTree>
    <p:extLst>
      <p:ext uri="{BB962C8B-B14F-4D97-AF65-F5344CB8AC3E}">
        <p14:creationId xmlns:p14="http://schemas.microsoft.com/office/powerpoint/2010/main" val="97511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SDComms@dmp.wa.gov.a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www.dmp.wa.gov.au/ResourcesSafety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5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6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78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5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en-AU" altLang="en-US" sz="3200" dirty="0" smtClean="0"/>
              <a:t>Please read this before using presentation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5496" y="2036763"/>
            <a:ext cx="9001000" cy="4495800"/>
          </a:xfrm>
        </p:spPr>
        <p:txBody>
          <a:bodyPr/>
          <a:lstStyle/>
          <a:p>
            <a:pPr lvl="0">
              <a:defRPr/>
            </a:pPr>
            <a:r>
              <a:rPr lang="en-AU" sz="2000" dirty="0"/>
              <a:t>This presentation is based on content presented at the 2015 Exploration Industry Forum in June 2015</a:t>
            </a:r>
          </a:p>
          <a:p>
            <a:pPr>
              <a:defRPr/>
            </a:pPr>
            <a:r>
              <a:rPr lang="en-AU" sz="2000" dirty="0" smtClean="0"/>
              <a:t>The </a:t>
            </a:r>
            <a:r>
              <a:rPr lang="en-AU" sz="2000" dirty="0" smtClean="0"/>
              <a:t>Department </a:t>
            </a:r>
            <a:r>
              <a:rPr lang="en-AU" sz="2000" dirty="0"/>
              <a:t>of Mines and </a:t>
            </a:r>
            <a:r>
              <a:rPr lang="en-AU" sz="2000" dirty="0" smtClean="0"/>
              <a:t>Petroleum (DMP) supports </a:t>
            </a:r>
            <a:r>
              <a:rPr lang="en-AU" sz="2000" dirty="0"/>
              <a:t>and encourages </a:t>
            </a:r>
            <a:r>
              <a:rPr lang="en-AU" sz="2000" dirty="0" smtClean="0"/>
              <a:t>reuse </a:t>
            </a:r>
            <a:r>
              <a:rPr lang="en-AU" sz="2000" dirty="0"/>
              <a:t>of </a:t>
            </a:r>
            <a:r>
              <a:rPr lang="en-AU" sz="2000" dirty="0" smtClean="0"/>
              <a:t>its information </a:t>
            </a:r>
            <a:r>
              <a:rPr lang="en-AU" sz="2000" dirty="0"/>
              <a:t>(including data), and endorses </a:t>
            </a:r>
            <a:r>
              <a:rPr lang="en-AU" sz="2000" dirty="0" smtClean="0"/>
              <a:t>use </a:t>
            </a:r>
            <a:r>
              <a:rPr lang="en-AU" sz="2000" dirty="0"/>
              <a:t>of the </a:t>
            </a:r>
            <a:r>
              <a:rPr lang="en-AU" sz="2000" dirty="0" smtClean="0"/>
              <a:t>Australian </a:t>
            </a:r>
            <a:r>
              <a:rPr lang="en-AU" sz="2000" dirty="0"/>
              <a:t>Governments Open </a:t>
            </a:r>
            <a:r>
              <a:rPr lang="en-AU" sz="2000" dirty="0" smtClean="0"/>
              <a:t>Access and </a:t>
            </a:r>
            <a:r>
              <a:rPr lang="en-AU" sz="2000" dirty="0"/>
              <a:t>Licensing Framework (</a:t>
            </a:r>
            <a:r>
              <a:rPr lang="en-AU" sz="2000" dirty="0" err="1"/>
              <a:t>AusGOAL</a:t>
            </a:r>
            <a:r>
              <a:rPr lang="en-AU" sz="2000" dirty="0" smtClean="0"/>
              <a:t>)</a:t>
            </a:r>
            <a:endParaRPr lang="en-AU" sz="2000" dirty="0"/>
          </a:p>
          <a:p>
            <a:pPr>
              <a:defRPr/>
            </a:pPr>
            <a:r>
              <a:rPr lang="en-AU" sz="2000" dirty="0" smtClean="0"/>
              <a:t>This material is </a:t>
            </a:r>
            <a:r>
              <a:rPr lang="en-AU" sz="2000" dirty="0"/>
              <a:t>licensed under </a:t>
            </a:r>
            <a:r>
              <a:rPr lang="en-AU" sz="2000" dirty="0" smtClean="0"/>
              <a:t>Creative </a:t>
            </a:r>
            <a:r>
              <a:rPr lang="en-AU" sz="2000" dirty="0"/>
              <a:t>Commons </a:t>
            </a:r>
            <a:r>
              <a:rPr lang="en-AU" sz="2000" dirty="0" smtClean="0"/>
              <a:t>Attribution 4.0 licence. We request </a:t>
            </a:r>
            <a:r>
              <a:rPr lang="en-AU" sz="2000" dirty="0"/>
              <a:t>that you observe and retain any copyright or related notices that may </a:t>
            </a:r>
            <a:r>
              <a:rPr lang="en-AU" sz="2000" dirty="0" smtClean="0"/>
              <a:t>accompany this </a:t>
            </a:r>
            <a:r>
              <a:rPr lang="en-AU" sz="2000" dirty="0"/>
              <a:t>material as part of </a:t>
            </a:r>
            <a:r>
              <a:rPr lang="en-AU" sz="2000" dirty="0" smtClean="0"/>
              <a:t>attribution</a:t>
            </a:r>
            <a:r>
              <a:rPr lang="en-AU" sz="2000" dirty="0"/>
              <a:t>. This is </a:t>
            </a:r>
            <a:r>
              <a:rPr lang="en-AU" sz="2000" dirty="0" smtClean="0"/>
              <a:t>a </a:t>
            </a:r>
            <a:r>
              <a:rPr lang="en-AU" sz="2000" dirty="0"/>
              <a:t>requirement of </a:t>
            </a:r>
            <a:r>
              <a:rPr lang="en-AU" sz="2000" dirty="0" smtClean="0"/>
              <a:t>Creative Commons Licences.</a:t>
            </a:r>
            <a:r>
              <a:rPr lang="en-AU" sz="2000" b="1" dirty="0"/>
              <a:t> </a:t>
            </a:r>
            <a:endParaRPr lang="en-AU" sz="2000" b="1" dirty="0" smtClean="0"/>
          </a:p>
          <a:p>
            <a:pPr>
              <a:defRPr/>
            </a:pPr>
            <a:r>
              <a:rPr lang="en-AU" sz="2000" dirty="0" smtClean="0"/>
              <a:t>Please </a:t>
            </a:r>
            <a:r>
              <a:rPr lang="en-AU" sz="2000" dirty="0"/>
              <a:t>give attribution </a:t>
            </a:r>
            <a:r>
              <a:rPr lang="en-AU" sz="2000" dirty="0" smtClean="0"/>
              <a:t>to Department of Mines and Petroleum, 2015.</a:t>
            </a:r>
          </a:p>
          <a:p>
            <a:pPr>
              <a:defRPr/>
            </a:pPr>
            <a:r>
              <a:rPr lang="en-AU" altLang="en-US" sz="2000" dirty="0"/>
              <a:t>For resources, information or clarification, </a:t>
            </a:r>
            <a:r>
              <a:rPr lang="en-AU" altLang="en-US" sz="2000" dirty="0" smtClean="0"/>
              <a:t>please contact: </a:t>
            </a:r>
            <a:r>
              <a:rPr lang="en-AU" altLang="en-US" sz="2000" b="1" dirty="0" smtClean="0">
                <a:solidFill>
                  <a:srgbClr val="C00000"/>
                </a:solidFill>
                <a:hlinkClick r:id="rId3"/>
              </a:rPr>
              <a:t>RSDComms@dmp.wa.gov.au</a:t>
            </a:r>
            <a:r>
              <a:rPr lang="en-AU" altLang="en-US" sz="2000" b="1" dirty="0" smtClean="0">
                <a:solidFill>
                  <a:srgbClr val="C00000"/>
                </a:solidFill>
              </a:rPr>
              <a:t> </a:t>
            </a:r>
            <a:r>
              <a:rPr lang="en-AU" altLang="en-US" sz="2000" dirty="0" smtClean="0"/>
              <a:t>or </a:t>
            </a:r>
            <a:r>
              <a:rPr lang="en-AU" altLang="en-US" sz="2000" dirty="0" smtClean="0"/>
              <a:t>visit </a:t>
            </a:r>
            <a:r>
              <a:rPr lang="en-AU" altLang="en-US" sz="2000" b="1" dirty="0" smtClean="0">
                <a:solidFill>
                  <a:srgbClr val="C00000"/>
                </a:solidFill>
                <a:hlinkClick r:id="rId4"/>
              </a:rPr>
              <a:t>ww.dmp.wa.gov.au/</a:t>
            </a:r>
            <a:r>
              <a:rPr lang="en-AU" altLang="en-US" sz="2000" b="1" dirty="0" err="1" smtClean="0">
                <a:solidFill>
                  <a:srgbClr val="C00000"/>
                </a:solidFill>
                <a:hlinkClick r:id="rId4"/>
              </a:rPr>
              <a:t>ResourcesSafety</a:t>
            </a:r>
            <a:endParaRPr lang="en-AU" altLang="en-US" sz="2000" b="1" dirty="0">
              <a:solidFill>
                <a:srgbClr val="C00000"/>
              </a:solidFill>
            </a:endParaRPr>
          </a:p>
          <a:p>
            <a:pPr>
              <a:defRPr/>
            </a:pPr>
            <a:endParaRPr lang="en-AU" sz="2000" dirty="0"/>
          </a:p>
          <a:p>
            <a:pPr marL="0" indent="0">
              <a:buFontTx/>
              <a:buNone/>
              <a:defRPr/>
            </a:pPr>
            <a:endParaRPr lang="en-AU" sz="2000" dirty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885113" y="6524625"/>
            <a:ext cx="1258887" cy="3333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D21A707-80FC-4A1B-BCE3-E00B8FBF7EF2}" type="slidenum">
              <a:rPr lang="en-US" altLang="en-US" sz="1200" smtClean="0">
                <a:solidFill>
                  <a:srgbClr val="CF5E31"/>
                </a:solidFill>
              </a:rPr>
              <a:pPr/>
              <a:t>1</a:t>
            </a:fld>
            <a:endParaRPr lang="en-US" altLang="en-US" sz="1200" smtClean="0">
              <a:solidFill>
                <a:srgbClr val="CF5E31"/>
              </a:solidFill>
            </a:endParaRPr>
          </a:p>
        </p:txBody>
      </p:sp>
      <p:pic>
        <p:nvPicPr>
          <p:cNvPr id="23557" name="Picture 2" descr="image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646" y="1484784"/>
            <a:ext cx="1532709" cy="579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119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/>
            <a:r>
              <a:rPr lang="en-AU" dirty="0" smtClean="0"/>
              <a:t>Our organisation</a:t>
            </a:r>
            <a:endParaRPr lang="en-AU" dirty="0"/>
          </a:p>
        </p:txBody>
      </p:sp>
      <p:pic>
        <p:nvPicPr>
          <p:cNvPr id="5" name="Picture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779"/>
          <a:stretch/>
        </p:blipFill>
        <p:spPr bwMode="auto">
          <a:xfrm>
            <a:off x="23137" y="1628800"/>
            <a:ext cx="9134765" cy="47525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6089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Key mining regulatory groups in DMP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400" dirty="0" smtClean="0"/>
              <a:t>Mineral Titles </a:t>
            </a:r>
          </a:p>
          <a:p>
            <a:r>
              <a:rPr lang="en-AU" sz="2400" dirty="0" smtClean="0"/>
              <a:t>Resources Safety Division</a:t>
            </a:r>
          </a:p>
          <a:p>
            <a:r>
              <a:rPr lang="en-AU" sz="2400" dirty="0" smtClean="0"/>
              <a:t>Environment Division</a:t>
            </a:r>
          </a:p>
          <a:p>
            <a:r>
              <a:rPr lang="en-AU" sz="2400" dirty="0" smtClean="0"/>
              <a:t>Petroleum Division</a:t>
            </a:r>
          </a:p>
          <a:p>
            <a:r>
              <a:rPr lang="en-AU" sz="2400" dirty="0" smtClean="0"/>
              <a:t>Legal, Royalties</a:t>
            </a:r>
          </a:p>
          <a:p>
            <a:r>
              <a:rPr lang="en-AU" sz="2400" dirty="0" smtClean="0"/>
              <a:t>Investigations and prosecutions</a:t>
            </a:r>
          </a:p>
          <a:p>
            <a:r>
              <a:rPr lang="en-AU" sz="2400" dirty="0" smtClean="0"/>
              <a:t>Communications</a:t>
            </a:r>
          </a:p>
          <a:p>
            <a:r>
              <a:rPr lang="en-AU" sz="2400" dirty="0" smtClean="0"/>
              <a:t>Ministerial unit</a:t>
            </a:r>
          </a:p>
          <a:p>
            <a:r>
              <a:rPr lang="en-AU" sz="2400" dirty="0" smtClean="0">
                <a:solidFill>
                  <a:srgbClr val="FF0000"/>
                </a:solidFill>
              </a:rPr>
              <a:t>Focus on:</a:t>
            </a:r>
          </a:p>
          <a:p>
            <a:pPr marL="0" indent="0">
              <a:buNone/>
            </a:pPr>
            <a:r>
              <a:rPr lang="en-AU" sz="2400" dirty="0" smtClean="0">
                <a:solidFill>
                  <a:srgbClr val="FF0000"/>
                </a:solidFill>
              </a:rPr>
              <a:t> </a:t>
            </a:r>
            <a:r>
              <a:rPr lang="en-AU" sz="2400" dirty="0">
                <a:solidFill>
                  <a:srgbClr val="FF0000"/>
                </a:solidFill>
              </a:rPr>
              <a:t>–</a:t>
            </a:r>
            <a:r>
              <a:rPr lang="en-AU" sz="2400" dirty="0" smtClean="0">
                <a:solidFill>
                  <a:srgbClr val="FF0000"/>
                </a:solidFill>
              </a:rPr>
              <a:t> equity, consistency, transparency and improvement</a:t>
            </a:r>
            <a:endParaRPr lang="en-A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86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Why reform approvals?</a:t>
            </a:r>
          </a:p>
        </p:txBody>
      </p:sp>
      <p:sp>
        <p:nvSpPr>
          <p:cNvPr id="9" name="Rectangle 8"/>
          <p:cNvSpPr/>
          <p:nvPr/>
        </p:nvSpPr>
        <p:spPr>
          <a:xfrm>
            <a:off x="323528" y="1700808"/>
            <a:ext cx="82089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</a:rPr>
              <a:t>  Approval processes have become complex and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prstClr val="black"/>
                </a:solidFill>
              </a:rPr>
              <a:t>   difficult to understand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</a:rPr>
              <a:t>  Impacting on risk profile and State’s reputation in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prstClr val="black"/>
                </a:solidFill>
              </a:rPr>
              <a:t>   attracting investment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</a:rPr>
              <a:t>  Delay adds costs and complexity to project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AU" sz="2400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AU" sz="2400" dirty="0">
                <a:solidFill>
                  <a:prstClr val="black"/>
                </a:solidFill>
              </a:rPr>
              <a:t>  Improving approvals and compliance is a key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dirty="0">
                <a:solidFill>
                  <a:prstClr val="black"/>
                </a:solidFill>
              </a:rPr>
              <a:t>   part of government policy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178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smtClean="0"/>
              <a:t>Fundamental principles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400" dirty="0" smtClean="0"/>
              <a:t>Equality</a:t>
            </a:r>
          </a:p>
          <a:p>
            <a:r>
              <a:rPr lang="en-AU" sz="2400" dirty="0" smtClean="0"/>
              <a:t>Consistency</a:t>
            </a:r>
          </a:p>
          <a:p>
            <a:r>
              <a:rPr lang="en-AU" sz="2400" dirty="0" smtClean="0"/>
              <a:t>Transparency</a:t>
            </a:r>
          </a:p>
          <a:p>
            <a:r>
              <a:rPr lang="en-AU" sz="2400" dirty="0" smtClean="0"/>
              <a:t>Continuous improvement</a:t>
            </a:r>
          </a:p>
          <a:p>
            <a:r>
              <a:rPr lang="en-AU" sz="2400" dirty="0" smtClean="0"/>
              <a:t>Efficiency</a:t>
            </a:r>
          </a:p>
          <a:p>
            <a:pPr marL="0" indent="0">
              <a:buNone/>
            </a:pPr>
            <a:endParaRPr lang="en-AU" sz="2400" smtClean="0"/>
          </a:p>
          <a:p>
            <a:pPr marL="0" indent="0">
              <a:buNone/>
            </a:pPr>
            <a:r>
              <a:rPr lang="en-AU" sz="2400" smtClean="0"/>
              <a:t>The </a:t>
            </a:r>
            <a:r>
              <a:rPr lang="en-AU" sz="2400" dirty="0" smtClean="0"/>
              <a:t>web is key – delivers easy access to information, for timely interaction and online transactions 24/7</a:t>
            </a:r>
          </a:p>
          <a:p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34662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R</a:t>
            </a:r>
            <a:r>
              <a:rPr lang="en-AU" dirty="0" smtClean="0"/>
              <a:t>eform agenda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2"/>
          </a:xfrm>
        </p:spPr>
        <p:txBody>
          <a:bodyPr/>
          <a:lstStyle/>
          <a:p>
            <a:r>
              <a:rPr lang="en-AU" sz="2200" dirty="0" smtClean="0">
                <a:ea typeface="Arial"/>
                <a:cs typeface="Arial"/>
                <a:sym typeface="Arial"/>
              </a:rPr>
              <a:t>Reduce red tape – eliminate overlap of information requested</a:t>
            </a:r>
          </a:p>
          <a:p>
            <a:r>
              <a:rPr lang="en-AU" sz="2200" dirty="0" smtClean="0">
                <a:ea typeface="Arial"/>
                <a:cs typeface="Arial"/>
                <a:sym typeface="Arial"/>
              </a:rPr>
              <a:t>Set </a:t>
            </a:r>
            <a:r>
              <a:rPr lang="en-AU" sz="2200" dirty="0">
                <a:ea typeface="Arial"/>
                <a:cs typeface="Arial"/>
                <a:sym typeface="Arial"/>
              </a:rPr>
              <a:t>target timeframes for major approvals – report quarterly on the </a:t>
            </a:r>
            <a:r>
              <a:rPr lang="en-AU" sz="2200" dirty="0" smtClean="0">
                <a:ea typeface="Arial"/>
                <a:cs typeface="Arial"/>
                <a:sym typeface="Arial"/>
              </a:rPr>
              <a:t>web</a:t>
            </a:r>
          </a:p>
          <a:p>
            <a:r>
              <a:rPr lang="en-AU" sz="2200" dirty="0" smtClean="0">
                <a:ea typeface="Arial"/>
                <a:cs typeface="Arial"/>
                <a:sym typeface="Arial"/>
              </a:rPr>
              <a:t>Set </a:t>
            </a:r>
            <a:r>
              <a:rPr lang="en-AU" sz="2200" dirty="0">
                <a:ea typeface="Arial"/>
                <a:cs typeface="Arial"/>
                <a:sym typeface="Arial"/>
              </a:rPr>
              <a:t>up </a:t>
            </a:r>
            <a:r>
              <a:rPr lang="en-AU" sz="2200" dirty="0" smtClean="0">
                <a:ea typeface="Arial"/>
                <a:cs typeface="Arial"/>
                <a:sym typeface="Arial"/>
              </a:rPr>
              <a:t>lead agency project </a:t>
            </a:r>
            <a:r>
              <a:rPr lang="en-AU" sz="2200" dirty="0">
                <a:ea typeface="Arial"/>
                <a:cs typeface="Arial"/>
                <a:sym typeface="Arial"/>
              </a:rPr>
              <a:t>system with DSD – focus on large and complex </a:t>
            </a:r>
            <a:r>
              <a:rPr lang="en-AU" sz="2200" dirty="0" smtClean="0">
                <a:ea typeface="Arial"/>
                <a:cs typeface="Arial"/>
                <a:sym typeface="Arial"/>
              </a:rPr>
              <a:t>projects</a:t>
            </a:r>
          </a:p>
          <a:p>
            <a:r>
              <a:rPr lang="en-AU" sz="2200" dirty="0" smtClean="0">
                <a:ea typeface="Arial"/>
                <a:cs typeface="Arial"/>
                <a:sym typeface="Arial"/>
              </a:rPr>
              <a:t>Set </a:t>
            </a:r>
            <a:r>
              <a:rPr lang="en-AU" sz="2200" dirty="0">
                <a:ea typeface="Arial"/>
                <a:cs typeface="Arial"/>
                <a:sym typeface="Arial"/>
              </a:rPr>
              <a:t>up all processes for the start of </a:t>
            </a:r>
            <a:r>
              <a:rPr lang="en-AU" sz="2200" dirty="0" smtClean="0">
                <a:ea typeface="Arial"/>
                <a:cs typeface="Arial"/>
                <a:sym typeface="Arial"/>
              </a:rPr>
              <a:t>uranium </a:t>
            </a:r>
            <a:r>
              <a:rPr lang="en-AU" sz="2200" dirty="0">
                <a:ea typeface="Arial"/>
                <a:cs typeface="Arial"/>
                <a:sym typeface="Arial"/>
              </a:rPr>
              <a:t>mining in </a:t>
            </a:r>
            <a:r>
              <a:rPr lang="en-AU" sz="2200" dirty="0" smtClean="0">
                <a:ea typeface="Arial"/>
                <a:cs typeface="Arial"/>
                <a:sym typeface="Arial"/>
              </a:rPr>
              <a:t>WA</a:t>
            </a:r>
          </a:p>
          <a:p>
            <a:r>
              <a:rPr lang="en-AU" sz="2200" dirty="0" smtClean="0">
                <a:ea typeface="Arial"/>
                <a:cs typeface="Arial"/>
                <a:sym typeface="Arial"/>
              </a:rPr>
              <a:t>Automatic </a:t>
            </a:r>
            <a:r>
              <a:rPr lang="en-AU" sz="2200" dirty="0">
                <a:ea typeface="Arial"/>
                <a:cs typeface="Arial"/>
                <a:sym typeface="Arial"/>
              </a:rPr>
              <a:t>notification of application for mining with other </a:t>
            </a:r>
            <a:r>
              <a:rPr lang="en-AU" sz="2200" dirty="0" smtClean="0">
                <a:ea typeface="Arial"/>
                <a:cs typeface="Arial"/>
                <a:sym typeface="Arial"/>
              </a:rPr>
              <a:t>government </a:t>
            </a:r>
            <a:r>
              <a:rPr lang="en-AU" sz="2200" dirty="0">
                <a:ea typeface="Arial"/>
                <a:cs typeface="Arial"/>
                <a:sym typeface="Arial"/>
              </a:rPr>
              <a:t>agencies – Departments of Aboriginal Affairs, Parks and Wildlife, Water, Health, Office of the Environmental Protection </a:t>
            </a:r>
            <a:r>
              <a:rPr lang="en-AU" sz="2200" dirty="0" smtClean="0">
                <a:ea typeface="Arial"/>
                <a:cs typeface="Arial"/>
                <a:sym typeface="Arial"/>
              </a:rPr>
              <a:t>Authority</a:t>
            </a:r>
          </a:p>
          <a:p>
            <a:r>
              <a:rPr lang="en-AU" sz="2200" dirty="0" smtClean="0">
                <a:ea typeface="Arial"/>
                <a:cs typeface="Arial"/>
                <a:sym typeface="Arial"/>
              </a:rPr>
              <a:t>Administrative agreements </a:t>
            </a:r>
            <a:r>
              <a:rPr lang="en-AU" sz="2200" dirty="0">
                <a:ea typeface="Arial"/>
                <a:cs typeface="Arial"/>
                <a:sym typeface="Arial"/>
              </a:rPr>
              <a:t>with these </a:t>
            </a:r>
            <a:r>
              <a:rPr lang="en-AU" sz="2200" dirty="0" smtClean="0">
                <a:ea typeface="Arial"/>
                <a:cs typeface="Arial"/>
                <a:sym typeface="Arial"/>
              </a:rPr>
              <a:t>agencies</a:t>
            </a:r>
          </a:p>
        </p:txBody>
      </p:sp>
    </p:spTree>
    <p:extLst>
      <p:ext uri="{BB962C8B-B14F-4D97-AF65-F5344CB8AC3E}">
        <p14:creationId xmlns:p14="http://schemas.microsoft.com/office/powerpoint/2010/main" val="2312145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R</a:t>
            </a:r>
            <a:r>
              <a:rPr lang="en-AU" dirty="0" smtClean="0"/>
              <a:t>eform agenda </a:t>
            </a:r>
            <a:r>
              <a:rPr lang="en-AU" sz="1400" dirty="0" smtClean="0"/>
              <a:t>(continued)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200" dirty="0" smtClean="0">
                <a:ea typeface="Arial"/>
                <a:cs typeface="Arial"/>
                <a:sym typeface="Arial"/>
              </a:rPr>
              <a:t>Introduction </a:t>
            </a:r>
            <a:r>
              <a:rPr lang="en-AU" sz="2200" dirty="0">
                <a:ea typeface="Arial"/>
                <a:cs typeface="Arial"/>
                <a:sym typeface="Arial"/>
              </a:rPr>
              <a:t>of a </a:t>
            </a:r>
            <a:r>
              <a:rPr lang="en-AU" sz="2200" dirty="0" smtClean="0">
                <a:ea typeface="Arial"/>
                <a:cs typeface="Arial"/>
                <a:sym typeface="Arial"/>
              </a:rPr>
              <a:t>mining rehabilitation fund (MRF) </a:t>
            </a:r>
            <a:r>
              <a:rPr lang="en-AU" sz="2200" dirty="0">
                <a:ea typeface="Arial"/>
                <a:cs typeface="Arial"/>
                <a:sym typeface="Arial"/>
              </a:rPr>
              <a:t>to address abandoned mine rehabilitation </a:t>
            </a:r>
            <a:endParaRPr lang="en-AU" sz="2200" dirty="0" smtClean="0">
              <a:ea typeface="Arial"/>
              <a:cs typeface="Arial"/>
              <a:sym typeface="Arial"/>
            </a:endParaRPr>
          </a:p>
          <a:p>
            <a:r>
              <a:rPr lang="en-AU" sz="2200" dirty="0" smtClean="0">
                <a:ea typeface="Arial"/>
                <a:cs typeface="Arial"/>
                <a:sym typeface="Arial"/>
              </a:rPr>
              <a:t>Introduction </a:t>
            </a:r>
            <a:r>
              <a:rPr lang="en-AU" sz="2200" dirty="0">
                <a:ea typeface="Arial"/>
                <a:cs typeface="Arial"/>
                <a:sym typeface="Arial"/>
              </a:rPr>
              <a:t>of a </a:t>
            </a:r>
            <a:r>
              <a:rPr lang="en-AU" sz="2200" dirty="0" smtClean="0">
                <a:ea typeface="Arial"/>
                <a:cs typeface="Arial"/>
                <a:sym typeface="Arial"/>
              </a:rPr>
              <a:t>mine safety levy </a:t>
            </a:r>
            <a:r>
              <a:rPr lang="en-AU" sz="2200" dirty="0">
                <a:ea typeface="Arial"/>
                <a:cs typeface="Arial"/>
                <a:sym typeface="Arial"/>
              </a:rPr>
              <a:t>(</a:t>
            </a:r>
            <a:r>
              <a:rPr lang="en-AU" sz="2200" dirty="0" smtClean="0">
                <a:ea typeface="Arial"/>
                <a:cs typeface="Arial"/>
                <a:sym typeface="Arial"/>
              </a:rPr>
              <a:t>based </a:t>
            </a:r>
            <a:r>
              <a:rPr lang="en-AU" sz="2200" dirty="0">
                <a:ea typeface="Arial"/>
                <a:cs typeface="Arial"/>
                <a:sym typeface="Arial"/>
              </a:rPr>
              <a:t>on the number of </a:t>
            </a:r>
            <a:r>
              <a:rPr lang="en-AU" sz="2200" dirty="0" smtClean="0">
                <a:ea typeface="Arial"/>
                <a:cs typeface="Arial"/>
                <a:sym typeface="Arial"/>
              </a:rPr>
              <a:t>employees) </a:t>
            </a:r>
            <a:r>
              <a:rPr lang="en-AU" sz="2200" dirty="0">
                <a:ea typeface="Arial"/>
                <a:cs typeface="Arial"/>
                <a:sym typeface="Arial"/>
              </a:rPr>
              <a:t>– to address failures of safety procedures at mine </a:t>
            </a:r>
            <a:r>
              <a:rPr lang="en-AU" sz="2200" dirty="0" smtClean="0">
                <a:ea typeface="Arial"/>
                <a:cs typeface="Arial"/>
                <a:sym typeface="Arial"/>
              </a:rPr>
              <a:t>sites</a:t>
            </a:r>
          </a:p>
          <a:p>
            <a:r>
              <a:rPr lang="en-AU" sz="2000" dirty="0"/>
              <a:t>RADARS – Reform and Development at Resources </a:t>
            </a:r>
            <a:r>
              <a:rPr lang="en-AU" sz="2000" dirty="0" smtClean="0"/>
              <a:t>Safety</a:t>
            </a:r>
            <a:endParaRPr lang="en-AU" sz="2200" dirty="0" smtClean="0">
              <a:ea typeface="Arial"/>
              <a:cs typeface="Arial"/>
              <a:sym typeface="Arial"/>
            </a:endParaRPr>
          </a:p>
          <a:p>
            <a:r>
              <a:rPr lang="en-AU" sz="2200" dirty="0" smtClean="0">
                <a:ea typeface="Arial"/>
                <a:cs typeface="Arial"/>
                <a:sym typeface="Arial"/>
              </a:rPr>
              <a:t>Attraction retention incentive (ARI) </a:t>
            </a:r>
            <a:r>
              <a:rPr lang="en-AU" sz="2200" dirty="0">
                <a:ea typeface="Arial"/>
                <a:cs typeface="Arial"/>
                <a:sym typeface="Arial"/>
              </a:rPr>
              <a:t>to attract and retain high </a:t>
            </a:r>
            <a:r>
              <a:rPr lang="en-AU" sz="2200" dirty="0" smtClean="0">
                <a:ea typeface="Arial"/>
                <a:cs typeface="Arial"/>
                <a:sym typeface="Arial"/>
              </a:rPr>
              <a:t>calibre, technical </a:t>
            </a:r>
            <a:r>
              <a:rPr lang="en-AU" sz="2200" dirty="0">
                <a:ea typeface="Arial"/>
                <a:cs typeface="Arial"/>
                <a:sym typeface="Arial"/>
              </a:rPr>
              <a:t>staff in a very competitive employment </a:t>
            </a:r>
            <a:r>
              <a:rPr lang="en-AU" sz="2200" dirty="0" smtClean="0">
                <a:ea typeface="Arial"/>
                <a:cs typeface="Arial"/>
                <a:sym typeface="Arial"/>
              </a:rPr>
              <a:t>environment</a:t>
            </a:r>
          </a:p>
          <a:p>
            <a:r>
              <a:rPr lang="en-AU" sz="2200" dirty="0" smtClean="0">
                <a:ea typeface="Arial"/>
                <a:cs typeface="Arial"/>
                <a:sym typeface="Arial"/>
              </a:rPr>
              <a:t>Continually improving </a:t>
            </a:r>
            <a:r>
              <a:rPr lang="en-AU" sz="2200" dirty="0">
                <a:ea typeface="Arial"/>
                <a:cs typeface="Arial"/>
                <a:sym typeface="Arial"/>
              </a:rPr>
              <a:t>guidelines </a:t>
            </a:r>
            <a:r>
              <a:rPr lang="en-AU" sz="2200" dirty="0" smtClean="0">
                <a:ea typeface="Arial"/>
                <a:cs typeface="Arial"/>
                <a:sym typeface="Arial"/>
              </a:rPr>
              <a:t>mining proposals</a:t>
            </a:r>
            <a:r>
              <a:rPr lang="en-AU" sz="2200" dirty="0">
                <a:ea typeface="Arial"/>
                <a:cs typeface="Arial"/>
                <a:sym typeface="Arial"/>
              </a:rPr>
              <a:t>, </a:t>
            </a:r>
            <a:r>
              <a:rPr lang="en-AU" sz="2200" dirty="0" smtClean="0">
                <a:ea typeface="Arial"/>
                <a:cs typeface="Arial"/>
                <a:sym typeface="Arial"/>
              </a:rPr>
              <a:t>tailings storage facilities (TSFs)</a:t>
            </a:r>
          </a:p>
          <a:p>
            <a:r>
              <a:rPr lang="en-AU" sz="2200" dirty="0" smtClean="0">
                <a:ea typeface="Arial"/>
                <a:cs typeface="Arial"/>
                <a:sym typeface="Arial"/>
              </a:rPr>
              <a:t>Amendments </a:t>
            </a:r>
            <a:r>
              <a:rPr lang="en-AU" sz="2200" dirty="0">
                <a:ea typeface="Arial"/>
                <a:cs typeface="Arial"/>
                <a:sym typeface="Arial"/>
              </a:rPr>
              <a:t>to </a:t>
            </a:r>
            <a:r>
              <a:rPr lang="en-AU" sz="2200" dirty="0" smtClean="0">
                <a:ea typeface="Arial"/>
                <a:cs typeface="Arial"/>
                <a:sym typeface="Arial"/>
              </a:rPr>
              <a:t>legislation and regulations to facilitate responsible development</a:t>
            </a:r>
            <a:endParaRPr lang="en-AU" sz="2200" dirty="0"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0171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pPr algn="ctr"/>
            <a:r>
              <a:rPr lang="en-AU" dirty="0" smtClean="0"/>
              <a:t>Risk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AU" sz="2400" dirty="0" smtClean="0"/>
              <a:t>All reforms are the outcome of very extensive and sometimes protracted stakeholder engagement</a:t>
            </a:r>
          </a:p>
          <a:p>
            <a:pPr>
              <a:spcAft>
                <a:spcPts val="1200"/>
              </a:spcAft>
            </a:pPr>
            <a:r>
              <a:rPr lang="en-AU" sz="2400" dirty="0" smtClean="0"/>
              <a:t>Very strong focus on outcome-based and risk-based approach to reforms</a:t>
            </a:r>
          </a:p>
          <a:p>
            <a:pPr>
              <a:spcAft>
                <a:spcPts val="1200"/>
              </a:spcAft>
            </a:pPr>
            <a:r>
              <a:rPr lang="en-AU" sz="2400" dirty="0" smtClean="0"/>
              <a:t>Proponent carries ultimate responsibility to identify and address risks </a:t>
            </a:r>
          </a:p>
          <a:p>
            <a:pPr>
              <a:spcAft>
                <a:spcPts val="1200"/>
              </a:spcAft>
            </a:pPr>
            <a:r>
              <a:rPr lang="en-AU" sz="2400" dirty="0" smtClean="0"/>
              <a:t>DMP provides guidance and encourage best practice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56313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n-AU" dirty="0" smtClean="0"/>
              <a:t>New opportunities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400" dirty="0" smtClean="0">
                <a:ea typeface="Arial"/>
                <a:cs typeface="Arial"/>
                <a:sym typeface="Arial"/>
              </a:rPr>
              <a:t>Carbon capture </a:t>
            </a:r>
            <a:r>
              <a:rPr lang="en-AU" sz="2400" dirty="0">
                <a:ea typeface="Arial"/>
                <a:cs typeface="Arial"/>
                <a:sym typeface="Arial"/>
              </a:rPr>
              <a:t>and </a:t>
            </a:r>
            <a:r>
              <a:rPr lang="en-AU" sz="2400" dirty="0" smtClean="0">
                <a:ea typeface="Arial"/>
                <a:cs typeface="Arial"/>
                <a:sym typeface="Arial"/>
              </a:rPr>
              <a:t>storage (CCS) </a:t>
            </a:r>
            <a:r>
              <a:rPr lang="en-AU" sz="2400" dirty="0">
                <a:ea typeface="Arial"/>
                <a:cs typeface="Arial"/>
                <a:sym typeface="Arial"/>
              </a:rPr>
              <a:t>– largest project in the world at </a:t>
            </a:r>
            <a:r>
              <a:rPr lang="en-AU" sz="2400" dirty="0" smtClean="0">
                <a:ea typeface="Arial"/>
                <a:cs typeface="Arial"/>
                <a:sym typeface="Arial"/>
              </a:rPr>
              <a:t>Gorgon</a:t>
            </a:r>
          </a:p>
          <a:p>
            <a:r>
              <a:rPr lang="en-AU" sz="2400" dirty="0" smtClean="0">
                <a:ea typeface="Arial"/>
                <a:cs typeface="Arial"/>
                <a:sym typeface="Arial"/>
              </a:rPr>
              <a:t>Use </a:t>
            </a:r>
            <a:r>
              <a:rPr lang="en-AU" sz="2400" dirty="0">
                <a:ea typeface="Arial"/>
                <a:cs typeface="Arial"/>
                <a:sym typeface="Arial"/>
              </a:rPr>
              <a:t>of </a:t>
            </a:r>
            <a:r>
              <a:rPr lang="en-AU" sz="2400" dirty="0" smtClean="0">
                <a:ea typeface="Arial"/>
                <a:cs typeface="Arial"/>
                <a:sym typeface="Arial"/>
              </a:rPr>
              <a:t>remotely </a:t>
            </a:r>
            <a:r>
              <a:rPr lang="en-AU" sz="2400" dirty="0">
                <a:ea typeface="Arial"/>
                <a:cs typeface="Arial"/>
                <a:sym typeface="Arial"/>
              </a:rPr>
              <a:t>controlled machinery </a:t>
            </a:r>
            <a:endParaRPr lang="en-AU" sz="2400" dirty="0" smtClean="0">
              <a:ea typeface="Arial"/>
              <a:cs typeface="Arial"/>
              <a:sym typeface="Arial"/>
            </a:endParaRPr>
          </a:p>
          <a:p>
            <a:r>
              <a:rPr lang="en-AU" sz="2400" dirty="0" smtClean="0">
                <a:ea typeface="Arial"/>
                <a:cs typeface="Arial"/>
                <a:sym typeface="Arial"/>
              </a:rPr>
              <a:t>Use </a:t>
            </a:r>
            <a:r>
              <a:rPr lang="en-AU" sz="2400" dirty="0">
                <a:ea typeface="Arial"/>
                <a:cs typeface="Arial"/>
                <a:sym typeface="Arial"/>
              </a:rPr>
              <a:t>of driverless equipment – dump trucks, drilling and sampling, </a:t>
            </a:r>
            <a:r>
              <a:rPr lang="en-AU" sz="2400" dirty="0" smtClean="0">
                <a:ea typeface="Arial"/>
                <a:cs typeface="Arial"/>
                <a:sym typeface="Arial"/>
              </a:rPr>
              <a:t>trains</a:t>
            </a:r>
          </a:p>
          <a:p>
            <a:r>
              <a:rPr lang="en-AU" sz="2400" dirty="0" smtClean="0">
                <a:ea typeface="Arial"/>
                <a:cs typeface="Arial"/>
                <a:sym typeface="Arial"/>
              </a:rPr>
              <a:t>Remote </a:t>
            </a:r>
            <a:r>
              <a:rPr lang="en-AU" sz="2400" dirty="0">
                <a:ea typeface="Arial"/>
                <a:cs typeface="Arial"/>
                <a:sym typeface="Arial"/>
              </a:rPr>
              <a:t>mine management from Perth – integrated mining, railway and port </a:t>
            </a:r>
            <a:r>
              <a:rPr lang="en-AU" sz="2400" dirty="0" smtClean="0">
                <a:ea typeface="Arial"/>
                <a:cs typeface="Arial"/>
                <a:sym typeface="Arial"/>
              </a:rPr>
              <a:t>operation</a:t>
            </a:r>
          </a:p>
          <a:p>
            <a:r>
              <a:rPr lang="en-AU" sz="2400" dirty="0" smtClean="0">
                <a:ea typeface="Arial"/>
                <a:cs typeface="Arial"/>
                <a:sym typeface="Arial"/>
              </a:rPr>
              <a:t>Shale </a:t>
            </a:r>
            <a:r>
              <a:rPr lang="en-AU" sz="2400" dirty="0">
                <a:ea typeface="Arial"/>
                <a:cs typeface="Arial"/>
                <a:sym typeface="Arial"/>
              </a:rPr>
              <a:t>and t</a:t>
            </a:r>
            <a:r>
              <a:rPr lang="en-AU" sz="2400" dirty="0" smtClean="0">
                <a:ea typeface="Arial"/>
                <a:cs typeface="Arial"/>
                <a:sym typeface="Arial"/>
              </a:rPr>
              <a:t>ight </a:t>
            </a:r>
            <a:r>
              <a:rPr lang="en-AU" sz="2400" dirty="0">
                <a:ea typeface="Arial"/>
                <a:cs typeface="Arial"/>
                <a:sym typeface="Arial"/>
              </a:rPr>
              <a:t>gas – </a:t>
            </a:r>
            <a:r>
              <a:rPr lang="en-AU" sz="2400" dirty="0" smtClean="0">
                <a:ea typeface="Arial"/>
                <a:cs typeface="Arial"/>
                <a:sym typeface="Arial"/>
              </a:rPr>
              <a:t>current focus </a:t>
            </a:r>
            <a:r>
              <a:rPr lang="en-AU" sz="2400" dirty="0">
                <a:ea typeface="Arial"/>
                <a:cs typeface="Arial"/>
                <a:sym typeface="Arial"/>
              </a:rPr>
              <a:t>on domestic gas </a:t>
            </a:r>
            <a:r>
              <a:rPr lang="en-AU" sz="2400" dirty="0" smtClean="0">
                <a:ea typeface="Arial"/>
                <a:cs typeface="Arial"/>
                <a:sym typeface="Arial"/>
              </a:rPr>
              <a:t>supplies</a:t>
            </a:r>
          </a:p>
          <a:p>
            <a:r>
              <a:rPr lang="en-AU" sz="2400" dirty="0" smtClean="0">
                <a:ea typeface="Arial"/>
                <a:cs typeface="Arial"/>
                <a:sym typeface="Arial"/>
              </a:rPr>
              <a:t>Floating liquefied natural gas (FLNG) </a:t>
            </a:r>
            <a:r>
              <a:rPr lang="en-AU" sz="2400" dirty="0">
                <a:ea typeface="Arial"/>
                <a:cs typeface="Arial"/>
                <a:sym typeface="Arial"/>
              </a:rPr>
              <a:t>– the first in the world at Prelude</a:t>
            </a:r>
          </a:p>
          <a:p>
            <a:pPr marL="0" indent="0" algn="just" defTabSz="642915">
              <a:spcBef>
                <a:spcPts val="281"/>
              </a:spcBef>
              <a:buSzPct val="100000"/>
              <a:buNone/>
              <a:defRPr sz="1800"/>
            </a:pPr>
            <a:endParaRPr lang="en-AU" sz="2400" dirty="0" smtClean="0"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90452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n-AU" dirty="0"/>
              <a:t>Smart ICT </a:t>
            </a:r>
            <a:r>
              <a:rPr lang="en-AU" dirty="0" smtClean="0"/>
              <a:t>systems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200" dirty="0" smtClean="0">
                <a:ea typeface="Arial"/>
                <a:cs typeface="Arial"/>
                <a:sym typeface="Arial"/>
              </a:rPr>
              <a:t>Major </a:t>
            </a:r>
            <a:r>
              <a:rPr lang="en-AU" sz="2200" dirty="0">
                <a:ea typeface="Arial"/>
                <a:cs typeface="Arial"/>
                <a:sym typeface="Arial"/>
              </a:rPr>
              <a:t>shift to online applications and compliance reporting – all transactions online by July </a:t>
            </a:r>
            <a:r>
              <a:rPr lang="en-AU" sz="2200" dirty="0" smtClean="0">
                <a:ea typeface="Arial"/>
                <a:cs typeface="Arial"/>
                <a:sym typeface="Arial"/>
              </a:rPr>
              <a:t>2016</a:t>
            </a:r>
          </a:p>
          <a:p>
            <a:r>
              <a:rPr lang="en-AU" sz="2200" dirty="0" smtClean="0">
                <a:ea typeface="Arial"/>
                <a:cs typeface="Arial"/>
                <a:sym typeface="Arial"/>
              </a:rPr>
              <a:t>Revamp </a:t>
            </a:r>
            <a:r>
              <a:rPr lang="en-AU" sz="2200" dirty="0">
                <a:ea typeface="Arial"/>
                <a:cs typeface="Arial"/>
                <a:sym typeface="Arial"/>
              </a:rPr>
              <a:t>internal processes in DMP to </a:t>
            </a:r>
            <a:r>
              <a:rPr lang="en-AU" sz="2200" dirty="0" smtClean="0">
                <a:ea typeface="Arial"/>
                <a:cs typeface="Arial"/>
                <a:sym typeface="Arial"/>
              </a:rPr>
              <a:t>phase-out </a:t>
            </a:r>
            <a:r>
              <a:rPr lang="en-AU" sz="2200" dirty="0">
                <a:ea typeface="Arial"/>
                <a:cs typeface="Arial"/>
                <a:sym typeface="Arial"/>
              </a:rPr>
              <a:t>paper </a:t>
            </a:r>
            <a:r>
              <a:rPr lang="en-AU" sz="2200" dirty="0" smtClean="0">
                <a:ea typeface="Arial"/>
                <a:cs typeface="Arial"/>
                <a:sym typeface="Arial"/>
              </a:rPr>
              <a:t>files</a:t>
            </a:r>
          </a:p>
          <a:p>
            <a:r>
              <a:rPr lang="en-AU" sz="2200" dirty="0" smtClean="0">
                <a:ea typeface="Arial"/>
                <a:cs typeface="Arial"/>
                <a:sym typeface="Arial"/>
              </a:rPr>
              <a:t>Provides </a:t>
            </a:r>
            <a:r>
              <a:rPr lang="en-AU" sz="2200" dirty="0">
                <a:ea typeface="Arial"/>
                <a:cs typeface="Arial"/>
                <a:sym typeface="Arial"/>
              </a:rPr>
              <a:t>accurate tracking and reporting on </a:t>
            </a:r>
            <a:r>
              <a:rPr lang="en-AU" sz="2200" dirty="0" smtClean="0">
                <a:ea typeface="Arial"/>
                <a:cs typeface="Arial"/>
                <a:sym typeface="Arial"/>
              </a:rPr>
              <a:t>performance</a:t>
            </a:r>
          </a:p>
          <a:p>
            <a:r>
              <a:rPr lang="en-AU" sz="2200" dirty="0" smtClean="0">
                <a:ea typeface="Arial"/>
                <a:cs typeface="Arial"/>
                <a:sym typeface="Arial"/>
              </a:rPr>
              <a:t>Improved </a:t>
            </a:r>
            <a:r>
              <a:rPr lang="en-AU" sz="2200" dirty="0">
                <a:ea typeface="Arial"/>
                <a:cs typeface="Arial"/>
                <a:sym typeface="Arial"/>
              </a:rPr>
              <a:t>capacity to analyse and understand weaknesses in our </a:t>
            </a:r>
            <a:r>
              <a:rPr lang="en-AU" sz="2200" dirty="0" smtClean="0">
                <a:ea typeface="Arial"/>
                <a:cs typeface="Arial"/>
                <a:sym typeface="Arial"/>
              </a:rPr>
              <a:t>business</a:t>
            </a:r>
          </a:p>
          <a:p>
            <a:r>
              <a:rPr lang="en-AU" sz="2200" dirty="0" smtClean="0">
                <a:ea typeface="Arial"/>
                <a:cs typeface="Arial"/>
                <a:sym typeface="Arial"/>
              </a:rPr>
              <a:t>Online </a:t>
            </a:r>
            <a:r>
              <a:rPr lang="en-AU" sz="2200" dirty="0">
                <a:ea typeface="Arial"/>
                <a:cs typeface="Arial"/>
                <a:sym typeface="Arial"/>
              </a:rPr>
              <a:t>payment of rents and </a:t>
            </a:r>
            <a:r>
              <a:rPr lang="en-AU" sz="2200" dirty="0" smtClean="0">
                <a:ea typeface="Arial"/>
                <a:cs typeface="Arial"/>
                <a:sym typeface="Arial"/>
              </a:rPr>
              <a:t>fees</a:t>
            </a:r>
          </a:p>
          <a:p>
            <a:r>
              <a:rPr lang="en-AU" sz="2200" dirty="0" smtClean="0">
                <a:ea typeface="Arial"/>
                <a:cs typeface="Arial"/>
                <a:sym typeface="Arial"/>
              </a:rPr>
              <a:t>Seamless </a:t>
            </a:r>
            <a:r>
              <a:rPr lang="en-AU" sz="2200" dirty="0">
                <a:ea typeface="Arial"/>
                <a:cs typeface="Arial"/>
                <a:sym typeface="Arial"/>
              </a:rPr>
              <a:t>transition from exploration approvals and reporting to mining approvals and </a:t>
            </a:r>
            <a:r>
              <a:rPr lang="en-AU" sz="2200" dirty="0" smtClean="0">
                <a:ea typeface="Arial"/>
                <a:cs typeface="Arial"/>
                <a:sym typeface="Arial"/>
              </a:rPr>
              <a:t>reporting</a:t>
            </a:r>
          </a:p>
          <a:p>
            <a:r>
              <a:rPr lang="en-AU" sz="2200" dirty="0" smtClean="0">
                <a:ea typeface="Arial"/>
                <a:cs typeface="Arial"/>
                <a:sym typeface="Arial"/>
              </a:rPr>
              <a:t>Integrated systems </a:t>
            </a:r>
            <a:r>
              <a:rPr lang="en-AU" sz="2200" dirty="0">
                <a:ea typeface="Arial"/>
                <a:cs typeface="Arial"/>
                <a:sym typeface="Arial"/>
              </a:rPr>
              <a:t>– </a:t>
            </a:r>
            <a:r>
              <a:rPr lang="en-AU" sz="2200" dirty="0" smtClean="0">
                <a:ea typeface="Arial"/>
                <a:cs typeface="Arial"/>
                <a:sym typeface="Arial"/>
              </a:rPr>
              <a:t>information to pre-fill </a:t>
            </a:r>
            <a:r>
              <a:rPr lang="en-AU" sz="2200" dirty="0">
                <a:ea typeface="Arial"/>
                <a:cs typeface="Arial"/>
                <a:sym typeface="Arial"/>
              </a:rPr>
              <a:t>forms </a:t>
            </a:r>
            <a:r>
              <a:rPr lang="en-AU" sz="2200" dirty="0" smtClean="0">
                <a:ea typeface="Arial"/>
                <a:cs typeface="Arial"/>
                <a:sym typeface="Arial"/>
              </a:rPr>
              <a:t>online, and shared databases and information with other regulators, one </a:t>
            </a:r>
            <a:r>
              <a:rPr lang="en-AU" sz="2200" dirty="0">
                <a:ea typeface="Arial"/>
                <a:cs typeface="Arial"/>
                <a:sym typeface="Arial"/>
              </a:rPr>
              <a:t>billing and payment </a:t>
            </a:r>
            <a:r>
              <a:rPr lang="en-AU" sz="2200" dirty="0" smtClean="0">
                <a:ea typeface="Arial"/>
                <a:cs typeface="Arial"/>
                <a:sym typeface="Arial"/>
              </a:rPr>
              <a:t>system</a:t>
            </a:r>
            <a:endParaRPr lang="en-AU" sz="2200" dirty="0">
              <a:ea typeface="Arial"/>
              <a:cs typeface="Arial"/>
              <a:sym typeface="Arial"/>
            </a:endParaRPr>
          </a:p>
          <a:p>
            <a:endParaRPr lang="en-AU" sz="2200" dirty="0">
              <a:ea typeface="Arial"/>
              <a:cs typeface="Arial"/>
              <a:sym typeface="Arial"/>
            </a:endParaRPr>
          </a:p>
          <a:p>
            <a:endParaRPr lang="en-AU" sz="2200" dirty="0"/>
          </a:p>
        </p:txBody>
      </p:sp>
    </p:spTree>
    <p:extLst>
      <p:ext uri="{BB962C8B-B14F-4D97-AF65-F5344CB8AC3E}">
        <p14:creationId xmlns:p14="http://schemas.microsoft.com/office/powerpoint/2010/main" val="23457580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pPr algn="ctr"/>
            <a:r>
              <a:rPr lang="en-AU" dirty="0" smtClean="0"/>
              <a:t>Performance reporting </a:t>
            </a:r>
            <a:endParaRPr lang="en-A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6" t="10419" r="8788" b="5941"/>
          <a:stretch/>
        </p:blipFill>
        <p:spPr bwMode="auto">
          <a:xfrm>
            <a:off x="3851920" y="2060847"/>
            <a:ext cx="5292080" cy="3389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79512" y="1556792"/>
            <a:ext cx="381890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AU" sz="2200" kern="0" dirty="0" smtClean="0">
                <a:solidFill>
                  <a:prstClr val="black"/>
                </a:solidFill>
              </a:rPr>
              <a:t>Set target timelines for all key approvals and publish approvals performance quarterly </a:t>
            </a:r>
            <a:endParaRPr lang="en-AU" sz="2200" kern="0" dirty="0">
              <a:solidFill>
                <a:prstClr val="black"/>
              </a:solidFill>
            </a:endParaRPr>
          </a:p>
          <a:p>
            <a:r>
              <a:rPr lang="en-AU" sz="2200" kern="0" dirty="0" smtClean="0">
                <a:solidFill>
                  <a:prstClr val="black"/>
                </a:solidFill>
              </a:rPr>
              <a:t>In </a:t>
            </a:r>
            <a:r>
              <a:rPr lang="en-AU" sz="2200" kern="0" dirty="0">
                <a:solidFill>
                  <a:prstClr val="black"/>
                </a:solidFill>
              </a:rPr>
              <a:t>2014 DMP </a:t>
            </a:r>
            <a:r>
              <a:rPr lang="en-AU" sz="2200" kern="0" dirty="0" smtClean="0">
                <a:solidFill>
                  <a:prstClr val="black"/>
                </a:solidFill>
              </a:rPr>
              <a:t>processed:</a:t>
            </a:r>
          </a:p>
          <a:p>
            <a:pPr lvl="1"/>
            <a:r>
              <a:rPr lang="en-AU" sz="2000" kern="0" dirty="0" smtClean="0">
                <a:solidFill>
                  <a:prstClr val="black"/>
                </a:solidFill>
              </a:rPr>
              <a:t>6,790 mineral, petroleum and geothermal applications</a:t>
            </a:r>
          </a:p>
          <a:p>
            <a:pPr lvl="1"/>
            <a:r>
              <a:rPr lang="en-AU" sz="2000" kern="0" dirty="0" smtClean="0">
                <a:solidFill>
                  <a:prstClr val="black"/>
                </a:solidFill>
              </a:rPr>
              <a:t>2,021 Programmes of Work </a:t>
            </a:r>
            <a:r>
              <a:rPr lang="en-AU" sz="2000" dirty="0">
                <a:ea typeface="Arial"/>
                <a:cs typeface="Arial"/>
                <a:sym typeface="Arial"/>
              </a:rPr>
              <a:t>–</a:t>
            </a:r>
            <a:r>
              <a:rPr lang="en-AU" sz="2000" kern="0" dirty="0" smtClean="0">
                <a:solidFill>
                  <a:prstClr val="black"/>
                </a:solidFill>
              </a:rPr>
              <a:t> of these, 97% were within 30 business days timeline target</a:t>
            </a:r>
          </a:p>
        </p:txBody>
      </p:sp>
    </p:spTree>
    <p:extLst>
      <p:ext uri="{BB962C8B-B14F-4D97-AF65-F5344CB8AC3E}">
        <p14:creationId xmlns:p14="http://schemas.microsoft.com/office/powerpoint/2010/main" val="365503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pPr algn="ctr" eaLnBrk="0" hangingPunct="0"/>
            <a:r>
              <a:rPr lang="en-US" dirty="0" smtClean="0">
                <a:solidFill>
                  <a:schemeClr val="tx1"/>
                </a:solidFill>
                <a:latin typeface="Arial" pitchFamily="34" charset="0"/>
              </a:rPr>
              <a:t>The approvals process:</a:t>
            </a:r>
            <a:br>
              <a:rPr lang="en-US" dirty="0" smtClean="0">
                <a:solidFill>
                  <a:schemeClr val="tx1"/>
                </a:solidFill>
                <a:latin typeface="Arial" pitchFamily="34" charset="0"/>
              </a:rPr>
            </a:br>
            <a:r>
              <a:rPr lang="en-US" dirty="0" smtClean="0">
                <a:solidFill>
                  <a:schemeClr val="tx1"/>
                </a:solidFill>
                <a:latin typeface="Arial" pitchFamily="34" charset="0"/>
              </a:rPr>
              <a:t>Reducing red tape</a:t>
            </a:r>
            <a:r>
              <a:rPr lang="en-US" dirty="0" smtClean="0">
                <a:latin typeface="Arial" pitchFamily="34" charset="0"/>
              </a:rPr>
              <a:t/>
            </a:r>
            <a:br>
              <a:rPr lang="en-US" dirty="0" smtClean="0">
                <a:latin typeface="Arial" pitchFamily="34" charset="0"/>
              </a:rPr>
            </a:br>
            <a:r>
              <a:rPr lang="en-US" dirty="0" smtClean="0">
                <a:latin typeface="Arial" pitchFamily="34" charset="0"/>
              </a:rPr>
              <a:t>Information Session</a:t>
            </a:r>
            <a:endParaRPr lang="en-US" dirty="0">
              <a:latin typeface="Arial" pitchFamily="34" charset="0"/>
            </a:endParaRPr>
          </a:p>
        </p:txBody>
      </p:sp>
      <p:pic>
        <p:nvPicPr>
          <p:cNvPr id="3076" name="Picture 6" descr="DMP_GWA_monowhi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404816"/>
            <a:ext cx="4249738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6915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Attracting investment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z="2000" dirty="0"/>
              <a:t>Convince investors there is a high chance of making a discovery in WA </a:t>
            </a:r>
            <a:r>
              <a:rPr lang="en-AU" sz="2000" dirty="0">
                <a:ea typeface="Arial"/>
                <a:cs typeface="Arial"/>
                <a:sym typeface="Arial"/>
              </a:rPr>
              <a:t>–</a:t>
            </a:r>
            <a:r>
              <a:rPr lang="en-AU" sz="2000" dirty="0" smtClean="0"/>
              <a:t> </a:t>
            </a:r>
            <a:r>
              <a:rPr lang="en-AU" sz="2000" dirty="0"/>
              <a:t>Geological Survey of Western Australia</a:t>
            </a:r>
          </a:p>
          <a:p>
            <a:pPr lvl="0"/>
            <a:r>
              <a:rPr lang="en-AU" sz="2000" dirty="0"/>
              <a:t>Security of title </a:t>
            </a:r>
            <a:r>
              <a:rPr lang="en-AU" sz="2000" dirty="0">
                <a:ea typeface="Arial"/>
                <a:cs typeface="Arial"/>
                <a:sym typeface="Arial"/>
              </a:rPr>
              <a:t>–</a:t>
            </a:r>
            <a:r>
              <a:rPr lang="en-AU" sz="2000" dirty="0" smtClean="0"/>
              <a:t> </a:t>
            </a:r>
            <a:r>
              <a:rPr lang="en-AU" sz="2000" dirty="0"/>
              <a:t>exploration to mining</a:t>
            </a:r>
          </a:p>
          <a:p>
            <a:pPr lvl="0"/>
            <a:r>
              <a:rPr lang="en-AU" sz="2000" dirty="0"/>
              <a:t>Predictable and consistent </a:t>
            </a:r>
            <a:r>
              <a:rPr lang="en-AU" sz="2000" dirty="0" smtClean="0"/>
              <a:t>government </a:t>
            </a:r>
            <a:r>
              <a:rPr lang="en-AU" sz="2000" dirty="0"/>
              <a:t>processes with specified timeframes </a:t>
            </a:r>
            <a:r>
              <a:rPr lang="en-AU" sz="2000" dirty="0">
                <a:ea typeface="Arial"/>
                <a:cs typeface="Arial"/>
                <a:sym typeface="Arial"/>
              </a:rPr>
              <a:t>–</a:t>
            </a:r>
            <a:r>
              <a:rPr lang="en-AU" sz="2000" dirty="0" smtClean="0"/>
              <a:t> </a:t>
            </a:r>
            <a:r>
              <a:rPr lang="en-AU" sz="2000" dirty="0"/>
              <a:t>leads to low sovereign risk</a:t>
            </a:r>
          </a:p>
          <a:p>
            <a:pPr lvl="0"/>
            <a:r>
              <a:rPr lang="en-AU" sz="2000" dirty="0"/>
              <a:t>Clear and efficient processes </a:t>
            </a:r>
            <a:r>
              <a:rPr lang="en-AU" sz="2000" dirty="0">
                <a:ea typeface="Arial"/>
                <a:cs typeface="Arial"/>
                <a:sym typeface="Arial"/>
              </a:rPr>
              <a:t>–</a:t>
            </a:r>
            <a:r>
              <a:rPr lang="en-AU" sz="2000" dirty="0" smtClean="0"/>
              <a:t> </a:t>
            </a:r>
            <a:r>
              <a:rPr lang="en-AU" sz="2000" dirty="0"/>
              <a:t>reducing r</a:t>
            </a:r>
            <a:r>
              <a:rPr lang="en-AU" sz="2000" dirty="0" smtClean="0"/>
              <a:t>ed tape</a:t>
            </a:r>
            <a:endParaRPr lang="en-AU" sz="2000" dirty="0"/>
          </a:p>
          <a:p>
            <a:pPr lvl="0"/>
            <a:r>
              <a:rPr lang="en-AU" sz="2000" dirty="0"/>
              <a:t>Continuous </a:t>
            </a:r>
            <a:r>
              <a:rPr lang="en-AU" sz="2000" dirty="0" smtClean="0"/>
              <a:t>improvement</a:t>
            </a:r>
          </a:p>
          <a:p>
            <a:pPr marL="0" lvl="0" indent="0">
              <a:buNone/>
            </a:pPr>
            <a:endParaRPr lang="en-AU" sz="2000" dirty="0"/>
          </a:p>
          <a:p>
            <a:pPr marL="0" indent="0">
              <a:buNone/>
            </a:pPr>
            <a:r>
              <a:rPr lang="en-AU" sz="2000" dirty="0"/>
              <a:t>Are we succeeding?   </a:t>
            </a:r>
          </a:p>
          <a:p>
            <a:pPr lvl="0"/>
            <a:r>
              <a:rPr lang="en-AU" sz="2000" dirty="0"/>
              <a:t>Fraser Institute report assess the performance of jurisdictions around the world</a:t>
            </a:r>
          </a:p>
        </p:txBody>
      </p:sp>
    </p:spTree>
    <p:extLst>
      <p:ext uri="{BB962C8B-B14F-4D97-AF65-F5344CB8AC3E}">
        <p14:creationId xmlns:p14="http://schemas.microsoft.com/office/powerpoint/2010/main" val="38902151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smtClean="0"/>
              <a:t>WA ranking by Fraser Institute</a:t>
            </a:r>
            <a:endParaRPr lang="en-AU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35" b="5046"/>
          <a:stretch/>
        </p:blipFill>
        <p:spPr>
          <a:xfrm>
            <a:off x="0" y="1412776"/>
            <a:ext cx="9144000" cy="5423888"/>
          </a:xfrm>
        </p:spPr>
      </p:pic>
    </p:spTree>
    <p:extLst>
      <p:ext uri="{BB962C8B-B14F-4D97-AF65-F5344CB8AC3E}">
        <p14:creationId xmlns:p14="http://schemas.microsoft.com/office/powerpoint/2010/main" val="154566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smtClean="0"/>
              <a:t>Community engagement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00807"/>
            <a:ext cx="5615855" cy="4608513"/>
          </a:xfrm>
        </p:spPr>
        <p:txBody>
          <a:bodyPr/>
          <a:lstStyle/>
          <a:p>
            <a:r>
              <a:rPr lang="en-AU" sz="2000" dirty="0" smtClean="0"/>
              <a:t>A major focus for DMP – Government must be regarded as a qualified, experienced and trusted regulator</a:t>
            </a:r>
          </a:p>
          <a:p>
            <a:r>
              <a:rPr lang="en-AU" sz="2000" dirty="0" smtClean="0"/>
              <a:t>Industry has been slow to play its critical role in explaining its activities to local communities and the wider community</a:t>
            </a:r>
          </a:p>
          <a:p>
            <a:r>
              <a:rPr lang="en-AU" sz="2000" dirty="0" smtClean="0"/>
              <a:t>Need to address </a:t>
            </a:r>
            <a:r>
              <a:rPr lang="en-AU" sz="2000" smtClean="0"/>
              <a:t>misinformation </a:t>
            </a:r>
          </a:p>
          <a:p>
            <a:r>
              <a:rPr lang="en-AU" sz="2000" smtClean="0"/>
              <a:t>A </a:t>
            </a:r>
            <a:r>
              <a:rPr lang="en-AU" sz="2000" dirty="0" smtClean="0"/>
              <a:t>big challenge to explain how risk is managed</a:t>
            </a:r>
          </a:p>
          <a:p>
            <a:r>
              <a:rPr lang="en-AU" sz="2000" dirty="0"/>
              <a:t>Multiple </a:t>
            </a:r>
            <a:r>
              <a:rPr lang="en-AU" sz="2000" dirty="0" smtClean="0"/>
              <a:t>land use framework </a:t>
            </a:r>
            <a:r>
              <a:rPr lang="en-AU" sz="2000" dirty="0"/>
              <a:t>(MLUF</a:t>
            </a:r>
            <a:r>
              <a:rPr lang="en-AU" sz="2000" dirty="0" smtClean="0"/>
              <a:t>) – an approach to avoid moratoriums by promoting multiple and/or sequential land use because resource projects do not last for ever</a:t>
            </a:r>
            <a:endParaRPr lang="en-AU" sz="2000" dirty="0"/>
          </a:p>
          <a:p>
            <a:endParaRPr lang="en-AU" sz="2000" dirty="0"/>
          </a:p>
        </p:txBody>
      </p:sp>
      <p:pic>
        <p:nvPicPr>
          <p:cNvPr id="4" name="Picture 2" descr="\\bunadsaa\BunburyOffice\Photos\Slim Line Wells\Picture_drillingStHilda\DrillingRig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844824"/>
            <a:ext cx="2931904" cy="381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344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pPr algn="ctr"/>
            <a:r>
              <a:rPr lang="en-AU" dirty="0" smtClean="0"/>
              <a:t>Summary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568952" cy="4742408"/>
          </a:xfrm>
        </p:spPr>
        <p:txBody>
          <a:bodyPr/>
          <a:lstStyle/>
          <a:p>
            <a:r>
              <a:rPr lang="en-AU" sz="2400" dirty="0" smtClean="0"/>
              <a:t>Long term success of WA’s resources industry is fundamental to Australia’s economy into the future</a:t>
            </a:r>
          </a:p>
          <a:p>
            <a:r>
              <a:rPr lang="en-AU" sz="2400" dirty="0" smtClean="0"/>
              <a:t>DMP’s vision is for WA to continue to be the destination of choice for </a:t>
            </a:r>
            <a:r>
              <a:rPr lang="en-AU" sz="2400" dirty="0"/>
              <a:t>responsible resource exploration and </a:t>
            </a:r>
            <a:r>
              <a:rPr lang="en-AU" sz="2400" dirty="0" smtClean="0"/>
              <a:t>development</a:t>
            </a:r>
            <a:endParaRPr lang="en-AU" sz="2400" dirty="0"/>
          </a:p>
          <a:p>
            <a:r>
              <a:rPr lang="en-AU" sz="2400" dirty="0"/>
              <a:t>D</a:t>
            </a:r>
            <a:r>
              <a:rPr lang="en-AU" sz="2400" dirty="0" smtClean="0"/>
              <a:t>epartment is undergoing the most significant reform programs to occur in a generation</a:t>
            </a:r>
            <a:endParaRPr lang="en-AU" sz="2400" dirty="0"/>
          </a:p>
          <a:p>
            <a:r>
              <a:rPr lang="en-AU" sz="2400" dirty="0" smtClean="0"/>
              <a:t>We are working in consultation with stakeholders to deliver more efficient and transparent approvals processes, with online systems as a key component</a:t>
            </a:r>
          </a:p>
          <a:p>
            <a:r>
              <a:rPr lang="en-AU" sz="2400" dirty="0" smtClean="0"/>
              <a:t>We </a:t>
            </a:r>
            <a:r>
              <a:rPr lang="en-AU" sz="2400" dirty="0"/>
              <a:t>know our business, treat people well and deliver on </a:t>
            </a:r>
            <a:r>
              <a:rPr lang="en-AU" sz="2400" dirty="0" smtClean="0"/>
              <a:t>commitments</a:t>
            </a:r>
            <a:endParaRPr lang="en-AU" sz="2400" dirty="0"/>
          </a:p>
          <a:p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157214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628800"/>
            <a:ext cx="5832648" cy="48245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sz="2800" dirty="0" smtClean="0"/>
              <a:t>OUR </a:t>
            </a:r>
            <a:r>
              <a:rPr lang="en-AU" sz="2800" dirty="0"/>
              <a:t>VISION </a:t>
            </a:r>
          </a:p>
          <a:p>
            <a:r>
              <a:rPr lang="en-AU" sz="2400" dirty="0"/>
              <a:t>Western Australia is the destination of choice for responsible resource </a:t>
            </a:r>
            <a:r>
              <a:rPr lang="en-AU" sz="2400" dirty="0" smtClean="0"/>
              <a:t>development</a:t>
            </a:r>
          </a:p>
          <a:p>
            <a:pPr lvl="1"/>
            <a:r>
              <a:rPr lang="en-AU" sz="2000" dirty="0" smtClean="0"/>
              <a:t>We will continue to find new ways to cut red tape while maintaining a reputation as an responsible and trusted regulator</a:t>
            </a:r>
          </a:p>
          <a:p>
            <a:pPr marL="457200" lvl="1" indent="0">
              <a:buNone/>
            </a:pPr>
            <a:endParaRPr lang="en-AU" sz="2000" dirty="0" smtClean="0"/>
          </a:p>
          <a:p>
            <a:pPr lvl="0"/>
            <a:r>
              <a:rPr lang="en-AU" sz="2400" dirty="0" smtClean="0"/>
              <a:t>Our overriding role is to ensure the public and industry workers are safe, and the impact of resource projects on the environment is minimised</a:t>
            </a:r>
            <a:endParaRPr lang="en-AU" sz="2600" dirty="0" smtClean="0"/>
          </a:p>
        </p:txBody>
      </p:sp>
      <p:sp>
        <p:nvSpPr>
          <p:cNvPr id="14" name="Title 6"/>
          <p:cNvSpPr>
            <a:spLocks noGrp="1"/>
          </p:cNvSpPr>
          <p:nvPr>
            <p:ph type="title"/>
          </p:nvPr>
        </p:nvSpPr>
        <p:spPr>
          <a:xfrm>
            <a:off x="0" y="260648"/>
            <a:ext cx="8553128" cy="1143000"/>
          </a:xfrm>
        </p:spPr>
        <p:txBody>
          <a:bodyPr/>
          <a:lstStyle/>
          <a:p>
            <a:pPr algn="ctr"/>
            <a:r>
              <a:rPr lang="en-AU" dirty="0" smtClean="0"/>
              <a:t>We aim to keep getting better</a:t>
            </a:r>
            <a:endParaRPr lang="en-A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484784"/>
            <a:ext cx="2915816" cy="4968552"/>
          </a:xfrm>
          <a:prstGeom prst="rect">
            <a:avLst/>
          </a:prstGeom>
          <a:effectLst>
            <a:innerShdw blurRad="927100" dist="660400" dir="10800000">
              <a:schemeClr val="bg1"/>
            </a:innerShdw>
          </a:effectLst>
        </p:spPr>
      </p:pic>
    </p:spTree>
    <p:extLst>
      <p:ext uri="{BB962C8B-B14F-4D97-AF65-F5344CB8AC3E}">
        <p14:creationId xmlns:p14="http://schemas.microsoft.com/office/powerpoint/2010/main" val="294520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sz="3200" dirty="0" smtClean="0"/>
              <a:t>Stay informed!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n-AU" sz="2400" dirty="0"/>
              <a:t>Subscribe to our email alert service </a:t>
            </a:r>
          </a:p>
          <a:p>
            <a:pPr marL="0" indent="0">
              <a:buFontTx/>
              <a:buNone/>
              <a:defRPr/>
            </a:pPr>
            <a:r>
              <a:rPr lang="en-AU" sz="2400" dirty="0"/>
              <a:t>and receive weekly news about:</a:t>
            </a:r>
          </a:p>
          <a:p>
            <a:pPr>
              <a:defRPr/>
            </a:pPr>
            <a:r>
              <a:rPr lang="en-AU" sz="2400" dirty="0"/>
              <a:t>recent publications</a:t>
            </a:r>
          </a:p>
          <a:p>
            <a:pPr>
              <a:defRPr/>
            </a:pPr>
            <a:r>
              <a:rPr lang="en-AU" sz="2400" dirty="0"/>
              <a:t>latest safety alerts</a:t>
            </a:r>
          </a:p>
          <a:p>
            <a:pPr>
              <a:defRPr/>
            </a:pPr>
            <a:r>
              <a:rPr lang="en-AU" sz="2400" dirty="0" smtClean="0"/>
              <a:t>what’s </a:t>
            </a:r>
            <a:r>
              <a:rPr lang="en-AU" sz="2400" dirty="0"/>
              <a:t>happening at Resources Safety.</a:t>
            </a:r>
          </a:p>
          <a:p>
            <a:pPr>
              <a:defRPr/>
            </a:pPr>
            <a:endParaRPr lang="en-AU" sz="2400" dirty="0"/>
          </a:p>
          <a:p>
            <a:pPr marL="0" indent="0">
              <a:buFontTx/>
              <a:buNone/>
              <a:defRPr/>
            </a:pPr>
            <a:r>
              <a:rPr lang="en-AU" sz="2400" dirty="0"/>
              <a:t>Visit </a:t>
            </a:r>
            <a:r>
              <a:rPr lang="en-AU" sz="2400" dirty="0">
                <a:solidFill>
                  <a:srgbClr val="C00000"/>
                </a:solidFill>
              </a:rPr>
              <a:t>www.dmp.wa.gov.au/ResourcesSafety</a:t>
            </a:r>
          </a:p>
          <a:p>
            <a:pPr marL="0" indent="0">
              <a:buFontTx/>
              <a:buNone/>
              <a:defRPr/>
            </a:pPr>
            <a:r>
              <a:rPr lang="en-AU" sz="2400" dirty="0"/>
              <a:t>to sign up</a:t>
            </a:r>
          </a:p>
          <a:p>
            <a:pPr>
              <a:defRPr/>
            </a:pPr>
            <a:endParaRPr lang="en-AU" sz="2400" dirty="0"/>
          </a:p>
        </p:txBody>
      </p:sp>
      <p:pic>
        <p:nvPicPr>
          <p:cNvPr id="33796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1700808"/>
            <a:ext cx="2049462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1463" y="3476708"/>
            <a:ext cx="1343025" cy="1306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109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sz="3200" dirty="0" smtClean="0"/>
              <a:t>Our economy relies on the resources sector</a:t>
            </a:r>
            <a:endParaRPr lang="en-AU" sz="3200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41012909"/>
              </p:ext>
            </p:extLst>
          </p:nvPr>
        </p:nvGraphicFramePr>
        <p:xfrm>
          <a:off x="1" y="1484784"/>
          <a:ext cx="9143999" cy="4973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8320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sz="3200" dirty="0" smtClean="0"/>
              <a:t>Australia’s transformation</a:t>
            </a:r>
            <a:endParaRPr lang="en-AU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3" t="2898" r="2739" b="4407"/>
          <a:stretch/>
        </p:blipFill>
        <p:spPr>
          <a:xfrm>
            <a:off x="1403648" y="1514077"/>
            <a:ext cx="6624736" cy="493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35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sz="3200" dirty="0" smtClean="0"/>
              <a:t>Western Australia </a:t>
            </a:r>
            <a:br>
              <a:rPr lang="en-AU" sz="3200" dirty="0" smtClean="0"/>
            </a:br>
            <a:r>
              <a:rPr lang="en-AU" sz="3200" dirty="0" smtClean="0"/>
              <a:t>world class resource sector</a:t>
            </a:r>
            <a:endParaRPr lang="en-AU" sz="3200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84784"/>
            <a:ext cx="7994848" cy="501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357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sz="3200" dirty="0" smtClean="0"/>
              <a:t>Royalties</a:t>
            </a:r>
            <a:endParaRPr lang="en-A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1844824"/>
            <a:ext cx="7632848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prstClr val="black"/>
                </a:solidFill>
              </a:rPr>
              <a:t>In 2014 Western Australia collected $6.8b in royalties</a:t>
            </a:r>
          </a:p>
          <a:p>
            <a:pPr marL="342900" indent="-342900" fontAlgn="base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prstClr val="black"/>
                </a:solidFill>
              </a:rPr>
              <a:t>Iron ore and petroleum contributed 76% and 16% respectively </a:t>
            </a:r>
          </a:p>
          <a:p>
            <a:pPr marL="342900" indent="-342900" fontAlgn="base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prstClr val="black"/>
                </a:solidFill>
              </a:rPr>
              <a:t>Royalties are payable on all minerals and hydrocarbon production</a:t>
            </a:r>
          </a:p>
          <a:p>
            <a:pPr marL="342900" indent="-342900" fontAlgn="base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prstClr val="black"/>
                </a:solidFill>
              </a:rPr>
              <a:t>Royalties are government revenue used for education, health, roads, law enforcement, community development programs, etc.</a:t>
            </a:r>
          </a:p>
        </p:txBody>
      </p:sp>
    </p:spTree>
    <p:extLst>
      <p:ext uri="{BB962C8B-B14F-4D97-AF65-F5344CB8AC3E}">
        <p14:creationId xmlns:p14="http://schemas.microsoft.com/office/powerpoint/2010/main" val="408430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\\Internal.dom\Corp\UserData\Perth\HomeDrive\MIDMPBP\Desktop\OG0039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14" b="7918"/>
          <a:stretch/>
        </p:blipFill>
        <p:spPr bwMode="auto">
          <a:xfrm>
            <a:off x="1725500" y="4860000"/>
            <a:ext cx="74185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\\Internal.dom\Corp\UserData\Perth\HomeDrive\MIDMPBP\Desktop\Operations (WS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9" r="10078"/>
          <a:stretch/>
        </p:blipFill>
        <p:spPr bwMode="auto">
          <a:xfrm>
            <a:off x="1728000" y="3131780"/>
            <a:ext cx="7416000" cy="172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\\Internal.dom\Corp\UserData\Perth\HomeDrive\MIDMPBP\Desktop\Mining (WS)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7" t="27168" r="-8" b="4776"/>
          <a:stretch/>
        </p:blipFill>
        <p:spPr bwMode="auto">
          <a:xfrm>
            <a:off x="1709334" y="1484784"/>
            <a:ext cx="7434666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\\Internal.dom\Corp\UserData\Perth\HomeDrive\MIDMPBP\Desktop\Oil and Ga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99" y="4889014"/>
            <a:ext cx="962116" cy="103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\\Internal.dom\Corp\UserData\Perth\HomeDrive\MIDMPBP\Desktop\Mine projec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16" y="3257131"/>
            <a:ext cx="1031643" cy="1019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\\Internal.dom\Corp\UserData\Perth\HomeDrive\MIDMPBP\Desktop\Mine sit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1492049"/>
            <a:ext cx="10477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0" y="1477014"/>
            <a:ext cx="9144000" cy="5010070"/>
          </a:xfrm>
          <a:prstGeom prst="rect">
            <a:avLst/>
          </a:prstGeom>
          <a:solidFill>
            <a:schemeClr val="tx1">
              <a:alpha val="42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AU" sz="360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2498929"/>
            <a:ext cx="175267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ln w="1905"/>
                <a:solidFill>
                  <a:prstClr val="whit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1046 operating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ln w="1905"/>
                <a:solidFill>
                  <a:prstClr val="whit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mines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4236127"/>
            <a:ext cx="171225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ln w="1905"/>
                <a:solidFill>
                  <a:prstClr val="whit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294 mineral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ln w="1905"/>
                <a:solidFill>
                  <a:prstClr val="whit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projects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-22589" y="5901022"/>
            <a:ext cx="184056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ln w="1905"/>
                <a:solidFill>
                  <a:prstClr val="whit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*48 operating oil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ln w="1905"/>
                <a:solidFill>
                  <a:prstClr val="whit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and gas fields</a:t>
            </a:r>
          </a:p>
        </p:txBody>
      </p:sp>
      <p:sp>
        <p:nvSpPr>
          <p:cNvPr id="4" name="Rectangle 3"/>
          <p:cNvSpPr/>
          <p:nvPr/>
        </p:nvSpPr>
        <p:spPr>
          <a:xfrm>
            <a:off x="4968552" y="6240863"/>
            <a:ext cx="413163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kumimoji="1" lang="en-AU" sz="1000" dirty="0">
                <a:solidFill>
                  <a:prstClr val="white"/>
                </a:solidFill>
              </a:rPr>
              <a:t>*32 in Commonwealth waters</a:t>
            </a:r>
            <a:endParaRPr lang="en-AU" sz="1000" dirty="0">
              <a:solidFill>
                <a:prstClr val="white"/>
              </a:solidFill>
            </a:endParaRPr>
          </a:p>
        </p:txBody>
      </p:sp>
      <p:sp>
        <p:nvSpPr>
          <p:cNvPr id="62" name="Title 1"/>
          <p:cNvSpPr>
            <a:spLocks/>
          </p:cNvSpPr>
          <p:nvPr/>
        </p:nvSpPr>
        <p:spPr bwMode="white">
          <a:xfrm>
            <a:off x="0" y="274638"/>
            <a:ext cx="946854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3600" dirty="0">
                <a:solidFill>
                  <a:prstClr val="white"/>
                </a:solidFill>
              </a:rPr>
              <a:t>Resource projects in WA in 2015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0" y="3140968"/>
            <a:ext cx="9144000" cy="0"/>
          </a:xfrm>
          <a:prstGeom prst="line">
            <a:avLst/>
          </a:prstGeom>
          <a:solidFill>
            <a:srgbClr val="FFFFFF"/>
          </a:solidFill>
          <a:ln w="698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/>
          <p:cNvCxnSpPr/>
          <p:nvPr/>
        </p:nvCxnSpPr>
        <p:spPr bwMode="auto">
          <a:xfrm>
            <a:off x="0" y="4844446"/>
            <a:ext cx="9144000" cy="0"/>
          </a:xfrm>
          <a:prstGeom prst="line">
            <a:avLst/>
          </a:prstGeom>
          <a:solidFill>
            <a:srgbClr val="FFFFFF"/>
          </a:solidFill>
          <a:ln w="698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/>
          <p:nvPr/>
        </p:nvCxnSpPr>
        <p:spPr bwMode="auto">
          <a:xfrm>
            <a:off x="1709334" y="1484784"/>
            <a:ext cx="32333" cy="4977264"/>
          </a:xfrm>
          <a:prstGeom prst="line">
            <a:avLst/>
          </a:prstGeom>
          <a:solidFill>
            <a:srgbClr val="FFFFFF"/>
          </a:solidFill>
          <a:ln w="698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5054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Internal.dom\Corp\UserData\Perth\HomeDrive\MIDMPBP\Desktop\Powerpoint Pics 2014\Premiers Awards\WA Resources Map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64"/>
          <a:stretch/>
        </p:blipFill>
        <p:spPr bwMode="auto">
          <a:xfrm>
            <a:off x="3433769" y="1700808"/>
            <a:ext cx="5746743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/>
          </a:bodyPr>
          <a:lstStyle/>
          <a:p>
            <a:pPr algn="ctr"/>
            <a:r>
              <a:rPr lang="en-AU" dirty="0" smtClean="0"/>
              <a:t>Administering the resources sector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7504" y="2329536"/>
            <a:ext cx="5544616" cy="407588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AU" sz="2000" b="1" dirty="0" smtClean="0"/>
              <a:t>Proponents</a:t>
            </a:r>
            <a:r>
              <a:rPr lang="en-AU" sz="2000" dirty="0" smtClean="0"/>
              <a:t> </a:t>
            </a:r>
            <a:r>
              <a:rPr lang="en-AU" sz="2000" b="1" dirty="0" smtClean="0"/>
              <a:t>want:</a:t>
            </a:r>
          </a:p>
          <a:p>
            <a:pPr>
              <a:buFont typeface="Wingdings" pitchFamily="2" charset="2"/>
              <a:buChar char="ü"/>
            </a:pPr>
            <a:r>
              <a:rPr lang="en-AU" sz="1800" dirty="0" smtClean="0"/>
              <a:t>secure title to the resources they discover and develop</a:t>
            </a:r>
          </a:p>
          <a:p>
            <a:pPr>
              <a:buFont typeface="Wingdings" pitchFamily="2" charset="2"/>
              <a:buChar char="ü"/>
            </a:pPr>
            <a:r>
              <a:rPr lang="en-AU" sz="1800" dirty="0" smtClean="0"/>
              <a:t>Clear and consistent regulatory requirements – including the royalty/tax regime </a:t>
            </a:r>
          </a:p>
          <a:p>
            <a:pPr marL="0" indent="0">
              <a:buNone/>
            </a:pPr>
            <a:r>
              <a:rPr lang="en-AU" sz="2000" b="1" dirty="0" smtClean="0"/>
              <a:t>Government </a:t>
            </a:r>
            <a:r>
              <a:rPr lang="en-AU" sz="2000" dirty="0" smtClean="0"/>
              <a:t> </a:t>
            </a:r>
            <a:r>
              <a:rPr lang="en-AU" sz="2000" b="1" dirty="0" smtClean="0"/>
              <a:t>wants:</a:t>
            </a:r>
          </a:p>
          <a:p>
            <a:pPr>
              <a:buFont typeface="Wingdings" pitchFamily="2" charset="2"/>
              <a:buChar char="ü"/>
            </a:pPr>
            <a:r>
              <a:rPr lang="en-AU" sz="1800" dirty="0" smtClean="0"/>
              <a:t>ensures workers and community are safe</a:t>
            </a:r>
          </a:p>
          <a:p>
            <a:pPr>
              <a:buFont typeface="Wingdings" pitchFamily="2" charset="2"/>
              <a:buChar char="ü"/>
            </a:pPr>
            <a:r>
              <a:rPr lang="en-AU" sz="1800" dirty="0" smtClean="0"/>
              <a:t>ensures the community gets value through  rent/royalties</a:t>
            </a:r>
          </a:p>
          <a:p>
            <a:pPr>
              <a:buFont typeface="Wingdings" pitchFamily="2" charset="2"/>
              <a:buChar char="ü"/>
            </a:pPr>
            <a:r>
              <a:rPr lang="en-AU" sz="1800" dirty="0" smtClean="0"/>
              <a:t>provides policy settings that promote economic activity – </a:t>
            </a:r>
            <a:r>
              <a:rPr lang="en-AU" sz="1800" dirty="0"/>
              <a:t>transparent and consistent</a:t>
            </a:r>
            <a:endParaRPr lang="en-AU" sz="1800" dirty="0" smtClean="0"/>
          </a:p>
          <a:p>
            <a:pPr>
              <a:buFont typeface="Wingdings" pitchFamily="2" charset="2"/>
              <a:buChar char="ü"/>
            </a:pPr>
            <a:r>
              <a:rPr lang="en-AU" sz="1800" dirty="0" smtClean="0"/>
              <a:t>ensures environment, cultural, and community values are protected</a:t>
            </a:r>
          </a:p>
        </p:txBody>
      </p:sp>
      <p:sp>
        <p:nvSpPr>
          <p:cNvPr id="5" name="Rectangle 4"/>
          <p:cNvSpPr/>
          <p:nvPr/>
        </p:nvSpPr>
        <p:spPr>
          <a:xfrm>
            <a:off x="24598" y="1498540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2000" dirty="0">
                <a:solidFill>
                  <a:prstClr val="black"/>
                </a:solidFill>
              </a:rPr>
              <a:t>Approvals and compliance for minerals and energy resources projects </a:t>
            </a:r>
            <a:r>
              <a:rPr lang="en-AU" sz="2000" dirty="0"/>
              <a:t>–</a:t>
            </a:r>
            <a:r>
              <a:rPr lang="en-AU" sz="2000" dirty="0" smtClean="0">
                <a:solidFill>
                  <a:prstClr val="black"/>
                </a:solidFill>
              </a:rPr>
              <a:t> </a:t>
            </a:r>
            <a:r>
              <a:rPr lang="en-AU" sz="2000" dirty="0">
                <a:solidFill>
                  <a:prstClr val="black"/>
                </a:solidFill>
              </a:rPr>
              <a:t>critical part of a successful and sustainable sector</a:t>
            </a:r>
          </a:p>
        </p:txBody>
      </p:sp>
    </p:spTree>
    <p:extLst>
      <p:ext uri="{BB962C8B-B14F-4D97-AF65-F5344CB8AC3E}">
        <p14:creationId xmlns:p14="http://schemas.microsoft.com/office/powerpoint/2010/main" val="49624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008112"/>
          </a:xfrm>
        </p:spPr>
        <p:txBody>
          <a:bodyPr/>
          <a:lstStyle/>
          <a:p>
            <a:pPr algn="ctr"/>
            <a:r>
              <a:rPr lang="en-AU" dirty="0" smtClean="0"/>
              <a:t>Lead agency – resources </a:t>
            </a:r>
            <a:r>
              <a:rPr lang="en-AU" dirty="0"/>
              <a:t>s</a:t>
            </a:r>
            <a:r>
              <a:rPr lang="en-AU" dirty="0" smtClean="0"/>
              <a:t>ector</a:t>
            </a:r>
            <a:endParaRPr lang="en-AU" dirty="0"/>
          </a:p>
        </p:txBody>
      </p:sp>
      <p:pic>
        <p:nvPicPr>
          <p:cNvPr id="5122" name="Picture 2" descr="W:\TRANSFER\Beau_Pearson\2013-14\Powerpoint Pics 2014\MA Presentation\D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45546"/>
            <a:ext cx="2304256" cy="570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W:\TRANSFER\Beau_Pearson\2013-14\Powerpoint Pics 2014\MA Presentation\DMP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" t="7223" r="-583" b="-6223"/>
          <a:stretch/>
        </p:blipFill>
        <p:spPr bwMode="auto">
          <a:xfrm>
            <a:off x="2520000" y="3276000"/>
            <a:ext cx="3708000" cy="8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\\Internal.dom\Corp\UserData\Perth\HomeDrive\midmpbp\Desktop\A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392" y="4365104"/>
            <a:ext cx="1637320" cy="86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\\Internal.dom\Corp\UserData\Perth\HomeDrive\midmpbp\Desktop\DA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377" y="2354246"/>
            <a:ext cx="2736304" cy="661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\\Internal.dom\Corp\UserData\Perth\HomeDrive\midmpbp\Desktop\DoH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017" y="4365104"/>
            <a:ext cx="2509664" cy="57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\\Internal.dom\Corp\UserData\Perth\HomeDrive\midmpbp\Desktop\OEPA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314" y="5685079"/>
            <a:ext cx="2295476" cy="595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\\Internal.dom\Corp\UserData\Perth\HomeDrive\midmpbp\Desktop\DoP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75599"/>
            <a:ext cx="3086145" cy="79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\\Internal.dom\Corp\UserData\Perth\HomeDrive\midmpbp\Desktop\DoW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189" y="1628800"/>
            <a:ext cx="2371725" cy="63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377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ial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Official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Official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Official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2_Official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3_Official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4_Official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5_Official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6_Official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7_Official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8_Official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ial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9_Official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0_Official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1_Official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2_Official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3_Official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ial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Official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Official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Official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Official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Official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Official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urDocsVersionReason xmlns="dce3ed02-b0cd-470d-9119-e5f1a2533a21" xsi:nil="true"/>
    <OurDocsVersionCreatedAt xmlns="dce3ed02-b0cd-470d-9119-e5f1a2533a21">2015-07-03T05:35:51+00:00</OurDocsVersionCreatedAt>
    <OurDocsDocId xmlns="dce3ed02-b0cd-470d-9119-e5f1a2533a21">001430.Safety.Coms</OurDocsDocId>
    <OurDocsDocumentSource xmlns="dce3ed02-b0cd-470d-9119-e5f1a2533a21">Internal</OurDocsDocumentSource>
    <OurDocsLocation xmlns="dce3ed02-b0cd-470d-9119-e5f1a2533a21">Perth</OurDocsLocation>
    <OurDocsDataStore xmlns="dce3ed02-b0cd-470d-9119-e5f1a2533a21">Central</OurDocsDataStore>
    <OurDocsReleaseClassification xmlns="dce3ed02-b0cd-470d-9119-e5f1a2533a21">Departmental Use Only</OurDocsReleaseClassification>
    <OurDocsTitle xmlns="dce3ed02-b0cd-470d-9119-e5f1a2533a21">MS - Toolbox Presentation - 2015 Exploration Industry Forum - The approvals process reducing red tape</OurDocsTitle>
    <OurDocsLockedOnBehalfOf xmlns="dce3ed02-b0cd-470d-9119-e5f1a2533a21" xsi:nil="true"/>
    <OurDocsVersionNumber xmlns="dce3ed02-b0cd-470d-9119-e5f1a2533a21">1</OurDocsVersionNumber>
    <OurDocsAuthor xmlns="dce3ed02-b0cd-470d-9119-e5f1a2533a21">EDMONDSON, Vicki</OurDocsAuthor>
    <OurDocsDescription xmlns="dce3ed02-b0cd-470d-9119-e5f1a2533a21" xsi:nil="true"/>
    <OurDocsVersionCreatedBy xmlns="dce3ed02-b0cd-470d-9119-e5f1a2533a21">MIRSDVE</OurDocsVersionCreatedBy>
    <OurDocsIsLocked xmlns="dce3ed02-b0cd-470d-9119-e5f1a2533a21">false</OurDocsIsLocked>
    <OurDocsDocumentType xmlns="dce3ed02-b0cd-470d-9119-e5f1a2533a21">Web Document</OurDocsDocumentType>
    <OurDocsIsRecordsDocument xmlns="dce3ed02-b0cd-470d-9119-e5f1a2533a21">false</OurDocsIsRecordsDocument>
    <OurDocsDocumentDate xmlns="dce3ed02-b0cd-470d-9119-e5f1a2533a21">2015-07-02T16:00:00+00:00</OurDocsDocumentDate>
    <OurDocsLockedBy xmlns="dce3ed02-b0cd-470d-9119-e5f1a2533a21" xsi:nil="true"/>
    <OurDocsFileNumbers xmlns="dce3ed02-b0cd-470d-9119-e5f1a2533a21" xsi:nil="true"/>
    <OurDocsLockedOn xmlns="dce3ed02-b0cd-470d-9119-e5f1a2533a2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OurDocs Document" ma:contentTypeID="0x0101000AC6246A9CD2FC45B52DC6FEC0F0AAAA00A5C1F1DA62DAB340B34B67F1BBB7A427" ma:contentTypeVersion="32" ma:contentTypeDescription="Create a new document." ma:contentTypeScope="" ma:versionID="ed85fc0e994bd587aacbec29dd8edd5c">
  <xsd:schema xmlns:xsd="http://www.w3.org/2001/XMLSchema" xmlns:xs="http://www.w3.org/2001/XMLSchema" xmlns:p="http://schemas.microsoft.com/office/2006/metadata/properties" xmlns:ns2="dce3ed02-b0cd-470d-9119-e5f1a2533a21" targetNamespace="http://schemas.microsoft.com/office/2006/metadata/properties" ma:root="true" ma:fieldsID="d6fc7f555b4b50738d5ce00429abb5da" ns2:_="">
    <xsd:import namespace="dce3ed02-b0cd-470d-9119-e5f1a2533a21"/>
    <xsd:element name="properties">
      <xsd:complexType>
        <xsd:sequence>
          <xsd:element name="documentManagement">
            <xsd:complexType>
              <xsd:all>
                <xsd:element ref="ns2:OurDocsDataStore"/>
                <xsd:element ref="ns2:OurDocsDocId"/>
                <xsd:element ref="ns2:OurDocsVersionNumber"/>
                <xsd:element ref="ns2:OurDocsIsRecordsDocument" minOccurs="0"/>
                <xsd:element ref="ns2:OurDocsIsLocked" minOccurs="0"/>
                <xsd:element ref="ns2:OurDocsTitle" minOccurs="0"/>
                <xsd:element ref="ns2:OurDocsDescription" minOccurs="0"/>
                <xsd:element ref="ns2:OurDocsAuthor" minOccurs="0"/>
                <xsd:element ref="ns2:OurDocsLocation" minOccurs="0"/>
                <xsd:element ref="ns2:OurDocsReleaseClassification" minOccurs="0"/>
                <xsd:element ref="ns2:OurDocsDocumentType" minOccurs="0"/>
                <xsd:element ref="ns2:OurDocsDocumentDate" minOccurs="0"/>
                <xsd:element ref="ns2:OurDocsDocumentSource" minOccurs="0"/>
                <xsd:element ref="ns2:OurDocsFileNumbers" minOccurs="0"/>
                <xsd:element ref="ns2:OurDocsLockedBy" minOccurs="0"/>
                <xsd:element ref="ns2:OurDocsLockedOnBehalfOf" minOccurs="0"/>
                <xsd:element ref="ns2:OurDocsLockedOn" minOccurs="0"/>
                <xsd:element ref="ns2:OurDocsVersionCreatedBy" minOccurs="0"/>
                <xsd:element ref="ns2:OurDocsVersionCreatedAt" minOccurs="0"/>
                <xsd:element ref="ns2:OurDocsVersionReas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e3ed02-b0cd-470d-9119-e5f1a2533a21" elementFormDefault="qualified">
    <xsd:import namespace="http://schemas.microsoft.com/office/2006/documentManagement/types"/>
    <xsd:import namespace="http://schemas.microsoft.com/office/infopath/2007/PartnerControls"/>
    <xsd:element name="OurDocsDataStore" ma:index="8" ma:displayName="DataStore" ma:internalName="OurDocsDataStore">
      <xsd:simpleType>
        <xsd:restriction base="dms:Text"/>
      </xsd:simpleType>
    </xsd:element>
    <xsd:element name="OurDocsDocId" ma:index="9" ma:displayName="DocId" ma:internalName="OurDocsDocId">
      <xsd:simpleType>
        <xsd:restriction base="dms:Text"/>
      </xsd:simpleType>
    </xsd:element>
    <xsd:element name="OurDocsVersionNumber" ma:index="10" ma:displayName="VersionNumber" ma:internalName="OurDocsVersionNumber">
      <xsd:simpleType>
        <xsd:restriction base="dms:Text"/>
      </xsd:simpleType>
    </xsd:element>
    <xsd:element name="OurDocsIsRecordsDocument" ma:index="11" nillable="true" ma:displayName="IsRecordsDocument" ma:internalName="OurDocsIsRecordsDocument">
      <xsd:simpleType>
        <xsd:restriction base="dms:Boolean"/>
      </xsd:simpleType>
    </xsd:element>
    <xsd:element name="OurDocsIsLocked" ma:index="12" nillable="true" ma:displayName="IsLocked" ma:internalName="OurDocsIsLocked">
      <xsd:simpleType>
        <xsd:restriction base="dms:Boolean"/>
      </xsd:simpleType>
    </xsd:element>
    <xsd:element name="OurDocsTitle" ma:index="13" nillable="true" ma:displayName="Title" ma:internalName="OurDocsTitle">
      <xsd:simpleType>
        <xsd:restriction base="dms:Text"/>
      </xsd:simpleType>
    </xsd:element>
    <xsd:element name="OurDocsDescription" ma:index="14" nillable="true" ma:displayName="Description" ma:internalName="OurDocsDescription">
      <xsd:simpleType>
        <xsd:restriction base="dms:Note">
          <xsd:maxLength value="255"/>
        </xsd:restriction>
      </xsd:simpleType>
    </xsd:element>
    <xsd:element name="OurDocsAuthor" ma:index="15" nillable="true" ma:displayName="Author" ma:internalName="OurDocsAuthor">
      <xsd:simpleType>
        <xsd:restriction base="dms:Text"/>
      </xsd:simpleType>
    </xsd:element>
    <xsd:element name="OurDocsLocation" ma:index="16" nillable="true" ma:displayName="Location" ma:internalName="OurDocsLocation">
      <xsd:simpleType>
        <xsd:restriction base="dms:Text"/>
      </xsd:simpleType>
    </xsd:element>
    <xsd:element name="OurDocsReleaseClassification" ma:index="17" nillable="true" ma:displayName="ReleaseClassification" ma:internalName="OurDocsReleaseClassification">
      <xsd:simpleType>
        <xsd:restriction base="dms:Choice">
          <xsd:enumeration value="Departmental Use Only"/>
          <xsd:enumeration value="Within Government Only"/>
          <xsd:enumeration value="Addressee Use Only"/>
          <xsd:enumeration value="Addressee and Within Government Only"/>
          <xsd:enumeration value="For Public Release"/>
          <xsd:enumeration value="UNKNOWN"/>
        </xsd:restriction>
      </xsd:simpleType>
    </xsd:element>
    <xsd:element name="OurDocsDocumentType" ma:index="18" nillable="true" ma:displayName="DocumentType" ma:internalName="OurDocsDocumentType">
      <xsd:simpleType>
        <xsd:restriction base="dms:Choice">
          <xsd:enumeration value="Administration"/>
          <xsd:enumeration value="Agenda"/>
          <xsd:enumeration value="Appointment"/>
          <xsd:enumeration value="Briefing Note"/>
          <xsd:enumeration value="Certificate of Competency"/>
          <xsd:enumeration value="Corporate Executive"/>
          <xsd:enumeration value="Corporate Form"/>
          <xsd:enumeration value="Corporate Policy"/>
          <xsd:enumeration value="Corporate Procedure"/>
          <xsd:enumeration value="Document"/>
          <xsd:enumeration value="Email"/>
          <xsd:enumeration value="External Presentations"/>
          <xsd:enumeration value="External Published Document"/>
          <xsd:enumeration value="Facsimile"/>
          <xsd:enumeration value="File"/>
          <xsd:enumeration value="File Note"/>
          <xsd:enumeration value="Form"/>
          <xsd:enumeration value="Incident Report"/>
          <xsd:enumeration value="Internal Memo"/>
          <xsd:enumeration value="Internal Presentations"/>
          <xsd:enumeration value="Investigation Document"/>
          <xsd:enumeration value="Letter"/>
          <xsd:enumeration value="Map"/>
          <xsd:enumeration value="Memorandum"/>
          <xsd:enumeration value="Ministerial"/>
          <xsd:enumeration value="Minutes"/>
          <xsd:enumeration value="Other"/>
          <xsd:enumeration value="Permit"/>
          <xsd:enumeration value="Photos"/>
          <xsd:enumeration value="Policy"/>
          <xsd:enumeration value="Press Clipping"/>
          <xsd:enumeration value="Press Release"/>
          <xsd:enumeration value="Procurement"/>
          <xsd:enumeration value="Production Report"/>
          <xsd:enumeration value="Report"/>
          <xsd:enumeration value="Risk Management"/>
          <xsd:enumeration value="Royalty Audit"/>
          <xsd:enumeration value="Royalty Payment/Revenue"/>
          <xsd:enumeration value="Royalty Return"/>
          <xsd:enumeration value="Safety Bulletin"/>
          <xsd:enumeration value="Speech"/>
          <xsd:enumeration value="Training"/>
          <xsd:enumeration value="Web Document"/>
        </xsd:restriction>
      </xsd:simpleType>
    </xsd:element>
    <xsd:element name="OurDocsDocumentDate" ma:index="19" nillable="true" ma:displayName="DocumentDate" ma:internalName="OurDocsDocumentDate">
      <xsd:simpleType>
        <xsd:restriction base="dms:DateTime"/>
      </xsd:simpleType>
    </xsd:element>
    <xsd:element name="OurDocsDocumentSource" ma:index="20" nillable="true" ma:displayName="DocumentSource" ma:internalName="OurDocsDocumentSource">
      <xsd:simpleType>
        <xsd:restriction base="dms:Choice">
          <xsd:enumeration value="Internal"/>
          <xsd:enumeration value="External"/>
          <xsd:enumeration value="UNKNOWN"/>
        </xsd:restriction>
      </xsd:simpleType>
    </xsd:element>
    <xsd:element name="OurDocsFileNumbers" ma:index="21" nillable="true" ma:displayName="FileNumbers" ma:internalName="OurDocsFileNumbers">
      <xsd:simpleType>
        <xsd:restriction base="dms:Note">
          <xsd:maxLength value="255"/>
        </xsd:restriction>
      </xsd:simpleType>
    </xsd:element>
    <xsd:element name="OurDocsLockedBy" ma:index="22" nillable="true" ma:displayName="LockedBy" ma:internalName="OurDocsLockedBy">
      <xsd:simpleType>
        <xsd:restriction base="dms:Text"/>
      </xsd:simpleType>
    </xsd:element>
    <xsd:element name="OurDocsLockedOnBehalfOf" ma:index="23" nillable="true" ma:displayName="LockedOnBehalfOf" ma:internalName="OurDocsLockedOnBehalfOf">
      <xsd:simpleType>
        <xsd:restriction base="dms:Text"/>
      </xsd:simpleType>
    </xsd:element>
    <xsd:element name="OurDocsLockedOn" ma:index="24" nillable="true" ma:displayName="LockedOn" ma:internalName="OurDocsLockedOn">
      <xsd:simpleType>
        <xsd:restriction base="dms:DateTime"/>
      </xsd:simpleType>
    </xsd:element>
    <xsd:element name="OurDocsVersionCreatedBy" ma:index="25" nillable="true" ma:displayName="VersionCreatedBy" ma:internalName="OurDocsVersionCreatedBy">
      <xsd:simpleType>
        <xsd:restriction base="dms:Text"/>
      </xsd:simpleType>
    </xsd:element>
    <xsd:element name="OurDocsVersionCreatedAt" ma:index="26" nillable="true" ma:displayName="VersionCreatedAt" ma:internalName="OurDocsVersionCreatedAt">
      <xsd:simpleType>
        <xsd:restriction base="dms:DateTime"/>
      </xsd:simpleType>
    </xsd:element>
    <xsd:element name="OurDocsVersionReason" ma:index="27" nillable="true" ma:displayName="VersionReason" ma:internalName="OurDocsVersionReas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haredContentType xmlns="Microsoft.SharePoint.Taxonomy.ContentTypeSync" SourceId="47aadd75-fb41-49d7-866d-414b51aa1b7e" ContentTypeId="0x0101000AC6246A9CD2FC45B52DC6FEC0F0AAAA" PreviousValue="false"/>
</file>

<file path=customXml/itemProps1.xml><?xml version="1.0" encoding="utf-8"?>
<ds:datastoreItem xmlns:ds="http://schemas.openxmlformats.org/officeDocument/2006/customXml" ds:itemID="{46D22648-4BC8-4C27-A18F-05A48C5D96B8}">
  <ds:schemaRefs>
    <ds:schemaRef ds:uri="http://purl.org/dc/dcmitype/"/>
    <ds:schemaRef ds:uri="http://schemas.microsoft.com/office/infopath/2007/PartnerControls"/>
    <ds:schemaRef ds:uri="dce3ed02-b0cd-470d-9119-e5f1a2533a21"/>
    <ds:schemaRef ds:uri="http://schemas.microsoft.com/office/2006/documentManagement/types"/>
    <ds:schemaRef ds:uri="http://purl.org/dc/terms/"/>
    <ds:schemaRef ds:uri="http://schemas.microsoft.com/office/2006/metadata/properties"/>
    <ds:schemaRef ds:uri="http://purl.org/dc/elements/1.1/"/>
    <ds:schemaRef ds:uri="http://www.w3.org/XML/1998/namespace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B1ADF564-D567-421C-8418-07815406E3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ce3ed02-b0cd-470d-9119-e5f1a2533a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542DF9E-045D-4963-AAC0-78D2F155C9FA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CC2435E4-AB93-4E87-B5CD-225A76F4FEDF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1534</Words>
  <Application>Microsoft Office PowerPoint</Application>
  <PresentationFormat>On-screen Show (4:3)</PresentationFormat>
  <Paragraphs>187</Paragraphs>
  <Slides>25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24</vt:i4>
      </vt:variant>
      <vt:variant>
        <vt:lpstr>Slide Titles</vt:lpstr>
      </vt:variant>
      <vt:variant>
        <vt:i4>25</vt:i4>
      </vt:variant>
    </vt:vector>
  </HeadingPairs>
  <TitlesOfParts>
    <vt:vector size="49" baseType="lpstr">
      <vt:lpstr>Official Presentation</vt:lpstr>
      <vt:lpstr>1_Official Presentation</vt:lpstr>
      <vt:lpstr>2_Official Presentation</vt:lpstr>
      <vt:lpstr>3_Official Presentation</vt:lpstr>
      <vt:lpstr>4_Official Presentation</vt:lpstr>
      <vt:lpstr>5_Official Presentation</vt:lpstr>
      <vt:lpstr>6_Official Presentation</vt:lpstr>
      <vt:lpstr>7_Official Presentation</vt:lpstr>
      <vt:lpstr>8_Official Presentation</vt:lpstr>
      <vt:lpstr>9_Official Presentation</vt:lpstr>
      <vt:lpstr>10_Official Presentation</vt:lpstr>
      <vt:lpstr>11_Official Presentation</vt:lpstr>
      <vt:lpstr>12_Official Presentation</vt:lpstr>
      <vt:lpstr>13_Official Presentation</vt:lpstr>
      <vt:lpstr>14_Official Presentation</vt:lpstr>
      <vt:lpstr>15_Official Presentation</vt:lpstr>
      <vt:lpstr>16_Official Presentation</vt:lpstr>
      <vt:lpstr>17_Official Presentation</vt:lpstr>
      <vt:lpstr>18_Official Presentation</vt:lpstr>
      <vt:lpstr>19_Official Presentation</vt:lpstr>
      <vt:lpstr>20_Official Presentation</vt:lpstr>
      <vt:lpstr>21_Official Presentation</vt:lpstr>
      <vt:lpstr>22_Official Presentation</vt:lpstr>
      <vt:lpstr>23_Official Presentation</vt:lpstr>
      <vt:lpstr>Please read this before using presentation</vt:lpstr>
      <vt:lpstr>The approvals process: Reducing red tape Information Session</vt:lpstr>
      <vt:lpstr>Our economy relies on the resources sector</vt:lpstr>
      <vt:lpstr>Australia’s transformation</vt:lpstr>
      <vt:lpstr>Western Australia  world class resource sector</vt:lpstr>
      <vt:lpstr>Royalties</vt:lpstr>
      <vt:lpstr>PowerPoint Presentation</vt:lpstr>
      <vt:lpstr>Administering the resources sector</vt:lpstr>
      <vt:lpstr>Lead agency – resources sector</vt:lpstr>
      <vt:lpstr>Our organisation</vt:lpstr>
      <vt:lpstr>Key mining regulatory groups in DMP</vt:lpstr>
      <vt:lpstr>Why reform approvals?</vt:lpstr>
      <vt:lpstr>Fundamental principles</vt:lpstr>
      <vt:lpstr>Reform agenda</vt:lpstr>
      <vt:lpstr>Reform agenda (continued)</vt:lpstr>
      <vt:lpstr>Risk</vt:lpstr>
      <vt:lpstr>New opportunities</vt:lpstr>
      <vt:lpstr>Smart ICT systems</vt:lpstr>
      <vt:lpstr>Performance reporting </vt:lpstr>
      <vt:lpstr>Attracting investment</vt:lpstr>
      <vt:lpstr>WA ranking by Fraser Institute</vt:lpstr>
      <vt:lpstr>Community engagement</vt:lpstr>
      <vt:lpstr>Summary </vt:lpstr>
      <vt:lpstr>We aim to keep getting better</vt:lpstr>
      <vt:lpstr>Stay informed!</vt:lpstr>
    </vt:vector>
  </TitlesOfParts>
  <Company>Department of Mines and Petroleum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 - Toolbox Presentation - 2015 Exploration Industry Forum - The approvals process reducing red tape</dc:title>
  <dc:creator>EDMONDSON, Vicki</dc:creator>
  <cp:lastModifiedBy>MOORE, Bec</cp:lastModifiedBy>
  <cp:revision>13</cp:revision>
  <cp:lastPrinted>2015-09-02T06:24:39Z</cp:lastPrinted>
  <dcterms:created xsi:type="dcterms:W3CDTF">2015-07-03T03:02:16Z</dcterms:created>
  <dcterms:modified xsi:type="dcterms:W3CDTF">2016-01-05T03:07:18Z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0x0101000AC6246A9CD2FC45B52DC6FEC0F0AAAA00A5C1F1DA62DAB340B34B67F1BBB7A427</vt:lpwstr>
  </property>
  <property fmtid="{D5CDD505-2E9C-101B-9397-08002B2CF9AE}" pid="3" name="Site">
    <vt:lpwstr>Perth</vt:lpwstr>
  </property>
  <property fmtid="{D5CDD505-2E9C-101B-9397-08002B2CF9AE}" pid="4" name="SecType">
    <vt:lpwstr>Departmental Use Only</vt:lpwstr>
  </property>
  <property fmtid="{D5CDD505-2E9C-101B-9397-08002B2CF9AE}" pid="5" name="DataStore">
    <vt:lpwstr>Central</vt:lpwstr>
  </property>
  <property fmtid="{D5CDD505-2E9C-101B-9397-08002B2CF9AE}" pid="6" name="ReleaseClassification">
    <vt:lpwstr>Departmental Use Only</vt:lpwstr>
  </property>
</Properties>
</file>