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19"/>
  </p:notesMasterIdLst>
  <p:handoutMasterIdLst>
    <p:handoutMasterId r:id="rId20"/>
  </p:handoutMasterIdLst>
  <p:sldIdLst>
    <p:sldId id="471" r:id="rId6"/>
    <p:sldId id="470" r:id="rId7"/>
    <p:sldId id="463" r:id="rId8"/>
    <p:sldId id="415" r:id="rId9"/>
    <p:sldId id="418" r:id="rId10"/>
    <p:sldId id="419" r:id="rId11"/>
    <p:sldId id="420" r:id="rId12"/>
    <p:sldId id="464" r:id="rId13"/>
    <p:sldId id="421" r:id="rId14"/>
    <p:sldId id="467" r:id="rId15"/>
    <p:sldId id="468" r:id="rId16"/>
    <p:sldId id="469" r:id="rId17"/>
    <p:sldId id="472" r:id="rId18"/>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MARTENS, Amy" initials="DA" lastIdx="19" clrIdx="0">
    <p:extLst>
      <p:ext uri="{19B8F6BF-5375-455C-9EA6-DF929625EA0E}">
        <p15:presenceInfo xmlns:p15="http://schemas.microsoft.com/office/powerpoint/2012/main" userId="S-1-5-21-2548343187-3005953052-3739400866-77390" providerId="AD"/>
      </p:ext>
    </p:extLst>
  </p:cmAuthor>
  <p:cmAuthor id="2" name="EDWARDS, Erin" initials="EE" lastIdx="1" clrIdx="1">
    <p:extLst>
      <p:ext uri="{19B8F6BF-5375-455C-9EA6-DF929625EA0E}">
        <p15:presenceInfo xmlns:p15="http://schemas.microsoft.com/office/powerpoint/2012/main" userId="S-1-5-21-2548343187-3005953052-3739400866-83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91"/>
    <a:srgbClr val="A32816"/>
    <a:srgbClr val="A22917"/>
    <a:srgbClr val="117D7F"/>
    <a:srgbClr val="A02A1D"/>
    <a:srgbClr val="FFFFCC"/>
    <a:srgbClr val="49405D"/>
    <a:srgbClr val="BE1E2D"/>
    <a:srgbClr val="527732"/>
    <a:srgbClr val="C15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56977" autoAdjust="0"/>
  </p:normalViewPr>
  <p:slideViewPr>
    <p:cSldViewPr>
      <p:cViewPr varScale="1">
        <p:scale>
          <a:sx n="62" d="100"/>
          <a:sy n="62" d="100"/>
        </p:scale>
        <p:origin x="301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592"/>
    </p:cViewPr>
  </p:sorterViewPr>
  <p:notesViewPr>
    <p:cSldViewPr>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21/05/2019</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21/05/2019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Asbestos means any of the following fibrous forms of mineral silicates belonging to the serpentine or amphibole groups of rock forming minerals: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	(a)	</a:t>
            </a:r>
            <a:r>
              <a:rPr lang="en-AU" sz="1200" b="0" i="0" u="none" strike="noStrike" kern="1200" baseline="0" dirty="0" err="1" smtClean="0">
                <a:solidFill>
                  <a:schemeClr val="tx1"/>
                </a:solidFill>
                <a:latin typeface="+mn-lt"/>
                <a:ea typeface="+mn-ea"/>
                <a:cs typeface="+mn-cs"/>
              </a:rPr>
              <a:t>actinolite</a:t>
            </a:r>
            <a:r>
              <a:rPr lang="en-AU" sz="1200" b="0" i="0" u="none" strike="noStrike" kern="1200" baseline="0" dirty="0" smtClean="0">
                <a:solidFill>
                  <a:schemeClr val="tx1"/>
                </a:solidFill>
                <a:latin typeface="+mn-lt"/>
                <a:ea typeface="+mn-ea"/>
                <a:cs typeface="+mn-cs"/>
              </a:rPr>
              <a:t> asbestos;</a:t>
            </a:r>
          </a:p>
          <a:p>
            <a:r>
              <a:rPr lang="en-AU" sz="1200" b="0" i="0" u="none" strike="noStrike" kern="1200" baseline="0" dirty="0" smtClean="0">
                <a:solidFill>
                  <a:schemeClr val="tx1"/>
                </a:solidFill>
                <a:latin typeface="+mn-lt"/>
                <a:ea typeface="+mn-ea"/>
                <a:cs typeface="+mn-cs"/>
              </a:rPr>
              <a:t>	(b)	</a:t>
            </a:r>
            <a:r>
              <a:rPr lang="en-AU" sz="1200" b="0" i="0" u="none" strike="noStrike" kern="1200" baseline="0" dirty="0" err="1" smtClean="0">
                <a:solidFill>
                  <a:schemeClr val="tx1"/>
                </a:solidFill>
                <a:latin typeface="+mn-lt"/>
                <a:ea typeface="+mn-ea"/>
                <a:cs typeface="+mn-cs"/>
              </a:rPr>
              <a:t>amosite</a:t>
            </a:r>
            <a:r>
              <a:rPr lang="en-AU" sz="1200" b="0" i="0" u="none" strike="noStrike" kern="1200" baseline="0" dirty="0" smtClean="0">
                <a:solidFill>
                  <a:schemeClr val="tx1"/>
                </a:solidFill>
                <a:latin typeface="+mn-lt"/>
                <a:ea typeface="+mn-ea"/>
                <a:cs typeface="+mn-cs"/>
              </a:rPr>
              <a:t> (brown asbestos);</a:t>
            </a:r>
          </a:p>
          <a:p>
            <a:r>
              <a:rPr lang="en-AU" sz="1200" b="0" i="0" u="none" strike="noStrike" kern="1200" baseline="0" dirty="0" smtClean="0">
                <a:solidFill>
                  <a:schemeClr val="tx1"/>
                </a:solidFill>
                <a:latin typeface="+mn-lt"/>
                <a:ea typeface="+mn-ea"/>
                <a:cs typeface="+mn-cs"/>
              </a:rPr>
              <a:t>	(c)	</a:t>
            </a:r>
            <a:r>
              <a:rPr lang="en-AU" sz="1200" b="0" i="0" u="none" strike="noStrike" kern="1200" baseline="0" dirty="0" err="1" smtClean="0">
                <a:solidFill>
                  <a:schemeClr val="tx1"/>
                </a:solidFill>
                <a:latin typeface="+mn-lt"/>
                <a:ea typeface="+mn-ea"/>
                <a:cs typeface="+mn-cs"/>
              </a:rPr>
              <a:t>anthophyllite</a:t>
            </a:r>
            <a:r>
              <a:rPr lang="en-AU" sz="1200" b="0" i="0" u="none" strike="noStrike" kern="1200" baseline="0" dirty="0" smtClean="0">
                <a:solidFill>
                  <a:schemeClr val="tx1"/>
                </a:solidFill>
                <a:latin typeface="+mn-lt"/>
                <a:ea typeface="+mn-ea"/>
                <a:cs typeface="+mn-cs"/>
              </a:rPr>
              <a:t> asbestos;</a:t>
            </a:r>
          </a:p>
          <a:p>
            <a:r>
              <a:rPr lang="en-AU" sz="1200" b="0" i="0" u="none" strike="noStrike" kern="1200" baseline="0" dirty="0" smtClean="0">
                <a:solidFill>
                  <a:schemeClr val="tx1"/>
                </a:solidFill>
                <a:latin typeface="+mn-lt"/>
                <a:ea typeface="+mn-ea"/>
                <a:cs typeface="+mn-cs"/>
              </a:rPr>
              <a:t>	(d)	chrysotile (white asbestos);</a:t>
            </a:r>
          </a:p>
          <a:p>
            <a:r>
              <a:rPr lang="en-AU" sz="1200" b="0" i="0" u="none" strike="noStrike" kern="1200" baseline="0" dirty="0" smtClean="0">
                <a:solidFill>
                  <a:schemeClr val="tx1"/>
                </a:solidFill>
                <a:latin typeface="+mn-lt"/>
                <a:ea typeface="+mn-ea"/>
                <a:cs typeface="+mn-cs"/>
              </a:rPr>
              <a:t>	(e)	crocidolite (blue asbestos);</a:t>
            </a:r>
          </a:p>
          <a:p>
            <a:r>
              <a:rPr lang="en-AU" sz="1200" b="0" i="0" u="none" strike="noStrike" kern="1200" baseline="0" dirty="0" smtClean="0">
                <a:solidFill>
                  <a:schemeClr val="tx1"/>
                </a:solidFill>
                <a:latin typeface="+mn-lt"/>
                <a:ea typeface="+mn-ea"/>
                <a:cs typeface="+mn-cs"/>
              </a:rPr>
              <a:t>	(f)	</a:t>
            </a:r>
            <a:r>
              <a:rPr lang="en-AU" sz="1200" b="0" i="0" u="none" strike="noStrike" kern="1200" baseline="0" dirty="0" err="1" smtClean="0">
                <a:solidFill>
                  <a:schemeClr val="tx1"/>
                </a:solidFill>
                <a:latin typeface="+mn-lt"/>
                <a:ea typeface="+mn-ea"/>
                <a:cs typeface="+mn-cs"/>
              </a:rPr>
              <a:t>tremolite</a:t>
            </a:r>
            <a:r>
              <a:rPr lang="en-AU" sz="1200" b="0" i="0" u="none" strike="noStrike" kern="1200" baseline="0" dirty="0" smtClean="0">
                <a:solidFill>
                  <a:schemeClr val="tx1"/>
                </a:solidFill>
                <a:latin typeface="+mn-lt"/>
                <a:ea typeface="+mn-ea"/>
                <a:cs typeface="+mn-cs"/>
              </a:rPr>
              <a:t> asbestos.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Regulation 9.32A of the Mines Safety and Inspection Regulations 1995 prohibits use of asbestos except where exempted or removal and disposal by a competent person is required.</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3</a:t>
            </a:fld>
            <a:endParaRPr lang="en-AU"/>
          </a:p>
        </p:txBody>
      </p:sp>
    </p:spTree>
    <p:extLst>
      <p:ext uri="{BB962C8B-B14F-4D97-AF65-F5344CB8AC3E}">
        <p14:creationId xmlns:p14="http://schemas.microsoft.com/office/powerpoint/2010/main" val="2979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competent person means</a:t>
            </a:r>
            <a:r>
              <a:rPr lang="en-AU" baseline="0" dirty="0" smtClean="0"/>
              <a:t> a person possessing adequate qualifications, such as suitable training and sufficient knowledge, experience and skill, for the safe performance of the specific work.</a:t>
            </a:r>
            <a:endParaRPr lang="en-AU" dirty="0" smtClean="0"/>
          </a:p>
          <a:p>
            <a:endParaRPr lang="en-AU"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solidFill>
                  <a:prstClr val="black"/>
                </a:solidFill>
              </a:rPr>
              <a:t>In most WA workplaces, removal of any amount of friable asbestos, or more than 10 m2 of non-friable asbestos, must be done by a </a:t>
            </a:r>
            <a:r>
              <a:rPr lang="en-AU" dirty="0" smtClean="0">
                <a:solidFill>
                  <a:srgbClr val="FF0000"/>
                </a:solidFill>
              </a:rPr>
              <a:t>licenced asbestos removalist</a:t>
            </a:r>
            <a:r>
              <a:rPr lang="en-AU" dirty="0" smtClean="0">
                <a:solidFill>
                  <a:prstClr val="black"/>
                </a:solidFill>
              </a:rPr>
              <a:t>, or a person engaged by a licenced removalist. </a:t>
            </a:r>
            <a:endParaRPr lang="en-AU" dirty="0" smtClean="0"/>
          </a:p>
          <a:p>
            <a:endParaRPr lang="en-AU" dirty="0" smtClean="0"/>
          </a:p>
          <a:p>
            <a:r>
              <a:rPr lang="en-AU" dirty="0" smtClean="0"/>
              <a:t>Information on finding and selecting</a:t>
            </a:r>
            <a:r>
              <a:rPr lang="en-AU" baseline="0" dirty="0" smtClean="0"/>
              <a:t> a licensed asbestos removalist is available here http://www.commerce.wa.gov.au/worksafe/finding-and-selecting-asbestos-licence-holder  </a:t>
            </a:r>
          </a:p>
          <a:p>
            <a:endParaRPr lang="en-AU" baseline="0" dirty="0" smtClean="0"/>
          </a:p>
          <a:p>
            <a:r>
              <a:rPr lang="en-AU" baseline="0" dirty="0" smtClean="0"/>
              <a:t>If a material is presumed or suspected to contain asbestos, you can either treat it in the same way as asbestos, or have it tested for asbestos.</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12</a:t>
            </a:fld>
            <a:endParaRPr lang="en-AU"/>
          </a:p>
        </p:txBody>
      </p:sp>
    </p:spTree>
    <p:extLst>
      <p:ext uri="{BB962C8B-B14F-4D97-AF65-F5344CB8AC3E}">
        <p14:creationId xmlns:p14="http://schemas.microsoft.com/office/powerpoint/2010/main" val="1249892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9679B7-217F-461E-8C46-624B77FF316E}" type="slidenum">
              <a:rPr lang="en-AU" smtClean="0"/>
              <a:t>13</a:t>
            </a:fld>
            <a:endParaRPr lang="en-AU" dirty="0"/>
          </a:p>
        </p:txBody>
      </p:sp>
    </p:spTree>
    <p:extLst>
      <p:ext uri="{BB962C8B-B14F-4D97-AF65-F5344CB8AC3E}">
        <p14:creationId xmlns:p14="http://schemas.microsoft.com/office/powerpoint/2010/main" val="224591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ACMs were used extensively in Australian buildings, structures, plant, equipment and motor vehicles.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Buildings and structures constructed or renovated between 1945 and the late 1980s may contain asbestos in areas such as ceilings, internal walls, roofs, eaves, external cladding, wet areas and vinyl floor tiles. Asbestos may also be present in brake pads, gaskets and seals, pipes and pipe lagging.</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From 1985 the manufacture, importation and installation of products containing crocidolite and </a:t>
            </a:r>
            <a:r>
              <a:rPr lang="en-AU" sz="1200" b="0" i="0" u="none" strike="noStrike" kern="1200" baseline="0" dirty="0" err="1" smtClean="0">
                <a:solidFill>
                  <a:schemeClr val="tx1"/>
                </a:solidFill>
                <a:latin typeface="+mn-lt"/>
                <a:ea typeface="+mn-ea"/>
                <a:cs typeface="+mn-cs"/>
              </a:rPr>
              <a:t>amosite</a:t>
            </a:r>
            <a:r>
              <a:rPr lang="en-AU" sz="1200" b="0" i="0" u="none" strike="noStrike" kern="1200" baseline="0" dirty="0" smtClean="0">
                <a:solidFill>
                  <a:schemeClr val="tx1"/>
                </a:solidFill>
                <a:latin typeface="+mn-lt"/>
                <a:ea typeface="+mn-ea"/>
                <a:cs typeface="+mn-cs"/>
              </a:rPr>
              <a:t> was banned. This was followed in the late 1980s by the ban of their use in building products. On 31 December 2003, a national ban on all uses of chrysotile asbestos came into effect.</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4</a:t>
            </a:fld>
            <a:endParaRPr lang="en-AU"/>
          </a:p>
        </p:txBody>
      </p:sp>
    </p:spTree>
    <p:extLst>
      <p:ext uri="{BB962C8B-B14F-4D97-AF65-F5344CB8AC3E}">
        <p14:creationId xmlns:p14="http://schemas.microsoft.com/office/powerpoint/2010/main" val="220952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5</a:t>
            </a:fld>
            <a:endParaRPr lang="en-AU"/>
          </a:p>
        </p:txBody>
      </p:sp>
    </p:spTree>
    <p:extLst>
      <p:ext uri="{BB962C8B-B14F-4D97-AF65-F5344CB8AC3E}">
        <p14:creationId xmlns:p14="http://schemas.microsoft.com/office/powerpoint/2010/main" val="35334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smtClean="0"/>
              <a:t>Asbestosis is a thickening of the lung tissue due to the breakdown of the macrophages which attempt to dissolve the </a:t>
            </a:r>
            <a:r>
              <a:rPr lang="en-US" altLang="en-US" sz="1200" dirty="0" err="1" smtClean="0"/>
              <a:t>fibres</a:t>
            </a:r>
            <a:r>
              <a:rPr lang="en-US" altLang="en-US" sz="1200" dirty="0" smtClean="0"/>
              <a:t>. This results in fibrosis causing breathing difficulty. </a:t>
            </a:r>
          </a:p>
          <a:p>
            <a:pPr>
              <a:spcBef>
                <a:spcPct val="0"/>
              </a:spcBef>
            </a:pPr>
            <a:endParaRPr lang="en-US" altLang="en-US" sz="1200" dirty="0" smtClean="0"/>
          </a:p>
          <a:p>
            <a:pPr>
              <a:spcBef>
                <a:spcPct val="0"/>
              </a:spcBef>
            </a:pPr>
            <a:r>
              <a:rPr lang="en-US" altLang="en-US" sz="1200" dirty="0" smtClean="0"/>
              <a:t>Lung cancer results when the breakdown of the macrophages and the irritation of the lung tissue results in the mutation of a cell, which then becomes cancer.</a:t>
            </a:r>
          </a:p>
          <a:p>
            <a:pPr>
              <a:spcBef>
                <a:spcPct val="0"/>
              </a:spcBef>
            </a:pPr>
            <a:endParaRPr lang="en-US" altLang="en-US" sz="1200" dirty="0" smtClean="0"/>
          </a:p>
          <a:p>
            <a:pPr>
              <a:spcBef>
                <a:spcPct val="0"/>
              </a:spcBef>
            </a:pPr>
            <a:r>
              <a:rPr lang="en-US" altLang="en-US" sz="1200" dirty="0" smtClean="0"/>
              <a:t>Mesothelioma is a particular type of cancer with a very short life (typically 18 months); from which people rarely survive. There is currently no cure for the disease.</a:t>
            </a:r>
          </a:p>
          <a:p>
            <a:pPr>
              <a:spcBef>
                <a:spcPct val="0"/>
              </a:spcBef>
            </a:pPr>
            <a:endParaRPr lang="en-US" altLang="en-US" sz="1200" dirty="0" smtClean="0"/>
          </a:p>
          <a:p>
            <a:pPr>
              <a:spcBef>
                <a:spcPct val="0"/>
              </a:spcBef>
            </a:pPr>
            <a:r>
              <a:rPr lang="en-US" altLang="en-US" sz="1200" dirty="0" smtClean="0"/>
              <a:t>Pleural plaques are another form of thickening of the lung tissue, resulting from the breakdown of the lubricating fluid located in the pleural cavity. It causes rigidity in the lung tissue, making breathing difficult.</a:t>
            </a:r>
          </a:p>
          <a:p>
            <a:pPr>
              <a:spcBef>
                <a:spcPct val="0"/>
              </a:spcBef>
            </a:pPr>
            <a:endParaRPr lang="en-US" altLang="en-US" sz="1200" dirty="0" smtClean="0"/>
          </a:p>
          <a:p>
            <a:pPr>
              <a:spcBef>
                <a:spcPct val="0"/>
              </a:spcBef>
            </a:pPr>
            <a:r>
              <a:rPr lang="en-US" altLang="en-US" sz="1200" dirty="0" smtClean="0"/>
              <a:t>Graph Source: </a:t>
            </a:r>
            <a:r>
              <a:rPr lang="en-US" altLang="en-US" sz="1200" baseline="0" dirty="0" smtClean="0"/>
              <a:t>Australian Mesothelioma Registry – Mesothelioma in Australia 2016 – 6</a:t>
            </a:r>
            <a:r>
              <a:rPr lang="en-US" altLang="en-US" sz="1200" baseline="30000" dirty="0" smtClean="0"/>
              <a:t>th</a:t>
            </a:r>
            <a:r>
              <a:rPr lang="en-US" altLang="en-US" sz="1200" baseline="0" dirty="0" smtClean="0"/>
              <a:t> Annual report</a:t>
            </a:r>
            <a:endParaRPr lang="en-US" altLang="en-US" sz="1200"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6</a:t>
            </a:fld>
            <a:endParaRPr lang="en-AU"/>
          </a:p>
        </p:txBody>
      </p:sp>
    </p:spTree>
    <p:extLst>
      <p:ext uri="{BB962C8B-B14F-4D97-AF65-F5344CB8AC3E}">
        <p14:creationId xmlns:p14="http://schemas.microsoft.com/office/powerpoint/2010/main" val="56584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smtClean="0"/>
              <a:t>Source:</a:t>
            </a:r>
          </a:p>
          <a:p>
            <a:pPr>
              <a:spcBef>
                <a:spcPct val="0"/>
              </a:spcBef>
            </a:pPr>
            <a:endParaRPr lang="en-US" altLang="en-US" baseline="0" dirty="0" smtClean="0"/>
          </a:p>
          <a:p>
            <a:pPr>
              <a:spcBef>
                <a:spcPct val="0"/>
              </a:spcBef>
            </a:pPr>
            <a:r>
              <a:rPr lang="en-US" altLang="en-US" sz="1200" baseline="0" dirty="0" smtClean="0"/>
              <a:t>Australian Mesothelioma Registry – Mesothelioma in Australia – November 2018</a:t>
            </a:r>
          </a:p>
          <a:p>
            <a:pPr>
              <a:spcBef>
                <a:spcPct val="0"/>
              </a:spcBef>
            </a:pPr>
            <a:endParaRPr lang="en-US" altLang="en-US" sz="1200" baseline="0" dirty="0" smtClean="0"/>
          </a:p>
          <a:p>
            <a:pPr>
              <a:spcBef>
                <a:spcPct val="0"/>
              </a:spcBef>
            </a:pPr>
            <a:r>
              <a:rPr lang="en-US" altLang="en-US" sz="1200" baseline="0" dirty="0" smtClean="0"/>
              <a:t>Note: These are preliminary figures and are expected to rise as more information becomes available.</a:t>
            </a:r>
            <a:endParaRPr lang="en-US" altLang="en-US" sz="1200" dirty="0" smtClean="0"/>
          </a:p>
          <a:p>
            <a:pPr>
              <a:defRPr/>
            </a:pPr>
            <a:endParaRPr lang="en-AU" altLang="en-US" dirty="0" smtClean="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7</a:t>
            </a:fld>
            <a:endParaRPr lang="en-AU"/>
          </a:p>
        </p:txBody>
      </p:sp>
    </p:spTree>
    <p:extLst>
      <p:ext uri="{BB962C8B-B14F-4D97-AF65-F5344CB8AC3E}">
        <p14:creationId xmlns:p14="http://schemas.microsoft.com/office/powerpoint/2010/main" val="968408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8</a:t>
            </a:fld>
            <a:endParaRPr lang="en-AU"/>
          </a:p>
        </p:txBody>
      </p:sp>
    </p:spTree>
    <p:extLst>
      <p:ext uri="{BB962C8B-B14F-4D97-AF65-F5344CB8AC3E}">
        <p14:creationId xmlns:p14="http://schemas.microsoft.com/office/powerpoint/2010/main" val="75359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9</a:t>
            </a:fld>
            <a:endParaRPr lang="en-AU"/>
          </a:p>
        </p:txBody>
      </p:sp>
    </p:spTree>
    <p:extLst>
      <p:ext uri="{BB962C8B-B14F-4D97-AF65-F5344CB8AC3E}">
        <p14:creationId xmlns:p14="http://schemas.microsoft.com/office/powerpoint/2010/main" val="163235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10</a:t>
            </a:fld>
            <a:endParaRPr lang="en-AU"/>
          </a:p>
        </p:txBody>
      </p:sp>
    </p:spTree>
    <p:extLst>
      <p:ext uri="{BB962C8B-B14F-4D97-AF65-F5344CB8AC3E}">
        <p14:creationId xmlns:p14="http://schemas.microsoft.com/office/powerpoint/2010/main" val="1593026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altLang="en-US" dirty="0" smtClean="0"/>
              <a:t>Prior to any work:</a:t>
            </a:r>
          </a:p>
          <a:p>
            <a:pPr>
              <a:defRPr/>
            </a:pPr>
            <a:endParaRPr lang="en-AU" altLang="en-US" dirty="0" smtClean="0"/>
          </a:p>
          <a:p>
            <a:pPr marL="228600" indent="-228600">
              <a:buAutoNum type="arabicPeriod"/>
              <a:defRPr/>
            </a:pPr>
            <a:r>
              <a:rPr lang="en-AU" altLang="en-US" dirty="0" smtClean="0"/>
              <a:t>A competent person should have already conducted a survey for asbestos</a:t>
            </a:r>
            <a:r>
              <a:rPr lang="en-AU" altLang="en-US" baseline="0" dirty="0" smtClean="0"/>
              <a:t> in the workplace (reviewed 5 yearly)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altLang="en-US" baseline="0" dirty="0" smtClean="0"/>
              <a:t>An Asbestos Register and Asbestos Management Plan should have been developed</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11</a:t>
            </a:fld>
            <a:endParaRPr lang="en-AU"/>
          </a:p>
        </p:txBody>
      </p:sp>
    </p:spTree>
    <p:extLst>
      <p:ext uri="{BB962C8B-B14F-4D97-AF65-F5344CB8AC3E}">
        <p14:creationId xmlns:p14="http://schemas.microsoft.com/office/powerpoint/2010/main" val="2884428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a:solidFill>
                  <a:schemeClr val="accent1">
                    <a:lumMod val="50000"/>
                  </a:schemeClr>
                </a:solidFill>
              </a:defRPr>
            </a:lvl1pPr>
          </a:lstStyle>
          <a:p>
            <a:r>
              <a:rPr lang="en-US" dirty="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30082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endParaRPr lang="en-AU"/>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19641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92396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00813"/>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commerce.wa.gov.au/publications/safety-alert-122018-high-pressure-water-cleaning-asbestos-cement-prohibited" TargetMode="External"/><Relationship Id="rId3" Type="http://schemas.openxmlformats.org/officeDocument/2006/relationships/hyperlink" Target="https://www.commerce.wa.gov.au/publications/safety-alert-062016-exposure-asbestos-during-renovation-works" TargetMode="External"/><Relationship Id="rId7" Type="http://schemas.openxmlformats.org/officeDocument/2006/relationships/hyperlink" Target="http://www.dmp.wa.gov.au/Documents/Safety/MSH_SB_129.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commerce.wa.gov.au/publications/02-2017-asbestos-found-imported-friction-wear-plates-rail-carriages" TargetMode="External"/><Relationship Id="rId5" Type="http://schemas.openxmlformats.org/officeDocument/2006/relationships/hyperlink" Target="http://www.dmp.wa.gov.au/Documents/Safety/MSH_SB_080.pdf" TargetMode="External"/><Relationship Id="rId10" Type="http://schemas.openxmlformats.org/officeDocument/2006/relationships/hyperlink" Target="https://www.commerce.wa.gov.au/publications/safety-alert-42016-asbestos-imported-building-products" TargetMode="External"/><Relationship Id="rId4" Type="http://schemas.openxmlformats.org/officeDocument/2006/relationships/hyperlink" Target="http://www.dmp.wa.gov.au/Documents/Safety/MSH_SIR_263.pdf" TargetMode="External"/><Relationship Id="rId9" Type="http://schemas.openxmlformats.org/officeDocument/2006/relationships/hyperlink" Target="https://www.commerce.wa.gov.au/publications/safety-alert-132012-asbestos-gaskets-vehicl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368" y="797803"/>
            <a:ext cx="7848872" cy="861774"/>
          </a:xfrm>
          <a:prstGeom prst="rect">
            <a:avLst/>
          </a:prstGeom>
          <a:noFill/>
        </p:spPr>
        <p:txBody>
          <a:bodyPr wrap="square" rtlCol="0">
            <a:spAutoFit/>
          </a:bodyPr>
          <a:lstStyle/>
          <a:p>
            <a:r>
              <a:rPr lang="en-AU" altLang="en-US" sz="2600" kern="0" dirty="0">
                <a:solidFill>
                  <a:srgbClr val="CF5E31"/>
                </a:solidFill>
              </a:rPr>
              <a:t>Please read this before using presentation</a:t>
            </a:r>
            <a:endParaRPr lang="en-AU" altLang="en-US" sz="2600" kern="0" dirty="0"/>
          </a:p>
          <a:p>
            <a:endParaRPr lang="en-AU" dirty="0"/>
          </a:p>
        </p:txBody>
      </p:sp>
      <p:pic>
        <p:nvPicPr>
          <p:cNvPr id="5" name="Picture 2" descr="image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76256" y="692696"/>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
          <p:cNvSpPr txBox="1">
            <a:spLocks/>
          </p:cNvSpPr>
          <p:nvPr/>
        </p:nvSpPr>
        <p:spPr>
          <a:xfrm>
            <a:off x="395536" y="1628800"/>
            <a:ext cx="8516762" cy="4410099"/>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AU" sz="2000" kern="0" dirty="0" smtClean="0"/>
              <a:t>Department of Mines, Industry Regulation and Safety (DMIRS) supports and encourages reuse of its information (including data), and endorses use of the Australian Governments Open Access and Licensing Framework (</a:t>
            </a:r>
            <a:r>
              <a:rPr lang="en-AU" sz="2000" kern="0" dirty="0" err="1" smtClean="0"/>
              <a:t>AusGOAL</a:t>
            </a:r>
            <a:r>
              <a:rPr lang="en-AU" sz="2000" kern="0" dirty="0" smtClean="0"/>
              <a:t>)</a:t>
            </a:r>
          </a:p>
          <a:p>
            <a:pPr>
              <a:defRPr/>
            </a:pPr>
            <a:r>
              <a:rPr lang="en-AU" sz="2000" kern="0" dirty="0" smtClean="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kern="0" dirty="0" smtClean="0"/>
              <a:t> </a:t>
            </a:r>
          </a:p>
          <a:p>
            <a:pPr>
              <a:defRPr/>
            </a:pPr>
            <a:r>
              <a:rPr lang="en-AU" sz="2000" kern="0" dirty="0" smtClean="0"/>
              <a:t>Please give attribution to Department of Mines, Industry Regulation and Safety, 2019</a:t>
            </a:r>
          </a:p>
          <a:p>
            <a:pPr>
              <a:defRPr/>
            </a:pPr>
            <a:r>
              <a:rPr lang="en-AU" altLang="en-US" sz="2000" kern="0" dirty="0" smtClean="0"/>
              <a:t>For resources, information or clarification, please contact: </a:t>
            </a:r>
            <a:r>
              <a:rPr lang="en-AU" altLang="en-US" sz="2000" b="1" kern="0" dirty="0" smtClean="0">
                <a:solidFill>
                  <a:srgbClr val="0000FF"/>
                </a:solidFill>
              </a:rPr>
              <a:t>SafetyComms@dmirs.wa.gov.au</a:t>
            </a:r>
            <a:r>
              <a:rPr lang="en-AU" altLang="en-US" sz="2000" b="1" kern="0" dirty="0" smtClean="0">
                <a:solidFill>
                  <a:srgbClr val="C00000"/>
                </a:solidFill>
              </a:rPr>
              <a:t> </a:t>
            </a:r>
            <a:r>
              <a:rPr lang="en-AU" altLang="en-US" sz="2000" kern="0" dirty="0" smtClean="0"/>
              <a:t>or visit </a:t>
            </a:r>
            <a:r>
              <a:rPr lang="en-AU" altLang="en-US" sz="2000" b="1" kern="0" dirty="0" smtClean="0">
                <a:solidFill>
                  <a:srgbClr val="0000FF"/>
                </a:solidFill>
              </a:rPr>
              <a:t>www.dmirs.wa.gov.au</a:t>
            </a:r>
            <a:endParaRPr lang="en-AU" altLang="en-US" sz="2000" b="1" kern="0" dirty="0" smtClean="0">
              <a:solidFill>
                <a:srgbClr val="0000FF"/>
              </a:solidFill>
            </a:endParaRPr>
          </a:p>
          <a:p>
            <a:pPr>
              <a:defRPr/>
            </a:pPr>
            <a:endParaRPr lang="en-AU" altLang="en-US" sz="2000" b="1" kern="0" dirty="0" smtClean="0">
              <a:solidFill>
                <a:srgbClr val="C00000"/>
              </a:solidFill>
            </a:endParaRPr>
          </a:p>
          <a:p>
            <a:endParaRPr lang="en-AU" sz="2000" kern="0" dirty="0"/>
          </a:p>
        </p:txBody>
      </p:sp>
    </p:spTree>
    <p:extLst>
      <p:ext uri="{BB962C8B-B14F-4D97-AF65-F5344CB8AC3E}">
        <p14:creationId xmlns:p14="http://schemas.microsoft.com/office/powerpoint/2010/main" val="96624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10</a:t>
            </a:fld>
            <a:endParaRPr lang="en-US" dirty="0"/>
          </a:p>
        </p:txBody>
      </p:sp>
      <p:sp>
        <p:nvSpPr>
          <p:cNvPr id="5" name="Title 4"/>
          <p:cNvSpPr>
            <a:spLocks noGrp="1"/>
          </p:cNvSpPr>
          <p:nvPr>
            <p:ph type="title"/>
          </p:nvPr>
        </p:nvSpPr>
        <p:spPr/>
        <p:txBody>
          <a:bodyPr/>
          <a:lstStyle/>
          <a:p>
            <a:r>
              <a:rPr lang="en-AU" dirty="0" smtClean="0"/>
              <a:t>Common investigation findings</a:t>
            </a:r>
            <a:endParaRPr lang="en-AU" dirty="0"/>
          </a:p>
        </p:txBody>
      </p:sp>
      <p:sp>
        <p:nvSpPr>
          <p:cNvPr id="6" name="Content Placeholder 5"/>
          <p:cNvSpPr>
            <a:spLocks noGrp="1"/>
          </p:cNvSpPr>
          <p:nvPr>
            <p:ph idx="1"/>
          </p:nvPr>
        </p:nvSpPr>
        <p:spPr>
          <a:xfrm>
            <a:off x="685800" y="1600200"/>
            <a:ext cx="8206680" cy="4495800"/>
          </a:xfrm>
        </p:spPr>
        <p:txBody>
          <a:bodyPr/>
          <a:lstStyle/>
          <a:p>
            <a:pPr marL="457200" indent="-457200">
              <a:spcAft>
                <a:spcPts val="1000"/>
              </a:spcAft>
              <a:buFont typeface="+mj-lt"/>
              <a:buAutoNum type="arabicPeriod" startAt="5"/>
            </a:pPr>
            <a:r>
              <a:rPr lang="en-AU" dirty="0" smtClean="0"/>
              <a:t>Principal employers not ensuring workers are provided adequate induction, training and supervision to prevent exposure</a:t>
            </a:r>
            <a:endParaRPr lang="en-AU" dirty="0"/>
          </a:p>
          <a:p>
            <a:pPr marL="457200" indent="-457200">
              <a:spcAft>
                <a:spcPts val="1000"/>
              </a:spcAft>
              <a:buFont typeface="+mj-lt"/>
              <a:buAutoNum type="arabicPeriod" startAt="5"/>
            </a:pPr>
            <a:r>
              <a:rPr lang="en-AU" dirty="0" smtClean="0"/>
              <a:t>Workers not provided direct access to the asbestos register for the site</a:t>
            </a:r>
            <a:endParaRPr lang="en-AU" dirty="0"/>
          </a:p>
          <a:p>
            <a:pPr marL="457200" indent="-457200">
              <a:spcAft>
                <a:spcPts val="1000"/>
              </a:spcAft>
              <a:buFont typeface="+mj-lt"/>
              <a:buAutoNum type="arabicPeriod" startAt="5"/>
            </a:pPr>
            <a:r>
              <a:rPr lang="en-AU" dirty="0" smtClean="0"/>
              <a:t>Competent persons are not being used to do the task (e.g. Licensed asbestos removalist)</a:t>
            </a:r>
          </a:p>
          <a:p>
            <a:pPr marL="457200" indent="-457200">
              <a:spcAft>
                <a:spcPts val="1000"/>
              </a:spcAft>
              <a:buFont typeface="+mj-lt"/>
              <a:buAutoNum type="arabicPeriod" startAt="5"/>
            </a:pPr>
            <a:r>
              <a:rPr lang="en-AU" dirty="0" smtClean="0"/>
              <a:t>Asbestos not being sign-posted or labelled.</a:t>
            </a:r>
            <a:endParaRPr lang="en-AU" dirty="0"/>
          </a:p>
          <a:p>
            <a:endParaRPr lang="en-AU" dirty="0"/>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61849">
            <a:off x="7218509" y="4943911"/>
            <a:ext cx="1720268" cy="1550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3405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Preventing exposure to asbestos fibres</a:t>
            </a:r>
            <a:endParaRPr lang="en-AU" dirty="0"/>
          </a:p>
        </p:txBody>
      </p:sp>
      <p:sp>
        <p:nvSpPr>
          <p:cNvPr id="3" name="Content Placeholder 2"/>
          <p:cNvSpPr>
            <a:spLocks noGrp="1"/>
          </p:cNvSpPr>
          <p:nvPr>
            <p:ph idx="1"/>
          </p:nvPr>
        </p:nvSpPr>
        <p:spPr>
          <a:xfrm>
            <a:off x="685800" y="1600200"/>
            <a:ext cx="7772400" cy="1324744"/>
          </a:xfrm>
        </p:spPr>
        <p:txBody>
          <a:bodyPr/>
          <a:lstStyle/>
          <a:p>
            <a:pPr marL="0" indent="0">
              <a:spcAft>
                <a:spcPts val="1200"/>
              </a:spcAft>
              <a:buNone/>
            </a:pPr>
            <a:r>
              <a:rPr lang="en-AU" dirty="0" smtClean="0">
                <a:solidFill>
                  <a:prstClr val="black"/>
                </a:solidFill>
              </a:rPr>
              <a:t>Persons are unlikely to be wearing adequate PPE if they do not know where the asbestos </a:t>
            </a:r>
            <a:r>
              <a:rPr lang="en-AU" dirty="0">
                <a:solidFill>
                  <a:prstClr val="black"/>
                </a:solidFill>
              </a:rPr>
              <a:t>i</a:t>
            </a:r>
            <a:r>
              <a:rPr lang="en-AU" dirty="0" smtClean="0">
                <a:solidFill>
                  <a:prstClr val="black"/>
                </a:solidFill>
              </a:rPr>
              <a:t>s in their work environment.</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11</a:t>
            </a:fld>
            <a:endParaRPr lang="en-US" dirty="0"/>
          </a:p>
        </p:txBody>
      </p:sp>
      <p:sp>
        <p:nvSpPr>
          <p:cNvPr id="6" name="TextBox 5"/>
          <p:cNvSpPr txBox="1"/>
          <p:nvPr/>
        </p:nvSpPr>
        <p:spPr>
          <a:xfrm>
            <a:off x="685800" y="2955776"/>
            <a:ext cx="6530072" cy="276998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AU" dirty="0">
                <a:solidFill>
                  <a:prstClr val="black"/>
                </a:solidFill>
              </a:rPr>
              <a:t>Before working, ensure that there is no asbestos in the work </a:t>
            </a:r>
            <a:r>
              <a:rPr lang="en-AU" dirty="0" smtClean="0">
                <a:solidFill>
                  <a:prstClr val="black"/>
                </a:solidFill>
              </a:rPr>
              <a:t>area.</a:t>
            </a:r>
          </a:p>
          <a:p>
            <a:pPr marL="800100" lvl="1" indent="-342900">
              <a:spcAft>
                <a:spcPts val="1200"/>
              </a:spcAft>
              <a:buFont typeface="Arial" panose="020B0604020202020204" pitchFamily="34" charset="0"/>
              <a:buChar char="-"/>
            </a:pPr>
            <a:r>
              <a:rPr lang="en-AU" dirty="0">
                <a:solidFill>
                  <a:prstClr val="black"/>
                </a:solidFill>
              </a:rPr>
              <a:t>c</a:t>
            </a:r>
            <a:r>
              <a:rPr lang="en-AU" dirty="0" smtClean="0">
                <a:solidFill>
                  <a:prstClr val="black"/>
                </a:solidFill>
              </a:rPr>
              <a:t>heck </a:t>
            </a:r>
            <a:r>
              <a:rPr lang="en-AU" dirty="0">
                <a:solidFill>
                  <a:prstClr val="black"/>
                </a:solidFill>
              </a:rPr>
              <a:t>the site </a:t>
            </a:r>
            <a:r>
              <a:rPr lang="en-AU" dirty="0" smtClean="0">
                <a:solidFill>
                  <a:prstClr val="black"/>
                </a:solidFill>
              </a:rPr>
              <a:t>asbestos register</a:t>
            </a:r>
            <a:r>
              <a:rPr lang="en-AU" dirty="0">
                <a:solidFill>
                  <a:prstClr val="black"/>
                </a:solidFill>
              </a:rPr>
              <a:t>, </a:t>
            </a:r>
            <a:r>
              <a:rPr lang="en-AU" dirty="0" smtClean="0">
                <a:solidFill>
                  <a:prstClr val="black"/>
                </a:solidFill>
              </a:rPr>
              <a:t>and/or</a:t>
            </a:r>
          </a:p>
          <a:p>
            <a:pPr marL="800100" lvl="1" indent="-342900">
              <a:spcAft>
                <a:spcPts val="1200"/>
              </a:spcAft>
              <a:buFont typeface="Arial" panose="020B0604020202020204" pitchFamily="34" charset="0"/>
              <a:buChar char="-"/>
            </a:pPr>
            <a:r>
              <a:rPr lang="en-AU" dirty="0" smtClean="0">
                <a:solidFill>
                  <a:prstClr val="black"/>
                </a:solidFill>
              </a:rPr>
              <a:t>have </a:t>
            </a:r>
            <a:r>
              <a:rPr lang="en-AU" dirty="0">
                <a:solidFill>
                  <a:prstClr val="black"/>
                </a:solidFill>
              </a:rPr>
              <a:t>a </a:t>
            </a:r>
            <a:r>
              <a:rPr lang="en-AU" dirty="0" smtClean="0">
                <a:solidFill>
                  <a:prstClr val="black"/>
                </a:solidFill>
              </a:rPr>
              <a:t>competent </a:t>
            </a:r>
            <a:r>
              <a:rPr lang="en-AU" dirty="0">
                <a:solidFill>
                  <a:prstClr val="black"/>
                </a:solidFill>
              </a:rPr>
              <a:t>person verify asbestos is not </a:t>
            </a:r>
            <a:r>
              <a:rPr lang="en-AU" dirty="0" smtClean="0">
                <a:solidFill>
                  <a:prstClr val="black"/>
                </a:solidFill>
              </a:rPr>
              <a:t>present</a:t>
            </a:r>
            <a:endParaRPr lang="en-AU" dirty="0">
              <a:solidFill>
                <a:prstClr val="black"/>
              </a:solidFill>
            </a:endParaRPr>
          </a:p>
          <a:p>
            <a:endParaRPr lang="en-AU"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176" r="2552"/>
          <a:stretch/>
        </p:blipFill>
        <p:spPr>
          <a:xfrm>
            <a:off x="7327848" y="2656182"/>
            <a:ext cx="1617650" cy="1652092"/>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5872" y="4429331"/>
            <a:ext cx="1841602" cy="1376304"/>
          </a:xfrm>
          <a:prstGeom prst="rect">
            <a:avLst/>
          </a:prstGeom>
        </p:spPr>
      </p:pic>
    </p:spTree>
    <p:extLst>
      <p:ext uri="{BB962C8B-B14F-4D97-AF65-F5344CB8AC3E}">
        <p14:creationId xmlns:p14="http://schemas.microsoft.com/office/powerpoint/2010/main" val="1457589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Preventing exposure to asbestos fibres</a:t>
            </a:r>
            <a:endParaRPr lang="en-AU" dirty="0"/>
          </a:p>
        </p:txBody>
      </p:sp>
      <p:sp>
        <p:nvSpPr>
          <p:cNvPr id="3" name="Content Placeholder 2"/>
          <p:cNvSpPr>
            <a:spLocks noGrp="1"/>
          </p:cNvSpPr>
          <p:nvPr>
            <p:ph idx="1"/>
          </p:nvPr>
        </p:nvSpPr>
        <p:spPr>
          <a:xfrm>
            <a:off x="0" y="2132856"/>
            <a:ext cx="9036496" cy="2880320"/>
          </a:xfrm>
        </p:spPr>
        <p:txBody>
          <a:bodyPr/>
          <a:lstStyle/>
          <a:p>
            <a:pPr>
              <a:spcAft>
                <a:spcPts val="1200"/>
              </a:spcAft>
            </a:pPr>
            <a:r>
              <a:rPr lang="en-AU" dirty="0" smtClean="0">
                <a:solidFill>
                  <a:prstClr val="black"/>
                </a:solidFill>
              </a:rPr>
              <a:t>If asbestos is suspected </a:t>
            </a:r>
            <a:r>
              <a:rPr lang="en-AU" sz="2800" dirty="0" smtClean="0">
                <a:solidFill>
                  <a:srgbClr val="FF0000"/>
                </a:solidFill>
              </a:rPr>
              <a:t>stop</a:t>
            </a:r>
            <a:r>
              <a:rPr lang="en-AU" dirty="0" smtClean="0">
                <a:solidFill>
                  <a:srgbClr val="117D7F"/>
                </a:solidFill>
              </a:rPr>
              <a:t> </a:t>
            </a:r>
            <a:r>
              <a:rPr lang="en-AU" dirty="0" smtClean="0">
                <a:solidFill>
                  <a:prstClr val="black"/>
                </a:solidFill>
              </a:rPr>
              <a:t>work until it can be confirmed by a competent person and/or a laboratory sample that the material is not asbestos.</a:t>
            </a:r>
          </a:p>
          <a:p>
            <a:pPr>
              <a:spcAft>
                <a:spcPts val="1200"/>
              </a:spcAft>
            </a:pPr>
            <a:r>
              <a:rPr lang="en-AU" dirty="0" smtClean="0">
                <a:solidFill>
                  <a:prstClr val="black"/>
                </a:solidFill>
              </a:rPr>
              <a:t>Ensure </a:t>
            </a:r>
            <a:r>
              <a:rPr lang="en-AU" sz="2800" dirty="0" smtClean="0">
                <a:solidFill>
                  <a:srgbClr val="FF0000"/>
                </a:solidFill>
              </a:rPr>
              <a:t>only</a:t>
            </a:r>
            <a:r>
              <a:rPr lang="en-AU" dirty="0" smtClean="0">
                <a:solidFill>
                  <a:prstClr val="black"/>
                </a:solidFill>
              </a:rPr>
              <a:t> competent persons conduct any removal work, clean up and disposal.</a:t>
            </a:r>
          </a:p>
          <a:p>
            <a:pPr>
              <a:spcAft>
                <a:spcPts val="1200"/>
              </a:spcAft>
            </a:pPr>
            <a:endParaRPr lang="en-AU" dirty="0" smtClean="0">
              <a:solidFill>
                <a:prstClr val="black"/>
              </a:solidFill>
            </a:endParaRP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12</a:t>
            </a:fld>
            <a:endParaRPr lang="en-US" dirty="0"/>
          </a:p>
        </p:txBody>
      </p:sp>
    </p:spTree>
    <p:extLst>
      <p:ext uri="{BB962C8B-B14F-4D97-AF65-F5344CB8AC3E}">
        <p14:creationId xmlns:p14="http://schemas.microsoft.com/office/powerpoint/2010/main" val="1204426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11679"/>
            <a:ext cx="9144000" cy="323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linked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3206" y="1694375"/>
            <a:ext cx="1328992" cy="1183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5655115" y="1765265"/>
            <a:ext cx="3525397"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sym typeface="Wingdings" panose="05000000000000000000" pitchFamily="2" charset="2"/>
              </a:rPr>
              <a:t>LinkedIn at </a:t>
            </a:r>
            <a:r>
              <a:rPr kumimoji="0" lang="en-AU" altLang="en-US" sz="2000" b="1" i="0" u="none" strike="noStrike" kern="1200" cap="none" spc="0" normalizeH="0" baseline="0" noProof="0" dirty="0">
                <a:ln>
                  <a:noFill/>
                </a:ln>
                <a:solidFill>
                  <a:prstClr val="black"/>
                </a:solidFill>
                <a:effectLst/>
                <a:uLnTx/>
                <a:uFillTx/>
                <a:latin typeface="Arial" charset="0"/>
                <a:ea typeface="ＭＳ Ｐゴシック" pitchFamily="-124" charset="-128"/>
                <a:cs typeface="+mn-cs"/>
              </a:rPr>
              <a:t>Department of </a:t>
            </a: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en-AU" altLang="en-US" sz="2000" b="1" i="0" u="none" strike="noStrike" kern="1200" cap="none" spc="0" normalizeH="0" baseline="0" noProof="0" dirty="0">
                <a:ln>
                  <a:noFill/>
                </a:ln>
                <a:solidFill>
                  <a:prstClr val="black"/>
                </a:solidFill>
                <a:effectLst/>
                <a:uLnTx/>
                <a:uFillTx/>
                <a:latin typeface="Arial" charset="0"/>
                <a:ea typeface="ＭＳ Ｐゴシック" pitchFamily="-124" charset="-128"/>
                <a:cs typeface="+mn-cs"/>
              </a:rPr>
              <a:t>Mines, Industry Regulation and Safety </a:t>
            </a:r>
            <a:endParaRPr kumimoji="0" lang="en-AU" sz="20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sym typeface="Wingdings" panose="05000000000000000000" pitchFamily="2" charset="2"/>
            </a:endParaRPr>
          </a:p>
        </p:txBody>
      </p:sp>
      <p:sp>
        <p:nvSpPr>
          <p:cNvPr id="5" name="Rectangle 4"/>
          <p:cNvSpPr/>
          <p:nvPr/>
        </p:nvSpPr>
        <p:spPr>
          <a:xfrm>
            <a:off x="1696453" y="1578347"/>
            <a:ext cx="2383837" cy="1323423"/>
          </a:xfrm>
          <a:prstGeom prst="rect">
            <a:avLst/>
          </a:prstGeom>
        </p:spPr>
        <p:txBody>
          <a:bodyPr wrap="square" lIns="91425" tIns="45712" rIns="91425" bIns="45712">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sym typeface="Wingdings" panose="05000000000000000000" pitchFamily="2" charset="2"/>
              </a:rPr>
              <a:t>Twitter </a:t>
            </a: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en-AU" altLang="en-US" sz="2000" b="1" i="0" u="none" strike="noStrike" kern="1200" cap="none" spc="0" normalizeH="0" baseline="0" noProof="0" dirty="0">
                <a:ln>
                  <a:noFill/>
                </a:ln>
                <a:solidFill>
                  <a:prstClr val="black"/>
                </a:solidFill>
                <a:effectLst/>
                <a:uLnTx/>
                <a:uFillTx/>
                <a:latin typeface="Arial" charset="0"/>
                <a:ea typeface="ＭＳ Ｐゴシック" pitchFamily="-124" charset="-128"/>
                <a:cs typeface="+mn-cs"/>
              </a:rPr>
              <a:t>@</a:t>
            </a:r>
            <a:r>
              <a:rPr kumimoji="0" lang="en-AU" altLang="en-US" sz="2000" b="1" i="0" u="none" strike="noStrike" kern="1200" cap="none" spc="0" normalizeH="0" baseline="0" noProof="0" dirty="0" smtClean="0">
                <a:ln>
                  <a:noFill/>
                </a:ln>
                <a:solidFill>
                  <a:prstClr val="black"/>
                </a:solidFill>
                <a:effectLst/>
                <a:uLnTx/>
                <a:uFillTx/>
                <a:latin typeface="Arial" charset="0"/>
                <a:ea typeface="ＭＳ Ｐゴシック" pitchFamily="-124" charset="-128"/>
                <a:cs typeface="+mn-cs"/>
              </a:rPr>
              <a:t>DMIRS_WA</a:t>
            </a:r>
          </a:p>
          <a:p>
            <a:pPr marL="0" marR="0" lvl="0" indent="0" algn="l" defTabSz="914400" rtl="0" eaLnBrk="0" fontAlgn="base" latinLnBrk="0" hangingPunct="0">
              <a:lnSpc>
                <a:spcPct val="100000"/>
              </a:lnSpc>
              <a:spcBef>
                <a:spcPct val="0"/>
              </a:spcBef>
              <a:spcAft>
                <a:spcPts val="0"/>
              </a:spcAft>
              <a:buClrTx/>
              <a:buSzTx/>
              <a:buFontTx/>
              <a:buNone/>
              <a:tabLst/>
              <a:defRPr/>
            </a:pPr>
            <a:endParaRPr lang="en-AU" altLang="en-US" sz="2000" b="1" dirty="0">
              <a:solidFill>
                <a:prstClr val="black"/>
              </a:solidFill>
              <a:latin typeface="Arial" charset="0"/>
              <a:ea typeface="ＭＳ Ｐゴシック" pitchFamily="-124" charset="-128"/>
            </a:endParaRPr>
          </a:p>
          <a:p>
            <a:r>
              <a:rPr lang="en-AU" sz="2000" b="1" dirty="0"/>
              <a:t>@</a:t>
            </a:r>
            <a:r>
              <a:rPr lang="en-AU" sz="2000" b="1" dirty="0" err="1" smtClean="0"/>
              <a:t>AndrewChaplyn</a:t>
            </a:r>
            <a:endParaRPr lang="en-AU" sz="2000" b="1" dirty="0"/>
          </a:p>
        </p:txBody>
      </p:sp>
      <p:pic>
        <p:nvPicPr>
          <p:cNvPr id="6" name="Picture 3" descr="W:\TRANSFER\Social Media\News-Twitter_D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962" y="1694375"/>
            <a:ext cx="1336574" cy="1133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itle 6"/>
          <p:cNvSpPr>
            <a:spLocks noGrp="1"/>
          </p:cNvSpPr>
          <p:nvPr>
            <p:ph type="title"/>
          </p:nvPr>
        </p:nvSpPr>
        <p:spPr/>
        <p:txBody>
          <a:bodyPr>
            <a:normAutofit/>
          </a:bodyPr>
          <a:lstStyle/>
          <a:p>
            <a:r>
              <a:rPr lang="en-AU" dirty="0"/>
              <a:t>Follow us on social media </a:t>
            </a:r>
          </a:p>
        </p:txBody>
      </p:sp>
      <p:sp>
        <p:nvSpPr>
          <p:cNvPr id="8" name="Rectangle 6"/>
          <p:cNvSpPr txBox="1">
            <a:spLocks noChangeArrowheads="1"/>
          </p:cNvSpPr>
          <p:nvPr/>
        </p:nvSpPr>
        <p:spPr>
          <a:xfrm>
            <a:off x="8547100" y="6488122"/>
            <a:ext cx="596900" cy="36161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126756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94719"/>
          </a:xfrm>
        </p:spPr>
        <p:txBody>
          <a:bodyPr/>
          <a:lstStyle/>
          <a:p>
            <a:pPr algn="ctr"/>
            <a:r>
              <a:rPr lang="en-AU" sz="6600" dirty="0" smtClean="0">
                <a:solidFill>
                  <a:srgbClr val="A02A1D"/>
                </a:solidFill>
              </a:rPr>
              <a:t>Asbestos in the built environment</a:t>
            </a:r>
            <a:endParaRPr lang="en-AU" sz="6600" dirty="0">
              <a:solidFill>
                <a:srgbClr val="A02A1D"/>
              </a:solidFill>
            </a:endParaRPr>
          </a:p>
        </p:txBody>
      </p:sp>
      <p:sp>
        <p:nvSpPr>
          <p:cNvPr id="4" name="Rectangle 3"/>
          <p:cNvSpPr/>
          <p:nvPr/>
        </p:nvSpPr>
        <p:spPr bwMode="auto">
          <a:xfrm>
            <a:off x="251520" y="188640"/>
            <a:ext cx="4464496" cy="720080"/>
          </a:xfrm>
          <a:prstGeom prst="rect">
            <a:avLst/>
          </a:prstGeom>
          <a:solidFill>
            <a:srgbClr val="117D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31" y="33948"/>
            <a:ext cx="5297220" cy="1162804"/>
          </a:xfrm>
          <a:prstGeom prst="rect">
            <a:avLst/>
          </a:prstGeom>
        </p:spPr>
      </p:pic>
    </p:spTree>
    <p:extLst>
      <p:ext uri="{BB962C8B-B14F-4D97-AF65-F5344CB8AC3E}">
        <p14:creationId xmlns:p14="http://schemas.microsoft.com/office/powerpoint/2010/main" val="83211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Asbestos in the built environment</a:t>
            </a:r>
            <a:endParaRPr lang="en-AU" dirty="0"/>
          </a:p>
        </p:txBody>
      </p:sp>
      <p:sp>
        <p:nvSpPr>
          <p:cNvPr id="3" name="Content Placeholder 2"/>
          <p:cNvSpPr>
            <a:spLocks noGrp="1"/>
          </p:cNvSpPr>
          <p:nvPr>
            <p:ph idx="1"/>
          </p:nvPr>
        </p:nvSpPr>
        <p:spPr/>
        <p:txBody>
          <a:bodyPr/>
          <a:lstStyle/>
          <a:p>
            <a:pPr marL="0" indent="0">
              <a:spcAft>
                <a:spcPts val="1200"/>
              </a:spcAft>
              <a:buNone/>
            </a:pPr>
            <a:r>
              <a:rPr lang="en-AU" dirty="0" smtClean="0"/>
              <a:t>The use of asbestos containing materials (ACM) at work sites is prohibited (with limited exceptions).</a:t>
            </a:r>
          </a:p>
          <a:p>
            <a:pPr marL="0" indent="0">
              <a:buNone/>
            </a:pPr>
            <a:r>
              <a:rPr lang="en-AU" dirty="0" smtClean="0"/>
              <a:t>Historically ACMs were most commonly manufactured with these types of asbestos:</a:t>
            </a:r>
          </a:p>
          <a:p>
            <a:endParaRPr lang="en-AU" dirty="0"/>
          </a:p>
        </p:txBody>
      </p:sp>
      <p:pic>
        <p:nvPicPr>
          <p:cNvPr id="4" name="Picture 3"/>
          <p:cNvPicPr>
            <a:picLocks noChangeAspect="1"/>
          </p:cNvPicPr>
          <p:nvPr/>
        </p:nvPicPr>
        <p:blipFill>
          <a:blip r:embed="rId3"/>
          <a:stretch>
            <a:fillRect/>
          </a:stretch>
        </p:blipFill>
        <p:spPr>
          <a:xfrm>
            <a:off x="480355" y="3501008"/>
            <a:ext cx="2494841" cy="2064338"/>
          </a:xfrm>
          <a:prstGeom prst="rect">
            <a:avLst/>
          </a:prstGeom>
        </p:spPr>
      </p:pic>
      <p:pic>
        <p:nvPicPr>
          <p:cNvPr id="5" name="Picture 4"/>
          <p:cNvPicPr>
            <a:picLocks noChangeAspect="1"/>
          </p:cNvPicPr>
          <p:nvPr/>
        </p:nvPicPr>
        <p:blipFill>
          <a:blip r:embed="rId4"/>
          <a:stretch>
            <a:fillRect/>
          </a:stretch>
        </p:blipFill>
        <p:spPr>
          <a:xfrm>
            <a:off x="3310997" y="3501008"/>
            <a:ext cx="2485281" cy="2070203"/>
          </a:xfrm>
          <a:prstGeom prst="rect">
            <a:avLst/>
          </a:prstGeom>
        </p:spPr>
      </p:pic>
      <p:pic>
        <p:nvPicPr>
          <p:cNvPr id="7" name="Picture 6"/>
          <p:cNvPicPr>
            <a:picLocks noChangeAspect="1"/>
          </p:cNvPicPr>
          <p:nvPr/>
        </p:nvPicPr>
        <p:blipFill>
          <a:blip r:embed="rId5"/>
          <a:stretch>
            <a:fillRect/>
          </a:stretch>
        </p:blipFill>
        <p:spPr>
          <a:xfrm>
            <a:off x="6118576" y="3487503"/>
            <a:ext cx="2531565" cy="2077843"/>
          </a:xfrm>
          <a:prstGeom prst="rect">
            <a:avLst/>
          </a:prstGeom>
        </p:spPr>
      </p:pic>
      <p:sp>
        <p:nvSpPr>
          <p:cNvPr id="10" name="TextBox 9"/>
          <p:cNvSpPr txBox="1"/>
          <p:nvPr/>
        </p:nvSpPr>
        <p:spPr>
          <a:xfrm>
            <a:off x="480355" y="5565346"/>
            <a:ext cx="2494841" cy="369332"/>
          </a:xfrm>
          <a:prstGeom prst="rect">
            <a:avLst/>
          </a:prstGeom>
          <a:noFill/>
        </p:spPr>
        <p:txBody>
          <a:bodyPr wrap="square" rtlCol="0">
            <a:spAutoFit/>
          </a:bodyPr>
          <a:lstStyle/>
          <a:p>
            <a:pPr algn="ctr"/>
            <a:r>
              <a:rPr lang="en-AU" sz="1800" dirty="0" smtClean="0"/>
              <a:t>(blue asbestos)</a:t>
            </a:r>
            <a:endParaRPr lang="en-AU" sz="1800" dirty="0"/>
          </a:p>
        </p:txBody>
      </p:sp>
      <p:sp>
        <p:nvSpPr>
          <p:cNvPr id="12" name="TextBox 11"/>
          <p:cNvSpPr txBox="1"/>
          <p:nvPr/>
        </p:nvSpPr>
        <p:spPr>
          <a:xfrm>
            <a:off x="3397407" y="5565345"/>
            <a:ext cx="2494841" cy="369332"/>
          </a:xfrm>
          <a:prstGeom prst="rect">
            <a:avLst/>
          </a:prstGeom>
          <a:noFill/>
        </p:spPr>
        <p:txBody>
          <a:bodyPr wrap="square" rtlCol="0">
            <a:spAutoFit/>
          </a:bodyPr>
          <a:lstStyle/>
          <a:p>
            <a:pPr algn="ctr"/>
            <a:r>
              <a:rPr lang="en-AU" sz="1800" dirty="0" smtClean="0"/>
              <a:t>(brown asbestos)</a:t>
            </a:r>
            <a:endParaRPr lang="en-AU" sz="1800" dirty="0"/>
          </a:p>
        </p:txBody>
      </p:sp>
      <p:sp>
        <p:nvSpPr>
          <p:cNvPr id="13" name="TextBox 12"/>
          <p:cNvSpPr txBox="1"/>
          <p:nvPr/>
        </p:nvSpPr>
        <p:spPr>
          <a:xfrm>
            <a:off x="6214546" y="5565344"/>
            <a:ext cx="2494841" cy="369332"/>
          </a:xfrm>
          <a:prstGeom prst="rect">
            <a:avLst/>
          </a:prstGeom>
          <a:noFill/>
        </p:spPr>
        <p:txBody>
          <a:bodyPr wrap="square" rtlCol="0">
            <a:spAutoFit/>
          </a:bodyPr>
          <a:lstStyle/>
          <a:p>
            <a:pPr algn="ctr"/>
            <a:r>
              <a:rPr lang="en-AU" sz="1800" dirty="0" smtClean="0"/>
              <a:t>(white asbestos)</a:t>
            </a:r>
            <a:endParaRPr lang="en-AU" sz="1800" dirty="0"/>
          </a:p>
        </p:txBody>
      </p:sp>
      <p:sp>
        <p:nvSpPr>
          <p:cNvPr id="6" name="Slide Number Placeholder 5"/>
          <p:cNvSpPr>
            <a:spLocks noGrp="1"/>
          </p:cNvSpPr>
          <p:nvPr>
            <p:ph type="sldNum" sz="quarter" idx="10"/>
          </p:nvPr>
        </p:nvSpPr>
        <p:spPr/>
        <p:txBody>
          <a:bodyPr/>
          <a:lstStyle/>
          <a:p>
            <a:pPr>
              <a:defRPr/>
            </a:pPr>
            <a:fld id="{44C1278F-C93A-44A2-AB74-1750ADFF2444}" type="slidenum">
              <a:rPr lang="en-US" smtClean="0"/>
              <a:pPr>
                <a:defRPr/>
              </a:pPr>
              <a:t>3</a:t>
            </a:fld>
            <a:endParaRPr lang="en-US"/>
          </a:p>
        </p:txBody>
      </p:sp>
    </p:spTree>
    <p:extLst>
      <p:ext uri="{BB962C8B-B14F-4D97-AF65-F5344CB8AC3E}">
        <p14:creationId xmlns:p14="http://schemas.microsoft.com/office/powerpoint/2010/main" val="2114528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Asbestos in the built environment</a:t>
            </a:r>
            <a:endParaRPr lang="en-AU" dirty="0"/>
          </a:p>
        </p:txBody>
      </p:sp>
      <p:sp>
        <p:nvSpPr>
          <p:cNvPr id="3" name="Content Placeholder 2"/>
          <p:cNvSpPr>
            <a:spLocks noGrp="1"/>
          </p:cNvSpPr>
          <p:nvPr>
            <p:ph idx="1"/>
          </p:nvPr>
        </p:nvSpPr>
        <p:spPr/>
        <p:txBody>
          <a:bodyPr/>
          <a:lstStyle/>
          <a:p>
            <a:pPr marL="0" indent="0">
              <a:spcAft>
                <a:spcPts val="1200"/>
              </a:spcAft>
              <a:buNone/>
            </a:pPr>
            <a:r>
              <a:rPr lang="en-AU" dirty="0" smtClean="0">
                <a:solidFill>
                  <a:prstClr val="black"/>
                </a:solidFill>
              </a:rPr>
              <a:t>Asbestos containing materials may be present in buildings, structures, plant, equipment and vehicles if:</a:t>
            </a:r>
          </a:p>
          <a:p>
            <a:pPr>
              <a:spcAft>
                <a:spcPts val="1200"/>
              </a:spcAft>
            </a:pPr>
            <a:r>
              <a:rPr lang="en-AU" dirty="0">
                <a:solidFill>
                  <a:prstClr val="black"/>
                </a:solidFill>
              </a:rPr>
              <a:t>c</a:t>
            </a:r>
            <a:r>
              <a:rPr lang="en-AU" dirty="0" smtClean="0">
                <a:solidFill>
                  <a:prstClr val="black"/>
                </a:solidFill>
              </a:rPr>
              <a:t>onstructed or renovated prior to 2004</a:t>
            </a:r>
          </a:p>
          <a:p>
            <a:pPr>
              <a:spcAft>
                <a:spcPts val="1200"/>
              </a:spcAft>
            </a:pPr>
            <a:r>
              <a:rPr lang="en-AU" dirty="0" smtClean="0">
                <a:solidFill>
                  <a:prstClr val="black"/>
                </a:solidFill>
              </a:rPr>
              <a:t>imported materials using asbestos are used</a:t>
            </a:r>
            <a:endParaRPr lang="en-AU" dirty="0">
              <a:solidFill>
                <a:prstClr val="black"/>
              </a:solidFill>
            </a:endParaRP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4</a:t>
            </a:fld>
            <a:endParaRPr lang="en-US" dirty="0"/>
          </a:p>
        </p:txBody>
      </p:sp>
    </p:spTree>
    <p:extLst>
      <p:ext uri="{BB962C8B-B14F-4D97-AF65-F5344CB8AC3E}">
        <p14:creationId xmlns:p14="http://schemas.microsoft.com/office/powerpoint/2010/main" val="4253436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5</a:t>
            </a:fld>
            <a:endParaRPr lang="en-US" dirty="0"/>
          </a:p>
        </p:txBody>
      </p:sp>
      <p:sp>
        <p:nvSpPr>
          <p:cNvPr id="3" name="Title 2"/>
          <p:cNvSpPr>
            <a:spLocks noGrp="1"/>
          </p:cNvSpPr>
          <p:nvPr>
            <p:ph type="title"/>
          </p:nvPr>
        </p:nvSpPr>
        <p:spPr>
          <a:xfrm>
            <a:off x="685800" y="44624"/>
            <a:ext cx="7772400" cy="752128"/>
          </a:xfrm>
        </p:spPr>
        <p:txBody>
          <a:bodyPr/>
          <a:lstStyle/>
          <a:p>
            <a:r>
              <a:rPr lang="en-AU" dirty="0" smtClean="0"/>
              <a:t>Examples of manufactured ACM products</a:t>
            </a:r>
            <a:endParaRPr lang="en-AU"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1280"/>
          <a:stretch/>
        </p:blipFill>
        <p:spPr>
          <a:xfrm>
            <a:off x="395536" y="685324"/>
            <a:ext cx="7935395" cy="5551988"/>
          </a:xfrm>
          <a:prstGeom prst="rect">
            <a:avLst/>
          </a:prstGeom>
        </p:spPr>
      </p:pic>
    </p:spTree>
    <p:extLst>
      <p:ext uri="{BB962C8B-B14F-4D97-AF65-F5344CB8AC3E}">
        <p14:creationId xmlns:p14="http://schemas.microsoft.com/office/powerpoint/2010/main" val="2541530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6</a:t>
            </a:fld>
            <a:endParaRPr lang="en-US" dirty="0"/>
          </a:p>
        </p:txBody>
      </p:sp>
      <p:sp>
        <p:nvSpPr>
          <p:cNvPr id="5" name="Title 4"/>
          <p:cNvSpPr>
            <a:spLocks noGrp="1"/>
          </p:cNvSpPr>
          <p:nvPr>
            <p:ph type="title"/>
          </p:nvPr>
        </p:nvSpPr>
        <p:spPr/>
        <p:txBody>
          <a:bodyPr/>
          <a:lstStyle/>
          <a:p>
            <a:r>
              <a:rPr lang="en-AU" altLang="en-US" dirty="0"/>
              <a:t>Impacts on health</a:t>
            </a:r>
            <a:endParaRPr lang="en-AU" dirty="0"/>
          </a:p>
        </p:txBody>
      </p:sp>
      <p:sp>
        <p:nvSpPr>
          <p:cNvPr id="6" name="Content Placeholder 5"/>
          <p:cNvSpPr>
            <a:spLocks noGrp="1"/>
          </p:cNvSpPr>
          <p:nvPr>
            <p:ph idx="1"/>
          </p:nvPr>
        </p:nvSpPr>
        <p:spPr>
          <a:xfrm>
            <a:off x="251520" y="1600200"/>
            <a:ext cx="8206680" cy="4495800"/>
          </a:xfrm>
        </p:spPr>
        <p:txBody>
          <a:bodyPr/>
          <a:lstStyle/>
          <a:p>
            <a:pPr>
              <a:spcAft>
                <a:spcPts val="1200"/>
              </a:spcAft>
            </a:pPr>
            <a:r>
              <a:rPr lang="en-AU" dirty="0" smtClean="0"/>
              <a:t>Asbestos fibres can be released if ACM is disturbed</a:t>
            </a:r>
            <a:r>
              <a:rPr lang="en-AU" dirty="0"/>
              <a:t>, deteriorated or </a:t>
            </a:r>
            <a:r>
              <a:rPr lang="en-AU" dirty="0" smtClean="0"/>
              <a:t>abraded</a:t>
            </a:r>
            <a:endParaRPr lang="en-AU" dirty="0"/>
          </a:p>
          <a:p>
            <a:pPr>
              <a:spcAft>
                <a:spcPts val="1200"/>
              </a:spcAft>
            </a:pPr>
            <a:r>
              <a:rPr lang="en-AU" dirty="0" smtClean="0"/>
              <a:t>Risk to health when fibres are inhaled</a:t>
            </a:r>
            <a:endParaRPr lang="en-AU" dirty="0"/>
          </a:p>
          <a:p>
            <a:pPr>
              <a:spcAft>
                <a:spcPts val="0"/>
              </a:spcAft>
            </a:pPr>
            <a:r>
              <a:rPr lang="en-AU" dirty="0" smtClean="0"/>
              <a:t>Lag period for asbestos </a:t>
            </a:r>
          </a:p>
          <a:p>
            <a:pPr marL="0" indent="355600">
              <a:spcAft>
                <a:spcPts val="1200"/>
              </a:spcAft>
              <a:buNone/>
            </a:pPr>
            <a:r>
              <a:rPr lang="en-AU" dirty="0" smtClean="0"/>
              <a:t>related diseases</a:t>
            </a:r>
          </a:p>
          <a:p>
            <a:pPr>
              <a:buFont typeface="Arial" panose="020B0604020202020204" pitchFamily="34" charset="0"/>
              <a:buChar char="-"/>
            </a:pPr>
            <a:r>
              <a:rPr lang="en-AU" sz="1800" dirty="0" smtClean="0"/>
              <a:t>Asbestosis (5 -15 years)</a:t>
            </a:r>
          </a:p>
          <a:p>
            <a:pPr>
              <a:buFont typeface="Arial" panose="020B0604020202020204" pitchFamily="34" charset="0"/>
              <a:buChar char="-"/>
            </a:pPr>
            <a:r>
              <a:rPr lang="en-AU" sz="1800" dirty="0" smtClean="0"/>
              <a:t>Lung cancer (&gt;20 years)</a:t>
            </a:r>
          </a:p>
          <a:p>
            <a:pPr>
              <a:buFont typeface="Arial" panose="020B0604020202020204" pitchFamily="34" charset="0"/>
              <a:buChar char="-"/>
            </a:pPr>
            <a:r>
              <a:rPr lang="en-AU" sz="1800" dirty="0" smtClean="0"/>
              <a:t>Mesothelioma (20 - 40 years) – no cure</a:t>
            </a:r>
          </a:p>
          <a:p>
            <a:pPr>
              <a:buFont typeface="Arial" panose="020B0604020202020204" pitchFamily="34" charset="0"/>
              <a:buChar char="-"/>
            </a:pPr>
            <a:r>
              <a:rPr lang="en-AU" sz="1800" dirty="0" smtClean="0"/>
              <a:t>Pleural plaques</a:t>
            </a:r>
            <a:endParaRPr lang="en-AU" sz="1800" dirty="0"/>
          </a:p>
          <a:p>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156123"/>
            <a:ext cx="4032448" cy="3142283"/>
          </a:xfrm>
          <a:prstGeom prst="rect">
            <a:avLst/>
          </a:prstGeom>
        </p:spPr>
      </p:pic>
    </p:spTree>
    <p:extLst>
      <p:ext uri="{BB962C8B-B14F-4D97-AF65-F5344CB8AC3E}">
        <p14:creationId xmlns:p14="http://schemas.microsoft.com/office/powerpoint/2010/main" val="2132039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7</a:t>
            </a:fld>
            <a:endParaRPr lang="en-US" dirty="0"/>
          </a:p>
        </p:txBody>
      </p:sp>
      <p:sp>
        <p:nvSpPr>
          <p:cNvPr id="3" name="Title 2"/>
          <p:cNvSpPr>
            <a:spLocks noGrp="1"/>
          </p:cNvSpPr>
          <p:nvPr>
            <p:ph type="title"/>
          </p:nvPr>
        </p:nvSpPr>
        <p:spPr/>
        <p:txBody>
          <a:bodyPr/>
          <a:lstStyle/>
          <a:p>
            <a:r>
              <a:rPr lang="en-AU" altLang="en-US" dirty="0"/>
              <a:t>Impacts on health</a:t>
            </a:r>
            <a:endParaRPr lang="en-AU" dirty="0"/>
          </a:p>
        </p:txBody>
      </p:sp>
      <p:sp>
        <p:nvSpPr>
          <p:cNvPr id="22" name="Oval 21"/>
          <p:cNvSpPr/>
          <p:nvPr/>
        </p:nvSpPr>
        <p:spPr>
          <a:xfrm>
            <a:off x="36927" y="2362276"/>
            <a:ext cx="2899456" cy="2824524"/>
          </a:xfrm>
          <a:prstGeom prst="ellipse">
            <a:avLst/>
          </a:prstGeom>
          <a:solidFill>
            <a:srgbClr val="008B91"/>
          </a:solidFill>
          <a:ln w="12700" cap="flat" cmpd="sng" algn="ctr">
            <a:solidFill>
              <a:srgbClr val="008B9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3" name="TextBox 22"/>
          <p:cNvSpPr txBox="1"/>
          <p:nvPr/>
        </p:nvSpPr>
        <p:spPr>
          <a:xfrm>
            <a:off x="152471" y="2741238"/>
            <a:ext cx="2637090" cy="1938992"/>
          </a:xfrm>
          <a:prstGeom prst="rect">
            <a:avLst/>
          </a:prstGeom>
          <a:noFill/>
        </p:spPr>
        <p:txBody>
          <a:bodyPr wrap="square" rtlCol="0">
            <a:spAutoFit/>
          </a:bodyPr>
          <a:lstStyle/>
          <a:p>
            <a:pPr algn="ctr" eaLnBrk="1" fontAlgn="auto" hangingPunct="1">
              <a:spcBef>
                <a:spcPts val="0"/>
              </a:spcBef>
              <a:spcAft>
                <a:spcPts val="0"/>
              </a:spcAft>
            </a:pPr>
            <a:r>
              <a:rPr lang="en-AU" sz="2000" dirty="0" smtClean="0">
                <a:solidFill>
                  <a:srgbClr val="FFFFFF"/>
                </a:solidFill>
                <a:latin typeface="+mn-lt"/>
                <a:ea typeface="+mn-ea"/>
              </a:rPr>
              <a:t>Western Australia has the highest mesothelioma rate </a:t>
            </a:r>
            <a:br>
              <a:rPr lang="en-AU" sz="2000" dirty="0" smtClean="0">
                <a:solidFill>
                  <a:srgbClr val="FFFFFF"/>
                </a:solidFill>
                <a:latin typeface="+mn-lt"/>
                <a:ea typeface="+mn-ea"/>
              </a:rPr>
            </a:br>
            <a:r>
              <a:rPr lang="en-AU" sz="2000" dirty="0" smtClean="0">
                <a:solidFill>
                  <a:srgbClr val="FFFFFF"/>
                </a:solidFill>
                <a:latin typeface="+mn-lt"/>
                <a:ea typeface="+mn-ea"/>
              </a:rPr>
              <a:t>in Australia </a:t>
            </a:r>
          </a:p>
          <a:p>
            <a:pPr algn="ctr" eaLnBrk="1" fontAlgn="auto" hangingPunct="1">
              <a:spcBef>
                <a:spcPts val="0"/>
              </a:spcBef>
              <a:spcAft>
                <a:spcPts val="0"/>
              </a:spcAft>
            </a:pPr>
            <a:r>
              <a:rPr lang="en-AU" sz="2000" dirty="0" smtClean="0">
                <a:solidFill>
                  <a:srgbClr val="FFFFFF"/>
                </a:solidFill>
                <a:latin typeface="+mn-lt"/>
                <a:ea typeface="+mn-ea"/>
              </a:rPr>
              <a:t>(4.9 cases per 100,000 population)</a:t>
            </a:r>
            <a:endParaRPr lang="en-AU" sz="2000" dirty="0">
              <a:solidFill>
                <a:srgbClr val="FFFFFF"/>
              </a:solidFill>
              <a:latin typeface="+mn-lt"/>
              <a:ea typeface="+mn-ea"/>
            </a:endParaRPr>
          </a:p>
        </p:txBody>
      </p:sp>
      <p:sp>
        <p:nvSpPr>
          <p:cNvPr id="24" name="Oval 23"/>
          <p:cNvSpPr/>
          <p:nvPr/>
        </p:nvSpPr>
        <p:spPr>
          <a:xfrm>
            <a:off x="3136289" y="2362276"/>
            <a:ext cx="2899456" cy="2824524"/>
          </a:xfrm>
          <a:prstGeom prst="ellipse">
            <a:avLst/>
          </a:prstGeom>
          <a:solidFill>
            <a:srgbClr val="008B91"/>
          </a:solidFill>
          <a:ln w="12700" cap="flat" cmpd="sng" algn="ctr">
            <a:solidFill>
              <a:srgbClr val="008B9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5" name="TextBox 24"/>
          <p:cNvSpPr txBox="1"/>
          <p:nvPr/>
        </p:nvSpPr>
        <p:spPr>
          <a:xfrm>
            <a:off x="3430841" y="2852936"/>
            <a:ext cx="2282318" cy="1631216"/>
          </a:xfrm>
          <a:prstGeom prst="rect">
            <a:avLst/>
          </a:prstGeom>
          <a:noFill/>
        </p:spPr>
        <p:txBody>
          <a:bodyPr wrap="square" rtlCol="0">
            <a:spAutoFit/>
          </a:bodyPr>
          <a:lstStyle/>
          <a:p>
            <a:pPr algn="ctr" eaLnBrk="1" fontAlgn="auto" hangingPunct="1">
              <a:spcBef>
                <a:spcPts val="0"/>
              </a:spcBef>
              <a:spcAft>
                <a:spcPts val="0"/>
              </a:spcAft>
            </a:pPr>
            <a:r>
              <a:rPr lang="en-AU" sz="2000" dirty="0" smtClean="0">
                <a:solidFill>
                  <a:srgbClr val="FFFFFF"/>
                </a:solidFill>
                <a:latin typeface="+mn-lt"/>
                <a:ea typeface="+mn-ea"/>
              </a:rPr>
              <a:t>710 people were diagnosed with mesothelioma in 2017</a:t>
            </a:r>
          </a:p>
          <a:p>
            <a:pPr algn="ctr" eaLnBrk="1" fontAlgn="auto" hangingPunct="1">
              <a:spcBef>
                <a:spcPts val="0"/>
              </a:spcBef>
              <a:spcAft>
                <a:spcPts val="0"/>
              </a:spcAft>
            </a:pPr>
            <a:r>
              <a:rPr lang="en-AU" sz="2000" dirty="0" smtClean="0">
                <a:solidFill>
                  <a:srgbClr val="FFFFFF"/>
                </a:solidFill>
                <a:latin typeface="+mn-lt"/>
                <a:ea typeface="+mn-ea"/>
              </a:rPr>
              <a:t>(Australia wide)</a:t>
            </a:r>
            <a:endParaRPr lang="en-AU" sz="2000" dirty="0">
              <a:solidFill>
                <a:srgbClr val="FFFFFF"/>
              </a:solidFill>
              <a:latin typeface="+mn-lt"/>
              <a:ea typeface="+mn-ea"/>
            </a:endParaRPr>
          </a:p>
        </p:txBody>
      </p:sp>
      <p:sp>
        <p:nvSpPr>
          <p:cNvPr id="26" name="Oval 25"/>
          <p:cNvSpPr/>
          <p:nvPr/>
        </p:nvSpPr>
        <p:spPr>
          <a:xfrm>
            <a:off x="6221081" y="2362276"/>
            <a:ext cx="2899456" cy="2824524"/>
          </a:xfrm>
          <a:prstGeom prst="ellipse">
            <a:avLst/>
          </a:prstGeom>
          <a:solidFill>
            <a:srgbClr val="008B91"/>
          </a:solidFill>
          <a:ln w="12700" cap="flat" cmpd="sng" algn="ctr">
            <a:solidFill>
              <a:srgbClr val="008B9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7" name="TextBox 26"/>
          <p:cNvSpPr txBox="1"/>
          <p:nvPr/>
        </p:nvSpPr>
        <p:spPr>
          <a:xfrm>
            <a:off x="6228184" y="2818671"/>
            <a:ext cx="2813703" cy="2554545"/>
          </a:xfrm>
          <a:prstGeom prst="rect">
            <a:avLst/>
          </a:prstGeom>
          <a:noFill/>
        </p:spPr>
        <p:txBody>
          <a:bodyPr wrap="square" rtlCol="0">
            <a:spAutoFit/>
          </a:bodyPr>
          <a:lstStyle/>
          <a:p>
            <a:pPr algn="ctr" eaLnBrk="1" fontAlgn="auto" hangingPunct="1">
              <a:spcBef>
                <a:spcPts val="0"/>
              </a:spcBef>
              <a:spcAft>
                <a:spcPts val="0"/>
              </a:spcAft>
            </a:pPr>
            <a:r>
              <a:rPr lang="en-AU" sz="2000" dirty="0" smtClean="0">
                <a:solidFill>
                  <a:srgbClr val="FFFFFF"/>
                </a:solidFill>
                <a:latin typeface="Arial" panose="020B0604020202020204" pitchFamily="34" charset="0"/>
                <a:ea typeface="+mn-ea"/>
                <a:cs typeface="Arial" panose="020B0604020202020204" pitchFamily="34" charset="0"/>
              </a:rPr>
              <a:t>Australia has one of the highest incident rates in the world.</a:t>
            </a:r>
          </a:p>
          <a:p>
            <a:pPr algn="ctr" eaLnBrk="1" fontAlgn="auto" hangingPunct="1">
              <a:spcBef>
                <a:spcPts val="0"/>
              </a:spcBef>
              <a:spcAft>
                <a:spcPts val="0"/>
              </a:spcAft>
            </a:pPr>
            <a:endParaRPr lang="en-AU" sz="2000" dirty="0" smtClean="0">
              <a:solidFill>
                <a:srgbClr val="FFFFFF"/>
              </a:solidFill>
              <a:latin typeface="Arial" panose="020B0604020202020204" pitchFamily="34" charset="0"/>
              <a:ea typeface="+mn-ea"/>
              <a:cs typeface="Arial" panose="020B0604020202020204" pitchFamily="34" charset="0"/>
            </a:endParaRPr>
          </a:p>
          <a:p>
            <a:pPr algn="ctr" eaLnBrk="1" fontAlgn="auto" hangingPunct="1">
              <a:spcBef>
                <a:spcPts val="0"/>
              </a:spcBef>
              <a:spcAft>
                <a:spcPts val="0"/>
              </a:spcAft>
            </a:pPr>
            <a:r>
              <a:rPr lang="en-AU" sz="2000" dirty="0" smtClean="0">
                <a:solidFill>
                  <a:srgbClr val="FFFFFF"/>
                </a:solidFill>
                <a:latin typeface="Arial" panose="020B0604020202020204" pitchFamily="34" charset="0"/>
                <a:ea typeface="+mn-ea"/>
                <a:cs typeface="Arial" panose="020B0604020202020204" pitchFamily="34" charset="0"/>
              </a:rPr>
              <a:t>651 </a:t>
            </a:r>
            <a:r>
              <a:rPr lang="en-AU" sz="2000" dirty="0">
                <a:solidFill>
                  <a:srgbClr val="FFFFFF"/>
                </a:solidFill>
                <a:latin typeface="Arial" panose="020B0604020202020204" pitchFamily="34" charset="0"/>
                <a:ea typeface="+mn-ea"/>
                <a:cs typeface="Arial" panose="020B0604020202020204" pitchFamily="34" charset="0"/>
              </a:rPr>
              <a:t>Australians </a:t>
            </a:r>
            <a:r>
              <a:rPr lang="en-AU" sz="2000" dirty="0" smtClean="0">
                <a:solidFill>
                  <a:srgbClr val="FFFFFF"/>
                </a:solidFill>
                <a:latin typeface="Arial" panose="020B0604020202020204" pitchFamily="34" charset="0"/>
                <a:ea typeface="+mn-ea"/>
                <a:cs typeface="Arial" panose="020B0604020202020204" pitchFamily="34" charset="0"/>
              </a:rPr>
              <a:t>died </a:t>
            </a:r>
            <a:r>
              <a:rPr lang="en-AU" sz="2000" dirty="0">
                <a:solidFill>
                  <a:srgbClr val="FFFFFF"/>
                </a:solidFill>
                <a:latin typeface="Arial" panose="020B0604020202020204" pitchFamily="34" charset="0"/>
                <a:ea typeface="+mn-ea"/>
                <a:cs typeface="Arial" panose="020B0604020202020204" pitchFamily="34" charset="0"/>
              </a:rPr>
              <a:t>from the </a:t>
            </a:r>
            <a:r>
              <a:rPr lang="en-AU" sz="2000" dirty="0" smtClean="0">
                <a:solidFill>
                  <a:srgbClr val="FFFFFF"/>
                </a:solidFill>
                <a:latin typeface="Arial" panose="020B0604020202020204" pitchFamily="34" charset="0"/>
                <a:ea typeface="+mn-ea"/>
                <a:cs typeface="Arial" panose="020B0604020202020204" pitchFamily="34" charset="0"/>
              </a:rPr>
              <a:t>disease </a:t>
            </a:r>
            <a:br>
              <a:rPr lang="en-AU" sz="2000" dirty="0" smtClean="0">
                <a:solidFill>
                  <a:srgbClr val="FFFFFF"/>
                </a:solidFill>
                <a:latin typeface="Arial" panose="020B0604020202020204" pitchFamily="34" charset="0"/>
                <a:ea typeface="+mn-ea"/>
                <a:cs typeface="Arial" panose="020B0604020202020204" pitchFamily="34" charset="0"/>
              </a:rPr>
            </a:br>
            <a:r>
              <a:rPr lang="en-AU" sz="2000" dirty="0" smtClean="0">
                <a:solidFill>
                  <a:srgbClr val="FFFFFF"/>
                </a:solidFill>
                <a:latin typeface="Arial" panose="020B0604020202020204" pitchFamily="34" charset="0"/>
                <a:ea typeface="+mn-ea"/>
                <a:cs typeface="Arial" panose="020B0604020202020204" pitchFamily="34" charset="0"/>
              </a:rPr>
              <a:t>in 2016</a:t>
            </a:r>
            <a:endParaRPr lang="en-AU" sz="2000" dirty="0">
              <a:solidFill>
                <a:srgbClr val="FFFFFF"/>
              </a:solidFill>
              <a:latin typeface="Arial" panose="020B0604020202020204" pitchFamily="34" charset="0"/>
              <a:ea typeface="+mn-ea"/>
              <a:cs typeface="Arial" panose="020B0604020202020204" pitchFamily="34" charset="0"/>
            </a:endParaRPr>
          </a:p>
          <a:p>
            <a:pPr algn="ctr" eaLnBrk="1" fontAlgn="auto" hangingPunct="1">
              <a:spcBef>
                <a:spcPts val="0"/>
              </a:spcBef>
              <a:spcAft>
                <a:spcPts val="0"/>
              </a:spcAft>
            </a:pPr>
            <a:endParaRPr lang="en-AU" sz="2000" dirty="0">
              <a:solidFill>
                <a:srgbClr val="FFFFF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8233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25046"/>
            <a:ext cx="7772400" cy="752128"/>
          </a:xfrm>
        </p:spPr>
        <p:txBody>
          <a:bodyPr/>
          <a:lstStyle/>
          <a:p>
            <a:r>
              <a:rPr lang="en-AU" dirty="0" smtClean="0"/>
              <a:t>Incidents involving asbestos exposure</a:t>
            </a:r>
            <a:endParaRPr lang="en-AU" dirty="0"/>
          </a:p>
        </p:txBody>
      </p:sp>
      <p:sp>
        <p:nvSpPr>
          <p:cNvPr id="15" name="Content Placeholder 2"/>
          <p:cNvSpPr>
            <a:spLocks noGrp="1"/>
          </p:cNvSpPr>
          <p:nvPr>
            <p:ph idx="4294967295"/>
          </p:nvPr>
        </p:nvSpPr>
        <p:spPr>
          <a:xfrm>
            <a:off x="3131310" y="2603240"/>
            <a:ext cx="2664715" cy="1638300"/>
          </a:xfrm>
          <a:prstGeom prst="roundRect">
            <a:avLst/>
          </a:prstGeom>
          <a:solidFill>
            <a:srgbClr val="008B91"/>
          </a:solidFill>
        </p:spPr>
        <p:txBody>
          <a:bodyPr/>
          <a:lstStyle/>
          <a:p>
            <a:pPr marL="0" indent="0" algn="ctr">
              <a:buNone/>
              <a:defRPr/>
            </a:pPr>
            <a:r>
              <a:rPr lang="en-AU" sz="2000" dirty="0" smtClean="0">
                <a:solidFill>
                  <a:schemeClr val="bg1"/>
                </a:solidFill>
                <a:hlinkClick r:id="rId3"/>
              </a:rPr>
              <a:t>Safety alert 06/2016 </a:t>
            </a:r>
            <a:r>
              <a:rPr lang="en-AU" sz="2000" dirty="0" smtClean="0">
                <a:solidFill>
                  <a:schemeClr val="bg1"/>
                </a:solidFill>
              </a:rPr>
              <a:t>Exposure to asbestos during renovation works</a:t>
            </a:r>
            <a:endParaRPr lang="en-AU" sz="2000" dirty="0">
              <a:solidFill>
                <a:schemeClr val="bg1"/>
              </a:solidFill>
            </a:endParaRPr>
          </a:p>
        </p:txBody>
      </p:sp>
      <p:sp>
        <p:nvSpPr>
          <p:cNvPr id="16" name="Content Placeholder 2"/>
          <p:cNvSpPr txBox="1">
            <a:spLocks/>
          </p:cNvSpPr>
          <p:nvPr/>
        </p:nvSpPr>
        <p:spPr bwMode="auto">
          <a:xfrm>
            <a:off x="179513" y="794152"/>
            <a:ext cx="2750908" cy="1526117"/>
          </a:xfrm>
          <a:prstGeom prst="roundRect">
            <a:avLst/>
          </a:prstGeom>
          <a:solidFill>
            <a:srgbClr val="008B91"/>
          </a:solidFill>
          <a:ln>
            <a:solidFill>
              <a:schemeClr val="accent1"/>
            </a:solidFill>
          </a:ln>
        </p:spPr>
        <p:txBody>
          <a:bodyPr lIns="91440" tIns="45720" rIns="91440" bIns="45720"/>
          <a:lstStyle>
            <a:lvl1pPr marL="257175" indent="-257175" algn="l" rtl="0" eaLnBrk="0" fontAlgn="base" hangingPunct="0">
              <a:spcBef>
                <a:spcPct val="20000"/>
              </a:spcBef>
              <a:spcAft>
                <a:spcPct val="0"/>
              </a:spcAft>
              <a:buChar char="•"/>
              <a:defRPr>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a:lstStyle>
          <a:p>
            <a:pPr marL="0" marR="0" lvl="0" indent="0" algn="ctr" defTabSz="1219170" rtl="0" eaLnBrk="0" fontAlgn="base" latinLnBrk="0" hangingPunct="0">
              <a:lnSpc>
                <a:spcPct val="100000"/>
              </a:lnSpc>
              <a:spcBef>
                <a:spcPct val="20000"/>
              </a:spcBef>
              <a:spcAft>
                <a:spcPct val="0"/>
              </a:spcAft>
              <a:buClrTx/>
              <a:buSzTx/>
              <a:buNone/>
              <a:tabLst/>
              <a:defRPr/>
            </a:pPr>
            <a:r>
              <a:rPr kumimoji="0" lang="en-AU" sz="2000" i="0" u="none" strike="noStrike" kern="0" cap="none" spc="0" normalizeH="0" baseline="0" noProof="0" dirty="0">
                <a:ln>
                  <a:noFill/>
                </a:ln>
                <a:solidFill>
                  <a:schemeClr val="bg1"/>
                </a:solidFill>
                <a:effectLst/>
                <a:uLnTx/>
                <a:uFillTx/>
                <a:ea typeface="ＭＳ Ｐゴシック"/>
                <a:cs typeface="+mn-cs"/>
                <a:hlinkClick r:id="rId4"/>
              </a:rPr>
              <a:t>SIR </a:t>
            </a:r>
            <a:r>
              <a:rPr kumimoji="0" lang="en-AU" sz="2000" i="0" u="none" strike="noStrike" kern="0" cap="none" spc="0" normalizeH="0" baseline="0" noProof="0" dirty="0" smtClean="0">
                <a:ln>
                  <a:noFill/>
                </a:ln>
                <a:solidFill>
                  <a:schemeClr val="bg1"/>
                </a:solidFill>
                <a:effectLst/>
                <a:uLnTx/>
                <a:uFillTx/>
                <a:ea typeface="ＭＳ Ｐゴシック"/>
                <a:cs typeface="+mn-cs"/>
                <a:hlinkClick r:id="rId4"/>
              </a:rPr>
              <a:t>263 </a:t>
            </a:r>
            <a:r>
              <a:rPr kumimoji="0" lang="en-AU" sz="2000" b="0" i="0" u="none" strike="noStrike" kern="0" cap="none" spc="0" normalizeH="0" baseline="0" noProof="0" dirty="0" smtClean="0">
                <a:ln>
                  <a:noFill/>
                </a:ln>
                <a:solidFill>
                  <a:schemeClr val="bg1"/>
                </a:solidFill>
                <a:effectLst/>
                <a:uLnTx/>
                <a:uFillTx/>
                <a:ea typeface="ＭＳ Ｐゴシック"/>
                <a:cs typeface="+mn-cs"/>
              </a:rPr>
              <a:t/>
            </a:r>
            <a:br>
              <a:rPr kumimoji="0" lang="en-AU" sz="2000" b="0" i="0" u="none" strike="noStrike" kern="0" cap="none" spc="0" normalizeH="0" baseline="0" noProof="0" dirty="0" smtClean="0">
                <a:ln>
                  <a:noFill/>
                </a:ln>
                <a:solidFill>
                  <a:schemeClr val="bg1"/>
                </a:solidFill>
                <a:effectLst/>
                <a:uLnTx/>
                <a:uFillTx/>
                <a:ea typeface="ＭＳ Ｐゴシック"/>
                <a:cs typeface="+mn-cs"/>
              </a:rPr>
            </a:br>
            <a:r>
              <a:rPr kumimoji="0" lang="en-AU" sz="2000" b="0" i="0" u="none" strike="noStrike" kern="0" cap="none" spc="0" normalizeH="0" baseline="0" noProof="0" dirty="0" smtClean="0">
                <a:ln>
                  <a:noFill/>
                </a:ln>
                <a:solidFill>
                  <a:schemeClr val="bg1"/>
                </a:solidFill>
                <a:effectLst/>
                <a:uLnTx/>
                <a:uFillTx/>
                <a:ea typeface="ＭＳ Ｐゴシック"/>
                <a:cs typeface="+mn-cs"/>
              </a:rPr>
              <a:t>Asbestos disturbed in power transformer</a:t>
            </a:r>
            <a:endParaRPr kumimoji="0" lang="en-AU" sz="2000" b="0" i="0" u="none" strike="noStrike" kern="0" cap="none" spc="0" normalizeH="0" baseline="0" noProof="0" dirty="0">
              <a:ln>
                <a:noFill/>
              </a:ln>
              <a:solidFill>
                <a:schemeClr val="bg1"/>
              </a:solidFill>
              <a:effectLst/>
              <a:uLnTx/>
              <a:uFillTx/>
              <a:ea typeface="ＭＳ Ｐゴシック"/>
              <a:cs typeface="+mn-cs"/>
            </a:endParaRPr>
          </a:p>
        </p:txBody>
      </p:sp>
      <p:sp>
        <p:nvSpPr>
          <p:cNvPr id="17" name="Content Placeholder 2"/>
          <p:cNvSpPr txBox="1">
            <a:spLocks/>
          </p:cNvSpPr>
          <p:nvPr/>
        </p:nvSpPr>
        <p:spPr bwMode="auto">
          <a:xfrm>
            <a:off x="6079704" y="794152"/>
            <a:ext cx="2596752" cy="1536700"/>
          </a:xfrm>
          <a:prstGeom prst="roundRect">
            <a:avLst/>
          </a:prstGeom>
          <a:solidFill>
            <a:srgbClr val="008B91"/>
          </a:solidFill>
          <a:ln>
            <a:noFill/>
          </a:ln>
        </p:spPr>
        <p:txBody>
          <a:bodyPr lIns="91440" tIns="45720" rIns="91440" bIns="45720"/>
          <a:lstStyle>
            <a:lvl1pPr marL="257175" indent="-257175" algn="l" rtl="0" eaLnBrk="0" fontAlgn="base" hangingPunct="0">
              <a:spcBef>
                <a:spcPct val="20000"/>
              </a:spcBef>
              <a:spcAft>
                <a:spcPct val="0"/>
              </a:spcAft>
              <a:buChar char="•"/>
              <a:defRPr>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a:lstStyle>
          <a:p>
            <a:pPr marL="0" marR="0" lvl="0" indent="0" algn="ctr" defTabSz="1219170" rtl="0" eaLnBrk="0" fontAlgn="base" latinLnBrk="0" hangingPunct="0">
              <a:lnSpc>
                <a:spcPct val="100000"/>
              </a:lnSpc>
              <a:spcBef>
                <a:spcPct val="20000"/>
              </a:spcBef>
              <a:spcAft>
                <a:spcPct val="0"/>
              </a:spcAft>
              <a:buClrTx/>
              <a:buSzTx/>
              <a:buNone/>
              <a:tabLst/>
              <a:defRPr/>
            </a:pPr>
            <a:r>
              <a:rPr kumimoji="0" lang="en-AU" sz="2000" b="0" i="0" u="none" strike="noStrike" kern="0" cap="none" spc="0" normalizeH="0" baseline="0" noProof="0" dirty="0" smtClean="0">
                <a:ln>
                  <a:noFill/>
                </a:ln>
                <a:solidFill>
                  <a:schemeClr val="bg1"/>
                </a:solidFill>
                <a:effectLst/>
                <a:uLnTx/>
                <a:uFillTx/>
                <a:ea typeface="ＭＳ Ｐゴシック"/>
                <a:cs typeface="+mn-cs"/>
                <a:hlinkClick r:id="rId5"/>
              </a:rPr>
              <a:t>MSB 080 </a:t>
            </a:r>
            <a:r>
              <a:rPr kumimoji="0" lang="en-AU" sz="2000" b="0" i="0" u="none" strike="noStrike" kern="0" cap="none" spc="0" normalizeH="0" baseline="0" noProof="0" dirty="0" smtClean="0">
                <a:ln>
                  <a:noFill/>
                </a:ln>
                <a:solidFill>
                  <a:schemeClr val="bg1"/>
                </a:solidFill>
                <a:effectLst/>
                <a:uLnTx/>
                <a:uFillTx/>
                <a:ea typeface="ＭＳ Ｐゴシック"/>
                <a:cs typeface="+mn-cs"/>
              </a:rPr>
              <a:t/>
            </a:r>
            <a:br>
              <a:rPr kumimoji="0" lang="en-AU" sz="2000" b="0" i="0" u="none" strike="noStrike" kern="0" cap="none" spc="0" normalizeH="0" baseline="0" noProof="0" dirty="0" smtClean="0">
                <a:ln>
                  <a:noFill/>
                </a:ln>
                <a:solidFill>
                  <a:schemeClr val="bg1"/>
                </a:solidFill>
                <a:effectLst/>
                <a:uLnTx/>
                <a:uFillTx/>
                <a:ea typeface="ＭＳ Ｐゴシック"/>
                <a:cs typeface="+mn-cs"/>
              </a:rPr>
            </a:br>
            <a:r>
              <a:rPr kumimoji="0" lang="en-AU" sz="2000" b="0" i="0" u="none" strike="noStrike" kern="0" cap="none" spc="0" normalizeH="0" baseline="0" noProof="0" dirty="0" smtClean="0">
                <a:ln>
                  <a:noFill/>
                </a:ln>
                <a:solidFill>
                  <a:schemeClr val="bg1"/>
                </a:solidFill>
                <a:effectLst/>
                <a:uLnTx/>
                <a:uFillTx/>
                <a:ea typeface="ＭＳ Ｐゴシック"/>
                <a:cs typeface="+mn-cs"/>
              </a:rPr>
              <a:t>imported gaskets containing asbestos </a:t>
            </a:r>
            <a:endParaRPr kumimoji="0" lang="en-AU" sz="2000" b="0" i="0" u="none" strike="noStrike" kern="0" cap="none" spc="0" normalizeH="0" baseline="0" noProof="0" dirty="0">
              <a:ln>
                <a:noFill/>
              </a:ln>
              <a:solidFill>
                <a:schemeClr val="bg1"/>
              </a:solidFill>
              <a:effectLst/>
              <a:uLnTx/>
              <a:uFillTx/>
              <a:ea typeface="ＭＳ Ｐゴシック"/>
              <a:cs typeface="+mn-cs"/>
            </a:endParaRPr>
          </a:p>
        </p:txBody>
      </p:sp>
      <p:sp>
        <p:nvSpPr>
          <p:cNvPr id="18" name="Content Placeholder 2"/>
          <p:cNvSpPr txBox="1">
            <a:spLocks/>
          </p:cNvSpPr>
          <p:nvPr/>
        </p:nvSpPr>
        <p:spPr bwMode="auto">
          <a:xfrm>
            <a:off x="6052907" y="2558971"/>
            <a:ext cx="2596752" cy="2123018"/>
          </a:xfrm>
          <a:prstGeom prst="roundRect">
            <a:avLst/>
          </a:prstGeom>
          <a:solidFill>
            <a:srgbClr val="008B91"/>
          </a:solidFill>
          <a:ln>
            <a:noFill/>
          </a:ln>
        </p:spPr>
        <p:txBody>
          <a:bodyPr lIns="91440" tIns="45720" rIns="91440" bIns="45720"/>
          <a:lstStyle>
            <a:lvl1pPr marL="257175" indent="-257175" algn="l" rtl="0" eaLnBrk="0" fontAlgn="base" hangingPunct="0">
              <a:spcBef>
                <a:spcPct val="20000"/>
              </a:spcBef>
              <a:spcAft>
                <a:spcPct val="0"/>
              </a:spcAft>
              <a:buChar char="•"/>
              <a:defRPr>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a:lstStyle>
          <a:p>
            <a:pPr marL="0" marR="0" lvl="0" indent="0" algn="ctr" defTabSz="1219170" rtl="0" eaLnBrk="0" fontAlgn="base" latinLnBrk="0" hangingPunct="0">
              <a:lnSpc>
                <a:spcPct val="100000"/>
              </a:lnSpc>
              <a:spcBef>
                <a:spcPct val="20000"/>
              </a:spcBef>
              <a:spcAft>
                <a:spcPct val="0"/>
              </a:spcAft>
              <a:buClrTx/>
              <a:buSzTx/>
              <a:buNone/>
              <a:tabLst/>
              <a:defRPr/>
            </a:pPr>
            <a:r>
              <a:rPr kumimoji="0" lang="en-AU" sz="2000" b="0" i="0" u="none" strike="noStrike" kern="0" cap="none" spc="0" normalizeH="0" baseline="0" noProof="0" dirty="0" smtClean="0">
                <a:ln>
                  <a:noFill/>
                </a:ln>
                <a:solidFill>
                  <a:schemeClr val="bg1"/>
                </a:solidFill>
                <a:effectLst/>
                <a:uLnTx/>
                <a:uFillTx/>
                <a:ea typeface="ＭＳ Ｐゴシック"/>
                <a:cs typeface="+mn-cs"/>
                <a:hlinkClick r:id="rId6"/>
              </a:rPr>
              <a:t>Safety alert 02/2017 </a:t>
            </a:r>
            <a:r>
              <a:rPr kumimoji="0" lang="en-AU" sz="2000" b="0" i="0" u="none" strike="noStrike" kern="0" cap="none" spc="0" normalizeH="0" baseline="0" noProof="0" dirty="0" smtClean="0">
                <a:ln>
                  <a:noFill/>
                </a:ln>
                <a:solidFill>
                  <a:schemeClr val="bg1"/>
                </a:solidFill>
                <a:effectLst/>
                <a:uLnTx/>
                <a:uFillTx/>
                <a:ea typeface="ＭＳ Ｐゴシック"/>
                <a:cs typeface="+mn-cs"/>
              </a:rPr>
              <a:t/>
            </a:r>
            <a:br>
              <a:rPr kumimoji="0" lang="en-AU" sz="2000" b="0" i="0" u="none" strike="noStrike" kern="0" cap="none" spc="0" normalizeH="0" baseline="0" noProof="0" dirty="0" smtClean="0">
                <a:ln>
                  <a:noFill/>
                </a:ln>
                <a:solidFill>
                  <a:schemeClr val="bg1"/>
                </a:solidFill>
                <a:effectLst/>
                <a:uLnTx/>
                <a:uFillTx/>
                <a:ea typeface="ＭＳ Ｐゴシック"/>
                <a:cs typeface="+mn-cs"/>
              </a:rPr>
            </a:br>
            <a:r>
              <a:rPr kumimoji="0" lang="en-AU" sz="2000" b="0" i="0" u="none" strike="noStrike" kern="0" cap="none" spc="0" normalizeH="0" baseline="0" noProof="0" dirty="0" smtClean="0">
                <a:ln>
                  <a:noFill/>
                </a:ln>
                <a:solidFill>
                  <a:schemeClr val="bg1"/>
                </a:solidFill>
                <a:effectLst/>
                <a:uLnTx/>
                <a:uFillTx/>
                <a:ea typeface="ＭＳ Ｐゴシック"/>
                <a:cs typeface="+mn-cs"/>
              </a:rPr>
              <a:t>Asbestos found in imported friction wear plates in rail carriages</a:t>
            </a:r>
            <a:endParaRPr kumimoji="0" lang="en-AU" sz="2000" b="0" i="0" u="none" strike="noStrike" kern="0" cap="none" spc="0" normalizeH="0" baseline="0" noProof="0" dirty="0">
              <a:ln>
                <a:noFill/>
              </a:ln>
              <a:solidFill>
                <a:schemeClr val="bg1"/>
              </a:solidFill>
              <a:effectLst/>
              <a:uLnTx/>
              <a:uFillTx/>
              <a:ea typeface="ＭＳ Ｐゴシック"/>
              <a:cs typeface="+mn-cs"/>
            </a:endParaRPr>
          </a:p>
        </p:txBody>
      </p:sp>
      <p:sp>
        <p:nvSpPr>
          <p:cNvPr id="19" name="Content Placeholder 2"/>
          <p:cNvSpPr txBox="1">
            <a:spLocks/>
          </p:cNvSpPr>
          <p:nvPr/>
        </p:nvSpPr>
        <p:spPr bwMode="auto">
          <a:xfrm>
            <a:off x="3131840" y="783569"/>
            <a:ext cx="2664295" cy="1536700"/>
          </a:xfrm>
          <a:prstGeom prst="roundRect">
            <a:avLst/>
          </a:prstGeom>
          <a:solidFill>
            <a:srgbClr val="008B91"/>
          </a:solidFill>
          <a:ln>
            <a:noFill/>
          </a:ln>
        </p:spPr>
        <p:txBody>
          <a:bodyPr lIns="91440" tIns="45720" rIns="91440" bIns="45720"/>
          <a:lstStyle>
            <a:lvl1pPr marL="257175" indent="-257175" algn="l" rtl="0" eaLnBrk="0" fontAlgn="base" hangingPunct="0">
              <a:spcBef>
                <a:spcPct val="20000"/>
              </a:spcBef>
              <a:spcAft>
                <a:spcPct val="0"/>
              </a:spcAft>
              <a:buChar char="•"/>
              <a:defRPr>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a:lstStyle>
          <a:p>
            <a:pPr marL="0" marR="0" lvl="0" indent="0" algn="ctr" defTabSz="1219170" rtl="0" eaLnBrk="0" fontAlgn="base" latinLnBrk="0" hangingPunct="0">
              <a:lnSpc>
                <a:spcPct val="100000"/>
              </a:lnSpc>
              <a:spcBef>
                <a:spcPct val="20000"/>
              </a:spcBef>
              <a:spcAft>
                <a:spcPct val="0"/>
              </a:spcAft>
              <a:buClrTx/>
              <a:buSzTx/>
              <a:buNone/>
              <a:tabLst/>
              <a:defRPr/>
            </a:pPr>
            <a:r>
              <a:rPr kumimoji="0" lang="en-AU" sz="2000" b="0" i="0" u="none" strike="noStrike" kern="0" cap="none" spc="0" normalizeH="0" baseline="0" noProof="0" dirty="0" smtClean="0">
                <a:ln>
                  <a:noFill/>
                </a:ln>
                <a:solidFill>
                  <a:schemeClr val="bg1"/>
                </a:solidFill>
                <a:effectLst/>
                <a:uLnTx/>
                <a:uFillTx/>
                <a:ea typeface="ＭＳ Ｐゴシック"/>
                <a:cs typeface="+mn-cs"/>
                <a:hlinkClick r:id="rId7"/>
              </a:rPr>
              <a:t>MSB 129 </a:t>
            </a:r>
            <a:r>
              <a:rPr kumimoji="0" lang="en-AU" sz="2000" b="0" i="0" u="none" strike="noStrike" kern="0" cap="none" spc="0" normalizeH="0" baseline="0" noProof="0" dirty="0" smtClean="0">
                <a:ln>
                  <a:noFill/>
                </a:ln>
                <a:solidFill>
                  <a:schemeClr val="bg1"/>
                </a:solidFill>
                <a:effectLst/>
                <a:uLnTx/>
                <a:uFillTx/>
                <a:ea typeface="ＭＳ Ｐゴシック"/>
                <a:cs typeface="+mn-cs"/>
              </a:rPr>
              <a:t/>
            </a:r>
            <a:br>
              <a:rPr kumimoji="0" lang="en-AU" sz="2000" b="0" i="0" u="none" strike="noStrike" kern="0" cap="none" spc="0" normalizeH="0" baseline="0" noProof="0" dirty="0" smtClean="0">
                <a:ln>
                  <a:noFill/>
                </a:ln>
                <a:solidFill>
                  <a:schemeClr val="bg1"/>
                </a:solidFill>
                <a:effectLst/>
                <a:uLnTx/>
                <a:uFillTx/>
                <a:ea typeface="ＭＳ Ｐゴシック"/>
                <a:cs typeface="+mn-cs"/>
              </a:rPr>
            </a:br>
            <a:r>
              <a:rPr kumimoji="0" lang="en-AU" sz="2000" b="0" i="0" u="none" strike="noStrike" kern="0" cap="none" spc="0" normalizeH="0" baseline="0" noProof="0" dirty="0" smtClean="0">
                <a:ln>
                  <a:noFill/>
                </a:ln>
                <a:solidFill>
                  <a:schemeClr val="bg1"/>
                </a:solidFill>
                <a:effectLst/>
                <a:uLnTx/>
                <a:uFillTx/>
                <a:ea typeface="ＭＳ Ｐゴシック"/>
                <a:cs typeface="+mn-cs"/>
              </a:rPr>
              <a:t>Management of ACM at mines sites and accommodation</a:t>
            </a:r>
            <a:endParaRPr kumimoji="0" lang="en-AU" sz="2000" b="0" i="0" u="none" strike="noStrike" kern="0" cap="none" spc="0" normalizeH="0" baseline="0" noProof="0" dirty="0">
              <a:ln>
                <a:noFill/>
              </a:ln>
              <a:solidFill>
                <a:schemeClr val="bg1"/>
              </a:solidFill>
              <a:effectLst/>
              <a:uLnTx/>
              <a:uFillTx/>
              <a:ea typeface="ＭＳ Ｐゴシック"/>
              <a:cs typeface="+mn-cs"/>
            </a:endParaRPr>
          </a:p>
        </p:txBody>
      </p:sp>
      <p:sp>
        <p:nvSpPr>
          <p:cNvPr id="20" name="Content Placeholder 2"/>
          <p:cNvSpPr txBox="1">
            <a:spLocks/>
          </p:cNvSpPr>
          <p:nvPr/>
        </p:nvSpPr>
        <p:spPr bwMode="auto">
          <a:xfrm>
            <a:off x="164908" y="2669251"/>
            <a:ext cx="2750908" cy="1564471"/>
          </a:xfrm>
          <a:prstGeom prst="roundRect">
            <a:avLst/>
          </a:prstGeom>
          <a:solidFill>
            <a:srgbClr val="008B91"/>
          </a:solidFill>
          <a:ln>
            <a:noFill/>
          </a:ln>
        </p:spPr>
        <p:txBody>
          <a:bodyPr lIns="91440" tIns="45720" rIns="91440" bIns="45720"/>
          <a:lstStyle>
            <a:lvl1pPr marL="257175" indent="-257175" algn="l" rtl="0" eaLnBrk="0" fontAlgn="base" hangingPunct="0">
              <a:spcBef>
                <a:spcPct val="20000"/>
              </a:spcBef>
              <a:spcAft>
                <a:spcPct val="0"/>
              </a:spcAft>
              <a:buChar char="•"/>
              <a:defRPr>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a:lstStyle>
          <a:p>
            <a:pPr marL="0" marR="0" lvl="0" indent="0" algn="ctr" defTabSz="1219170" rtl="0" eaLnBrk="0" fontAlgn="base" latinLnBrk="0" hangingPunct="0">
              <a:lnSpc>
                <a:spcPct val="100000"/>
              </a:lnSpc>
              <a:spcBef>
                <a:spcPct val="20000"/>
              </a:spcBef>
              <a:spcAft>
                <a:spcPct val="0"/>
              </a:spcAft>
              <a:buClrTx/>
              <a:buSzTx/>
              <a:buNone/>
              <a:tabLst/>
              <a:defRPr/>
            </a:pPr>
            <a:r>
              <a:rPr kumimoji="0" lang="en-AU" sz="2000" b="0" i="0" u="none" strike="noStrike" kern="0" cap="none" spc="0" normalizeH="0" baseline="0" noProof="0" dirty="0" smtClean="0">
                <a:ln>
                  <a:noFill/>
                </a:ln>
                <a:solidFill>
                  <a:schemeClr val="bg1"/>
                </a:solidFill>
                <a:effectLst/>
                <a:uLnTx/>
                <a:uFillTx/>
                <a:ea typeface="ＭＳ Ｐゴシック"/>
                <a:cs typeface="+mn-cs"/>
                <a:hlinkClick r:id="rId8"/>
              </a:rPr>
              <a:t>Safety alert 12/2018 </a:t>
            </a:r>
            <a:r>
              <a:rPr kumimoji="0" lang="en-AU" sz="2000" b="0" i="0" u="none" strike="noStrike" kern="0" cap="none" spc="0" normalizeH="0" baseline="0" noProof="0" dirty="0" smtClean="0">
                <a:ln>
                  <a:noFill/>
                </a:ln>
                <a:solidFill>
                  <a:schemeClr val="bg1"/>
                </a:solidFill>
                <a:effectLst/>
                <a:uLnTx/>
                <a:uFillTx/>
                <a:ea typeface="ＭＳ Ｐゴシック"/>
                <a:cs typeface="+mn-cs"/>
              </a:rPr>
              <a:t>High pressure water cleaning of asbestos cement</a:t>
            </a:r>
            <a:endParaRPr kumimoji="0" lang="en-AU" sz="2000" b="0" i="0" u="none" strike="noStrike" kern="0" cap="none" spc="0" normalizeH="0" baseline="0" noProof="0" dirty="0">
              <a:ln>
                <a:noFill/>
              </a:ln>
              <a:solidFill>
                <a:schemeClr val="bg1"/>
              </a:solidFill>
              <a:effectLst/>
              <a:uLnTx/>
              <a:uFillTx/>
              <a:ea typeface="ＭＳ Ｐゴシック"/>
              <a:cs typeface="+mn-cs"/>
            </a:endParaRPr>
          </a:p>
        </p:txBody>
      </p:sp>
      <p:sp>
        <p:nvSpPr>
          <p:cNvPr id="21" name="Content Placeholder 2"/>
          <p:cNvSpPr txBox="1">
            <a:spLocks/>
          </p:cNvSpPr>
          <p:nvPr/>
        </p:nvSpPr>
        <p:spPr bwMode="auto">
          <a:xfrm>
            <a:off x="164907" y="4582704"/>
            <a:ext cx="2750908" cy="1418167"/>
          </a:xfrm>
          <a:prstGeom prst="roundRect">
            <a:avLst/>
          </a:prstGeom>
          <a:solidFill>
            <a:srgbClr val="008B91"/>
          </a:solidFill>
          <a:ln>
            <a:noFill/>
          </a:ln>
        </p:spPr>
        <p:txBody>
          <a:bodyPr lIns="91440" tIns="45720" rIns="91440" bIns="45720"/>
          <a:lstStyle>
            <a:lvl1pPr marL="257175" indent="-257175" algn="l" rtl="0" eaLnBrk="0" fontAlgn="base" hangingPunct="0">
              <a:spcBef>
                <a:spcPct val="20000"/>
              </a:spcBef>
              <a:spcAft>
                <a:spcPct val="0"/>
              </a:spcAft>
              <a:buChar char="•"/>
              <a:defRPr>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a:lstStyle>
          <a:p>
            <a:pPr marL="0" marR="0" lvl="0" indent="0" algn="ctr" defTabSz="1219170" rtl="0" eaLnBrk="0" fontAlgn="base" latinLnBrk="0" hangingPunct="0">
              <a:lnSpc>
                <a:spcPct val="100000"/>
              </a:lnSpc>
              <a:spcBef>
                <a:spcPct val="20000"/>
              </a:spcBef>
              <a:spcAft>
                <a:spcPct val="0"/>
              </a:spcAft>
              <a:buClrTx/>
              <a:buSzTx/>
              <a:buNone/>
              <a:tabLst/>
              <a:defRPr/>
            </a:pPr>
            <a:r>
              <a:rPr kumimoji="0" lang="en-AU" sz="2000" b="0" i="0" u="none" strike="noStrike" kern="0" cap="none" spc="0" normalizeH="0" baseline="0" noProof="0" dirty="0" smtClean="0">
                <a:ln>
                  <a:noFill/>
                </a:ln>
                <a:solidFill>
                  <a:schemeClr val="bg1"/>
                </a:solidFill>
                <a:effectLst/>
                <a:uLnTx/>
                <a:uFillTx/>
                <a:ea typeface="ＭＳ Ｐゴシック"/>
                <a:cs typeface="+mn-cs"/>
                <a:hlinkClick r:id="rId9"/>
              </a:rPr>
              <a:t>Safety alert 13/2012 </a:t>
            </a:r>
            <a:r>
              <a:rPr kumimoji="0" lang="en-AU" sz="2000" b="0" i="0" u="none" strike="noStrike" kern="0" cap="none" spc="0" normalizeH="0" baseline="0" noProof="0" dirty="0" smtClean="0">
                <a:ln>
                  <a:noFill/>
                </a:ln>
                <a:solidFill>
                  <a:schemeClr val="bg1"/>
                </a:solidFill>
                <a:effectLst/>
                <a:uLnTx/>
                <a:uFillTx/>
                <a:ea typeface="ＭＳ Ｐゴシック"/>
                <a:cs typeface="+mn-cs"/>
              </a:rPr>
              <a:t>Asbestos gaskets in vehicles</a:t>
            </a:r>
            <a:endParaRPr kumimoji="0" lang="en-AU" sz="2000" b="0" i="0" u="none" strike="noStrike" kern="0" cap="none" spc="0" normalizeH="0" baseline="0" noProof="0" dirty="0">
              <a:ln>
                <a:noFill/>
              </a:ln>
              <a:solidFill>
                <a:schemeClr val="bg1"/>
              </a:solidFill>
              <a:effectLst/>
              <a:uLnTx/>
              <a:uFillTx/>
              <a:ea typeface="ＭＳ Ｐゴシック"/>
              <a:cs typeface="+mn-cs"/>
            </a:endParaRPr>
          </a:p>
          <a:p>
            <a:pPr marL="0" marR="0" lvl="0" indent="0" algn="ctr" defTabSz="1219170" rtl="0" eaLnBrk="0" fontAlgn="base" latinLnBrk="0" hangingPunct="0">
              <a:lnSpc>
                <a:spcPct val="100000"/>
              </a:lnSpc>
              <a:spcBef>
                <a:spcPct val="20000"/>
              </a:spcBef>
              <a:spcAft>
                <a:spcPct val="0"/>
              </a:spcAft>
              <a:buClrTx/>
              <a:buSzTx/>
              <a:buNone/>
              <a:tabLst/>
              <a:defRPr/>
            </a:pPr>
            <a:endParaRPr kumimoji="0" lang="en-AU" sz="2000" b="0" i="0" u="none" strike="noStrike" kern="0" cap="none" spc="0" normalizeH="0" baseline="0" noProof="0" dirty="0">
              <a:ln>
                <a:noFill/>
              </a:ln>
              <a:solidFill>
                <a:schemeClr val="bg1"/>
              </a:solidFill>
              <a:effectLst/>
              <a:uLnTx/>
              <a:uFillTx/>
              <a:ea typeface="ＭＳ Ｐゴシック"/>
              <a:cs typeface="+mn-cs"/>
            </a:endParaRPr>
          </a:p>
          <a:p>
            <a:pPr marL="0" marR="0" lvl="0" indent="0" algn="ctr" defTabSz="1219170" rtl="0" eaLnBrk="0" fontAlgn="base" latinLnBrk="0" hangingPunct="0">
              <a:lnSpc>
                <a:spcPct val="100000"/>
              </a:lnSpc>
              <a:spcBef>
                <a:spcPct val="20000"/>
              </a:spcBef>
              <a:spcAft>
                <a:spcPct val="0"/>
              </a:spcAft>
              <a:buClrTx/>
              <a:buSzTx/>
              <a:buNone/>
              <a:tabLst/>
              <a:defRPr/>
            </a:pPr>
            <a:endParaRPr kumimoji="0" lang="en-AU" sz="2000" b="0" i="0" u="none" strike="noStrike" kern="0" cap="none" spc="0" normalizeH="0" baseline="0" noProof="0" dirty="0">
              <a:ln>
                <a:noFill/>
              </a:ln>
              <a:solidFill>
                <a:schemeClr val="bg1"/>
              </a:solidFill>
              <a:effectLst/>
              <a:uLnTx/>
              <a:uFillTx/>
              <a:ea typeface="ＭＳ Ｐゴシック"/>
              <a:cs typeface="+mn-cs"/>
            </a:endParaRPr>
          </a:p>
          <a:p>
            <a:pPr marL="0" marR="0" lvl="0" indent="0" algn="ctr" defTabSz="1219170" rtl="0" eaLnBrk="0" fontAlgn="base" latinLnBrk="0" hangingPunct="0">
              <a:lnSpc>
                <a:spcPct val="100000"/>
              </a:lnSpc>
              <a:spcBef>
                <a:spcPct val="20000"/>
              </a:spcBef>
              <a:spcAft>
                <a:spcPct val="0"/>
              </a:spcAft>
              <a:buClrTx/>
              <a:buSzTx/>
              <a:buNone/>
              <a:tabLst/>
              <a:defRPr/>
            </a:pPr>
            <a:endParaRPr kumimoji="0" lang="en-AU" sz="2000" b="0" i="0" u="none" strike="noStrike" kern="0" cap="none" spc="0" normalizeH="0" baseline="0" noProof="0" dirty="0">
              <a:ln>
                <a:noFill/>
              </a:ln>
              <a:solidFill>
                <a:schemeClr val="bg1"/>
              </a:solidFill>
              <a:effectLst/>
              <a:uLnTx/>
              <a:uFillTx/>
              <a:ea typeface="ＭＳ Ｐゴシック"/>
              <a:cs typeface="+mn-cs"/>
            </a:endParaRPr>
          </a:p>
        </p:txBody>
      </p:sp>
      <p:sp>
        <p:nvSpPr>
          <p:cNvPr id="22" name="Content Placeholder 2"/>
          <p:cNvSpPr txBox="1">
            <a:spLocks/>
          </p:cNvSpPr>
          <p:nvPr/>
        </p:nvSpPr>
        <p:spPr bwMode="auto">
          <a:xfrm>
            <a:off x="3131311" y="4521346"/>
            <a:ext cx="2664295" cy="1575356"/>
          </a:xfrm>
          <a:prstGeom prst="roundRect">
            <a:avLst/>
          </a:prstGeom>
          <a:solidFill>
            <a:srgbClr val="008B91"/>
          </a:solidFill>
          <a:ln>
            <a:noFill/>
          </a:ln>
        </p:spPr>
        <p:txBody>
          <a:bodyPr lIns="91440" tIns="45720" rIns="91440" bIns="45720"/>
          <a:lstStyle>
            <a:lvl1pPr marL="257175" indent="-257175" algn="l" rtl="0" eaLnBrk="0" fontAlgn="base" hangingPunct="0">
              <a:spcBef>
                <a:spcPct val="20000"/>
              </a:spcBef>
              <a:spcAft>
                <a:spcPct val="0"/>
              </a:spcAft>
              <a:buChar char="•"/>
              <a:defRPr>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a:lstStyle>
          <a:p>
            <a:pPr marL="0" marR="0" lvl="0" indent="0" algn="ctr" defTabSz="1219170" rtl="0" eaLnBrk="0" fontAlgn="base" latinLnBrk="0" hangingPunct="0">
              <a:lnSpc>
                <a:spcPct val="100000"/>
              </a:lnSpc>
              <a:spcBef>
                <a:spcPct val="20000"/>
              </a:spcBef>
              <a:spcAft>
                <a:spcPct val="0"/>
              </a:spcAft>
              <a:buClrTx/>
              <a:buSzTx/>
              <a:buNone/>
              <a:tabLst/>
              <a:defRPr/>
            </a:pPr>
            <a:r>
              <a:rPr kumimoji="0" lang="en-AU" sz="2000" b="0" i="0" u="none" strike="noStrike" kern="0" cap="none" spc="0" normalizeH="0" baseline="0" noProof="0" dirty="0" smtClean="0">
                <a:ln>
                  <a:noFill/>
                </a:ln>
                <a:solidFill>
                  <a:schemeClr val="bg1"/>
                </a:solidFill>
                <a:effectLst/>
                <a:uLnTx/>
                <a:uFillTx/>
                <a:ea typeface="ＭＳ Ｐゴシック"/>
                <a:cs typeface="+mn-cs"/>
                <a:hlinkClick r:id="rId10"/>
              </a:rPr>
              <a:t>Safety alert 01/2017 </a:t>
            </a:r>
            <a:r>
              <a:rPr kumimoji="0" lang="en-AU" sz="2000" b="0" i="0" u="none" strike="noStrike" kern="0" cap="none" spc="0" normalizeH="0" baseline="0" noProof="0" dirty="0" smtClean="0">
                <a:ln>
                  <a:noFill/>
                </a:ln>
                <a:solidFill>
                  <a:schemeClr val="bg1"/>
                </a:solidFill>
                <a:effectLst/>
                <a:uLnTx/>
                <a:uFillTx/>
                <a:ea typeface="ＭＳ Ｐゴシック"/>
                <a:cs typeface="+mn-cs"/>
              </a:rPr>
              <a:t>Asbestos in imported building products</a:t>
            </a:r>
            <a:endParaRPr kumimoji="0" lang="en-AU" sz="2000" b="0" i="0" u="none" strike="noStrike" kern="0" cap="none" spc="0" normalizeH="0" baseline="0" noProof="0" dirty="0">
              <a:ln>
                <a:noFill/>
              </a:ln>
              <a:solidFill>
                <a:schemeClr val="bg1"/>
              </a:solidFill>
              <a:effectLst/>
              <a:uLnTx/>
              <a:uFillTx/>
              <a:ea typeface="ＭＳ Ｐゴシック"/>
              <a:cs typeface="+mn-cs"/>
            </a:endParaRPr>
          </a:p>
        </p:txBody>
      </p:sp>
    </p:spTree>
    <p:extLst>
      <p:ext uri="{BB962C8B-B14F-4D97-AF65-F5344CB8AC3E}">
        <p14:creationId xmlns:p14="http://schemas.microsoft.com/office/powerpoint/2010/main" val="4141784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9</a:t>
            </a:fld>
            <a:endParaRPr lang="en-US" dirty="0"/>
          </a:p>
        </p:txBody>
      </p:sp>
      <p:sp>
        <p:nvSpPr>
          <p:cNvPr id="5" name="Title 4"/>
          <p:cNvSpPr>
            <a:spLocks noGrp="1"/>
          </p:cNvSpPr>
          <p:nvPr>
            <p:ph type="title"/>
          </p:nvPr>
        </p:nvSpPr>
        <p:spPr/>
        <p:txBody>
          <a:bodyPr/>
          <a:lstStyle/>
          <a:p>
            <a:r>
              <a:rPr lang="en-AU" dirty="0" smtClean="0"/>
              <a:t>Common investigation findings</a:t>
            </a:r>
            <a:endParaRPr lang="en-AU" dirty="0"/>
          </a:p>
        </p:txBody>
      </p:sp>
      <p:sp>
        <p:nvSpPr>
          <p:cNvPr id="6" name="Content Placeholder 5"/>
          <p:cNvSpPr>
            <a:spLocks noGrp="1"/>
          </p:cNvSpPr>
          <p:nvPr>
            <p:ph idx="1"/>
          </p:nvPr>
        </p:nvSpPr>
        <p:spPr>
          <a:xfrm>
            <a:off x="299869" y="1556792"/>
            <a:ext cx="5424259" cy="4495800"/>
          </a:xfrm>
        </p:spPr>
        <p:txBody>
          <a:bodyPr/>
          <a:lstStyle/>
          <a:p>
            <a:pPr marL="457200" indent="-457200">
              <a:spcAft>
                <a:spcPts val="1000"/>
              </a:spcAft>
              <a:buFont typeface="+mj-lt"/>
              <a:buAutoNum type="arabicPeriod"/>
            </a:pPr>
            <a:r>
              <a:rPr lang="en-AU" dirty="0" smtClean="0"/>
              <a:t>Sites not aware of where asbestos is present in their workplace</a:t>
            </a:r>
            <a:endParaRPr lang="en-AU" dirty="0"/>
          </a:p>
          <a:p>
            <a:pPr marL="457200" indent="-457200">
              <a:spcAft>
                <a:spcPts val="1000"/>
              </a:spcAft>
              <a:buFont typeface="+mj-lt"/>
              <a:buAutoNum type="arabicPeriod"/>
            </a:pPr>
            <a:r>
              <a:rPr lang="en-AU" dirty="0" smtClean="0"/>
              <a:t>Asbestos on site allowed to </a:t>
            </a:r>
            <a:r>
              <a:rPr lang="en-AU" dirty="0"/>
              <a:t>become </a:t>
            </a:r>
            <a:r>
              <a:rPr lang="en-AU" dirty="0" smtClean="0"/>
              <a:t>disturbed, deteriorated </a:t>
            </a:r>
            <a:br>
              <a:rPr lang="en-AU" dirty="0" smtClean="0"/>
            </a:br>
            <a:r>
              <a:rPr lang="en-AU" dirty="0" smtClean="0"/>
              <a:t>or abraded</a:t>
            </a:r>
            <a:endParaRPr lang="en-AU" dirty="0"/>
          </a:p>
          <a:p>
            <a:pPr marL="457200" indent="-457200">
              <a:spcAft>
                <a:spcPts val="1000"/>
              </a:spcAft>
              <a:buFont typeface="+mj-lt"/>
              <a:buAutoNum type="arabicPeriod"/>
            </a:pPr>
            <a:r>
              <a:rPr lang="en-AU" dirty="0" smtClean="0"/>
              <a:t>Workers not aware of asbestos present in their work area</a:t>
            </a:r>
          </a:p>
          <a:p>
            <a:pPr marL="457200" indent="-457200">
              <a:spcAft>
                <a:spcPts val="1000"/>
              </a:spcAft>
              <a:buFont typeface="+mj-lt"/>
              <a:buAutoNum type="arabicPeriod"/>
            </a:pPr>
            <a:r>
              <a:rPr lang="en-AU" dirty="0" smtClean="0"/>
              <a:t>Workers not wearing adequate respirators/PPE</a:t>
            </a:r>
            <a:endParaRPr lang="en-AU" dirty="0"/>
          </a:p>
          <a:p>
            <a:endParaRPr lang="en-AU" dirty="0"/>
          </a:p>
        </p:txBody>
      </p:sp>
      <p:pic>
        <p:nvPicPr>
          <p:cNvPr id="7" name="Picture 6"/>
          <p:cNvPicPr>
            <a:picLocks noChangeAspect="1"/>
          </p:cNvPicPr>
          <p:nvPr/>
        </p:nvPicPr>
        <p:blipFill>
          <a:blip r:embed="rId3"/>
          <a:stretch>
            <a:fillRect/>
          </a:stretch>
        </p:blipFill>
        <p:spPr>
          <a:xfrm>
            <a:off x="5521354" y="2060848"/>
            <a:ext cx="3595466" cy="2823498"/>
          </a:xfrm>
          <a:prstGeom prst="rect">
            <a:avLst/>
          </a:prstGeom>
        </p:spPr>
      </p:pic>
    </p:spTree>
    <p:extLst>
      <p:ext uri="{BB962C8B-B14F-4D97-AF65-F5344CB8AC3E}">
        <p14:creationId xmlns:p14="http://schemas.microsoft.com/office/powerpoint/2010/main" val="1502028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Asbestos in the built environment (2019)</OurDocsDataStore>
    <OurDocsDocId xmlns="dce3ed02-b0cd-470d-9119-e5f1a2533a21">Asbestos in the built environment (2019)</OurDocsDocId>
    <OurDocsVersionCreatedBy xmlns="dce3ed02-b0cd-470d-9119-e5f1a2533a21">Department of Mines, Industry Regulation and Safety</OurDocsVersionCreatedBy>
    <OurDocsIsLocked xmlns="dce3ed02-b0cd-470d-9119-e5f1a2533a21">false</OurDocsIsLocked>
    <OurDocsDocumentType xmlns="dce3ed02-b0cd-470d-9119-e5f1a2533a21">External Presentations</OurDocsDocumentType>
    <OurDocsFileNumbers xmlns="dce3ed02-b0cd-470d-9119-e5f1a2533a21">A0571/200906</OurDocsFileNumbers>
    <OurDocsLockedOnBehalfOf xmlns="dce3ed02-b0cd-470d-9119-e5f1a2533a21" xsi:nil="true"/>
    <OurDocsDocumentDate xmlns="dce3ed02-b0cd-470d-9119-e5f1a2533a21">2019-01-21T16:00:00+00:00</OurDocsDocumentDate>
    <OurDocsVersionCreatedAt xmlns="dce3ed02-b0cd-470d-9119-e5f1a2533a21">2019-01-22T02:30:11+00:00</OurDocsVersionCreatedAt>
    <OurDocsReleaseClassification xmlns="dce3ed02-b0cd-470d-9119-e5f1a2533a21">For Public Release</OurDocsReleaseClassification>
    <OurDocsTitle xmlns="dce3ed02-b0cd-470d-9119-e5f1a2533a21">Asbestos in the built environment (2019)</OurDocsTitle>
    <OurDocsLocation xmlns="dce3ed02-b0cd-470d-9119-e5f1a2533a21">Department of Mines, Industry Regulation and Safety</OurDocsLocation>
    <OurDocsDescription xmlns="dce3ed02-b0cd-470d-9119-e5f1a2533a21">Toolbox presentations for Craig Cullen.</OurDocsDescription>
    <OurDocsVersionReason xmlns="dce3ed02-b0cd-470d-9119-e5f1a2533a21" xsi:nil="true"/>
    <OurDocsAuthor xmlns="dce3ed02-b0cd-470d-9119-e5f1a2533a21">Department of Mines, Industry Regulation and Safety</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2.xml><?xml version="1.0" encoding="utf-8"?>
<?mso-contentType ?>
<SharedContentType xmlns="Microsoft.SharePoint.Taxonomy.ContentTypeSync" SourceId="47aadd75-fb41-49d7-866d-414b51aa1b7e" ContentTypeId="0x0101000AC6246A9CD2FC45B52DC6FEC0F0AAAA"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100" ma:contentTypeDescription="Create a new document." ma:contentTypeScope="" ma:versionID="3ea45e0e44e4f902c45cd33f412e04b0">
  <xsd:schema xmlns:xsd="http://www.w3.org/2001/XMLSchema" xmlns:xs="http://www.w3.org/2001/XMLSchema" xmlns:p="http://schemas.microsoft.com/office/2006/metadata/properties" xmlns:ns2="dce3ed02-b0cd-470d-9119-e5f1a2533a21" targetNamespace="http://schemas.microsoft.com/office/2006/metadata/properties" ma:root="true" ma:fieldsID="3996e60e55f1126f10561fe58fc67083"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D9A20-CA18-4B9E-9133-BDE91CECFDBA}">
  <ds:schemaRefs>
    <ds:schemaRef ds:uri="http://purl.org/dc/terms/"/>
    <ds:schemaRef ds:uri="dce3ed02-b0cd-470d-9119-e5f1a2533a2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3702010-DA06-4E74-BCEB-D8550828B9BA}">
  <ds:schemaRefs>
    <ds:schemaRef ds:uri="Microsoft.SharePoint.Taxonomy.ContentTypeSync"/>
  </ds:schemaRefs>
</ds:datastoreItem>
</file>

<file path=customXml/itemProps3.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4.xml><?xml version="1.0" encoding="utf-8"?>
<ds:datastoreItem xmlns:ds="http://schemas.openxmlformats.org/officeDocument/2006/customXml" ds:itemID="{DCE8B28F-BF3E-4C6C-B818-7C4BF50E8A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2370</TotalTime>
  <Words>1039</Words>
  <Application>Microsoft Office PowerPoint</Application>
  <PresentationFormat>On-screen Show (4:3)</PresentationFormat>
  <Paragraphs>130</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Wingdings</vt:lpstr>
      <vt:lpstr>Blank Presentation</vt:lpstr>
      <vt:lpstr>PowerPoint Presentation</vt:lpstr>
      <vt:lpstr>Asbestos in the built environment</vt:lpstr>
      <vt:lpstr>Asbestos in the built environment</vt:lpstr>
      <vt:lpstr>Asbestos in the built environment</vt:lpstr>
      <vt:lpstr>Examples of manufactured ACM products</vt:lpstr>
      <vt:lpstr>Impacts on health</vt:lpstr>
      <vt:lpstr>Impacts on health</vt:lpstr>
      <vt:lpstr>Incidents involving asbestos exposure</vt:lpstr>
      <vt:lpstr>Common investigation findings</vt:lpstr>
      <vt:lpstr>Common investigation findings</vt:lpstr>
      <vt:lpstr>Preventing exposure to asbestos fibres</vt:lpstr>
      <vt:lpstr>Preventing exposure to asbestos fibres</vt:lpstr>
      <vt:lpstr>Follow us on social media </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Asbestos in the built environment</dc:title>
  <dc:subject>Toolbox presentations for Craig Cullen.</dc:subject>
  <dc:creator/>
  <cp:keywords>asbestos, built, environment, man made, safety, health, WA</cp:keywords>
  <dc:description>FileNo=A0571/200906&lt;!&gt;Site=PERTH&lt;!&gt;MDNo=&lt;!&gt;DocType=Corporate Policy&lt;!&gt;DocSec=RS\current&lt;!&gt;Owner=manual.manager&lt;!&gt;Filename=001276V02.Manual.Manager.ppt&lt;!&gt;Project=&lt;!&gt;Group=&lt;!&gt;SecType=Departmental Use Only</dc:description>
  <cp:lastModifiedBy>MOORE, Bec</cp:lastModifiedBy>
  <cp:revision>222</cp:revision>
  <cp:lastPrinted>2018-09-21T02:05:03Z</cp:lastPrinted>
  <dcterms:created xsi:type="dcterms:W3CDTF">2011-01-21T07:01:17Z</dcterms:created>
  <dcterms:modified xsi:type="dcterms:W3CDTF">2019-05-21T06:22:45Z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0x0101000AC6246A9CD2FC45B52DC6FEC0F0AAAA00A5C1F1DA62DAB340B34B67F1BBB7A427</vt:lpwstr>
  </property>
  <property fmtid="{D5CDD505-2E9C-101B-9397-08002B2CF9AE}" pid="9" name="DataStore">
    <vt:lpwstr>Central</vt:lpwstr>
  </property>
</Properties>
</file>