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8"/>
  </p:notesMasterIdLst>
  <p:sldIdLst>
    <p:sldId id="283" r:id="rId6"/>
    <p:sldId id="257" r:id="rId7"/>
    <p:sldId id="259" r:id="rId8"/>
    <p:sldId id="261" r:id="rId9"/>
    <p:sldId id="262" r:id="rId10"/>
    <p:sldId id="263" r:id="rId11"/>
    <p:sldId id="264" r:id="rId12"/>
    <p:sldId id="266" r:id="rId13"/>
    <p:sldId id="267" r:id="rId14"/>
    <p:sldId id="269" r:id="rId15"/>
    <p:sldId id="270" r:id="rId16"/>
    <p:sldId id="271" r:id="rId17"/>
    <p:sldId id="272" r:id="rId18"/>
    <p:sldId id="273" r:id="rId19"/>
    <p:sldId id="275" r:id="rId20"/>
    <p:sldId id="276" r:id="rId21"/>
    <p:sldId id="277" r:id="rId22"/>
    <p:sldId id="278" r:id="rId23"/>
    <p:sldId id="280" r:id="rId24"/>
    <p:sldId id="281" r:id="rId25"/>
    <p:sldId id="282" r:id="rId26"/>
    <p:sldId id="28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453" autoAdjust="0"/>
  </p:normalViewPr>
  <p:slideViewPr>
    <p:cSldViewPr>
      <p:cViewPr varScale="1">
        <p:scale>
          <a:sx n="55" d="100"/>
          <a:sy n="55" d="100"/>
        </p:scale>
        <p:origin x="-31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BDCB8C-B7EE-4641-842F-06B3CFE8A7B1}" type="datetimeFigureOut">
              <a:rPr lang="en-AU" smtClean="0"/>
              <a:t>22/12/2016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BC94C4-D798-4CD6-9893-1167D5E6A73E}" type="slidenum">
              <a:rPr lang="en-AU" smtClean="0"/>
              <a:t>‹#›</a:t>
            </a:fld>
            <a:endParaRPr lang="en-AU"/>
          </a:p>
        </p:txBody>
      </p:sp>
    </p:spTree>
    <p:extLst>
      <p:ext uri="{BB962C8B-B14F-4D97-AF65-F5344CB8AC3E}">
        <p14:creationId xmlns:p14="http://schemas.microsoft.com/office/powerpoint/2010/main" val="1511603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au/url?sa=t&amp;rct=j&amp;q=&amp;esrc=s&amp;source=web&amp;cd=1&amp;cad=rja&amp;uact=8&amp;ved=0ahUKEwimzvuioPXQAhUGtBoKHdt0DBMQtwIIGTAA&amp;url=https://www.youtube.com/watch?v%3Dk-Idkhud5hY&amp;usg=AFQjCNHA5mIpXZR7KEYVW3_Wae-TINfF_Q&amp;sig2=OKsOp5FljC7frZ4Q0J3ZIA&amp;bvm=bv.141536425,d.d2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medicine.ox.ac.uk/bandolier/booth/risk/sports.html" TargetMode="External"/><Relationship Id="rId4" Type="http://schemas.openxmlformats.org/officeDocument/2006/relationships/hyperlink" Target="http://www.ncbi.nlm.nih.gov/pubmed/1749570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xfrm>
            <a:off x="685482" y="4343146"/>
            <a:ext cx="5487041" cy="41150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412432F4-0804-41B1-9EE6-DA2CD0A536BA}" type="slidenum">
              <a:rPr lang="en-AU">
                <a:solidFill>
                  <a:prstClr val="black"/>
                </a:solidFill>
              </a:rPr>
              <a:pPr>
                <a:defRPr/>
              </a:pPr>
              <a:t>1</a:t>
            </a:fld>
            <a:endParaRPr lang="en-AU">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i="1" dirty="0" smtClean="0"/>
              <a:t>(Note to presenter: interactive section)</a:t>
            </a:r>
            <a:r>
              <a:rPr lang="en-AU" b="1" i="1" baseline="0" dirty="0" smtClean="0"/>
              <a:t>  (each question is animated)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1" i="1"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i="1" dirty="0" smtClean="0"/>
              <a:t>Possible group</a:t>
            </a:r>
            <a:r>
              <a:rPr lang="en-AU" b="1" i="1" baseline="0" dirty="0" smtClean="0"/>
              <a:t> discussion or ask an individual to volunteer a story depending on time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aseline="0" dirty="0" smtClean="0"/>
              <a:t>Emphasis on why they made the decision,</a:t>
            </a:r>
          </a:p>
          <a:p>
            <a:pPr marL="171450" indent="-171450">
              <a:buFont typeface="Arial" panose="020B0604020202020204" pitchFamily="34" charset="0"/>
              <a:buChar char="•"/>
            </a:pPr>
            <a:r>
              <a:rPr lang="en-AU" baseline="0" dirty="0" smtClean="0"/>
              <a:t>What was there focus at the time?</a:t>
            </a:r>
          </a:p>
          <a:p>
            <a:pPr marL="171450" indent="-171450">
              <a:buFont typeface="Arial" panose="020B0604020202020204" pitchFamily="34" charset="0"/>
              <a:buChar char="•"/>
            </a:pPr>
            <a:r>
              <a:rPr lang="en-AU" baseline="0" dirty="0" smtClean="0"/>
              <a:t>Where they aware of all the hazards?</a:t>
            </a:r>
          </a:p>
          <a:p>
            <a:pPr marL="171450" indent="-171450">
              <a:buFont typeface="Arial" panose="020B0604020202020204" pitchFamily="34" charset="0"/>
              <a:buChar char="•"/>
            </a:pPr>
            <a:r>
              <a:rPr lang="en-AU" baseline="0" dirty="0" smtClean="0"/>
              <a:t>Was there a trade-off? Where they conscious of it?</a:t>
            </a:r>
            <a:endParaRPr lang="en-AU" dirty="0" smtClean="0"/>
          </a:p>
          <a:p>
            <a:endParaRPr lang="en-AU" dirty="0"/>
          </a:p>
        </p:txBody>
      </p:sp>
      <p:sp>
        <p:nvSpPr>
          <p:cNvPr id="4" name="Slide Number Placeholder 3"/>
          <p:cNvSpPr>
            <a:spLocks noGrp="1"/>
          </p:cNvSpPr>
          <p:nvPr>
            <p:ph type="sldNum" sz="quarter" idx="10"/>
          </p:nvPr>
        </p:nvSpPr>
        <p:spPr/>
        <p:txBody>
          <a:bodyPr/>
          <a:lstStyle/>
          <a:p>
            <a:fld id="{4D99D01D-4A25-406A-B487-266F9BE4F06D}" type="slidenum">
              <a:rPr lang="en-AU" smtClean="0">
                <a:solidFill>
                  <a:prstClr val="black"/>
                </a:solidFill>
              </a:rPr>
              <a:pPr/>
              <a:t>10</a:t>
            </a:fld>
            <a:endParaRPr lang="en-AU">
              <a:solidFill>
                <a:prstClr val="black"/>
              </a:solidFill>
            </a:endParaRPr>
          </a:p>
        </p:txBody>
      </p:sp>
    </p:spTree>
    <p:extLst>
      <p:ext uri="{BB962C8B-B14F-4D97-AF65-F5344CB8AC3E}">
        <p14:creationId xmlns:p14="http://schemas.microsoft.com/office/powerpoint/2010/main" val="4046550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Time after time there are some things that often keep popping up in investigations.</a:t>
            </a:r>
            <a:br>
              <a:rPr lang="en-AU" dirty="0" smtClean="0"/>
            </a:br>
            <a:r>
              <a:rPr lang="en-AU" dirty="0" smtClean="0"/>
              <a:t>The one thing</a:t>
            </a:r>
            <a:r>
              <a:rPr lang="en-AU" baseline="0" dirty="0" smtClean="0"/>
              <a:t> that happens in almost every investigation is lack of awareness of the hazard - Looking without seeing</a:t>
            </a:r>
            <a:br>
              <a:rPr lang="en-AU" baseline="0" dirty="0" smtClean="0"/>
            </a:br>
            <a:r>
              <a:rPr lang="en-AU" baseline="0" dirty="0" smtClean="0"/>
              <a:t>It’s rare that after a hazard is identified front and centre it isn’t dealt with, </a:t>
            </a:r>
            <a:br>
              <a:rPr lang="en-AU" baseline="0" dirty="0" smtClean="0"/>
            </a:br>
            <a:r>
              <a:rPr lang="en-AU" baseline="0" dirty="0" smtClean="0"/>
              <a:t>If it isn’t in the procedure or SWI, it isn’t in the JHA, if it isn’t in the Take 5….</a:t>
            </a:r>
            <a:endParaRPr lang="en-AU" dirty="0" smtClean="0"/>
          </a:p>
        </p:txBody>
      </p:sp>
      <p:sp>
        <p:nvSpPr>
          <p:cNvPr id="4" name="Slide Number Placeholder 3"/>
          <p:cNvSpPr>
            <a:spLocks noGrp="1"/>
          </p:cNvSpPr>
          <p:nvPr>
            <p:ph type="sldNum" sz="quarter" idx="10"/>
          </p:nvPr>
        </p:nvSpPr>
        <p:spPr/>
        <p:txBody>
          <a:bodyPr/>
          <a:lstStyle/>
          <a:p>
            <a:fld id="{4D99D01D-4A25-406A-B487-266F9BE4F06D}" type="slidenum">
              <a:rPr lang="en-AU" smtClean="0">
                <a:solidFill>
                  <a:prstClr val="black"/>
                </a:solidFill>
              </a:rPr>
              <a:pPr/>
              <a:t>11</a:t>
            </a:fld>
            <a:endParaRPr lang="en-AU">
              <a:solidFill>
                <a:prstClr val="black"/>
              </a:solidFill>
            </a:endParaRPr>
          </a:p>
        </p:txBody>
      </p:sp>
    </p:spTree>
    <p:extLst>
      <p:ext uri="{BB962C8B-B14F-4D97-AF65-F5344CB8AC3E}">
        <p14:creationId xmlns:p14="http://schemas.microsoft.com/office/powerpoint/2010/main" val="1951804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It is common for supervisors or managers to ask if you have done the paperwork, it’s easy to check, and yes Investigations Branch will ask if a Take 5/JSA has been done after an accident.</a:t>
            </a:r>
            <a:br>
              <a:rPr lang="en-AU" baseline="0" dirty="0" smtClean="0"/>
            </a:br>
            <a:r>
              <a:rPr lang="en-AU" baseline="0" dirty="0" smtClean="0"/>
              <a:t>Unfortunately when DMP visits after an accident, if a take5 or JSA has been done, it either: </a:t>
            </a:r>
          </a:p>
          <a:p>
            <a:pPr marL="171450" indent="-171450">
              <a:buFont typeface="Arial" panose="020B0604020202020204" pitchFamily="34" charset="0"/>
              <a:buChar char="•"/>
            </a:pPr>
            <a:r>
              <a:rPr lang="en-AU" baseline="0" dirty="0" smtClean="0"/>
              <a:t>didn’t identify the hazard</a:t>
            </a:r>
          </a:p>
          <a:p>
            <a:pPr marL="171450" indent="-171450">
              <a:buFont typeface="Arial" panose="020B0604020202020204" pitchFamily="34" charset="0"/>
              <a:buChar char="•"/>
            </a:pPr>
            <a:r>
              <a:rPr lang="en-AU" baseline="0" dirty="0" smtClean="0"/>
              <a:t>did identify the hazard but there was no sufficient control in place</a:t>
            </a:r>
          </a:p>
          <a:p>
            <a:endParaRPr lang="en-AU" baseline="0" dirty="0" smtClean="0"/>
          </a:p>
          <a:p>
            <a:r>
              <a:rPr lang="en-AU" baseline="0" dirty="0" smtClean="0"/>
              <a:t>What does it say about your safety system,</a:t>
            </a:r>
          </a:p>
          <a:p>
            <a:r>
              <a:rPr lang="en-AU" baseline="0" dirty="0" smtClean="0"/>
              <a:t>If the people at the pointy end aren’t told about a hazard in training, procedure or instructions and they are expected to pick it up themselves</a:t>
            </a:r>
            <a:br>
              <a:rPr lang="en-AU" baseline="0" dirty="0" smtClean="0"/>
            </a:br>
            <a:r>
              <a:rPr lang="en-AU" baseline="0" dirty="0" smtClean="0"/>
              <a:t>Are we expecting every worker, everyday to remember and identify every hazard?</a:t>
            </a:r>
          </a:p>
          <a:p>
            <a:r>
              <a:rPr lang="en-AU" baseline="0" dirty="0" smtClean="0"/>
              <a:t>How is that safety system protecting people from their errors?</a:t>
            </a:r>
          </a:p>
          <a:p>
            <a:endParaRPr lang="en-AU" baseline="0" dirty="0" smtClean="0"/>
          </a:p>
          <a:p>
            <a:r>
              <a:rPr lang="en-AU" baseline="0" dirty="0" smtClean="0"/>
              <a:t>Everyone has trade-offs, some people pay the price.</a:t>
            </a:r>
          </a:p>
          <a:p>
            <a:endParaRPr lang="en-AU" baseline="0"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12</a:t>
            </a:fld>
            <a:endParaRPr lang="en-AU" dirty="0">
              <a:solidFill>
                <a:prstClr val="black"/>
              </a:solidFill>
            </a:endParaRPr>
          </a:p>
        </p:txBody>
      </p:sp>
    </p:spTree>
    <p:extLst>
      <p:ext uri="{BB962C8B-B14F-4D97-AF65-F5344CB8AC3E}">
        <p14:creationId xmlns:p14="http://schemas.microsoft.com/office/powerpoint/2010/main" val="1085313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i="1" baseline="0" dirty="0" smtClean="0"/>
              <a:t>(Note to presenter: click through each question)</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i="1" baseline="0" dirty="0" smtClean="0"/>
          </a:p>
          <a:p>
            <a:r>
              <a:rPr lang="en-AU" dirty="0" smtClean="0"/>
              <a:t>Time after time there are some things that often keep popping up in investigations.</a:t>
            </a:r>
            <a:br>
              <a:rPr lang="en-AU" dirty="0" smtClean="0"/>
            </a:br>
            <a:r>
              <a:rPr lang="en-AU" dirty="0" smtClean="0"/>
              <a:t>These</a:t>
            </a:r>
            <a:r>
              <a:rPr lang="en-AU" baseline="0" dirty="0" smtClean="0"/>
              <a:t> are other common patterns that pop up in investigations,</a:t>
            </a:r>
            <a:br>
              <a:rPr lang="en-AU" baseline="0" dirty="0" smtClean="0"/>
            </a:br>
            <a:endParaRPr lang="en-AU" baseline="0" dirty="0" smtClean="0"/>
          </a:p>
          <a:p>
            <a:r>
              <a:rPr lang="en-AU" b="1" i="1" baseline="0" dirty="0" smtClean="0"/>
              <a:t>(Note to presenter:  Interactive section)</a:t>
            </a:r>
          </a:p>
          <a:p>
            <a:r>
              <a:rPr lang="en-AU" baseline="0" dirty="0" smtClean="0"/>
              <a:t>Ask audience why these are associated with accidents</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13</a:t>
            </a:fld>
            <a:endParaRPr lang="en-AU" dirty="0">
              <a:solidFill>
                <a:prstClr val="black"/>
              </a:solidFill>
            </a:endParaRPr>
          </a:p>
        </p:txBody>
      </p:sp>
    </p:spTree>
    <p:extLst>
      <p:ext uri="{BB962C8B-B14F-4D97-AF65-F5344CB8AC3E}">
        <p14:creationId xmlns:p14="http://schemas.microsoft.com/office/powerpoint/2010/main" val="101965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Video link:</a:t>
            </a:r>
            <a:r>
              <a:rPr lang="en-AU" baseline="0" dirty="0" smtClean="0"/>
              <a:t> https://vimeo.com/190053660 </a:t>
            </a:r>
          </a:p>
          <a:p>
            <a:endParaRPr lang="en-AU" baseline="0" dirty="0" smtClean="0"/>
          </a:p>
          <a:p>
            <a:r>
              <a:rPr lang="en-AU" sz="1200" kern="1200" dirty="0" smtClean="0">
                <a:solidFill>
                  <a:schemeClr val="tx1"/>
                </a:solidFill>
                <a:effectLst/>
                <a:latin typeface="+mn-lt"/>
                <a:ea typeface="+mn-ea"/>
                <a:cs typeface="+mn-cs"/>
              </a:rPr>
              <a:t>This video is one in a set focusing on the hazards surrounding machinery and plant on mine sites. When things go wrong, and part of your body is trapped, caught or crushed by moving objects, you could be seriously hurt or killed. </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In this video, we’re exploring how dangerous nip points can trap workers in equipment, as well as the personal consequences of this kind of incident. </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Nip points in machinery potentially have enough energy to trap a worker, making it hard to escape. Getting your clothing or part of your body caught in a nip point could lead to severe crush injuries, amputation or a fatality.</a:t>
            </a:r>
            <a:endParaRPr lang="en-AU" dirty="0"/>
          </a:p>
        </p:txBody>
      </p:sp>
      <p:sp>
        <p:nvSpPr>
          <p:cNvPr id="4" name="Slide Number Placeholder 3"/>
          <p:cNvSpPr>
            <a:spLocks noGrp="1"/>
          </p:cNvSpPr>
          <p:nvPr>
            <p:ph type="sldNum" sz="quarter" idx="10"/>
          </p:nvPr>
        </p:nvSpPr>
        <p:spPr/>
        <p:txBody>
          <a:bodyPr/>
          <a:lstStyle/>
          <a:p>
            <a:fld id="{4D99D01D-4A25-406A-B487-266F9BE4F06D}" type="slidenum">
              <a:rPr lang="en-AU" smtClean="0">
                <a:solidFill>
                  <a:prstClr val="black"/>
                </a:solidFill>
              </a:rPr>
              <a:pPr/>
              <a:t>14</a:t>
            </a:fld>
            <a:endParaRPr lang="en-AU">
              <a:solidFill>
                <a:prstClr val="black"/>
              </a:solidFill>
            </a:endParaRPr>
          </a:p>
        </p:txBody>
      </p:sp>
    </p:spTree>
    <p:extLst>
      <p:ext uri="{BB962C8B-B14F-4D97-AF65-F5344CB8AC3E}">
        <p14:creationId xmlns:p14="http://schemas.microsoft.com/office/powerpoint/2010/main" val="3728497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 2012-2013 the mining</a:t>
            </a:r>
            <a:r>
              <a:rPr lang="en-AU" baseline="0" dirty="0" smtClean="0"/>
              <a:t> industry had a 700 day stretch fatality-free</a:t>
            </a:r>
          </a:p>
          <a:p>
            <a:pPr marL="171450" indent="-171450">
              <a:buFont typeface="Arial" panose="020B0604020202020204" pitchFamily="34" charset="0"/>
              <a:buChar char="•"/>
            </a:pPr>
            <a:r>
              <a:rPr lang="en-AU" baseline="0" dirty="0" smtClean="0"/>
              <a:t>How did we do it?</a:t>
            </a:r>
          </a:p>
          <a:p>
            <a:pPr marL="171450" indent="-171450">
              <a:buFont typeface="Arial" panose="020B0604020202020204" pitchFamily="34" charset="0"/>
              <a:buChar char="•"/>
            </a:pPr>
            <a:r>
              <a:rPr lang="en-AU" baseline="0" dirty="0" smtClean="0"/>
              <a:t>Had we learnt?</a:t>
            </a:r>
          </a:p>
          <a:p>
            <a:pPr marL="171450" indent="-171450">
              <a:buFont typeface="Arial" panose="020B0604020202020204" pitchFamily="34" charset="0"/>
              <a:buChar char="•"/>
            </a:pPr>
            <a:r>
              <a:rPr lang="en-AU" baseline="0" dirty="0" smtClean="0"/>
              <a:t>Were we making better decisions?</a:t>
            </a:r>
          </a:p>
          <a:p>
            <a:pPr marL="171450" indent="-171450">
              <a:buFont typeface="Arial" panose="020B0604020202020204" pitchFamily="34" charset="0"/>
              <a:buChar char="•"/>
            </a:pPr>
            <a:r>
              <a:rPr lang="en-AU" baseline="0" dirty="0" smtClean="0"/>
              <a:t>Were we safer?</a:t>
            </a:r>
          </a:p>
          <a:p>
            <a:endParaRPr lang="en-AU" baseline="0" dirty="0" smtClean="0"/>
          </a:p>
          <a:p>
            <a:r>
              <a:rPr lang="en-AU" baseline="0" dirty="0" smtClean="0"/>
              <a:t>There are around a dozen accidents like the one in this photo, which with a difference of an inch or a foot either way, could have been fatal.</a:t>
            </a:r>
          </a:p>
          <a:p>
            <a:endParaRPr lang="en-AU" dirty="0" smtClean="0"/>
          </a:p>
          <a:p>
            <a:r>
              <a:rPr lang="en-AU" sz="1200" b="1" i="0" u="none" strike="noStrike" kern="1200" baseline="0" dirty="0" smtClean="0">
                <a:solidFill>
                  <a:schemeClr val="tx1"/>
                </a:solidFill>
                <a:latin typeface="+mn-lt"/>
                <a:ea typeface="+mn-ea"/>
                <a:cs typeface="+mn-cs"/>
              </a:rPr>
              <a:t>Mines Safety Significant Incident Report No. 187 </a:t>
            </a:r>
          </a:p>
          <a:p>
            <a:r>
              <a:rPr lang="en-AU" sz="1200" b="0" i="0" u="none" strike="noStrike" kern="1200" baseline="0" dirty="0" smtClean="0">
                <a:solidFill>
                  <a:schemeClr val="tx1"/>
                </a:solidFill>
                <a:latin typeface="+mn-lt"/>
                <a:ea typeface="+mn-ea"/>
                <a:cs typeface="+mn-cs"/>
              </a:rPr>
              <a:t>www.dmp.wa.gov.au/Documents/Safety/MSH_SIR_187.pdf</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Serious crush injuries caused by falling ball-mill liner plate </a:t>
            </a:r>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Summary of incident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A worker was seriously injured during a ball-mill relining operation when he was struck by a large liner plate weighing about 1.5 tonnes. The worker had been preparing to remove two unsecured liner plates still in place inside the ball mill when the top liner plate was dislodged and fell, pinning him to the ground. A mechanical lifting device was required to lift the liner plate from the worker. He sustained extensive injuries, including compound leg fractures, fractured vertebra, and crush injuries to his chest.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15</a:t>
            </a:fld>
            <a:endParaRPr lang="en-AU" dirty="0">
              <a:solidFill>
                <a:prstClr val="black"/>
              </a:solidFill>
            </a:endParaRPr>
          </a:p>
        </p:txBody>
      </p:sp>
    </p:spTree>
    <p:extLst>
      <p:ext uri="{BB962C8B-B14F-4D97-AF65-F5344CB8AC3E}">
        <p14:creationId xmlns:p14="http://schemas.microsoft.com/office/powerpoint/2010/main" val="1941585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Mines Safety Significant Incident Report No. 179 </a:t>
            </a:r>
          </a:p>
          <a:p>
            <a:r>
              <a:rPr lang="en-AU" sz="1200" b="0" i="0" u="none" strike="noStrike" kern="1200" baseline="0" dirty="0" smtClean="0">
                <a:solidFill>
                  <a:schemeClr val="tx1"/>
                </a:solidFill>
                <a:latin typeface="+mn-lt"/>
                <a:ea typeface="+mn-ea"/>
                <a:cs typeface="+mn-cs"/>
              </a:rPr>
              <a:t>www.dmp.wa.gov.au/Documents/Safety/MSH_SIR_179.pdf</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Serious crush injuries caused by falling mesh sheets </a:t>
            </a:r>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Summary of incident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Three workers were seriously injured at an underground mine when an upright stack of more than 70 sheets of construction re-enforcing mesh fell onto them. The mesh became unstable and fell onto the workers when two sheets were being manually removed. Two of the injured workers were trapped under the mesh and suffered fractured pelvises. The third worker was struck by the falling mesh and pushed out of the way. He suffered a compound fracture of the leg. The mesh was being used for the construction of a floor. The sheets were 6.0 m long by 2.4 m wide and weighed about 40 kg each. </a:t>
            </a:r>
            <a:endParaRPr lang="en-AU" dirty="0"/>
          </a:p>
        </p:txBody>
      </p:sp>
      <p:sp>
        <p:nvSpPr>
          <p:cNvPr id="4" name="Slide Number Placeholder 3"/>
          <p:cNvSpPr>
            <a:spLocks noGrp="1"/>
          </p:cNvSpPr>
          <p:nvPr>
            <p:ph type="sldNum" sz="quarter" idx="10"/>
          </p:nvPr>
        </p:nvSpPr>
        <p:spPr/>
        <p:txBody>
          <a:bodyPr/>
          <a:lstStyle/>
          <a:p>
            <a:fld id="{4D99D01D-4A25-406A-B487-266F9BE4F06D}" type="slidenum">
              <a:rPr lang="en-AU" smtClean="0">
                <a:solidFill>
                  <a:prstClr val="black"/>
                </a:solidFill>
              </a:rPr>
              <a:pPr/>
              <a:t>16</a:t>
            </a:fld>
            <a:endParaRPr lang="en-AU">
              <a:solidFill>
                <a:prstClr val="black"/>
              </a:solidFill>
            </a:endParaRPr>
          </a:p>
        </p:txBody>
      </p:sp>
    </p:spTree>
    <p:extLst>
      <p:ext uri="{BB962C8B-B14F-4D97-AF65-F5344CB8AC3E}">
        <p14:creationId xmlns:p14="http://schemas.microsoft.com/office/powerpoint/2010/main" val="2178201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Something to keep in mind</a:t>
            </a:r>
            <a:br>
              <a:rPr lang="en-AU" dirty="0" smtClean="0"/>
            </a:br>
            <a:r>
              <a:rPr lang="en-AU" dirty="0" smtClean="0"/>
              <a:t>The offsider, who had been resting in an air-conditioned</a:t>
            </a:r>
            <a:r>
              <a:rPr lang="en-AU" baseline="0" dirty="0" smtClean="0"/>
              <a:t> cab to recover from exhaustion after a long shift in a warm area with poor ventilation, and the additional heat generated by the fast setting concrete.</a:t>
            </a:r>
          </a:p>
          <a:p>
            <a:r>
              <a:rPr lang="en-AU" dirty="0" smtClean="0"/>
              <a:t/>
            </a:r>
            <a:br>
              <a:rPr lang="en-AU" dirty="0" smtClean="0"/>
            </a:br>
            <a:r>
              <a:rPr lang="en-AU" baseline="0" dirty="0" smtClean="0"/>
              <a:t>He was a concrete worker, who was exhausted, which was why he was resting in the air-conditioned vehicle.</a:t>
            </a:r>
            <a:br>
              <a:rPr lang="en-AU" baseline="0" dirty="0" smtClean="0"/>
            </a:br>
            <a:r>
              <a:rPr lang="en-AU" baseline="0" dirty="0" smtClean="0"/>
              <a:t>The person he was assisting would also have been under the influence of heat and exhaustion, when he made the decision at the end of shift to try and move the sheets.</a:t>
            </a:r>
          </a:p>
          <a:p>
            <a:endParaRPr lang="en-AU" baseline="0" dirty="0" smtClean="0"/>
          </a:p>
          <a:p>
            <a:r>
              <a:rPr lang="en-AU" baseline="0" dirty="0" smtClean="0"/>
              <a:t>What quality of decisions do people who are exhausted and influenced by heat stress make?</a:t>
            </a:r>
            <a:endParaRPr lang="en-AU" dirty="0" smtClean="0"/>
          </a:p>
          <a:p>
            <a:endParaRPr lang="en-AU" dirty="0"/>
          </a:p>
        </p:txBody>
      </p:sp>
      <p:sp>
        <p:nvSpPr>
          <p:cNvPr id="4" name="Slide Number Placeholder 3"/>
          <p:cNvSpPr>
            <a:spLocks noGrp="1"/>
          </p:cNvSpPr>
          <p:nvPr>
            <p:ph type="sldNum" sz="quarter" idx="10"/>
          </p:nvPr>
        </p:nvSpPr>
        <p:spPr/>
        <p:txBody>
          <a:bodyPr/>
          <a:lstStyle/>
          <a:p>
            <a:fld id="{4D99D01D-4A25-406A-B487-266F9BE4F06D}" type="slidenum">
              <a:rPr lang="en-AU" smtClean="0">
                <a:solidFill>
                  <a:prstClr val="black"/>
                </a:solidFill>
              </a:rPr>
              <a:pPr/>
              <a:t>17</a:t>
            </a:fld>
            <a:endParaRPr lang="en-AU">
              <a:solidFill>
                <a:prstClr val="black"/>
              </a:solidFill>
            </a:endParaRPr>
          </a:p>
        </p:txBody>
      </p:sp>
    </p:spTree>
    <p:extLst>
      <p:ext uri="{BB962C8B-B14F-4D97-AF65-F5344CB8AC3E}">
        <p14:creationId xmlns:p14="http://schemas.microsoft.com/office/powerpoint/2010/main" val="94668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solidFill>
                  <a:srgbClr val="7030A0"/>
                </a:solidFill>
              </a:rPr>
              <a:t>https://vimeo.com/190053219 </a:t>
            </a:r>
          </a:p>
          <a:p>
            <a:endParaRPr lang="en-AU" sz="1200" dirty="0" smtClean="0">
              <a:solidFill>
                <a:srgbClr val="7030A0"/>
              </a:solidFill>
            </a:endParaRPr>
          </a:p>
          <a:p>
            <a:r>
              <a:rPr lang="en-AU" sz="1200" dirty="0" smtClean="0">
                <a:solidFill>
                  <a:srgbClr val="7030A0"/>
                </a:solidFill>
              </a:rPr>
              <a:t>This video is one in a set focusing on the hazards surrounding machinery and plant on mine sites. When things go wrong, and part of your body is trapped, caught or crushed by moving objects, you could be seriously hurt or killed. </a:t>
            </a:r>
          </a:p>
          <a:p>
            <a:endParaRPr lang="en-AU" sz="1200" dirty="0" smtClean="0">
              <a:solidFill>
                <a:srgbClr val="7030A0"/>
              </a:solidFill>
            </a:endParaRPr>
          </a:p>
          <a:p>
            <a:r>
              <a:rPr lang="en-AU" sz="1200" dirty="0" smtClean="0">
                <a:solidFill>
                  <a:srgbClr val="7030A0"/>
                </a:solidFill>
              </a:rPr>
              <a:t>In this video, we’re exploring how heavy-duty equipment has the potential to contribute to crushing incidents, as well as the personal consequences of this kind of event. </a:t>
            </a:r>
          </a:p>
          <a:p>
            <a:r>
              <a:rPr lang="en-AU" sz="1200" dirty="0" smtClean="0">
                <a:solidFill>
                  <a:srgbClr val="7030A0"/>
                </a:solidFill>
              </a:rPr>
              <a:t>Some machines are specially designed for crushing tasks. It’s easy to identify the hazards for staff working with, or around, this type of equipment. But other machines can also produce crushing hazards. All crushing injuries can be prevented through awareness and by applying adequate control measures. </a:t>
            </a:r>
            <a:endParaRPr lang="en-AU" sz="1200" dirty="0">
              <a:solidFill>
                <a:srgbClr val="7030A0"/>
              </a:solidFill>
            </a:endParaRP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18</a:t>
            </a:fld>
            <a:endParaRPr lang="en-AU" dirty="0">
              <a:solidFill>
                <a:prstClr val="black"/>
              </a:solidFill>
            </a:endParaRPr>
          </a:p>
        </p:txBody>
      </p:sp>
    </p:spTree>
    <p:extLst>
      <p:ext uri="{BB962C8B-B14F-4D97-AF65-F5344CB8AC3E}">
        <p14:creationId xmlns:p14="http://schemas.microsoft.com/office/powerpoint/2010/main" val="274972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Something changed:</a:t>
            </a:r>
            <a:br>
              <a:rPr lang="en-AU" dirty="0" smtClean="0"/>
            </a:br>
            <a:r>
              <a:rPr lang="en-AU" dirty="0" smtClean="0"/>
              <a:t>The original plan was to use a crane to remove bulk</a:t>
            </a:r>
            <a:r>
              <a:rPr lang="en-AU" baseline="0" dirty="0" smtClean="0"/>
              <a:t> bags from inside the building, but some of the loops on the bags were broken. What was supposed to work didn’t.</a:t>
            </a:r>
          </a:p>
          <a:p>
            <a:r>
              <a:rPr lang="en-AU" baseline="0" dirty="0" smtClean="0"/>
              <a:t>New plan to use forklift, as the bags were on pallets, BUT the forklift got stuck trying to reverse into building.</a:t>
            </a:r>
          </a:p>
          <a:p>
            <a:endParaRPr lang="en-AU" baseline="0" dirty="0" smtClean="0"/>
          </a:p>
          <a:p>
            <a:r>
              <a:rPr lang="en-AU" sz="1200" b="1" i="0" u="none" strike="noStrike" kern="1200" baseline="0" dirty="0" smtClean="0">
                <a:solidFill>
                  <a:schemeClr val="tx1"/>
                </a:solidFill>
                <a:latin typeface="+mn-lt"/>
                <a:ea typeface="+mn-ea"/>
                <a:cs typeface="+mn-cs"/>
              </a:rPr>
              <a:t>Significant Incident Report No. 203</a:t>
            </a:r>
          </a:p>
          <a:p>
            <a:r>
              <a:rPr lang="en-AU" sz="1200" b="1" i="0" u="none" strike="noStrike" kern="1200" baseline="0" dirty="0" smtClean="0">
                <a:solidFill>
                  <a:schemeClr val="tx1"/>
                </a:solidFill>
                <a:latin typeface="+mn-lt"/>
                <a:ea typeface="+mn-ea"/>
                <a:cs typeface="+mn-cs"/>
              </a:rPr>
              <a:t>www.dmp.wa.gov.au/Documents/Safety/MSH_SIR_203.pdf</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Subject: </a:t>
            </a:r>
            <a:r>
              <a:rPr lang="en-AU" sz="1200" b="0" i="0" u="none" strike="noStrike" kern="1200" baseline="0" dirty="0" smtClean="0">
                <a:solidFill>
                  <a:schemeClr val="tx1"/>
                </a:solidFill>
                <a:latin typeface="+mn-lt"/>
                <a:ea typeface="+mn-ea"/>
                <a:cs typeface="+mn-cs"/>
              </a:rPr>
              <a:t>Operator crushed by mast of forklift truck - fatal accident</a:t>
            </a:r>
          </a:p>
          <a:p>
            <a:r>
              <a:rPr lang="en-AU" sz="1200" b="1" i="0" u="none" strike="noStrike" kern="1200" baseline="0" dirty="0" smtClean="0">
                <a:solidFill>
                  <a:schemeClr val="tx1"/>
                </a:solidFill>
                <a:latin typeface="+mn-lt"/>
                <a:ea typeface="+mn-ea"/>
                <a:cs typeface="+mn-cs"/>
              </a:rPr>
              <a:t>Date: </a:t>
            </a:r>
            <a:r>
              <a:rPr lang="en-AU" sz="1200" b="0" i="0" u="none" strike="noStrike" kern="1200" baseline="0" dirty="0" smtClean="0">
                <a:solidFill>
                  <a:schemeClr val="tx1"/>
                </a:solidFill>
                <a:latin typeface="+mn-lt"/>
                <a:ea typeface="+mn-ea"/>
                <a:cs typeface="+mn-cs"/>
              </a:rPr>
              <a:t>21 July 2014</a:t>
            </a:r>
          </a:p>
          <a:p>
            <a:r>
              <a:rPr lang="en-AU" sz="1200" b="1" i="0" u="none" strike="noStrike" kern="1200" baseline="0" dirty="0" smtClean="0">
                <a:solidFill>
                  <a:schemeClr val="tx1"/>
                </a:solidFill>
                <a:latin typeface="+mn-lt"/>
                <a:ea typeface="+mn-ea"/>
                <a:cs typeface="+mn-cs"/>
              </a:rPr>
              <a:t>Summary of incident</a:t>
            </a:r>
          </a:p>
          <a:p>
            <a:r>
              <a:rPr lang="en-AU" sz="1200" b="0" i="0" u="none" strike="noStrike" kern="1200" baseline="0" dirty="0" smtClean="0">
                <a:solidFill>
                  <a:schemeClr val="tx1"/>
                </a:solidFill>
                <a:latin typeface="+mn-lt"/>
                <a:ea typeface="+mn-ea"/>
                <a:cs typeface="+mn-cs"/>
              </a:rPr>
              <a:t>A worker was fatally injured when he was trapped between the mast and frame of a forklift truck. The forklift had bottomed-out and was stuck on the crest of a ramp that provided pedestrian access into a process building. The worker, who had a high risk work licence for operating a forklift truck, planned to lift the front of the forklift with a mobile crane to release it. He had positioned himself between the mast and frame of the forklift truck to attach a lifting sling to the mast. He was not using the marked slinging points. It appears that the control level for the mast’s tilt cylinder was inadvertently activated, causing the mast to close and crush him.</a:t>
            </a:r>
          </a:p>
        </p:txBody>
      </p:sp>
      <p:sp>
        <p:nvSpPr>
          <p:cNvPr id="4" name="Slide Number Placeholder 3"/>
          <p:cNvSpPr>
            <a:spLocks noGrp="1"/>
          </p:cNvSpPr>
          <p:nvPr>
            <p:ph type="sldNum" sz="quarter" idx="10"/>
          </p:nvPr>
        </p:nvSpPr>
        <p:spPr/>
        <p:txBody>
          <a:bodyPr/>
          <a:lstStyle/>
          <a:p>
            <a:fld id="{4D99D01D-4A25-406A-B487-266F9BE4F06D}" type="slidenum">
              <a:rPr lang="en-AU" smtClean="0">
                <a:solidFill>
                  <a:prstClr val="black"/>
                </a:solidFill>
              </a:rPr>
              <a:pPr/>
              <a:t>19</a:t>
            </a:fld>
            <a:endParaRPr lang="en-AU">
              <a:solidFill>
                <a:prstClr val="black"/>
              </a:solidFill>
            </a:endParaRPr>
          </a:p>
        </p:txBody>
      </p:sp>
    </p:spTree>
    <p:extLst>
      <p:ext uri="{BB962C8B-B14F-4D97-AF65-F5344CB8AC3E}">
        <p14:creationId xmlns:p14="http://schemas.microsoft.com/office/powerpoint/2010/main" val="229757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85494" y="4342939"/>
            <a:ext cx="5487013" cy="4114587"/>
          </a:xfrm>
          <a:prstGeom prst="rect">
            <a:avLst/>
          </a:prstGeom>
          <a:noFill/>
        </p:spPr>
        <p:txBody>
          <a:bodyPr wrap="square" numCol="1" anchor="t" anchorCtr="0" compatLnSpc="1">
            <a:prstTxWarp prst="textNoShape">
              <a:avLst/>
            </a:prstTxWarp>
          </a:bodyPr>
          <a:lstStyle/>
          <a:p>
            <a:endParaRPr lang="en-AU" dirty="0"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2</a:t>
            </a:fld>
            <a:endParaRPr lang="en-AU"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dirty="0" smtClean="0"/>
              <a:t>(Note to presenter: interactive section)</a:t>
            </a:r>
            <a:r>
              <a:rPr lang="en-AU" b="1" i="1" baseline="0" dirty="0" smtClean="0"/>
              <a:t> </a:t>
            </a:r>
          </a:p>
          <a:p>
            <a:r>
              <a:rPr lang="en-AU" b="1" i="1" dirty="0" smtClean="0"/>
              <a:t>Before</a:t>
            </a:r>
            <a:r>
              <a:rPr lang="en-AU" b="1" i="1" baseline="0" dirty="0" smtClean="0"/>
              <a:t> clicking through slide ask the audience:</a:t>
            </a:r>
            <a:br>
              <a:rPr lang="en-AU" b="1" i="1" baseline="0" dirty="0" smtClean="0"/>
            </a:br>
            <a:r>
              <a:rPr lang="en-AU" baseline="0" dirty="0" smtClean="0"/>
              <a:t>Q: are there any dogmen, riggers or crane drivers here?</a:t>
            </a:r>
            <a:br>
              <a:rPr lang="en-AU" baseline="0" dirty="0" smtClean="0"/>
            </a:br>
            <a:r>
              <a:rPr lang="en-AU" baseline="0" dirty="0" smtClean="0"/>
              <a:t>Q: what information do you need to know before selecting lifting equipment? (weight of load)</a:t>
            </a:r>
            <a:br>
              <a:rPr lang="en-AU" baseline="0" dirty="0" smtClean="0"/>
            </a:br>
            <a:r>
              <a:rPr lang="en-AU" baseline="0" dirty="0" smtClean="0"/>
              <a:t>In this accident they did not know the weight.</a:t>
            </a:r>
          </a:p>
          <a:p>
            <a:endParaRPr lang="en-AU" baseline="0" dirty="0" smtClean="0"/>
          </a:p>
          <a:p>
            <a:r>
              <a:rPr lang="en-AU" b="1" i="1" dirty="0" smtClean="0"/>
              <a:t>(Note to presenter:  </a:t>
            </a:r>
            <a:r>
              <a:rPr lang="en-AU" b="1" i="1" baseline="0" dirty="0" smtClean="0"/>
              <a:t>Start click through to ‘cab arms connecting cab to surface liner’)</a:t>
            </a:r>
          </a:p>
          <a:p>
            <a:r>
              <a:rPr lang="en-AU" baseline="0" dirty="0" smtClean="0"/>
              <a:t>Q: what might be happening if the crane load cell is showing a load above the expected weight of the load?</a:t>
            </a:r>
          </a:p>
          <a:p>
            <a:endParaRPr lang="en-AU" baseline="0" dirty="0" smtClean="0"/>
          </a:p>
          <a:p>
            <a:r>
              <a:rPr lang="en-AU" b="1" i="1" dirty="0" smtClean="0"/>
              <a:t>(Note to presenter:  click</a:t>
            </a:r>
            <a:r>
              <a:rPr lang="en-AU" b="1" i="1" baseline="0" dirty="0" smtClean="0"/>
              <a:t> through remaining text bubbles)</a:t>
            </a:r>
            <a:endParaRPr lang="en-AU" baseline="0" dirty="0" smtClean="0"/>
          </a:p>
          <a:p>
            <a:pPr marL="171450" indent="-171450">
              <a:buFont typeface="Arial" panose="020B0604020202020204" pitchFamily="34" charset="0"/>
              <a:buChar char="•"/>
            </a:pPr>
            <a:r>
              <a:rPr lang="en-AU" baseline="0" dirty="0" smtClean="0"/>
              <a:t>NOTE: at the time the SIR was published the investigation was not complete</a:t>
            </a:r>
          </a:p>
          <a:p>
            <a:pPr marL="171450" indent="-171450">
              <a:buFont typeface="Arial" panose="020B0604020202020204" pitchFamily="34" charset="0"/>
              <a:buChar char="•"/>
            </a:pPr>
            <a:r>
              <a:rPr lang="en-AU" baseline="0" dirty="0" smtClean="0"/>
              <a:t>The rigging was overloaded, though it had sufficient capacity to lift the cab (If they were just lifting the cab)</a:t>
            </a:r>
          </a:p>
          <a:p>
            <a:endParaRPr lang="en-AU" baseline="0" dirty="0" smtClean="0"/>
          </a:p>
          <a:p>
            <a:r>
              <a:rPr lang="en-AU" sz="1200" b="1" i="0" u="none" strike="noStrike" kern="1200" baseline="0" dirty="0" smtClean="0">
                <a:solidFill>
                  <a:schemeClr val="tx1"/>
                </a:solidFill>
                <a:latin typeface="+mn-lt"/>
                <a:ea typeface="+mn-ea"/>
                <a:cs typeface="+mn-cs"/>
              </a:rPr>
              <a:t>Significant Incident Report No. 194</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www.dmp.wa.gov.au/Documents/Safety/MSH_SIR_194.pdf</a:t>
            </a:r>
          </a:p>
          <a:p>
            <a:r>
              <a:rPr lang="en-AU" sz="1200" b="1" i="0" u="none" strike="noStrike" kern="1200" baseline="0" dirty="0" smtClean="0">
                <a:solidFill>
                  <a:schemeClr val="tx1"/>
                </a:solidFill>
                <a:latin typeface="+mn-lt"/>
                <a:ea typeface="+mn-ea"/>
                <a:cs typeface="+mn-cs"/>
              </a:rPr>
              <a:t>Subject: </a:t>
            </a:r>
            <a:r>
              <a:rPr lang="en-AU" sz="1200" b="0" i="0" u="none" strike="noStrike" kern="1200" baseline="0" dirty="0" smtClean="0">
                <a:solidFill>
                  <a:schemeClr val="tx1"/>
                </a:solidFill>
                <a:latin typeface="+mn-lt"/>
                <a:ea typeface="+mn-ea"/>
                <a:cs typeface="+mn-cs"/>
              </a:rPr>
              <a:t>Crush injuries sustained from working with a suspended load - fatal accident</a:t>
            </a:r>
          </a:p>
          <a:p>
            <a:r>
              <a:rPr lang="en-AU" sz="1200" b="1" i="0" u="none" strike="noStrike" kern="1200" baseline="0" dirty="0" smtClean="0">
                <a:solidFill>
                  <a:schemeClr val="tx1"/>
                </a:solidFill>
                <a:latin typeface="+mn-lt"/>
                <a:ea typeface="+mn-ea"/>
                <a:cs typeface="+mn-cs"/>
              </a:rPr>
              <a:t>Date: </a:t>
            </a:r>
            <a:r>
              <a:rPr lang="en-AU" sz="1200" b="0" i="0" u="none" strike="noStrike" kern="1200" baseline="0" dirty="0" smtClean="0">
                <a:solidFill>
                  <a:schemeClr val="tx1"/>
                </a:solidFill>
                <a:latin typeface="+mn-lt"/>
                <a:ea typeface="+mn-ea"/>
                <a:cs typeface="+mn-cs"/>
              </a:rPr>
              <a:t>16 January 2014</a:t>
            </a:r>
          </a:p>
          <a:p>
            <a:r>
              <a:rPr lang="en-AU" sz="1200" b="1" i="0" u="none" strike="noStrike" kern="1200" baseline="0" dirty="0" smtClean="0">
                <a:solidFill>
                  <a:schemeClr val="tx1"/>
                </a:solidFill>
                <a:latin typeface="+mn-lt"/>
                <a:ea typeface="+mn-ea"/>
                <a:cs typeface="+mn-cs"/>
              </a:rPr>
              <a:t>Summary of incident</a:t>
            </a:r>
          </a:p>
          <a:p>
            <a:r>
              <a:rPr lang="en-AU" sz="1200" b="0" i="0" u="none" strike="noStrike" kern="1200" baseline="0" dirty="0" smtClean="0">
                <a:solidFill>
                  <a:schemeClr val="tx1"/>
                </a:solidFill>
                <a:latin typeface="+mn-lt"/>
                <a:ea typeface="+mn-ea"/>
                <a:cs typeface="+mn-cs"/>
              </a:rPr>
              <a:t>A worker was fatally injured, and another seriously injured, in an accident at a heavy equipment maintenance workshop. Two workers were completing the installation of the operator’s cab for a surface miner after a rebuild. The cab weighed about 2.5 tonnes and was suspended from an overhead crane.</a:t>
            </a:r>
          </a:p>
          <a:p>
            <a:r>
              <a:rPr lang="en-AU" sz="1200" b="0" i="0" u="none" strike="noStrike" kern="1200" baseline="0" dirty="0" smtClean="0">
                <a:solidFill>
                  <a:schemeClr val="tx1"/>
                </a:solidFill>
                <a:latin typeface="+mn-lt"/>
                <a:ea typeface="+mn-ea"/>
                <a:cs typeface="+mn-cs"/>
              </a:rPr>
              <a:t>The pins that connected the four lifting arms to the cab had been fitted by the day shift workers. The day shift had then lowered the cab onto the machine and left it in the resting position against the bump stops. There was slack in the chains connecting the cab to the overhead crane. When the job was handed to the night shift workers, one pin had to be shimmed and the retaining bolts fitted to all four pins. The accident happened about one hour into the night shift after the cab had been lifted from its resting</a:t>
            </a:r>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20</a:t>
            </a:fld>
            <a:endParaRPr lang="en-AU" dirty="0">
              <a:solidFill>
                <a:prstClr val="black"/>
              </a:solidFill>
            </a:endParaRPr>
          </a:p>
        </p:txBody>
      </p:sp>
    </p:spTree>
    <p:extLst>
      <p:ext uri="{BB962C8B-B14F-4D97-AF65-F5344CB8AC3E}">
        <p14:creationId xmlns:p14="http://schemas.microsoft.com/office/powerpoint/2010/main" val="2497666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Hazard awareness</a:t>
            </a:r>
          </a:p>
          <a:p>
            <a:pPr marL="171450" indent="-171450">
              <a:buFont typeface="Arial" panose="020B0604020202020204" pitchFamily="34" charset="0"/>
              <a:buChar char="•"/>
            </a:pPr>
            <a:r>
              <a:rPr lang="en-AU" dirty="0" smtClean="0"/>
              <a:t>Know your hazards</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We all make trade-offs</a:t>
            </a:r>
          </a:p>
          <a:p>
            <a:pPr marL="171450" indent="-171450">
              <a:buFont typeface="Arial" panose="020B0604020202020204" pitchFamily="34" charset="0"/>
              <a:buChar char="•"/>
            </a:pPr>
            <a:r>
              <a:rPr lang="en-AU" dirty="0" smtClean="0"/>
              <a:t>We all make mistakes</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Decisions have consequences – some people pay</a:t>
            </a:r>
          </a:p>
          <a:p>
            <a:endParaRPr lang="en-AU" dirty="0"/>
          </a:p>
        </p:txBody>
      </p:sp>
      <p:sp>
        <p:nvSpPr>
          <p:cNvPr id="4" name="Slide Number Placeholder 3"/>
          <p:cNvSpPr>
            <a:spLocks noGrp="1"/>
          </p:cNvSpPr>
          <p:nvPr>
            <p:ph type="sldNum" sz="quarter" idx="10"/>
          </p:nvPr>
        </p:nvSpPr>
        <p:spPr/>
        <p:txBody>
          <a:bodyPr/>
          <a:lstStyle/>
          <a:p>
            <a:fld id="{4D99D01D-4A25-406A-B487-266F9BE4F06D}" type="slidenum">
              <a:rPr lang="en-AU" smtClean="0">
                <a:solidFill>
                  <a:prstClr val="black"/>
                </a:solidFill>
              </a:rPr>
              <a:pPr/>
              <a:t>21</a:t>
            </a:fld>
            <a:endParaRPr lang="en-AU">
              <a:solidFill>
                <a:prstClr val="black"/>
              </a:solidFill>
            </a:endParaRPr>
          </a:p>
        </p:txBody>
      </p:sp>
    </p:spTree>
    <p:extLst>
      <p:ext uri="{BB962C8B-B14F-4D97-AF65-F5344CB8AC3E}">
        <p14:creationId xmlns:p14="http://schemas.microsoft.com/office/powerpoint/2010/main" val="2281775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Subscribe to Resources Safety’s email alert service to receive invitations to provide input as well as the latest news about publications, safety alerts, events and safety reform progress. Safety news alerts are typically sent each Tuesday.</a:t>
            </a:r>
          </a:p>
          <a:p>
            <a:endParaRPr lang="en-AU" dirty="0" smtClean="0"/>
          </a:p>
          <a:p>
            <a:r>
              <a:rPr lang="en-AU" dirty="0" smtClean="0"/>
              <a:t>Follow us on LinkedIn </a:t>
            </a:r>
            <a:r>
              <a:rPr lang="en-AU" smtClean="0"/>
              <a:t>to receive </a:t>
            </a:r>
            <a:r>
              <a:rPr lang="en-AU" dirty="0" smtClean="0"/>
              <a:t>the latest resources safety news alerts and job opportunities at DMP.</a:t>
            </a:r>
          </a:p>
          <a:p>
            <a:endParaRPr lang="en-AU" dirty="0" smtClean="0"/>
          </a:p>
          <a:p>
            <a:r>
              <a:rPr lang="en-AU" dirty="0" smtClean="0"/>
              <a:t>Follow us on Twitter to stay up-to-date on a variety of the latest department news and information - from major project milestones and upcoming events, to updates regarding industry policies and guidelines.</a:t>
            </a:r>
          </a:p>
          <a:p>
            <a:endParaRPr lang="en-AU" altLang="en-US" dirty="0" smtClean="0"/>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solidFill>
                  <a:prstClr val="black"/>
                </a:solidFill>
              </a:rPr>
              <a:pPr>
                <a:defRPr/>
              </a:pPr>
              <a:t>22</a:t>
            </a:fld>
            <a:endParaRPr lang="en-AU" dirty="0">
              <a:solidFill>
                <a:prstClr val="black"/>
              </a:solidFill>
            </a:endParaRPr>
          </a:p>
        </p:txBody>
      </p:sp>
    </p:spTree>
    <p:extLst>
      <p:ext uri="{BB962C8B-B14F-4D97-AF65-F5344CB8AC3E}">
        <p14:creationId xmlns:p14="http://schemas.microsoft.com/office/powerpoint/2010/main" val="344240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aseline="0" dirty="0" smtClean="0"/>
              <a:t>The DMP Investigations Branch is in the business of bad news. When the Investigations Branch go to a site it normally means something has gone horribly wrong.</a:t>
            </a:r>
          </a:p>
          <a:p>
            <a:pPr marL="0" indent="0">
              <a:buFont typeface="Arial" panose="020B0604020202020204" pitchFamily="34" charset="0"/>
              <a:buNone/>
            </a:pPr>
            <a:r>
              <a:rPr lang="en-AU" baseline="0" dirty="0" smtClean="0"/>
              <a:t>The branch investigates fatal accidents, severe serious injuries and high risk near misses.</a:t>
            </a:r>
            <a:br>
              <a:rPr lang="en-AU" baseline="0" dirty="0" smtClean="0"/>
            </a:br>
            <a:endParaRPr lang="en-AU"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smtClean="0"/>
              <a:t>What was the most awkward conversation of your life?</a:t>
            </a:r>
          </a:p>
          <a:p>
            <a:pPr marL="171450" indent="-171450">
              <a:buFont typeface="Arial" panose="020B0604020202020204" pitchFamily="34" charset="0"/>
              <a:buChar char="•"/>
            </a:pPr>
            <a:r>
              <a:rPr lang="en-AU" baseline="0" dirty="0" smtClean="0"/>
              <a:t>Imagine you are a supervisor, and someone on you’re your crew is killed in an accident, and someone from DMP Investigations branch comes to site to interview you…</a:t>
            </a:r>
            <a:br>
              <a:rPr lang="en-AU" baseline="0" dirty="0" smtClean="0"/>
            </a:br>
            <a:r>
              <a:rPr lang="en-AU" baseline="0" dirty="0" smtClean="0"/>
              <a:t>How awkward would that be?</a:t>
            </a:r>
          </a:p>
          <a:p>
            <a:pPr marL="171450" indent="-171450">
              <a:buFont typeface="Arial" panose="020B0604020202020204" pitchFamily="34" charset="0"/>
              <a:buChar char="•"/>
            </a:pPr>
            <a:endParaRPr lang="en-AU" baseline="0" dirty="0" smtClean="0"/>
          </a:p>
          <a:p>
            <a:pPr marL="0" indent="0">
              <a:buFont typeface="Arial" panose="020B0604020202020204" pitchFamily="34" charset="0"/>
              <a:buNone/>
            </a:pPr>
            <a:r>
              <a:rPr lang="en-AU" baseline="0" dirty="0" smtClean="0"/>
              <a:t>None of these interviews are pleasant, but one example was where the supervisor was the brother of the person who was fatally injured.</a:t>
            </a:r>
            <a:br>
              <a:rPr lang="en-AU" baseline="0" dirty="0" smtClean="0"/>
            </a:br>
            <a:endParaRPr lang="en-AU" baseline="0" dirty="0" smtClean="0"/>
          </a:p>
          <a:p>
            <a:pPr marL="171450" indent="-171450">
              <a:buFont typeface="Arial" panose="020B0604020202020204" pitchFamily="34" charset="0"/>
              <a:buChar char="•"/>
            </a:pPr>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3</a:t>
            </a:fld>
            <a:endParaRPr lang="en-AU" dirty="0">
              <a:solidFill>
                <a:prstClr val="black"/>
              </a:solidFill>
            </a:endParaRPr>
          </a:p>
        </p:txBody>
      </p:sp>
    </p:spTree>
    <p:extLst>
      <p:ext uri="{BB962C8B-B14F-4D97-AF65-F5344CB8AC3E}">
        <p14:creationId xmlns:p14="http://schemas.microsoft.com/office/powerpoint/2010/main" val="4111886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This is a statement </a:t>
            </a:r>
            <a:r>
              <a:rPr lang="en-AU" sz="1200" kern="1200" baseline="0" dirty="0" smtClean="0">
                <a:solidFill>
                  <a:schemeClr val="tx1"/>
                </a:solidFill>
                <a:effectLst/>
                <a:latin typeface="+mn-lt"/>
                <a:ea typeface="+mn-ea"/>
                <a:cs typeface="+mn-cs"/>
              </a:rPr>
              <a:t>you could hear if an accident happens at your site, and DMP come and interview you:</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baseline="0" dirty="0" smtClean="0">
                <a:solidFill>
                  <a:schemeClr val="tx1"/>
                </a:solidFill>
                <a:effectLst/>
                <a:latin typeface="+mn-lt"/>
                <a:ea typeface="+mn-ea"/>
                <a:cs typeface="+mn-cs"/>
              </a:rPr>
              <a:t/>
            </a:r>
            <a:br>
              <a:rPr lang="en-AU" sz="1200" kern="1200" baseline="0" dirty="0" smtClean="0">
                <a:solidFill>
                  <a:schemeClr val="tx1"/>
                </a:solidFill>
                <a:effectLst/>
                <a:latin typeface="+mn-lt"/>
                <a:ea typeface="+mn-ea"/>
                <a:cs typeface="+mn-cs"/>
              </a:rPr>
            </a:br>
            <a:r>
              <a:rPr lang="en-AU" sz="1200" kern="1200" baseline="0" dirty="0" smtClean="0">
                <a:solidFill>
                  <a:schemeClr val="tx1"/>
                </a:solidFill>
                <a:effectLst/>
                <a:latin typeface="+mn-lt"/>
                <a:ea typeface="+mn-ea"/>
                <a:cs typeface="+mn-cs"/>
              </a:rPr>
              <a:t>“</a:t>
            </a:r>
            <a:r>
              <a:rPr lang="en-AU" sz="1200" kern="1200" dirty="0" smtClean="0">
                <a:solidFill>
                  <a:schemeClr val="tx1"/>
                </a:solidFill>
                <a:effectLst/>
                <a:latin typeface="+mn-lt"/>
                <a:ea typeface="+mn-ea"/>
                <a:cs typeface="+mn-cs"/>
              </a:rPr>
              <a:t>Under MSIA I will now ask you some questions which I REQUIRE you to answer. IF you object to answering any of these questions you should say so, BUT you MUST still answer. Any answer you give will Not be admissible in evidence in a prosecution against you EXCEPT a prosecution for failing to provide information which I require or for making a false or misleading statement to me.”</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4</a:t>
            </a:fld>
            <a:endParaRPr lang="en-AU" dirty="0">
              <a:solidFill>
                <a:prstClr val="black"/>
              </a:solidFill>
            </a:endParaRPr>
          </a:p>
        </p:txBody>
      </p:sp>
    </p:spTree>
    <p:extLst>
      <p:ext uri="{BB962C8B-B14F-4D97-AF65-F5344CB8AC3E}">
        <p14:creationId xmlns:p14="http://schemas.microsoft.com/office/powerpoint/2010/main" val="315767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i="1" dirty="0" smtClean="0"/>
              <a:t>(Note to presenter:  Click</a:t>
            </a:r>
            <a:r>
              <a:rPr lang="en-AU" b="1" i="1" baseline="0" dirty="0" smtClean="0"/>
              <a:t> through each question)</a:t>
            </a:r>
            <a:endParaRPr lang="en-AU" dirty="0" smtClean="0"/>
          </a:p>
          <a:p>
            <a:pPr marL="171450" indent="-171450">
              <a:buFont typeface="Arial" panose="020B0604020202020204" pitchFamily="34" charset="0"/>
              <a:buChar char="•"/>
            </a:pPr>
            <a:r>
              <a:rPr lang="en-AU" dirty="0" smtClean="0"/>
              <a:t>How did you get here? </a:t>
            </a:r>
          </a:p>
          <a:p>
            <a:pPr marL="171450" indent="-171450">
              <a:buFont typeface="Arial" panose="020B0604020202020204" pitchFamily="34" charset="0"/>
              <a:buChar char="•"/>
            </a:pPr>
            <a:r>
              <a:rPr lang="en-AU" dirty="0" smtClean="0"/>
              <a:t>How</a:t>
            </a:r>
            <a:r>
              <a:rPr lang="en-AU" baseline="0" dirty="0" smtClean="0"/>
              <a:t> did you get from your bed (at home or possibly your donga) to this presentation?</a:t>
            </a:r>
            <a:br>
              <a:rPr lang="en-AU" baseline="0" dirty="0" smtClean="0"/>
            </a:br>
            <a:r>
              <a:rPr lang="en-AU" baseline="0" dirty="0" smtClean="0"/>
              <a:t>From the moment you got up and your feet hit the ground, up until now…</a:t>
            </a:r>
            <a:br>
              <a:rPr lang="en-AU" baseline="0" dirty="0" smtClean="0"/>
            </a:br>
            <a:r>
              <a:rPr lang="en-AU" baseline="0" dirty="0" smtClean="0"/>
              <a:t>Did you take zero risks?</a:t>
            </a:r>
          </a:p>
          <a:p>
            <a:endParaRPr lang="en-AU"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i="1" dirty="0" smtClean="0"/>
              <a:t>(Note to presenter: interactive section)</a:t>
            </a:r>
          </a:p>
          <a:p>
            <a:pPr marL="0" indent="0">
              <a:buFont typeface="Arial" panose="020B0604020202020204" pitchFamily="34" charset="0"/>
              <a:buNone/>
            </a:pPr>
            <a:r>
              <a:rPr lang="en-AU" baseline="0" dirty="0" smtClean="0"/>
              <a:t>Please rate how much risk you accepted in getting from your bed to here.</a:t>
            </a:r>
          </a:p>
          <a:p>
            <a:pPr marL="171450" indent="-171450">
              <a:buFont typeface="Arial" panose="020B0604020202020204" pitchFamily="34" charset="0"/>
              <a:buChar char="•"/>
            </a:pPr>
            <a:r>
              <a:rPr lang="en-AU" baseline="0" dirty="0" smtClean="0"/>
              <a:t>For absolutely zero risk, point your right hand directly to the ceiling,</a:t>
            </a:r>
          </a:p>
          <a:p>
            <a:pPr marL="171450" indent="-171450">
              <a:buFont typeface="Arial" panose="020B0604020202020204" pitchFamily="34" charset="0"/>
              <a:buChar char="•"/>
            </a:pPr>
            <a:r>
              <a:rPr lang="en-AU" baseline="0" dirty="0" smtClean="0"/>
              <a:t>If you arrived here in an extremely risky manner, point your right hand directly at the floor</a:t>
            </a:r>
          </a:p>
          <a:p>
            <a:pPr marL="171450" indent="-171450">
              <a:buFont typeface="Arial" panose="020B0604020202020204" pitchFamily="34" charset="0"/>
              <a:buChar char="•"/>
            </a:pPr>
            <a:r>
              <a:rPr lang="en-AU" baseline="0" dirty="0" smtClean="0"/>
              <a:t>Maybe you had to cross the road, go down stairs, drive or was driven</a:t>
            </a:r>
          </a:p>
          <a:p>
            <a:r>
              <a:rPr lang="en-AU" baseline="0" dirty="0" smtClean="0"/>
              <a:t/>
            </a:r>
            <a:br>
              <a:rPr lang="en-AU" baseline="0" dirty="0" smtClean="0"/>
            </a:br>
            <a:r>
              <a:rPr lang="en-AU" baseline="0" dirty="0" smtClean="0"/>
              <a:t>Look around</a:t>
            </a:r>
            <a:br>
              <a:rPr lang="en-AU" baseline="0" dirty="0" smtClean="0"/>
            </a:br>
            <a:r>
              <a:rPr lang="en-AU" baseline="0" dirty="0" smtClean="0"/>
              <a:t/>
            </a:r>
            <a:br>
              <a:rPr lang="en-AU" baseline="0" dirty="0" smtClean="0"/>
            </a:br>
            <a:r>
              <a:rPr lang="en-AU" baseline="0" dirty="0" smtClean="0"/>
              <a:t>Maybe some people may think they take no risks - but WE ALL TAKE RISKS</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5</a:t>
            </a:fld>
            <a:endParaRPr lang="en-AU" dirty="0">
              <a:solidFill>
                <a:prstClr val="black"/>
              </a:solidFill>
            </a:endParaRPr>
          </a:p>
        </p:txBody>
      </p:sp>
    </p:spTree>
    <p:extLst>
      <p:ext uri="{BB962C8B-B14F-4D97-AF65-F5344CB8AC3E}">
        <p14:creationId xmlns:p14="http://schemas.microsoft.com/office/powerpoint/2010/main" val="154644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Video is from </a:t>
            </a:r>
            <a:r>
              <a:rPr lang="en-AU" sz="1200" b="0" kern="1200" dirty="0" smtClean="0">
                <a:solidFill>
                  <a:schemeClr val="tx1"/>
                </a:solidFill>
                <a:effectLst/>
                <a:latin typeface="+mn-lt"/>
                <a:ea typeface="+mn-ea"/>
                <a:cs typeface="+mn-cs"/>
                <a:hlinkClick r:id="rId3"/>
              </a:rPr>
              <a:t>Leg straps Incident – YouTube</a:t>
            </a:r>
            <a:r>
              <a:rPr lang="en-AU" sz="1200" b="0" kern="1200" dirty="0" smtClean="0">
                <a:solidFill>
                  <a:schemeClr val="tx1"/>
                </a:solidFill>
                <a:effectLst/>
                <a:latin typeface="+mn-lt"/>
                <a:ea typeface="+mn-ea"/>
                <a:cs typeface="+mn-cs"/>
              </a:rPr>
              <a:t> and the full version contains language that may</a:t>
            </a:r>
            <a:r>
              <a:rPr lang="en-AU" sz="1200" b="0" kern="1200" baseline="0" dirty="0" smtClean="0">
                <a:solidFill>
                  <a:schemeClr val="tx1"/>
                </a:solidFill>
                <a:effectLst/>
                <a:latin typeface="+mn-lt"/>
                <a:ea typeface="+mn-ea"/>
                <a:cs typeface="+mn-cs"/>
              </a:rPr>
              <a:t> not be suitable for work.</a:t>
            </a:r>
          </a:p>
          <a:p>
            <a:r>
              <a:rPr lang="en-AU" sz="1200" b="0" kern="1200" baseline="0" dirty="0" smtClean="0">
                <a:solidFill>
                  <a:schemeClr val="tx1"/>
                </a:solidFill>
                <a:effectLst/>
                <a:latin typeface="+mn-lt"/>
                <a:ea typeface="+mn-ea"/>
                <a:cs typeface="+mn-cs"/>
              </a:rPr>
              <a:t>The point of this video is to emphasis the importance of awareness, supervision and the importance of ensuring the controls for risks are in place and effective.</a:t>
            </a:r>
            <a:endParaRPr lang="en-AU" dirty="0" smtClean="0"/>
          </a:p>
          <a:p>
            <a:endParaRPr lang="en-AU" dirty="0" smtClean="0"/>
          </a:p>
          <a:p>
            <a:r>
              <a:rPr lang="en-AU" dirty="0" smtClean="0"/>
              <a:t>In a report published in 2007, </a:t>
            </a:r>
            <a:r>
              <a:rPr lang="en-AU" dirty="0" err="1" smtClean="0"/>
              <a:t>Soreide</a:t>
            </a:r>
            <a:r>
              <a:rPr lang="en-AU" dirty="0" smtClean="0"/>
              <a:t> et al </a:t>
            </a:r>
            <a:r>
              <a:rPr lang="en-AU" b="1" dirty="0" smtClean="0">
                <a:hlinkClick r:id="rId4"/>
              </a:rPr>
              <a:t>studied the results of 20,850 BASE jumps</a:t>
            </a:r>
            <a:r>
              <a:rPr lang="en-AU" dirty="0" smtClean="0"/>
              <a:t> between 1995 to 2005 at the Kjerag Massif in Norway. During the 11-year period, they found there had been 82 nonfatal accidents (1 in every 254 jumps) and 9 fatal accidents (1 in every 2,317 jumps). </a:t>
            </a:r>
          </a:p>
          <a:p>
            <a:r>
              <a:rPr lang="en-AU" dirty="0" smtClean="0"/>
              <a:t>In comparison, traditional skydiving carries a death rate of one in every 101,083 jumps, according to data compiled by the United States Parachute Association. </a:t>
            </a:r>
          </a:p>
          <a:p>
            <a:r>
              <a:rPr lang="en-AU" b="1" dirty="0" smtClean="0">
                <a:hlinkClick r:id="rId5"/>
              </a:rPr>
              <a:t>Other extreme or adventure sports carry markedly lower risks</a:t>
            </a:r>
            <a:r>
              <a:rPr lang="en-AU" dirty="0" smtClean="0"/>
              <a:t>, such as scuba diving (one death in every 200,000 dives), rock climbing (one in every 320,000 climbs) and skiing (one in every 1,556,757 visits). </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6</a:t>
            </a:fld>
            <a:endParaRPr lang="en-AU" dirty="0">
              <a:solidFill>
                <a:prstClr val="black"/>
              </a:solidFill>
            </a:endParaRPr>
          </a:p>
        </p:txBody>
      </p:sp>
    </p:spTree>
    <p:extLst>
      <p:ext uri="{BB962C8B-B14F-4D97-AF65-F5344CB8AC3E}">
        <p14:creationId xmlns:p14="http://schemas.microsoft.com/office/powerpoint/2010/main" val="59700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all make mistakes</a:t>
            </a:r>
            <a:br>
              <a:rPr lang="en-AU" dirty="0" smtClean="0"/>
            </a:br>
            <a:r>
              <a:rPr lang="en-AU" dirty="0" smtClean="0"/>
              <a:t>You don’t know the mistake you or your co-worker might make,</a:t>
            </a:r>
            <a:br>
              <a:rPr lang="en-AU" dirty="0" smtClean="0"/>
            </a:br>
            <a:r>
              <a:rPr lang="en-AU" dirty="0" smtClean="0"/>
              <a:t>even with seemingly simple tasks.</a:t>
            </a:r>
          </a:p>
        </p:txBody>
      </p:sp>
      <p:sp>
        <p:nvSpPr>
          <p:cNvPr id="4" name="Slide Number Placeholder 3"/>
          <p:cNvSpPr>
            <a:spLocks noGrp="1"/>
          </p:cNvSpPr>
          <p:nvPr>
            <p:ph type="sldNum" sz="quarter" idx="10"/>
          </p:nvPr>
        </p:nvSpPr>
        <p:spPr/>
        <p:txBody>
          <a:bodyPr/>
          <a:lstStyle/>
          <a:p>
            <a:fld id="{4D99D01D-4A25-406A-B487-266F9BE4F06D}"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4173591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Why aren’t we learning, These hazards aren’t exactly new.</a:t>
            </a:r>
            <a:br>
              <a:rPr lang="en-AU" dirty="0" smtClean="0"/>
            </a:br>
            <a:r>
              <a:rPr lang="en-AU" dirty="0" smtClean="0"/>
              <a:t>But before we get to our DMP videos</a:t>
            </a:r>
            <a:r>
              <a:rPr lang="en-AU" smtClean="0"/>
              <a:t>,</a:t>
            </a:r>
            <a:r>
              <a:rPr lang="en-AU" baseline="0" smtClean="0"/>
              <a:t> </a:t>
            </a:r>
            <a:r>
              <a:rPr lang="en-AU" baseline="0" smtClean="0"/>
              <a:t>this </a:t>
            </a:r>
            <a:r>
              <a:rPr lang="en-AU" baseline="0" dirty="0" smtClean="0"/>
              <a:t>video is from the 1980 film ‘Shake Hands with Danger’ made for Caterpillar.</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8</a:t>
            </a:fld>
            <a:endParaRPr lang="en-AU" dirty="0">
              <a:solidFill>
                <a:prstClr val="black"/>
              </a:solidFill>
            </a:endParaRPr>
          </a:p>
        </p:txBody>
      </p:sp>
    </p:spTree>
    <p:extLst>
      <p:ext uri="{BB962C8B-B14F-4D97-AF65-F5344CB8AC3E}">
        <p14:creationId xmlns:p14="http://schemas.microsoft.com/office/powerpoint/2010/main" val="2748067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solidFill>
                  <a:srgbClr val="7030A0"/>
                </a:solidFill>
              </a:rPr>
              <a:t>Video link https://vimeo.com/190053434 </a:t>
            </a:r>
          </a:p>
          <a:p>
            <a:endParaRPr lang="en-AU" sz="1200" dirty="0" smtClean="0">
              <a:solidFill>
                <a:srgbClr val="7030A0"/>
              </a:solidFill>
            </a:endParaRPr>
          </a:p>
          <a:p>
            <a:r>
              <a:rPr lang="en-AU" sz="1200" dirty="0" smtClean="0">
                <a:solidFill>
                  <a:srgbClr val="7030A0"/>
                </a:solidFill>
              </a:rPr>
              <a:t>This video is one in a set focusing on the hazards surrounding machinery and plant on mine sites. When things go wrong, and part of your body is trapped, caught or crushed by moving objects, you could be seriously hurt or killed. </a:t>
            </a:r>
          </a:p>
          <a:p>
            <a:pPr marL="0" indent="0">
              <a:buNone/>
            </a:pPr>
            <a:endParaRPr lang="en-AU" sz="1200" dirty="0" smtClean="0">
              <a:solidFill>
                <a:srgbClr val="7030A0"/>
              </a:solidFill>
            </a:endParaRPr>
          </a:p>
          <a:p>
            <a:r>
              <a:rPr lang="en-AU" sz="1200" dirty="0" smtClean="0">
                <a:solidFill>
                  <a:srgbClr val="7030A0"/>
                </a:solidFill>
              </a:rPr>
              <a:t>In this video, we’re exploring how rotating or moving machinery can snare limbs, loose hair, jewellery and clothing to rapidly catch and entangle workers, as well as the personal consequences of this kind of event. </a:t>
            </a:r>
          </a:p>
          <a:p>
            <a:pPr marL="0" indent="0">
              <a:buNone/>
            </a:pPr>
            <a:endParaRPr lang="en-AU" sz="1200" dirty="0" smtClean="0">
              <a:solidFill>
                <a:srgbClr val="7030A0"/>
              </a:solidFill>
            </a:endParaRPr>
          </a:p>
          <a:p>
            <a:r>
              <a:rPr lang="en-AU" sz="1200" dirty="0" smtClean="0">
                <a:solidFill>
                  <a:srgbClr val="7030A0"/>
                </a:solidFill>
              </a:rPr>
              <a:t>The act of being caught and entangled in rotating or moving machinery usually relies on a combination of gaps, projections, friction and speed, compounded by a lack of awareness or suitable safeguards. Workers must approach with caution any exposed high-speed rotating shaft or parts.</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solidFill>
                  <a:prstClr val="black"/>
                </a:solidFill>
              </a:rPr>
              <a:pPr>
                <a:defRPr/>
              </a:pPr>
              <a:t>9</a:t>
            </a:fld>
            <a:endParaRPr lang="en-AU" dirty="0">
              <a:solidFill>
                <a:prstClr val="black"/>
              </a:solidFill>
            </a:endParaRPr>
          </a:p>
        </p:txBody>
      </p:sp>
    </p:spTree>
    <p:extLst>
      <p:ext uri="{BB962C8B-B14F-4D97-AF65-F5344CB8AC3E}">
        <p14:creationId xmlns:p14="http://schemas.microsoft.com/office/powerpoint/2010/main" val="231319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CF5E3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964DC2ED-F8CC-422D-8C4F-5DA8CF0BFD7E}" type="slidenum">
              <a:rPr lang="en-US"/>
              <a:pPr>
                <a:defRPr/>
              </a:pPr>
              <a:t>‹#›</a:t>
            </a:fld>
            <a:endParaRPr lang="en-US" dirty="0"/>
          </a:p>
        </p:txBody>
      </p:sp>
    </p:spTree>
    <p:extLst>
      <p:ext uri="{BB962C8B-B14F-4D97-AF65-F5344CB8AC3E}">
        <p14:creationId xmlns:p14="http://schemas.microsoft.com/office/powerpoint/2010/main" val="2634076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203571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205521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89471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10"/>
          </p:nvPr>
        </p:nvSpPr>
        <p:spPr>
          <a:xfrm>
            <a:off x="8712200" y="6500813"/>
            <a:ext cx="468312" cy="457200"/>
          </a:xfrm>
          <a:prstGeom prst="rect">
            <a:avLst/>
          </a:prstGeom>
        </p:spPr>
        <p:txBody>
          <a:bodyPr/>
          <a:lstStyle>
            <a:lvl1pPr>
              <a:defRPr sz="1600" b="0">
                <a:solidFill>
                  <a:srgbClr val="CF5E31"/>
                </a:solidFill>
              </a:defRPr>
            </a:lvl1pPr>
          </a:lstStyle>
          <a:p>
            <a:pPr fontAlgn="base">
              <a:spcBef>
                <a:spcPct val="0"/>
              </a:spcBef>
              <a:spcAft>
                <a:spcPct val="0"/>
              </a:spcAft>
              <a:defRPr/>
            </a:pPr>
            <a:fld id="{CB34EFFD-3D38-454F-BF4C-702427A67346}" type="slidenum">
              <a:rPr lang="en-US" smtClean="0"/>
              <a:pPr fontAlgn="base">
                <a:spcBef>
                  <a:spcPct val="0"/>
                </a:spcBef>
                <a:spcAft>
                  <a:spcPct val="0"/>
                </a:spcAft>
                <a:defRPr/>
              </a:pPr>
              <a:t>‹#›</a:t>
            </a:fld>
            <a:endParaRPr lang="en-US" dirty="0"/>
          </a:p>
        </p:txBody>
      </p:sp>
      <p:sp>
        <p:nvSpPr>
          <p:cNvPr id="5" name="Rectangle 4"/>
          <p:cNvSpPr/>
          <p:nvPr userDrawn="1"/>
        </p:nvSpPr>
        <p:spPr bwMode="auto">
          <a:xfrm>
            <a:off x="827584" y="980728"/>
            <a:ext cx="7704856" cy="5760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sz="2400" dirty="0">
              <a:solidFill>
                <a:prstClr val="black"/>
              </a:solidFill>
            </a:endParaRPr>
          </a:p>
        </p:txBody>
      </p:sp>
    </p:spTree>
    <p:extLst>
      <p:ext uri="{BB962C8B-B14F-4D97-AF65-F5344CB8AC3E}">
        <p14:creationId xmlns:p14="http://schemas.microsoft.com/office/powerpoint/2010/main" val="2722939779"/>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Rectangle 1"/>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2884593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baseline="0"/>
            </a:lvl1pPr>
            <a:lvl2pPr>
              <a:defRPr sz="2400" baseline="0"/>
            </a:lvl2pPr>
            <a:lvl3pPr>
              <a:defRPr sz="2200" baseline="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xfrm>
            <a:off x="7885113" y="6524625"/>
            <a:ext cx="1258887" cy="333375"/>
          </a:xfrm>
        </p:spPr>
        <p:txBody>
          <a:bodyPr/>
          <a:lstStyle>
            <a:lvl1pPr>
              <a:defRPr/>
            </a:lvl1pPr>
          </a:lstStyle>
          <a:p>
            <a:pPr>
              <a:defRPr/>
            </a:pPr>
            <a:fld id="{65F01BBC-B154-426B-B193-7FA9844B8C65}" type="slidenum">
              <a:rPr lang="en-US"/>
              <a:pPr>
                <a:defRPr/>
              </a:pPr>
              <a:t>‹#›</a:t>
            </a:fld>
            <a:endParaRPr lang="en-US" dirty="0"/>
          </a:p>
        </p:txBody>
      </p:sp>
    </p:spTree>
    <p:extLst>
      <p:ext uri="{BB962C8B-B14F-4D97-AF65-F5344CB8AC3E}">
        <p14:creationId xmlns:p14="http://schemas.microsoft.com/office/powerpoint/2010/main" val="426847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0" i="0" cap="all"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20CA8B-CA02-4A22-95AE-17E4526143DB}" type="slidenum">
              <a:rPr lang="en-US"/>
              <a:pPr>
                <a:defRPr/>
              </a:pPr>
              <a:t>‹#›</a:t>
            </a:fld>
            <a:endParaRPr lang="en-US" dirty="0"/>
          </a:p>
        </p:txBody>
      </p:sp>
    </p:spTree>
    <p:extLst>
      <p:ext uri="{BB962C8B-B14F-4D97-AF65-F5344CB8AC3E}">
        <p14:creationId xmlns:p14="http://schemas.microsoft.com/office/powerpoint/2010/main" val="2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35C68EE9-5F65-45D1-89B0-E3950B23D0E5}" type="slidenum">
              <a:rPr lang="en-US"/>
              <a:pPr>
                <a:defRPr/>
              </a:pPr>
              <a:t>‹#›</a:t>
            </a:fld>
            <a:endParaRPr lang="en-US" dirty="0"/>
          </a:p>
        </p:txBody>
      </p:sp>
    </p:spTree>
    <p:extLst>
      <p:ext uri="{BB962C8B-B14F-4D97-AF65-F5344CB8AC3E}">
        <p14:creationId xmlns:p14="http://schemas.microsoft.com/office/powerpoint/2010/main" val="273613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143000"/>
          </a:xfrm>
        </p:spPr>
        <p:txBody>
          <a:bodyPr/>
          <a:lstStyle>
            <a:lvl1pPr>
              <a:defRPr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599E128A-5A70-41FC-AA36-C77879C61051}" type="slidenum">
              <a:rPr lang="en-US"/>
              <a:pPr>
                <a:defRPr/>
              </a:pPr>
              <a:t>‹#›</a:t>
            </a:fld>
            <a:endParaRPr lang="en-US" dirty="0"/>
          </a:p>
        </p:txBody>
      </p:sp>
    </p:spTree>
    <p:extLst>
      <p:ext uri="{BB962C8B-B14F-4D97-AF65-F5344CB8AC3E}">
        <p14:creationId xmlns:p14="http://schemas.microsoft.com/office/powerpoint/2010/main" val="284308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Rectangle 6"/>
          <p:cNvSpPr>
            <a:spLocks noGrp="1" noChangeArrowheads="1"/>
          </p:cNvSpPr>
          <p:nvPr>
            <p:ph type="sldNum" sz="quarter" idx="10"/>
          </p:nvPr>
        </p:nvSpPr>
        <p:spPr>
          <a:ln/>
        </p:spPr>
        <p:txBody>
          <a:bodyPr/>
          <a:lstStyle>
            <a:lvl1pPr>
              <a:defRPr/>
            </a:lvl1pPr>
          </a:lstStyle>
          <a:p>
            <a:pPr>
              <a:defRPr/>
            </a:pPr>
            <a:fld id="{99A53646-FB96-47C5-897D-3331B35CF1B8}" type="slidenum">
              <a:rPr lang="en-US"/>
              <a:pPr>
                <a:defRPr/>
              </a:pPr>
              <a:t>‹#›</a:t>
            </a:fld>
            <a:endParaRPr lang="en-US" dirty="0"/>
          </a:p>
        </p:txBody>
      </p:sp>
    </p:spTree>
    <p:extLst>
      <p:ext uri="{BB962C8B-B14F-4D97-AF65-F5344CB8AC3E}">
        <p14:creationId xmlns:p14="http://schemas.microsoft.com/office/powerpoint/2010/main" val="300030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41A7A57-AE52-4B8C-9CF6-0E673B4C17B0}" type="slidenum">
              <a:rPr lang="en-US"/>
              <a:pPr>
                <a:defRPr/>
              </a:pPr>
              <a:t>‹#›</a:t>
            </a:fld>
            <a:endParaRPr lang="en-US" dirty="0"/>
          </a:p>
        </p:txBody>
      </p:sp>
    </p:spTree>
    <p:extLst>
      <p:ext uri="{BB962C8B-B14F-4D97-AF65-F5344CB8AC3E}">
        <p14:creationId xmlns:p14="http://schemas.microsoft.com/office/powerpoint/2010/main" val="997397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3" name="Content Placeholder 2"/>
          <p:cNvSpPr>
            <a:spLocks noGrp="1"/>
          </p:cNvSpPr>
          <p:nvPr>
            <p:ph idx="1"/>
          </p:nvPr>
        </p:nvSpPr>
        <p:spPr>
          <a:xfrm>
            <a:off x="3575050" y="273050"/>
            <a:ext cx="5111750" cy="5853113"/>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 name="Title 1"/>
          <p:cNvSpPr>
            <a:spLocks noGrp="1"/>
          </p:cNvSpPr>
          <p:nvPr>
            <p:ph type="title"/>
          </p:nvPr>
        </p:nvSpPr>
        <p:spPr>
          <a:xfrm>
            <a:off x="457200" y="273050"/>
            <a:ext cx="3008313" cy="1162050"/>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6" name="Rectangle 6"/>
          <p:cNvSpPr>
            <a:spLocks noGrp="1" noChangeArrowheads="1"/>
          </p:cNvSpPr>
          <p:nvPr>
            <p:ph type="sldNum" sz="quarter" idx="10"/>
          </p:nvPr>
        </p:nvSpPr>
        <p:spPr/>
        <p:txBody>
          <a:bodyPr/>
          <a:lstStyle>
            <a:lvl1pPr>
              <a:defRPr/>
            </a:lvl1pPr>
          </a:lstStyle>
          <a:p>
            <a:pPr>
              <a:defRPr/>
            </a:pPr>
            <a:fld id="{179B18D9-038D-4C77-A189-4DDFB8F838E4}" type="slidenum">
              <a:rPr lang="en-US"/>
              <a:pPr>
                <a:defRPr/>
              </a:pPr>
              <a:t>‹#›</a:t>
            </a:fld>
            <a:endParaRPr lang="en-US"/>
          </a:p>
        </p:txBody>
      </p:sp>
    </p:spTree>
    <p:extLst>
      <p:ext uri="{BB962C8B-B14F-4D97-AF65-F5344CB8AC3E}">
        <p14:creationId xmlns:p14="http://schemas.microsoft.com/office/powerpoint/2010/main" val="224541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prstClr val="black"/>
              </a:solidFill>
            </a:endParaRPr>
          </a:p>
        </p:txBody>
      </p:sp>
      <p:sp>
        <p:nvSpPr>
          <p:cNvPr id="2" name="Title 1"/>
          <p:cNvSpPr>
            <a:spLocks noGrp="1"/>
          </p:cNvSpPr>
          <p:nvPr>
            <p:ph type="title"/>
          </p:nvPr>
        </p:nvSpPr>
        <p:spPr>
          <a:xfrm>
            <a:off x="1792288" y="4800600"/>
            <a:ext cx="5486400" cy="566738"/>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6" name="Rectangle 6"/>
          <p:cNvSpPr>
            <a:spLocks noGrp="1" noChangeArrowheads="1"/>
          </p:cNvSpPr>
          <p:nvPr>
            <p:ph type="sldNum" sz="quarter" idx="10"/>
          </p:nvPr>
        </p:nvSpPr>
        <p:spPr/>
        <p:txBody>
          <a:bodyPr/>
          <a:lstStyle>
            <a:lvl1pPr>
              <a:defRPr/>
            </a:lvl1pPr>
          </a:lstStyle>
          <a:p>
            <a:pPr>
              <a:defRPr/>
            </a:pPr>
            <a:fld id="{96533B80-5048-46D4-8AFA-EE1B4B7F4ACE}" type="slidenum">
              <a:rPr lang="en-US"/>
              <a:pPr>
                <a:defRPr/>
              </a:pPr>
              <a:t>‹#›</a:t>
            </a:fld>
            <a:endParaRPr lang="en-US"/>
          </a:p>
        </p:txBody>
      </p:sp>
    </p:spTree>
    <p:extLst>
      <p:ext uri="{BB962C8B-B14F-4D97-AF65-F5344CB8AC3E}">
        <p14:creationId xmlns:p14="http://schemas.microsoft.com/office/powerpoint/2010/main" val="403207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owerpoint design"/>
          <p:cNvPicPr>
            <a:picLocks noChangeAspect="1" noChangeArrowheads="1"/>
          </p:cNvPicPr>
          <p:nvPr/>
        </p:nvPicPr>
        <p:blipFill>
          <a:blip r:embed="rId16" cstate="print"/>
          <a:srcRect l="841" t="73334" r="3508"/>
          <a:stretch>
            <a:fillRect/>
          </a:stretch>
        </p:blipFill>
        <p:spPr bwMode="auto">
          <a:xfrm>
            <a:off x="0" y="5029200"/>
            <a:ext cx="8820150" cy="18288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Text Box 8"/>
          <p:cNvSpPr txBox="1">
            <a:spLocks noChangeArrowheads="1"/>
          </p:cNvSpPr>
          <p:nvPr/>
        </p:nvSpPr>
        <p:spPr bwMode="auto">
          <a:xfrm>
            <a:off x="1600200" y="6537325"/>
            <a:ext cx="7543800" cy="30480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1400" dirty="0">
                <a:solidFill>
                  <a:prstClr val="white"/>
                </a:solidFill>
              </a:rPr>
              <a:t> www.dmp.wa.gov.au/ResourcesSafety</a:t>
            </a:r>
          </a:p>
        </p:txBody>
      </p:sp>
      <p:sp>
        <p:nvSpPr>
          <p:cNvPr id="1034" name="Line 10"/>
          <p:cNvSpPr>
            <a:spLocks noChangeShapeType="1"/>
          </p:cNvSpPr>
          <p:nvPr/>
        </p:nvSpPr>
        <p:spPr bwMode="auto">
          <a:xfrm>
            <a:off x="838200" y="1219200"/>
            <a:ext cx="7620000" cy="0"/>
          </a:xfrm>
          <a:prstGeom prst="line">
            <a:avLst/>
          </a:prstGeom>
          <a:noFill/>
          <a:ln w="15875">
            <a:solidFill>
              <a:schemeClr val="tx1"/>
            </a:solidFill>
            <a:round/>
            <a:headEnd/>
            <a:tailEnd/>
          </a:ln>
        </p:spPr>
        <p:txBody>
          <a:bodyPr wrap="none" anchor="ctr"/>
          <a:lstStyle/>
          <a:p>
            <a:pPr eaLnBrk="0" fontAlgn="base" hangingPunct="0">
              <a:spcBef>
                <a:spcPct val="0"/>
              </a:spcBef>
              <a:spcAft>
                <a:spcPct val="0"/>
              </a:spcAft>
              <a:defRPr/>
            </a:pPr>
            <a:endParaRPr lang="en-AU" sz="2400">
              <a:solidFill>
                <a:prstClr val="black"/>
              </a:solidFill>
            </a:endParaRPr>
          </a:p>
        </p:txBody>
      </p:sp>
      <p:sp>
        <p:nvSpPr>
          <p:cNvPr id="1030" name="Rectangle 6"/>
          <p:cNvSpPr>
            <a:spLocks noGrp="1" noChangeArrowheads="1"/>
          </p:cNvSpPr>
          <p:nvPr>
            <p:ph type="sldNum" sz="quarter" idx="4"/>
          </p:nvPr>
        </p:nvSpPr>
        <p:spPr bwMode="auto">
          <a:xfrm>
            <a:off x="7239000" y="6524625"/>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rgbClr val="CF5E31"/>
                </a:solidFill>
                <a:latin typeface="Arial" charset="0"/>
                <a:ea typeface="ＭＳ Ｐゴシック" pitchFamily="-124" charset="-128"/>
                <a:cs typeface="+mn-cs"/>
              </a:defRPr>
            </a:lvl1pPr>
          </a:lstStyle>
          <a:p>
            <a:pPr fontAlgn="base">
              <a:spcBef>
                <a:spcPct val="0"/>
              </a:spcBef>
              <a:spcAft>
                <a:spcPct val="0"/>
              </a:spcAft>
              <a:defRPr/>
            </a:pPr>
            <a:fld id="{FF8D125E-C098-4188-ACAE-D16F295D60B7}"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553124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ＭＳ Ｐゴシック"/>
        </a:defRPr>
      </a:lvl1pPr>
      <a:lvl2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2pPr>
      <a:lvl3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3pPr>
      <a:lvl4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4pPr>
      <a:lvl5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4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SDComms@dmp.wa.gov.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dmp.wa.gov.au/ResourcesSafety"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19005366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19005343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p:txBody>
          <a:bodyPr/>
          <a:lstStyle/>
          <a:p>
            <a:r>
              <a:rPr lang="en-AU" altLang="en-US" smtClean="0">
                <a:solidFill>
                  <a:srgbClr val="CF5E31"/>
                </a:solidFill>
              </a:rPr>
              <a:t>Please read this before using presentation</a:t>
            </a:r>
            <a:endParaRPr lang="en-AU" altLang="en-US" smtClean="0"/>
          </a:p>
        </p:txBody>
      </p:sp>
      <p:sp>
        <p:nvSpPr>
          <p:cNvPr id="7" name="Content Placeholder 6"/>
          <p:cNvSpPr>
            <a:spLocks noGrp="1"/>
          </p:cNvSpPr>
          <p:nvPr>
            <p:ph idx="1"/>
          </p:nvPr>
        </p:nvSpPr>
        <p:spPr>
          <a:xfrm>
            <a:off x="107504" y="2036763"/>
            <a:ext cx="9036496" cy="4495800"/>
          </a:xfrm>
        </p:spPr>
        <p:txBody>
          <a:bodyPr/>
          <a:lstStyle/>
          <a:p>
            <a:pPr lvl="0">
              <a:defRPr/>
            </a:pPr>
            <a:r>
              <a:rPr lang="en-AU" sz="2000" dirty="0" smtClean="0"/>
              <a:t>This presentation is based on content presented at </a:t>
            </a:r>
            <a:r>
              <a:rPr lang="en-AU" sz="2000"/>
              <a:t>the Mines Safety Roadshow in October and November 2016</a:t>
            </a:r>
          </a:p>
          <a:p>
            <a:pPr>
              <a:defRPr/>
            </a:pPr>
            <a:r>
              <a:rPr lang="en-AU" sz="2000" smtClean="0"/>
              <a:t>The </a:t>
            </a:r>
            <a:r>
              <a:rPr lang="en-AU" sz="2000" dirty="0" smtClean="0"/>
              <a:t>Department </a:t>
            </a:r>
            <a:r>
              <a:rPr lang="en-AU" sz="2000" dirty="0"/>
              <a:t>of Mines and </a:t>
            </a:r>
            <a:r>
              <a:rPr lang="en-AU" sz="2000" dirty="0" smtClean="0"/>
              <a:t>Petroleum (DMP) supports </a:t>
            </a:r>
            <a:r>
              <a:rPr lang="en-AU" sz="2000" dirty="0"/>
              <a:t>and encourages </a:t>
            </a:r>
            <a:r>
              <a:rPr lang="en-AU" sz="2000" dirty="0" smtClean="0"/>
              <a:t>reuse </a:t>
            </a:r>
            <a:r>
              <a:rPr lang="en-AU" sz="2000" dirty="0"/>
              <a:t>of </a:t>
            </a:r>
            <a:r>
              <a:rPr lang="en-AU" sz="2000" dirty="0" smtClean="0"/>
              <a:t>its information </a:t>
            </a:r>
            <a:r>
              <a:rPr lang="en-AU" sz="2000" dirty="0"/>
              <a:t>(including data), and endorses </a:t>
            </a:r>
            <a:r>
              <a:rPr lang="en-AU" sz="2000" dirty="0" smtClean="0"/>
              <a:t>use </a:t>
            </a:r>
            <a:r>
              <a:rPr lang="en-AU" sz="2000" dirty="0"/>
              <a:t>of the </a:t>
            </a:r>
            <a:r>
              <a:rPr lang="en-AU" sz="2000" dirty="0" smtClean="0"/>
              <a:t>Australian </a:t>
            </a:r>
            <a:r>
              <a:rPr lang="en-AU" sz="2000" dirty="0"/>
              <a:t>Governments Open </a:t>
            </a:r>
            <a:r>
              <a:rPr lang="en-AU" sz="2000" dirty="0" smtClean="0"/>
              <a:t>Access and </a:t>
            </a:r>
            <a:r>
              <a:rPr lang="en-AU" sz="2000" dirty="0"/>
              <a:t>Licensing Framework (</a:t>
            </a:r>
            <a:r>
              <a:rPr lang="en-AU" sz="2000" dirty="0" err="1"/>
              <a:t>AusGOAL</a:t>
            </a:r>
            <a:r>
              <a:rPr lang="en-AU" sz="2000" dirty="0" smtClean="0"/>
              <a:t>)</a:t>
            </a:r>
            <a:endParaRPr lang="en-AU" sz="2000" dirty="0"/>
          </a:p>
          <a:p>
            <a:pPr>
              <a:defRPr/>
            </a:pPr>
            <a:r>
              <a:rPr lang="en-AU" sz="2000" dirty="0" smtClean="0"/>
              <a:t>This material is </a:t>
            </a:r>
            <a:r>
              <a:rPr lang="en-AU" sz="2000" dirty="0"/>
              <a:t>licensed under </a:t>
            </a:r>
            <a:r>
              <a:rPr lang="en-AU" sz="2000" dirty="0" smtClean="0"/>
              <a:t>Creative </a:t>
            </a:r>
            <a:r>
              <a:rPr lang="en-AU" sz="2000" dirty="0"/>
              <a:t>Commons </a:t>
            </a:r>
            <a:r>
              <a:rPr lang="en-AU" sz="2000" dirty="0" smtClean="0"/>
              <a:t>Attribution 4.0 licence. We request </a:t>
            </a:r>
            <a:r>
              <a:rPr lang="en-AU" sz="2000" dirty="0"/>
              <a:t>that you observe and retain any copyright or related notices that may </a:t>
            </a:r>
            <a:r>
              <a:rPr lang="en-AU" sz="2000" dirty="0" smtClean="0"/>
              <a:t>accompany this </a:t>
            </a:r>
            <a:r>
              <a:rPr lang="en-AU" sz="2000" dirty="0"/>
              <a:t>material as part of </a:t>
            </a:r>
            <a:r>
              <a:rPr lang="en-AU" sz="2000" dirty="0" smtClean="0"/>
              <a:t>attribution</a:t>
            </a:r>
            <a:r>
              <a:rPr lang="en-AU" sz="2000" dirty="0"/>
              <a:t>. This is </a:t>
            </a:r>
            <a:r>
              <a:rPr lang="en-AU" sz="2000" dirty="0" smtClean="0"/>
              <a:t>a </a:t>
            </a:r>
            <a:r>
              <a:rPr lang="en-AU" sz="2000" dirty="0"/>
              <a:t>requirement of </a:t>
            </a:r>
            <a:r>
              <a:rPr lang="en-AU" sz="2000" dirty="0" smtClean="0"/>
              <a:t>Creative Commons Licences</a:t>
            </a:r>
            <a:endParaRPr lang="en-AU" sz="2000" b="1" dirty="0" smtClean="0"/>
          </a:p>
          <a:p>
            <a:pPr>
              <a:defRPr/>
            </a:pPr>
            <a:r>
              <a:rPr lang="en-AU" sz="2000" dirty="0" smtClean="0"/>
              <a:t>Please </a:t>
            </a:r>
            <a:r>
              <a:rPr lang="en-AU" sz="2000" dirty="0"/>
              <a:t>give attribution </a:t>
            </a:r>
            <a:r>
              <a:rPr lang="en-AU" sz="2000" dirty="0" smtClean="0"/>
              <a:t>to Department of Mines and Petroleum, 2016</a:t>
            </a:r>
          </a:p>
          <a:p>
            <a:pPr>
              <a:defRPr/>
            </a:pPr>
            <a:r>
              <a:rPr lang="en-AU" altLang="en-US" sz="2000" dirty="0"/>
              <a:t>For resources, information or clarification, please contact:</a:t>
            </a:r>
          </a:p>
          <a:p>
            <a:pPr lvl="1" indent="242888">
              <a:buFontTx/>
              <a:buNone/>
              <a:defRPr/>
            </a:pPr>
            <a:r>
              <a:rPr lang="en-AU" altLang="en-US" sz="2000" b="1" dirty="0" smtClean="0">
                <a:solidFill>
                  <a:srgbClr val="C00000"/>
                </a:solidFill>
                <a:hlinkClick r:id="rId3"/>
              </a:rPr>
              <a:t>RSDComms@dmp.wa.gov.au</a:t>
            </a:r>
            <a:r>
              <a:rPr lang="en-AU" altLang="en-US" sz="2000" b="1" dirty="0" smtClean="0">
                <a:solidFill>
                  <a:srgbClr val="C00000"/>
                </a:solidFill>
              </a:rPr>
              <a:t> </a:t>
            </a:r>
            <a:r>
              <a:rPr lang="en-AU" altLang="en-US" sz="2000" dirty="0" smtClean="0"/>
              <a:t>or </a:t>
            </a:r>
            <a:r>
              <a:rPr lang="en-AU" altLang="en-US" sz="2000" dirty="0"/>
              <a:t>visit</a:t>
            </a:r>
          </a:p>
          <a:p>
            <a:pPr lvl="1" indent="242888">
              <a:buFontTx/>
              <a:buNone/>
              <a:defRPr/>
            </a:pPr>
            <a:r>
              <a:rPr lang="en-AU" altLang="en-US" sz="2000" b="1" dirty="0">
                <a:solidFill>
                  <a:srgbClr val="C00000"/>
                </a:solidFill>
                <a:hlinkClick r:id="rId4"/>
              </a:rPr>
              <a:t>www.dmp.wa.gov.au/ResourcesSafety</a:t>
            </a:r>
            <a:endParaRPr lang="en-AU" altLang="en-US" sz="2000" b="1" dirty="0">
              <a:solidFill>
                <a:srgbClr val="C00000"/>
              </a:solidFill>
            </a:endParaRPr>
          </a:p>
          <a:p>
            <a:pPr>
              <a:defRPr/>
            </a:pPr>
            <a:endParaRPr lang="en-AU" sz="2000" dirty="0"/>
          </a:p>
          <a:p>
            <a:pPr marL="0" indent="0">
              <a:buFontTx/>
              <a:buNone/>
              <a:defRPr/>
            </a:pPr>
            <a:endParaRPr lang="en-AU" sz="2000" dirty="0"/>
          </a:p>
        </p:txBody>
      </p:sp>
      <p:sp>
        <p:nvSpPr>
          <p:cNvPr id="2355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fld id="{ED21A707-80FC-4A1B-BCE3-E00B8FBF7EF2}" type="slidenum">
              <a:rPr lang="en-US" altLang="en-US" sz="1200" smtClean="0">
                <a:solidFill>
                  <a:srgbClr val="CF5E31"/>
                </a:solidFill>
              </a:rPr>
              <a:pPr/>
              <a:t>1</a:t>
            </a:fld>
            <a:endParaRPr lang="en-US" altLang="en-US" sz="1200" smtClean="0">
              <a:solidFill>
                <a:srgbClr val="CF5E31"/>
              </a:solidFill>
            </a:endParaRPr>
          </a:p>
        </p:txBody>
      </p:sp>
      <p:pic>
        <p:nvPicPr>
          <p:cNvPr id="23557" name="Picture 2"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1268413"/>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9583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Why aren’t we making better decisions?</a:t>
            </a:r>
          </a:p>
        </p:txBody>
      </p:sp>
      <p:sp>
        <p:nvSpPr>
          <p:cNvPr id="4099" name="Rectangle 3"/>
          <p:cNvSpPr>
            <a:spLocks noGrp="1" noChangeArrowheads="1"/>
          </p:cNvSpPr>
          <p:nvPr>
            <p:ph type="body" idx="1"/>
          </p:nvPr>
        </p:nvSpPr>
        <p:spPr/>
        <p:txBody>
          <a:bodyPr/>
          <a:lstStyle/>
          <a:p>
            <a:pPr eaLnBrk="1" hangingPunct="1"/>
            <a:r>
              <a:rPr lang="en-US" dirty="0"/>
              <a:t>When have you done something really stupid?</a:t>
            </a:r>
          </a:p>
          <a:p>
            <a:pPr lvl="1" eaLnBrk="1" hangingPunct="1"/>
            <a:r>
              <a:rPr lang="en-US" dirty="0" smtClean="0"/>
              <a:t>At work?</a:t>
            </a:r>
            <a:r>
              <a:rPr lang="en-US" dirty="0"/>
              <a:t> </a:t>
            </a:r>
            <a:endParaRPr lang="en-US" dirty="0" smtClean="0"/>
          </a:p>
          <a:p>
            <a:pPr lvl="1" eaLnBrk="1" hangingPunct="1"/>
            <a:r>
              <a:rPr lang="en-US" dirty="0" smtClean="0"/>
              <a:t>At home? </a:t>
            </a:r>
          </a:p>
          <a:p>
            <a:pPr lvl="1" eaLnBrk="1" hangingPunct="1"/>
            <a:r>
              <a:rPr lang="en-US" dirty="0" smtClean="0"/>
              <a:t>Or abroad?</a:t>
            </a:r>
          </a:p>
          <a:p>
            <a:pPr eaLnBrk="1" hangingPunct="1"/>
            <a:endParaRPr lang="en-US" dirty="0"/>
          </a:p>
          <a:p>
            <a:pPr eaLnBrk="1" hangingPunct="1"/>
            <a:r>
              <a:rPr lang="en-US" dirty="0" smtClean="0"/>
              <a:t>Why did you make that decision?</a:t>
            </a:r>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10</a:t>
            </a:fld>
            <a:endParaRPr lang="en-US" dirty="0"/>
          </a:p>
        </p:txBody>
      </p:sp>
    </p:spTree>
    <p:extLst>
      <p:ext uri="{BB962C8B-B14F-4D97-AF65-F5344CB8AC3E}">
        <p14:creationId xmlns:p14="http://schemas.microsoft.com/office/powerpoint/2010/main" val="13202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Investigation insights: Top 3</a:t>
            </a:r>
            <a:endParaRPr lang="en-AU" dirty="0"/>
          </a:p>
        </p:txBody>
      </p:sp>
      <p:sp>
        <p:nvSpPr>
          <p:cNvPr id="3" name="Content Placeholder 2"/>
          <p:cNvSpPr>
            <a:spLocks noGrp="1"/>
          </p:cNvSpPr>
          <p:nvPr>
            <p:ph idx="1"/>
          </p:nvPr>
        </p:nvSpPr>
        <p:spPr>
          <a:xfrm>
            <a:off x="783704" y="1340768"/>
            <a:ext cx="7772400" cy="4495800"/>
          </a:xfrm>
        </p:spPr>
        <p:txBody>
          <a:bodyPr/>
          <a:lstStyle/>
          <a:p>
            <a:pPr marL="457200" indent="-457200">
              <a:buFont typeface="+mj-lt"/>
              <a:buAutoNum type="arabicPeriod"/>
            </a:pPr>
            <a:r>
              <a:rPr lang="en-AU" dirty="0" smtClean="0"/>
              <a:t>Hazard awareness</a:t>
            </a:r>
          </a:p>
          <a:p>
            <a:pPr marL="457200" indent="-457200">
              <a:buFont typeface="+mj-lt"/>
              <a:buAutoNum type="arabicPeriod"/>
            </a:pPr>
            <a:r>
              <a:rPr lang="en-AU" dirty="0"/>
              <a:t>Hazard a</a:t>
            </a:r>
            <a:r>
              <a:rPr lang="en-AU" dirty="0" smtClean="0"/>
              <a:t>wareness</a:t>
            </a:r>
          </a:p>
          <a:p>
            <a:pPr marL="457200" indent="-457200">
              <a:buFont typeface="+mj-lt"/>
              <a:buAutoNum type="arabicPeriod"/>
            </a:pPr>
            <a:r>
              <a:rPr lang="en-AU" dirty="0"/>
              <a:t>Hazard </a:t>
            </a:r>
            <a:r>
              <a:rPr lang="en-AU" dirty="0" smtClean="0"/>
              <a:t>awareness</a:t>
            </a:r>
          </a:p>
          <a:p>
            <a:pPr marL="457200" indent="-457200">
              <a:buFont typeface="+mj-lt"/>
              <a:buAutoNum type="arabicPeriod"/>
            </a:pPr>
            <a:endParaRPr lang="en-AU" dirty="0" smtClean="0"/>
          </a:p>
          <a:p>
            <a:endParaRPr lang="en-AU" dirty="0"/>
          </a:p>
          <a:p>
            <a:endParaRPr lang="en-AU" dirty="0" smtClean="0"/>
          </a:p>
          <a:p>
            <a:endParaRPr lang="en-AU" dirty="0"/>
          </a:p>
          <a:p>
            <a:r>
              <a:rPr lang="en-AU" dirty="0"/>
              <a:t>Know your caught hazards</a:t>
            </a:r>
          </a:p>
          <a:p>
            <a:r>
              <a:rPr lang="en-AU" dirty="0"/>
              <a:t>Know your trapped hazards</a:t>
            </a:r>
          </a:p>
          <a:p>
            <a:r>
              <a:rPr lang="en-AU" dirty="0"/>
              <a:t>Know your crush hazards</a:t>
            </a:r>
          </a:p>
          <a:p>
            <a:endParaRPr lang="en-AU" dirty="0" smtClean="0"/>
          </a:p>
          <a:p>
            <a:endParaRPr lang="en-AU" dirty="0"/>
          </a:p>
          <a:p>
            <a:endParaRPr lang="en-AU" dirty="0"/>
          </a:p>
          <a:p>
            <a:endParaRPr lang="en-AU" dirty="0"/>
          </a:p>
        </p:txBody>
      </p:sp>
      <p:pic>
        <p:nvPicPr>
          <p:cNvPr id="4098" name="Picture 2" descr="C:\Users\mirsdmn\AppData\Local\Microsoft\Windows\Temporary Internet Files\Content.IE5\BPFJK6ST\ThreeWiseMonkeysOriginal.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64" y="2348880"/>
            <a:ext cx="7207076" cy="25337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11</a:t>
            </a:fld>
            <a:endParaRPr lang="en-US" dirty="0"/>
          </a:p>
        </p:txBody>
      </p:sp>
    </p:spTree>
    <p:extLst>
      <p:ext uri="{BB962C8B-B14F-4D97-AF65-F5344CB8AC3E}">
        <p14:creationId xmlns:p14="http://schemas.microsoft.com/office/powerpoint/2010/main" val="2307310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t>
            </a:r>
            <a:r>
              <a:rPr lang="en-AU" dirty="0" smtClean="0"/>
              <a:t>tep back and Take 5</a:t>
            </a:r>
            <a:endParaRPr lang="en-AU" dirty="0"/>
          </a:p>
        </p:txBody>
      </p:sp>
      <p:sp>
        <p:nvSpPr>
          <p:cNvPr id="3" name="Content Placeholder 2"/>
          <p:cNvSpPr>
            <a:spLocks noGrp="1"/>
          </p:cNvSpPr>
          <p:nvPr>
            <p:ph idx="1"/>
          </p:nvPr>
        </p:nvSpPr>
        <p:spPr>
          <a:xfrm>
            <a:off x="685800" y="1556792"/>
            <a:ext cx="8110314" cy="4783832"/>
          </a:xfrm>
        </p:spPr>
        <p:txBody>
          <a:bodyPr/>
          <a:lstStyle/>
          <a:p>
            <a:r>
              <a:rPr lang="en-AU" dirty="0" smtClean="0"/>
              <a:t>Have you done a </a:t>
            </a:r>
            <a:r>
              <a:rPr lang="en-AU" dirty="0"/>
              <a:t>T</a:t>
            </a:r>
            <a:r>
              <a:rPr lang="en-AU" dirty="0" smtClean="0"/>
              <a:t>ake 5? Did they do a Take 5?</a:t>
            </a:r>
          </a:p>
          <a:p>
            <a:endParaRPr lang="en-AU" dirty="0"/>
          </a:p>
          <a:p>
            <a:endParaRPr lang="en-AU" dirty="0" smtClean="0"/>
          </a:p>
          <a:p>
            <a:endParaRPr lang="en-AU" dirty="0"/>
          </a:p>
          <a:p>
            <a:endParaRPr lang="en-AU" dirty="0" smtClean="0"/>
          </a:p>
          <a:p>
            <a:endParaRPr lang="en-AU" dirty="0"/>
          </a:p>
          <a:p>
            <a:endParaRPr lang="en-AU" dirty="0" smtClean="0"/>
          </a:p>
          <a:p>
            <a:r>
              <a:rPr lang="en-AU" dirty="0" smtClean="0"/>
              <a:t>What </a:t>
            </a:r>
            <a:r>
              <a:rPr lang="en-AU" dirty="0"/>
              <a:t>is the point? What is the purpose?</a:t>
            </a:r>
          </a:p>
          <a:p>
            <a:r>
              <a:rPr lang="en-AU" dirty="0" smtClean="0"/>
              <a:t>How about JSA/JHA/JSEA/TBRA? (different flavours)</a:t>
            </a:r>
          </a:p>
          <a:p>
            <a:r>
              <a:rPr lang="en-AU" dirty="0" smtClean="0"/>
              <a:t>Take 5’s &amp; JSA’s</a:t>
            </a:r>
            <a:br>
              <a:rPr lang="en-AU" dirty="0" smtClean="0"/>
            </a:br>
            <a:r>
              <a:rPr lang="en-AU" dirty="0" smtClean="0"/>
              <a:t>		        hazard awareness and human error</a:t>
            </a:r>
          </a:p>
          <a:p>
            <a:endParaRPr lang="en-AU" dirty="0" smtClean="0"/>
          </a:p>
          <a:p>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128416"/>
            <a:ext cx="3805684" cy="2163438"/>
          </a:xfrm>
          <a:prstGeom prst="rect">
            <a:avLst/>
          </a:prstGeom>
        </p:spPr>
      </p:pic>
      <p:sp>
        <p:nvSpPr>
          <p:cNvPr id="5" name="Slide Number Placeholder 4"/>
          <p:cNvSpPr>
            <a:spLocks noGrp="1"/>
          </p:cNvSpPr>
          <p:nvPr>
            <p:ph type="sldNum" sz="quarter" idx="10"/>
          </p:nvPr>
        </p:nvSpPr>
        <p:spPr/>
        <p:txBody>
          <a:bodyPr/>
          <a:lstStyle/>
          <a:p>
            <a:pPr>
              <a:defRPr/>
            </a:pPr>
            <a:fld id="{65F01BBC-B154-426B-B193-7FA9844B8C65}" type="slidenum">
              <a:rPr lang="en-US" smtClean="0"/>
              <a:pPr>
                <a:defRPr/>
              </a:pPr>
              <a:t>12</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464" y="1929406"/>
            <a:ext cx="3676650" cy="2362200"/>
          </a:xfrm>
          <a:prstGeom prst="rect">
            <a:avLst/>
          </a:prstGeom>
        </p:spPr>
      </p:pic>
      <p:sp>
        <p:nvSpPr>
          <p:cNvPr id="7" name="TextBox 6"/>
          <p:cNvSpPr txBox="1"/>
          <p:nvPr/>
        </p:nvSpPr>
        <p:spPr>
          <a:xfrm>
            <a:off x="4139952" y="2886968"/>
            <a:ext cx="864096" cy="646331"/>
          </a:xfrm>
          <a:prstGeom prst="rect">
            <a:avLst/>
          </a:prstGeom>
          <a:noFill/>
        </p:spPr>
        <p:txBody>
          <a:bodyPr wrap="square" rtlCol="0">
            <a:spAutoFit/>
          </a:bodyPr>
          <a:lstStyle/>
          <a:p>
            <a:r>
              <a:rPr lang="en-AU" sz="3600" b="1" dirty="0">
                <a:ln w="12700" cmpd="sng">
                  <a:solidFill>
                    <a:prstClr val="black"/>
                  </a:solidFill>
                </a:ln>
                <a:solidFill>
                  <a:srgbClr val="FF0000"/>
                </a:solidFill>
              </a:rPr>
              <a:t>VS</a:t>
            </a:r>
          </a:p>
        </p:txBody>
      </p:sp>
    </p:spTree>
    <p:extLst>
      <p:ext uri="{BB962C8B-B14F-4D97-AF65-F5344CB8AC3E}">
        <p14:creationId xmlns:p14="http://schemas.microsoft.com/office/powerpoint/2010/main" val="37456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Investigation insights: common patterns</a:t>
            </a:r>
            <a:endParaRPr lang="en-AU" dirty="0"/>
          </a:p>
        </p:txBody>
      </p:sp>
      <p:sp>
        <p:nvSpPr>
          <p:cNvPr id="3" name="Content Placeholder 2"/>
          <p:cNvSpPr>
            <a:spLocks noGrp="1"/>
          </p:cNvSpPr>
          <p:nvPr>
            <p:ph idx="1"/>
          </p:nvPr>
        </p:nvSpPr>
        <p:spPr/>
        <p:txBody>
          <a:bodyPr/>
          <a:lstStyle/>
          <a:p>
            <a:r>
              <a:rPr lang="en-AU" dirty="0" smtClean="0"/>
              <a:t>Before or after breaks</a:t>
            </a:r>
          </a:p>
          <a:p>
            <a:pPr marL="0" indent="0" algn="r">
              <a:buNone/>
            </a:pPr>
            <a:r>
              <a:rPr lang="en-AU" dirty="0" smtClean="0"/>
              <a:t>Why is that?</a:t>
            </a:r>
            <a:br>
              <a:rPr lang="en-AU" dirty="0" smtClean="0"/>
            </a:br>
            <a:endParaRPr lang="en-AU" dirty="0" smtClean="0"/>
          </a:p>
          <a:p>
            <a:r>
              <a:rPr lang="en-AU" dirty="0" smtClean="0"/>
              <a:t>Helping someone else do their task</a:t>
            </a:r>
          </a:p>
          <a:p>
            <a:pPr marL="0" indent="0" algn="r">
              <a:buNone/>
            </a:pPr>
            <a:r>
              <a:rPr lang="en-AU" dirty="0"/>
              <a:t>	</a:t>
            </a:r>
            <a:r>
              <a:rPr lang="en-AU" dirty="0" smtClean="0"/>
              <a:t>Why is that?</a:t>
            </a:r>
            <a:br>
              <a:rPr lang="en-AU" dirty="0" smtClean="0"/>
            </a:br>
            <a:endParaRPr lang="en-AU" dirty="0" smtClean="0"/>
          </a:p>
          <a:p>
            <a:r>
              <a:rPr lang="en-AU" dirty="0" smtClean="0"/>
              <a:t>What normally works or is supposed to work didn’t</a:t>
            </a:r>
          </a:p>
          <a:p>
            <a:pPr marL="0" indent="0" algn="r">
              <a:buNone/>
            </a:pPr>
            <a:r>
              <a:rPr lang="en-AU" dirty="0" smtClean="0"/>
              <a:t>What do you do?</a:t>
            </a:r>
            <a:br>
              <a:rPr lang="en-AU" dirty="0" smtClean="0"/>
            </a:br>
            <a:endParaRPr lang="en-AU" dirty="0" smtClean="0"/>
          </a:p>
          <a:p>
            <a:r>
              <a:rPr lang="en-AU" dirty="0" smtClean="0"/>
              <a:t>Scope creep or something changed…?</a:t>
            </a:r>
          </a:p>
          <a:p>
            <a:r>
              <a:rPr lang="en-AU" dirty="0" smtClean="0"/>
              <a:t>Poor procedures or  poor planning</a:t>
            </a:r>
          </a:p>
          <a:p>
            <a:pPr marL="0" indent="0">
              <a:buNone/>
            </a:pPr>
            <a:r>
              <a:rPr lang="en-AU" dirty="0" smtClean="0"/>
              <a:t/>
            </a:r>
            <a:br>
              <a:rPr lang="en-AU" dirty="0" smtClean="0"/>
            </a:b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13</a:t>
            </a:fld>
            <a:endParaRPr lang="en-US" dirty="0"/>
          </a:p>
        </p:txBody>
      </p:sp>
    </p:spTree>
    <p:extLst>
      <p:ext uri="{BB962C8B-B14F-4D97-AF65-F5344CB8AC3E}">
        <p14:creationId xmlns:p14="http://schemas.microsoft.com/office/powerpoint/2010/main" val="13857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755576" y="2708920"/>
            <a:ext cx="770262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AU" kern="0" dirty="0" smtClean="0">
                <a:solidFill>
                  <a:srgbClr val="FF0000"/>
                </a:solidFill>
              </a:rPr>
              <a:t>The following video is about a real </a:t>
            </a:r>
            <a:r>
              <a:rPr lang="en-AU" kern="0" dirty="0">
                <a:solidFill>
                  <a:srgbClr val="FF0000"/>
                </a:solidFill>
              </a:rPr>
              <a:t>a</a:t>
            </a:r>
            <a:r>
              <a:rPr lang="en-AU" kern="0" dirty="0" smtClean="0">
                <a:solidFill>
                  <a:srgbClr val="FF0000"/>
                </a:solidFill>
              </a:rPr>
              <a:t>ccident</a:t>
            </a:r>
            <a:br>
              <a:rPr lang="en-AU" kern="0" dirty="0" smtClean="0">
                <a:solidFill>
                  <a:srgbClr val="FF0000"/>
                </a:solidFill>
              </a:rPr>
            </a:br>
            <a:r>
              <a:rPr lang="en-AU" kern="0" dirty="0" smtClean="0">
                <a:solidFill>
                  <a:srgbClr val="FF0000"/>
                </a:solidFill>
              </a:rPr>
              <a:t>with real </a:t>
            </a:r>
            <a:r>
              <a:rPr lang="en-AU" kern="0" dirty="0">
                <a:solidFill>
                  <a:srgbClr val="FF0000"/>
                </a:solidFill>
              </a:rPr>
              <a:t>c</a:t>
            </a:r>
            <a:r>
              <a:rPr lang="en-AU" kern="0" dirty="0" smtClean="0">
                <a:solidFill>
                  <a:srgbClr val="FF0000"/>
                </a:solidFill>
              </a:rPr>
              <a:t>onsequences and may show images of injuries which some viewers may find disturbing</a:t>
            </a:r>
            <a:br>
              <a:rPr lang="en-AU" kern="0" dirty="0" smtClean="0">
                <a:solidFill>
                  <a:srgbClr val="FF0000"/>
                </a:solidFill>
              </a:rPr>
            </a:br>
            <a:endParaRPr lang="en-AU" kern="0" dirty="0" smtClean="0">
              <a:solidFill>
                <a:srgbClr val="FF0000"/>
              </a:solidFill>
            </a:endParaRPr>
          </a:p>
          <a:p>
            <a:pPr marL="0" indent="0">
              <a:buFontTx/>
              <a:buNone/>
            </a:pPr>
            <a:r>
              <a:rPr lang="en-AU" kern="0" dirty="0" smtClean="0">
                <a:solidFill>
                  <a:srgbClr val="FF0000"/>
                </a:solidFill>
              </a:rPr>
              <a:t>Do not try this at work or home</a:t>
            </a:r>
            <a:endParaRPr lang="en-AU" kern="0" dirty="0">
              <a:solidFill>
                <a:srgbClr val="FF0000"/>
              </a:solidFill>
            </a:endParaRPr>
          </a:p>
        </p:txBody>
      </p:sp>
      <p:sp>
        <p:nvSpPr>
          <p:cNvPr id="2" name="Title 1"/>
          <p:cNvSpPr>
            <a:spLocks noGrp="1"/>
          </p:cNvSpPr>
          <p:nvPr>
            <p:ph type="title"/>
          </p:nvPr>
        </p:nvSpPr>
        <p:spPr/>
        <p:txBody>
          <a:bodyPr/>
          <a:lstStyle/>
          <a:p>
            <a:r>
              <a:rPr lang="en-AU" dirty="0"/>
              <a:t>Know your hazard video: t</a:t>
            </a:r>
            <a:r>
              <a:rPr lang="en-AU" dirty="0" smtClean="0"/>
              <a:t>rapped</a:t>
            </a:r>
            <a:endParaRPr lang="en-AU" dirty="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14</a:t>
            </a:fld>
            <a:endParaRPr lang="en-US" dirty="0"/>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40" y="1343620"/>
            <a:ext cx="8866696" cy="496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91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47" y="1340768"/>
            <a:ext cx="7249761" cy="5437321"/>
          </a:xfrm>
          <a:prstGeom prst="rect">
            <a:avLst/>
          </a:prstGeom>
        </p:spPr>
      </p:pic>
      <p:sp>
        <p:nvSpPr>
          <p:cNvPr id="2" name="Title 1"/>
          <p:cNvSpPr>
            <a:spLocks noGrp="1"/>
          </p:cNvSpPr>
          <p:nvPr>
            <p:ph type="title"/>
          </p:nvPr>
        </p:nvSpPr>
        <p:spPr/>
        <p:txBody>
          <a:bodyPr/>
          <a:lstStyle/>
          <a:p>
            <a:r>
              <a:rPr lang="en-AU" dirty="0" smtClean="0"/>
              <a:t>In 2012</a:t>
            </a:r>
            <a:endParaRPr lang="en-AU" dirty="0"/>
          </a:p>
        </p:txBody>
      </p:sp>
      <p:sp>
        <p:nvSpPr>
          <p:cNvPr id="3" name="Content Placeholder 2"/>
          <p:cNvSpPr>
            <a:spLocks noGrp="1"/>
          </p:cNvSpPr>
          <p:nvPr>
            <p:ph idx="1"/>
          </p:nvPr>
        </p:nvSpPr>
        <p:spPr>
          <a:xfrm>
            <a:off x="685800" y="1628800"/>
            <a:ext cx="7772400" cy="4495800"/>
          </a:xfrm>
        </p:spPr>
        <p:txBody>
          <a:bodyPr/>
          <a:lstStyle/>
          <a:p>
            <a:r>
              <a:rPr lang="en-AU" dirty="0" smtClean="0"/>
              <a:t>Zero fatalities</a:t>
            </a:r>
          </a:p>
          <a:p>
            <a:r>
              <a:rPr lang="en-AU" dirty="0" smtClean="0"/>
              <a:t>How did we do it?</a:t>
            </a:r>
          </a:p>
          <a:p>
            <a:r>
              <a:rPr lang="en-AU" dirty="0" smtClean="0"/>
              <a:t>Were we making better decisions?</a:t>
            </a:r>
          </a:p>
          <a:p>
            <a:r>
              <a:rPr lang="en-AU" dirty="0" smtClean="0"/>
              <a:t>Were we safer?</a:t>
            </a:r>
            <a:endParaRPr lang="en-AU" dirty="0"/>
          </a:p>
        </p:txBody>
      </p:sp>
      <p:grpSp>
        <p:nvGrpSpPr>
          <p:cNvPr id="8" name="Group 7"/>
          <p:cNvGrpSpPr/>
          <p:nvPr/>
        </p:nvGrpSpPr>
        <p:grpSpPr>
          <a:xfrm>
            <a:off x="3923928" y="5229200"/>
            <a:ext cx="3672408" cy="1411966"/>
            <a:chOff x="3923928" y="5229200"/>
            <a:chExt cx="3672408" cy="1411966"/>
          </a:xfrm>
        </p:grpSpPr>
        <p:sp>
          <p:nvSpPr>
            <p:cNvPr id="4" name="Rounded Rectangle 3"/>
            <p:cNvSpPr/>
            <p:nvPr/>
          </p:nvSpPr>
          <p:spPr bwMode="auto">
            <a:xfrm>
              <a:off x="5796136" y="5633054"/>
              <a:ext cx="1800200" cy="1008112"/>
            </a:xfrm>
            <a:prstGeom prst="roundRect">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AU" sz="2400" dirty="0">
                  <a:solidFill>
                    <a:prstClr val="black"/>
                  </a:solidFill>
                </a:rPr>
                <a:t>1.5 tonne</a:t>
              </a:r>
              <a:br>
                <a:rPr lang="en-AU" sz="2400" dirty="0">
                  <a:solidFill>
                    <a:prstClr val="black"/>
                  </a:solidFill>
                </a:rPr>
              </a:br>
              <a:r>
                <a:rPr lang="en-AU" sz="2400" dirty="0">
                  <a:solidFill>
                    <a:prstClr val="black"/>
                  </a:solidFill>
                </a:rPr>
                <a:t>mill liner</a:t>
              </a:r>
            </a:p>
          </p:txBody>
        </p:sp>
        <p:cxnSp>
          <p:nvCxnSpPr>
            <p:cNvPr id="7" name="Straight Arrow Connector 6"/>
            <p:cNvCxnSpPr>
              <a:stCxn id="4" idx="1"/>
            </p:cNvCxnSpPr>
            <p:nvPr/>
          </p:nvCxnSpPr>
          <p:spPr bwMode="auto">
            <a:xfrm flipH="1" flipV="1">
              <a:off x="3923928" y="5229200"/>
              <a:ext cx="1872208" cy="90791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grpSp>
      <p:grpSp>
        <p:nvGrpSpPr>
          <p:cNvPr id="9" name="Group 8"/>
          <p:cNvGrpSpPr/>
          <p:nvPr/>
        </p:nvGrpSpPr>
        <p:grpSpPr>
          <a:xfrm>
            <a:off x="6012160" y="1456590"/>
            <a:ext cx="2232248" cy="2044418"/>
            <a:chOff x="5364088" y="5633054"/>
            <a:chExt cx="2232248" cy="2044418"/>
          </a:xfrm>
        </p:grpSpPr>
        <p:sp>
          <p:nvSpPr>
            <p:cNvPr id="10" name="Rounded Rectangle 9"/>
            <p:cNvSpPr/>
            <p:nvPr/>
          </p:nvSpPr>
          <p:spPr bwMode="auto">
            <a:xfrm>
              <a:off x="5796136" y="5633054"/>
              <a:ext cx="1800200" cy="1008112"/>
            </a:xfrm>
            <a:prstGeom prst="roundRect">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AU" dirty="0">
                  <a:solidFill>
                    <a:prstClr val="black"/>
                  </a:solidFill>
                </a:rPr>
                <a:t>Safety step and hard hat for scale</a:t>
              </a:r>
            </a:p>
          </p:txBody>
        </p:sp>
        <p:cxnSp>
          <p:nvCxnSpPr>
            <p:cNvPr id="11" name="Straight Arrow Connector 10"/>
            <p:cNvCxnSpPr>
              <a:stCxn id="10" idx="2"/>
            </p:cNvCxnSpPr>
            <p:nvPr/>
          </p:nvCxnSpPr>
          <p:spPr bwMode="auto">
            <a:xfrm flipH="1">
              <a:off x="5364088" y="6641166"/>
              <a:ext cx="1332148" cy="1036306"/>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grpSp>
      <p:sp>
        <p:nvSpPr>
          <p:cNvPr id="6" name="Slide Number Placeholder 5"/>
          <p:cNvSpPr>
            <a:spLocks noGrp="1"/>
          </p:cNvSpPr>
          <p:nvPr>
            <p:ph type="sldNum" sz="quarter" idx="10"/>
          </p:nvPr>
        </p:nvSpPr>
        <p:spPr/>
        <p:txBody>
          <a:bodyPr/>
          <a:lstStyle/>
          <a:p>
            <a:pPr>
              <a:defRPr/>
            </a:pPr>
            <a:fld id="{65F01BBC-B154-426B-B193-7FA9844B8C65}" type="slidenum">
              <a:rPr lang="en-US" smtClean="0"/>
              <a:pPr>
                <a:defRPr/>
              </a:pPr>
              <a:t>15</a:t>
            </a:fld>
            <a:endParaRPr lang="en-US" dirty="0"/>
          </a:p>
        </p:txBody>
      </p:sp>
    </p:spTree>
    <p:extLst>
      <p:ext uri="{BB962C8B-B14F-4D97-AF65-F5344CB8AC3E}">
        <p14:creationId xmlns:p14="http://schemas.microsoft.com/office/powerpoint/2010/main" val="19890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Also 2012: three </a:t>
            </a:r>
            <a:r>
              <a:rPr lang="en-AU" dirty="0"/>
              <a:t>t</a:t>
            </a:r>
            <a:r>
              <a:rPr lang="en-AU" dirty="0" smtClean="0"/>
              <a:t>onnes of mesh</a:t>
            </a:r>
            <a:endParaRPr lang="en-AU"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75656" y="1484784"/>
            <a:ext cx="6552728" cy="4914546"/>
          </a:xfrm>
        </p:spPr>
      </p:pic>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16</a:t>
            </a:fld>
            <a:endParaRPr lang="en-US" dirty="0"/>
          </a:p>
        </p:txBody>
      </p:sp>
    </p:spTree>
    <p:extLst>
      <p:ext uri="{BB962C8B-B14F-4D97-AF65-F5344CB8AC3E}">
        <p14:creationId xmlns:p14="http://schemas.microsoft.com/office/powerpoint/2010/main" val="1195248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Three </a:t>
            </a:r>
            <a:r>
              <a:rPr lang="en-AU" dirty="0"/>
              <a:t>t</a:t>
            </a:r>
            <a:r>
              <a:rPr lang="en-AU" dirty="0" smtClean="0"/>
              <a:t>onnes and three people</a:t>
            </a:r>
            <a:endParaRPr lang="en-AU"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74800" y="1600200"/>
            <a:ext cx="5994400" cy="4495800"/>
          </a:xfrm>
        </p:spPr>
      </p:pic>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17</a:t>
            </a:fld>
            <a:endParaRPr lang="en-US" dirty="0"/>
          </a:p>
        </p:txBody>
      </p:sp>
    </p:spTree>
    <p:extLst>
      <p:ext uri="{BB962C8B-B14F-4D97-AF65-F5344CB8AC3E}">
        <p14:creationId xmlns:p14="http://schemas.microsoft.com/office/powerpoint/2010/main" val="3951329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755576" y="2708920"/>
            <a:ext cx="7702624" cy="16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AU" kern="0" dirty="0">
                <a:solidFill>
                  <a:srgbClr val="FF0000"/>
                </a:solidFill>
              </a:rPr>
              <a:t>The following </a:t>
            </a:r>
            <a:r>
              <a:rPr lang="en-AU" kern="0" dirty="0" smtClean="0">
                <a:solidFill>
                  <a:srgbClr val="FF0000"/>
                </a:solidFill>
              </a:rPr>
              <a:t>video is </a:t>
            </a:r>
            <a:r>
              <a:rPr lang="en-AU" kern="0" dirty="0">
                <a:solidFill>
                  <a:srgbClr val="FF0000"/>
                </a:solidFill>
              </a:rPr>
              <a:t>about a real accident</a:t>
            </a:r>
            <a:br>
              <a:rPr lang="en-AU" kern="0" dirty="0">
                <a:solidFill>
                  <a:srgbClr val="FF0000"/>
                </a:solidFill>
              </a:rPr>
            </a:br>
            <a:r>
              <a:rPr lang="en-AU" kern="0" dirty="0">
                <a:solidFill>
                  <a:srgbClr val="FF0000"/>
                </a:solidFill>
              </a:rPr>
              <a:t>with real consequences and may show images of injuries which some viewers may find disturbing</a:t>
            </a:r>
            <a:br>
              <a:rPr lang="en-AU" kern="0" dirty="0">
                <a:solidFill>
                  <a:srgbClr val="FF0000"/>
                </a:solidFill>
              </a:rPr>
            </a:br>
            <a:endParaRPr lang="en-AU" kern="0" dirty="0">
              <a:solidFill>
                <a:srgbClr val="FF0000"/>
              </a:solidFill>
            </a:endParaRPr>
          </a:p>
          <a:p>
            <a:pPr marL="0" indent="0">
              <a:buFontTx/>
              <a:buNone/>
            </a:pPr>
            <a:r>
              <a:rPr lang="en-AU" kern="0" dirty="0">
                <a:solidFill>
                  <a:srgbClr val="FF0000"/>
                </a:solidFill>
              </a:rPr>
              <a:t>Do not try this at work or home</a:t>
            </a:r>
          </a:p>
        </p:txBody>
      </p:sp>
      <p:sp>
        <p:nvSpPr>
          <p:cNvPr id="2" name="Title 1"/>
          <p:cNvSpPr>
            <a:spLocks noGrp="1"/>
          </p:cNvSpPr>
          <p:nvPr>
            <p:ph type="title"/>
          </p:nvPr>
        </p:nvSpPr>
        <p:spPr/>
        <p:txBody>
          <a:bodyPr/>
          <a:lstStyle/>
          <a:p>
            <a:r>
              <a:rPr lang="en-AU" dirty="0"/>
              <a:t>Know your hazard video: c</a:t>
            </a:r>
            <a:r>
              <a:rPr lang="en-AU" dirty="0" smtClean="0"/>
              <a:t>rushed</a:t>
            </a:r>
            <a:endParaRPr lang="en-AU" dirty="0"/>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18</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1349876"/>
            <a:ext cx="8964488" cy="5031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289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Crushed</a:t>
            </a:r>
            <a:endParaRPr lang="en-AU"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87624" y="1340768"/>
            <a:ext cx="7416824" cy="4912442"/>
          </a:xfrm>
        </p:spPr>
      </p:pic>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19</a:t>
            </a:fld>
            <a:endParaRPr lang="en-US" dirty="0"/>
          </a:p>
        </p:txBody>
      </p:sp>
    </p:spTree>
    <p:extLst>
      <p:ext uri="{BB962C8B-B14F-4D97-AF65-F5344CB8AC3E}">
        <p14:creationId xmlns:p14="http://schemas.microsoft.com/office/powerpoint/2010/main" val="2428958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16632"/>
            <a:ext cx="8350696" cy="1143000"/>
          </a:xfrm>
        </p:spPr>
        <p:txBody>
          <a:bodyPr/>
          <a:lstStyle/>
          <a:p>
            <a:r>
              <a:rPr lang="en-AU" dirty="0">
                <a:solidFill>
                  <a:srgbClr val="CF5E31"/>
                </a:solidFill>
              </a:rPr>
              <a:t>What are the consequences of getting caught, trapped </a:t>
            </a:r>
            <a:r>
              <a:rPr lang="en-AU" dirty="0" smtClean="0">
                <a:solidFill>
                  <a:srgbClr val="CF5E31"/>
                </a:solidFill>
              </a:rPr>
              <a:t>or crushed</a:t>
            </a:r>
            <a:r>
              <a:rPr lang="en-AU" dirty="0">
                <a:solidFill>
                  <a:srgbClr val="CF5E31"/>
                </a:solidFill>
              </a:rPr>
              <a:t>?</a:t>
            </a:r>
          </a:p>
        </p:txBody>
      </p:sp>
      <p:sp>
        <p:nvSpPr>
          <p:cNvPr id="60419" name="Subtitle 4"/>
          <p:cNvSpPr>
            <a:spLocks noGrp="1"/>
          </p:cNvSpPr>
          <p:nvPr>
            <p:ph idx="1"/>
          </p:nvPr>
        </p:nvSpPr>
        <p:spPr>
          <a:xfrm>
            <a:off x="685800" y="1600200"/>
            <a:ext cx="8134672" cy="4495800"/>
          </a:xfrm>
        </p:spPr>
        <p:txBody>
          <a:bodyPr/>
          <a:lstStyle/>
          <a:p>
            <a:pPr>
              <a:buFontTx/>
              <a:buNone/>
              <a:defRPr/>
            </a:pPr>
            <a:endParaRPr lang="en-AU" dirty="0" smtClean="0">
              <a:cs typeface="+mn-cs"/>
            </a:endParaRPr>
          </a:p>
          <a:p>
            <a:pPr>
              <a:buFontTx/>
              <a:buNone/>
              <a:defRPr/>
            </a:pPr>
            <a:endParaRPr lang="en-AU" dirty="0" smtClean="0">
              <a:cs typeface="+mn-cs"/>
            </a:endParaRPr>
          </a:p>
          <a:p>
            <a:pPr>
              <a:buFontTx/>
              <a:buNone/>
              <a:defRPr/>
            </a:pPr>
            <a:endParaRPr lang="en-AU" dirty="0" smtClean="0">
              <a:cs typeface="+mn-cs"/>
            </a:endParaRPr>
          </a:p>
          <a:p>
            <a:pPr>
              <a:buFontTx/>
              <a:buNone/>
              <a:defRPr/>
            </a:pPr>
            <a:endParaRPr lang="en-AU" dirty="0" smtClean="0">
              <a:cs typeface="+mn-cs"/>
            </a:endParaRPr>
          </a:p>
          <a:p>
            <a:pPr>
              <a:spcBef>
                <a:spcPts val="0"/>
              </a:spcBef>
              <a:buNone/>
            </a:pPr>
            <a:endParaRPr lang="en-AU" sz="2000" dirty="0" smtClean="0"/>
          </a:p>
          <a:p>
            <a:pPr algn="r">
              <a:buNone/>
            </a:pPr>
            <a:endParaRPr lang="en-AU" sz="2000" dirty="0" smtClean="0"/>
          </a:p>
          <a:p>
            <a:pPr algn="r">
              <a:buFontTx/>
              <a:buNone/>
            </a:pPr>
            <a:r>
              <a:rPr lang="en-AU" dirty="0" smtClean="0"/>
              <a:t> </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2</a:t>
            </a:fld>
            <a:endParaRPr lang="en-US" dirty="0"/>
          </a:p>
        </p:txBody>
      </p:sp>
    </p:spTree>
    <p:extLst>
      <p:ext uri="{BB962C8B-B14F-4D97-AF65-F5344CB8AC3E}">
        <p14:creationId xmlns:p14="http://schemas.microsoft.com/office/powerpoint/2010/main" val="3731227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736" y="0"/>
            <a:ext cx="5260858" cy="6885384"/>
          </a:xfrm>
          <a:prstGeom prst="rect">
            <a:avLst/>
          </a:prstGeom>
          <a:ln>
            <a:solidFill>
              <a:srgbClr val="FF0000"/>
            </a:solidFill>
          </a:ln>
        </p:spPr>
      </p:pic>
      <p:sp>
        <p:nvSpPr>
          <p:cNvPr id="10" name="Rounded Rectangle 9"/>
          <p:cNvSpPr/>
          <p:nvPr/>
        </p:nvSpPr>
        <p:spPr>
          <a:xfrm>
            <a:off x="5268070" y="1403293"/>
            <a:ext cx="1992948" cy="73807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prstClr val="black"/>
                </a:solidFill>
              </a:rPr>
              <a:t>Overhead crane SWL 50 tonne</a:t>
            </a:r>
          </a:p>
        </p:txBody>
      </p:sp>
      <p:grpSp>
        <p:nvGrpSpPr>
          <p:cNvPr id="33" name="Group 32"/>
          <p:cNvGrpSpPr/>
          <p:nvPr/>
        </p:nvGrpSpPr>
        <p:grpSpPr>
          <a:xfrm>
            <a:off x="2322030" y="2141372"/>
            <a:ext cx="1716798" cy="1735093"/>
            <a:chOff x="2322031" y="2575146"/>
            <a:chExt cx="1325718" cy="1301319"/>
          </a:xfrm>
        </p:grpSpPr>
        <p:sp>
          <p:nvSpPr>
            <p:cNvPr id="9" name="Rounded Rectangle 8"/>
            <p:cNvSpPr/>
            <p:nvPr/>
          </p:nvSpPr>
          <p:spPr>
            <a:xfrm>
              <a:off x="2322031" y="2575146"/>
              <a:ext cx="1325718" cy="65066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prstClr val="black"/>
                  </a:solidFill>
                </a:rPr>
                <a:t>100 tonne </a:t>
              </a:r>
              <a:br>
                <a:rPr lang="en-AU" dirty="0">
                  <a:solidFill>
                    <a:prstClr val="black"/>
                  </a:solidFill>
                </a:rPr>
              </a:br>
              <a:r>
                <a:rPr lang="en-AU" dirty="0">
                  <a:solidFill>
                    <a:prstClr val="black"/>
                  </a:solidFill>
                </a:rPr>
                <a:t>surface miner</a:t>
              </a:r>
            </a:p>
          </p:txBody>
        </p:sp>
        <p:cxnSp>
          <p:nvCxnSpPr>
            <p:cNvPr id="12" name="Straight Arrow Connector 11"/>
            <p:cNvCxnSpPr/>
            <p:nvPr/>
          </p:nvCxnSpPr>
          <p:spPr>
            <a:xfrm flipH="1">
              <a:off x="2763937" y="3225805"/>
              <a:ext cx="220953" cy="65066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a:stCxn id="10" idx="1"/>
          </p:cNvCxnSpPr>
          <p:nvPr/>
        </p:nvCxnSpPr>
        <p:spPr>
          <a:xfrm flipH="1">
            <a:off x="4826166" y="1772333"/>
            <a:ext cx="441904" cy="36903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5268071" y="3943641"/>
            <a:ext cx="2188523" cy="925519"/>
            <a:chOff x="5268071" y="3943641"/>
            <a:chExt cx="1841275" cy="506069"/>
          </a:xfrm>
        </p:grpSpPr>
        <p:sp>
          <p:nvSpPr>
            <p:cNvPr id="8" name="Rounded Rectangle 7"/>
            <p:cNvSpPr/>
            <p:nvPr/>
          </p:nvSpPr>
          <p:spPr>
            <a:xfrm>
              <a:off x="6078232" y="3943641"/>
              <a:ext cx="1031114" cy="50606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prstClr val="black"/>
                  </a:solidFill>
                </a:rPr>
                <a:t>2.2 tonne cab</a:t>
              </a:r>
            </a:p>
          </p:txBody>
        </p:sp>
        <p:cxnSp>
          <p:nvCxnSpPr>
            <p:cNvPr id="14" name="Straight Arrow Connector 13"/>
            <p:cNvCxnSpPr/>
            <p:nvPr/>
          </p:nvCxnSpPr>
          <p:spPr>
            <a:xfrm flipH="1">
              <a:off x="5268071" y="4196676"/>
              <a:ext cx="810161" cy="25303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Oval 14"/>
          <p:cNvSpPr/>
          <p:nvPr/>
        </p:nvSpPr>
        <p:spPr>
          <a:xfrm>
            <a:off x="4678863" y="2719737"/>
            <a:ext cx="515557" cy="122390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dirty="0">
              <a:solidFill>
                <a:prstClr val="black"/>
              </a:solidFill>
            </a:endParaRPr>
          </a:p>
        </p:txBody>
      </p:sp>
      <p:grpSp>
        <p:nvGrpSpPr>
          <p:cNvPr id="34" name="Group 33"/>
          <p:cNvGrpSpPr/>
          <p:nvPr/>
        </p:nvGrpSpPr>
        <p:grpSpPr>
          <a:xfrm>
            <a:off x="5194420" y="2330886"/>
            <a:ext cx="2185892" cy="1458154"/>
            <a:chOff x="5194420" y="2330886"/>
            <a:chExt cx="2185892" cy="1458154"/>
          </a:xfrm>
        </p:grpSpPr>
        <p:sp>
          <p:nvSpPr>
            <p:cNvPr id="16" name="Rounded Rectangle 15"/>
            <p:cNvSpPr/>
            <p:nvPr/>
          </p:nvSpPr>
          <p:spPr>
            <a:xfrm>
              <a:off x="5792445" y="2330886"/>
              <a:ext cx="1587867" cy="145815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prstClr val="black"/>
                  </a:solidFill>
                </a:rPr>
                <a:t>Rigging  connecting crane to cab SWL 5.5 tonne</a:t>
              </a:r>
            </a:p>
          </p:txBody>
        </p:sp>
        <p:cxnSp>
          <p:nvCxnSpPr>
            <p:cNvPr id="17" name="Straight Arrow Connector 16"/>
            <p:cNvCxnSpPr>
              <a:stCxn id="16" idx="1"/>
            </p:cNvCxnSpPr>
            <p:nvPr/>
          </p:nvCxnSpPr>
          <p:spPr>
            <a:xfrm flipH="1">
              <a:off x="5194420" y="3059963"/>
              <a:ext cx="598025" cy="16584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2363281" y="675456"/>
            <a:ext cx="2044165" cy="1025352"/>
            <a:chOff x="2363281" y="675456"/>
            <a:chExt cx="2044165" cy="1025352"/>
          </a:xfrm>
        </p:grpSpPr>
        <p:sp>
          <p:nvSpPr>
            <p:cNvPr id="18" name="Rounded Rectangle 17"/>
            <p:cNvSpPr/>
            <p:nvPr/>
          </p:nvSpPr>
          <p:spPr>
            <a:xfrm>
              <a:off x="2363281" y="1105779"/>
              <a:ext cx="1713336" cy="59502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dirty="0">
                  <a:solidFill>
                    <a:prstClr val="black"/>
                  </a:solidFill>
                </a:rPr>
                <a:t>Load cell display</a:t>
              </a:r>
            </a:p>
          </p:txBody>
        </p:sp>
        <p:cxnSp>
          <p:nvCxnSpPr>
            <p:cNvPr id="19" name="Straight Arrow Connector 18"/>
            <p:cNvCxnSpPr/>
            <p:nvPr/>
          </p:nvCxnSpPr>
          <p:spPr>
            <a:xfrm flipV="1">
              <a:off x="4038828" y="675456"/>
              <a:ext cx="368618" cy="43204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195736" y="4581128"/>
            <a:ext cx="2308530" cy="1296144"/>
            <a:chOff x="2195736" y="4581128"/>
            <a:chExt cx="2308530" cy="1296144"/>
          </a:xfrm>
        </p:grpSpPr>
        <p:sp>
          <p:nvSpPr>
            <p:cNvPr id="20" name="Rounded Rectangle 19"/>
            <p:cNvSpPr/>
            <p:nvPr/>
          </p:nvSpPr>
          <p:spPr>
            <a:xfrm>
              <a:off x="2195736" y="4637780"/>
              <a:ext cx="1928578" cy="12394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prstClr val="black"/>
                  </a:solidFill>
                </a:rPr>
                <a:t>Cab arms connecting cab to surface miner</a:t>
              </a:r>
            </a:p>
          </p:txBody>
        </p:sp>
        <p:cxnSp>
          <p:nvCxnSpPr>
            <p:cNvPr id="21" name="Straight Arrow Connector 20"/>
            <p:cNvCxnSpPr>
              <a:stCxn id="20" idx="3"/>
            </p:cNvCxnSpPr>
            <p:nvPr/>
          </p:nvCxnSpPr>
          <p:spPr>
            <a:xfrm flipV="1">
              <a:off x="4124314" y="4581128"/>
              <a:ext cx="283132" cy="67639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0" idx="3"/>
            </p:cNvCxnSpPr>
            <p:nvPr/>
          </p:nvCxnSpPr>
          <p:spPr>
            <a:xfrm>
              <a:off x="4124314" y="5257526"/>
              <a:ext cx="379952" cy="4368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136615" y="5621414"/>
            <a:ext cx="1975399" cy="1102070"/>
            <a:chOff x="3136615" y="5621414"/>
            <a:chExt cx="1975399" cy="1102070"/>
          </a:xfrm>
        </p:grpSpPr>
        <p:sp>
          <p:nvSpPr>
            <p:cNvPr id="11" name="Rounded Rectangle 10"/>
            <p:cNvSpPr/>
            <p:nvPr/>
          </p:nvSpPr>
          <p:spPr>
            <a:xfrm>
              <a:off x="3136615" y="6165304"/>
              <a:ext cx="1975399" cy="55818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prstClr val="black"/>
                  </a:solidFill>
                </a:rPr>
                <a:t>Location of workers</a:t>
              </a:r>
            </a:p>
          </p:txBody>
        </p:sp>
        <p:cxnSp>
          <p:nvCxnSpPr>
            <p:cNvPr id="23" name="Straight Arrow Connector 22"/>
            <p:cNvCxnSpPr>
              <a:stCxn id="11" idx="0"/>
            </p:cNvCxnSpPr>
            <p:nvPr/>
          </p:nvCxnSpPr>
          <p:spPr>
            <a:xfrm flipV="1">
              <a:off x="4124315" y="5621414"/>
              <a:ext cx="499155" cy="54389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4" name="Oval 23"/>
          <p:cNvSpPr/>
          <p:nvPr/>
        </p:nvSpPr>
        <p:spPr>
          <a:xfrm>
            <a:off x="4440642" y="5347572"/>
            <a:ext cx="359680" cy="54551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dirty="0">
              <a:solidFill>
                <a:prstClr val="black"/>
              </a:solidFill>
            </a:endParaRPr>
          </a:p>
        </p:txBody>
      </p:sp>
      <p:grpSp>
        <p:nvGrpSpPr>
          <p:cNvPr id="35" name="Group 34"/>
          <p:cNvGrpSpPr/>
          <p:nvPr/>
        </p:nvGrpSpPr>
        <p:grpSpPr>
          <a:xfrm>
            <a:off x="5268071" y="4997741"/>
            <a:ext cx="2400273" cy="1818851"/>
            <a:chOff x="5490799" y="5077157"/>
            <a:chExt cx="1695035" cy="1152129"/>
          </a:xfrm>
        </p:grpSpPr>
        <p:sp>
          <p:nvSpPr>
            <p:cNvPr id="25" name="Rounded Rectangle 24"/>
            <p:cNvSpPr/>
            <p:nvPr/>
          </p:nvSpPr>
          <p:spPr>
            <a:xfrm>
              <a:off x="5490799" y="5725512"/>
              <a:ext cx="1695035" cy="50377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prstClr val="black"/>
                  </a:solidFill>
                </a:rPr>
                <a:t>Machine used only in rescue after incident</a:t>
              </a:r>
            </a:p>
          </p:txBody>
        </p:sp>
        <p:cxnSp>
          <p:nvCxnSpPr>
            <p:cNvPr id="26" name="Straight Arrow Connector 25"/>
            <p:cNvCxnSpPr>
              <a:stCxn id="25" idx="0"/>
            </p:cNvCxnSpPr>
            <p:nvPr/>
          </p:nvCxnSpPr>
          <p:spPr>
            <a:xfrm flipV="1">
              <a:off x="6338317" y="5077157"/>
              <a:ext cx="301377" cy="64835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0"/>
          </p:nvPr>
        </p:nvSpPr>
        <p:spPr/>
        <p:txBody>
          <a:bodyPr/>
          <a:lstStyle/>
          <a:p>
            <a:pPr fontAlgn="base">
              <a:spcBef>
                <a:spcPct val="0"/>
              </a:spcBef>
              <a:spcAft>
                <a:spcPct val="0"/>
              </a:spcAft>
              <a:defRPr/>
            </a:pPr>
            <a:fld id="{CB34EFFD-3D38-454F-BF4C-702427A67346}" type="slidenum">
              <a:rPr lang="en-US" sz="1200" smtClean="0"/>
              <a:pPr fontAlgn="base">
                <a:spcBef>
                  <a:spcPct val="0"/>
                </a:spcBef>
                <a:spcAft>
                  <a:spcPct val="0"/>
                </a:spcAft>
                <a:defRPr/>
              </a:pPr>
              <a:t>20</a:t>
            </a:fld>
            <a:endParaRPr lang="en-US" sz="1200" dirty="0"/>
          </a:p>
        </p:txBody>
      </p:sp>
    </p:spTree>
    <p:extLst>
      <p:ext uri="{BB962C8B-B14F-4D97-AF65-F5344CB8AC3E}">
        <p14:creationId xmlns:p14="http://schemas.microsoft.com/office/powerpoint/2010/main" val="1012450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Caught, Trapped, Crushed Summary</a:t>
            </a:r>
            <a:endParaRPr lang="en-AU" dirty="0"/>
          </a:p>
        </p:txBody>
      </p:sp>
      <p:sp>
        <p:nvSpPr>
          <p:cNvPr id="3" name="Content Placeholder 2"/>
          <p:cNvSpPr>
            <a:spLocks noGrp="1"/>
          </p:cNvSpPr>
          <p:nvPr>
            <p:ph idx="1"/>
          </p:nvPr>
        </p:nvSpPr>
        <p:spPr/>
        <p:txBody>
          <a:bodyPr/>
          <a:lstStyle/>
          <a:p>
            <a:r>
              <a:rPr lang="en-AU" dirty="0" smtClean="0"/>
              <a:t>Hazard awareness</a:t>
            </a:r>
          </a:p>
          <a:p>
            <a:r>
              <a:rPr lang="en-AU" dirty="0" smtClean="0"/>
              <a:t>Know your </a:t>
            </a:r>
            <a:r>
              <a:rPr lang="en-AU" dirty="0"/>
              <a:t>h</a:t>
            </a:r>
            <a:r>
              <a:rPr lang="en-AU" dirty="0" smtClean="0"/>
              <a:t>azards</a:t>
            </a:r>
          </a:p>
          <a:p>
            <a:pPr marL="0" indent="0">
              <a:buNone/>
            </a:pPr>
            <a:endParaRPr lang="en-AU" dirty="0" smtClean="0"/>
          </a:p>
          <a:p>
            <a:r>
              <a:rPr lang="en-AU" dirty="0"/>
              <a:t>We all make </a:t>
            </a:r>
            <a:r>
              <a:rPr lang="en-AU" dirty="0" smtClean="0"/>
              <a:t>trade-offs</a:t>
            </a:r>
            <a:endParaRPr lang="en-AU" dirty="0"/>
          </a:p>
          <a:p>
            <a:r>
              <a:rPr lang="en-AU" dirty="0" smtClean="0"/>
              <a:t>We all make mistakes</a:t>
            </a:r>
          </a:p>
          <a:p>
            <a:r>
              <a:rPr lang="en-AU" dirty="0" smtClean="0"/>
              <a:t>Decisions have consequences – some people pay</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21</a:t>
            </a:fld>
            <a:endParaRPr lang="en-US" dirty="0"/>
          </a:p>
        </p:txBody>
      </p:sp>
    </p:spTree>
    <p:extLst>
      <p:ext uri="{BB962C8B-B14F-4D97-AF65-F5344CB8AC3E}">
        <p14:creationId xmlns:p14="http://schemas.microsoft.com/office/powerpoint/2010/main" val="24398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AU" dirty="0" smtClean="0"/>
              <a:t>Stay informed</a:t>
            </a:r>
            <a:endParaRPr lang="en-AU" dirty="0"/>
          </a:p>
        </p:txBody>
      </p:sp>
      <p:sp>
        <p:nvSpPr>
          <p:cNvPr id="6" name="Rectangle 5"/>
          <p:cNvSpPr/>
          <p:nvPr/>
        </p:nvSpPr>
        <p:spPr>
          <a:xfrm>
            <a:off x="704398" y="1424965"/>
            <a:ext cx="7251978" cy="5386090"/>
          </a:xfrm>
          <a:prstGeom prst="rect">
            <a:avLst/>
          </a:prstGeom>
        </p:spPr>
        <p:txBody>
          <a:bodyPr wrap="square">
            <a:spAutoFit/>
          </a:bodyPr>
          <a:lstStyle/>
          <a:p>
            <a:pPr fontAlgn="base">
              <a:spcBef>
                <a:spcPct val="0"/>
              </a:spcBef>
              <a:spcAft>
                <a:spcPts val="1200"/>
              </a:spcAft>
            </a:pPr>
            <a:r>
              <a:rPr lang="en-AU" sz="2400" dirty="0">
                <a:solidFill>
                  <a:srgbClr val="CF5E31"/>
                </a:solidFill>
                <a:sym typeface="Wingdings" panose="05000000000000000000" pitchFamily="2" charset="2"/>
              </a:rPr>
              <a:t>Remember: </a:t>
            </a:r>
            <a:r>
              <a:rPr lang="en-AU" sz="2400" dirty="0">
                <a:solidFill>
                  <a:prstClr val="black"/>
                </a:solidFill>
              </a:rPr>
              <a:t>Subscribe to our weekly email alert service to receive the latest news about what’s happening at Resources Safety</a:t>
            </a:r>
          </a:p>
          <a:p>
            <a:pPr fontAlgn="base">
              <a:spcBef>
                <a:spcPct val="0"/>
              </a:spcBef>
              <a:spcAft>
                <a:spcPts val="1200"/>
              </a:spcAft>
            </a:pPr>
            <a:r>
              <a:rPr lang="en-AU" sz="2400" dirty="0">
                <a:solidFill>
                  <a:prstClr val="black"/>
                </a:solidFill>
                <a:sym typeface="Wingdings" panose="05000000000000000000" pitchFamily="2" charset="2"/>
              </a:rPr>
              <a:t> @ </a:t>
            </a:r>
            <a:r>
              <a:rPr lang="en-AU" sz="2400" dirty="0">
                <a:solidFill>
                  <a:srgbClr val="CF5E31"/>
                </a:solidFill>
                <a:sym typeface="Wingdings" panose="05000000000000000000" pitchFamily="2" charset="2"/>
              </a:rPr>
              <a:t>www.dmp.wa.gov.au/subscriptions</a:t>
            </a:r>
            <a:r>
              <a:rPr lang="en-AU" sz="2400" dirty="0">
                <a:solidFill>
                  <a:prstClr val="black"/>
                </a:solidFill>
                <a:sym typeface="Wingdings" panose="05000000000000000000" pitchFamily="2" charset="2"/>
              </a:rPr>
              <a:t> </a:t>
            </a:r>
          </a:p>
          <a:p>
            <a:pPr fontAlgn="base">
              <a:spcBef>
                <a:spcPct val="0"/>
              </a:spcBef>
              <a:spcAft>
                <a:spcPts val="1200"/>
              </a:spcAft>
            </a:pPr>
            <a:endParaRPr lang="en-AU" sz="2400" dirty="0">
              <a:solidFill>
                <a:prstClr val="black"/>
              </a:solidFill>
              <a:sym typeface="Wingdings" panose="05000000000000000000" pitchFamily="2" charset="2"/>
            </a:endParaRPr>
          </a:p>
          <a:p>
            <a:pPr fontAlgn="base">
              <a:spcBef>
                <a:spcPct val="0"/>
              </a:spcBef>
              <a:spcAft>
                <a:spcPts val="1200"/>
              </a:spcAft>
            </a:pPr>
            <a:r>
              <a:rPr lang="en-AU" sz="2400" dirty="0">
                <a:solidFill>
                  <a:srgbClr val="CF5E31"/>
                </a:solidFill>
                <a:sym typeface="Wingdings" panose="05000000000000000000" pitchFamily="2" charset="2"/>
              </a:rPr>
              <a:t>Follow us on social media:</a:t>
            </a:r>
          </a:p>
          <a:p>
            <a:pPr fontAlgn="base">
              <a:spcBef>
                <a:spcPct val="0"/>
              </a:spcBef>
              <a:spcAft>
                <a:spcPts val="1200"/>
              </a:spcAft>
            </a:pPr>
            <a:endParaRPr lang="en-AU" sz="2400" dirty="0">
              <a:solidFill>
                <a:srgbClr val="CF5E31"/>
              </a:solidFill>
              <a:sym typeface="Wingdings" panose="05000000000000000000" pitchFamily="2" charset="2"/>
            </a:endParaRPr>
          </a:p>
          <a:p>
            <a:pPr fontAlgn="base">
              <a:spcBef>
                <a:spcPct val="0"/>
              </a:spcBef>
              <a:spcAft>
                <a:spcPts val="1200"/>
              </a:spcAft>
            </a:pPr>
            <a:endParaRPr lang="en-AU" sz="2400" dirty="0">
              <a:solidFill>
                <a:srgbClr val="CF5E31"/>
              </a:solidFill>
              <a:sym typeface="Wingdings" panose="05000000000000000000" pitchFamily="2" charset="2"/>
            </a:endParaRPr>
          </a:p>
          <a:p>
            <a:pPr fontAlgn="base">
              <a:spcBef>
                <a:spcPct val="0"/>
              </a:spcBef>
              <a:spcAft>
                <a:spcPts val="1200"/>
              </a:spcAft>
            </a:pPr>
            <a:endParaRPr lang="en-AU" sz="2400" dirty="0">
              <a:solidFill>
                <a:prstClr val="black"/>
              </a:solidFill>
              <a:sym typeface="Wingdings" panose="05000000000000000000" pitchFamily="2" charset="2"/>
            </a:endParaRPr>
          </a:p>
          <a:p>
            <a:pPr fontAlgn="base">
              <a:spcBef>
                <a:spcPct val="0"/>
              </a:spcBef>
              <a:spcAft>
                <a:spcPts val="1200"/>
              </a:spcAft>
            </a:pPr>
            <a:endParaRPr lang="en-AU" sz="2400" dirty="0">
              <a:solidFill>
                <a:srgbClr val="CF5E31"/>
              </a:solidFill>
            </a:endParaRPr>
          </a:p>
          <a:p>
            <a:pPr fontAlgn="base">
              <a:spcBef>
                <a:spcPct val="0"/>
              </a:spcBef>
              <a:spcAft>
                <a:spcPts val="1200"/>
              </a:spcAft>
            </a:pPr>
            <a:endParaRPr lang="en-AU" sz="2400" dirty="0">
              <a:solidFill>
                <a:srgbClr val="CF5E31"/>
              </a:solidFill>
            </a:endParaRPr>
          </a:p>
        </p:txBody>
      </p:sp>
      <p:pic>
        <p:nvPicPr>
          <p:cNvPr id="7" name="Picture 3" descr="W:\TRANSFER\Social Media\News-Twitter_DMP.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7702" y="4365104"/>
            <a:ext cx="1385313" cy="138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2" descr="Image result for linkedin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0152" y="4437112"/>
            <a:ext cx="1386488" cy="138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067944" y="5817458"/>
            <a:ext cx="5184576" cy="707886"/>
          </a:xfrm>
          <a:prstGeom prst="rect">
            <a:avLst/>
          </a:prstGeom>
        </p:spPr>
        <p:txBody>
          <a:bodyPr wrap="square">
            <a:spAutoFit/>
          </a:bodyPr>
          <a:lstStyle/>
          <a:p>
            <a:pPr algn="ctr" fontAlgn="base">
              <a:spcBef>
                <a:spcPct val="0"/>
              </a:spcBef>
            </a:pPr>
            <a:r>
              <a:rPr lang="en-AU" sz="2000" dirty="0">
                <a:solidFill>
                  <a:prstClr val="black"/>
                </a:solidFill>
                <a:sym typeface="Wingdings" panose="05000000000000000000" pitchFamily="2" charset="2"/>
              </a:rPr>
              <a:t>LinkedIn at </a:t>
            </a:r>
            <a:r>
              <a:rPr lang="en-AU" altLang="en-US" sz="2000" b="1" dirty="0">
                <a:solidFill>
                  <a:prstClr val="black"/>
                </a:solidFill>
              </a:rPr>
              <a:t>Department of </a:t>
            </a:r>
          </a:p>
          <a:p>
            <a:pPr algn="ctr" fontAlgn="base">
              <a:spcBef>
                <a:spcPct val="0"/>
              </a:spcBef>
            </a:pPr>
            <a:r>
              <a:rPr lang="en-AU" altLang="en-US" sz="2000" b="1" dirty="0">
                <a:solidFill>
                  <a:prstClr val="black"/>
                </a:solidFill>
              </a:rPr>
              <a:t>Mines and Petroleum</a:t>
            </a:r>
            <a:endParaRPr lang="en-AU" sz="2000" dirty="0">
              <a:solidFill>
                <a:prstClr val="black"/>
              </a:solidFill>
              <a:sym typeface="Wingdings" panose="05000000000000000000" pitchFamily="2" charset="2"/>
            </a:endParaRPr>
          </a:p>
        </p:txBody>
      </p:sp>
      <p:sp>
        <p:nvSpPr>
          <p:cNvPr id="5" name="Rectangle 4"/>
          <p:cNvSpPr/>
          <p:nvPr/>
        </p:nvSpPr>
        <p:spPr>
          <a:xfrm>
            <a:off x="1785962" y="5805264"/>
            <a:ext cx="1561902" cy="707886"/>
          </a:xfrm>
          <a:prstGeom prst="rect">
            <a:avLst/>
          </a:prstGeom>
        </p:spPr>
        <p:txBody>
          <a:bodyPr wrap="none">
            <a:spAutoFit/>
          </a:bodyPr>
          <a:lstStyle/>
          <a:p>
            <a:pPr algn="ctr" fontAlgn="base">
              <a:spcBef>
                <a:spcPct val="0"/>
              </a:spcBef>
            </a:pPr>
            <a:r>
              <a:rPr lang="en-AU" sz="2000" dirty="0">
                <a:solidFill>
                  <a:prstClr val="black"/>
                </a:solidFill>
                <a:sym typeface="Wingdings" panose="05000000000000000000" pitchFamily="2" charset="2"/>
              </a:rPr>
              <a:t>Twitter </a:t>
            </a:r>
          </a:p>
          <a:p>
            <a:pPr algn="ctr" fontAlgn="base">
              <a:spcBef>
                <a:spcPct val="0"/>
              </a:spcBef>
            </a:pPr>
            <a:r>
              <a:rPr lang="en-AU" altLang="en-US" sz="2000" b="1" dirty="0">
                <a:solidFill>
                  <a:prstClr val="black"/>
                </a:solidFill>
              </a:rPr>
              <a:t>@DMP_WA</a:t>
            </a:r>
          </a:p>
        </p:txBody>
      </p:sp>
      <p:pic>
        <p:nvPicPr>
          <p:cNvPr id="10"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5706" y="188912"/>
            <a:ext cx="1372244" cy="14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42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Good morning</a:t>
            </a:r>
            <a:endParaRPr lang="en-AU" dirty="0"/>
          </a:p>
        </p:txBody>
      </p:sp>
      <p:sp>
        <p:nvSpPr>
          <p:cNvPr id="3" name="Content Placeholder 2"/>
          <p:cNvSpPr>
            <a:spLocks noGrp="1"/>
          </p:cNvSpPr>
          <p:nvPr>
            <p:ph idx="1"/>
          </p:nvPr>
        </p:nvSpPr>
        <p:spPr/>
        <p:txBody>
          <a:bodyPr/>
          <a:lstStyle/>
          <a:p>
            <a:r>
              <a:rPr lang="en-AU" dirty="0" smtClean="0"/>
              <a:t>What does the </a:t>
            </a:r>
            <a:r>
              <a:rPr lang="en-AU" dirty="0"/>
              <a:t>Investigation Branch do</a:t>
            </a:r>
            <a:r>
              <a:rPr lang="en-AU" dirty="0" smtClean="0"/>
              <a:t>?</a:t>
            </a:r>
          </a:p>
          <a:p>
            <a:r>
              <a:rPr lang="en-AU" dirty="0" smtClean="0"/>
              <a:t>We ask questions… lots of questions</a:t>
            </a:r>
          </a:p>
          <a:p>
            <a:r>
              <a:rPr lang="en-AU" dirty="0"/>
              <a:t>What was the most awkward conversation of your life?</a:t>
            </a:r>
          </a:p>
          <a:p>
            <a:endParaRPr lang="en-AU" dirty="0" smtClean="0"/>
          </a:p>
          <a:p>
            <a:pPr marL="0" indent="0">
              <a:buNone/>
            </a:pPr>
            <a:endParaRPr lang="en-AU" dirty="0" smtClean="0"/>
          </a:p>
          <a:p>
            <a:endParaRPr lang="en-AU" dirty="0"/>
          </a:p>
        </p:txBody>
      </p:sp>
      <p:sp>
        <p:nvSpPr>
          <p:cNvPr id="5" name="Slide Number Placeholder 4"/>
          <p:cNvSpPr>
            <a:spLocks noGrp="1"/>
          </p:cNvSpPr>
          <p:nvPr>
            <p:ph type="sldNum" sz="quarter" idx="10"/>
          </p:nvPr>
        </p:nvSpPr>
        <p:spPr/>
        <p:txBody>
          <a:bodyPr/>
          <a:lstStyle/>
          <a:p>
            <a:pPr>
              <a:defRPr/>
            </a:pPr>
            <a:fld id="{65F01BBC-B154-426B-B193-7FA9844B8C65}" type="slidenum">
              <a:rPr lang="en-US" smtClean="0"/>
              <a:pPr>
                <a:defRPr/>
              </a:pPr>
              <a:t>3</a:t>
            </a:fld>
            <a:endParaRPr lang="en-US" dirty="0"/>
          </a:p>
        </p:txBody>
      </p:sp>
    </p:spTree>
    <p:extLst>
      <p:ext uri="{BB962C8B-B14F-4D97-AF65-F5344CB8AC3E}">
        <p14:creationId xmlns:p14="http://schemas.microsoft.com/office/powerpoint/2010/main" val="8951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Pop quiz</a:t>
            </a:r>
            <a:endParaRPr lang="en-AU" dirty="0"/>
          </a:p>
        </p:txBody>
      </p:sp>
      <p:sp>
        <p:nvSpPr>
          <p:cNvPr id="3" name="Content Placeholder 2"/>
          <p:cNvSpPr>
            <a:spLocks noGrp="1"/>
          </p:cNvSpPr>
          <p:nvPr>
            <p:ph idx="1"/>
          </p:nvPr>
        </p:nvSpPr>
        <p:spPr>
          <a:xfrm>
            <a:off x="685800" y="1600200"/>
            <a:ext cx="7772400" cy="4853136"/>
          </a:xfrm>
        </p:spPr>
        <p:txBody>
          <a:bodyPr/>
          <a:lstStyle/>
          <a:p>
            <a:r>
              <a:rPr lang="en-AU" dirty="0" smtClean="0"/>
              <a:t>Who here has worked on a mine (in WA)?</a:t>
            </a:r>
          </a:p>
          <a:p>
            <a:r>
              <a:rPr lang="en-AU" dirty="0" smtClean="0"/>
              <a:t>Who here has any information relating to anything to do with work carried out on a mine (in WA)?</a:t>
            </a:r>
          </a:p>
          <a:p>
            <a:r>
              <a:rPr lang="en-AU" dirty="0" smtClean="0"/>
              <a:t>Who here is familiar with Section 21,</a:t>
            </a:r>
            <a:br>
              <a:rPr lang="en-AU" dirty="0" smtClean="0"/>
            </a:br>
            <a:r>
              <a:rPr lang="en-AU" dirty="0" smtClean="0"/>
              <a:t> of the </a:t>
            </a:r>
            <a:r>
              <a:rPr lang="en-AU" i="1" dirty="0" smtClean="0"/>
              <a:t>Mines Safety Inspection Act (1994)</a:t>
            </a:r>
            <a:r>
              <a:rPr lang="en-AU" dirty="0" smtClean="0"/>
              <a:t>?</a:t>
            </a:r>
          </a:p>
          <a:p>
            <a:pPr marL="0" indent="0">
              <a:buNone/>
            </a:pPr>
            <a:r>
              <a:rPr lang="en-AU" dirty="0" smtClean="0"/>
              <a:t/>
            </a:r>
            <a:br>
              <a:rPr lang="en-AU" dirty="0" smtClean="0"/>
            </a:br>
            <a:r>
              <a:rPr lang="en-AU" dirty="0" smtClean="0"/>
              <a:t>A mines inspector can compel</a:t>
            </a:r>
            <a:endParaRPr lang="en-AU" dirty="0"/>
          </a:p>
          <a:p>
            <a:r>
              <a:rPr lang="en-AU" sz="2000" i="1" dirty="0" smtClean="0"/>
              <a:t>Any person who is or was at any time during the preceding </a:t>
            </a:r>
            <a:br>
              <a:rPr lang="en-AU" sz="2000" i="1" dirty="0" smtClean="0"/>
            </a:br>
            <a:r>
              <a:rPr lang="en-AU" sz="2000" i="1" dirty="0" smtClean="0"/>
              <a:t>3 years – an employee working at a mine</a:t>
            </a:r>
          </a:p>
          <a:p>
            <a:r>
              <a:rPr lang="en-AU" sz="2000" i="1" dirty="0" smtClean="0"/>
              <a:t>Any person who may otherwise be able to provide information relevant to a matter the inspector is inquiring</a:t>
            </a:r>
          </a:p>
          <a:p>
            <a:pPr marL="0" indent="0" algn="r">
              <a:buNone/>
            </a:pPr>
            <a:r>
              <a:rPr lang="en-AU" dirty="0" smtClean="0"/>
              <a:t>to answer questions</a:t>
            </a:r>
          </a:p>
          <a:p>
            <a:endParaRPr lang="en-AU" sz="2000" i="1" dirty="0" smtClean="0"/>
          </a:p>
          <a:p>
            <a:endParaRPr lang="en-AU" i="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4</a:t>
            </a:fld>
            <a:endParaRPr lang="en-US" dirty="0"/>
          </a:p>
        </p:txBody>
      </p:sp>
    </p:spTree>
    <p:extLst>
      <p:ext uri="{BB962C8B-B14F-4D97-AF65-F5344CB8AC3E}">
        <p14:creationId xmlns:p14="http://schemas.microsoft.com/office/powerpoint/2010/main" val="392376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safety?</a:t>
            </a:r>
            <a:endParaRPr lang="en-AU" dirty="0"/>
          </a:p>
        </p:txBody>
      </p:sp>
      <p:sp>
        <p:nvSpPr>
          <p:cNvPr id="3" name="Content Placeholder 2"/>
          <p:cNvSpPr>
            <a:spLocks noGrp="1"/>
          </p:cNvSpPr>
          <p:nvPr>
            <p:ph idx="1"/>
          </p:nvPr>
        </p:nvSpPr>
        <p:spPr/>
        <p:txBody>
          <a:bodyPr/>
          <a:lstStyle/>
          <a:p>
            <a:r>
              <a:rPr lang="en-AU" dirty="0" smtClean="0"/>
              <a:t>What is safe?</a:t>
            </a:r>
          </a:p>
          <a:p>
            <a:r>
              <a:rPr lang="en-AU" dirty="0" smtClean="0"/>
              <a:t>What is ‘unsafe’?</a:t>
            </a:r>
            <a:br>
              <a:rPr lang="en-AU" dirty="0" smtClean="0"/>
            </a:br>
            <a:endParaRPr lang="en-AU" dirty="0" smtClean="0"/>
          </a:p>
          <a:p>
            <a:r>
              <a:rPr lang="en-AU" dirty="0"/>
              <a:t>Where is </a:t>
            </a:r>
            <a:r>
              <a:rPr lang="en-AU" dirty="0" smtClean="0"/>
              <a:t>safety?</a:t>
            </a:r>
            <a:endParaRPr lang="en-AU" dirty="0"/>
          </a:p>
          <a:p>
            <a:r>
              <a:rPr lang="en-AU" dirty="0"/>
              <a:t>How did you get here?</a:t>
            </a:r>
          </a:p>
          <a:p>
            <a:endParaRPr lang="en-AU" dirty="0"/>
          </a:p>
        </p:txBody>
      </p:sp>
      <p:pic>
        <p:nvPicPr>
          <p:cNvPr id="1026" name="Picture 2" descr="C:\Users\mirsdmn\AppData\Local\Microsoft\Windows\Temporary Internet Files\Content.IE5\SR37LXQY\question_mark[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9872" y="1196752"/>
            <a:ext cx="5172405" cy="55172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5</a:t>
            </a:fld>
            <a:endParaRPr lang="en-US" dirty="0"/>
          </a:p>
        </p:txBody>
      </p:sp>
    </p:spTree>
    <p:extLst>
      <p:ext uri="{BB962C8B-B14F-4D97-AF65-F5344CB8AC3E}">
        <p14:creationId xmlns:p14="http://schemas.microsoft.com/office/powerpoint/2010/main" val="244430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5028" y="2132856"/>
            <a:ext cx="8003435" cy="461665"/>
          </a:xfrm>
          <a:prstGeom prst="rect">
            <a:avLst/>
          </a:prstGeom>
          <a:noFill/>
        </p:spPr>
        <p:txBody>
          <a:bodyPr wrap="square" rtlCol="0">
            <a:spAutoFit/>
          </a:bodyPr>
          <a:lstStyle/>
          <a:p>
            <a:r>
              <a:rPr lang="en-AU" sz="2400" dirty="0">
                <a:solidFill>
                  <a:prstClr val="black"/>
                </a:solidFill>
              </a:rPr>
              <a:t>When you hear the phrase </a:t>
            </a:r>
            <a:r>
              <a:rPr lang="en-AU" sz="2400" dirty="0">
                <a:solidFill>
                  <a:srgbClr val="CF5E31"/>
                </a:solidFill>
              </a:rPr>
              <a:t>‘as safe as possible’</a:t>
            </a:r>
            <a:r>
              <a:rPr lang="en-AU" sz="2400" dirty="0">
                <a:solidFill>
                  <a:prstClr val="black"/>
                </a:solidFill>
              </a:rPr>
              <a:t>?</a:t>
            </a:r>
          </a:p>
        </p:txBody>
      </p:sp>
      <p:sp>
        <p:nvSpPr>
          <p:cNvPr id="6" name="TextBox 5"/>
          <p:cNvSpPr txBox="1"/>
          <p:nvPr/>
        </p:nvSpPr>
        <p:spPr>
          <a:xfrm>
            <a:off x="714602" y="1412776"/>
            <a:ext cx="6696744" cy="461665"/>
          </a:xfrm>
          <a:prstGeom prst="rect">
            <a:avLst/>
          </a:prstGeom>
          <a:noFill/>
        </p:spPr>
        <p:txBody>
          <a:bodyPr wrap="square" rtlCol="0">
            <a:spAutoFit/>
          </a:bodyPr>
          <a:lstStyle/>
          <a:p>
            <a:r>
              <a:rPr lang="en-AU" sz="2400" dirty="0">
                <a:solidFill>
                  <a:prstClr val="black"/>
                </a:solidFill>
              </a:rPr>
              <a:t>What is the first thing you think of…</a:t>
            </a:r>
          </a:p>
        </p:txBody>
      </p:sp>
      <p:pic>
        <p:nvPicPr>
          <p:cNvPr id="5" name="Leg straps Incid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377" y="980728"/>
            <a:ext cx="9089010" cy="5112568"/>
          </a:xfrm>
        </p:spPr>
      </p:pic>
      <p:sp>
        <p:nvSpPr>
          <p:cNvPr id="2" name="Title 1"/>
          <p:cNvSpPr>
            <a:spLocks noGrp="1"/>
          </p:cNvSpPr>
          <p:nvPr>
            <p:ph type="title"/>
          </p:nvPr>
        </p:nvSpPr>
        <p:spPr/>
        <p:txBody>
          <a:bodyPr/>
          <a:lstStyle/>
          <a:p>
            <a:r>
              <a:rPr lang="en-AU" dirty="0" smtClean="0"/>
              <a:t>Speaking of safety</a:t>
            </a:r>
            <a:endParaRPr lang="en-AU" dirty="0"/>
          </a:p>
        </p:txBody>
      </p:sp>
      <p:sp>
        <p:nvSpPr>
          <p:cNvPr id="8" name="TextBox 7"/>
          <p:cNvSpPr txBox="1"/>
          <p:nvPr/>
        </p:nvSpPr>
        <p:spPr>
          <a:xfrm>
            <a:off x="1110341" y="4057424"/>
            <a:ext cx="7272808" cy="1077218"/>
          </a:xfrm>
          <a:prstGeom prst="rect">
            <a:avLst/>
          </a:prstGeom>
          <a:noFill/>
        </p:spPr>
        <p:txBody>
          <a:bodyPr wrap="square" rtlCol="0">
            <a:spAutoFit/>
          </a:bodyPr>
          <a:lstStyle/>
          <a:p>
            <a:r>
              <a:rPr lang="en-AU" sz="3200" b="1" dirty="0">
                <a:ln>
                  <a:solidFill>
                    <a:prstClr val="white"/>
                  </a:solidFill>
                </a:ln>
                <a:solidFill>
                  <a:prstClr val="black"/>
                </a:solidFill>
              </a:rPr>
              <a:t>“minimise the risk,</a:t>
            </a:r>
            <a:br>
              <a:rPr lang="en-AU" sz="3200" b="1" dirty="0">
                <a:ln>
                  <a:solidFill>
                    <a:prstClr val="white"/>
                  </a:solidFill>
                </a:ln>
                <a:solidFill>
                  <a:prstClr val="black"/>
                </a:solidFill>
              </a:rPr>
            </a:br>
            <a:r>
              <a:rPr lang="en-AU" sz="3200" b="1" dirty="0">
                <a:ln>
                  <a:solidFill>
                    <a:prstClr val="white"/>
                  </a:solidFill>
                </a:ln>
                <a:solidFill>
                  <a:prstClr val="black"/>
                </a:solidFill>
              </a:rPr>
              <a:t> and do it as safe as possible”</a:t>
            </a:r>
          </a:p>
        </p:txBody>
      </p:sp>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6</a:t>
            </a:fld>
            <a:endParaRPr lang="en-US" dirty="0"/>
          </a:p>
        </p:txBody>
      </p:sp>
      <p:sp>
        <p:nvSpPr>
          <p:cNvPr id="9" name="TextBox 8"/>
          <p:cNvSpPr txBox="1"/>
          <p:nvPr/>
        </p:nvSpPr>
        <p:spPr>
          <a:xfrm>
            <a:off x="2627784" y="4180535"/>
            <a:ext cx="3970987" cy="830997"/>
          </a:xfrm>
          <a:prstGeom prst="rect">
            <a:avLst/>
          </a:prstGeom>
          <a:noFill/>
        </p:spPr>
        <p:txBody>
          <a:bodyPr wrap="square" rtlCol="0">
            <a:spAutoFit/>
          </a:bodyPr>
          <a:lstStyle/>
          <a:p>
            <a:r>
              <a:rPr lang="en-AU" sz="4800" b="1" dirty="0">
                <a:ln>
                  <a:solidFill>
                    <a:prstClr val="white"/>
                  </a:solidFill>
                </a:ln>
                <a:solidFill>
                  <a:prstClr val="black"/>
                </a:solidFill>
              </a:rPr>
              <a:t>REALLY?!?</a:t>
            </a:r>
          </a:p>
        </p:txBody>
      </p:sp>
    </p:spTree>
    <p:extLst>
      <p:ext uri="{BB962C8B-B14F-4D97-AF65-F5344CB8AC3E}">
        <p14:creationId xmlns:p14="http://schemas.microsoft.com/office/powerpoint/2010/main" val="1165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1717"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md type="call" cmd="stop">
                                      <p:cBhvr>
                                        <p:cTn id="35" dur="1">
                                          <p:stCondLst>
                                            <p:cond delay="0"/>
                                          </p:stCondLst>
                                        </p:cTn>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childTnLst>
        </p:cTn>
      </p:par>
    </p:tnLst>
    <p:bldLst>
      <p:bldP spid="7" grpId="0"/>
      <p:bldP spid="6" grpId="0"/>
      <p:bldP spid="8" grpId="0"/>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Why aren’t we making better decisions?</a:t>
            </a:r>
            <a:endParaRPr lang="en-AU" dirty="0"/>
          </a:p>
        </p:txBody>
      </p:sp>
      <p:sp>
        <p:nvSpPr>
          <p:cNvPr id="3" name="Content Placeholder 2"/>
          <p:cNvSpPr>
            <a:spLocks noGrp="1"/>
          </p:cNvSpPr>
          <p:nvPr>
            <p:ph idx="1"/>
          </p:nvPr>
        </p:nvSpPr>
        <p:spPr/>
        <p:txBody>
          <a:bodyPr/>
          <a:lstStyle/>
          <a:p>
            <a:r>
              <a:rPr lang="en-AU" dirty="0" smtClean="0"/>
              <a:t>Why aren’t we learning?</a:t>
            </a:r>
          </a:p>
          <a:p>
            <a:r>
              <a:rPr lang="en-AU" dirty="0" smtClean="0"/>
              <a:t>Who here has learnt to count?</a:t>
            </a:r>
          </a:p>
          <a:p>
            <a:r>
              <a:rPr lang="en-AU" dirty="0" smtClean="0"/>
              <a:t>It’s not the most complicated thing in the world</a:t>
            </a:r>
          </a:p>
          <a:p>
            <a:r>
              <a:rPr lang="en-AU" dirty="0" smtClean="0"/>
              <a:t>Who here has made a mistake counting?</a:t>
            </a:r>
          </a:p>
          <a:p>
            <a:endParaRPr lang="en-AU" dirty="0"/>
          </a:p>
          <a:p>
            <a:r>
              <a:rPr lang="en-AU" dirty="0" smtClean="0"/>
              <a:t>It’s not that simple</a:t>
            </a:r>
          </a:p>
          <a:p>
            <a:r>
              <a:rPr lang="en-AU" dirty="0" smtClean="0"/>
              <a:t>It’s never that simple</a:t>
            </a:r>
          </a:p>
          <a:p>
            <a:r>
              <a:rPr lang="en-AU" dirty="0" smtClean="0"/>
              <a:t>Never say never</a:t>
            </a: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7</a:t>
            </a:fld>
            <a:endParaRPr lang="en-US" dirty="0"/>
          </a:p>
        </p:txBody>
      </p:sp>
    </p:spTree>
    <p:extLst>
      <p:ext uri="{BB962C8B-B14F-4D97-AF65-F5344CB8AC3E}">
        <p14:creationId xmlns:p14="http://schemas.microsoft.com/office/powerpoint/2010/main" val="2764767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Caught, </a:t>
            </a:r>
            <a:r>
              <a:rPr lang="en-US" dirty="0" smtClean="0"/>
              <a:t>trapped </a:t>
            </a:r>
            <a:r>
              <a:rPr lang="en-US" dirty="0"/>
              <a:t>or </a:t>
            </a:r>
            <a:r>
              <a:rPr lang="en-US" dirty="0" smtClean="0"/>
              <a:t>crushed </a:t>
            </a:r>
            <a:r>
              <a:rPr lang="en-US" dirty="0"/>
              <a:t>v</a:t>
            </a:r>
            <a:r>
              <a:rPr lang="en-US" dirty="0" smtClean="0"/>
              <a:t>ideos</a:t>
            </a:r>
            <a:endParaRPr lang="en-AU" dirty="0"/>
          </a:p>
        </p:txBody>
      </p:sp>
      <p:sp>
        <p:nvSpPr>
          <p:cNvPr id="5" name="Content Placeholder 4"/>
          <p:cNvSpPr>
            <a:spLocks noGrp="1"/>
          </p:cNvSpPr>
          <p:nvPr>
            <p:ph idx="1"/>
          </p:nvPr>
        </p:nvSpPr>
        <p:spPr>
          <a:xfrm>
            <a:off x="2051720" y="2204864"/>
            <a:ext cx="4680520" cy="4495800"/>
          </a:xfrm>
        </p:spPr>
        <p:txBody>
          <a:bodyPr/>
          <a:lstStyle/>
          <a:p>
            <a:pPr marL="0" indent="0">
              <a:buNone/>
            </a:pPr>
            <a:r>
              <a:rPr lang="en-AU" dirty="0" smtClean="0">
                <a:solidFill>
                  <a:srgbClr val="FF0000"/>
                </a:solidFill>
              </a:rPr>
              <a:t>Warning: </a:t>
            </a:r>
            <a:endParaRPr lang="en-AU" dirty="0">
              <a:solidFill>
                <a:srgbClr val="FF0000"/>
              </a:solidFill>
            </a:endParaRPr>
          </a:p>
          <a:p>
            <a:pPr marL="0" indent="0">
              <a:buNone/>
            </a:pPr>
            <a:r>
              <a:rPr lang="en-AU" dirty="0" smtClean="0">
                <a:solidFill>
                  <a:srgbClr val="FF0000"/>
                </a:solidFill>
              </a:rPr>
              <a:t>video does contain and enactment of an accident including fake blood </a:t>
            </a:r>
            <a:br>
              <a:rPr lang="en-AU" dirty="0" smtClean="0">
                <a:solidFill>
                  <a:srgbClr val="FF0000"/>
                </a:solidFill>
              </a:rPr>
            </a:br>
            <a:r>
              <a:rPr lang="en-AU" dirty="0" smtClean="0">
                <a:solidFill>
                  <a:srgbClr val="FF0000"/>
                </a:solidFill>
              </a:rPr>
              <a:t>and bad acting</a:t>
            </a:r>
            <a:endParaRPr lang="en-AU" dirty="0">
              <a:solidFill>
                <a:srgbClr val="FF0000"/>
              </a:solidFill>
            </a:endParaRPr>
          </a:p>
        </p:txBody>
      </p:sp>
      <p:pic>
        <p:nvPicPr>
          <p:cNvPr id="3" name="Shake Hands With Danger (198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1268760"/>
            <a:ext cx="6624736" cy="5047418"/>
          </a:xfrm>
          <a:prstGeom prst="rect">
            <a:avLst/>
          </a:prstGeom>
        </p:spPr>
      </p:pic>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8</a:t>
            </a:fld>
            <a:endParaRPr lang="en-US" dirty="0"/>
          </a:p>
        </p:txBody>
      </p:sp>
    </p:spTree>
    <p:extLst>
      <p:ext uri="{BB962C8B-B14F-4D97-AF65-F5344CB8AC3E}">
        <p14:creationId xmlns:p14="http://schemas.microsoft.com/office/powerpoint/2010/main" val="35960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1000"/>
                                  </p:stCondLst>
                                  <p:childTnLst>
                                    <p:cmd type="call" cmd="playFrom(0.0)">
                                      <p:cBhvr>
                                        <p:cTn id="8" dur="11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98214"/>
            <a:ext cx="7772400" cy="784299"/>
          </a:xfrm>
        </p:spPr>
        <p:txBody>
          <a:bodyPr/>
          <a:lstStyle/>
          <a:p>
            <a:r>
              <a:rPr lang="en-AU" dirty="0" smtClean="0"/>
              <a:t>Know your hazard video: caught</a:t>
            </a:r>
            <a:endParaRPr lang="en-AU" dirty="0"/>
          </a:p>
        </p:txBody>
      </p:sp>
      <p:sp>
        <p:nvSpPr>
          <p:cNvPr id="3" name="Content Placeholder 2"/>
          <p:cNvSpPr>
            <a:spLocks noGrp="1"/>
          </p:cNvSpPr>
          <p:nvPr>
            <p:ph idx="1"/>
          </p:nvPr>
        </p:nvSpPr>
        <p:spPr>
          <a:xfrm>
            <a:off x="755576" y="2708920"/>
            <a:ext cx="7702624" cy="1612776"/>
          </a:xfrm>
        </p:spPr>
        <p:txBody>
          <a:bodyPr/>
          <a:lstStyle/>
          <a:p>
            <a:pPr marL="0" indent="0">
              <a:buFontTx/>
              <a:buNone/>
            </a:pPr>
            <a:r>
              <a:rPr lang="en-AU" dirty="0">
                <a:solidFill>
                  <a:srgbClr val="FF0000"/>
                </a:solidFill>
              </a:rPr>
              <a:t>The following video </a:t>
            </a:r>
            <a:r>
              <a:rPr lang="en-AU" dirty="0" smtClean="0">
                <a:solidFill>
                  <a:srgbClr val="FF0000"/>
                </a:solidFill>
              </a:rPr>
              <a:t>is </a:t>
            </a:r>
            <a:r>
              <a:rPr lang="en-AU" dirty="0">
                <a:solidFill>
                  <a:srgbClr val="FF0000"/>
                </a:solidFill>
              </a:rPr>
              <a:t>about a real accident</a:t>
            </a:r>
            <a:br>
              <a:rPr lang="en-AU" dirty="0">
                <a:solidFill>
                  <a:srgbClr val="FF0000"/>
                </a:solidFill>
              </a:rPr>
            </a:br>
            <a:r>
              <a:rPr lang="en-AU" dirty="0">
                <a:solidFill>
                  <a:srgbClr val="FF0000"/>
                </a:solidFill>
              </a:rPr>
              <a:t>with real consequences and may show images of injuries which some viewers may find disturbing</a:t>
            </a:r>
            <a:br>
              <a:rPr lang="en-AU" dirty="0">
                <a:solidFill>
                  <a:srgbClr val="FF0000"/>
                </a:solidFill>
              </a:rPr>
            </a:br>
            <a:endParaRPr lang="en-AU" dirty="0">
              <a:solidFill>
                <a:srgbClr val="FF0000"/>
              </a:solidFill>
            </a:endParaRPr>
          </a:p>
          <a:p>
            <a:pPr marL="0" indent="0">
              <a:buFontTx/>
              <a:buNone/>
            </a:pPr>
            <a:r>
              <a:rPr lang="en-AU" dirty="0">
                <a:solidFill>
                  <a:srgbClr val="FF0000"/>
                </a:solidFill>
              </a:rPr>
              <a:t>Do not try this at work or home</a:t>
            </a:r>
          </a:p>
          <a:p>
            <a:pPr marL="0" indent="0">
              <a:buNone/>
            </a:pPr>
            <a:r>
              <a:rPr lang="en-AU" dirty="0" smtClean="0">
                <a:solidFill>
                  <a:srgbClr val="FF0000"/>
                </a:solidFill>
              </a:rPr>
              <a:t> </a:t>
            </a:r>
            <a:endParaRPr lang="en-AU" dirty="0">
              <a:solidFill>
                <a:srgbClr val="FF0000"/>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9</a:t>
            </a:fld>
            <a:endParaRPr lang="en-US"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12776"/>
            <a:ext cx="8892480" cy="497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782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4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FF0000"/>
          </a:solidFill>
          <a:prstDash val="sysDash"/>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urDocsVersionReason xmlns="dce3ed02-b0cd-470d-9119-e5f1a2533a21" xsi:nil="true"/>
    <OurDocsVersionCreatedAt xmlns="dce3ed02-b0cd-470d-9119-e5f1a2533a21">2016-11-22T06:10:26+00:00</OurDocsVersionCreatedAt>
    <OurDocsDocId xmlns="dce3ed02-b0cd-470d-9119-e5f1a2533a21">004077.Safety.Coms</OurDocsDocId>
    <OurDocsDocumentSource xmlns="dce3ed02-b0cd-470d-9119-e5f1a2533a21">Internal</OurDocsDocumentSource>
    <OurDocsLocation xmlns="dce3ed02-b0cd-470d-9119-e5f1a2533a21">Perth</OurDocsLocation>
    <OurDocsDataStore xmlns="dce3ed02-b0cd-470d-9119-e5f1a2533a21">Central</OurDocsDataStore>
    <OurDocsReleaseClassification xmlns="dce3ed02-b0cd-470d-9119-e5f1a2533a21">Departmental Use Only</OurDocsReleaseClassification>
    <OurDocsTitle xmlns="dce3ed02-b0cd-470d-9119-e5f1a2533a21">MS - Toolbox Presentation - 2016 - What are the consequences of getting caught, trapped or crushed?</OurDocsTitle>
    <OurDocsLockedOnBehalfOf xmlns="dce3ed02-b0cd-470d-9119-e5f1a2533a21" xsi:nil="true"/>
    <OurDocsVersionNumber xmlns="dce3ed02-b0cd-470d-9119-e5f1a2533a21">1</OurDocsVersionNumber>
    <OurDocsAuthor xmlns="dce3ed02-b0cd-470d-9119-e5f1a2533a21">MOORE, Bec</OurDocsAuthor>
    <OurDocsDescription xmlns="dce3ed02-b0cd-470d-9119-e5f1a2533a21" xsi:nil="true"/>
    <OurDocsVersionCreatedBy xmlns="dce3ed02-b0cd-470d-9119-e5f1a2533a21">MIRSDBN</OurDocsVersionCreatedBy>
    <OurDocsIsLocked xmlns="dce3ed02-b0cd-470d-9119-e5f1a2533a21">false</OurDocsIsLocked>
    <OurDocsDocumentType xmlns="dce3ed02-b0cd-470d-9119-e5f1a2533a21">Other</OurDocsDocumentType>
    <OurDocsIsRecordsDocument xmlns="dce3ed02-b0cd-470d-9119-e5f1a2533a21">false</OurDocsIsRecordsDocument>
    <OurDocsDocumentDate xmlns="dce3ed02-b0cd-470d-9119-e5f1a2533a21">2016-11-21T16:00:00+00:00</OurDocsDocumentDate>
    <OurDocsLockedBy xmlns="dce3ed02-b0cd-470d-9119-e5f1a2533a21" xsi:nil="true"/>
    <OurDocsFileNumbers xmlns="dce3ed02-b0cd-470d-9119-e5f1a2533a21" xsi:nil="true"/>
    <OurDocsLockedOn xmlns="dce3ed02-b0cd-470d-9119-e5f1a2533a21" xsi:nil="true"/>
  </documentManagement>
</p:properties>
</file>

<file path=customXml/item2.xml><?xml version="1.0" encoding="utf-8"?>
<?mso-contentType ?>
<SharedContentType xmlns="Microsoft.SharePoint.Taxonomy.ContentTypeSync" SourceId="47aadd75-fb41-49d7-866d-414b51aa1b7e" ContentTypeId="0x0101000AC6246A9CD2FC45B52DC6FEC0F0AAAA" PreviousValue="false"/>
</file>

<file path=customXml/item3.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A5C1F1DA62DAB340B34B67F1BBB7A427" ma:contentTypeVersion="60" ma:contentTypeDescription="Create a new document." ma:contentTypeScope="" ma:versionID="261b97351e07a5da7d5decec417138a7">
  <xsd:schema xmlns:xsd="http://www.w3.org/2001/XMLSchema" xmlns:xs="http://www.w3.org/2001/XMLSchema" xmlns:p="http://schemas.microsoft.com/office/2006/metadata/properties" xmlns:ns2="dce3ed02-b0cd-470d-9119-e5f1a2533a21" targetNamespace="http://schemas.microsoft.com/office/2006/metadata/properties" ma:root="true" ma:fieldsID="d6fc7f555b4b50738d5ce00429abb5da"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internalName="OurDocsDocumentTyp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EFBF6D-BAB5-466A-B01A-79C6030B2AF5}">
  <ds:schemaRefs>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dce3ed02-b0cd-470d-9119-e5f1a2533a21"/>
  </ds:schemaRefs>
</ds:datastoreItem>
</file>

<file path=customXml/itemProps2.xml><?xml version="1.0" encoding="utf-8"?>
<ds:datastoreItem xmlns:ds="http://schemas.openxmlformats.org/officeDocument/2006/customXml" ds:itemID="{6E8BB488-460B-464D-B5E2-8E024A72F942}">
  <ds:schemaRefs>
    <ds:schemaRef ds:uri="Microsoft.SharePoint.Taxonomy.ContentTypeSync"/>
  </ds:schemaRefs>
</ds:datastoreItem>
</file>

<file path=customXml/itemProps3.xml><?xml version="1.0" encoding="utf-8"?>
<ds:datastoreItem xmlns:ds="http://schemas.openxmlformats.org/officeDocument/2006/customXml" ds:itemID="{CF35C4B3-1E34-4A5F-B032-7FFECACF4D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D43D9B4-25AA-4B88-B36F-3D1A0B98AF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TotalTime>
  <Words>1860</Words>
  <Application>Microsoft Office PowerPoint</Application>
  <PresentationFormat>On-screen Show (4:3)</PresentationFormat>
  <Paragraphs>318</Paragraphs>
  <Slides>22</Slides>
  <Notes>22</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4_Blank Presentation</vt:lpstr>
      <vt:lpstr>Please read this before using presentation</vt:lpstr>
      <vt:lpstr>What are the consequences of getting caught, trapped or crushed?</vt:lpstr>
      <vt:lpstr>Good morning</vt:lpstr>
      <vt:lpstr>Pop quiz</vt:lpstr>
      <vt:lpstr>What is safety?</vt:lpstr>
      <vt:lpstr>Speaking of safety</vt:lpstr>
      <vt:lpstr>Why aren’t we making better decisions?</vt:lpstr>
      <vt:lpstr>Caught, trapped or crushed videos</vt:lpstr>
      <vt:lpstr>Know your hazard video: caught</vt:lpstr>
      <vt:lpstr>Why aren’t we making better decisions?</vt:lpstr>
      <vt:lpstr>Investigation insights: Top 3</vt:lpstr>
      <vt:lpstr>Step back and Take 5</vt:lpstr>
      <vt:lpstr>Investigation insights: common patterns</vt:lpstr>
      <vt:lpstr>Know your hazard video: trapped</vt:lpstr>
      <vt:lpstr>In 2012</vt:lpstr>
      <vt:lpstr>Also 2012: three tonnes of mesh</vt:lpstr>
      <vt:lpstr>Three tonnes and three people</vt:lpstr>
      <vt:lpstr>Know your hazard video: crushed</vt:lpstr>
      <vt:lpstr>Crushed</vt:lpstr>
      <vt:lpstr>PowerPoint Presentation</vt:lpstr>
      <vt:lpstr>Caught, Trapped, Crushed Summary</vt:lpstr>
      <vt:lpstr>Stay informed</vt:lpstr>
    </vt:vector>
  </TitlesOfParts>
  <Company>Department of Mines and Petroleum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Toolbox Presentation - 2016 - What are the consequences of getting caught, trapped or crushed?</dc:title>
  <dc:creator>MOORE, Bec</dc:creator>
  <cp:lastModifiedBy>MOORE, Bec</cp:lastModifiedBy>
  <cp:revision>22</cp:revision>
  <dcterms:created xsi:type="dcterms:W3CDTF">2016-11-22T06:04:51Z</dcterms:created>
  <dcterms:modified xsi:type="dcterms:W3CDTF">2016-12-22T02:10:49Z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0x0101000AC6246A9CD2FC45B52DC6FEC0F0AAAA00A5C1F1DA62DAB340B34B67F1BBB7A427</vt:lpwstr>
  </property>
  <property fmtid="{D5CDD505-2E9C-101B-9397-08002B2CF9AE}" pid="3" name="DataStore">
    <vt:lpwstr>Central</vt:lpwstr>
  </property>
</Properties>
</file>