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723" r:id="rId6"/>
  </p:sldMasterIdLst>
  <p:notesMasterIdLst>
    <p:notesMasterId r:id="rId36"/>
  </p:notesMasterIdLst>
  <p:handoutMasterIdLst>
    <p:handoutMasterId r:id="rId37"/>
  </p:handoutMasterIdLst>
  <p:sldIdLst>
    <p:sldId id="638" r:id="rId7"/>
    <p:sldId id="639" r:id="rId8"/>
    <p:sldId id="641" r:id="rId9"/>
    <p:sldId id="642" r:id="rId10"/>
    <p:sldId id="643" r:id="rId11"/>
    <p:sldId id="644" r:id="rId12"/>
    <p:sldId id="645" r:id="rId13"/>
    <p:sldId id="646" r:id="rId14"/>
    <p:sldId id="647" r:id="rId15"/>
    <p:sldId id="648" r:id="rId16"/>
    <p:sldId id="649" r:id="rId17"/>
    <p:sldId id="650" r:id="rId18"/>
    <p:sldId id="651" r:id="rId19"/>
    <p:sldId id="652" r:id="rId20"/>
    <p:sldId id="653" r:id="rId21"/>
    <p:sldId id="654" r:id="rId22"/>
    <p:sldId id="655" r:id="rId23"/>
    <p:sldId id="656" r:id="rId24"/>
    <p:sldId id="657" r:id="rId25"/>
    <p:sldId id="658" r:id="rId26"/>
    <p:sldId id="659" r:id="rId27"/>
    <p:sldId id="660" r:id="rId28"/>
    <p:sldId id="661" r:id="rId29"/>
    <p:sldId id="662" r:id="rId30"/>
    <p:sldId id="663" r:id="rId31"/>
    <p:sldId id="664" r:id="rId32"/>
    <p:sldId id="665" r:id="rId33"/>
    <p:sldId id="666" r:id="rId34"/>
    <p:sldId id="667" r:id="rId3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49405D"/>
    <a:srgbClr val="C1531B"/>
    <a:srgbClr val="042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83372" autoAdjust="0"/>
  </p:normalViewPr>
  <p:slideViewPr>
    <p:cSldViewPr>
      <p:cViewPr varScale="1">
        <p:scale>
          <a:sx n="96" d="100"/>
          <a:sy n="96" d="100"/>
        </p:scale>
        <p:origin x="2238" y="84"/>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26"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3_5" csCatId="accent3" phldr="1"/>
      <dgm:spPr/>
    </dgm:pt>
    <dgm:pt modelId="{C229A6D0-2A70-4455-AE26-4B5394386737}">
      <dgm:prSet phldrT="[Text]" custT="1"/>
      <dgm:spPr/>
      <dgm:t>
        <a:bodyPr/>
        <a:lstStyle/>
        <a:p>
          <a:r>
            <a:rPr lang="en-US" sz="4400" b="1" dirty="0">
              <a:solidFill>
                <a:schemeClr val="bg1"/>
              </a:solidFill>
            </a:rPr>
            <a:t>400</a:t>
          </a:r>
          <a:r>
            <a:rPr lang="en-US" sz="3200" b="1" dirty="0">
              <a:solidFill>
                <a:schemeClr val="bg1"/>
              </a:solidFill>
            </a:rPr>
            <a:t> </a:t>
          </a:r>
          <a:r>
            <a:rPr lang="en-AU" sz="3200" b="1" dirty="0">
              <a:solidFill>
                <a:schemeClr val="bg1"/>
              </a:solidFill>
            </a:rPr>
            <a:t>µg/m</a:t>
          </a:r>
          <a:r>
            <a:rPr lang="en-AU" sz="3200" b="1" baseline="30000" dirty="0">
              <a:solidFill>
                <a:schemeClr val="bg1"/>
              </a:solidFill>
            </a:rPr>
            <a:t>3</a:t>
          </a:r>
          <a:endParaRPr lang="en-US" sz="3200" b="1" dirty="0">
            <a:solidFill>
              <a:schemeClr val="bg1"/>
            </a:solidFill>
          </a:endParaRPr>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dgm:t>
        <a:bodyPr/>
        <a:lstStyle/>
        <a:p>
          <a:r>
            <a:rPr lang="en-US" sz="2800" b="1" dirty="0">
              <a:solidFill>
                <a:srgbClr val="001737"/>
              </a:solidFill>
            </a:rPr>
            <a:t>200</a:t>
          </a:r>
          <a:r>
            <a:rPr lang="en-US" sz="2000" b="1" dirty="0">
              <a:solidFill>
                <a:srgbClr val="001737"/>
              </a:solidFill>
            </a:rPr>
            <a:t> </a:t>
          </a:r>
          <a:r>
            <a:rPr lang="en-AU" sz="2000" b="1" dirty="0">
              <a:solidFill>
                <a:srgbClr val="001737"/>
              </a:solidFill>
            </a:rPr>
            <a:t>µg/m</a:t>
          </a:r>
          <a:r>
            <a:rPr lang="en-AU" sz="2000" b="1" baseline="30000" dirty="0">
              <a:solidFill>
                <a:srgbClr val="001737"/>
              </a:solidFill>
            </a:rPr>
            <a:t>3</a:t>
          </a:r>
          <a:endParaRPr lang="en-US" sz="2000" b="1" dirty="0">
            <a:solidFill>
              <a:srgbClr val="001737"/>
            </a:solidFill>
          </a:endParaRPr>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custT="1"/>
      <dgm:spPr/>
      <dgm:t>
        <a:bodyPr/>
        <a:lstStyle/>
        <a:p>
          <a:r>
            <a:rPr lang="en-US" sz="2400" b="1" dirty="0">
              <a:solidFill>
                <a:srgbClr val="001737"/>
              </a:solidFill>
            </a:rPr>
            <a:t>50</a:t>
          </a:r>
          <a:r>
            <a:rPr lang="en-US" sz="1800" b="1" dirty="0">
              <a:solidFill>
                <a:srgbClr val="001737"/>
              </a:solidFill>
            </a:rPr>
            <a:t> </a:t>
          </a:r>
          <a:r>
            <a:rPr lang="en-AU" sz="1800" b="1" dirty="0">
              <a:solidFill>
                <a:srgbClr val="001737"/>
              </a:solidFill>
            </a:rPr>
            <a:t>µg/m</a:t>
          </a:r>
          <a:r>
            <a:rPr lang="en-AU" sz="1800" b="1" baseline="30000" dirty="0">
              <a:solidFill>
                <a:srgbClr val="001737"/>
              </a:solidFill>
            </a:rPr>
            <a:t>3</a:t>
          </a:r>
          <a:endParaRPr lang="en-US" sz="1800" b="1" dirty="0">
            <a:solidFill>
              <a:srgbClr val="001737"/>
            </a:solidFill>
          </a:endParaRPr>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custScaleY="176027">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2_5" csCatId="accent2" phldr="1"/>
      <dgm:spPr/>
    </dgm:pt>
    <dgm:pt modelId="{C229A6D0-2A70-4455-AE26-4B5394386737}">
      <dgm:prSet phldrT="[Text]" custT="1"/>
      <dgm:spPr/>
      <dgm:t>
        <a:bodyPr/>
        <a:lstStyle/>
        <a:p>
          <a:r>
            <a:rPr lang="en-US" sz="4500" b="1" dirty="0">
              <a:solidFill>
                <a:schemeClr val="bg1"/>
              </a:solidFill>
            </a:rPr>
            <a:t>300 </a:t>
          </a:r>
          <a:r>
            <a:rPr lang="en-AU" sz="2400" b="1" dirty="0">
              <a:solidFill>
                <a:schemeClr val="bg1"/>
              </a:solidFill>
            </a:rPr>
            <a:t>µg/m</a:t>
          </a:r>
          <a:r>
            <a:rPr lang="en-AU" sz="2400" b="1" baseline="30000" dirty="0">
              <a:solidFill>
                <a:schemeClr val="bg1"/>
              </a:solidFill>
            </a:rPr>
            <a:t>3</a:t>
          </a:r>
          <a:r>
            <a:rPr lang="en-US" sz="2400" b="1" dirty="0">
              <a:solidFill>
                <a:schemeClr val="bg1"/>
              </a:solidFill>
            </a:rPr>
            <a:t> </a:t>
          </a:r>
          <a:endParaRPr lang="en-US" sz="4500" b="1" dirty="0">
            <a:solidFill>
              <a:schemeClr val="bg1"/>
            </a:solidFill>
          </a:endParaRPr>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dgm:t>
        <a:bodyPr/>
        <a:lstStyle/>
        <a:p>
          <a:r>
            <a:rPr lang="en-US" sz="2800" b="1" dirty="0">
              <a:solidFill>
                <a:srgbClr val="001737"/>
              </a:solidFill>
            </a:rPr>
            <a:t>200 </a:t>
          </a:r>
          <a:r>
            <a:rPr lang="en-AU" sz="2800" b="1" dirty="0">
              <a:solidFill>
                <a:srgbClr val="001737"/>
              </a:solidFill>
            </a:rPr>
            <a:t>µg/m</a:t>
          </a:r>
          <a:r>
            <a:rPr lang="en-AU" sz="2800" b="1" baseline="30000" dirty="0">
              <a:solidFill>
                <a:srgbClr val="001737"/>
              </a:solidFill>
            </a:rPr>
            <a:t>3</a:t>
          </a:r>
          <a:r>
            <a:rPr lang="en-US" sz="2800" b="1" dirty="0">
              <a:solidFill>
                <a:srgbClr val="001737"/>
              </a:solidFill>
            </a:rPr>
            <a:t> </a:t>
          </a:r>
          <a:endParaRPr lang="en-US" sz="2800" dirty="0"/>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custT="1"/>
      <dgm:spPr/>
      <dgm:t>
        <a:bodyPr/>
        <a:lstStyle/>
        <a:p>
          <a:r>
            <a:rPr lang="en-US" sz="2400" b="1" dirty="0">
              <a:solidFill>
                <a:srgbClr val="001737"/>
              </a:solidFill>
            </a:rPr>
            <a:t>100</a:t>
          </a:r>
          <a:r>
            <a:rPr lang="en-US" sz="1700" b="1" dirty="0">
              <a:solidFill>
                <a:srgbClr val="001737"/>
              </a:solidFill>
            </a:rPr>
            <a:t> </a:t>
          </a:r>
          <a:r>
            <a:rPr lang="en-AU" sz="1700" b="1" dirty="0">
              <a:solidFill>
                <a:srgbClr val="001737"/>
              </a:solidFill>
            </a:rPr>
            <a:t>µg/m</a:t>
          </a:r>
          <a:r>
            <a:rPr lang="en-AU" sz="1700" b="1" baseline="30000" dirty="0">
              <a:solidFill>
                <a:srgbClr val="001737"/>
              </a:solidFill>
            </a:rPr>
            <a:t>3</a:t>
          </a:r>
          <a:r>
            <a:rPr lang="en-US" sz="1700" b="1" dirty="0">
              <a:solidFill>
                <a:srgbClr val="001737"/>
              </a:solidFill>
            </a:rPr>
            <a:t> </a:t>
          </a:r>
          <a:endParaRPr lang="en-US" sz="1700" dirty="0"/>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custScaleY="194037">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1_5" csCatId="accent1" phldr="1"/>
      <dgm:spPr/>
    </dgm:pt>
    <dgm:pt modelId="{C229A6D0-2A70-4455-AE26-4B5394386737}">
      <dgm:prSet phldrT="[Text]" custT="1"/>
      <dgm:spPr/>
      <dgm:t>
        <a:bodyPr/>
        <a:lstStyle/>
        <a:p>
          <a:r>
            <a:rPr lang="en-US" sz="4000" b="1" dirty="0">
              <a:solidFill>
                <a:schemeClr val="bg1"/>
              </a:solidFill>
            </a:rPr>
            <a:t>1000</a:t>
          </a:r>
          <a:r>
            <a:rPr lang="en-US" sz="2300" b="1" dirty="0">
              <a:solidFill>
                <a:schemeClr val="bg1"/>
              </a:solidFill>
            </a:rPr>
            <a:t> </a:t>
          </a:r>
          <a:r>
            <a:rPr lang="en-AU" sz="2300" b="1" dirty="0">
              <a:solidFill>
                <a:schemeClr val="bg1"/>
              </a:solidFill>
            </a:rPr>
            <a:t>µg/m</a:t>
          </a:r>
          <a:r>
            <a:rPr lang="en-AU" sz="2300" b="1" baseline="30000" dirty="0">
              <a:solidFill>
                <a:schemeClr val="bg1"/>
              </a:solidFill>
            </a:rPr>
            <a:t>3</a:t>
          </a:r>
          <a:r>
            <a:rPr lang="en-US" sz="2300" b="1" dirty="0">
              <a:solidFill>
                <a:schemeClr val="bg1"/>
              </a:solidFill>
            </a:rPr>
            <a:t> </a:t>
          </a:r>
          <a:endParaRPr lang="en-US" sz="2300" dirty="0">
            <a:solidFill>
              <a:schemeClr val="bg1"/>
            </a:solidFill>
          </a:endParaRPr>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dgm:t>
        <a:bodyPr/>
        <a:lstStyle/>
        <a:p>
          <a:r>
            <a:rPr lang="en-US" sz="3200" b="1" dirty="0">
              <a:solidFill>
                <a:srgbClr val="001737"/>
              </a:solidFill>
            </a:rPr>
            <a:t>500 </a:t>
          </a:r>
          <a:r>
            <a:rPr lang="en-AU" sz="2300" b="1" dirty="0">
              <a:solidFill>
                <a:srgbClr val="001737"/>
              </a:solidFill>
            </a:rPr>
            <a:t>µg/m</a:t>
          </a:r>
          <a:r>
            <a:rPr lang="en-AU" sz="2300" b="1" baseline="30000" dirty="0">
              <a:solidFill>
                <a:srgbClr val="001737"/>
              </a:solidFill>
            </a:rPr>
            <a:t>3</a:t>
          </a:r>
          <a:r>
            <a:rPr lang="en-US" sz="2300" b="1" dirty="0">
              <a:solidFill>
                <a:srgbClr val="001737"/>
              </a:solidFill>
            </a:rPr>
            <a:t> </a:t>
          </a:r>
          <a:endParaRPr lang="en-US" sz="2300" dirty="0"/>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custT="1"/>
      <dgm:spPr/>
      <dgm:t>
        <a:bodyPr/>
        <a:lstStyle/>
        <a:p>
          <a:r>
            <a:rPr lang="en-US" sz="3200" b="1" dirty="0">
              <a:solidFill>
                <a:srgbClr val="001737"/>
              </a:solidFill>
            </a:rPr>
            <a:t>100</a:t>
          </a:r>
          <a:r>
            <a:rPr lang="en-US" sz="2300" b="1" dirty="0">
              <a:solidFill>
                <a:srgbClr val="001737"/>
              </a:solidFill>
            </a:rPr>
            <a:t> </a:t>
          </a:r>
          <a:r>
            <a:rPr lang="en-AU" sz="2300" b="1" dirty="0">
              <a:solidFill>
                <a:srgbClr val="001737"/>
              </a:solidFill>
            </a:rPr>
            <a:t>µg/m</a:t>
          </a:r>
          <a:r>
            <a:rPr lang="en-AU" sz="2300" b="1" baseline="30000" dirty="0">
              <a:solidFill>
                <a:srgbClr val="001737"/>
              </a:solidFill>
            </a:rPr>
            <a:t>3</a:t>
          </a:r>
          <a:r>
            <a:rPr lang="en-US" sz="2300" b="1" dirty="0">
              <a:solidFill>
                <a:srgbClr val="001737"/>
              </a:solidFill>
            </a:rPr>
            <a:t> </a:t>
          </a:r>
          <a:endParaRPr lang="en-US" sz="2300" dirty="0"/>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custScaleY="54424">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custScaleY="67655">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custScaleY="173484">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1_5" csCatId="accent1" phldr="1"/>
      <dgm:spPr/>
    </dgm:pt>
    <dgm:pt modelId="{C229A6D0-2A70-4455-AE26-4B5394386737}">
      <dgm:prSet phldrT="[Text]" custT="1"/>
      <dgm:spPr/>
      <dgm:t>
        <a:bodyPr/>
        <a:lstStyle/>
        <a:p>
          <a:r>
            <a:rPr lang="en-AU" sz="4000" b="1" dirty="0">
              <a:solidFill>
                <a:schemeClr val="bg1"/>
              </a:solidFill>
            </a:rPr>
            <a:t>200</a:t>
          </a:r>
          <a:r>
            <a:rPr lang="en-AU" sz="2300" b="1" dirty="0">
              <a:solidFill>
                <a:schemeClr val="bg1"/>
              </a:solidFill>
            </a:rPr>
            <a:t> µg/m</a:t>
          </a:r>
          <a:r>
            <a:rPr lang="en-AU" sz="2300" b="1" baseline="30000" dirty="0">
              <a:solidFill>
                <a:schemeClr val="bg1"/>
              </a:solidFill>
            </a:rPr>
            <a:t>3</a:t>
          </a:r>
          <a:r>
            <a:rPr lang="en-US" sz="2300" b="1" dirty="0">
              <a:solidFill>
                <a:schemeClr val="bg1"/>
              </a:solidFill>
            </a:rPr>
            <a:t> </a:t>
          </a:r>
          <a:endParaRPr lang="en-US" sz="2300" dirty="0">
            <a:solidFill>
              <a:schemeClr val="bg1"/>
            </a:solidFill>
          </a:endParaRPr>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dgm:t>
        <a:bodyPr/>
        <a:lstStyle/>
        <a:p>
          <a:r>
            <a:rPr lang="en-AU" sz="2800" b="1" dirty="0">
              <a:solidFill>
                <a:srgbClr val="001737"/>
              </a:solidFill>
            </a:rPr>
            <a:t>100 </a:t>
          </a:r>
          <a:r>
            <a:rPr lang="en-AU" sz="2300" b="1" dirty="0">
              <a:solidFill>
                <a:srgbClr val="001737"/>
              </a:solidFill>
            </a:rPr>
            <a:t>µg/m</a:t>
          </a:r>
          <a:r>
            <a:rPr lang="en-AU" sz="2300" b="1" baseline="30000" dirty="0">
              <a:solidFill>
                <a:srgbClr val="001737"/>
              </a:solidFill>
            </a:rPr>
            <a:t>3</a:t>
          </a:r>
          <a:r>
            <a:rPr lang="en-US" sz="2300" b="1" dirty="0">
              <a:solidFill>
                <a:srgbClr val="001737"/>
              </a:solidFill>
            </a:rPr>
            <a:t> </a:t>
          </a:r>
          <a:endParaRPr lang="en-US" sz="2300" dirty="0"/>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dgm:spPr/>
      <dgm:t>
        <a:bodyPr/>
        <a:lstStyle/>
        <a:p>
          <a:r>
            <a:rPr lang="en-AU" b="1" dirty="0">
              <a:solidFill>
                <a:srgbClr val="001737"/>
              </a:solidFill>
            </a:rPr>
            <a:t>50 µg/m</a:t>
          </a:r>
          <a:r>
            <a:rPr lang="en-AU" b="1" baseline="30000" dirty="0">
              <a:solidFill>
                <a:srgbClr val="001737"/>
              </a:solidFill>
            </a:rPr>
            <a:t>3</a:t>
          </a:r>
          <a:r>
            <a:rPr lang="en-US" b="1" dirty="0">
              <a:solidFill>
                <a:srgbClr val="001737"/>
              </a:solidFill>
            </a:rPr>
            <a:t> </a:t>
          </a:r>
          <a:endParaRPr lang="en-US" dirty="0"/>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5_5" csCatId="accent5" phldr="1"/>
      <dgm:spPr/>
    </dgm:pt>
    <dgm:pt modelId="{C229A6D0-2A70-4455-AE26-4B5394386737}">
      <dgm:prSet phldrT="[Text]" custT="1"/>
      <dgm:spPr>
        <a:solidFill>
          <a:srgbClr val="F19601"/>
        </a:solidFill>
      </dgm:spPr>
      <dgm:t>
        <a:bodyPr/>
        <a:lstStyle/>
        <a:p>
          <a:r>
            <a:rPr lang="en-AU" sz="4000" b="1" dirty="0">
              <a:solidFill>
                <a:srgbClr val="001737"/>
              </a:solidFill>
            </a:rPr>
            <a:t>1500</a:t>
          </a:r>
          <a:r>
            <a:rPr lang="en-AU" sz="2300" b="1" dirty="0">
              <a:solidFill>
                <a:srgbClr val="001737"/>
              </a:solidFill>
            </a:rPr>
            <a:t> µg/m</a:t>
          </a:r>
          <a:r>
            <a:rPr lang="en-AU" sz="2300" b="1" baseline="30000" dirty="0">
              <a:solidFill>
                <a:srgbClr val="001737"/>
              </a:solidFill>
            </a:rPr>
            <a:t>3</a:t>
          </a:r>
          <a:r>
            <a:rPr lang="en-US" sz="2300" b="1" dirty="0">
              <a:solidFill>
                <a:srgbClr val="001737"/>
              </a:solidFill>
            </a:rPr>
            <a:t> </a:t>
          </a:r>
          <a:endParaRPr lang="en-US" sz="2300" dirty="0"/>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a:solidFill>
          <a:srgbClr val="FFC000"/>
        </a:solidFill>
      </dgm:spPr>
      <dgm:t>
        <a:bodyPr/>
        <a:lstStyle/>
        <a:p>
          <a:r>
            <a:rPr lang="en-AU" sz="3200" b="1" dirty="0">
              <a:solidFill>
                <a:srgbClr val="001737"/>
              </a:solidFill>
            </a:rPr>
            <a:t>750</a:t>
          </a:r>
          <a:r>
            <a:rPr lang="en-AU" sz="2300" b="1" dirty="0">
              <a:solidFill>
                <a:srgbClr val="001737"/>
              </a:solidFill>
            </a:rPr>
            <a:t> µg/m</a:t>
          </a:r>
          <a:r>
            <a:rPr lang="en-AU" sz="2300" b="1" baseline="30000" dirty="0">
              <a:solidFill>
                <a:srgbClr val="001737"/>
              </a:solidFill>
            </a:rPr>
            <a:t>3</a:t>
          </a:r>
          <a:r>
            <a:rPr lang="en-US" sz="2300" b="1" dirty="0">
              <a:solidFill>
                <a:srgbClr val="001737"/>
              </a:solidFill>
            </a:rPr>
            <a:t> </a:t>
          </a:r>
          <a:endParaRPr lang="en-US" sz="2300" dirty="0"/>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dgm:spPr>
        <a:solidFill>
          <a:srgbClr val="FFC000">
            <a:alpha val="49804"/>
          </a:srgbClr>
        </a:solidFill>
      </dgm:spPr>
      <dgm:t>
        <a:bodyPr/>
        <a:lstStyle/>
        <a:p>
          <a:r>
            <a:rPr lang="en-AU" b="1" dirty="0">
              <a:solidFill>
                <a:srgbClr val="001737"/>
              </a:solidFill>
            </a:rPr>
            <a:t>100 µg/m</a:t>
          </a:r>
          <a:r>
            <a:rPr lang="en-AU" b="1" baseline="30000" dirty="0">
              <a:solidFill>
                <a:srgbClr val="001737"/>
              </a:solidFill>
            </a:rPr>
            <a:t>3</a:t>
          </a:r>
          <a:r>
            <a:rPr lang="en-US" b="1" dirty="0">
              <a:solidFill>
                <a:srgbClr val="001737"/>
              </a:solidFill>
            </a:rPr>
            <a:t> </a:t>
          </a:r>
          <a:endParaRPr lang="en-US" dirty="0"/>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custLinFactNeighborX="17482" custLinFactNeighborY="2250">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B73D63-C2C7-4887-9D0A-615FE2FE5CB1}" type="doc">
      <dgm:prSet loTypeId="urn:microsoft.com/office/officeart/2005/8/layout/pyramid3" loCatId="pyramid" qsTypeId="urn:microsoft.com/office/officeart/2005/8/quickstyle/simple1" qsCatId="simple" csTypeId="urn:microsoft.com/office/officeart/2005/8/colors/accent5_5" csCatId="accent5" phldr="1"/>
      <dgm:spPr/>
    </dgm:pt>
    <dgm:pt modelId="{C229A6D0-2A70-4455-AE26-4B5394386737}">
      <dgm:prSet phldrT="[Text]" custT="1"/>
      <dgm:spPr>
        <a:solidFill>
          <a:srgbClr val="F19601"/>
        </a:solidFill>
      </dgm:spPr>
      <dgm:t>
        <a:bodyPr/>
        <a:lstStyle/>
        <a:p>
          <a:r>
            <a:rPr lang="en-AU" sz="4000" b="1" dirty="0">
              <a:solidFill>
                <a:srgbClr val="001737"/>
              </a:solidFill>
            </a:rPr>
            <a:t>400</a:t>
          </a:r>
          <a:r>
            <a:rPr lang="en-AU" sz="2300" b="1" dirty="0">
              <a:solidFill>
                <a:srgbClr val="001737"/>
              </a:solidFill>
            </a:rPr>
            <a:t> µg/m</a:t>
          </a:r>
          <a:r>
            <a:rPr lang="en-AU" sz="2300" b="1" baseline="30000" dirty="0">
              <a:solidFill>
                <a:srgbClr val="001737"/>
              </a:solidFill>
            </a:rPr>
            <a:t>3</a:t>
          </a:r>
          <a:r>
            <a:rPr lang="en-US" sz="2300" b="1" dirty="0">
              <a:solidFill>
                <a:srgbClr val="001737"/>
              </a:solidFill>
            </a:rPr>
            <a:t> </a:t>
          </a:r>
          <a:endParaRPr lang="en-US" sz="2300" dirty="0"/>
        </a:p>
      </dgm:t>
    </dgm:pt>
    <dgm:pt modelId="{B29B7CF7-1193-4934-88C3-885D58D44C54}" type="parTrans" cxnId="{203D1C49-4125-412D-8E2E-74270447F981}">
      <dgm:prSet/>
      <dgm:spPr/>
      <dgm:t>
        <a:bodyPr/>
        <a:lstStyle/>
        <a:p>
          <a:endParaRPr lang="en-US"/>
        </a:p>
      </dgm:t>
    </dgm:pt>
    <dgm:pt modelId="{310E9109-22D2-4534-8F64-ECDF82B5B511}" type="sibTrans" cxnId="{203D1C49-4125-412D-8E2E-74270447F981}">
      <dgm:prSet/>
      <dgm:spPr/>
      <dgm:t>
        <a:bodyPr/>
        <a:lstStyle/>
        <a:p>
          <a:endParaRPr lang="en-US"/>
        </a:p>
      </dgm:t>
    </dgm:pt>
    <dgm:pt modelId="{9DFD54EE-B363-410C-B43B-6B8964BF5E9D}">
      <dgm:prSet phldrT="[Text]" custT="1"/>
      <dgm:spPr>
        <a:solidFill>
          <a:srgbClr val="FFC000"/>
        </a:solidFill>
      </dgm:spPr>
      <dgm:t>
        <a:bodyPr/>
        <a:lstStyle/>
        <a:p>
          <a:r>
            <a:rPr lang="en-AU" sz="3200" b="1" dirty="0">
              <a:solidFill>
                <a:srgbClr val="001737"/>
              </a:solidFill>
            </a:rPr>
            <a:t>200</a:t>
          </a:r>
          <a:r>
            <a:rPr lang="en-AU" sz="2300" b="1" dirty="0">
              <a:solidFill>
                <a:srgbClr val="001737"/>
              </a:solidFill>
            </a:rPr>
            <a:t> µg/m</a:t>
          </a:r>
          <a:r>
            <a:rPr lang="en-AU" sz="2300" b="1" baseline="30000" dirty="0">
              <a:solidFill>
                <a:srgbClr val="001737"/>
              </a:solidFill>
            </a:rPr>
            <a:t>3</a:t>
          </a:r>
          <a:r>
            <a:rPr lang="en-US" sz="2300" b="1" dirty="0">
              <a:solidFill>
                <a:srgbClr val="001737"/>
              </a:solidFill>
            </a:rPr>
            <a:t> </a:t>
          </a:r>
          <a:endParaRPr lang="en-US" sz="2300" dirty="0"/>
        </a:p>
      </dgm:t>
    </dgm:pt>
    <dgm:pt modelId="{46344901-3EC8-4BF5-BE29-065C298BB6FF}" type="parTrans" cxnId="{FE95E91F-6591-4BC1-9AE9-58F180272DE3}">
      <dgm:prSet/>
      <dgm:spPr/>
      <dgm:t>
        <a:bodyPr/>
        <a:lstStyle/>
        <a:p>
          <a:endParaRPr lang="en-US"/>
        </a:p>
      </dgm:t>
    </dgm:pt>
    <dgm:pt modelId="{7002279B-748C-4A51-BEA6-264F7F02D2F4}" type="sibTrans" cxnId="{FE95E91F-6591-4BC1-9AE9-58F180272DE3}">
      <dgm:prSet/>
      <dgm:spPr/>
      <dgm:t>
        <a:bodyPr/>
        <a:lstStyle/>
        <a:p>
          <a:endParaRPr lang="en-US"/>
        </a:p>
      </dgm:t>
    </dgm:pt>
    <dgm:pt modelId="{CD27D1C9-FE3F-4A1C-9E1D-D92746EB1075}">
      <dgm:prSet phldrT="[Text]"/>
      <dgm:spPr>
        <a:solidFill>
          <a:srgbClr val="FFC000">
            <a:alpha val="49804"/>
          </a:srgbClr>
        </a:solidFill>
      </dgm:spPr>
      <dgm:t>
        <a:bodyPr/>
        <a:lstStyle/>
        <a:p>
          <a:r>
            <a:rPr lang="en-AU" b="1" dirty="0">
              <a:solidFill>
                <a:srgbClr val="001737"/>
              </a:solidFill>
            </a:rPr>
            <a:t>100 µg/m</a:t>
          </a:r>
          <a:r>
            <a:rPr lang="en-AU" b="1" baseline="30000" dirty="0">
              <a:solidFill>
                <a:srgbClr val="001737"/>
              </a:solidFill>
            </a:rPr>
            <a:t>3</a:t>
          </a:r>
          <a:r>
            <a:rPr lang="en-US" b="1" dirty="0">
              <a:solidFill>
                <a:srgbClr val="001737"/>
              </a:solidFill>
            </a:rPr>
            <a:t> </a:t>
          </a:r>
          <a:endParaRPr lang="en-US" dirty="0"/>
        </a:p>
      </dgm:t>
    </dgm:pt>
    <dgm:pt modelId="{6DCA9127-4129-4BA0-B74E-AB7397FE0FFF}" type="parTrans" cxnId="{A5C38944-7DE4-4486-BB61-C357F7A25AC4}">
      <dgm:prSet/>
      <dgm:spPr/>
      <dgm:t>
        <a:bodyPr/>
        <a:lstStyle/>
        <a:p>
          <a:endParaRPr lang="en-US"/>
        </a:p>
      </dgm:t>
    </dgm:pt>
    <dgm:pt modelId="{D949B9F0-D320-469A-91A9-CAB0B317AA47}" type="sibTrans" cxnId="{A5C38944-7DE4-4486-BB61-C357F7A25AC4}">
      <dgm:prSet/>
      <dgm:spPr/>
      <dgm:t>
        <a:bodyPr/>
        <a:lstStyle/>
        <a:p>
          <a:endParaRPr lang="en-US"/>
        </a:p>
      </dgm:t>
    </dgm:pt>
    <dgm:pt modelId="{7BEEC164-9E2D-4565-9F81-26F7D9511BCA}" type="pres">
      <dgm:prSet presAssocID="{2DB73D63-C2C7-4887-9D0A-615FE2FE5CB1}" presName="Name0" presStyleCnt="0">
        <dgm:presLayoutVars>
          <dgm:dir/>
          <dgm:animLvl val="lvl"/>
          <dgm:resizeHandles val="exact"/>
        </dgm:presLayoutVars>
      </dgm:prSet>
      <dgm:spPr/>
    </dgm:pt>
    <dgm:pt modelId="{0FF1C41A-62BA-4FBD-AFAB-05DD17AA97E2}" type="pres">
      <dgm:prSet presAssocID="{C229A6D0-2A70-4455-AE26-4B5394386737}" presName="Name8" presStyleCnt="0"/>
      <dgm:spPr/>
    </dgm:pt>
    <dgm:pt modelId="{7DEADF25-BFF8-47E3-B74E-23178BC6A120}" type="pres">
      <dgm:prSet presAssocID="{C229A6D0-2A70-4455-AE26-4B5394386737}" presName="level" presStyleLbl="node1" presStyleIdx="0" presStyleCnt="3" custLinFactNeighborX="17482" custLinFactNeighborY="2250">
        <dgm:presLayoutVars>
          <dgm:chMax val="1"/>
          <dgm:bulletEnabled val="1"/>
        </dgm:presLayoutVars>
      </dgm:prSet>
      <dgm:spPr/>
      <dgm:t>
        <a:bodyPr/>
        <a:lstStyle/>
        <a:p>
          <a:endParaRPr lang="en-US"/>
        </a:p>
      </dgm:t>
    </dgm:pt>
    <dgm:pt modelId="{00853C62-3B13-4FFE-8BD7-B8B0138405DC}" type="pres">
      <dgm:prSet presAssocID="{C229A6D0-2A70-4455-AE26-4B5394386737}" presName="levelTx" presStyleLbl="revTx" presStyleIdx="0" presStyleCnt="0">
        <dgm:presLayoutVars>
          <dgm:chMax val="1"/>
          <dgm:bulletEnabled val="1"/>
        </dgm:presLayoutVars>
      </dgm:prSet>
      <dgm:spPr/>
      <dgm:t>
        <a:bodyPr/>
        <a:lstStyle/>
        <a:p>
          <a:endParaRPr lang="en-US"/>
        </a:p>
      </dgm:t>
    </dgm:pt>
    <dgm:pt modelId="{86C8F138-E6C9-4DAE-A350-77519A580018}" type="pres">
      <dgm:prSet presAssocID="{9DFD54EE-B363-410C-B43B-6B8964BF5E9D}" presName="Name8" presStyleCnt="0"/>
      <dgm:spPr/>
    </dgm:pt>
    <dgm:pt modelId="{76CB93F3-04E0-489B-A189-13DD1B65D1DF}" type="pres">
      <dgm:prSet presAssocID="{9DFD54EE-B363-410C-B43B-6B8964BF5E9D}" presName="level" presStyleLbl="node1" presStyleIdx="1" presStyleCnt="3">
        <dgm:presLayoutVars>
          <dgm:chMax val="1"/>
          <dgm:bulletEnabled val="1"/>
        </dgm:presLayoutVars>
      </dgm:prSet>
      <dgm:spPr/>
      <dgm:t>
        <a:bodyPr/>
        <a:lstStyle/>
        <a:p>
          <a:endParaRPr lang="en-US"/>
        </a:p>
      </dgm:t>
    </dgm:pt>
    <dgm:pt modelId="{042CE976-8835-4882-9BA5-96BF198C3C1E}" type="pres">
      <dgm:prSet presAssocID="{9DFD54EE-B363-410C-B43B-6B8964BF5E9D}" presName="levelTx" presStyleLbl="revTx" presStyleIdx="0" presStyleCnt="0">
        <dgm:presLayoutVars>
          <dgm:chMax val="1"/>
          <dgm:bulletEnabled val="1"/>
        </dgm:presLayoutVars>
      </dgm:prSet>
      <dgm:spPr/>
      <dgm:t>
        <a:bodyPr/>
        <a:lstStyle/>
        <a:p>
          <a:endParaRPr lang="en-US"/>
        </a:p>
      </dgm:t>
    </dgm:pt>
    <dgm:pt modelId="{848495A5-4894-4E82-AAD0-F8348A3C4D29}" type="pres">
      <dgm:prSet presAssocID="{CD27D1C9-FE3F-4A1C-9E1D-D92746EB1075}" presName="Name8" presStyleCnt="0"/>
      <dgm:spPr/>
    </dgm:pt>
    <dgm:pt modelId="{924C5CAA-A63D-42CE-A371-1720DCC05883}" type="pres">
      <dgm:prSet presAssocID="{CD27D1C9-FE3F-4A1C-9E1D-D92746EB1075}" presName="level" presStyleLbl="node1" presStyleIdx="2" presStyleCnt="3">
        <dgm:presLayoutVars>
          <dgm:chMax val="1"/>
          <dgm:bulletEnabled val="1"/>
        </dgm:presLayoutVars>
      </dgm:prSet>
      <dgm:spPr/>
      <dgm:t>
        <a:bodyPr/>
        <a:lstStyle/>
        <a:p>
          <a:endParaRPr lang="en-US"/>
        </a:p>
      </dgm:t>
    </dgm:pt>
    <dgm:pt modelId="{827A8015-E071-424A-9119-C1A7A3D1198A}" type="pres">
      <dgm:prSet presAssocID="{CD27D1C9-FE3F-4A1C-9E1D-D92746EB1075}" presName="levelTx" presStyleLbl="revTx" presStyleIdx="0" presStyleCnt="0">
        <dgm:presLayoutVars>
          <dgm:chMax val="1"/>
          <dgm:bulletEnabled val="1"/>
        </dgm:presLayoutVars>
      </dgm:prSet>
      <dgm:spPr/>
      <dgm:t>
        <a:bodyPr/>
        <a:lstStyle/>
        <a:p>
          <a:endParaRPr lang="en-US"/>
        </a:p>
      </dgm:t>
    </dgm:pt>
  </dgm:ptLst>
  <dgm:cxnLst>
    <dgm:cxn modelId="{203D1C49-4125-412D-8E2E-74270447F981}" srcId="{2DB73D63-C2C7-4887-9D0A-615FE2FE5CB1}" destId="{C229A6D0-2A70-4455-AE26-4B5394386737}" srcOrd="0" destOrd="0" parTransId="{B29B7CF7-1193-4934-88C3-885D58D44C54}" sibTransId="{310E9109-22D2-4534-8F64-ECDF82B5B511}"/>
    <dgm:cxn modelId="{985EEC1D-39B8-4E7F-B465-0931BD1A9718}" type="presOf" srcId="{CD27D1C9-FE3F-4A1C-9E1D-D92746EB1075}" destId="{827A8015-E071-424A-9119-C1A7A3D1198A}" srcOrd="1" destOrd="0" presId="urn:microsoft.com/office/officeart/2005/8/layout/pyramid3"/>
    <dgm:cxn modelId="{0D9B4C4F-C33F-4B0D-9CA8-F3F68F7B718D}" type="presOf" srcId="{C229A6D0-2A70-4455-AE26-4B5394386737}" destId="{7DEADF25-BFF8-47E3-B74E-23178BC6A120}" srcOrd="0" destOrd="0" presId="urn:microsoft.com/office/officeart/2005/8/layout/pyramid3"/>
    <dgm:cxn modelId="{6B932DC8-2B06-41C0-B3E6-E76F9645D68F}" type="presOf" srcId="{9DFD54EE-B363-410C-B43B-6B8964BF5E9D}" destId="{76CB93F3-04E0-489B-A189-13DD1B65D1DF}" srcOrd="0" destOrd="0" presId="urn:microsoft.com/office/officeart/2005/8/layout/pyramid3"/>
    <dgm:cxn modelId="{6D37D743-8A0B-41F7-B85C-C5C6A2297DE5}" type="presOf" srcId="{C229A6D0-2A70-4455-AE26-4B5394386737}" destId="{00853C62-3B13-4FFE-8BD7-B8B0138405DC}" srcOrd="1" destOrd="0" presId="urn:microsoft.com/office/officeart/2005/8/layout/pyramid3"/>
    <dgm:cxn modelId="{E9ED332F-3D10-47A8-BD7B-9316F7A51E03}" type="presOf" srcId="{2DB73D63-C2C7-4887-9D0A-615FE2FE5CB1}" destId="{7BEEC164-9E2D-4565-9F81-26F7D9511BCA}" srcOrd="0" destOrd="0" presId="urn:microsoft.com/office/officeart/2005/8/layout/pyramid3"/>
    <dgm:cxn modelId="{FE95E91F-6591-4BC1-9AE9-58F180272DE3}" srcId="{2DB73D63-C2C7-4887-9D0A-615FE2FE5CB1}" destId="{9DFD54EE-B363-410C-B43B-6B8964BF5E9D}" srcOrd="1" destOrd="0" parTransId="{46344901-3EC8-4BF5-BE29-065C298BB6FF}" sibTransId="{7002279B-748C-4A51-BEA6-264F7F02D2F4}"/>
    <dgm:cxn modelId="{E556840D-6280-47DD-A298-72C3EB4DA9FB}" type="presOf" srcId="{CD27D1C9-FE3F-4A1C-9E1D-D92746EB1075}" destId="{924C5CAA-A63D-42CE-A371-1720DCC05883}" srcOrd="0" destOrd="0" presId="urn:microsoft.com/office/officeart/2005/8/layout/pyramid3"/>
    <dgm:cxn modelId="{A5C38944-7DE4-4486-BB61-C357F7A25AC4}" srcId="{2DB73D63-C2C7-4887-9D0A-615FE2FE5CB1}" destId="{CD27D1C9-FE3F-4A1C-9E1D-D92746EB1075}" srcOrd="2" destOrd="0" parTransId="{6DCA9127-4129-4BA0-B74E-AB7397FE0FFF}" sibTransId="{D949B9F0-D320-469A-91A9-CAB0B317AA47}"/>
    <dgm:cxn modelId="{6CB41184-68A9-4CBF-97B3-26A9A176640E}" type="presOf" srcId="{9DFD54EE-B363-410C-B43B-6B8964BF5E9D}" destId="{042CE976-8835-4882-9BA5-96BF198C3C1E}" srcOrd="1" destOrd="0" presId="urn:microsoft.com/office/officeart/2005/8/layout/pyramid3"/>
    <dgm:cxn modelId="{8A7EDB67-22C0-4A2C-9C43-043807C6B2F6}" type="presParOf" srcId="{7BEEC164-9E2D-4565-9F81-26F7D9511BCA}" destId="{0FF1C41A-62BA-4FBD-AFAB-05DD17AA97E2}" srcOrd="0" destOrd="0" presId="urn:microsoft.com/office/officeart/2005/8/layout/pyramid3"/>
    <dgm:cxn modelId="{A0C61F34-381D-42E7-B0C0-0578CC1BBECA}" type="presParOf" srcId="{0FF1C41A-62BA-4FBD-AFAB-05DD17AA97E2}" destId="{7DEADF25-BFF8-47E3-B74E-23178BC6A120}" srcOrd="0" destOrd="0" presId="urn:microsoft.com/office/officeart/2005/8/layout/pyramid3"/>
    <dgm:cxn modelId="{6C17C10D-CB7D-4323-9803-10F0D2A865F8}" type="presParOf" srcId="{0FF1C41A-62BA-4FBD-AFAB-05DD17AA97E2}" destId="{00853C62-3B13-4FFE-8BD7-B8B0138405DC}" srcOrd="1" destOrd="0" presId="urn:microsoft.com/office/officeart/2005/8/layout/pyramid3"/>
    <dgm:cxn modelId="{4ECD438B-85A4-4D9C-B5AE-A3A412E1C6EF}" type="presParOf" srcId="{7BEEC164-9E2D-4565-9F81-26F7D9511BCA}" destId="{86C8F138-E6C9-4DAE-A350-77519A580018}" srcOrd="1" destOrd="0" presId="urn:microsoft.com/office/officeart/2005/8/layout/pyramid3"/>
    <dgm:cxn modelId="{3395F852-BD0A-4D9E-90A2-6EE43EEB7CF6}" type="presParOf" srcId="{86C8F138-E6C9-4DAE-A350-77519A580018}" destId="{76CB93F3-04E0-489B-A189-13DD1B65D1DF}" srcOrd="0" destOrd="0" presId="urn:microsoft.com/office/officeart/2005/8/layout/pyramid3"/>
    <dgm:cxn modelId="{323B466F-14DD-4518-A8E8-CCAB9A9D03AF}" type="presParOf" srcId="{86C8F138-E6C9-4DAE-A350-77519A580018}" destId="{042CE976-8835-4882-9BA5-96BF198C3C1E}" srcOrd="1" destOrd="0" presId="urn:microsoft.com/office/officeart/2005/8/layout/pyramid3"/>
    <dgm:cxn modelId="{F34A5670-4CDF-4FDC-A560-7086CC23F09B}" type="presParOf" srcId="{7BEEC164-9E2D-4565-9F81-26F7D9511BCA}" destId="{848495A5-4894-4E82-AAD0-F8348A3C4D29}" srcOrd="2" destOrd="0" presId="urn:microsoft.com/office/officeart/2005/8/layout/pyramid3"/>
    <dgm:cxn modelId="{B2755E94-0344-46D1-8E86-385A01571F4E}" type="presParOf" srcId="{848495A5-4894-4E82-AAD0-F8348A3C4D29}" destId="{924C5CAA-A63D-42CE-A371-1720DCC05883}" srcOrd="0" destOrd="0" presId="urn:microsoft.com/office/officeart/2005/8/layout/pyramid3"/>
    <dgm:cxn modelId="{7FB59FDB-6FDC-4373-8CAF-A61C730D0C15}" type="presParOf" srcId="{848495A5-4894-4E82-AAD0-F8348A3C4D29}" destId="{827A8015-E071-424A-9119-C1A7A3D1198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0"/>
          <a:ext cx="2530624" cy="2118708"/>
        </a:xfrm>
        <a:prstGeom prst="trapezoid">
          <a:avLst>
            <a:gd name="adj" fmla="val 27957"/>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a:solidFill>
                <a:schemeClr val="bg1"/>
              </a:solidFill>
            </a:rPr>
            <a:t>400</a:t>
          </a:r>
          <a:r>
            <a:rPr lang="en-US" sz="3200" b="1" kern="1200" dirty="0">
              <a:solidFill>
                <a:schemeClr val="bg1"/>
              </a:solidFill>
            </a:rPr>
            <a:t> </a:t>
          </a:r>
          <a:r>
            <a:rPr lang="en-AU" sz="3200" b="1" kern="1200" dirty="0">
              <a:solidFill>
                <a:schemeClr val="bg1"/>
              </a:solidFill>
            </a:rPr>
            <a:t>µg/m</a:t>
          </a:r>
          <a:r>
            <a:rPr lang="en-AU" sz="3200" b="1" kern="1200" baseline="30000" dirty="0">
              <a:solidFill>
                <a:schemeClr val="bg1"/>
              </a:solidFill>
            </a:rPr>
            <a:t>3</a:t>
          </a:r>
          <a:endParaRPr lang="en-US" sz="3200" b="1" kern="1200" dirty="0">
            <a:solidFill>
              <a:schemeClr val="bg1"/>
            </a:solidFill>
          </a:endParaRPr>
        </a:p>
      </dsp:txBody>
      <dsp:txXfrm rot="-10800000">
        <a:off x="442859" y="0"/>
        <a:ext cx="1644905" cy="2118708"/>
      </dsp:txXfrm>
    </dsp:sp>
    <dsp:sp modelId="{76CB93F3-04E0-489B-A189-13DD1B65D1DF}">
      <dsp:nvSpPr>
        <dsp:cNvPr id="0" name=""/>
        <dsp:cNvSpPr/>
      </dsp:nvSpPr>
      <dsp:spPr>
        <a:xfrm rot="10800000">
          <a:off x="592322" y="2118708"/>
          <a:ext cx="1345979" cy="1203627"/>
        </a:xfrm>
        <a:prstGeom prst="trapezoid">
          <a:avLst>
            <a:gd name="adj" fmla="val 27957"/>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001737"/>
              </a:solidFill>
            </a:rPr>
            <a:t>200</a:t>
          </a:r>
          <a:r>
            <a:rPr lang="en-US" sz="2000" b="1" kern="1200" dirty="0">
              <a:solidFill>
                <a:srgbClr val="001737"/>
              </a:solidFill>
            </a:rPr>
            <a:t> </a:t>
          </a:r>
          <a:r>
            <a:rPr lang="en-AU" sz="2000" b="1" kern="1200" dirty="0">
              <a:solidFill>
                <a:srgbClr val="001737"/>
              </a:solidFill>
            </a:rPr>
            <a:t>µg/m</a:t>
          </a:r>
          <a:r>
            <a:rPr lang="en-AU" sz="2000" b="1" kern="1200" baseline="30000" dirty="0">
              <a:solidFill>
                <a:srgbClr val="001737"/>
              </a:solidFill>
            </a:rPr>
            <a:t>3</a:t>
          </a:r>
          <a:endParaRPr lang="en-US" sz="2000" b="1" kern="1200" dirty="0">
            <a:solidFill>
              <a:srgbClr val="001737"/>
            </a:solidFill>
          </a:endParaRPr>
        </a:p>
      </dsp:txBody>
      <dsp:txXfrm rot="-10800000">
        <a:off x="827868" y="2118708"/>
        <a:ext cx="874886" cy="1203627"/>
      </dsp:txXfrm>
    </dsp:sp>
    <dsp:sp modelId="{924C5CAA-A63D-42CE-A371-1720DCC05883}">
      <dsp:nvSpPr>
        <dsp:cNvPr id="0" name=""/>
        <dsp:cNvSpPr/>
      </dsp:nvSpPr>
      <dsp:spPr>
        <a:xfrm rot="10800000">
          <a:off x="928817" y="3322335"/>
          <a:ext cx="672989" cy="1203627"/>
        </a:xfrm>
        <a:prstGeom prst="trapezoid">
          <a:avLst>
            <a:gd name="adj" fmla="val 5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rgbClr val="001737"/>
              </a:solidFill>
            </a:rPr>
            <a:t>50</a:t>
          </a:r>
          <a:r>
            <a:rPr lang="en-US" sz="1800" b="1" kern="1200" dirty="0">
              <a:solidFill>
                <a:srgbClr val="001737"/>
              </a:solidFill>
            </a:rPr>
            <a:t> </a:t>
          </a:r>
          <a:r>
            <a:rPr lang="en-AU" sz="1800" b="1" kern="1200" dirty="0">
              <a:solidFill>
                <a:srgbClr val="001737"/>
              </a:solidFill>
            </a:rPr>
            <a:t>µg/m</a:t>
          </a:r>
          <a:r>
            <a:rPr lang="en-AU" sz="1800" b="1" kern="1200" baseline="30000" dirty="0">
              <a:solidFill>
                <a:srgbClr val="001737"/>
              </a:solidFill>
            </a:rPr>
            <a:t>3</a:t>
          </a:r>
          <a:endParaRPr lang="en-US" sz="1800" b="1" kern="1200" dirty="0">
            <a:solidFill>
              <a:srgbClr val="001737"/>
            </a:solidFill>
          </a:endParaRPr>
        </a:p>
      </dsp:txBody>
      <dsp:txXfrm rot="-10800000">
        <a:off x="928817" y="3322335"/>
        <a:ext cx="672989" cy="120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0"/>
          <a:ext cx="2530624" cy="2228735"/>
        </a:xfrm>
        <a:prstGeom prst="trapezoid">
          <a:avLst>
            <a:gd name="adj" fmla="val 27957"/>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b="1" kern="1200" dirty="0">
              <a:solidFill>
                <a:schemeClr val="bg1"/>
              </a:solidFill>
            </a:rPr>
            <a:t>300 </a:t>
          </a:r>
          <a:r>
            <a:rPr lang="en-AU" sz="2400" b="1" kern="1200" dirty="0">
              <a:solidFill>
                <a:schemeClr val="bg1"/>
              </a:solidFill>
            </a:rPr>
            <a:t>µg/m</a:t>
          </a:r>
          <a:r>
            <a:rPr lang="en-AU" sz="2400" b="1" kern="1200" baseline="30000" dirty="0">
              <a:solidFill>
                <a:schemeClr val="bg1"/>
              </a:solidFill>
            </a:rPr>
            <a:t>3</a:t>
          </a:r>
          <a:r>
            <a:rPr lang="en-US" sz="2400" b="1" kern="1200" dirty="0">
              <a:solidFill>
                <a:schemeClr val="bg1"/>
              </a:solidFill>
            </a:rPr>
            <a:t> </a:t>
          </a:r>
          <a:endParaRPr lang="en-US" sz="4500" b="1" kern="1200" dirty="0">
            <a:solidFill>
              <a:schemeClr val="bg1"/>
            </a:solidFill>
          </a:endParaRPr>
        </a:p>
      </dsp:txBody>
      <dsp:txXfrm rot="-10800000">
        <a:off x="442859" y="0"/>
        <a:ext cx="1644905" cy="2228735"/>
      </dsp:txXfrm>
    </dsp:sp>
    <dsp:sp modelId="{76CB93F3-04E0-489B-A189-13DD1B65D1DF}">
      <dsp:nvSpPr>
        <dsp:cNvPr id="0" name=""/>
        <dsp:cNvSpPr/>
      </dsp:nvSpPr>
      <dsp:spPr>
        <a:xfrm rot="10800000">
          <a:off x="623081" y="2228735"/>
          <a:ext cx="1284460" cy="1148613"/>
        </a:xfrm>
        <a:prstGeom prst="trapezoid">
          <a:avLst>
            <a:gd name="adj" fmla="val 27957"/>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rgbClr val="001737"/>
              </a:solidFill>
            </a:rPr>
            <a:t>200 </a:t>
          </a:r>
          <a:r>
            <a:rPr lang="en-AU" sz="2800" b="1" kern="1200" dirty="0">
              <a:solidFill>
                <a:srgbClr val="001737"/>
              </a:solidFill>
            </a:rPr>
            <a:t>µg/m</a:t>
          </a:r>
          <a:r>
            <a:rPr lang="en-AU" sz="2800" b="1" kern="1200" baseline="30000" dirty="0">
              <a:solidFill>
                <a:srgbClr val="001737"/>
              </a:solidFill>
            </a:rPr>
            <a:t>3</a:t>
          </a:r>
          <a:r>
            <a:rPr lang="en-US" sz="2800" b="1" kern="1200" dirty="0">
              <a:solidFill>
                <a:srgbClr val="001737"/>
              </a:solidFill>
            </a:rPr>
            <a:t> </a:t>
          </a:r>
          <a:endParaRPr lang="en-US" sz="2800" kern="1200" dirty="0"/>
        </a:p>
      </dsp:txBody>
      <dsp:txXfrm rot="-10800000">
        <a:off x="847862" y="2228735"/>
        <a:ext cx="834899" cy="1148613"/>
      </dsp:txXfrm>
    </dsp:sp>
    <dsp:sp modelId="{924C5CAA-A63D-42CE-A371-1720DCC05883}">
      <dsp:nvSpPr>
        <dsp:cNvPr id="0" name=""/>
        <dsp:cNvSpPr/>
      </dsp:nvSpPr>
      <dsp:spPr>
        <a:xfrm rot="10800000">
          <a:off x="944196" y="3377349"/>
          <a:ext cx="642230" cy="1148613"/>
        </a:xfrm>
        <a:prstGeom prst="trapezoid">
          <a:avLst>
            <a:gd name="adj" fmla="val 5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rgbClr val="001737"/>
              </a:solidFill>
            </a:rPr>
            <a:t>100</a:t>
          </a:r>
          <a:r>
            <a:rPr lang="en-US" sz="1700" b="1" kern="1200" dirty="0">
              <a:solidFill>
                <a:srgbClr val="001737"/>
              </a:solidFill>
            </a:rPr>
            <a:t> </a:t>
          </a:r>
          <a:r>
            <a:rPr lang="en-AU" sz="1700" b="1" kern="1200" dirty="0">
              <a:solidFill>
                <a:srgbClr val="001737"/>
              </a:solidFill>
            </a:rPr>
            <a:t>µg/m</a:t>
          </a:r>
          <a:r>
            <a:rPr lang="en-AU" sz="1700" b="1" kern="1200" baseline="30000" dirty="0">
              <a:solidFill>
                <a:srgbClr val="001737"/>
              </a:solidFill>
            </a:rPr>
            <a:t>3</a:t>
          </a:r>
          <a:r>
            <a:rPr lang="en-US" sz="1700" b="1" kern="1200" dirty="0">
              <a:solidFill>
                <a:srgbClr val="001737"/>
              </a:solidFill>
            </a:rPr>
            <a:t> </a:t>
          </a:r>
          <a:endParaRPr lang="en-US" sz="1700" kern="1200" dirty="0"/>
        </a:p>
      </dsp:txBody>
      <dsp:txXfrm rot="-10800000">
        <a:off x="944196" y="3377349"/>
        <a:ext cx="642230" cy="1148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0"/>
          <a:ext cx="2530624" cy="833395"/>
        </a:xfrm>
        <a:prstGeom prst="trapezoid">
          <a:avLst>
            <a:gd name="adj" fmla="val 27957"/>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a:solidFill>
                <a:schemeClr val="bg1"/>
              </a:solidFill>
            </a:rPr>
            <a:t>1000</a:t>
          </a:r>
          <a:r>
            <a:rPr lang="en-US" sz="2300" b="1" kern="1200" dirty="0">
              <a:solidFill>
                <a:schemeClr val="bg1"/>
              </a:solidFill>
            </a:rPr>
            <a:t> </a:t>
          </a:r>
          <a:r>
            <a:rPr lang="en-AU" sz="2300" b="1" kern="1200" dirty="0">
              <a:solidFill>
                <a:schemeClr val="bg1"/>
              </a:solidFill>
            </a:rPr>
            <a:t>µg/m</a:t>
          </a:r>
          <a:r>
            <a:rPr lang="en-AU" sz="2300" b="1" kern="1200" baseline="30000" dirty="0">
              <a:solidFill>
                <a:schemeClr val="bg1"/>
              </a:solidFill>
            </a:rPr>
            <a:t>3</a:t>
          </a:r>
          <a:r>
            <a:rPr lang="en-US" sz="2300" b="1" kern="1200" dirty="0">
              <a:solidFill>
                <a:schemeClr val="bg1"/>
              </a:solidFill>
            </a:rPr>
            <a:t> </a:t>
          </a:r>
          <a:endParaRPr lang="en-US" sz="2300" kern="1200" dirty="0">
            <a:solidFill>
              <a:schemeClr val="bg1"/>
            </a:solidFill>
          </a:endParaRPr>
        </a:p>
      </dsp:txBody>
      <dsp:txXfrm rot="-10800000">
        <a:off x="442859" y="0"/>
        <a:ext cx="1644905" cy="833395"/>
      </dsp:txXfrm>
    </dsp:sp>
    <dsp:sp modelId="{76CB93F3-04E0-489B-A189-13DD1B65D1DF}">
      <dsp:nvSpPr>
        <dsp:cNvPr id="0" name=""/>
        <dsp:cNvSpPr/>
      </dsp:nvSpPr>
      <dsp:spPr>
        <a:xfrm rot="10800000">
          <a:off x="232990" y="833395"/>
          <a:ext cx="2064643" cy="1036002"/>
        </a:xfrm>
        <a:prstGeom prst="trapezoid">
          <a:avLst>
            <a:gd name="adj" fmla="val 27957"/>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001737"/>
              </a:solidFill>
            </a:rPr>
            <a:t>500 </a:t>
          </a:r>
          <a:r>
            <a:rPr lang="en-AU" sz="2300" b="1" kern="1200" dirty="0">
              <a:solidFill>
                <a:srgbClr val="001737"/>
              </a:solidFill>
            </a:rPr>
            <a:t>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594302" y="833395"/>
        <a:ext cx="1342018" cy="1036002"/>
      </dsp:txXfrm>
    </dsp:sp>
    <dsp:sp modelId="{924C5CAA-A63D-42CE-A371-1720DCC05883}">
      <dsp:nvSpPr>
        <dsp:cNvPr id="0" name=""/>
        <dsp:cNvSpPr/>
      </dsp:nvSpPr>
      <dsp:spPr>
        <a:xfrm rot="10800000">
          <a:off x="522623" y="1869398"/>
          <a:ext cx="1485377" cy="2656564"/>
        </a:xfrm>
        <a:prstGeom prst="trapezoid">
          <a:avLst>
            <a:gd name="adj" fmla="val 5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solidFill>
                <a:srgbClr val="001737"/>
              </a:solidFill>
            </a:rPr>
            <a:t>100</a:t>
          </a:r>
          <a:r>
            <a:rPr lang="en-US" sz="2300" b="1" kern="1200" dirty="0">
              <a:solidFill>
                <a:srgbClr val="001737"/>
              </a:solidFill>
            </a:rPr>
            <a:t> </a:t>
          </a:r>
          <a:r>
            <a:rPr lang="en-AU" sz="2300" b="1" kern="1200" dirty="0">
              <a:solidFill>
                <a:srgbClr val="001737"/>
              </a:solidFill>
            </a:rPr>
            <a:t>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522623" y="1869398"/>
        <a:ext cx="1485377" cy="2656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0"/>
          <a:ext cx="2530624" cy="1508654"/>
        </a:xfrm>
        <a:prstGeom prst="trapezoid">
          <a:avLst>
            <a:gd name="adj" fmla="val 27957"/>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AU" sz="4000" b="1" kern="1200" dirty="0">
              <a:solidFill>
                <a:schemeClr val="bg1"/>
              </a:solidFill>
            </a:rPr>
            <a:t>200</a:t>
          </a:r>
          <a:r>
            <a:rPr lang="en-AU" sz="2300" b="1" kern="1200" dirty="0">
              <a:solidFill>
                <a:schemeClr val="bg1"/>
              </a:solidFill>
            </a:rPr>
            <a:t> µg/m</a:t>
          </a:r>
          <a:r>
            <a:rPr lang="en-AU" sz="2300" b="1" kern="1200" baseline="30000" dirty="0">
              <a:solidFill>
                <a:schemeClr val="bg1"/>
              </a:solidFill>
            </a:rPr>
            <a:t>3</a:t>
          </a:r>
          <a:r>
            <a:rPr lang="en-US" sz="2300" b="1" kern="1200" dirty="0">
              <a:solidFill>
                <a:schemeClr val="bg1"/>
              </a:solidFill>
            </a:rPr>
            <a:t> </a:t>
          </a:r>
          <a:endParaRPr lang="en-US" sz="2300" kern="1200" dirty="0">
            <a:solidFill>
              <a:schemeClr val="bg1"/>
            </a:solidFill>
          </a:endParaRPr>
        </a:p>
      </dsp:txBody>
      <dsp:txXfrm rot="-10800000">
        <a:off x="442859" y="0"/>
        <a:ext cx="1644905" cy="1508654"/>
      </dsp:txXfrm>
    </dsp:sp>
    <dsp:sp modelId="{76CB93F3-04E0-489B-A189-13DD1B65D1DF}">
      <dsp:nvSpPr>
        <dsp:cNvPr id="0" name=""/>
        <dsp:cNvSpPr/>
      </dsp:nvSpPr>
      <dsp:spPr>
        <a:xfrm rot="10800000">
          <a:off x="421770" y="1508654"/>
          <a:ext cx="1687082" cy="1508654"/>
        </a:xfrm>
        <a:prstGeom prst="trapezoid">
          <a:avLst>
            <a:gd name="adj" fmla="val 27957"/>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AU" sz="2800" b="1" kern="1200" dirty="0">
              <a:solidFill>
                <a:srgbClr val="001737"/>
              </a:solidFill>
            </a:rPr>
            <a:t>100 </a:t>
          </a:r>
          <a:r>
            <a:rPr lang="en-AU" sz="2300" b="1" kern="1200" dirty="0">
              <a:solidFill>
                <a:srgbClr val="001737"/>
              </a:solidFill>
            </a:rPr>
            <a:t>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717010" y="1508654"/>
        <a:ext cx="1096603" cy="1508654"/>
      </dsp:txXfrm>
    </dsp:sp>
    <dsp:sp modelId="{924C5CAA-A63D-42CE-A371-1720DCC05883}">
      <dsp:nvSpPr>
        <dsp:cNvPr id="0" name=""/>
        <dsp:cNvSpPr/>
      </dsp:nvSpPr>
      <dsp:spPr>
        <a:xfrm rot="10800000">
          <a:off x="843541" y="3017308"/>
          <a:ext cx="843541" cy="1508654"/>
        </a:xfrm>
        <a:prstGeom prst="trapezoid">
          <a:avLst>
            <a:gd name="adj" fmla="val 5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AU" sz="2300" b="1" kern="1200" dirty="0">
              <a:solidFill>
                <a:srgbClr val="001737"/>
              </a:solidFill>
            </a:rPr>
            <a:t>50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843541" y="3017308"/>
        <a:ext cx="843541" cy="1508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33944"/>
          <a:ext cx="2530624" cy="1508654"/>
        </a:xfrm>
        <a:prstGeom prst="trapezoid">
          <a:avLst>
            <a:gd name="adj" fmla="val 27957"/>
          </a:avLst>
        </a:prstGeom>
        <a:solidFill>
          <a:srgbClr val="F196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AU" sz="4000" b="1" kern="1200" dirty="0">
              <a:solidFill>
                <a:srgbClr val="001737"/>
              </a:solidFill>
            </a:rPr>
            <a:t>1500</a:t>
          </a:r>
          <a:r>
            <a:rPr lang="en-AU" sz="2300" b="1" kern="1200" dirty="0">
              <a:solidFill>
                <a:srgbClr val="001737"/>
              </a:solidFill>
            </a:rPr>
            <a:t>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442859" y="33944"/>
        <a:ext cx="1644905" cy="1508654"/>
      </dsp:txXfrm>
    </dsp:sp>
    <dsp:sp modelId="{76CB93F3-04E0-489B-A189-13DD1B65D1DF}">
      <dsp:nvSpPr>
        <dsp:cNvPr id="0" name=""/>
        <dsp:cNvSpPr/>
      </dsp:nvSpPr>
      <dsp:spPr>
        <a:xfrm rot="10800000">
          <a:off x="421770" y="1508654"/>
          <a:ext cx="1687082" cy="1508654"/>
        </a:xfrm>
        <a:prstGeom prst="trapezoid">
          <a:avLst>
            <a:gd name="adj" fmla="val 27957"/>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AU" sz="3200" b="1" kern="1200" dirty="0">
              <a:solidFill>
                <a:srgbClr val="001737"/>
              </a:solidFill>
            </a:rPr>
            <a:t>750</a:t>
          </a:r>
          <a:r>
            <a:rPr lang="en-AU" sz="2300" b="1" kern="1200" dirty="0">
              <a:solidFill>
                <a:srgbClr val="001737"/>
              </a:solidFill>
            </a:rPr>
            <a:t>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717010" y="1508654"/>
        <a:ext cx="1096603" cy="1508654"/>
      </dsp:txXfrm>
    </dsp:sp>
    <dsp:sp modelId="{924C5CAA-A63D-42CE-A371-1720DCC05883}">
      <dsp:nvSpPr>
        <dsp:cNvPr id="0" name=""/>
        <dsp:cNvSpPr/>
      </dsp:nvSpPr>
      <dsp:spPr>
        <a:xfrm rot="10800000">
          <a:off x="843541" y="3017308"/>
          <a:ext cx="843541" cy="1508654"/>
        </a:xfrm>
        <a:prstGeom prst="trapezoid">
          <a:avLst>
            <a:gd name="adj" fmla="val 50000"/>
          </a:avLst>
        </a:prstGeom>
        <a:solidFill>
          <a:srgbClr val="FFC00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AU" sz="2300" b="1" kern="1200" dirty="0">
              <a:solidFill>
                <a:srgbClr val="001737"/>
              </a:solidFill>
            </a:rPr>
            <a:t>100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843541" y="3017308"/>
        <a:ext cx="843541" cy="1508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DF25-BFF8-47E3-B74E-23178BC6A120}">
      <dsp:nvSpPr>
        <dsp:cNvPr id="0" name=""/>
        <dsp:cNvSpPr/>
      </dsp:nvSpPr>
      <dsp:spPr>
        <a:xfrm rot="10800000">
          <a:off x="0" y="33944"/>
          <a:ext cx="2530624" cy="1508654"/>
        </a:xfrm>
        <a:prstGeom prst="trapezoid">
          <a:avLst>
            <a:gd name="adj" fmla="val 27957"/>
          </a:avLst>
        </a:prstGeom>
        <a:solidFill>
          <a:srgbClr val="F196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AU" sz="4000" b="1" kern="1200" dirty="0">
              <a:solidFill>
                <a:srgbClr val="001737"/>
              </a:solidFill>
            </a:rPr>
            <a:t>400</a:t>
          </a:r>
          <a:r>
            <a:rPr lang="en-AU" sz="2300" b="1" kern="1200" dirty="0">
              <a:solidFill>
                <a:srgbClr val="001737"/>
              </a:solidFill>
            </a:rPr>
            <a:t>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442859" y="33944"/>
        <a:ext cx="1644905" cy="1508654"/>
      </dsp:txXfrm>
    </dsp:sp>
    <dsp:sp modelId="{76CB93F3-04E0-489B-A189-13DD1B65D1DF}">
      <dsp:nvSpPr>
        <dsp:cNvPr id="0" name=""/>
        <dsp:cNvSpPr/>
      </dsp:nvSpPr>
      <dsp:spPr>
        <a:xfrm rot="10800000">
          <a:off x="421770" y="1508654"/>
          <a:ext cx="1687082" cy="1508654"/>
        </a:xfrm>
        <a:prstGeom prst="trapezoid">
          <a:avLst>
            <a:gd name="adj" fmla="val 27957"/>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AU" sz="3200" b="1" kern="1200" dirty="0">
              <a:solidFill>
                <a:srgbClr val="001737"/>
              </a:solidFill>
            </a:rPr>
            <a:t>200</a:t>
          </a:r>
          <a:r>
            <a:rPr lang="en-AU" sz="2300" b="1" kern="1200" dirty="0">
              <a:solidFill>
                <a:srgbClr val="001737"/>
              </a:solidFill>
            </a:rPr>
            <a:t>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717010" y="1508654"/>
        <a:ext cx="1096603" cy="1508654"/>
      </dsp:txXfrm>
    </dsp:sp>
    <dsp:sp modelId="{924C5CAA-A63D-42CE-A371-1720DCC05883}">
      <dsp:nvSpPr>
        <dsp:cNvPr id="0" name=""/>
        <dsp:cNvSpPr/>
      </dsp:nvSpPr>
      <dsp:spPr>
        <a:xfrm rot="10800000">
          <a:off x="843541" y="3017308"/>
          <a:ext cx="843541" cy="1508654"/>
        </a:xfrm>
        <a:prstGeom prst="trapezoid">
          <a:avLst>
            <a:gd name="adj" fmla="val 50000"/>
          </a:avLst>
        </a:prstGeom>
        <a:solidFill>
          <a:srgbClr val="FFC00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AU" sz="2300" b="1" kern="1200" dirty="0">
              <a:solidFill>
                <a:srgbClr val="001737"/>
              </a:solidFill>
            </a:rPr>
            <a:t>100 µg/m</a:t>
          </a:r>
          <a:r>
            <a:rPr lang="en-AU" sz="2300" b="1" kern="1200" baseline="30000" dirty="0">
              <a:solidFill>
                <a:srgbClr val="001737"/>
              </a:solidFill>
            </a:rPr>
            <a:t>3</a:t>
          </a:r>
          <a:r>
            <a:rPr lang="en-US" sz="2300" b="1" kern="1200" dirty="0">
              <a:solidFill>
                <a:srgbClr val="001737"/>
              </a:solidFill>
            </a:rPr>
            <a:t> </a:t>
          </a:r>
          <a:endParaRPr lang="en-US" sz="2300" kern="1200" dirty="0"/>
        </a:p>
      </dsp:txBody>
      <dsp:txXfrm rot="-10800000">
        <a:off x="843541" y="3017308"/>
        <a:ext cx="843541"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02/08/2019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02/08/2019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32365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Safe work Australia recommends a time weighted 8 hour average of two ppm of sulfur dioxide. This is lower than what can be found</a:t>
            </a:r>
            <a:r>
              <a:rPr lang="en-AU" baseline="0" dirty="0"/>
              <a:t> within diesel exhaust.</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6567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Diesel exhaust particles are primarily composed of elemental carbon at a spectrum of sizes.</a:t>
            </a:r>
            <a:r>
              <a:rPr lang="en-AU" sz="1200" baseline="0" dirty="0"/>
              <a:t> </a:t>
            </a:r>
            <a:r>
              <a:rPr lang="en-AU" dirty="0"/>
              <a:t>Sizes may range from above 2 uM to below 100nm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 smaller proportion of organic carbon and toxins (such as PAH and nitro-PAH, aldehydes, ketones and heavy metals) can also be found</a:t>
            </a:r>
          </a:p>
          <a:p>
            <a:r>
              <a:rPr lang="en-AU" dirty="0"/>
              <a:t>Many of these components are created through incomplete fuel combustion and unburned engine lubricating oil8, 35.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8340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Of most concern however are the ultrafine particles, also known as nanoparticles, found within diesel exhaust. These particles, at less than 100 nm in size, comprise the majority of diesel exhaust PM with particles smaller than 30 nm comprising over 90% of the total number of particles but only accounting for 10% of the total PM mass </a:t>
            </a:r>
          </a:p>
          <a:p>
            <a:r>
              <a:rPr lang="en-AU" dirty="0"/>
              <a:t>Ultrafine particles are capable of penetrating deeper into the lungs than larger sized particles, dispersing over a greater percentage of lung volume and thus causing a greater general respiratory irritant effect40-41. In addition, smaller particles have a greater surface area to volume ratio, meaning that a greater amount of potentially toxic substances can adhere to the surface for a given mass of PM42-43 and thus a greater amount of toxic chemicals are deposited in the lungs as well. Exposure to ultrafine particles is associated with pulmonary inflammation and exacerbation of existing lung diseases including asthma41, 44. </a:t>
            </a:r>
          </a:p>
          <a:p>
            <a:r>
              <a:rPr lang="en-AU" dirty="0"/>
              <a:t>Ultrafine particles are also capable of bypassing the barrier effect of the lungs to enter the cardiovascular system and cause a range of adverse health effects including increased blood pressure and heart failure45.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02416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Since 1970, increasing air pollution in major urban cities has been of great concern and steps have been taken globally to mitigate the contribution caused by exhaust pollution54-57. Diesel engine technology has steadily increased in complexity with the increasingly stringent pollution emission standards. Engine technology has evolved from older, very basic mechanical fuel injection systems to the modern very high pressure common rail electronic fuel injection systems, which allows both more finely atomised fuel to be injected and fuel injections to be electronically timed with potential for multiple injections per combustion event in order to cause the least exhaust emissions possible58. Diesel particulate filters (DPF) and other similar exhaust after-treatment devices such as diesel oxidation catalysts (DOC), exhaust gas recirculation (EGR) and NOx traps and selective catalytic reduction</a:t>
            </a:r>
            <a:r>
              <a:rPr lang="en-AU" baseline="0" dirty="0"/>
              <a:t> </a:t>
            </a:r>
            <a:r>
              <a:rPr lang="en-AU" dirty="0"/>
              <a:t>were introduced to further limit pollution caused by diesel engines56, 59. In order for the exhaust after-treatment devices to be used to full capacity, sulfur concentration in diesel fuels had to decrease as high sulfur levels degrade the after-treatment devices59. This lead to legislation changes starting in the mid 2000’s that introduced ultra-low sulfur diesel (ULSD) into circulation across much of the world, decreasing sulfur levels from above 500 ppm to below 15 ppm56.</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13477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Using a DPF, DOC and other such exhaust after-treatment devices, the components of diesel exhaust change dramatically. For example, A DPF is capable of removing approximately 90% by mass of particulate matter. Elemental carbon (EC) is preferentially removed. In exhaust without a DPF, EC makes up approximately 75% of PM by weight60, which reduces to approximately 13% after the use of a DPF. This</a:t>
            </a:r>
            <a:r>
              <a:rPr lang="en-AU" baseline="0" dirty="0"/>
              <a:t> preferential selection is caused by the fact that many of the organic carbons and toxic compounds are not solid at the temperature a DPF works at and thus may move through the DPF without being affected. In addition, the device itself may generate additional organic compounds.</a:t>
            </a:r>
            <a:endParaRPr lang="en-AU" dirty="0"/>
          </a:p>
          <a:p>
            <a:r>
              <a:rPr lang="en-AU" dirty="0"/>
              <a:t>Average particle size also decreased from &gt;40 nm to approximately 25 nm with the use of a DPF and in the ultrafine particle range, larger sized particles closer to 100 nm in size are removed from the exhaust more successfully than smaller sizes12.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91498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EURO, US EPA and the US TIER classification systems have been developed as emission standards for light-heavy vehicles on road, heavy duty vehicles on road and off road engine emissions respectively</a:t>
            </a:r>
          </a:p>
          <a:p>
            <a:r>
              <a:rPr lang="en-AU" dirty="0"/>
              <a:t>. In a mining setting in Australia, all trucks and cars that can be driven “on road” are required to meet EURO classifications as adopted in Australia. All other diesel equipment uses the US TIER “off road” classifications.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71991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the EURO emission limits for heavy duty</a:t>
            </a:r>
            <a:r>
              <a:rPr lang="en-AU" baseline="0" dirty="0"/>
              <a:t> diesel engines, as well as the year they were introduced in Europe and Australia. </a:t>
            </a:r>
            <a:r>
              <a:rPr lang="en-AU" dirty="0"/>
              <a:t>Most engines classified as EURO IV, and above generally require exhaust after-treatment devices, such as a DPF and DOC, for compliance,</a:t>
            </a:r>
            <a:r>
              <a:rPr lang="en-AU" baseline="0" dirty="0"/>
              <a:t> as well as </a:t>
            </a:r>
            <a:r>
              <a:rPr lang="en-AU" dirty="0"/>
              <a:t>the latest high pressure common rail electronic fuel injection systems.</a:t>
            </a:r>
          </a:p>
          <a:p>
            <a:r>
              <a:rPr lang="en-AU" dirty="0"/>
              <a:t>Note</a:t>
            </a:r>
            <a:r>
              <a:rPr lang="en-AU" baseline="0" dirty="0"/>
              <a:t> that EURO IV drops sharply in PM limits and EURO VI drops in Nox limits, as well as introduces an additional limit on particle number. EURO VI has not yet been introduced into Australia.</a:t>
            </a: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793737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Here is an example of the TIER emission limits for heavy duty</a:t>
            </a:r>
            <a:r>
              <a:rPr lang="en-AU" baseline="0" dirty="0"/>
              <a:t> diesel engines. </a:t>
            </a:r>
            <a:r>
              <a:rPr lang="en-AU" dirty="0"/>
              <a:t>US TIER 4 and above require exhaust after-treatment devices, such as a DPF and DOC, for compliance The majority of diesel engines currently used in underground mining in Australia are pre-2007 older technology transitional engines- TIER’s 1-3, and thus do not contain exhaust after-treatment devices such as DPF’s</a:t>
            </a:r>
            <a:r>
              <a:rPr lang="en-AU" baseline="30000" dirty="0"/>
              <a:t>4, 61-62</a:t>
            </a:r>
            <a:r>
              <a:rPr lang="en-AU" dirty="0"/>
              <a:t>. Again, TIER 4i drops sharply in PM limits, followed by TIER 4f which drops in Nox limits. As the majority of off-road diesel engines are imported, TIER emission limits have not</a:t>
            </a:r>
            <a:r>
              <a:rPr lang="en-AU" baseline="0" dirty="0"/>
              <a:t> yet been introduced into Australia</a:t>
            </a:r>
            <a:r>
              <a:rPr lang="en-AU" dirty="0"/>
              <a:t>.</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54866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-Occupational,</a:t>
            </a:r>
            <a:r>
              <a:rPr lang="en-AU" baseline="0" dirty="0"/>
              <a:t> lifetime exposure mostly based on population data or cohorts found within occupations involving heavy exposure to diesel exhaust. Experiments in the working environment where there are a lot of variables that make isolating the effects of diesel exhaust difficult.</a:t>
            </a:r>
          </a:p>
          <a:p>
            <a:r>
              <a:rPr lang="en-AU" baseline="0" dirty="0"/>
              <a:t>-Acute human exposure studies, where volunteers are exposed short term to diesel exhaust with an exposure chamber, isolate diesel exhaust effects but only in the short term</a:t>
            </a:r>
          </a:p>
          <a:p>
            <a:r>
              <a:rPr lang="en-AU" baseline="0" dirty="0"/>
              <a:t>-Animal models, where studies expose mice and rats to either whole exhaust or diesel particles collected on a filter. </a:t>
            </a:r>
            <a:r>
              <a:rPr lang="en-AU" sz="1200" kern="1200" dirty="0">
                <a:solidFill>
                  <a:schemeClr val="tx1"/>
                </a:solidFill>
                <a:effectLst/>
                <a:latin typeface="+mn-lt"/>
                <a:ea typeface="+mn-ea"/>
                <a:cs typeface="+mn-cs"/>
              </a:rPr>
              <a:t>. A strength of these exposure models is that long exposures can be compressed into the relatively short life span of experimental animals, meaning that lifetime exposures can be completed in a much shorter period of time than in comparative human occupational studies. Thus the majority of </a:t>
            </a:r>
            <a:r>
              <a:rPr lang="en-AU" sz="1200" i="1" kern="1200" dirty="0">
                <a:solidFill>
                  <a:schemeClr val="tx1"/>
                </a:solidFill>
                <a:effectLst/>
                <a:latin typeface="+mn-lt"/>
                <a:ea typeface="+mn-ea"/>
                <a:cs typeface="+mn-cs"/>
              </a:rPr>
              <a:t>in vivo </a:t>
            </a:r>
            <a:r>
              <a:rPr lang="en-AU" sz="1200" kern="1200" dirty="0">
                <a:solidFill>
                  <a:schemeClr val="tx1"/>
                </a:solidFill>
                <a:effectLst/>
                <a:latin typeface="+mn-lt"/>
                <a:ea typeface="+mn-ea"/>
                <a:cs typeface="+mn-cs"/>
              </a:rPr>
              <a:t>studies reviewed expose animals over longer periods of time, which also represent greater proportions of their life expectancy, than human studies. Only a few </a:t>
            </a:r>
            <a:r>
              <a:rPr lang="en-AU" sz="1200" i="1" kern="1200" dirty="0">
                <a:solidFill>
                  <a:schemeClr val="tx1"/>
                </a:solidFill>
                <a:effectLst/>
                <a:latin typeface="+mn-lt"/>
                <a:ea typeface="+mn-ea"/>
                <a:cs typeface="+mn-cs"/>
              </a:rPr>
              <a:t>in vivo </a:t>
            </a:r>
            <a:r>
              <a:rPr lang="en-AU" sz="1200" kern="1200" dirty="0">
                <a:solidFill>
                  <a:schemeClr val="tx1"/>
                </a:solidFill>
                <a:effectLst/>
                <a:latin typeface="+mn-lt"/>
                <a:ea typeface="+mn-ea"/>
                <a:cs typeface="+mn-cs"/>
              </a:rPr>
              <a:t>studies compared the effects of short acute inhalation.</a:t>
            </a:r>
            <a:endParaRPr lang="en-AU" baseline="0" dirty="0"/>
          </a:p>
          <a:p>
            <a:pPr marL="0" indent="0">
              <a:buFontTx/>
              <a:buNone/>
            </a:pPr>
            <a:r>
              <a:rPr lang="en-AU" baseline="0" dirty="0"/>
              <a:t>-Cell/Tissue studies, where cultured human cell and tissue is exposed to either whole diesel exhaust or particles collected from a filter.</a:t>
            </a:r>
          </a:p>
          <a:p>
            <a:pPr marL="171450" indent="-171450">
              <a:buFontTx/>
              <a:buChar char="-"/>
            </a:pPr>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5786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completed a review of recent diesel exhaust exposure studies, compiling health impacts in order to recommend an occupational exposure limit. From over 800 studies meeting the basic search criteria, 113 were selected for</a:t>
            </a:r>
            <a:r>
              <a:rPr lang="en-AU" baseline="0" dirty="0"/>
              <a:t> gteater in depth analysis. Of those studies, 64 met the criteria for our review. </a:t>
            </a:r>
            <a:r>
              <a:rPr lang="en-AU" dirty="0"/>
              <a:t>Studies were selected if they were published after 2005, only using whole exhaust, generated the ehxuast using ULSD as fuel and if they used exhaust concentrations relevant to occupational exposure settings. In addition, since the use of newer engine models and after treatment technology changes exhaust output significantly, studies were Split into Older or newer engine technology. New technology was defined</a:t>
            </a:r>
            <a:r>
              <a:rPr lang="en-AU" baseline="0" dirty="0"/>
              <a:t> as using exhaust generated from engines classified as EURO 4+, TIER 4, US EPA 200 and above or equipped with both a DOC and DPF. All other studies were classified as using older technology. The majority of the reviwed studies used old technology engines.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96438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321015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of the examples for health impacts found in the occupational exhaust exposure studies. Since many studies overlap in terms</a:t>
            </a:r>
            <a:r>
              <a:rPr lang="en-AU" baseline="0" dirty="0"/>
              <a:t> of the health impacts measured, health impacts have been placed on the scale at the minimum exposure level where said impact was observed.</a:t>
            </a:r>
          </a:p>
          <a:p>
            <a:endParaRPr lang="en-AU" baseline="0" dirty="0"/>
          </a:p>
          <a:p>
            <a:r>
              <a:rPr lang="en-AU" baseline="0" dirty="0"/>
              <a:t>For occupational exposures, exhaust PM concentrations ranged from 400 ug/m3 to 20. All studies included used cohorts that were exposed to diesel exhaust after 2005, when ULSD was beginning to be introduced. Health imacts are colour coded,</a:t>
            </a:r>
            <a:endParaRPr lang="en-AU" dirty="0"/>
          </a:p>
          <a:p>
            <a:endParaRPr lang="en-AU" dirty="0"/>
          </a:p>
          <a:p>
            <a:r>
              <a:rPr lang="en-AU" dirty="0"/>
              <a:t>Red= Cardiovascular effect</a:t>
            </a:r>
          </a:p>
          <a:p>
            <a:r>
              <a:rPr lang="en-AU" dirty="0"/>
              <a:t>Blue = Respiratory Effect</a:t>
            </a:r>
          </a:p>
          <a:p>
            <a:r>
              <a:rPr lang="en-AU" dirty="0"/>
              <a:t>Green= Nervous system effect</a:t>
            </a:r>
          </a:p>
          <a:p>
            <a:r>
              <a:rPr lang="en-AU" dirty="0"/>
              <a:t>Black = Other</a:t>
            </a:r>
          </a:p>
          <a:p>
            <a:endParaRPr lang="en-AU" dirty="0"/>
          </a:p>
          <a:p>
            <a:r>
              <a:rPr lang="en-AU" dirty="0"/>
              <a:t>At 20:</a:t>
            </a:r>
          </a:p>
          <a:p>
            <a:endParaRPr lang="en-AU" dirty="0"/>
          </a:p>
          <a:p>
            <a:r>
              <a:rPr lang="en-AU" dirty="0"/>
              <a:t>Increased risk 38 extra deaths at 50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77623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Acute human exposures mostly involved young healthy male volunteers being exposed to</a:t>
            </a:r>
            <a:r>
              <a:rPr lang="en-AU" baseline="0" dirty="0"/>
              <a:t> diluted exhaust within a chamber for between 30 minutes to 3 hours. </a:t>
            </a:r>
            <a:r>
              <a:rPr lang="en-AU" dirty="0"/>
              <a:t>No acute human excposure lasted for more than 3 hours and all studies</a:t>
            </a:r>
            <a:r>
              <a:rPr lang="en-AU" baseline="0" dirty="0"/>
              <a:t> used older technology engines to generate the exhaust. The majority of studies focussed on the impact to the cardiovascular system.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86714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Only animal studies that exposed the mice or rats to whole exhaust were included.</a:t>
            </a:r>
            <a:r>
              <a:rPr lang="en-AU" baseline="0" dirty="0"/>
              <a:t> </a:t>
            </a:r>
            <a:r>
              <a:rPr lang="en-AU" sz="1200" kern="1200" dirty="0">
                <a:solidFill>
                  <a:schemeClr val="tx1"/>
                </a:solidFill>
                <a:effectLst/>
                <a:latin typeface="+mn-lt"/>
                <a:ea typeface="+mn-ea"/>
                <a:cs typeface="+mn-cs"/>
              </a:rPr>
              <a:t>In contrast to the acute human exposures studies, the majority of studies involving the use of animal models focus on potential health impacts on the respiratory and central nervous systems In</a:t>
            </a:r>
            <a:r>
              <a:rPr lang="en-AU" sz="1200" kern="1200" baseline="0" dirty="0">
                <a:solidFill>
                  <a:schemeClr val="tx1"/>
                </a:solidFill>
                <a:effectLst/>
                <a:latin typeface="+mn-lt"/>
                <a:ea typeface="+mn-ea"/>
                <a:cs typeface="+mn-cs"/>
              </a:rPr>
              <a:t> studies that used older technology engines…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728616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Only a few animal</a:t>
            </a:r>
            <a:r>
              <a:rPr lang="en-AU" baseline="0" dirty="0"/>
              <a:t> studies used new technology engines. The ehxuats concentrations were much lower than older technology engines.</a:t>
            </a:r>
          </a:p>
          <a:p>
            <a:endParaRPr lang="en-AU" baseline="0" dirty="0"/>
          </a:p>
          <a:p>
            <a:r>
              <a:rPr lang="en-AU" baseline="0" dirty="0"/>
              <a:t>Gases, recondensed ultrafine particles or increases in some of the compounds created in the aftertreatment system.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17417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studies</a:t>
            </a:r>
            <a:r>
              <a:rPr lang="en-AU" baseline="0" dirty="0"/>
              <a:t> that used cell or tissue models used air liquid interface, exposing one side of the tissue directly to the exhaust. All cells and tissue used for exposure was from the lungs.</a:t>
            </a:r>
          </a:p>
          <a:p>
            <a:endParaRPr lang="en-AU" baseline="0" dirty="0"/>
          </a:p>
          <a:p>
            <a:r>
              <a:rPr lang="en-AU" baseline="0" dirty="0"/>
              <a:t>Around 100, jumps then to around 500, then 850 then 1200 then 1500.</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67917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Few studies used new technology engines. 30-250</a:t>
            </a:r>
          </a:p>
          <a:p>
            <a:endParaRPr lang="en-AU" dirty="0"/>
          </a:p>
          <a:p>
            <a:r>
              <a:rPr lang="en-AU" dirty="0"/>
              <a:t>My PhD work is looking to expand on this field of research.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218340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2017, the Australian Institute of Occupational Hygienists suggested an diesel</a:t>
            </a:r>
            <a:r>
              <a:rPr lang="en-AU" baseline="0" dirty="0"/>
              <a:t> exhaust occupational exposure limit of a time weighted 8 hour average of 100 ug/m3 Elemental carbon, approximately</a:t>
            </a:r>
            <a:r>
              <a:rPr lang="en-AU" dirty="0"/>
              <a:t> 130 ug/m3 of PM. While</a:t>
            </a:r>
            <a:r>
              <a:rPr lang="en-AU" baseline="0" dirty="0"/>
              <a:t> this exposure limit is good for minimising the short term irritant effects of diesel exhaust exposure, it does not take lung cancer risk into account.</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768928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However, it should be noted that exposure limits based on both the mass of elemental carbon, as well as the mass of total particulate matter, are limited in their long term applicability. In order to meet these occupational limits, most if not all diesel equipment would have to be fitted with exhaust after-treatment devices, including a DPF. Diesel particulate filters remove particles from the exhaust, however they preferentially select for elemental carbon above other particle types</a:t>
            </a:r>
            <a:r>
              <a:rPr lang="en-AU" sz="1200" kern="1200" baseline="30000" dirty="0">
                <a:solidFill>
                  <a:schemeClr val="tx1"/>
                </a:solidFill>
                <a:effectLst/>
                <a:latin typeface="+mn-lt"/>
                <a:ea typeface="+mn-ea"/>
                <a:cs typeface="+mn-cs"/>
              </a:rPr>
              <a:t>12, 129</a:t>
            </a:r>
            <a:r>
              <a:rPr lang="en-AU" sz="1200" kern="1200" dirty="0">
                <a:solidFill>
                  <a:schemeClr val="tx1"/>
                </a:solidFill>
                <a:effectLst/>
                <a:latin typeface="+mn-lt"/>
                <a:ea typeface="+mn-ea"/>
                <a:cs typeface="+mn-cs"/>
              </a:rPr>
              <a:t>, skewing the exhaust output and eliminating elemental carbon as a predictive measure for overall exhaust exposure, making any occupational limits based on elemental carbon unreliable.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019378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Occupational limits based on particle mass have their own drawbacks. To begin with, evidence is accumulating that it is particle size and particle number that contribute more towards health impact than total particle mass</a:t>
            </a:r>
            <a:r>
              <a:rPr lang="en-AU" sz="1200" kern="1200" baseline="30000" dirty="0">
                <a:solidFill>
                  <a:schemeClr val="tx1"/>
                </a:solidFill>
                <a:effectLst/>
                <a:latin typeface="+mn-lt"/>
                <a:ea typeface="+mn-ea"/>
                <a:cs typeface="+mn-cs"/>
              </a:rPr>
              <a:t>129, 135-136</a:t>
            </a:r>
            <a:r>
              <a:rPr lang="en-AU" sz="1200" kern="1200" dirty="0">
                <a:solidFill>
                  <a:schemeClr val="tx1"/>
                </a:solidFill>
                <a:effectLst/>
                <a:latin typeface="+mn-lt"/>
                <a:ea typeface="+mn-ea"/>
                <a:cs typeface="+mn-cs"/>
              </a:rPr>
              <a:t>, making occupational limits based on mass, without accounting for particle size and number, a questionable decision. The latest European Emission Standards take this into account and have set limits for both particle mass and particle number</a:t>
            </a:r>
            <a:r>
              <a:rPr lang="en-AU" sz="1200" kern="1200" baseline="30000" dirty="0">
                <a:solidFill>
                  <a:schemeClr val="tx1"/>
                </a:solidFill>
                <a:effectLst/>
                <a:latin typeface="+mn-lt"/>
                <a:ea typeface="+mn-ea"/>
                <a:cs typeface="+mn-cs"/>
              </a:rPr>
              <a:t>137</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Thus, in addition to occupational exposure limits based on particle mass, limits on particle number should also be addressed. Studies have also found NO</a:t>
            </a:r>
            <a:r>
              <a:rPr lang="en-AU" sz="1200" kern="1200" baseline="-250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to be a reliable indicator of diesel exhaust exposure, so long as the majority of sources contributing to the NO</a:t>
            </a:r>
            <a:r>
              <a:rPr lang="en-AU" sz="1200" kern="1200" baseline="-250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concentrations are diesel engines</a:t>
            </a:r>
            <a:r>
              <a:rPr lang="en-AU" sz="1200" kern="1200" baseline="30000" dirty="0">
                <a:solidFill>
                  <a:schemeClr val="tx1"/>
                </a:solidFill>
                <a:effectLst/>
                <a:latin typeface="+mn-lt"/>
                <a:ea typeface="+mn-ea"/>
                <a:cs typeface="+mn-cs"/>
              </a:rPr>
              <a:t>75, 140</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Using the reviewed studies that focus on exhaust exposure particulate matter concentrations of roughly 50 µg/m</a:t>
            </a:r>
            <a:r>
              <a:rPr lang="en-AU"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 rough estimate of 0.4 ppm NO</a:t>
            </a:r>
            <a:r>
              <a:rPr lang="en-AU" sz="1200" kern="1200" baseline="-25000" dirty="0">
                <a:solidFill>
                  <a:schemeClr val="tx1"/>
                </a:solidFill>
                <a:effectLst/>
                <a:latin typeface="+mn-lt"/>
                <a:ea typeface="+mn-ea"/>
                <a:cs typeface="+mn-cs"/>
              </a:rPr>
              <a:t>x</a:t>
            </a:r>
            <a:r>
              <a:rPr lang="en-AU" sz="1200" kern="1200" baseline="30000" dirty="0">
                <a:solidFill>
                  <a:schemeClr val="tx1"/>
                </a:solidFill>
                <a:effectLst/>
                <a:latin typeface="+mn-lt"/>
                <a:ea typeface="+mn-ea"/>
                <a:cs typeface="+mn-cs"/>
              </a:rPr>
              <a:t>99, 114, 116, 141</a:t>
            </a:r>
            <a:r>
              <a:rPr lang="en-AU" sz="1200" kern="1200" dirty="0">
                <a:solidFill>
                  <a:schemeClr val="tx1"/>
                </a:solidFill>
                <a:effectLst/>
                <a:latin typeface="+mn-lt"/>
                <a:ea typeface="+mn-ea"/>
                <a:cs typeface="+mn-cs"/>
              </a:rPr>
              <a:t> should be the expected occupational exposure limit for a similar level of exposure however a more thorough review on the health effects of NO</a:t>
            </a:r>
            <a:r>
              <a:rPr lang="en-AU" sz="1200" kern="1200" baseline="-25000" dirty="0">
                <a:solidFill>
                  <a:schemeClr val="tx1"/>
                </a:solidFill>
                <a:effectLst/>
                <a:latin typeface="+mn-lt"/>
                <a:ea typeface="+mn-ea"/>
                <a:cs typeface="+mn-cs"/>
              </a:rPr>
              <a:t>x </a:t>
            </a:r>
            <a:r>
              <a:rPr lang="en-AU" sz="1200" kern="1200" dirty="0">
                <a:solidFill>
                  <a:schemeClr val="tx1"/>
                </a:solidFill>
                <a:effectLst/>
                <a:latin typeface="+mn-lt"/>
                <a:ea typeface="+mn-ea"/>
                <a:cs typeface="+mn-cs"/>
              </a:rPr>
              <a:t>and its applicability as a diesel exhaust exposure predictive measurement should be conducted before any sort of limit is put into effect. In future, more research needs to be conducted on the health effects of exposure to new technology diesel engine exhaust and further occupational studies need to be based on the possible health outcomes of the increasing application of new technology engines in the mining industry.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29615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Mention that much of the background is probably well known- going through for the sake of completeness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46147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Australia, over 157 000 miners are occupationally exposed to diesel exhaust each year.</a:t>
            </a:r>
          </a:p>
          <a:p>
            <a:r>
              <a:rPr lang="en-AU" dirty="0"/>
              <a:t>Western Australia and Queensland contain the majority of the mining workforce</a:t>
            </a:r>
          </a:p>
          <a:p>
            <a:r>
              <a:rPr lang="en-AU" dirty="0"/>
              <a:t>Lowest levels of diesel exhaust exposure found in surface workers</a:t>
            </a:r>
          </a:p>
          <a:p>
            <a:r>
              <a:rPr lang="en-AU" dirty="0"/>
              <a:t>Highest levels diesel exhaust exposure found in underground miners</a:t>
            </a:r>
          </a:p>
          <a:p>
            <a:r>
              <a:rPr lang="en-AU" dirty="0"/>
              <a:t>As of yet, No occupational exposure limit for diesel exhaust</a:t>
            </a:r>
            <a:r>
              <a:rPr lang="en-AU" baseline="0" dirty="0"/>
              <a:t> </a:t>
            </a:r>
            <a:r>
              <a:rPr lang="en-AU" dirty="0"/>
              <a:t>has been implemented in Australia so far, however several suggestions for the limit have been made.</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92155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These studies, now collectively termed the Diesel Exhaust in Miners Study were conducted on a cohort of over 12000 non-metal hardrock miners occupationally exposed for a minimum of one year to diesel exhaust between 1947 and 1997. These studies found that the cohort of miners had an increased lung cancer risk. Inetrestingly, it was the surface workers who had the highest risk of lung cancer despite having the lowest exposure levels.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72585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Overall there are 100’s or even 1000’s of potential chemical species depending on measurement</a:t>
            </a:r>
            <a:r>
              <a:rPr lang="en-AU" baseline="0" dirty="0"/>
              <a:t> resolution </a:t>
            </a:r>
            <a:r>
              <a:rPr lang="en-AU" dirty="0"/>
              <a:t>found within diesel exhaust and concentrations can change significantly depending on engine type, speed, load, whether exhaust is generated during steady state or accelerating or deaccelerating, starting temperature of the engine and the usage of exhaust after-treatment devices7, 12-17.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83413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Some of the more prevalent</a:t>
            </a:r>
            <a:r>
              <a:rPr lang="en-AU" baseline="0" dirty="0"/>
              <a:t> exhaust composites include CO, CO2, Nox, SO2 and ultrafine particles.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Carbon monoxide binds-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Exposure to high levels, such as 1600 ppm, can cause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Exposure to lower levels, such as 61ppm for 2 hours, causes </a:t>
            </a:r>
            <a:r>
              <a:rPr lang="en-AU" sz="1200" dirty="0"/>
              <a:t>neurological impairment including emotional instability, memory dysfunction and difficulty concentrating.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lower than levels typically found in untreated diesel exhaust however it is unlikely that someone would be inhaling raw exhaust as it is diluted as soon as it is emitted from the engine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Safe work Australia recommends a time weighted 8 hour exposure average of 30 ppm of carbon monoxide</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8918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Exposure to carbon dioxide is associated with cognitive impairment at short term exposure to 1500 ppm (0.15%)21 and has health impacts on blood pressure and bone formation at 12000 ppm (1.2%)22-23, Both of these levels are again, lower than the carbon dioxide concentrations found within diesel exhaust24. Safe work Australia recommends a time weighted 8 hour exposure average of 5000 ppm carbon dioxide.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Atmos con 400ppm</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398240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Collectively termed nitrogen oxides, acute </a:t>
            </a:r>
            <a:r>
              <a:rPr lang="en-AU" sz="1200" dirty="0"/>
              <a:t>exposure is associated with coughing, dyspnea (disp-nea) and hemotypsis (heam-op-tip-sis), otherwise known as hortness of breath and coughing up blood. </a:t>
            </a:r>
            <a:endParaRPr lang="en-AU" dirty="0"/>
          </a:p>
          <a:p>
            <a:r>
              <a:rPr lang="en-AU" dirty="0"/>
              <a:t>Safe work Australia recommends a time weighted 8 hour average of 25 ppm of nitrogen monoxide and three ppm of nitrogen dioxide25.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00A0-8C1E-46FE-9416-5C0FE52E1D0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pitchFamily="-12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ＭＳ Ｐゴシック" pitchFamily="-124" charset="-128"/>
              <a:cs typeface="+mn-cs"/>
            </a:endParaRPr>
          </a:p>
        </p:txBody>
      </p:sp>
    </p:spTree>
    <p:extLst>
      <p:ext uri="{BB962C8B-B14F-4D97-AF65-F5344CB8AC3E}">
        <p14:creationId xmlns:p14="http://schemas.microsoft.com/office/powerpoint/2010/main" val="104486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aqua wav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 y="0"/>
            <a:ext cx="9144000" cy="6858000"/>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8" name="Title 7"/>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5339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ink squar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9701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lime star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 y="0"/>
            <a:ext cx="914274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a:t>Click to edit Master title style</a:t>
            </a:r>
            <a:endParaRPr lang="en-AU" dirty="0"/>
          </a:p>
        </p:txBody>
      </p:sp>
      <p:sp>
        <p:nvSpPr>
          <p:cNvPr id="3" name="Subtitle 2"/>
          <p:cNvSpPr>
            <a:spLocks noGrp="1"/>
          </p:cNvSpPr>
          <p:nvPr>
            <p:ph type="subTitle" idx="1"/>
          </p:nvPr>
        </p:nvSpPr>
        <p:spPr>
          <a:xfrm>
            <a:off x="683568" y="3168551"/>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3159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blue triangl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 y="0"/>
            <a:ext cx="914274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a:t>Click to edit Master title style</a:t>
            </a:r>
            <a:endParaRPr lang="en-AU" dirty="0"/>
          </a:p>
        </p:txBody>
      </p:sp>
      <p:sp>
        <p:nvSpPr>
          <p:cNvPr id="3" name="Subtitle 2"/>
          <p:cNvSpPr>
            <a:spLocks noGrp="1"/>
          </p:cNvSpPr>
          <p:nvPr>
            <p:ph type="subTitle" idx="1"/>
          </p:nvPr>
        </p:nvSpPr>
        <p:spPr>
          <a:xfrm>
            <a:off x="683568" y="3212976"/>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14727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war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6720"/>
            <a:ext cx="9144000" cy="650128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16C18583-F6A7-4EBB-A92E-A4D8C7C02A92}" type="datetimeFigureOut">
              <a:rPr lang="en-AU" smtClean="0"/>
              <a:t>02/08/2019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dirty="0"/>
          </a:p>
        </p:txBody>
      </p:sp>
    </p:spTree>
    <p:extLst>
      <p:ext uri="{BB962C8B-B14F-4D97-AF65-F5344CB8AC3E}">
        <p14:creationId xmlns:p14="http://schemas.microsoft.com/office/powerpoint/2010/main" val="52877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coo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74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6C18583-F6A7-4EBB-A92E-A4D8C7C02A92}" type="datetimeFigureOut">
              <a:rPr lang="en-AU" smtClean="0"/>
              <a:t>02/08/2019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dirty="0"/>
          </a:p>
        </p:txBody>
      </p:sp>
    </p:spTree>
    <p:extLst>
      <p:ext uri="{BB962C8B-B14F-4D97-AF65-F5344CB8AC3E}">
        <p14:creationId xmlns:p14="http://schemas.microsoft.com/office/powerpoint/2010/main" val="14944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sz="2800">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sz="2800">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1" y="1196975"/>
            <a:ext cx="7777163" cy="71438"/>
          </a:xfrm>
          <a:prstGeom prst="rect">
            <a:avLst/>
          </a:prstGeom>
          <a:solidFill>
            <a:schemeClr val="bg1"/>
          </a:solidFill>
          <a:ln w="9525" algn="ctr">
            <a:solidFill>
              <a:schemeClr val="bg1"/>
            </a:solidFill>
            <a:round/>
            <a:headEnd/>
            <a:tailEnd/>
          </a:ln>
        </p:spPr>
        <p:txBody>
          <a:bodyPr/>
          <a:lstStyle/>
          <a:p>
            <a:endParaRPr lang="en-AU" sz="18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a:solidFill>
                  <a:schemeClr val="bg1"/>
                </a:solidFill>
              </a:rPr>
              <a:t>REPLACE IMAGE</a:t>
            </a:r>
          </a:p>
          <a:p>
            <a:r>
              <a:rPr lang="en-US" sz="1400" b="1" dirty="0">
                <a:solidFill>
                  <a:schemeClr val="bg1"/>
                </a:solidFill>
              </a:rPr>
              <a:t>NOTE: Right click  on the image and select Arrange and Send to Back</a:t>
            </a:r>
          </a:p>
        </p:txBody>
      </p:sp>
      <p:sp>
        <p:nvSpPr>
          <p:cNvPr id="14" name="Text Placeholder 13"/>
          <p:cNvSpPr>
            <a:spLocks noGrp="1"/>
          </p:cNvSpPr>
          <p:nvPr>
            <p:ph type="body" sz="quarter" idx="13"/>
          </p:nvPr>
        </p:nvSpPr>
        <p:spPr>
          <a:xfrm>
            <a:off x="323850" y="452967"/>
            <a:ext cx="4824214" cy="544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a:t>Click icon to add picture</a:t>
            </a:r>
          </a:p>
        </p:txBody>
      </p:sp>
    </p:spTree>
    <p:extLst>
      <p:ext uri="{BB962C8B-B14F-4D97-AF65-F5344CB8AC3E}">
        <p14:creationId xmlns:p14="http://schemas.microsoft.com/office/powerpoint/2010/main" val="11817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288154703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5"/>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721" r:id="rId8"/>
    <p:sldLayoutId id="2147483722" r:id="rId9"/>
  </p:sldLayoutIdLst>
  <p:hf hdr="0" ftr="0" dt="0"/>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18583-F6A7-4EBB-A92E-A4D8C7C02A92}" type="datetimeFigureOut">
              <a:rPr lang="en-AU" smtClean="0"/>
              <a:t>02/08/2019</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1F7F2-17A5-4864-80A7-96B38DB4F959}" type="slidenum">
              <a:rPr lang="en-AU" smtClean="0"/>
              <a:t>‹#›</a:t>
            </a:fld>
            <a:endParaRPr lang="en-AU" dirty="0"/>
          </a:p>
        </p:txBody>
      </p:sp>
    </p:spTree>
    <p:extLst>
      <p:ext uri="{BB962C8B-B14F-4D97-AF65-F5344CB8AC3E}">
        <p14:creationId xmlns:p14="http://schemas.microsoft.com/office/powerpoint/2010/main" val="399749725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content presented at the 2019 Nano diesel particulate matter (</a:t>
            </a:r>
            <a:r>
              <a:rPr lang="en-AU" sz="2000" dirty="0" err="1"/>
              <a:t>nDPM</a:t>
            </a:r>
            <a:r>
              <a:rPr lang="en-AU" sz="2000" dirty="0"/>
              <a:t>) in July 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51404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Sulfur Dioxide</a:t>
            </a:r>
          </a:p>
        </p:txBody>
      </p:sp>
      <p:sp>
        <p:nvSpPr>
          <p:cNvPr id="3" name="Content Placeholder 2"/>
          <p:cNvSpPr>
            <a:spLocks noGrp="1"/>
          </p:cNvSpPr>
          <p:nvPr>
            <p:ph idx="1"/>
          </p:nvPr>
        </p:nvSpPr>
        <p:spPr/>
        <p:txBody>
          <a:bodyPr>
            <a:normAutofit/>
          </a:bodyPr>
          <a:lstStyle/>
          <a:p>
            <a:r>
              <a:rPr lang="en-AU" dirty="0"/>
              <a:t>Sulfur dioxide reacts with the fluid lining the lungs to produce sulfuric acid </a:t>
            </a:r>
          </a:p>
          <a:p>
            <a:r>
              <a:rPr lang="en-AU" dirty="0"/>
              <a:t>Exposure has been implicated in aggravation of existing cardiovascular and pulmonary conditions as well as short term coughing and increased risk of stroke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581128"/>
            <a:ext cx="3436639" cy="1858811"/>
          </a:xfrm>
          <a:prstGeom prst="rect">
            <a:avLst/>
          </a:prstGeom>
        </p:spPr>
      </p:pic>
    </p:spTree>
    <p:extLst>
      <p:ext uri="{BB962C8B-B14F-4D97-AF65-F5344CB8AC3E}">
        <p14:creationId xmlns:p14="http://schemas.microsoft.com/office/powerpoint/2010/main" val="16391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Particulate Matter (PM)</a:t>
            </a:r>
          </a:p>
        </p:txBody>
      </p:sp>
      <p:sp>
        <p:nvSpPr>
          <p:cNvPr id="3" name="Content Placeholder 2"/>
          <p:cNvSpPr>
            <a:spLocks noGrp="1"/>
          </p:cNvSpPr>
          <p:nvPr>
            <p:ph idx="1"/>
          </p:nvPr>
        </p:nvSpPr>
        <p:spPr>
          <a:xfrm>
            <a:off x="457200" y="1268760"/>
            <a:ext cx="8363272" cy="2880319"/>
          </a:xfrm>
        </p:spPr>
        <p:txBody>
          <a:bodyPr>
            <a:normAutofit/>
          </a:bodyPr>
          <a:lstStyle/>
          <a:p>
            <a:r>
              <a:rPr lang="en-AU" sz="3000" dirty="0"/>
              <a:t>Diesel exhaust particles are primarily composed of elemental carbon at a spectrum of sizes </a:t>
            </a:r>
          </a:p>
          <a:p>
            <a:r>
              <a:rPr lang="en-AU" sz="3000" dirty="0"/>
              <a:t>A smaller proportion of organic carbon and toxins (such as PAH and nitro-PAH, aldehydes, ketones and heavy metals) can also be found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861048"/>
            <a:ext cx="3563112" cy="2731719"/>
          </a:xfrm>
          <a:prstGeom prst="rect">
            <a:avLst/>
          </a:prstGeom>
        </p:spPr>
      </p:pic>
      <p:sp>
        <p:nvSpPr>
          <p:cNvPr id="5" name="Content Placeholder 2"/>
          <p:cNvSpPr txBox="1">
            <a:spLocks/>
          </p:cNvSpPr>
          <p:nvPr/>
        </p:nvSpPr>
        <p:spPr>
          <a:xfrm>
            <a:off x="457200" y="3645024"/>
            <a:ext cx="541094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000" b="0" i="0" u="none" strike="noStrike" kern="1200" cap="none" spc="0" normalizeH="0" baseline="0" noProof="0" dirty="0">
                <a:ln>
                  <a:noFill/>
                </a:ln>
                <a:solidFill>
                  <a:srgbClr val="53565A"/>
                </a:solidFill>
                <a:effectLst/>
                <a:uLnTx/>
                <a:uFillTx/>
                <a:latin typeface="Calibri"/>
                <a:ea typeface="+mn-ea"/>
                <a:cs typeface="+mn-cs"/>
              </a:rPr>
              <a:t>Particulate matter PAH’s, aldehydes and ketones are implicated as major contributors towards diesel exhausts carcinogenic effects</a:t>
            </a:r>
          </a:p>
        </p:txBody>
      </p:sp>
    </p:spTree>
    <p:extLst>
      <p:ext uri="{BB962C8B-B14F-4D97-AF65-F5344CB8AC3E}">
        <p14:creationId xmlns:p14="http://schemas.microsoft.com/office/powerpoint/2010/main" val="34799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AU" dirty="0"/>
              <a:t>Ultrafine Particles</a:t>
            </a:r>
          </a:p>
        </p:txBody>
      </p:sp>
      <p:sp>
        <p:nvSpPr>
          <p:cNvPr id="3" name="Content Placeholder 2"/>
          <p:cNvSpPr>
            <a:spLocks noGrp="1"/>
          </p:cNvSpPr>
          <p:nvPr>
            <p:ph idx="1"/>
          </p:nvPr>
        </p:nvSpPr>
        <p:spPr>
          <a:xfrm>
            <a:off x="611560" y="620688"/>
            <a:ext cx="8229600" cy="4968552"/>
          </a:xfrm>
        </p:spPr>
        <p:txBody>
          <a:bodyPr>
            <a:normAutofit fontScale="85000" lnSpcReduction="20000"/>
          </a:bodyPr>
          <a:lstStyle/>
          <a:p>
            <a:r>
              <a:rPr lang="en-AU" dirty="0"/>
              <a:t>Particles, at less than 100 nm in size </a:t>
            </a:r>
          </a:p>
          <a:p>
            <a:r>
              <a:rPr lang="en-AU" dirty="0"/>
              <a:t>Comprise the majority of diesel exhaust PM with particles smaller than 30 nm comprising over 90% of the total number of particles but only accounting for 10% of the total PM mass </a:t>
            </a:r>
          </a:p>
          <a:p>
            <a:r>
              <a:rPr lang="en-AU" dirty="0"/>
              <a:t>Capable of penetrating deeper into the lungs than larger sized particles, dispersing over a greater percentage of lung volume and thus causing a greater general respiratory irritant effect</a:t>
            </a:r>
          </a:p>
          <a:p>
            <a:r>
              <a:rPr lang="en-AU" dirty="0"/>
              <a:t>Exposure to ultrafine particles is associated with pulmonary inflammation and exacerbation of existing respiratory and                                                     cardiovascular diseases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223" y="4509120"/>
            <a:ext cx="4752777" cy="2709679"/>
          </a:xfrm>
          <a:prstGeom prst="rect">
            <a:avLst/>
          </a:prstGeom>
        </p:spPr>
      </p:pic>
    </p:spTree>
    <p:extLst>
      <p:ext uri="{BB962C8B-B14F-4D97-AF65-F5344CB8AC3E}">
        <p14:creationId xmlns:p14="http://schemas.microsoft.com/office/powerpoint/2010/main" val="3208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Changes in Engine Technology</a:t>
            </a:r>
          </a:p>
        </p:txBody>
      </p:sp>
      <p:sp>
        <p:nvSpPr>
          <p:cNvPr id="3" name="Content Placeholder 2"/>
          <p:cNvSpPr>
            <a:spLocks noGrp="1"/>
          </p:cNvSpPr>
          <p:nvPr>
            <p:ph idx="1"/>
          </p:nvPr>
        </p:nvSpPr>
        <p:spPr/>
        <p:txBody>
          <a:bodyPr>
            <a:normAutofit fontScale="77500" lnSpcReduction="20000"/>
          </a:bodyPr>
          <a:lstStyle/>
          <a:p>
            <a:r>
              <a:rPr lang="en-AU" dirty="0"/>
              <a:t>Diesel engine technology has steadily increased in complexity with the increasingly stringent pollution emission standards. </a:t>
            </a:r>
          </a:p>
          <a:p>
            <a:r>
              <a:rPr lang="en-AU" dirty="0"/>
              <a:t>Exhaust after-treatment devices have been developed to help decrease pollutant levels within exhaust.</a:t>
            </a:r>
          </a:p>
          <a:p>
            <a:r>
              <a:rPr lang="en-AU" dirty="0"/>
              <a:t>These include: Diesel particulate filters (DPF) and other similar exhaust after-treatment devices such as diesel oxidation catalysts (DOC), exhaust gas recirculation (EGR) and NOx traps and selective catalytic reduction (SCR) for NOx control.</a:t>
            </a:r>
          </a:p>
          <a:p>
            <a:r>
              <a:rPr lang="en-AU" dirty="0"/>
              <a:t>To make full use of exhaust after-treatment devices, sulfur levels in diesel fuel had to be decreased from above 500 ppm to below 10 ppm.</a:t>
            </a:r>
          </a:p>
        </p:txBody>
      </p:sp>
    </p:spTree>
    <p:extLst>
      <p:ext uri="{BB962C8B-B14F-4D97-AF65-F5344CB8AC3E}">
        <p14:creationId xmlns:p14="http://schemas.microsoft.com/office/powerpoint/2010/main" val="41379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85" y="-169826"/>
            <a:ext cx="8229600" cy="1143000"/>
          </a:xfrm>
        </p:spPr>
        <p:txBody>
          <a:bodyPr/>
          <a:lstStyle/>
          <a:p>
            <a:r>
              <a:rPr lang="en-AU" dirty="0"/>
              <a:t>After-treatment Devices</a:t>
            </a:r>
          </a:p>
        </p:txBody>
      </p:sp>
      <p:sp>
        <p:nvSpPr>
          <p:cNvPr id="3" name="Content Placeholder 2"/>
          <p:cNvSpPr>
            <a:spLocks noGrp="1"/>
          </p:cNvSpPr>
          <p:nvPr>
            <p:ph idx="1"/>
          </p:nvPr>
        </p:nvSpPr>
        <p:spPr>
          <a:xfrm>
            <a:off x="505495" y="733970"/>
            <a:ext cx="8229600" cy="4525963"/>
          </a:xfrm>
        </p:spPr>
        <p:txBody>
          <a:bodyPr>
            <a:normAutofit/>
          </a:bodyPr>
          <a:lstStyle/>
          <a:p>
            <a:r>
              <a:rPr lang="en-AU" sz="2800" dirty="0"/>
              <a:t>Using exhaust after-treatment devices, the components of diesel exhaust change dramatically. </a:t>
            </a:r>
          </a:p>
          <a:p>
            <a:r>
              <a:rPr lang="en-AU" sz="2800" dirty="0"/>
              <a:t>A DPF is capable of removing approximately 90% by mass of particulate matter.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636912"/>
            <a:ext cx="5706591" cy="3756237"/>
          </a:xfrm>
          <a:prstGeom prst="rect">
            <a:avLst/>
          </a:prstGeom>
        </p:spPr>
      </p:pic>
      <p:sp>
        <p:nvSpPr>
          <p:cNvPr id="5" name="Content Placeholder 2"/>
          <p:cNvSpPr txBox="1">
            <a:spLocks/>
          </p:cNvSpPr>
          <p:nvPr/>
        </p:nvSpPr>
        <p:spPr>
          <a:xfrm>
            <a:off x="505495" y="2775423"/>
            <a:ext cx="36724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srgbClr val="53565A"/>
                </a:solidFill>
                <a:effectLst/>
                <a:uLnTx/>
                <a:uFillTx/>
                <a:latin typeface="Calibri"/>
                <a:ea typeface="+mn-ea"/>
                <a:cs typeface="+mn-cs"/>
              </a:rPr>
              <a:t>In untreated diesel exhaust EC makes up approximately 75% of PM by weight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srgbClr val="53565A"/>
                </a:solidFill>
                <a:effectLst/>
                <a:uLnTx/>
                <a:uFillTx/>
                <a:latin typeface="Calibri"/>
                <a:ea typeface="+mn-ea"/>
                <a:cs typeface="+mn-cs"/>
              </a:rPr>
              <a:t> A DPF reduces this to approximately 13% </a:t>
            </a:r>
          </a:p>
        </p:txBody>
      </p:sp>
    </p:spTree>
    <p:extLst>
      <p:ext uri="{BB962C8B-B14F-4D97-AF65-F5344CB8AC3E}">
        <p14:creationId xmlns:p14="http://schemas.microsoft.com/office/powerpoint/2010/main" val="18955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Emission Limits</a:t>
            </a:r>
          </a:p>
        </p:txBody>
      </p:sp>
      <p:sp>
        <p:nvSpPr>
          <p:cNvPr id="3" name="Content Placeholder 2"/>
          <p:cNvSpPr>
            <a:spLocks noGrp="1"/>
          </p:cNvSpPr>
          <p:nvPr>
            <p:ph idx="1"/>
          </p:nvPr>
        </p:nvSpPr>
        <p:spPr/>
        <p:txBody>
          <a:bodyPr>
            <a:normAutofit fontScale="92500" lnSpcReduction="10000"/>
          </a:bodyPr>
          <a:lstStyle/>
          <a:p>
            <a:r>
              <a:rPr lang="en-AU" dirty="0"/>
              <a:t>The EURO, US EPA and the US TIER classification systems have been developed as emission standards for light-heavy vehicles on road, heavy duty vehicles on road and off road engine emissions respectively</a:t>
            </a:r>
          </a:p>
          <a:p>
            <a:r>
              <a:rPr lang="en-AU" dirty="0"/>
              <a:t>In a mining setting in Australia, all trucks and cars that can be driven “on road” are required to meet EURO classifications as adopted in Australia </a:t>
            </a:r>
          </a:p>
          <a:p>
            <a:r>
              <a:rPr lang="en-AU" dirty="0"/>
              <a:t>All other diesel equipment uses the US TIER “off road” classifications</a:t>
            </a:r>
          </a:p>
        </p:txBody>
      </p:sp>
    </p:spTree>
    <p:extLst>
      <p:ext uri="{BB962C8B-B14F-4D97-AF65-F5344CB8AC3E}">
        <p14:creationId xmlns:p14="http://schemas.microsoft.com/office/powerpoint/2010/main" val="266316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143000"/>
          </a:xfrm>
        </p:spPr>
        <p:txBody>
          <a:bodyPr/>
          <a:lstStyle/>
          <a:p>
            <a:r>
              <a:rPr lang="en-AU" dirty="0"/>
              <a:t>EURO</a:t>
            </a:r>
          </a:p>
        </p:txBody>
      </p:sp>
      <p:graphicFrame>
        <p:nvGraphicFramePr>
          <p:cNvPr id="4" name="Content Placeholder 3"/>
          <p:cNvGraphicFramePr>
            <a:graphicFrameLocks noGrp="1"/>
          </p:cNvGraphicFramePr>
          <p:nvPr>
            <p:ph idx="1"/>
            <p:extLst/>
          </p:nvPr>
        </p:nvGraphicFramePr>
        <p:xfrm>
          <a:off x="403548" y="1340768"/>
          <a:ext cx="8560939" cy="3489579"/>
        </p:xfrm>
        <a:graphic>
          <a:graphicData uri="http://schemas.openxmlformats.org/drawingml/2006/table">
            <a:tbl>
              <a:tblPr firstRow="1" firstCol="1" bandRow="1">
                <a:tableStyleId>{5C22544A-7EE6-4342-B048-85BDC9FD1C3A}</a:tableStyleId>
              </a:tblPr>
              <a:tblGrid>
                <a:gridCol w="1377377">
                  <a:extLst>
                    <a:ext uri="{9D8B030D-6E8A-4147-A177-3AD203B41FA5}">
                      <a16:colId xmlns:a16="http://schemas.microsoft.com/office/drawing/2014/main" val="2796397035"/>
                    </a:ext>
                  </a:extLst>
                </a:gridCol>
                <a:gridCol w="1377377">
                  <a:extLst>
                    <a:ext uri="{9D8B030D-6E8A-4147-A177-3AD203B41FA5}">
                      <a16:colId xmlns:a16="http://schemas.microsoft.com/office/drawing/2014/main" val="2302572969"/>
                    </a:ext>
                  </a:extLst>
                </a:gridCol>
                <a:gridCol w="1380295">
                  <a:extLst>
                    <a:ext uri="{9D8B030D-6E8A-4147-A177-3AD203B41FA5}">
                      <a16:colId xmlns:a16="http://schemas.microsoft.com/office/drawing/2014/main" val="1879404237"/>
                    </a:ext>
                  </a:extLst>
                </a:gridCol>
                <a:gridCol w="739270">
                  <a:extLst>
                    <a:ext uri="{9D8B030D-6E8A-4147-A177-3AD203B41FA5}">
                      <a16:colId xmlns:a16="http://schemas.microsoft.com/office/drawing/2014/main" val="442833728"/>
                    </a:ext>
                  </a:extLst>
                </a:gridCol>
                <a:gridCol w="739270">
                  <a:extLst>
                    <a:ext uri="{9D8B030D-6E8A-4147-A177-3AD203B41FA5}">
                      <a16:colId xmlns:a16="http://schemas.microsoft.com/office/drawing/2014/main" val="1024640807"/>
                    </a:ext>
                  </a:extLst>
                </a:gridCol>
                <a:gridCol w="1104040">
                  <a:extLst>
                    <a:ext uri="{9D8B030D-6E8A-4147-A177-3AD203B41FA5}">
                      <a16:colId xmlns:a16="http://schemas.microsoft.com/office/drawing/2014/main" val="1733978238"/>
                    </a:ext>
                  </a:extLst>
                </a:gridCol>
                <a:gridCol w="739270">
                  <a:extLst>
                    <a:ext uri="{9D8B030D-6E8A-4147-A177-3AD203B41FA5}">
                      <a16:colId xmlns:a16="http://schemas.microsoft.com/office/drawing/2014/main" val="3300114911"/>
                    </a:ext>
                  </a:extLst>
                </a:gridCol>
                <a:gridCol w="1104040">
                  <a:extLst>
                    <a:ext uri="{9D8B030D-6E8A-4147-A177-3AD203B41FA5}">
                      <a16:colId xmlns:a16="http://schemas.microsoft.com/office/drawing/2014/main" val="3267374502"/>
                    </a:ext>
                  </a:extLst>
                </a:gridCol>
              </a:tblGrid>
              <a:tr h="182880">
                <a:tc>
                  <a:txBody>
                    <a:bodyPr/>
                    <a:lstStyle/>
                    <a:p>
                      <a:pPr>
                        <a:lnSpc>
                          <a:spcPct val="107000"/>
                        </a:lnSpc>
                      </a:pPr>
                      <a:endParaRPr lang="en-AU" sz="2000" dirty="0">
                        <a:effectLst/>
                        <a:latin typeface="Calibri" panose="020F0502020204030204" pitchFamily="34" charset="0"/>
                      </a:endParaRPr>
                    </a:p>
                  </a:txBody>
                  <a:tcPr marL="68580" marR="68580" marT="0" marB="0" anchor="b">
                    <a:solidFill>
                      <a:schemeClr val="bg1"/>
                    </a:solidFill>
                  </a:tcPr>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gridSpan="5">
                  <a:txBody>
                    <a:bodyPr/>
                    <a:lstStyle/>
                    <a:p>
                      <a:pPr algn="ctr">
                        <a:lnSpc>
                          <a:spcPct val="107000"/>
                        </a:lnSpc>
                        <a:spcAft>
                          <a:spcPts val="0"/>
                        </a:spcAft>
                      </a:pPr>
                      <a:r>
                        <a:rPr lang="en-AU" sz="2000" dirty="0">
                          <a:effectLst/>
                        </a:rPr>
                        <a:t>Emission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16498813"/>
                  </a:ext>
                </a:extLst>
              </a:tr>
              <a:tr h="182880">
                <a:tc>
                  <a:txBody>
                    <a:bodyPr/>
                    <a:lstStyle/>
                    <a:p>
                      <a:pPr algn="ctr">
                        <a:lnSpc>
                          <a:spcPct val="107000"/>
                        </a:lnSpc>
                        <a:spcAft>
                          <a:spcPts val="0"/>
                        </a:spcAft>
                      </a:pPr>
                      <a:r>
                        <a:rPr lang="en-AU" sz="2000" dirty="0">
                          <a:effectLst/>
                        </a:rPr>
                        <a:t>Emission Standard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b="1" kern="1200" dirty="0">
                          <a:solidFill>
                            <a:schemeClr val="lt1"/>
                          </a:solidFill>
                          <a:effectLst/>
                          <a:latin typeface="+mn-lt"/>
                          <a:ea typeface="+mn-ea"/>
                          <a:cs typeface="+mn-cs"/>
                        </a:rPr>
                        <a:t>Year of Introduction (Europe)</a:t>
                      </a:r>
                    </a:p>
                  </a:txBody>
                  <a:tcPr marL="68580" marR="68580" marT="0" marB="0" anchor="b">
                    <a:solidFill>
                      <a:schemeClr val="accent1"/>
                    </a:solidFill>
                  </a:tcPr>
                </a:tc>
                <a:tc>
                  <a:txBody>
                    <a:bodyPr/>
                    <a:lstStyle/>
                    <a:p>
                      <a:pPr algn="ctr">
                        <a:lnSpc>
                          <a:spcPct val="107000"/>
                        </a:lnSpc>
                        <a:spcAft>
                          <a:spcPts val="0"/>
                        </a:spcAft>
                      </a:pPr>
                      <a:r>
                        <a:rPr lang="en-AU" sz="1800" b="1" kern="1200" dirty="0">
                          <a:solidFill>
                            <a:schemeClr val="lt1"/>
                          </a:solidFill>
                          <a:effectLst/>
                          <a:latin typeface="+mn-lt"/>
                          <a:ea typeface="+mn-ea"/>
                          <a:cs typeface="+mn-cs"/>
                        </a:rPr>
                        <a:t>Year of Introduction (Australia)</a:t>
                      </a:r>
                    </a:p>
                  </a:txBody>
                  <a:tcPr marL="68580" marR="68580" marT="0" marB="0" anchor="b">
                    <a:solidFill>
                      <a:schemeClr val="accent1"/>
                    </a:solidFill>
                  </a:tcPr>
                </a:tc>
                <a:tc>
                  <a:txBody>
                    <a:bodyPr/>
                    <a:lstStyle/>
                    <a:p>
                      <a:pPr algn="ctr">
                        <a:lnSpc>
                          <a:spcPct val="107000"/>
                        </a:lnSpc>
                        <a:spcAft>
                          <a:spcPts val="0"/>
                        </a:spcAft>
                      </a:pPr>
                      <a:r>
                        <a:rPr lang="en-AU" sz="2000" b="1" kern="1200" dirty="0">
                          <a:solidFill>
                            <a:schemeClr val="lt1"/>
                          </a:solidFill>
                          <a:effectLst/>
                          <a:latin typeface="+mn-lt"/>
                          <a:ea typeface="+mn-ea"/>
                          <a:cs typeface="+mn-cs"/>
                        </a:rPr>
                        <a:t>CO </a:t>
                      </a:r>
                      <a:r>
                        <a:rPr lang="en-AU" sz="1200" b="1" kern="1200" dirty="0">
                          <a:solidFill>
                            <a:schemeClr val="lt1"/>
                          </a:solidFill>
                          <a:effectLst/>
                          <a:latin typeface="+mn-lt"/>
                          <a:ea typeface="+mn-ea"/>
                          <a:cs typeface="+mn-cs"/>
                        </a:rPr>
                        <a:t>(g/kWh)</a:t>
                      </a:r>
                      <a:endParaRPr lang="en-AU" sz="2000" b="1" kern="1200" dirty="0">
                        <a:solidFill>
                          <a:schemeClr val="lt1"/>
                        </a:solidFill>
                        <a:effectLst/>
                        <a:latin typeface="+mn-lt"/>
                        <a:ea typeface="+mn-ea"/>
                        <a:cs typeface="+mn-cs"/>
                      </a:endParaRPr>
                    </a:p>
                  </a:txBody>
                  <a:tcPr marL="68580" marR="68580" marT="0" marB="0" anchor="b">
                    <a:solidFill>
                      <a:schemeClr val="accent1"/>
                    </a:solidFill>
                  </a:tcPr>
                </a:tc>
                <a:tc>
                  <a:txBody>
                    <a:bodyPr/>
                    <a:lstStyle/>
                    <a:p>
                      <a:pPr algn="ctr">
                        <a:lnSpc>
                          <a:spcPct val="107000"/>
                        </a:lnSpc>
                        <a:spcAft>
                          <a:spcPts val="0"/>
                        </a:spcAft>
                      </a:pPr>
                      <a:r>
                        <a:rPr lang="en-AU" sz="2000" b="1" kern="1200" dirty="0">
                          <a:solidFill>
                            <a:schemeClr val="lt1"/>
                          </a:solidFill>
                          <a:effectLst/>
                          <a:latin typeface="+mn-lt"/>
                          <a:ea typeface="+mn-ea"/>
                          <a:cs typeface="+mn-cs"/>
                        </a:rPr>
                        <a:t>HC </a:t>
                      </a:r>
                      <a:r>
                        <a:rPr lang="en-AU" sz="1200" b="1" kern="1200" dirty="0">
                          <a:solidFill>
                            <a:schemeClr val="lt1"/>
                          </a:solidFill>
                          <a:effectLst/>
                          <a:latin typeface="+mn-lt"/>
                          <a:ea typeface="+mn-ea"/>
                          <a:cs typeface="+mn-cs"/>
                        </a:rPr>
                        <a:t>(g/kWh)</a:t>
                      </a:r>
                      <a:endParaRPr lang="en-AU" sz="2000" b="1" kern="1200" dirty="0">
                        <a:solidFill>
                          <a:schemeClr val="lt1"/>
                        </a:solidFill>
                        <a:effectLst/>
                        <a:latin typeface="+mn-lt"/>
                        <a:ea typeface="+mn-ea"/>
                        <a:cs typeface="+mn-cs"/>
                      </a:endParaRPr>
                    </a:p>
                  </a:txBody>
                  <a:tcPr marL="68580" marR="68580" marT="0" marB="0" anchor="b">
                    <a:solidFill>
                      <a:schemeClr val="accent1"/>
                    </a:solidFill>
                  </a:tcPr>
                </a:tc>
                <a:tc>
                  <a:txBody>
                    <a:bodyPr/>
                    <a:lstStyle/>
                    <a:p>
                      <a:pPr algn="ctr">
                        <a:lnSpc>
                          <a:spcPct val="107000"/>
                        </a:lnSpc>
                        <a:spcAft>
                          <a:spcPts val="0"/>
                        </a:spcAft>
                      </a:pPr>
                      <a:r>
                        <a:rPr lang="en-AU" sz="2000" b="1" kern="1200" dirty="0">
                          <a:solidFill>
                            <a:schemeClr val="lt1"/>
                          </a:solidFill>
                          <a:effectLst/>
                          <a:latin typeface="+mn-lt"/>
                          <a:ea typeface="+mn-ea"/>
                          <a:cs typeface="+mn-cs"/>
                        </a:rPr>
                        <a:t>NOx </a:t>
                      </a:r>
                      <a:r>
                        <a:rPr lang="en-AU" sz="1200" b="1" kern="1200" dirty="0">
                          <a:solidFill>
                            <a:schemeClr val="lt1"/>
                          </a:solidFill>
                          <a:effectLst/>
                          <a:latin typeface="+mn-lt"/>
                          <a:ea typeface="+mn-ea"/>
                          <a:cs typeface="+mn-cs"/>
                        </a:rPr>
                        <a:t>(g/kWh)</a:t>
                      </a:r>
                      <a:endParaRPr lang="en-AU" sz="2000" b="1" kern="1200" dirty="0">
                        <a:solidFill>
                          <a:schemeClr val="lt1"/>
                        </a:solidFill>
                        <a:effectLst/>
                        <a:latin typeface="+mn-lt"/>
                        <a:ea typeface="+mn-ea"/>
                        <a:cs typeface="+mn-cs"/>
                      </a:endParaRPr>
                    </a:p>
                  </a:txBody>
                  <a:tcPr marL="68580" marR="68580" marT="0" marB="0" anchor="b">
                    <a:solidFill>
                      <a:schemeClr val="accent1"/>
                    </a:solidFill>
                  </a:tcPr>
                </a:tc>
                <a:tc>
                  <a:txBody>
                    <a:bodyPr/>
                    <a:lstStyle/>
                    <a:p>
                      <a:pPr algn="ctr">
                        <a:lnSpc>
                          <a:spcPct val="107000"/>
                        </a:lnSpc>
                        <a:spcAft>
                          <a:spcPts val="0"/>
                        </a:spcAft>
                      </a:pPr>
                      <a:r>
                        <a:rPr lang="en-AU" sz="2000" b="1" kern="1200" dirty="0">
                          <a:solidFill>
                            <a:schemeClr val="lt1"/>
                          </a:solidFill>
                          <a:effectLst/>
                          <a:latin typeface="+mn-lt"/>
                          <a:ea typeface="+mn-ea"/>
                          <a:cs typeface="+mn-cs"/>
                        </a:rPr>
                        <a:t>PM </a:t>
                      </a:r>
                      <a:r>
                        <a:rPr lang="en-AU" sz="1200" b="1" kern="1200" dirty="0">
                          <a:solidFill>
                            <a:schemeClr val="lt1"/>
                          </a:solidFill>
                          <a:effectLst/>
                          <a:latin typeface="+mn-lt"/>
                          <a:ea typeface="+mn-ea"/>
                          <a:cs typeface="+mn-cs"/>
                        </a:rPr>
                        <a:t>(g/kWh)</a:t>
                      </a:r>
                      <a:endParaRPr lang="en-AU" sz="2000" b="1" kern="1200" dirty="0">
                        <a:solidFill>
                          <a:schemeClr val="lt1"/>
                        </a:solidFill>
                        <a:effectLst/>
                        <a:latin typeface="+mn-lt"/>
                        <a:ea typeface="+mn-ea"/>
                        <a:cs typeface="+mn-cs"/>
                      </a:endParaRPr>
                    </a:p>
                  </a:txBody>
                  <a:tcPr marL="68580" marR="68580" marT="0" marB="0" anchor="b">
                    <a:solidFill>
                      <a:schemeClr val="accent1"/>
                    </a:solidFill>
                  </a:tcPr>
                </a:tc>
                <a:tc>
                  <a:txBody>
                    <a:bodyPr/>
                    <a:lstStyle/>
                    <a:p>
                      <a:pPr algn="ctr">
                        <a:lnSpc>
                          <a:spcPct val="107000"/>
                        </a:lnSpc>
                        <a:spcAft>
                          <a:spcPts val="0"/>
                        </a:spcAft>
                      </a:pPr>
                      <a:r>
                        <a:rPr lang="en-AU" sz="2000" b="1" kern="1200" dirty="0">
                          <a:solidFill>
                            <a:schemeClr val="lt1"/>
                          </a:solidFill>
                          <a:effectLst/>
                          <a:latin typeface="+mn-lt"/>
                          <a:ea typeface="+mn-ea"/>
                          <a:cs typeface="+mn-cs"/>
                        </a:rPr>
                        <a:t>Particle Number </a:t>
                      </a:r>
                      <a:r>
                        <a:rPr lang="en-AU" sz="1100" b="1" kern="1200" dirty="0">
                          <a:solidFill>
                            <a:schemeClr val="lt1"/>
                          </a:solidFill>
                          <a:effectLst/>
                          <a:latin typeface="+mn-lt"/>
                          <a:ea typeface="+mn-ea"/>
                          <a:cs typeface="+mn-cs"/>
                        </a:rPr>
                        <a:t>(1/kWh)</a:t>
                      </a:r>
                      <a:endParaRPr lang="en-AU" sz="2000" b="1" kern="1200" dirty="0">
                        <a:solidFill>
                          <a:schemeClr val="lt1"/>
                        </a:solidFill>
                        <a:effectLst/>
                        <a:latin typeface="+mn-lt"/>
                        <a:ea typeface="+mn-ea"/>
                        <a:cs typeface="+mn-cs"/>
                      </a:endParaRPr>
                    </a:p>
                  </a:txBody>
                  <a:tcPr marL="68580" marR="68580" marT="0" marB="0" anchor="b">
                    <a:solidFill>
                      <a:schemeClr val="accent1"/>
                    </a:solidFill>
                  </a:tcPr>
                </a:tc>
                <a:extLst>
                  <a:ext uri="{0D108BD9-81ED-4DB2-BD59-A6C34878D82A}">
                    <a16:rowId xmlns:a16="http://schemas.microsoft.com/office/drawing/2014/main" val="967031754"/>
                  </a:ext>
                </a:extLst>
              </a:tr>
              <a:tr h="182880">
                <a:tc>
                  <a:txBody>
                    <a:bodyPr/>
                    <a:lstStyle/>
                    <a:p>
                      <a:pPr algn="ctr">
                        <a:lnSpc>
                          <a:spcPct val="107000"/>
                        </a:lnSpc>
                        <a:spcAft>
                          <a:spcPts val="0"/>
                        </a:spcAft>
                      </a:pPr>
                      <a:r>
                        <a:rPr lang="en-AU" sz="2000" dirty="0">
                          <a:effectLst/>
                        </a:rPr>
                        <a:t>EURO 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1992</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1994/1995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4.5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8.0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0.36</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9892248"/>
                  </a:ext>
                </a:extLst>
              </a:tr>
              <a:tr h="182880">
                <a:tc>
                  <a:txBody>
                    <a:bodyPr/>
                    <a:lstStyle/>
                    <a:p>
                      <a:pPr algn="ctr">
                        <a:lnSpc>
                          <a:spcPct val="107000"/>
                        </a:lnSpc>
                        <a:spcAft>
                          <a:spcPts val="0"/>
                        </a:spcAft>
                      </a:pPr>
                      <a:r>
                        <a:rPr lang="en-AU" sz="2000" dirty="0">
                          <a:effectLst/>
                        </a:rPr>
                        <a:t>EURO II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1996</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2002/2003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4.0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7.0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0.25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0734168"/>
                  </a:ext>
                </a:extLst>
              </a:tr>
              <a:tr h="182880">
                <a:tc>
                  <a:txBody>
                    <a:bodyPr/>
                    <a:lstStyle/>
                    <a:p>
                      <a:pPr algn="ctr">
                        <a:lnSpc>
                          <a:spcPct val="107000"/>
                        </a:lnSpc>
                        <a:spcAft>
                          <a:spcPts val="0"/>
                        </a:spcAft>
                      </a:pPr>
                      <a:r>
                        <a:rPr lang="en-AU" sz="2000" dirty="0">
                          <a:effectLst/>
                        </a:rPr>
                        <a:t>EURO II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1998</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2002/2003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4.0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7.0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0.15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7917549"/>
                  </a:ext>
                </a:extLst>
              </a:tr>
              <a:tr h="182880">
                <a:tc>
                  <a:txBody>
                    <a:bodyPr/>
                    <a:lstStyle/>
                    <a:p>
                      <a:pPr algn="ctr">
                        <a:lnSpc>
                          <a:spcPct val="107000"/>
                        </a:lnSpc>
                        <a:spcAft>
                          <a:spcPts val="0"/>
                        </a:spcAft>
                      </a:pPr>
                      <a:r>
                        <a:rPr lang="en-AU" sz="2000" dirty="0">
                          <a:effectLst/>
                        </a:rPr>
                        <a:t>EURO III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2002/2003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0.66</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5.0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0.10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4352813"/>
                  </a:ext>
                </a:extLst>
              </a:tr>
              <a:tr h="182880">
                <a:tc>
                  <a:txBody>
                    <a:bodyPr/>
                    <a:lstStyle/>
                    <a:p>
                      <a:pPr algn="ctr">
                        <a:lnSpc>
                          <a:spcPct val="107000"/>
                        </a:lnSpc>
                        <a:spcAft>
                          <a:spcPts val="0"/>
                        </a:spcAft>
                      </a:pPr>
                      <a:r>
                        <a:rPr lang="en-AU" sz="2000" dirty="0">
                          <a:effectLst/>
                        </a:rPr>
                        <a:t>EURO IV</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2007/2008</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0.46</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3.5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0.02</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41392610"/>
                  </a:ext>
                </a:extLst>
              </a:tr>
              <a:tr h="182880">
                <a:tc>
                  <a:txBody>
                    <a:bodyPr/>
                    <a:lstStyle/>
                    <a:p>
                      <a:pPr algn="ctr">
                        <a:lnSpc>
                          <a:spcPct val="107000"/>
                        </a:lnSpc>
                        <a:spcAft>
                          <a:spcPts val="0"/>
                        </a:spcAft>
                      </a:pPr>
                      <a:r>
                        <a:rPr lang="en-AU" sz="2000" dirty="0">
                          <a:effectLst/>
                        </a:rPr>
                        <a:t>EURO V</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2008</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2010/2011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0.46</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0.02</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7034595"/>
                  </a:ext>
                </a:extLst>
              </a:tr>
              <a:tr h="182880">
                <a:tc>
                  <a:txBody>
                    <a:bodyPr/>
                    <a:lstStyle/>
                    <a:p>
                      <a:pPr algn="ctr">
                        <a:lnSpc>
                          <a:spcPct val="107000"/>
                        </a:lnSpc>
                        <a:spcAft>
                          <a:spcPts val="0"/>
                        </a:spcAft>
                      </a:pPr>
                      <a:r>
                        <a:rPr lang="en-AU" sz="2000" dirty="0">
                          <a:effectLst/>
                        </a:rPr>
                        <a:t>EURO VI</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2013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NA</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1.5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0.13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0.40</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0.01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2000" dirty="0">
                          <a:effectLst/>
                        </a:rPr>
                        <a:t>8.0x10</a:t>
                      </a:r>
                      <a:r>
                        <a:rPr lang="en-AU" sz="2000" baseline="30000" dirty="0">
                          <a:effectLst/>
                        </a:rPr>
                        <a:t>11</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2404115"/>
                  </a:ext>
                </a:extLst>
              </a:tr>
            </a:tbl>
          </a:graphicData>
        </a:graphic>
      </p:graphicFrame>
    </p:spTree>
    <p:extLst>
      <p:ext uri="{BB962C8B-B14F-4D97-AF65-F5344CB8AC3E}">
        <p14:creationId xmlns:p14="http://schemas.microsoft.com/office/powerpoint/2010/main" val="198332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TIER</a:t>
            </a:r>
          </a:p>
        </p:txBody>
      </p:sp>
      <p:graphicFrame>
        <p:nvGraphicFramePr>
          <p:cNvPr id="4" name="Content Placeholder 3"/>
          <p:cNvGraphicFramePr>
            <a:graphicFrameLocks noGrp="1"/>
          </p:cNvGraphicFramePr>
          <p:nvPr>
            <p:ph idx="1"/>
            <p:extLst/>
          </p:nvPr>
        </p:nvGraphicFramePr>
        <p:xfrm>
          <a:off x="395534" y="1888172"/>
          <a:ext cx="8640959" cy="2641473"/>
        </p:xfrm>
        <a:graphic>
          <a:graphicData uri="http://schemas.openxmlformats.org/drawingml/2006/table">
            <a:tbl>
              <a:tblPr firstRow="1" firstCol="1" bandRow="1">
                <a:tableStyleId>{5C22544A-7EE6-4342-B048-85BDC9FD1C3A}</a:tableStyleId>
              </a:tblPr>
              <a:tblGrid>
                <a:gridCol w="1656186">
                  <a:extLst>
                    <a:ext uri="{9D8B030D-6E8A-4147-A177-3AD203B41FA5}">
                      <a16:colId xmlns:a16="http://schemas.microsoft.com/office/drawing/2014/main" val="1082540293"/>
                    </a:ext>
                  </a:extLst>
                </a:gridCol>
                <a:gridCol w="1512168">
                  <a:extLst>
                    <a:ext uri="{9D8B030D-6E8A-4147-A177-3AD203B41FA5}">
                      <a16:colId xmlns:a16="http://schemas.microsoft.com/office/drawing/2014/main" val="3288385948"/>
                    </a:ext>
                  </a:extLst>
                </a:gridCol>
                <a:gridCol w="1094521">
                  <a:extLst>
                    <a:ext uri="{9D8B030D-6E8A-4147-A177-3AD203B41FA5}">
                      <a16:colId xmlns:a16="http://schemas.microsoft.com/office/drawing/2014/main" val="2863563547"/>
                    </a:ext>
                  </a:extLst>
                </a:gridCol>
                <a:gridCol w="1094521">
                  <a:extLst>
                    <a:ext uri="{9D8B030D-6E8A-4147-A177-3AD203B41FA5}">
                      <a16:colId xmlns:a16="http://schemas.microsoft.com/office/drawing/2014/main" val="3458587749"/>
                    </a:ext>
                  </a:extLst>
                </a:gridCol>
                <a:gridCol w="1094521">
                  <a:extLst>
                    <a:ext uri="{9D8B030D-6E8A-4147-A177-3AD203B41FA5}">
                      <a16:colId xmlns:a16="http://schemas.microsoft.com/office/drawing/2014/main" val="15139559"/>
                    </a:ext>
                  </a:extLst>
                </a:gridCol>
                <a:gridCol w="1094521">
                  <a:extLst>
                    <a:ext uri="{9D8B030D-6E8A-4147-A177-3AD203B41FA5}">
                      <a16:colId xmlns:a16="http://schemas.microsoft.com/office/drawing/2014/main" val="640525141"/>
                    </a:ext>
                  </a:extLst>
                </a:gridCol>
                <a:gridCol w="1094521">
                  <a:extLst>
                    <a:ext uri="{9D8B030D-6E8A-4147-A177-3AD203B41FA5}">
                      <a16:colId xmlns:a16="http://schemas.microsoft.com/office/drawing/2014/main" val="183710438"/>
                    </a:ext>
                  </a:extLst>
                </a:gridCol>
              </a:tblGrid>
              <a:tr h="182880">
                <a:tc>
                  <a:txBody>
                    <a:bodyPr/>
                    <a:lstStyle/>
                    <a:p>
                      <a:pPr>
                        <a:lnSpc>
                          <a:spcPct val="107000"/>
                        </a:lnSpc>
                      </a:pPr>
                      <a:endParaRPr lang="en-AU" sz="1800" dirty="0">
                        <a:effectLst/>
                        <a:latin typeface="Calibri" panose="020F0502020204030204" pitchFamily="34" charset="0"/>
                      </a:endParaRPr>
                    </a:p>
                  </a:txBody>
                  <a:tcPr marL="68580" marR="68580" marT="0" marB="0" anchor="b">
                    <a:solidFill>
                      <a:schemeClr val="bg1"/>
                    </a:solidFill>
                  </a:tcPr>
                </a:tc>
                <a:tc>
                  <a:txBody>
                    <a:bodyPr/>
                    <a:lstStyle/>
                    <a:p>
                      <a:pPr algn="ctr">
                        <a:lnSpc>
                          <a:spcPct val="107000"/>
                        </a:lnSpc>
                        <a:spcAft>
                          <a:spcPts val="0"/>
                        </a:spcAft>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gridSpan="5">
                  <a:txBody>
                    <a:bodyPr/>
                    <a:lstStyle/>
                    <a:p>
                      <a:pPr algn="ctr">
                        <a:lnSpc>
                          <a:spcPct val="107000"/>
                        </a:lnSpc>
                        <a:spcAft>
                          <a:spcPts val="0"/>
                        </a:spcAft>
                      </a:pPr>
                      <a:r>
                        <a:rPr lang="en-AU" sz="1800" dirty="0">
                          <a:effectLst/>
                        </a:rPr>
                        <a:t>Emission (g/kWh)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593876685"/>
                  </a:ext>
                </a:extLst>
              </a:tr>
              <a:tr h="182880">
                <a:tc>
                  <a:txBody>
                    <a:bodyPr/>
                    <a:lstStyle/>
                    <a:p>
                      <a:pPr algn="ctr">
                        <a:lnSpc>
                          <a:spcPct val="107000"/>
                        </a:lnSpc>
                        <a:spcAft>
                          <a:spcPts val="0"/>
                        </a:spcAft>
                      </a:pPr>
                      <a:r>
                        <a:rPr lang="en-AU" sz="1800" dirty="0">
                          <a:effectLst/>
                        </a:rPr>
                        <a:t>Emission Standard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Year of Introduction (US)</a:t>
                      </a:r>
                    </a:p>
                  </a:txBody>
                  <a:tcPr marL="68580" marR="68580" marT="0" marB="0">
                    <a:solidFill>
                      <a:schemeClr val="accent1"/>
                    </a:solidFill>
                  </a:tcPr>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CO</a:t>
                      </a:r>
                    </a:p>
                  </a:txBody>
                  <a:tcPr marL="68580" marR="68580" marT="0" marB="0" anchor="b">
                    <a:solidFill>
                      <a:schemeClr val="accent1"/>
                    </a:solidFill>
                  </a:tcPr>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HC</a:t>
                      </a:r>
                    </a:p>
                  </a:txBody>
                  <a:tcPr marL="68580" marR="68580" marT="0" marB="0" anchor="b">
                    <a:solidFill>
                      <a:schemeClr val="accent1"/>
                    </a:solidFill>
                  </a:tcPr>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HC+NOx</a:t>
                      </a:r>
                    </a:p>
                  </a:txBody>
                  <a:tcPr marL="68580" marR="68580" marT="0" marB="0" anchor="b">
                    <a:solidFill>
                      <a:schemeClr val="accent1"/>
                    </a:solidFill>
                  </a:tcPr>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NOx</a:t>
                      </a:r>
                    </a:p>
                  </a:txBody>
                  <a:tcPr marL="68580" marR="68580" marT="0" marB="0" anchor="b">
                    <a:solidFill>
                      <a:schemeClr val="accent1"/>
                    </a:solidFill>
                  </a:tcPr>
                </a:tc>
                <a:tc>
                  <a:txBody>
                    <a:bodyPr/>
                    <a:lstStyle/>
                    <a:p>
                      <a:pPr marL="0" algn="ctr" defTabSz="914400" rtl="0" eaLnBrk="1" latinLnBrk="0" hangingPunct="1">
                        <a:lnSpc>
                          <a:spcPct val="107000"/>
                        </a:lnSpc>
                        <a:spcAft>
                          <a:spcPts val="0"/>
                        </a:spcAft>
                      </a:pPr>
                      <a:r>
                        <a:rPr lang="en-AU" sz="1800" b="1" kern="1200" dirty="0">
                          <a:solidFill>
                            <a:schemeClr val="lt1"/>
                          </a:solidFill>
                          <a:effectLst/>
                          <a:latin typeface="+mn-lt"/>
                          <a:ea typeface="+mn-ea"/>
                          <a:cs typeface="+mn-cs"/>
                        </a:rPr>
                        <a:t>PM</a:t>
                      </a:r>
                    </a:p>
                  </a:txBody>
                  <a:tcPr marL="68580" marR="68580" marT="0" marB="0" anchor="b">
                    <a:solidFill>
                      <a:schemeClr val="accent1"/>
                    </a:solidFill>
                  </a:tcPr>
                </a:tc>
                <a:extLst>
                  <a:ext uri="{0D108BD9-81ED-4DB2-BD59-A6C34878D82A}">
                    <a16:rowId xmlns:a16="http://schemas.microsoft.com/office/drawing/2014/main" val="3386379657"/>
                  </a:ext>
                </a:extLst>
              </a:tr>
              <a:tr h="182880">
                <a:tc>
                  <a:txBody>
                    <a:bodyPr/>
                    <a:lstStyle/>
                    <a:p>
                      <a:pPr algn="ctr">
                        <a:lnSpc>
                          <a:spcPct val="107000"/>
                        </a:lnSpc>
                        <a:spcAft>
                          <a:spcPts val="0"/>
                        </a:spcAft>
                      </a:pPr>
                      <a:r>
                        <a:rPr lang="en-AU" sz="1800" dirty="0">
                          <a:effectLst/>
                        </a:rPr>
                        <a:t>TIER 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1996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AU" sz="1800" dirty="0">
                          <a:effectLst/>
                        </a:rPr>
                        <a:t>11.4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1.3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9.2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0.54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653036"/>
                  </a:ext>
                </a:extLst>
              </a:tr>
              <a:tr h="182880">
                <a:tc>
                  <a:txBody>
                    <a:bodyPr/>
                    <a:lstStyle/>
                    <a:p>
                      <a:pPr algn="ctr">
                        <a:lnSpc>
                          <a:spcPct val="107000"/>
                        </a:lnSpc>
                        <a:spcAft>
                          <a:spcPts val="0"/>
                        </a:spcAft>
                      </a:pPr>
                      <a:r>
                        <a:rPr lang="en-AU" sz="1800" dirty="0">
                          <a:effectLst/>
                        </a:rPr>
                        <a:t>TIER 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2001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AU" sz="1800" dirty="0">
                          <a:effectLst/>
                        </a:rPr>
                        <a:t>3.5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6.4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0.2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1784841"/>
                  </a:ext>
                </a:extLst>
              </a:tr>
              <a:tr h="182880">
                <a:tc>
                  <a:txBody>
                    <a:bodyPr/>
                    <a:lstStyle/>
                    <a:p>
                      <a:pPr algn="ctr">
                        <a:lnSpc>
                          <a:spcPct val="107000"/>
                        </a:lnSpc>
                        <a:spcAft>
                          <a:spcPts val="0"/>
                        </a:spcAft>
                      </a:pPr>
                      <a:r>
                        <a:rPr lang="en-AU" sz="1800" dirty="0">
                          <a:effectLst/>
                        </a:rPr>
                        <a:t>TIER 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2006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AU" sz="1800" dirty="0">
                          <a:effectLst/>
                        </a:rPr>
                        <a:t>3.5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0.2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3525834"/>
                  </a:ext>
                </a:extLst>
              </a:tr>
              <a:tr h="182880">
                <a:tc>
                  <a:txBody>
                    <a:bodyPr/>
                    <a:lstStyle/>
                    <a:p>
                      <a:pPr algn="ctr">
                        <a:lnSpc>
                          <a:spcPct val="107000"/>
                        </a:lnSpc>
                        <a:spcAft>
                          <a:spcPts val="0"/>
                        </a:spcAft>
                      </a:pPr>
                      <a:r>
                        <a:rPr lang="en-AU" sz="1800" dirty="0">
                          <a:effectLst/>
                        </a:rPr>
                        <a:t>TIER 4i</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2011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AU" sz="1800" dirty="0">
                          <a:effectLst/>
                        </a:rPr>
                        <a:t>3.5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0.19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0.02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9243514"/>
                  </a:ext>
                </a:extLst>
              </a:tr>
              <a:tr h="182880">
                <a:tc>
                  <a:txBody>
                    <a:bodyPr/>
                    <a:lstStyle/>
                    <a:p>
                      <a:pPr algn="ctr">
                        <a:lnSpc>
                          <a:spcPct val="107000"/>
                        </a:lnSpc>
                        <a:spcAft>
                          <a:spcPts val="0"/>
                        </a:spcAft>
                      </a:pPr>
                      <a:r>
                        <a:rPr lang="en-AU" sz="1800" dirty="0">
                          <a:effectLst/>
                        </a:rPr>
                        <a:t>TIER 4f</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2014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AU" sz="1800" dirty="0">
                          <a:effectLst/>
                        </a:rPr>
                        <a:t>3.5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0.19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AU" sz="1800" dirty="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n-AU" sz="1800" dirty="0">
                          <a:effectLst/>
                        </a:rPr>
                        <a:t>0.4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AU" sz="1800" dirty="0">
                          <a:effectLst/>
                        </a:rPr>
                        <a:t>0.02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22963165"/>
                  </a:ext>
                </a:extLst>
              </a:tr>
            </a:tbl>
          </a:graphicData>
        </a:graphic>
      </p:graphicFrame>
    </p:spTree>
    <p:extLst>
      <p:ext uri="{BB962C8B-B14F-4D97-AF65-F5344CB8AC3E}">
        <p14:creationId xmlns:p14="http://schemas.microsoft.com/office/powerpoint/2010/main" val="176345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Methods of Analysing Diesel Exhaust Exposure Health Impact</a:t>
            </a:r>
          </a:p>
        </p:txBody>
      </p:sp>
      <p:sp>
        <p:nvSpPr>
          <p:cNvPr id="3" name="Content Placeholder 2"/>
          <p:cNvSpPr>
            <a:spLocks noGrp="1"/>
          </p:cNvSpPr>
          <p:nvPr>
            <p:ph idx="1"/>
          </p:nvPr>
        </p:nvSpPr>
        <p:spPr/>
        <p:txBody>
          <a:bodyPr/>
          <a:lstStyle/>
          <a:p>
            <a:r>
              <a:rPr lang="en-AU" dirty="0"/>
              <a:t>When it comes to analysing health effects of exhaust exposure, scientists use several methods:</a:t>
            </a:r>
          </a:p>
          <a:p>
            <a:pPr lvl="1"/>
            <a:r>
              <a:rPr lang="en-AU" dirty="0"/>
              <a:t>Occupational Exposure Studies</a:t>
            </a:r>
          </a:p>
          <a:p>
            <a:pPr lvl="1"/>
            <a:r>
              <a:rPr lang="en-AU" dirty="0"/>
              <a:t>Acute Human Exposure Studies</a:t>
            </a:r>
          </a:p>
          <a:p>
            <a:pPr lvl="1"/>
            <a:r>
              <a:rPr lang="en-AU" dirty="0"/>
              <a:t>Animal Model Exposure Studies</a:t>
            </a:r>
          </a:p>
          <a:p>
            <a:pPr lvl="1"/>
            <a:r>
              <a:rPr lang="en-AU" dirty="0"/>
              <a:t>Cell/Tissue Exposure Studies</a:t>
            </a:r>
          </a:p>
        </p:txBody>
      </p:sp>
    </p:spTree>
    <p:extLst>
      <p:ext uri="{BB962C8B-B14F-4D97-AF65-F5344CB8AC3E}">
        <p14:creationId xmlns:p14="http://schemas.microsoft.com/office/powerpoint/2010/main" val="17345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AU" dirty="0"/>
              <a:t>Review Methodology</a:t>
            </a:r>
          </a:p>
        </p:txBody>
      </p:sp>
      <p:pic>
        <p:nvPicPr>
          <p:cNvPr id="4" name="Content Placeholder 3"/>
          <p:cNvPicPr>
            <a:picLocks noGrp="1"/>
          </p:cNvPicPr>
          <p:nvPr>
            <p:ph idx="1"/>
          </p:nvPr>
        </p:nvPicPr>
        <p:blipFill rotWithShape="1">
          <a:blip r:embed="rId3"/>
          <a:srcRect l="16087" t="9927" r="17705" b="8292"/>
          <a:stretch/>
        </p:blipFill>
        <p:spPr bwMode="auto">
          <a:xfrm>
            <a:off x="260833" y="764704"/>
            <a:ext cx="8622334" cy="5760640"/>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749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4571999" y="2636912"/>
            <a:ext cx="4464497" cy="194421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Nano diesel particulate matter (</a:t>
            </a:r>
            <a:r>
              <a:rPr lang="en-US" sz="4400" dirty="0" err="1">
                <a:solidFill>
                  <a:srgbClr val="A32816"/>
                </a:solidFill>
              </a:rPr>
              <a:t>nDPM</a:t>
            </a:r>
            <a:r>
              <a:rPr lang="en-US" sz="4400" dirty="0">
                <a:solidFill>
                  <a:srgbClr val="A32816"/>
                </a:solidFill>
              </a:rPr>
              <a:t>) Forum</a:t>
            </a:r>
          </a:p>
          <a:p>
            <a:pPr algn="ctr" eaLnBrk="0" fontAlgn="base" hangingPunct="0">
              <a:spcBef>
                <a:spcPct val="0"/>
              </a:spcBef>
              <a:spcAft>
                <a:spcPct val="0"/>
              </a:spcAft>
            </a:pPr>
            <a:endParaRPr lang="en-US" sz="1000"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700808"/>
            <a:ext cx="3501008" cy="3501008"/>
          </a:xfrm>
          <a:prstGeom prst="rect">
            <a:avLst/>
          </a:prstGeom>
        </p:spPr>
      </p:pic>
    </p:spTree>
    <p:extLst>
      <p:ext uri="{BB962C8B-B14F-4D97-AF65-F5344CB8AC3E}">
        <p14:creationId xmlns:p14="http://schemas.microsoft.com/office/powerpoint/2010/main" val="7455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Occupational Exposure Studies</a:t>
            </a:r>
          </a:p>
        </p:txBody>
      </p:sp>
      <p:graphicFrame>
        <p:nvGraphicFramePr>
          <p:cNvPr id="4" name="Content Placeholder 3"/>
          <p:cNvGraphicFramePr>
            <a:graphicFrameLocks noGrp="1"/>
          </p:cNvGraphicFramePr>
          <p:nvPr>
            <p:ph idx="1"/>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55156" y="1572485"/>
            <a:ext cx="36954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Reduced Inflammatory Response</a:t>
            </a:r>
          </a:p>
        </p:txBody>
      </p:sp>
      <p:sp>
        <p:nvSpPr>
          <p:cNvPr id="6" name="TextBox 5"/>
          <p:cNvSpPr txBox="1"/>
          <p:nvPr/>
        </p:nvSpPr>
        <p:spPr>
          <a:xfrm>
            <a:off x="3255156" y="2873857"/>
            <a:ext cx="3803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Inflammatory Response</a:t>
            </a:r>
          </a:p>
        </p:txBody>
      </p:sp>
      <p:sp>
        <p:nvSpPr>
          <p:cNvPr id="7" name="TextBox 6"/>
          <p:cNvSpPr txBox="1"/>
          <p:nvPr/>
        </p:nvSpPr>
        <p:spPr>
          <a:xfrm>
            <a:off x="3255156" y="2510277"/>
            <a:ext cx="28475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Decreased Lung Function</a:t>
            </a:r>
          </a:p>
        </p:txBody>
      </p:sp>
      <p:sp>
        <p:nvSpPr>
          <p:cNvPr id="8" name="TextBox 7"/>
          <p:cNvSpPr txBox="1"/>
          <p:nvPr/>
        </p:nvSpPr>
        <p:spPr>
          <a:xfrm>
            <a:off x="3255156" y="3297011"/>
            <a:ext cx="25804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DNA Hypomethylation</a:t>
            </a:r>
          </a:p>
        </p:txBody>
      </p:sp>
      <p:sp>
        <p:nvSpPr>
          <p:cNvPr id="9" name="TextBox 8"/>
          <p:cNvSpPr txBox="1"/>
          <p:nvPr/>
        </p:nvSpPr>
        <p:spPr>
          <a:xfrm>
            <a:off x="3255156" y="2161623"/>
            <a:ext cx="3803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Inflammatory Response</a:t>
            </a:r>
          </a:p>
        </p:txBody>
      </p:sp>
      <p:sp>
        <p:nvSpPr>
          <p:cNvPr id="11" name="TextBox 10"/>
          <p:cNvSpPr txBox="1"/>
          <p:nvPr/>
        </p:nvSpPr>
        <p:spPr>
          <a:xfrm>
            <a:off x="3255156" y="3904450"/>
            <a:ext cx="17768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Tissue Damage</a:t>
            </a:r>
          </a:p>
        </p:txBody>
      </p:sp>
      <p:sp>
        <p:nvSpPr>
          <p:cNvPr id="12" name="TextBox 11"/>
          <p:cNvSpPr txBox="1"/>
          <p:nvPr/>
        </p:nvSpPr>
        <p:spPr>
          <a:xfrm>
            <a:off x="3261721" y="5107248"/>
            <a:ext cx="16005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DNA Damage</a:t>
            </a:r>
          </a:p>
        </p:txBody>
      </p:sp>
      <p:sp>
        <p:nvSpPr>
          <p:cNvPr id="13" name="TextBox 12"/>
          <p:cNvSpPr txBox="1"/>
          <p:nvPr/>
        </p:nvSpPr>
        <p:spPr>
          <a:xfrm>
            <a:off x="3255156" y="4740497"/>
            <a:ext cx="333328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Risk of Lung Cancer</a:t>
            </a:r>
          </a:p>
        </p:txBody>
      </p:sp>
      <p:sp>
        <p:nvSpPr>
          <p:cNvPr id="15" name="TextBox 14"/>
          <p:cNvSpPr txBox="1"/>
          <p:nvPr/>
        </p:nvSpPr>
        <p:spPr>
          <a:xfrm>
            <a:off x="3255156" y="5965081"/>
            <a:ext cx="41676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Slightly Increased Risk of Lung Cancer</a:t>
            </a:r>
          </a:p>
        </p:txBody>
      </p:sp>
      <p:sp>
        <p:nvSpPr>
          <p:cNvPr id="16" name="TextBox 15"/>
          <p:cNvSpPr txBox="1"/>
          <p:nvPr/>
        </p:nvSpPr>
        <p:spPr>
          <a:xfrm>
            <a:off x="1254460" y="5965081"/>
            <a:ext cx="936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20</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µg/m</a:t>
            </a:r>
            <a:r>
              <a:rPr kumimoji="0" lang="en-AU" sz="2000" b="1" i="0" u="none" strike="noStrike" kern="1200" cap="none" spc="0" normalizeH="0" baseline="30000" noProof="0" dirty="0">
                <a:ln>
                  <a:noFill/>
                </a:ln>
                <a:solidFill>
                  <a:srgbClr val="001737"/>
                </a:solidFill>
                <a:effectLst/>
                <a:uLnTx/>
                <a:uFillTx/>
                <a:latin typeface="Calibri"/>
                <a:ea typeface="ＭＳ Ｐゴシック" pitchFamily="-124" charset="-128"/>
                <a:cs typeface="+mn-cs"/>
              </a:rPr>
              <a:t>3</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endParaRPr kumimoji="0" lang="en-US" sz="2000" b="0" i="0" u="none" strike="noStrike" kern="1200" cap="none" spc="0" normalizeH="0" baseline="0" noProof="0" dirty="0">
              <a:ln>
                <a:noFill/>
              </a:ln>
              <a:solidFill>
                <a:srgbClr val="53565A"/>
              </a:solidFill>
              <a:effectLst/>
              <a:uLnTx/>
              <a:uFillTx/>
              <a:latin typeface="Calibri"/>
              <a:ea typeface="ＭＳ Ｐゴシック" pitchFamily="-12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endParaRPr>
          </a:p>
        </p:txBody>
      </p:sp>
    </p:spTree>
    <p:extLst>
      <p:ext uri="{BB962C8B-B14F-4D97-AF65-F5344CB8AC3E}">
        <p14:creationId xmlns:p14="http://schemas.microsoft.com/office/powerpoint/2010/main" val="405871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Acute Human Exposure Studies    (Older Technology)</a:t>
            </a:r>
          </a:p>
        </p:txBody>
      </p:sp>
      <p:graphicFrame>
        <p:nvGraphicFramePr>
          <p:cNvPr id="10" name="Content Placeholder 3"/>
          <p:cNvGraphicFramePr>
            <a:graphicFrameLocks/>
          </p:cNvGraphicFramePr>
          <p:nvPr>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250036" y="1572485"/>
            <a:ext cx="304320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Arterial Stiffness</a:t>
            </a:r>
          </a:p>
        </p:txBody>
      </p:sp>
      <p:sp>
        <p:nvSpPr>
          <p:cNvPr id="12" name="TextBox 11"/>
          <p:cNvSpPr txBox="1"/>
          <p:nvPr/>
        </p:nvSpPr>
        <p:spPr>
          <a:xfrm>
            <a:off x="3250036" y="2161623"/>
            <a:ext cx="3803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Inflammatory Response</a:t>
            </a:r>
          </a:p>
        </p:txBody>
      </p:sp>
      <p:sp>
        <p:nvSpPr>
          <p:cNvPr id="13" name="TextBox 12"/>
          <p:cNvSpPr txBox="1"/>
          <p:nvPr/>
        </p:nvSpPr>
        <p:spPr>
          <a:xfrm>
            <a:off x="3250036" y="1867054"/>
            <a:ext cx="25399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Reduced Vasodilation </a:t>
            </a:r>
          </a:p>
        </p:txBody>
      </p:sp>
      <p:sp>
        <p:nvSpPr>
          <p:cNvPr id="14" name="TextBox 13"/>
          <p:cNvSpPr txBox="1"/>
          <p:nvPr/>
        </p:nvSpPr>
        <p:spPr>
          <a:xfrm>
            <a:off x="3241131" y="5683656"/>
            <a:ext cx="433791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Decreased Lung Function in Asthmatics</a:t>
            </a:r>
          </a:p>
        </p:txBody>
      </p:sp>
      <p:sp>
        <p:nvSpPr>
          <p:cNvPr id="16" name="TextBox 15"/>
          <p:cNvSpPr txBox="1"/>
          <p:nvPr/>
        </p:nvSpPr>
        <p:spPr>
          <a:xfrm>
            <a:off x="3250036" y="5117122"/>
            <a:ext cx="3803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Inflammatory Response</a:t>
            </a:r>
          </a:p>
        </p:txBody>
      </p:sp>
      <p:sp>
        <p:nvSpPr>
          <p:cNvPr id="17" name="TextBox 16"/>
          <p:cNvSpPr txBox="1"/>
          <p:nvPr/>
        </p:nvSpPr>
        <p:spPr>
          <a:xfrm>
            <a:off x="3250036" y="4728039"/>
            <a:ext cx="28658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Blood Pressure</a:t>
            </a:r>
          </a:p>
        </p:txBody>
      </p:sp>
      <p:sp>
        <p:nvSpPr>
          <p:cNvPr id="18" name="TextBox 17"/>
          <p:cNvSpPr txBox="1"/>
          <p:nvPr/>
        </p:nvSpPr>
        <p:spPr>
          <a:xfrm>
            <a:off x="3250036" y="4350533"/>
            <a:ext cx="38037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Inflammatory Response</a:t>
            </a:r>
          </a:p>
        </p:txBody>
      </p:sp>
      <p:sp>
        <p:nvSpPr>
          <p:cNvPr id="19" name="TextBox 18"/>
          <p:cNvSpPr txBox="1"/>
          <p:nvPr/>
        </p:nvSpPr>
        <p:spPr>
          <a:xfrm>
            <a:off x="3250036" y="3928027"/>
            <a:ext cx="30344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Vasoconstriction</a:t>
            </a:r>
          </a:p>
        </p:txBody>
      </p:sp>
      <p:sp>
        <p:nvSpPr>
          <p:cNvPr id="20" name="TextBox 19"/>
          <p:cNvSpPr txBox="1"/>
          <p:nvPr/>
        </p:nvSpPr>
        <p:spPr>
          <a:xfrm>
            <a:off x="3250036" y="3395466"/>
            <a:ext cx="38843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Irritation to Eyes, Nose and Throat </a:t>
            </a:r>
          </a:p>
        </p:txBody>
      </p:sp>
      <p:sp>
        <p:nvSpPr>
          <p:cNvPr id="21" name="TextBox 20"/>
          <p:cNvSpPr txBox="1"/>
          <p:nvPr/>
        </p:nvSpPr>
        <p:spPr>
          <a:xfrm>
            <a:off x="3250036" y="2539129"/>
            <a:ext cx="25804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DNA Hypomethylation</a:t>
            </a:r>
          </a:p>
        </p:txBody>
      </p:sp>
      <p:sp>
        <p:nvSpPr>
          <p:cNvPr id="22" name="TextBox 21"/>
          <p:cNvSpPr txBox="1"/>
          <p:nvPr/>
        </p:nvSpPr>
        <p:spPr>
          <a:xfrm>
            <a:off x="3250036" y="2931814"/>
            <a:ext cx="35089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Thrombus Formation</a:t>
            </a:r>
          </a:p>
        </p:txBody>
      </p:sp>
      <p:sp>
        <p:nvSpPr>
          <p:cNvPr id="23" name="TextBox 22"/>
          <p:cNvSpPr txBox="1"/>
          <p:nvPr/>
        </p:nvSpPr>
        <p:spPr>
          <a:xfrm>
            <a:off x="3250036" y="6154604"/>
            <a:ext cx="40539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Mild Increased Thrombus Formation</a:t>
            </a:r>
          </a:p>
        </p:txBody>
      </p:sp>
      <p:sp>
        <p:nvSpPr>
          <p:cNvPr id="24" name="TextBox 23"/>
          <p:cNvSpPr txBox="1"/>
          <p:nvPr/>
        </p:nvSpPr>
        <p:spPr>
          <a:xfrm>
            <a:off x="1254460" y="5965081"/>
            <a:ext cx="936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20 </a:t>
            </a: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µg/m</a:t>
            </a:r>
            <a:r>
              <a:rPr kumimoji="0" lang="en-AU" sz="2000" b="1" i="0" u="none" strike="noStrike" kern="1200" cap="none" spc="0" normalizeH="0" baseline="30000" noProof="0" dirty="0">
                <a:ln>
                  <a:noFill/>
                </a:ln>
                <a:solidFill>
                  <a:srgbClr val="001737"/>
                </a:solidFill>
                <a:effectLst/>
                <a:uLnTx/>
                <a:uFillTx/>
                <a:latin typeface="Calibri"/>
                <a:ea typeface="ＭＳ Ｐゴシック" pitchFamily="-124" charset="-128"/>
                <a:cs typeface="+mn-cs"/>
              </a:rPr>
              <a:t>3</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endParaRPr kumimoji="0" lang="en-US" sz="2000" b="0" i="0" u="none" strike="noStrike" kern="1200" cap="none" spc="0" normalizeH="0" baseline="0" noProof="0" dirty="0">
              <a:ln>
                <a:noFill/>
              </a:ln>
              <a:solidFill>
                <a:srgbClr val="53565A"/>
              </a:solidFill>
              <a:effectLst/>
              <a:uLnTx/>
              <a:uFillTx/>
              <a:latin typeface="Calibri"/>
              <a:ea typeface="ＭＳ Ｐゴシック" pitchFamily="-12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endParaRPr>
          </a:p>
        </p:txBody>
      </p:sp>
    </p:spTree>
    <p:extLst>
      <p:ext uri="{BB962C8B-B14F-4D97-AF65-F5344CB8AC3E}">
        <p14:creationId xmlns:p14="http://schemas.microsoft.com/office/powerpoint/2010/main" val="47961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In Vivo </a:t>
            </a:r>
            <a:r>
              <a:rPr lang="en-AU" dirty="0"/>
              <a:t>(Animal) Studies                    (Older Technology)</a:t>
            </a:r>
            <a:endParaRPr lang="en-AU" i="1" dirty="0"/>
          </a:p>
        </p:txBody>
      </p:sp>
      <p:graphicFrame>
        <p:nvGraphicFramePr>
          <p:cNvPr id="4" name="Content Placeholder 3"/>
          <p:cNvGraphicFramePr>
            <a:graphicFrameLocks/>
          </p:cNvGraphicFramePr>
          <p:nvPr>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07972" y="6237312"/>
            <a:ext cx="500797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Some effects on Steroidogenesis in Male Rats</a:t>
            </a:r>
          </a:p>
        </p:txBody>
      </p:sp>
      <p:sp>
        <p:nvSpPr>
          <p:cNvPr id="6" name="TextBox 5"/>
          <p:cNvSpPr txBox="1"/>
          <p:nvPr/>
        </p:nvSpPr>
        <p:spPr>
          <a:xfrm>
            <a:off x="3255156" y="5926108"/>
            <a:ext cx="36501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Minor Increases in Inflammation</a:t>
            </a:r>
          </a:p>
        </p:txBody>
      </p:sp>
      <p:sp>
        <p:nvSpPr>
          <p:cNvPr id="7" name="TextBox 6"/>
          <p:cNvSpPr txBox="1"/>
          <p:nvPr/>
        </p:nvSpPr>
        <p:spPr>
          <a:xfrm>
            <a:off x="3255156" y="5614904"/>
            <a:ext cx="31552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Mild Increase in Arrhythmia</a:t>
            </a:r>
          </a:p>
        </p:txBody>
      </p:sp>
      <p:sp>
        <p:nvSpPr>
          <p:cNvPr id="8" name="TextBox 7"/>
          <p:cNvSpPr txBox="1"/>
          <p:nvPr/>
        </p:nvSpPr>
        <p:spPr>
          <a:xfrm>
            <a:off x="1254460" y="5842337"/>
            <a:ext cx="936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50 </a:t>
            </a: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µg/m</a:t>
            </a:r>
            <a:r>
              <a:rPr kumimoji="0" lang="en-AU" sz="2000" b="1" i="0" u="none" strike="noStrike" kern="1200" cap="none" spc="0" normalizeH="0" baseline="30000" noProof="0" dirty="0">
                <a:ln>
                  <a:noFill/>
                </a:ln>
                <a:solidFill>
                  <a:srgbClr val="001737"/>
                </a:solidFill>
                <a:effectLst/>
                <a:uLnTx/>
                <a:uFillTx/>
                <a:latin typeface="Calibri"/>
                <a:ea typeface="ＭＳ Ｐゴシック" pitchFamily="-124" charset="-128"/>
                <a:cs typeface="+mn-cs"/>
              </a:rPr>
              <a:t>3</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endParaRPr kumimoji="0" lang="en-US" sz="2000" b="0" i="0" u="none" strike="noStrike" kern="1200" cap="none" spc="0" normalizeH="0" baseline="0" noProof="0" dirty="0">
              <a:ln>
                <a:noFill/>
              </a:ln>
              <a:solidFill>
                <a:srgbClr val="53565A"/>
              </a:solidFill>
              <a:effectLst/>
              <a:uLnTx/>
              <a:uFillTx/>
              <a:latin typeface="Calibri"/>
              <a:ea typeface="ＭＳ Ｐゴシック" pitchFamily="-12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endParaRPr>
          </a:p>
        </p:txBody>
      </p:sp>
      <p:sp>
        <p:nvSpPr>
          <p:cNvPr id="9" name="TextBox 8"/>
          <p:cNvSpPr txBox="1"/>
          <p:nvPr/>
        </p:nvSpPr>
        <p:spPr>
          <a:xfrm>
            <a:off x="3203607" y="3281642"/>
            <a:ext cx="38761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Changes in atherosclerotic plaques</a:t>
            </a:r>
          </a:p>
        </p:txBody>
      </p:sp>
      <p:sp>
        <p:nvSpPr>
          <p:cNvPr id="10" name="TextBox 9"/>
          <p:cNvSpPr txBox="1"/>
          <p:nvPr/>
        </p:nvSpPr>
        <p:spPr>
          <a:xfrm>
            <a:off x="3249705" y="5303700"/>
            <a:ext cx="29776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Oxidative Stress</a:t>
            </a:r>
          </a:p>
        </p:txBody>
      </p:sp>
      <p:sp>
        <p:nvSpPr>
          <p:cNvPr id="11" name="TextBox 10"/>
          <p:cNvSpPr txBox="1"/>
          <p:nvPr/>
        </p:nvSpPr>
        <p:spPr>
          <a:xfrm>
            <a:off x="3249705" y="4920818"/>
            <a:ext cx="52093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Allergic Symptoms in Asthmatic Mice</a:t>
            </a:r>
          </a:p>
        </p:txBody>
      </p:sp>
      <p:sp>
        <p:nvSpPr>
          <p:cNvPr id="12" name="TextBox 11"/>
          <p:cNvSpPr txBox="1"/>
          <p:nvPr/>
        </p:nvSpPr>
        <p:spPr>
          <a:xfrm>
            <a:off x="3249705" y="4556547"/>
            <a:ext cx="33359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Calibri"/>
                <a:ea typeface="ＭＳ Ｐゴシック" pitchFamily="-124" charset="-128"/>
                <a:cs typeface="+mn-cs"/>
              </a:rPr>
              <a:t>Impact on Object Recognition</a:t>
            </a:r>
          </a:p>
        </p:txBody>
      </p:sp>
      <p:sp>
        <p:nvSpPr>
          <p:cNvPr id="13" name="TextBox 12"/>
          <p:cNvSpPr txBox="1"/>
          <p:nvPr/>
        </p:nvSpPr>
        <p:spPr>
          <a:xfrm>
            <a:off x="3236685" y="4226661"/>
            <a:ext cx="43425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Effects on Steroidogenesis in Male Rats</a:t>
            </a:r>
          </a:p>
        </p:txBody>
      </p:sp>
      <p:sp>
        <p:nvSpPr>
          <p:cNvPr id="14" name="TextBox 13"/>
          <p:cNvSpPr txBox="1"/>
          <p:nvPr/>
        </p:nvSpPr>
        <p:spPr>
          <a:xfrm>
            <a:off x="3236685" y="3932614"/>
            <a:ext cx="254768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Calibri"/>
                <a:ea typeface="ＭＳ Ｐゴシック" pitchFamily="-124" charset="-128"/>
                <a:cs typeface="+mn-cs"/>
              </a:rPr>
              <a:t>Increased Arrhythmia</a:t>
            </a:r>
          </a:p>
        </p:txBody>
      </p:sp>
      <p:sp>
        <p:nvSpPr>
          <p:cNvPr id="15" name="TextBox 14"/>
          <p:cNvSpPr txBox="1"/>
          <p:nvPr/>
        </p:nvSpPr>
        <p:spPr>
          <a:xfrm>
            <a:off x="3249705" y="3576957"/>
            <a:ext cx="33713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Calibri"/>
                <a:ea typeface="ＭＳ Ｐゴシック" pitchFamily="-124" charset="-128"/>
                <a:cs typeface="+mn-cs"/>
              </a:rPr>
              <a:t>Increased Neuroinflammation</a:t>
            </a:r>
          </a:p>
        </p:txBody>
      </p:sp>
      <p:sp>
        <p:nvSpPr>
          <p:cNvPr id="16" name="TextBox 15"/>
          <p:cNvSpPr txBox="1"/>
          <p:nvPr/>
        </p:nvSpPr>
        <p:spPr>
          <a:xfrm>
            <a:off x="3247342" y="2931074"/>
            <a:ext cx="26493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Calibri"/>
                <a:ea typeface="ＭＳ Ｐゴシック" pitchFamily="-124" charset="-128"/>
                <a:cs typeface="+mn-cs"/>
              </a:rPr>
              <a:t>Impaired Neurogenesis</a:t>
            </a:r>
          </a:p>
        </p:txBody>
      </p:sp>
      <p:sp>
        <p:nvSpPr>
          <p:cNvPr id="17" name="TextBox 16"/>
          <p:cNvSpPr txBox="1"/>
          <p:nvPr/>
        </p:nvSpPr>
        <p:spPr>
          <a:xfrm>
            <a:off x="3236685" y="2401133"/>
            <a:ext cx="25104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Flu Severity</a:t>
            </a:r>
          </a:p>
        </p:txBody>
      </p:sp>
      <p:sp>
        <p:nvSpPr>
          <p:cNvPr id="18" name="TextBox 17"/>
          <p:cNvSpPr txBox="1"/>
          <p:nvPr/>
        </p:nvSpPr>
        <p:spPr>
          <a:xfrm>
            <a:off x="3203607" y="1778725"/>
            <a:ext cx="45724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DNA Mutation Burden in Lungs</a:t>
            </a:r>
          </a:p>
        </p:txBody>
      </p:sp>
      <p:sp>
        <p:nvSpPr>
          <p:cNvPr id="19" name="TextBox 18"/>
          <p:cNvSpPr txBox="1"/>
          <p:nvPr/>
        </p:nvSpPr>
        <p:spPr>
          <a:xfrm>
            <a:off x="3185601" y="1471046"/>
            <a:ext cx="38547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Calibri"/>
                <a:ea typeface="ＭＳ Ｐゴシック" pitchFamily="-124" charset="-128"/>
                <a:cs typeface="+mn-cs"/>
              </a:rPr>
              <a:t>Increased Stress Response in Brain</a:t>
            </a:r>
          </a:p>
        </p:txBody>
      </p:sp>
    </p:spTree>
    <p:extLst>
      <p:ext uri="{BB962C8B-B14F-4D97-AF65-F5344CB8AC3E}">
        <p14:creationId xmlns:p14="http://schemas.microsoft.com/office/powerpoint/2010/main" val="34646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In Vivo </a:t>
            </a:r>
            <a:r>
              <a:rPr lang="en-AU" dirty="0"/>
              <a:t>(Animal) Studies                    (New Technology)</a:t>
            </a:r>
            <a:endParaRPr lang="en-AU" i="1" dirty="0"/>
          </a:p>
        </p:txBody>
      </p:sp>
      <p:graphicFrame>
        <p:nvGraphicFramePr>
          <p:cNvPr id="4" name="Content Placeholder 3"/>
          <p:cNvGraphicFramePr>
            <a:graphicFrameLocks/>
          </p:cNvGraphicFramePr>
          <p:nvPr>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54460" y="5842337"/>
            <a:ext cx="936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10 </a:t>
            </a: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µg/m</a:t>
            </a:r>
            <a:r>
              <a:rPr kumimoji="0" lang="en-AU" sz="2000" b="1" i="0" u="none" strike="noStrike" kern="1200" cap="none" spc="0" normalizeH="0" baseline="30000" noProof="0" dirty="0">
                <a:ln>
                  <a:noFill/>
                </a:ln>
                <a:solidFill>
                  <a:srgbClr val="001737"/>
                </a:solidFill>
                <a:effectLst/>
                <a:uLnTx/>
                <a:uFillTx/>
                <a:latin typeface="Calibri"/>
                <a:ea typeface="ＭＳ Ｐゴシック" pitchFamily="-124" charset="-128"/>
                <a:cs typeface="+mn-cs"/>
              </a:rPr>
              <a:t>3</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endParaRPr kumimoji="0" lang="en-US" sz="2000" b="0" i="0" u="none" strike="noStrike" kern="1200" cap="none" spc="0" normalizeH="0" baseline="0" noProof="0" dirty="0">
              <a:ln>
                <a:noFill/>
              </a:ln>
              <a:solidFill>
                <a:srgbClr val="53565A"/>
              </a:solidFill>
              <a:effectLst/>
              <a:uLnTx/>
              <a:uFillTx/>
              <a:latin typeface="Calibri"/>
              <a:ea typeface="ＭＳ Ｐゴシック" pitchFamily="-12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endParaRPr>
          </a:p>
        </p:txBody>
      </p:sp>
      <p:sp>
        <p:nvSpPr>
          <p:cNvPr id="6" name="TextBox 5"/>
          <p:cNvSpPr txBox="1"/>
          <p:nvPr/>
        </p:nvSpPr>
        <p:spPr>
          <a:xfrm>
            <a:off x="3255156" y="5926108"/>
            <a:ext cx="21664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Mild Lung Damage</a:t>
            </a:r>
          </a:p>
        </p:txBody>
      </p:sp>
      <p:sp>
        <p:nvSpPr>
          <p:cNvPr id="7" name="TextBox 6"/>
          <p:cNvSpPr txBox="1"/>
          <p:nvPr/>
        </p:nvSpPr>
        <p:spPr>
          <a:xfrm>
            <a:off x="3255155" y="5642282"/>
            <a:ext cx="348345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Mild Increases in Inflammation</a:t>
            </a:r>
          </a:p>
        </p:txBody>
      </p:sp>
      <p:sp>
        <p:nvSpPr>
          <p:cNvPr id="8" name="TextBox 7"/>
          <p:cNvSpPr txBox="1"/>
          <p:nvPr/>
        </p:nvSpPr>
        <p:spPr>
          <a:xfrm>
            <a:off x="3275996" y="4114500"/>
            <a:ext cx="21455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Mild DNA Damage</a:t>
            </a:r>
          </a:p>
        </p:txBody>
      </p:sp>
      <p:sp>
        <p:nvSpPr>
          <p:cNvPr id="9" name="TextBox 8"/>
          <p:cNvSpPr txBox="1"/>
          <p:nvPr/>
        </p:nvSpPr>
        <p:spPr>
          <a:xfrm>
            <a:off x="3264170" y="2069054"/>
            <a:ext cx="34189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Calibri"/>
                <a:ea typeface="ＭＳ Ｐゴシック" pitchFamily="-124" charset="-128"/>
                <a:cs typeface="+mn-cs"/>
              </a:rPr>
              <a:t>Some Oxidative Stress in Brain</a:t>
            </a:r>
          </a:p>
        </p:txBody>
      </p:sp>
      <p:sp>
        <p:nvSpPr>
          <p:cNvPr id="10" name="TextBox 9"/>
          <p:cNvSpPr txBox="1"/>
          <p:nvPr/>
        </p:nvSpPr>
        <p:spPr>
          <a:xfrm>
            <a:off x="3291576" y="2891722"/>
            <a:ext cx="24355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Mild Oxidative Stress</a:t>
            </a:r>
          </a:p>
        </p:txBody>
      </p:sp>
      <p:sp>
        <p:nvSpPr>
          <p:cNvPr id="11" name="TextBox 10"/>
          <p:cNvSpPr txBox="1"/>
          <p:nvPr/>
        </p:nvSpPr>
        <p:spPr>
          <a:xfrm>
            <a:off x="3284901" y="3257640"/>
            <a:ext cx="27156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Inflammation</a:t>
            </a:r>
          </a:p>
        </p:txBody>
      </p:sp>
    </p:spTree>
    <p:extLst>
      <p:ext uri="{BB962C8B-B14F-4D97-AF65-F5344CB8AC3E}">
        <p14:creationId xmlns:p14="http://schemas.microsoft.com/office/powerpoint/2010/main" val="332761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In Vitro </a:t>
            </a:r>
            <a:r>
              <a:rPr lang="en-AU" dirty="0"/>
              <a:t>(Cell) Studies                        (Older Technology)</a:t>
            </a:r>
            <a:endParaRPr lang="en-AU" i="1" dirty="0"/>
          </a:p>
        </p:txBody>
      </p:sp>
      <p:graphicFrame>
        <p:nvGraphicFramePr>
          <p:cNvPr id="4" name="Content Placeholder 3"/>
          <p:cNvGraphicFramePr>
            <a:graphicFrameLocks/>
          </p:cNvGraphicFramePr>
          <p:nvPr>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47864" y="5373216"/>
            <a:ext cx="27104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Decreased Permeability</a:t>
            </a:r>
          </a:p>
        </p:txBody>
      </p:sp>
      <p:sp>
        <p:nvSpPr>
          <p:cNvPr id="6" name="TextBox 5"/>
          <p:cNvSpPr txBox="1"/>
          <p:nvPr/>
        </p:nvSpPr>
        <p:spPr>
          <a:xfrm>
            <a:off x="3347864" y="4149080"/>
            <a:ext cx="26254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Permeability</a:t>
            </a:r>
          </a:p>
        </p:txBody>
      </p:sp>
      <p:sp>
        <p:nvSpPr>
          <p:cNvPr id="7" name="TextBox 6"/>
          <p:cNvSpPr txBox="1"/>
          <p:nvPr/>
        </p:nvSpPr>
        <p:spPr>
          <a:xfrm>
            <a:off x="3347864" y="4537729"/>
            <a:ext cx="29776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Oxidative Stress</a:t>
            </a:r>
          </a:p>
        </p:txBody>
      </p:sp>
      <p:sp>
        <p:nvSpPr>
          <p:cNvPr id="8" name="TextBox 7"/>
          <p:cNvSpPr txBox="1"/>
          <p:nvPr/>
        </p:nvSpPr>
        <p:spPr>
          <a:xfrm>
            <a:off x="3329724" y="3702242"/>
            <a:ext cx="32990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Supressed Immune Response</a:t>
            </a:r>
          </a:p>
        </p:txBody>
      </p:sp>
      <p:sp>
        <p:nvSpPr>
          <p:cNvPr id="9" name="TextBox 8"/>
          <p:cNvSpPr txBox="1"/>
          <p:nvPr/>
        </p:nvSpPr>
        <p:spPr>
          <a:xfrm>
            <a:off x="3347864" y="2995317"/>
            <a:ext cx="27847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PAH Response</a:t>
            </a:r>
          </a:p>
        </p:txBody>
      </p:sp>
      <p:sp>
        <p:nvSpPr>
          <p:cNvPr id="10" name="TextBox 9"/>
          <p:cNvSpPr txBox="1"/>
          <p:nvPr/>
        </p:nvSpPr>
        <p:spPr>
          <a:xfrm>
            <a:off x="3347864" y="2477984"/>
            <a:ext cx="23626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Cell Death</a:t>
            </a:r>
          </a:p>
        </p:txBody>
      </p:sp>
      <p:sp>
        <p:nvSpPr>
          <p:cNvPr id="11" name="TextBox 10"/>
          <p:cNvSpPr txBox="1"/>
          <p:nvPr/>
        </p:nvSpPr>
        <p:spPr>
          <a:xfrm>
            <a:off x="3347864" y="1734916"/>
            <a:ext cx="25335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Inhibited Proliferation</a:t>
            </a:r>
          </a:p>
        </p:txBody>
      </p:sp>
    </p:spTree>
    <p:extLst>
      <p:ext uri="{BB962C8B-B14F-4D97-AF65-F5344CB8AC3E}">
        <p14:creationId xmlns:p14="http://schemas.microsoft.com/office/powerpoint/2010/main" val="2282465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a:t>In Vitro </a:t>
            </a:r>
            <a:r>
              <a:rPr lang="en-AU" dirty="0"/>
              <a:t>(Cell) Studies                        (New Technology)</a:t>
            </a:r>
            <a:endParaRPr lang="en-AU" i="1" dirty="0"/>
          </a:p>
        </p:txBody>
      </p:sp>
      <p:graphicFrame>
        <p:nvGraphicFramePr>
          <p:cNvPr id="5" name="Content Placeholder 3"/>
          <p:cNvGraphicFramePr>
            <a:graphicFrameLocks/>
          </p:cNvGraphicFramePr>
          <p:nvPr>
            <p:extLst/>
          </p:nvPr>
        </p:nvGraphicFramePr>
        <p:xfrm>
          <a:off x="457200" y="1600200"/>
          <a:ext cx="25306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03404" y="6159555"/>
            <a:ext cx="297767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Oxidative Stress</a:t>
            </a:r>
          </a:p>
        </p:txBody>
      </p:sp>
      <p:sp>
        <p:nvSpPr>
          <p:cNvPr id="7" name="TextBox 6"/>
          <p:cNvSpPr txBox="1"/>
          <p:nvPr/>
        </p:nvSpPr>
        <p:spPr>
          <a:xfrm>
            <a:off x="3012529" y="5764678"/>
            <a:ext cx="27847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Increased PAH Response</a:t>
            </a:r>
          </a:p>
        </p:txBody>
      </p:sp>
      <p:sp>
        <p:nvSpPr>
          <p:cNvPr id="8" name="TextBox 7"/>
          <p:cNvSpPr txBox="1"/>
          <p:nvPr/>
        </p:nvSpPr>
        <p:spPr>
          <a:xfrm>
            <a:off x="1254460" y="5842337"/>
            <a:ext cx="9361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30 </a:t>
            </a:r>
            <a:r>
              <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µg/m</a:t>
            </a:r>
            <a:r>
              <a:rPr kumimoji="0" lang="en-AU" sz="2000" b="1" i="0" u="none" strike="noStrike" kern="1200" cap="none" spc="0" normalizeH="0" baseline="30000" noProof="0" dirty="0">
                <a:ln>
                  <a:noFill/>
                </a:ln>
                <a:solidFill>
                  <a:srgbClr val="001737"/>
                </a:solidFill>
                <a:effectLst/>
                <a:uLnTx/>
                <a:uFillTx/>
                <a:latin typeface="Calibri"/>
                <a:ea typeface="ＭＳ Ｐゴシック" pitchFamily="-124" charset="-128"/>
                <a:cs typeface="+mn-cs"/>
              </a:rPr>
              <a:t>3</a:t>
            </a:r>
            <a:r>
              <a:rPr kumimoji="0" lang="en-US"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rPr>
              <a:t> </a:t>
            </a:r>
            <a:endParaRPr kumimoji="0" lang="en-US" sz="2000" b="0" i="0" u="none" strike="noStrike" kern="1200" cap="none" spc="0" normalizeH="0" baseline="0" noProof="0" dirty="0">
              <a:ln>
                <a:noFill/>
              </a:ln>
              <a:solidFill>
                <a:srgbClr val="53565A"/>
              </a:solidFill>
              <a:effectLst/>
              <a:uLnTx/>
              <a:uFillTx/>
              <a:latin typeface="Calibri"/>
              <a:ea typeface="ＭＳ Ｐゴシック" pitchFamily="-12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1737"/>
              </a:solidFill>
              <a:effectLst/>
              <a:uLnTx/>
              <a:uFillTx/>
              <a:latin typeface="Calibri"/>
              <a:ea typeface="ＭＳ Ｐゴシック" pitchFamily="-124" charset="-128"/>
              <a:cs typeface="+mn-cs"/>
            </a:endParaRPr>
          </a:p>
        </p:txBody>
      </p:sp>
      <p:sp>
        <p:nvSpPr>
          <p:cNvPr id="9" name="TextBox 8"/>
          <p:cNvSpPr txBox="1"/>
          <p:nvPr/>
        </p:nvSpPr>
        <p:spPr>
          <a:xfrm>
            <a:off x="2987824" y="2993610"/>
            <a:ext cx="458599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26DA9"/>
                </a:solidFill>
                <a:effectLst/>
                <a:uLnTx/>
                <a:uFillTx/>
                <a:latin typeface="Calibri"/>
                <a:ea typeface="ＭＳ Ｐゴシック" pitchFamily="-124" charset="-128"/>
                <a:cs typeface="+mn-cs"/>
              </a:rPr>
              <a:t>Decreased Defence Response to Infection</a:t>
            </a:r>
          </a:p>
        </p:txBody>
      </p:sp>
    </p:spTree>
    <p:extLst>
      <p:ext uri="{BB962C8B-B14F-4D97-AF65-F5344CB8AC3E}">
        <p14:creationId xmlns:p14="http://schemas.microsoft.com/office/powerpoint/2010/main" val="349441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Setting Occupational Exposure Limits</a:t>
            </a:r>
          </a:p>
        </p:txBody>
      </p:sp>
      <p:sp>
        <p:nvSpPr>
          <p:cNvPr id="3" name="Content Placeholder 2"/>
          <p:cNvSpPr>
            <a:spLocks noGrp="1"/>
          </p:cNvSpPr>
          <p:nvPr>
            <p:ph idx="1"/>
          </p:nvPr>
        </p:nvSpPr>
        <p:spPr/>
        <p:txBody>
          <a:bodyPr/>
          <a:lstStyle/>
          <a:p>
            <a:r>
              <a:rPr lang="en-AU" dirty="0"/>
              <a:t>Previous suggested limit of 100 µg/m</a:t>
            </a:r>
            <a:r>
              <a:rPr lang="en-AU" baseline="30000" dirty="0"/>
              <a:t>3</a:t>
            </a:r>
            <a:r>
              <a:rPr lang="en-AU" dirty="0"/>
              <a:t> EC</a:t>
            </a:r>
          </a:p>
          <a:p>
            <a:r>
              <a:rPr lang="en-AU" dirty="0"/>
              <a:t>Too high- good for minimising immediate effects of short term diesel exhaust exposure but not for reducing lung cancer</a:t>
            </a:r>
          </a:p>
          <a:p>
            <a:r>
              <a:rPr lang="en-AU" dirty="0"/>
              <a:t>Based on the findings of 60 reviewed studies, 50 µg/m</a:t>
            </a:r>
            <a:r>
              <a:rPr lang="en-AU" baseline="30000" dirty="0"/>
              <a:t>3</a:t>
            </a:r>
            <a:r>
              <a:rPr lang="en-AU" dirty="0"/>
              <a:t> PM (35 µg/m</a:t>
            </a:r>
            <a:r>
              <a:rPr lang="en-AU" baseline="30000" dirty="0"/>
              <a:t>3</a:t>
            </a:r>
            <a:r>
              <a:rPr lang="en-AU" dirty="0"/>
              <a:t> EC) is more appropriate in order to reduce lung cancer risk</a:t>
            </a:r>
          </a:p>
        </p:txBody>
      </p:sp>
    </p:spTree>
    <p:extLst>
      <p:ext uri="{BB962C8B-B14F-4D97-AF65-F5344CB8AC3E}">
        <p14:creationId xmlns:p14="http://schemas.microsoft.com/office/powerpoint/2010/main" val="35254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Limitations of Mass Based Exposure Limits</a:t>
            </a:r>
          </a:p>
        </p:txBody>
      </p:sp>
      <p:sp>
        <p:nvSpPr>
          <p:cNvPr id="3" name="Content Placeholder 2"/>
          <p:cNvSpPr>
            <a:spLocks noGrp="1"/>
          </p:cNvSpPr>
          <p:nvPr>
            <p:ph idx="1"/>
          </p:nvPr>
        </p:nvSpPr>
        <p:spPr/>
        <p:txBody>
          <a:bodyPr>
            <a:normAutofit lnSpcReduction="10000"/>
          </a:bodyPr>
          <a:lstStyle/>
          <a:p>
            <a:r>
              <a:rPr lang="en-AU" dirty="0"/>
              <a:t>Usage of a DPF reduce 90% and preferentially selects EC, making it an unreliable indicator of exhaust exposure</a:t>
            </a:r>
          </a:p>
          <a:p>
            <a:r>
              <a:rPr lang="en-AU" dirty="0"/>
              <a:t>Several studies have found that using a DPF doesn’t decrease health effects of exhaust exposure</a:t>
            </a:r>
          </a:p>
          <a:p>
            <a:r>
              <a:rPr lang="en-AU" dirty="0"/>
              <a:t>Therefore, using a DPF exhaust exposure levels above exposure threshold will read as under and yet still have health impacts</a:t>
            </a:r>
          </a:p>
        </p:txBody>
      </p:sp>
    </p:spTree>
    <p:extLst>
      <p:ext uri="{BB962C8B-B14F-4D97-AF65-F5344CB8AC3E}">
        <p14:creationId xmlns:p14="http://schemas.microsoft.com/office/powerpoint/2010/main" val="17913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Measuring Methods</a:t>
            </a:r>
          </a:p>
        </p:txBody>
      </p:sp>
      <p:sp>
        <p:nvSpPr>
          <p:cNvPr id="3" name="Content Placeholder 2"/>
          <p:cNvSpPr>
            <a:spLocks noGrp="1"/>
          </p:cNvSpPr>
          <p:nvPr>
            <p:ph idx="1"/>
          </p:nvPr>
        </p:nvSpPr>
        <p:spPr/>
        <p:txBody>
          <a:bodyPr/>
          <a:lstStyle/>
          <a:p>
            <a:r>
              <a:rPr lang="en-AU" dirty="0"/>
              <a:t>In addition, recent studies have found that exhaust gases and particle number may have more of an effect on health impact than PM</a:t>
            </a:r>
          </a:p>
          <a:p>
            <a:r>
              <a:rPr lang="en-AU" dirty="0"/>
              <a:t>Nitrogen Oxides and Particle Number occupational limits may need to be used as additional measuring standards </a:t>
            </a:r>
          </a:p>
        </p:txBody>
      </p:sp>
    </p:spTree>
    <p:extLst>
      <p:ext uri="{BB962C8B-B14F-4D97-AF65-F5344CB8AC3E}">
        <p14:creationId xmlns:p14="http://schemas.microsoft.com/office/powerpoint/2010/main" val="13337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Acknowledgements</a:t>
            </a:r>
          </a:p>
        </p:txBody>
      </p:sp>
      <p:sp>
        <p:nvSpPr>
          <p:cNvPr id="3" name="Content Placeholder 2"/>
          <p:cNvSpPr>
            <a:spLocks noGrp="1"/>
          </p:cNvSpPr>
          <p:nvPr>
            <p:ph idx="1"/>
          </p:nvPr>
        </p:nvSpPr>
        <p:spPr/>
        <p:txBody>
          <a:bodyPr/>
          <a:lstStyle/>
          <a:p>
            <a:r>
              <a:rPr lang="en-AU" dirty="0"/>
              <a:t>This project was funded by the Department of Mines, Industry Regulation and Safety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784" y="5272610"/>
            <a:ext cx="7092280" cy="12401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314" y="2739481"/>
            <a:ext cx="2441848" cy="24418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867335"/>
            <a:ext cx="3312368" cy="2269928"/>
          </a:xfrm>
          <a:prstGeom prst="rect">
            <a:avLst/>
          </a:prstGeom>
        </p:spPr>
      </p:pic>
      <p:sp>
        <p:nvSpPr>
          <p:cNvPr id="7" name="Rectangle 6"/>
          <p:cNvSpPr/>
          <p:nvPr/>
        </p:nvSpPr>
        <p:spPr>
          <a:xfrm>
            <a:off x="7815064" y="5272610"/>
            <a:ext cx="1328936" cy="124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1704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611" y="1540868"/>
            <a:ext cx="8229600" cy="1719064"/>
          </a:xfrm>
        </p:spPr>
        <p:txBody>
          <a:bodyPr>
            <a:normAutofit fontScale="90000"/>
          </a:bodyPr>
          <a:lstStyle/>
          <a:p>
            <a:r>
              <a:rPr lang="en-AU" b="1" dirty="0"/>
              <a:t>Critical review of recent diesel exhaust exposure health impact research relevant to the underground hardrock mining industry</a:t>
            </a:r>
            <a:r>
              <a:rPr lang="en-AU" dirty="0"/>
              <a:t/>
            </a:r>
            <a:br>
              <a:rPr lang="en-AU" dirty="0"/>
            </a:br>
            <a:r>
              <a:rPr lang="en-AU" sz="4000" dirty="0"/>
              <a:t/>
            </a:r>
            <a:br>
              <a:rPr lang="en-AU" sz="4000" dirty="0"/>
            </a:br>
            <a:endParaRPr lang="en-AU" sz="4000" dirty="0"/>
          </a:p>
        </p:txBody>
      </p:sp>
      <p:sp>
        <p:nvSpPr>
          <p:cNvPr id="8" name="Subtitle 1"/>
          <p:cNvSpPr txBox="1">
            <a:spLocks/>
          </p:cNvSpPr>
          <p:nvPr/>
        </p:nvSpPr>
        <p:spPr>
          <a:xfrm>
            <a:off x="1399795" y="3450306"/>
            <a:ext cx="6400800" cy="19949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53565A">
                    <a:lumMod val="50000"/>
                  </a:srgbClr>
                </a:solidFill>
                <a:effectLst/>
                <a:uLnTx/>
                <a:uFillTx/>
                <a:latin typeface="Calibri"/>
                <a:ea typeface="+mn-ea"/>
                <a:cs typeface="+mn-cs"/>
              </a:rPr>
              <a:t>Katherine Landwehr,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53565A">
                    <a:lumMod val="50000"/>
                  </a:srgbClr>
                </a:solidFill>
                <a:effectLst/>
                <a:uLnTx/>
                <a:uFillTx/>
                <a:latin typeface="Calibri"/>
                <a:ea typeface="+mn-ea"/>
                <a:cs typeface="+mn-cs"/>
              </a:rPr>
              <a:t>Alexander Larcombe,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53565A">
                    <a:lumMod val="50000"/>
                  </a:srgbClr>
                </a:solidFill>
                <a:effectLst/>
                <a:uLnTx/>
                <a:uFillTx/>
                <a:latin typeface="Calibri"/>
                <a:ea typeface="+mn-ea"/>
                <a:cs typeface="+mn-cs"/>
              </a:rPr>
              <a:t>Alison Reid,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53565A">
                    <a:lumMod val="50000"/>
                  </a:srgbClr>
                </a:solidFill>
                <a:effectLst/>
                <a:uLnTx/>
                <a:uFillTx/>
                <a:latin typeface="Calibri"/>
                <a:ea typeface="+mn-ea"/>
                <a:cs typeface="+mn-cs"/>
              </a:rPr>
              <a:t>Benjamin Mullins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5655734"/>
            <a:ext cx="4788024" cy="837218"/>
          </a:xfrm>
          <a:prstGeom prst="rect">
            <a:avLst/>
          </a:prstGeom>
        </p:spPr>
      </p:pic>
    </p:spTree>
    <p:extLst>
      <p:ext uri="{BB962C8B-B14F-4D97-AF65-F5344CB8AC3E}">
        <p14:creationId xmlns:p14="http://schemas.microsoft.com/office/powerpoint/2010/main" val="341070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a:t>Diesel Usage- Past and Present</a:t>
            </a:r>
          </a:p>
        </p:txBody>
      </p:sp>
      <p:sp>
        <p:nvSpPr>
          <p:cNvPr id="3" name="Content Placeholder 2"/>
          <p:cNvSpPr>
            <a:spLocks noGrp="1"/>
          </p:cNvSpPr>
          <p:nvPr>
            <p:ph idx="1"/>
          </p:nvPr>
        </p:nvSpPr>
        <p:spPr>
          <a:xfrm>
            <a:off x="395536" y="1190004"/>
            <a:ext cx="8229600" cy="4525963"/>
          </a:xfrm>
        </p:spPr>
        <p:txBody>
          <a:bodyPr>
            <a:normAutofit/>
          </a:bodyPr>
          <a:lstStyle/>
          <a:p>
            <a:r>
              <a:rPr lang="en-AU" dirty="0"/>
              <a:t>157 000 miners occupationally exposed to diesel exhaust each year</a:t>
            </a:r>
          </a:p>
          <a:p>
            <a:r>
              <a:rPr lang="en-AU" dirty="0"/>
              <a:t>Western Australia and Queensland contain the majority of the mining workforce</a:t>
            </a:r>
          </a:p>
          <a:p>
            <a:r>
              <a:rPr lang="en-AU" dirty="0"/>
              <a:t>No occupational exposure limit has been implemented in Australia so far</a:t>
            </a:r>
          </a:p>
          <a:p>
            <a:endParaRPr lang="en-AU" dirty="0"/>
          </a:p>
        </p:txBody>
      </p:sp>
    </p:spTree>
    <p:extLst>
      <p:ext uri="{BB962C8B-B14F-4D97-AF65-F5344CB8AC3E}">
        <p14:creationId xmlns:p14="http://schemas.microsoft.com/office/powerpoint/2010/main" val="26400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AU" dirty="0"/>
              <a:t>International Agency for Research on Cancer</a:t>
            </a:r>
          </a:p>
        </p:txBody>
      </p:sp>
      <p:sp>
        <p:nvSpPr>
          <p:cNvPr id="3" name="Content Placeholder 2"/>
          <p:cNvSpPr>
            <a:spLocks noGrp="1"/>
          </p:cNvSpPr>
          <p:nvPr>
            <p:ph idx="1"/>
          </p:nvPr>
        </p:nvSpPr>
        <p:spPr>
          <a:xfrm>
            <a:off x="395536" y="1190004"/>
            <a:ext cx="8229600" cy="4525963"/>
          </a:xfrm>
        </p:spPr>
        <p:txBody>
          <a:bodyPr>
            <a:normAutofit/>
          </a:bodyPr>
          <a:lstStyle/>
          <a:p>
            <a:r>
              <a:rPr lang="en-AU" dirty="0"/>
              <a:t>Diesel exhaust was classified as a class 2a carcinogen (probably carcinogenic to humans</a:t>
            </a:r>
            <a:r>
              <a:rPr lang="en-AU"/>
              <a:t>) in </a:t>
            </a:r>
            <a:r>
              <a:rPr lang="en-AU" dirty="0"/>
              <a:t>1989</a:t>
            </a:r>
          </a:p>
          <a:p>
            <a:r>
              <a:rPr lang="en-AU" dirty="0"/>
              <a:t>This classification changed to class 1 carcinogen (definitely carcinogenic to humans) in 2012</a:t>
            </a:r>
          </a:p>
          <a:p>
            <a:r>
              <a:rPr lang="en-AU" dirty="0"/>
              <a:t>Mostly based on a series of studies done on hardrock miners in USA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544" y="4869160"/>
            <a:ext cx="4104456" cy="2152903"/>
          </a:xfrm>
          <a:prstGeom prst="rect">
            <a:avLst/>
          </a:prstGeom>
        </p:spPr>
      </p:pic>
    </p:spTree>
    <p:extLst>
      <p:ext uri="{BB962C8B-B14F-4D97-AF65-F5344CB8AC3E}">
        <p14:creationId xmlns:p14="http://schemas.microsoft.com/office/powerpoint/2010/main" val="132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AU" dirty="0"/>
              <a:t>Diesel Exhaust Components </a:t>
            </a:r>
          </a:p>
        </p:txBody>
      </p:sp>
      <p:sp>
        <p:nvSpPr>
          <p:cNvPr id="3" name="Content Placeholder 2"/>
          <p:cNvSpPr>
            <a:spLocks noGrp="1"/>
          </p:cNvSpPr>
          <p:nvPr>
            <p:ph idx="1"/>
          </p:nvPr>
        </p:nvSpPr>
        <p:spPr>
          <a:xfrm>
            <a:off x="611560" y="620688"/>
            <a:ext cx="8229600" cy="4525963"/>
          </a:xfrm>
        </p:spPr>
        <p:txBody>
          <a:bodyPr>
            <a:normAutofit/>
          </a:bodyPr>
          <a:lstStyle/>
          <a:p>
            <a:r>
              <a:rPr lang="en-AU" sz="2600" dirty="0"/>
              <a:t>Diesel exhaust can be separated into 2 main components:</a:t>
            </a:r>
          </a:p>
          <a:p>
            <a:pPr marL="0" indent="0">
              <a:buNone/>
            </a:pPr>
            <a:r>
              <a:rPr lang="en-AU" sz="2600" dirty="0"/>
              <a:t>	1. The gaseous phase; toxic gases such as CO and NO</a:t>
            </a:r>
            <a:r>
              <a:rPr lang="en-AU" sz="2600" baseline="-25000" dirty="0"/>
              <a:t>2 </a:t>
            </a:r>
            <a:r>
              <a:rPr lang="en-AU" sz="2600" dirty="0"/>
              <a:t>and airborne polycyclic aromatic hydrocarbons (PAH) and volatile organic compounds (VOC)</a:t>
            </a:r>
          </a:p>
          <a:p>
            <a:pPr marL="0" indent="0">
              <a:buNone/>
            </a:pPr>
            <a:r>
              <a:rPr lang="en-AU" sz="2600" dirty="0"/>
              <a:t>	2. The particulate matter phase: solid (/liquid) particles comprised mostly of elemental carbon with toxic chemicals such as PAH, VOC, aldehydes, ketones and heavy metals ad/ab-sorbed to the particles</a:t>
            </a:r>
          </a:p>
        </p:txBody>
      </p:sp>
      <p:pic>
        <p:nvPicPr>
          <p:cNvPr id="4" name="Picture 3"/>
          <p:cNvPicPr>
            <a:picLocks noChangeAspect="1"/>
          </p:cNvPicPr>
          <p:nvPr/>
        </p:nvPicPr>
        <p:blipFill rotWithShape="1">
          <a:blip r:embed="rId3"/>
          <a:srcRect l="21651" t="29000" r="27163" b="19131"/>
          <a:stretch/>
        </p:blipFill>
        <p:spPr>
          <a:xfrm>
            <a:off x="5292080" y="4368994"/>
            <a:ext cx="3831110" cy="2183733"/>
          </a:xfrm>
          <a:prstGeom prst="rect">
            <a:avLst/>
          </a:prstGeom>
        </p:spPr>
      </p:pic>
    </p:spTree>
    <p:extLst>
      <p:ext uri="{BB962C8B-B14F-4D97-AF65-F5344CB8AC3E}">
        <p14:creationId xmlns:p14="http://schemas.microsoft.com/office/powerpoint/2010/main" val="37132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dirty="0"/>
              <a:t>Carbon Monoxide </a:t>
            </a:r>
          </a:p>
        </p:txBody>
      </p:sp>
      <p:sp>
        <p:nvSpPr>
          <p:cNvPr id="3" name="Content Placeholder 2"/>
          <p:cNvSpPr>
            <a:spLocks noGrp="1"/>
          </p:cNvSpPr>
          <p:nvPr>
            <p:ph idx="1"/>
          </p:nvPr>
        </p:nvSpPr>
        <p:spPr>
          <a:xfrm>
            <a:off x="683568" y="908720"/>
            <a:ext cx="8229600" cy="4525963"/>
          </a:xfrm>
        </p:spPr>
        <p:txBody>
          <a:bodyPr>
            <a:normAutofit/>
          </a:bodyPr>
          <a:lstStyle/>
          <a:p>
            <a:r>
              <a:rPr lang="en-AU" sz="2800" dirty="0"/>
              <a:t>Carbon monoxide binds to haemoglobin within the blood, causing impaired blood-oxygen transport.</a:t>
            </a:r>
          </a:p>
          <a:p>
            <a:r>
              <a:rPr lang="en-AU" sz="2800" dirty="0"/>
              <a:t>Exposure at high concentrations can cause death.</a:t>
            </a:r>
          </a:p>
          <a:p>
            <a:r>
              <a:rPr lang="en-AU" sz="2800" dirty="0"/>
              <a:t>Exposure to lower concentrations (61ppm) is reported to cause neurological impairment including emotional instability, memory dysfunction and difficulty concentrating.</a:t>
            </a:r>
          </a:p>
          <a:p>
            <a:endParaRPr lang="en-AU" sz="2800" dirty="0"/>
          </a:p>
        </p:txBody>
      </p:sp>
      <p:sp>
        <p:nvSpPr>
          <p:cNvPr id="5" name="Content Placeholder 2"/>
          <p:cNvSpPr txBox="1">
            <a:spLocks/>
          </p:cNvSpPr>
          <p:nvPr/>
        </p:nvSpPr>
        <p:spPr>
          <a:xfrm>
            <a:off x="683568" y="3140968"/>
            <a:ext cx="8388517" cy="39498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srgbClr val="53565A"/>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818392"/>
            <a:ext cx="5940152" cy="1232582"/>
          </a:xfrm>
          <a:prstGeom prst="rect">
            <a:avLst/>
          </a:prstGeom>
        </p:spPr>
      </p:pic>
    </p:spTree>
    <p:extLst>
      <p:ext uri="{BB962C8B-B14F-4D97-AF65-F5344CB8AC3E}">
        <p14:creationId xmlns:p14="http://schemas.microsoft.com/office/powerpoint/2010/main" val="12462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Carbon Dioxide</a:t>
            </a:r>
          </a:p>
        </p:txBody>
      </p:sp>
      <p:sp>
        <p:nvSpPr>
          <p:cNvPr id="3" name="Content Placeholder 2"/>
          <p:cNvSpPr>
            <a:spLocks noGrp="1"/>
          </p:cNvSpPr>
          <p:nvPr>
            <p:ph idx="1"/>
          </p:nvPr>
        </p:nvSpPr>
        <p:spPr/>
        <p:txBody>
          <a:bodyPr>
            <a:normAutofit/>
          </a:bodyPr>
          <a:lstStyle/>
          <a:p>
            <a:r>
              <a:rPr lang="en-AU" dirty="0"/>
              <a:t>Exposure to carbon dioxide is associated with cognitive impairment at short term exposure to 1500 ppm (0.15%)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058" y="3048000"/>
            <a:ext cx="3810000" cy="3810000"/>
          </a:xfrm>
          <a:prstGeom prst="rect">
            <a:avLst/>
          </a:prstGeom>
        </p:spPr>
      </p:pic>
      <p:sp>
        <p:nvSpPr>
          <p:cNvPr id="6" name="Content Placeholder 2"/>
          <p:cNvSpPr txBox="1">
            <a:spLocks/>
          </p:cNvSpPr>
          <p:nvPr/>
        </p:nvSpPr>
        <p:spPr>
          <a:xfrm>
            <a:off x="457200" y="3429000"/>
            <a:ext cx="511553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dirty="0">
                <a:ln>
                  <a:noFill/>
                </a:ln>
                <a:solidFill>
                  <a:srgbClr val="53565A"/>
                </a:solidFill>
                <a:effectLst/>
                <a:uLnTx/>
                <a:uFillTx/>
                <a:latin typeface="Calibri"/>
                <a:ea typeface="+mn-ea"/>
                <a:cs typeface="+mn-cs"/>
              </a:rPr>
              <a:t>Health impacts on blood pressure and bone formation at 12000 ppm (1.2%)</a:t>
            </a:r>
          </a:p>
        </p:txBody>
      </p:sp>
    </p:spTree>
    <p:extLst>
      <p:ext uri="{BB962C8B-B14F-4D97-AF65-F5344CB8AC3E}">
        <p14:creationId xmlns:p14="http://schemas.microsoft.com/office/powerpoint/2010/main" val="12860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093"/>
          <a:stretch/>
        </p:blipFill>
        <p:spPr>
          <a:xfrm>
            <a:off x="6795925" y="2143965"/>
            <a:ext cx="2241092" cy="2202304"/>
          </a:xfrm>
          <a:prstGeom prst="rect">
            <a:avLst/>
          </a:prstGeom>
        </p:spPr>
      </p:pic>
      <p:sp>
        <p:nvSpPr>
          <p:cNvPr id="2" name="Title 1"/>
          <p:cNvSpPr>
            <a:spLocks noGrp="1"/>
          </p:cNvSpPr>
          <p:nvPr>
            <p:ph type="title"/>
          </p:nvPr>
        </p:nvSpPr>
        <p:spPr>
          <a:xfrm>
            <a:off x="467544" y="-243408"/>
            <a:ext cx="8229600" cy="1143000"/>
          </a:xfrm>
        </p:spPr>
        <p:txBody>
          <a:bodyPr/>
          <a:lstStyle/>
          <a:p>
            <a:r>
              <a:rPr lang="en-AU" dirty="0"/>
              <a:t>Nitrogen Oxides</a:t>
            </a:r>
          </a:p>
        </p:txBody>
      </p:sp>
      <p:sp>
        <p:nvSpPr>
          <p:cNvPr id="3" name="Content Placeholder 2"/>
          <p:cNvSpPr>
            <a:spLocks noGrp="1"/>
          </p:cNvSpPr>
          <p:nvPr>
            <p:ph idx="1"/>
          </p:nvPr>
        </p:nvSpPr>
        <p:spPr>
          <a:xfrm>
            <a:off x="467544" y="730152"/>
            <a:ext cx="8229600" cy="1541405"/>
          </a:xfrm>
        </p:spPr>
        <p:txBody>
          <a:bodyPr>
            <a:normAutofit fontScale="85000" lnSpcReduction="20000"/>
          </a:bodyPr>
          <a:lstStyle/>
          <a:p>
            <a:r>
              <a:rPr lang="en-AU" dirty="0"/>
              <a:t>Nitrogen monoxide oxidises within the atmosphere to form nitrogen dioxide</a:t>
            </a:r>
          </a:p>
          <a:p>
            <a:r>
              <a:rPr lang="en-AU" dirty="0"/>
              <a:t>Nitrogen dioxide forms nitric acid when interacting with the fluid lining the lungs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725144"/>
            <a:ext cx="2966139" cy="1916126"/>
          </a:xfrm>
          <a:prstGeom prst="rect">
            <a:avLst/>
          </a:prstGeom>
        </p:spPr>
      </p:pic>
      <p:sp>
        <p:nvSpPr>
          <p:cNvPr id="7" name="Content Placeholder 2"/>
          <p:cNvSpPr txBox="1">
            <a:spLocks/>
          </p:cNvSpPr>
          <p:nvPr/>
        </p:nvSpPr>
        <p:spPr>
          <a:xfrm>
            <a:off x="467544" y="2132856"/>
            <a:ext cx="6668254" cy="27652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700" b="0" i="0" u="none" strike="noStrike" kern="1200" cap="none" spc="0" normalizeH="0" baseline="0" noProof="0" dirty="0">
                <a:ln>
                  <a:noFill/>
                </a:ln>
                <a:solidFill>
                  <a:srgbClr val="53565A"/>
                </a:solidFill>
                <a:effectLst/>
                <a:uLnTx/>
                <a:uFillTx/>
                <a:latin typeface="Calibri"/>
                <a:ea typeface="+mn-ea"/>
                <a:cs typeface="+mn-cs"/>
              </a:rPr>
              <a:t>Acute exposure is associated with coughing,      dyspnea and hemotypsis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700" b="0" i="0" u="none" strike="noStrike" kern="1200" cap="none" spc="0" normalizeH="0" baseline="0" noProof="0" dirty="0">
                <a:ln>
                  <a:noFill/>
                </a:ln>
                <a:solidFill>
                  <a:srgbClr val="53565A"/>
                </a:solidFill>
                <a:effectLst/>
                <a:uLnTx/>
                <a:uFillTx/>
                <a:latin typeface="Calibri"/>
                <a:ea typeface="+mn-ea"/>
                <a:cs typeface="+mn-cs"/>
              </a:rPr>
              <a:t>Long term exposure to environmental levels      (&lt;1 ppm) is associated with decreased lung      function, increased respiratory infections and increased risks of stroke </a:t>
            </a:r>
          </a:p>
        </p:txBody>
      </p:sp>
    </p:spTree>
    <p:extLst>
      <p:ext uri="{BB962C8B-B14F-4D97-AF65-F5344CB8AC3E}">
        <p14:creationId xmlns:p14="http://schemas.microsoft.com/office/powerpoint/2010/main" val="26139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3">
      <a:dk1>
        <a:srgbClr val="53565A"/>
      </a:dk1>
      <a:lt1>
        <a:srgbClr val="FFFFFF"/>
      </a:lt1>
      <a:dk2>
        <a:srgbClr val="CB6015"/>
      </a:dk2>
      <a:lt2>
        <a:srgbClr val="426DA9"/>
      </a:lt2>
      <a:accent1>
        <a:srgbClr val="93328E"/>
      </a:accent1>
      <a:accent2>
        <a:srgbClr val="4C4184"/>
      </a:accent2>
      <a:accent3>
        <a:srgbClr val="008578"/>
      </a:accent3>
      <a:accent4>
        <a:srgbClr val="658D1B"/>
      </a:accent4>
      <a:accent5>
        <a:srgbClr val="BFB800"/>
      </a:accent5>
      <a:accent6>
        <a:srgbClr val="B1B3B3"/>
      </a:accent6>
      <a:hlink>
        <a:srgbClr val="75787B"/>
      </a:hlink>
      <a:folHlink>
        <a:srgbClr val="6CA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002764.safety.comms</OurDocsDocId>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2019-07-30T16:00:00+00:00</OurDocsDocumentDate>
    <OurDocsVersionCreatedAt xmlns="dce3ed02-b0cd-470d-9119-e5f1a2533a21">2019-07-31T02:21:54+00:00</OurDocsVersionCreatedAt>
    <OurDocsReleaseClassification xmlns="dce3ed02-b0cd-470d-9119-e5f1a2533a21">Departmental Use Only</OurDocsReleaseClassification>
    <OurDocsTitle xmlns="dce3ed02-b0cd-470d-9119-e5f1a2533a21">MS - nDPM- 2019 -  Critical review of recent diesel exhaust exposure</OurDocsTitle>
    <OurDocsLocation xmlns="dce3ed02-b0cd-470d-9119-e5f1a2533a21">Perth</OurDocsLocation>
    <OurDocsDescription xmlns="dce3ed02-b0cd-470d-9119-e5f1a2533a21">Approved - Toolbox presentation - Katherine Landwehr</OurDocsDescription>
    <OurDocsVersionReason xmlns="dce3ed02-b0cd-470d-9119-e5f1a2533a21" xsi:nil="true"/>
    <OurDocsAuthor xmlns="dce3ed02-b0cd-470d-9119-e5f1a2533a21">Tracy Wynands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853D9A20-CA18-4B9E-9133-BDE91CECFDBA}">
  <ds:schemaRefs>
    <ds:schemaRef ds:uri="http://purl.org/dc/elements/1.1/"/>
    <ds:schemaRef ds:uri="dce3ed02-b0cd-470d-9119-e5f1a2533a2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2F9423B-B02A-4417-AED1-9ACCB346A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F147FD-0BDE-4C72-8CE7-42DA872ACAE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3455</TotalTime>
  <Words>4122</Words>
  <Application>Microsoft Office PowerPoint</Application>
  <PresentationFormat>On-screen Show (4:3)</PresentationFormat>
  <Paragraphs>366</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ＭＳ Ｐゴシック</vt:lpstr>
      <vt:lpstr>Arial</vt:lpstr>
      <vt:lpstr>Calibri</vt:lpstr>
      <vt:lpstr>Times New Roman</vt:lpstr>
      <vt:lpstr>Blank Presentation</vt:lpstr>
      <vt:lpstr>Office Theme</vt:lpstr>
      <vt:lpstr>PowerPoint Presentation</vt:lpstr>
      <vt:lpstr>PowerPoint Presentation</vt:lpstr>
      <vt:lpstr>Critical review of recent diesel exhaust exposure health impact research relevant to the underground hardrock mining industry  </vt:lpstr>
      <vt:lpstr>Diesel Usage- Past and Present</vt:lpstr>
      <vt:lpstr>International Agency for Research on Cancer</vt:lpstr>
      <vt:lpstr>Diesel Exhaust Components </vt:lpstr>
      <vt:lpstr>Carbon Monoxide </vt:lpstr>
      <vt:lpstr>Carbon Dioxide</vt:lpstr>
      <vt:lpstr>Nitrogen Oxides</vt:lpstr>
      <vt:lpstr>Sulfur Dioxide</vt:lpstr>
      <vt:lpstr>Particulate Matter (PM)</vt:lpstr>
      <vt:lpstr>Ultrafine Particles</vt:lpstr>
      <vt:lpstr>Changes in Engine Technology</vt:lpstr>
      <vt:lpstr>After-treatment Devices</vt:lpstr>
      <vt:lpstr>Emission Limits</vt:lpstr>
      <vt:lpstr>EURO</vt:lpstr>
      <vt:lpstr>TIER</vt:lpstr>
      <vt:lpstr>Methods of Analysing Diesel Exhaust Exposure Health Impact</vt:lpstr>
      <vt:lpstr>Review Methodology</vt:lpstr>
      <vt:lpstr>Occupational Exposure Studies</vt:lpstr>
      <vt:lpstr>Acute Human Exposure Studies    (Older Technology)</vt:lpstr>
      <vt:lpstr>In Vivo (Animal) Studies                    (Older Technology)</vt:lpstr>
      <vt:lpstr>In Vivo (Animal) Studies                    (New Technology)</vt:lpstr>
      <vt:lpstr>In Vitro (Cell) Studies                        (Older Technology)</vt:lpstr>
      <vt:lpstr>In Vitro (Cell) Studies                        (New Technology)</vt:lpstr>
      <vt:lpstr>Setting Occupational Exposure Limits</vt:lpstr>
      <vt:lpstr>Limitations of Mass Based Exposure Limits</vt:lpstr>
      <vt:lpstr>Additional Measuring Methods</vt:lpstr>
      <vt:lpstr>Acknowledgements</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nDPM- 2019 -  Critical review of recent diesel exhaust exposure</dc:title>
  <dc:subject>Approved - Toolbox presentation - Katherine Landwehr</dc:subject>
  <dc:creator>Tracy Wynands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310</cp:revision>
  <cp:lastPrinted>2019-05-23T02:40:17Z</cp:lastPrinted>
  <dcterms:created xsi:type="dcterms:W3CDTF">2011-01-21T07:01:17Z</dcterms:created>
  <dcterms:modified xsi:type="dcterms:W3CDTF">2019-08-02T04:09:37Z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