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30"/>
  </p:notesMasterIdLst>
  <p:handoutMasterIdLst>
    <p:handoutMasterId r:id="rId31"/>
  </p:handoutMasterIdLst>
  <p:sldIdLst>
    <p:sldId id="458" r:id="rId6"/>
    <p:sldId id="459" r:id="rId7"/>
    <p:sldId id="460"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61" r:id="rId29"/>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MARTENS, Amy" initials="DA" lastIdx="19" clrIdx="0">
    <p:extLst>
      <p:ext uri="{19B8F6BF-5375-455C-9EA6-DF929625EA0E}">
        <p15:presenceInfo xmlns:p15="http://schemas.microsoft.com/office/powerpoint/2012/main" userId="S-1-5-21-2548343187-3005953052-3739400866-773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2816"/>
    <a:srgbClr val="49405D"/>
    <a:srgbClr val="117D7F"/>
    <a:srgbClr val="BE1E2D"/>
    <a:srgbClr val="527732"/>
    <a:srgbClr val="A02A1D"/>
    <a:srgbClr val="C15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70393" autoAdjust="0"/>
  </p:normalViewPr>
  <p:slideViewPr>
    <p:cSldViewPr>
      <p:cViewPr varScale="1">
        <p:scale>
          <a:sx n="86" d="100"/>
          <a:sy n="86" d="100"/>
        </p:scale>
        <p:origin x="241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92"/>
    </p:cViewPr>
  </p:sorterViewPr>
  <p:notesViewPr>
    <p:cSldViewPr>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F8789C-BC76-4E57-97F3-6119D5E239F2}" type="doc">
      <dgm:prSet loTypeId="urn:microsoft.com/office/officeart/2005/8/layout/venn1" loCatId="relationship" qsTypeId="urn:microsoft.com/office/officeart/2005/8/quickstyle/simple1" qsCatId="simple" csTypeId="urn:microsoft.com/office/officeart/2005/8/colors/accent1_2" csCatId="accent1" phldr="1"/>
      <dgm:spPr/>
    </dgm:pt>
    <dgm:pt modelId="{E21B47BA-9DA8-4B7A-BCF6-D290EA46D0FC}">
      <dgm:prSet phldrT="[Text]" custT="1"/>
      <dgm:spPr>
        <a:solidFill>
          <a:schemeClr val="bg1">
            <a:alpha val="50000"/>
          </a:schemeClr>
        </a:solidFill>
      </dgm:spPr>
      <dgm:t>
        <a:bodyPr/>
        <a:lstStyle/>
        <a:p>
          <a:r>
            <a:rPr lang="en-US" sz="1000" b="0" dirty="0" smtClean="0">
              <a:solidFill>
                <a:schemeClr val="tx1">
                  <a:lumMod val="95000"/>
                  <a:lumOff val="5000"/>
                </a:schemeClr>
              </a:solidFill>
              <a:latin typeface="Arial" panose="020B0604020202020204" pitchFamily="34" charset="0"/>
              <a:cs typeface="Arial" panose="020B0604020202020204" pitchFamily="34" charset="0"/>
            </a:rPr>
            <a:t>Individual</a:t>
          </a:r>
          <a:endParaRPr lang="en-US" sz="1000" b="0" dirty="0">
            <a:solidFill>
              <a:schemeClr val="tx1">
                <a:lumMod val="95000"/>
                <a:lumOff val="5000"/>
              </a:schemeClr>
            </a:solidFill>
            <a:latin typeface="Arial" panose="020B0604020202020204" pitchFamily="34" charset="0"/>
            <a:cs typeface="Arial" panose="020B0604020202020204" pitchFamily="34" charset="0"/>
          </a:endParaRPr>
        </a:p>
      </dgm:t>
    </dgm:pt>
    <dgm:pt modelId="{56C3B0C6-7E1A-4BB2-B173-400DE0E94649}" type="parTrans" cxnId="{F5D7A946-A109-4405-AB1F-EB5DDBC9883F}">
      <dgm:prSet/>
      <dgm:spPr/>
      <dgm:t>
        <a:bodyPr/>
        <a:lstStyle/>
        <a:p>
          <a:endParaRPr lang="en-US"/>
        </a:p>
      </dgm:t>
    </dgm:pt>
    <dgm:pt modelId="{2234B319-C49B-461F-B4BD-6D3E493B2247}" type="sibTrans" cxnId="{F5D7A946-A109-4405-AB1F-EB5DDBC9883F}">
      <dgm:prSet/>
      <dgm:spPr/>
      <dgm:t>
        <a:bodyPr/>
        <a:lstStyle/>
        <a:p>
          <a:endParaRPr lang="en-US"/>
        </a:p>
      </dgm:t>
    </dgm:pt>
    <dgm:pt modelId="{2FF4DD9D-4D30-4844-83D2-D8AB622E5593}">
      <dgm:prSet phldrT="[Text]" custT="1"/>
      <dgm:spPr>
        <a:solidFill>
          <a:schemeClr val="bg1">
            <a:alpha val="50000"/>
          </a:schemeClr>
        </a:solidFill>
      </dgm:spPr>
      <dgm:t>
        <a:bodyPr/>
        <a:lstStyle/>
        <a:p>
          <a:r>
            <a:rPr lang="en-US" sz="1000" b="0" dirty="0" err="1" smtClean="0">
              <a:solidFill>
                <a:schemeClr val="tx1">
                  <a:lumMod val="95000"/>
                  <a:lumOff val="5000"/>
                </a:schemeClr>
              </a:solidFill>
              <a:latin typeface="Arial" panose="020B0604020202020204" pitchFamily="34" charset="0"/>
              <a:cs typeface="Arial" panose="020B0604020202020204" pitchFamily="34" charset="0"/>
            </a:rPr>
            <a:t>Organisation</a:t>
          </a:r>
          <a:endParaRPr lang="en-US" sz="1050" b="0" dirty="0">
            <a:solidFill>
              <a:schemeClr val="tx1">
                <a:lumMod val="95000"/>
                <a:lumOff val="5000"/>
              </a:schemeClr>
            </a:solidFill>
            <a:latin typeface="Arial" panose="020B0604020202020204" pitchFamily="34" charset="0"/>
            <a:cs typeface="Arial" panose="020B0604020202020204" pitchFamily="34" charset="0"/>
          </a:endParaRPr>
        </a:p>
      </dgm:t>
    </dgm:pt>
    <dgm:pt modelId="{F4559017-E95B-4972-8678-040A60357457}" type="parTrans" cxnId="{F5259BDC-81C7-43AF-8468-CA612CEA0992}">
      <dgm:prSet/>
      <dgm:spPr/>
      <dgm:t>
        <a:bodyPr/>
        <a:lstStyle/>
        <a:p>
          <a:endParaRPr lang="en-US"/>
        </a:p>
      </dgm:t>
    </dgm:pt>
    <dgm:pt modelId="{56F70EB2-5620-4B5E-AFB3-FDCEB0F5970B}" type="sibTrans" cxnId="{F5259BDC-81C7-43AF-8468-CA612CEA0992}">
      <dgm:prSet/>
      <dgm:spPr/>
      <dgm:t>
        <a:bodyPr/>
        <a:lstStyle/>
        <a:p>
          <a:endParaRPr lang="en-US"/>
        </a:p>
      </dgm:t>
    </dgm:pt>
    <dgm:pt modelId="{6AAF0216-C016-4466-AE2B-74CA37A4279F}">
      <dgm:prSet phldrT="[Text]" custT="1"/>
      <dgm:spPr>
        <a:solidFill>
          <a:schemeClr val="bg1">
            <a:alpha val="50000"/>
          </a:schemeClr>
        </a:solidFill>
      </dgm:spPr>
      <dgm:t>
        <a:bodyPr/>
        <a:lstStyle/>
        <a:p>
          <a:r>
            <a:rPr lang="en-US" sz="1000" b="0" dirty="0" smtClean="0">
              <a:solidFill>
                <a:schemeClr val="tx1">
                  <a:lumMod val="95000"/>
                  <a:lumOff val="5000"/>
                </a:schemeClr>
              </a:solidFill>
              <a:latin typeface="Arial" panose="020B0604020202020204" pitchFamily="34" charset="0"/>
              <a:cs typeface="Arial" panose="020B0604020202020204" pitchFamily="34" charset="0"/>
            </a:rPr>
            <a:t>Job</a:t>
          </a:r>
          <a:endParaRPr lang="en-US" sz="1000" b="0" dirty="0">
            <a:solidFill>
              <a:schemeClr val="tx1">
                <a:lumMod val="95000"/>
                <a:lumOff val="5000"/>
              </a:schemeClr>
            </a:solidFill>
            <a:latin typeface="Arial" panose="020B0604020202020204" pitchFamily="34" charset="0"/>
            <a:cs typeface="Arial" panose="020B0604020202020204" pitchFamily="34" charset="0"/>
          </a:endParaRPr>
        </a:p>
      </dgm:t>
    </dgm:pt>
    <dgm:pt modelId="{B5AD4DC5-6D17-4091-918F-AA332BDA0129}" type="parTrans" cxnId="{663B17CE-8000-432B-B817-101180DCD3A5}">
      <dgm:prSet/>
      <dgm:spPr/>
      <dgm:t>
        <a:bodyPr/>
        <a:lstStyle/>
        <a:p>
          <a:endParaRPr lang="en-US"/>
        </a:p>
      </dgm:t>
    </dgm:pt>
    <dgm:pt modelId="{3C3A9DAA-718B-40BA-97A9-FDA8A6075314}" type="sibTrans" cxnId="{663B17CE-8000-432B-B817-101180DCD3A5}">
      <dgm:prSet/>
      <dgm:spPr/>
      <dgm:t>
        <a:bodyPr/>
        <a:lstStyle/>
        <a:p>
          <a:endParaRPr lang="en-US"/>
        </a:p>
      </dgm:t>
    </dgm:pt>
    <dgm:pt modelId="{656B67DC-4162-4F70-A341-C93894AE9A29}" type="pres">
      <dgm:prSet presAssocID="{43F8789C-BC76-4E57-97F3-6119D5E239F2}" presName="compositeShape" presStyleCnt="0">
        <dgm:presLayoutVars>
          <dgm:chMax val="7"/>
          <dgm:dir val="rev"/>
          <dgm:resizeHandles val="exact"/>
        </dgm:presLayoutVars>
      </dgm:prSet>
      <dgm:spPr/>
    </dgm:pt>
    <dgm:pt modelId="{B2E975AF-00A7-487B-8336-E07965AF9185}" type="pres">
      <dgm:prSet presAssocID="{E21B47BA-9DA8-4B7A-BCF6-D290EA46D0FC}" presName="circ1" presStyleLbl="vennNode1" presStyleIdx="0" presStyleCnt="3" custLinFactNeighborY="0"/>
      <dgm:spPr/>
      <dgm:t>
        <a:bodyPr/>
        <a:lstStyle/>
        <a:p>
          <a:endParaRPr lang="en-US"/>
        </a:p>
      </dgm:t>
    </dgm:pt>
    <dgm:pt modelId="{A1749E5B-86A0-43A3-A488-09E9F5CD5D73}" type="pres">
      <dgm:prSet presAssocID="{E21B47BA-9DA8-4B7A-BCF6-D290EA46D0FC}" presName="circ1Tx" presStyleLbl="revTx" presStyleIdx="0" presStyleCnt="0">
        <dgm:presLayoutVars>
          <dgm:chMax val="0"/>
          <dgm:chPref val="0"/>
          <dgm:bulletEnabled val="1"/>
        </dgm:presLayoutVars>
      </dgm:prSet>
      <dgm:spPr/>
      <dgm:t>
        <a:bodyPr/>
        <a:lstStyle/>
        <a:p>
          <a:endParaRPr lang="en-US"/>
        </a:p>
      </dgm:t>
    </dgm:pt>
    <dgm:pt modelId="{17733F94-B3D7-4B56-9E1C-F065A1334199}" type="pres">
      <dgm:prSet presAssocID="{2FF4DD9D-4D30-4844-83D2-D8AB622E5593}" presName="circ2" presStyleLbl="vennNode1" presStyleIdx="1" presStyleCnt="3"/>
      <dgm:spPr/>
      <dgm:t>
        <a:bodyPr/>
        <a:lstStyle/>
        <a:p>
          <a:endParaRPr lang="en-US"/>
        </a:p>
      </dgm:t>
    </dgm:pt>
    <dgm:pt modelId="{7242B252-12DE-404C-A852-42D8FE849B3B}" type="pres">
      <dgm:prSet presAssocID="{2FF4DD9D-4D30-4844-83D2-D8AB622E5593}" presName="circ2Tx" presStyleLbl="revTx" presStyleIdx="0" presStyleCnt="0">
        <dgm:presLayoutVars>
          <dgm:chMax val="0"/>
          <dgm:chPref val="0"/>
          <dgm:bulletEnabled val="1"/>
        </dgm:presLayoutVars>
      </dgm:prSet>
      <dgm:spPr/>
      <dgm:t>
        <a:bodyPr/>
        <a:lstStyle/>
        <a:p>
          <a:endParaRPr lang="en-US"/>
        </a:p>
      </dgm:t>
    </dgm:pt>
    <dgm:pt modelId="{E9DDED3B-E9AA-4592-AB52-F3CCDEB94036}" type="pres">
      <dgm:prSet presAssocID="{6AAF0216-C016-4466-AE2B-74CA37A4279F}" presName="circ3" presStyleLbl="vennNode1" presStyleIdx="2" presStyleCnt="3"/>
      <dgm:spPr/>
      <dgm:t>
        <a:bodyPr/>
        <a:lstStyle/>
        <a:p>
          <a:endParaRPr lang="en-US"/>
        </a:p>
      </dgm:t>
    </dgm:pt>
    <dgm:pt modelId="{FC39A43A-E640-4A82-B5E7-387D054B86E6}" type="pres">
      <dgm:prSet presAssocID="{6AAF0216-C016-4466-AE2B-74CA37A4279F}" presName="circ3Tx" presStyleLbl="revTx" presStyleIdx="0" presStyleCnt="0">
        <dgm:presLayoutVars>
          <dgm:chMax val="0"/>
          <dgm:chPref val="0"/>
          <dgm:bulletEnabled val="1"/>
        </dgm:presLayoutVars>
      </dgm:prSet>
      <dgm:spPr/>
      <dgm:t>
        <a:bodyPr/>
        <a:lstStyle/>
        <a:p>
          <a:endParaRPr lang="en-US"/>
        </a:p>
      </dgm:t>
    </dgm:pt>
  </dgm:ptLst>
  <dgm:cxnLst>
    <dgm:cxn modelId="{830ABC5E-6F7C-483A-9F00-049A91F29AD9}" type="presOf" srcId="{2FF4DD9D-4D30-4844-83D2-D8AB622E5593}" destId="{FC39A43A-E640-4A82-B5E7-387D054B86E6}" srcOrd="1" destOrd="0" presId="urn:microsoft.com/office/officeart/2005/8/layout/venn1"/>
    <dgm:cxn modelId="{5DF9F294-B113-4893-8C38-4D300910984F}" type="presOf" srcId="{E21B47BA-9DA8-4B7A-BCF6-D290EA46D0FC}" destId="{A1749E5B-86A0-43A3-A488-09E9F5CD5D73}" srcOrd="1" destOrd="0" presId="urn:microsoft.com/office/officeart/2005/8/layout/venn1"/>
    <dgm:cxn modelId="{32EBE055-F90B-472B-9BE6-701EE5C7A9AE}" type="presOf" srcId="{6AAF0216-C016-4466-AE2B-74CA37A4279F}" destId="{7242B252-12DE-404C-A852-42D8FE849B3B}" srcOrd="1" destOrd="0" presId="urn:microsoft.com/office/officeart/2005/8/layout/venn1"/>
    <dgm:cxn modelId="{F5D7A946-A109-4405-AB1F-EB5DDBC9883F}" srcId="{43F8789C-BC76-4E57-97F3-6119D5E239F2}" destId="{E21B47BA-9DA8-4B7A-BCF6-D290EA46D0FC}" srcOrd="0" destOrd="0" parTransId="{56C3B0C6-7E1A-4BB2-B173-400DE0E94649}" sibTransId="{2234B319-C49B-461F-B4BD-6D3E493B2247}"/>
    <dgm:cxn modelId="{03010BDE-CD0F-4A3B-9452-524B71CC423E}" type="presOf" srcId="{2FF4DD9D-4D30-4844-83D2-D8AB622E5593}" destId="{E9DDED3B-E9AA-4592-AB52-F3CCDEB94036}" srcOrd="0" destOrd="0" presId="urn:microsoft.com/office/officeart/2005/8/layout/venn1"/>
    <dgm:cxn modelId="{663B17CE-8000-432B-B817-101180DCD3A5}" srcId="{43F8789C-BC76-4E57-97F3-6119D5E239F2}" destId="{6AAF0216-C016-4466-AE2B-74CA37A4279F}" srcOrd="2" destOrd="0" parTransId="{B5AD4DC5-6D17-4091-918F-AA332BDA0129}" sibTransId="{3C3A9DAA-718B-40BA-97A9-FDA8A6075314}"/>
    <dgm:cxn modelId="{444F09B2-1332-45B3-BF1C-4113DC774076}" type="presOf" srcId="{43F8789C-BC76-4E57-97F3-6119D5E239F2}" destId="{656B67DC-4162-4F70-A341-C93894AE9A29}" srcOrd="0" destOrd="0" presId="urn:microsoft.com/office/officeart/2005/8/layout/venn1"/>
    <dgm:cxn modelId="{B97D44EA-75BA-4B3B-9F4A-035FED707628}" type="presOf" srcId="{6AAF0216-C016-4466-AE2B-74CA37A4279F}" destId="{17733F94-B3D7-4B56-9E1C-F065A1334199}" srcOrd="0" destOrd="0" presId="urn:microsoft.com/office/officeart/2005/8/layout/venn1"/>
    <dgm:cxn modelId="{004CE1FE-147B-48ED-A581-6C7490CB4C1C}" type="presOf" srcId="{E21B47BA-9DA8-4B7A-BCF6-D290EA46D0FC}" destId="{B2E975AF-00A7-487B-8336-E07965AF9185}" srcOrd="0" destOrd="0" presId="urn:microsoft.com/office/officeart/2005/8/layout/venn1"/>
    <dgm:cxn modelId="{F5259BDC-81C7-43AF-8468-CA612CEA0992}" srcId="{43F8789C-BC76-4E57-97F3-6119D5E239F2}" destId="{2FF4DD9D-4D30-4844-83D2-D8AB622E5593}" srcOrd="1" destOrd="0" parTransId="{F4559017-E95B-4972-8678-040A60357457}" sibTransId="{56F70EB2-5620-4B5E-AFB3-FDCEB0F5970B}"/>
    <dgm:cxn modelId="{B027CF0D-277D-45B9-83CE-151F7B2E273F}" type="presParOf" srcId="{656B67DC-4162-4F70-A341-C93894AE9A29}" destId="{B2E975AF-00A7-487B-8336-E07965AF9185}" srcOrd="0" destOrd="0" presId="urn:microsoft.com/office/officeart/2005/8/layout/venn1"/>
    <dgm:cxn modelId="{51DD76A2-0651-4552-AE13-402AB44F9E11}" type="presParOf" srcId="{656B67DC-4162-4F70-A341-C93894AE9A29}" destId="{A1749E5B-86A0-43A3-A488-09E9F5CD5D73}" srcOrd="1" destOrd="0" presId="urn:microsoft.com/office/officeart/2005/8/layout/venn1"/>
    <dgm:cxn modelId="{C2578376-0FF7-461A-8E28-A71A0AFD3DCE}" type="presParOf" srcId="{656B67DC-4162-4F70-A341-C93894AE9A29}" destId="{17733F94-B3D7-4B56-9E1C-F065A1334199}" srcOrd="2" destOrd="0" presId="urn:microsoft.com/office/officeart/2005/8/layout/venn1"/>
    <dgm:cxn modelId="{C9ED5902-1208-48F6-856D-8E44C37D2D55}" type="presParOf" srcId="{656B67DC-4162-4F70-A341-C93894AE9A29}" destId="{7242B252-12DE-404C-A852-42D8FE849B3B}" srcOrd="3" destOrd="0" presId="urn:microsoft.com/office/officeart/2005/8/layout/venn1"/>
    <dgm:cxn modelId="{FC147F3B-0056-4C15-948C-DC9550FA60D7}" type="presParOf" srcId="{656B67DC-4162-4F70-A341-C93894AE9A29}" destId="{E9DDED3B-E9AA-4592-AB52-F3CCDEB94036}" srcOrd="4" destOrd="0" presId="urn:microsoft.com/office/officeart/2005/8/layout/venn1"/>
    <dgm:cxn modelId="{4A42D4E7-D6C8-4562-8986-13DBE42834E1}" type="presParOf" srcId="{656B67DC-4162-4F70-A341-C93894AE9A29}" destId="{FC39A43A-E640-4A82-B5E7-387D054B86E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975AF-00A7-487B-8336-E07965AF9185}">
      <dsp:nvSpPr>
        <dsp:cNvPr id="0" name=""/>
        <dsp:cNvSpPr/>
      </dsp:nvSpPr>
      <dsp:spPr>
        <a:xfrm>
          <a:off x="603135" y="48059"/>
          <a:ext cx="994341" cy="994341"/>
        </a:xfrm>
        <a:prstGeom prst="ellipse">
          <a:avLst/>
        </a:prstGeom>
        <a:solidFill>
          <a:schemeClr val="bg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b="0" kern="1200" dirty="0" smtClean="0">
              <a:solidFill>
                <a:schemeClr val="tx1">
                  <a:lumMod val="95000"/>
                  <a:lumOff val="5000"/>
                </a:schemeClr>
              </a:solidFill>
              <a:latin typeface="Arial" panose="020B0604020202020204" pitchFamily="34" charset="0"/>
              <a:cs typeface="Arial" panose="020B0604020202020204" pitchFamily="34" charset="0"/>
            </a:rPr>
            <a:t>Individual</a:t>
          </a:r>
          <a:endParaRPr lang="en-US" sz="1000" b="0"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735714" y="222069"/>
        <a:ext cx="729183" cy="447453"/>
      </dsp:txXfrm>
    </dsp:sp>
    <dsp:sp modelId="{17733F94-B3D7-4B56-9E1C-F065A1334199}">
      <dsp:nvSpPr>
        <dsp:cNvPr id="0" name=""/>
        <dsp:cNvSpPr/>
      </dsp:nvSpPr>
      <dsp:spPr>
        <a:xfrm>
          <a:off x="961926" y="669523"/>
          <a:ext cx="994341" cy="994341"/>
        </a:xfrm>
        <a:prstGeom prst="ellipse">
          <a:avLst/>
        </a:prstGeom>
        <a:solidFill>
          <a:schemeClr val="bg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b="0" kern="1200" dirty="0" smtClean="0">
              <a:solidFill>
                <a:schemeClr val="tx1">
                  <a:lumMod val="95000"/>
                  <a:lumOff val="5000"/>
                </a:schemeClr>
              </a:solidFill>
              <a:latin typeface="Arial" panose="020B0604020202020204" pitchFamily="34" charset="0"/>
              <a:cs typeface="Arial" panose="020B0604020202020204" pitchFamily="34" charset="0"/>
            </a:rPr>
            <a:t>Job</a:t>
          </a:r>
          <a:endParaRPr lang="en-US" sz="1000" b="0"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1266029" y="926395"/>
        <a:ext cx="596605" cy="546887"/>
      </dsp:txXfrm>
    </dsp:sp>
    <dsp:sp modelId="{E9DDED3B-E9AA-4592-AB52-F3CCDEB94036}">
      <dsp:nvSpPr>
        <dsp:cNvPr id="0" name=""/>
        <dsp:cNvSpPr/>
      </dsp:nvSpPr>
      <dsp:spPr>
        <a:xfrm>
          <a:off x="244343" y="669523"/>
          <a:ext cx="994341" cy="994341"/>
        </a:xfrm>
        <a:prstGeom prst="ellipse">
          <a:avLst/>
        </a:prstGeom>
        <a:solidFill>
          <a:schemeClr val="bg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US" sz="1000" b="0" kern="1200" dirty="0" err="1" smtClean="0">
              <a:solidFill>
                <a:schemeClr val="tx1">
                  <a:lumMod val="95000"/>
                  <a:lumOff val="5000"/>
                </a:schemeClr>
              </a:solidFill>
              <a:latin typeface="Arial" panose="020B0604020202020204" pitchFamily="34" charset="0"/>
              <a:cs typeface="Arial" panose="020B0604020202020204" pitchFamily="34" charset="0"/>
            </a:rPr>
            <a:t>Organisation</a:t>
          </a:r>
          <a:endParaRPr lang="en-US" sz="1050" b="0" kern="1200" dirty="0">
            <a:solidFill>
              <a:schemeClr val="tx1">
                <a:lumMod val="95000"/>
                <a:lumOff val="5000"/>
              </a:schemeClr>
            </a:solidFill>
            <a:latin typeface="Arial" panose="020B0604020202020204" pitchFamily="34" charset="0"/>
            <a:cs typeface="Arial" panose="020B0604020202020204" pitchFamily="34" charset="0"/>
          </a:endParaRPr>
        </a:p>
      </dsp:txBody>
      <dsp:txXfrm>
        <a:off x="337977" y="926395"/>
        <a:ext cx="596605" cy="54688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06/12/2018</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06/12/2018</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3602693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10</a:t>
            </a:fld>
            <a:endParaRPr lang="en-AU"/>
          </a:p>
        </p:txBody>
      </p:sp>
    </p:spTree>
    <p:extLst>
      <p:ext uri="{BB962C8B-B14F-4D97-AF65-F5344CB8AC3E}">
        <p14:creationId xmlns:p14="http://schemas.microsoft.com/office/powerpoint/2010/main" val="565845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11</a:t>
            </a:fld>
            <a:endParaRPr lang="en-AU"/>
          </a:p>
        </p:txBody>
      </p:sp>
    </p:spTree>
    <p:extLst>
      <p:ext uri="{BB962C8B-B14F-4D97-AF65-F5344CB8AC3E}">
        <p14:creationId xmlns:p14="http://schemas.microsoft.com/office/powerpoint/2010/main" val="968408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12</a:t>
            </a:fld>
            <a:endParaRPr lang="en-AU"/>
          </a:p>
        </p:txBody>
      </p:sp>
    </p:spTree>
    <p:extLst>
      <p:ext uri="{BB962C8B-B14F-4D97-AF65-F5344CB8AC3E}">
        <p14:creationId xmlns:p14="http://schemas.microsoft.com/office/powerpoint/2010/main" val="1632350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13</a:t>
            </a:fld>
            <a:endParaRPr lang="en-AU"/>
          </a:p>
        </p:txBody>
      </p:sp>
    </p:spTree>
    <p:extLst>
      <p:ext uri="{BB962C8B-B14F-4D97-AF65-F5344CB8AC3E}">
        <p14:creationId xmlns:p14="http://schemas.microsoft.com/office/powerpoint/2010/main" val="250547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14</a:t>
            </a:fld>
            <a:endParaRPr lang="en-AU"/>
          </a:p>
        </p:txBody>
      </p:sp>
    </p:spTree>
    <p:extLst>
      <p:ext uri="{BB962C8B-B14F-4D97-AF65-F5344CB8AC3E}">
        <p14:creationId xmlns:p14="http://schemas.microsoft.com/office/powerpoint/2010/main" val="2659884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15</a:t>
            </a:fld>
            <a:endParaRPr lang="en-AU"/>
          </a:p>
        </p:txBody>
      </p:sp>
    </p:spTree>
    <p:extLst>
      <p:ext uri="{BB962C8B-B14F-4D97-AF65-F5344CB8AC3E}">
        <p14:creationId xmlns:p14="http://schemas.microsoft.com/office/powerpoint/2010/main" val="2165714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16</a:t>
            </a:fld>
            <a:endParaRPr lang="en-AU"/>
          </a:p>
        </p:txBody>
      </p:sp>
    </p:spTree>
    <p:extLst>
      <p:ext uri="{BB962C8B-B14F-4D97-AF65-F5344CB8AC3E}">
        <p14:creationId xmlns:p14="http://schemas.microsoft.com/office/powerpoint/2010/main" val="1156541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0" dirty="0" smtClean="0"/>
              <a:t>Group Activity:</a:t>
            </a:r>
            <a:r>
              <a:rPr lang="en-AU" b="0" baseline="0" dirty="0" smtClean="0"/>
              <a:t> discuss the four questions </a:t>
            </a:r>
            <a:r>
              <a:rPr lang="en-AU" b="0" dirty="0" smtClean="0">
                <a:solidFill>
                  <a:prstClr val="black"/>
                </a:solidFill>
              </a:rPr>
              <a:t>talking with your neighbours at your table (10min)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0" dirty="0" smtClean="0">
              <a:solidFill>
                <a:prstClr val="black"/>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dirty="0" smtClean="0">
                <a:solidFill>
                  <a:prstClr val="black"/>
                </a:solidFill>
              </a:rPr>
              <a:t>Ask the group the four questions</a:t>
            </a:r>
            <a:r>
              <a:rPr lang="en-AU" b="0" baseline="0" dirty="0" smtClean="0">
                <a:solidFill>
                  <a:prstClr val="black"/>
                </a:solidFill>
              </a:rPr>
              <a:t> and receive feedback from the groups for opportunity for isolations improvements.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0" baseline="0" dirty="0" smtClean="0">
              <a:solidFill>
                <a:prstClr val="black"/>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b="0" baseline="0" dirty="0" smtClean="0">
                <a:solidFill>
                  <a:prstClr val="black"/>
                </a:solidFill>
              </a:rPr>
              <a:t>The next slides (18 – 22) will discuss the contributory factors for </a:t>
            </a:r>
            <a:r>
              <a:rPr lang="en-AU" dirty="0" smtClean="0"/>
              <a:t>Mines Safety Bulletin No. 101</a:t>
            </a:r>
            <a:r>
              <a:rPr lang="en-AU" baseline="0" dirty="0" smtClean="0"/>
              <a:t> and </a:t>
            </a:r>
            <a:r>
              <a:rPr lang="en-AU" dirty="0" smtClean="0"/>
              <a:t>Significant Incident Report No. 251</a:t>
            </a:r>
            <a:r>
              <a:rPr lang="en-AU" b="0" baseline="0" dirty="0" smtClean="0">
                <a:solidFill>
                  <a:prstClr val="black"/>
                </a:solidFill>
              </a:rPr>
              <a:t> </a:t>
            </a:r>
            <a:endParaRPr lang="en-AU" b="0" dirty="0" smtClean="0">
              <a:solidFill>
                <a:prstClr val="black"/>
              </a:solidFill>
            </a:endParaRPr>
          </a:p>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17</a:t>
            </a:fld>
            <a:endParaRPr lang="en-AU" dirty="0"/>
          </a:p>
        </p:txBody>
      </p:sp>
    </p:spTree>
    <p:extLst>
      <p:ext uri="{BB962C8B-B14F-4D97-AF65-F5344CB8AC3E}">
        <p14:creationId xmlns:p14="http://schemas.microsoft.com/office/powerpoint/2010/main" val="2268157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AU" sz="1200" b="0" i="0" u="none" strike="noStrike" kern="1200" baseline="0" dirty="0" smtClean="0">
                <a:solidFill>
                  <a:schemeClr val="tx1"/>
                </a:solidFill>
                <a:latin typeface="+mn-lt"/>
                <a:ea typeface="+mn-ea"/>
                <a:cs typeface="+mn-cs"/>
              </a:rPr>
              <a:t>The increased risk associated with such tasks requires thorough risk assessment, supervisor involvement, control implementation and management approval to proceed.</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Introduction </a:t>
            </a:r>
          </a:p>
          <a:p>
            <a:r>
              <a:rPr lang="en-AU" sz="1200" b="0" i="0" u="none" strike="noStrike" kern="1200" baseline="0" dirty="0" smtClean="0">
                <a:solidFill>
                  <a:schemeClr val="tx1"/>
                </a:solidFill>
                <a:latin typeface="+mn-lt"/>
                <a:ea typeface="+mn-ea"/>
                <a:cs typeface="+mn-cs"/>
              </a:rPr>
              <a:t>The safe system of work adopted for isolating mobile plant at a mining operation should reflect the level of risk associated with hazardous energy exposures at the site.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While the isolation of mobile plant is generally less complex than isolations in fixed plant, the hazardous energies involved are potentially equally damaging.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Isolation </a:t>
            </a:r>
          </a:p>
          <a:p>
            <a:r>
              <a:rPr lang="en-AU" sz="1200" b="0" i="0" u="none" strike="noStrike" kern="1200" baseline="0" dirty="0" smtClean="0">
                <a:solidFill>
                  <a:schemeClr val="tx1"/>
                </a:solidFill>
                <a:latin typeface="+mn-lt"/>
                <a:ea typeface="+mn-ea"/>
                <a:cs typeface="+mn-cs"/>
              </a:rPr>
              <a:t>The isolation needs to be conducted by a competent person, who confirms that all energies have been identified, deactivated, dissipated and isolated before work commences. Only competent persons familiar with the equipment should undertake the isolation of mobile plant, and subsequently the de-isolation of mobile plant following task completion.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Work performed by maintenance personnel generally requires more complex isolation, and consideration of stored energy sources, such as: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accumulators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tensioners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hydraulics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pneumatics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batteries, inverters and solenoids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radiators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tyres. </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Commissioning or testing tags </a:t>
            </a:r>
          </a:p>
          <a:p>
            <a:r>
              <a:rPr lang="en-AU" sz="1200" b="0" i="0" u="none" strike="noStrike" kern="1200" baseline="0" dirty="0" smtClean="0">
                <a:solidFill>
                  <a:schemeClr val="tx1"/>
                </a:solidFill>
                <a:latin typeface="+mn-lt"/>
                <a:ea typeface="+mn-ea"/>
                <a:cs typeface="+mn-cs"/>
              </a:rPr>
              <a:t>A commissioning or testing tag indicates that plant is under “live” test conditions and may be energised at any time. The tag is applied to fixed or mobile plant to allow work on energised systems.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site’s isolation procedure should provide clear instruction on the tagging process and additional controls to prevent accidental activation of plant during testing. Commissioning or testing should not be conducted in conjunction with other tasks on the same plant. Commissioning or testing tags and additional controls may only be removed by the person who placed them. </a:t>
            </a:r>
            <a:endParaRPr lang="en-AU" sz="1200" b="1"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18</a:t>
            </a:fld>
            <a:endParaRPr lang="en-AU"/>
          </a:p>
        </p:txBody>
      </p:sp>
    </p:spTree>
    <p:extLst>
      <p:ext uri="{BB962C8B-B14F-4D97-AF65-F5344CB8AC3E}">
        <p14:creationId xmlns:p14="http://schemas.microsoft.com/office/powerpoint/2010/main" val="14392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Preparation </a:t>
            </a:r>
          </a:p>
          <a:p>
            <a:r>
              <a:rPr lang="en-AU" sz="1200" b="0" i="0" u="none" strike="noStrike" kern="1200" baseline="0" dirty="0" smtClean="0">
                <a:solidFill>
                  <a:schemeClr val="tx1"/>
                </a:solidFill>
                <a:latin typeface="+mn-lt"/>
                <a:ea typeface="+mn-ea"/>
                <a:cs typeface="+mn-cs"/>
              </a:rPr>
              <a:t>To prepare for the isolation of mobile plant, operators should: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park equipment on level ground, where practicable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lower plant components if possible (e.g. blade, bucket) or use rated support stands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chock equipment or apply other safe parking techniques to prevent movement. </a:t>
            </a:r>
          </a:p>
          <a:p>
            <a:endParaRPr lang="en-AU" dirty="0" smtClean="0"/>
          </a:p>
          <a:p>
            <a:r>
              <a:rPr lang="en-AU" sz="1200" b="0" i="0" u="none" strike="noStrike" kern="1200" baseline="0" dirty="0" smtClean="0">
                <a:solidFill>
                  <a:schemeClr val="tx1"/>
                </a:solidFill>
                <a:latin typeface="+mn-lt"/>
                <a:ea typeface="+mn-ea"/>
                <a:cs typeface="+mn-cs"/>
              </a:rPr>
              <a:t>The maintenance manuals provided by original equipment manufacturers (OEMs) should be available, and procedures developed where applicable to meet manufacturer’s specifications and recommendations.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Using a risk-based approach, the controls implemented need to prevent exposure to the hazardous energies involved, rather than prevent the release of those energies. Only competent persons should undertake such work. In addition to direct worker exposure, the risk assessment should consider restricting work area entry to prevent inadvertent exposure to hazardous energies.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19</a:t>
            </a:fld>
            <a:endParaRPr lang="en-AU"/>
          </a:p>
        </p:txBody>
      </p:sp>
    </p:spTree>
    <p:extLst>
      <p:ext uri="{BB962C8B-B14F-4D97-AF65-F5344CB8AC3E}">
        <p14:creationId xmlns:p14="http://schemas.microsoft.com/office/powerpoint/2010/main" val="201270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2</a:t>
            </a:fld>
            <a:endParaRPr lang="en-AU" dirty="0"/>
          </a:p>
        </p:txBody>
      </p:sp>
    </p:spTree>
    <p:extLst>
      <p:ext uri="{BB962C8B-B14F-4D97-AF65-F5344CB8AC3E}">
        <p14:creationId xmlns:p14="http://schemas.microsoft.com/office/powerpoint/2010/main" val="488086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original equipment manufacturer included an interlock unit and captive key system for isolation purposes. </a:t>
            </a:r>
            <a:r>
              <a:rPr lang="en-AU" dirty="0" smtClean="0"/>
              <a:t>A </a:t>
            </a:r>
            <a:r>
              <a:rPr lang="en-AU" dirty="0"/>
              <a:t>key is required to start the machine's hydraulic system using the start switch located in the operator’s cabin. </a:t>
            </a:r>
            <a:r>
              <a:rPr lang="en-AU" dirty="0" smtClean="0"/>
              <a:t>The </a:t>
            </a:r>
            <a:r>
              <a:rPr lang="en-AU" dirty="0"/>
              <a:t>same key should be used to open any of the machine’s guards. </a:t>
            </a:r>
          </a:p>
          <a:p>
            <a:endParaRPr lang="en-AU" dirty="0" smtClean="0"/>
          </a:p>
          <a:p>
            <a:r>
              <a:rPr lang="en-AU" dirty="0" smtClean="0"/>
              <a:t>However</a:t>
            </a:r>
            <a:r>
              <a:rPr lang="en-AU" dirty="0"/>
              <a:t>, the key must be turned to the off position (shutting down the hydraulics) before it can be </a:t>
            </a:r>
            <a:r>
              <a:rPr lang="en-AU" dirty="0" smtClean="0"/>
              <a:t>removed.</a:t>
            </a:r>
            <a:r>
              <a:rPr lang="en-AU" baseline="0" dirty="0" smtClean="0"/>
              <a:t> </a:t>
            </a:r>
            <a:r>
              <a:rPr lang="en-AU" dirty="0" smtClean="0"/>
              <a:t>In </a:t>
            </a:r>
            <a:r>
              <a:rPr lang="en-AU" dirty="0"/>
              <a:t>the same way, the guard must be in the closed position before the key can be removed and used </a:t>
            </a:r>
            <a:r>
              <a:rPr lang="en-AU" sz="1200" b="0" i="0" u="none" strike="noStrike" kern="1200" baseline="0" dirty="0">
                <a:solidFill>
                  <a:schemeClr val="tx1"/>
                </a:solidFill>
                <a:latin typeface="+mn-lt"/>
                <a:ea typeface="+mn-ea"/>
                <a:cs typeface="+mn-cs"/>
              </a:rPr>
              <a:t>to restart the machine.</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a:t>
            </a:r>
            <a:r>
              <a:rPr lang="en-AU" sz="1200" b="0" i="0" u="none" strike="noStrike" kern="1200" baseline="0" dirty="0">
                <a:solidFill>
                  <a:schemeClr val="tx1"/>
                </a:solidFill>
                <a:latin typeface="+mn-lt"/>
                <a:ea typeface="+mn-ea"/>
                <a:cs typeface="+mn-cs"/>
              </a:rPr>
              <a:t>scene examination identified that two captive keys were actually in place on the machine at </a:t>
            </a:r>
            <a:r>
              <a:rPr lang="en-AU" sz="1200" b="0" i="0" u="none" strike="noStrike" kern="1200" baseline="0" dirty="0" smtClean="0">
                <a:solidFill>
                  <a:schemeClr val="tx1"/>
                </a:solidFill>
                <a:latin typeface="+mn-lt"/>
                <a:ea typeface="+mn-ea"/>
                <a:cs typeface="+mn-cs"/>
              </a:rPr>
              <a:t>the time </a:t>
            </a:r>
            <a:r>
              <a:rPr lang="en-AU" sz="1200" b="0" i="0" u="none" strike="noStrike" kern="1200" baseline="0" dirty="0">
                <a:solidFill>
                  <a:schemeClr val="tx1"/>
                </a:solidFill>
                <a:latin typeface="+mn-lt"/>
                <a:ea typeface="+mn-ea"/>
                <a:cs typeface="+mn-cs"/>
              </a:rPr>
              <a:t>of the incident. One of these was located in the safety guard locking arrangement (</a:t>
            </a:r>
            <a:r>
              <a:rPr lang="en-AU" sz="1200" b="0" i="0" u="none" strike="noStrike" kern="1200" baseline="0" dirty="0" smtClean="0">
                <a:solidFill>
                  <a:schemeClr val="tx1"/>
                </a:solidFill>
                <a:latin typeface="+mn-lt"/>
                <a:ea typeface="+mn-ea"/>
                <a:cs typeface="+mn-cs"/>
              </a:rPr>
              <a:t>interlock unit</a:t>
            </a:r>
            <a:r>
              <a:rPr lang="en-AU" sz="1200" b="0" i="0" u="none" strike="noStrike" kern="1200" baseline="0" dirty="0">
                <a:solidFill>
                  <a:schemeClr val="tx1"/>
                </a:solidFill>
                <a:latin typeface="+mn-lt"/>
                <a:ea typeface="+mn-ea"/>
                <a:cs typeface="+mn-cs"/>
              </a:rPr>
              <a:t>), which was used to open the guard, while the other was in the start switch, which </a:t>
            </a:r>
            <a:r>
              <a:rPr lang="en-AU" sz="1200" b="0" i="0" u="none" strike="noStrike" kern="1200" baseline="0" dirty="0" smtClean="0">
                <a:solidFill>
                  <a:schemeClr val="tx1"/>
                </a:solidFill>
                <a:latin typeface="+mn-lt"/>
                <a:ea typeface="+mn-ea"/>
                <a:cs typeface="+mn-cs"/>
              </a:rPr>
              <a:t>left the </a:t>
            </a:r>
            <a:r>
              <a:rPr lang="en-AU" sz="1200" b="0" i="0" u="none" strike="noStrike" kern="1200" baseline="0" dirty="0">
                <a:solidFill>
                  <a:schemeClr val="tx1"/>
                </a:solidFill>
                <a:latin typeface="+mn-lt"/>
                <a:ea typeface="+mn-ea"/>
                <a:cs typeface="+mn-cs"/>
              </a:rPr>
              <a:t>machine operating in auto mode.</a:t>
            </a:r>
            <a:endParaRPr lang="en-AU" dirty="0"/>
          </a:p>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20</a:t>
            </a:fld>
            <a:endParaRPr lang="en-AU" dirty="0"/>
          </a:p>
        </p:txBody>
      </p:sp>
    </p:spTree>
    <p:extLst>
      <p:ext uri="{BB962C8B-B14F-4D97-AF65-F5344CB8AC3E}">
        <p14:creationId xmlns:p14="http://schemas.microsoft.com/office/powerpoint/2010/main" val="1157632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Personal isolation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routine work assessed or classified by the site as low risk, personal isolation may be appropriate and implemented in accordance with safe work procedures and written instructions. Strict criteria need to be defined so the personal isolation process is not abused or misused. </a:t>
            </a:r>
            <a:endParaRPr lang="en-AU" dirty="0" smtClean="0"/>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A personal isolation is the isolation of plant by one person and should require: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that same person to conduct the work and de-isolate the plant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that person to be trained and assessed as competent to perform the isolation, conduct the task, and de-isolate the plant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the isolation remain under the control of that person only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the isolation, conduct of work and de-isolation be completed before the end of that person’s shift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the isolation points and methods of isolation be identified within the relevant procedure or safe work instruction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that person involved to attach their personal lock and danger tag at each isolation point to provide security against inadvertent activation, and identify who is conducting work. </a:t>
            </a: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21</a:t>
            </a:fld>
            <a:endParaRPr lang="en-AU"/>
          </a:p>
        </p:txBody>
      </p:sp>
    </p:spTree>
    <p:extLst>
      <p:ext uri="{BB962C8B-B14F-4D97-AF65-F5344CB8AC3E}">
        <p14:creationId xmlns:p14="http://schemas.microsoft.com/office/powerpoint/2010/main" val="3220851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b="1" i="0" u="none" strike="noStrike" kern="1200" baseline="0" dirty="0" smtClean="0">
                <a:solidFill>
                  <a:schemeClr val="tx1"/>
                </a:solidFill>
                <a:latin typeface="+mn-lt"/>
                <a:ea typeface="+mn-ea"/>
                <a:cs typeface="+mn-cs"/>
              </a:rPr>
              <a:t>Overview </a:t>
            </a:r>
          </a:p>
          <a:p>
            <a:r>
              <a:rPr lang="en-AU" sz="1200" b="0" i="0" u="none" strike="noStrike" kern="1200" baseline="0" dirty="0" smtClean="0">
                <a:solidFill>
                  <a:schemeClr val="tx1"/>
                </a:solidFill>
                <a:latin typeface="+mn-lt"/>
                <a:ea typeface="+mn-ea"/>
                <a:cs typeface="+mn-cs"/>
              </a:rPr>
              <a:t>Training and competency assessment are integral to the effective implementation of the operation’s safe system of work for isolations. Personnel need to be assessed as competent in the site’s isolation procedures and systems, including permit systems where required, before commencing any work that involves the isolation of hazardous energy sources.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Monitoring, audit and review </a:t>
            </a:r>
          </a:p>
          <a:p>
            <a:r>
              <a:rPr lang="en-AU" sz="1200" b="0" i="0" u="none" strike="noStrike" kern="1200" baseline="0" dirty="0" smtClean="0">
                <a:solidFill>
                  <a:schemeClr val="tx1"/>
                </a:solidFill>
                <a:latin typeface="+mn-lt"/>
                <a:ea typeface="+mn-ea"/>
                <a:cs typeface="+mn-cs"/>
              </a:rPr>
              <a:t>A risk-based approach requires monitoring, auditing and review of isolation systems, methods and compliance. An audit schedule should be developed to promote the conduct of these activities.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Safe systems of work</a:t>
            </a:r>
          </a:p>
          <a:p>
            <a:pPr marL="0" indent="0">
              <a:buFont typeface="+mj-lt"/>
              <a:buNone/>
            </a:pPr>
            <a:r>
              <a:rPr lang="en-AU" sz="1200" b="0" i="0" u="none" strike="noStrike" kern="1200" baseline="0" dirty="0" smtClean="0">
                <a:solidFill>
                  <a:schemeClr val="tx1"/>
                </a:solidFill>
                <a:latin typeface="+mn-lt"/>
                <a:ea typeface="+mn-ea"/>
                <a:cs typeface="+mn-cs"/>
              </a:rPr>
              <a:t>Implement and enforce suitable isolation procedures for plant and machinery.</a:t>
            </a:r>
          </a:p>
          <a:p>
            <a:pPr marL="0" indent="0">
              <a:buFont typeface="+mj-lt"/>
              <a:buNone/>
            </a:pPr>
            <a:r>
              <a:rPr lang="en-AU" sz="1200" b="0" i="0" u="none" strike="noStrike" kern="1200" baseline="0" dirty="0" smtClean="0">
                <a:solidFill>
                  <a:schemeClr val="tx1"/>
                </a:solidFill>
                <a:latin typeface="+mn-lt"/>
                <a:ea typeface="+mn-ea"/>
                <a:cs typeface="+mn-cs"/>
              </a:rPr>
              <a:t>Undertake a documented risk assessment of all mobile plant in the workplace to identify, assess and control all hazards to which workers are likely to be exposed.</a:t>
            </a:r>
          </a:p>
          <a:p>
            <a:pPr marL="0" indent="0">
              <a:buFont typeface="+mj-lt"/>
              <a:buNone/>
            </a:pPr>
            <a:r>
              <a:rPr lang="en-AU" sz="1200" b="0" i="0" u="none" strike="noStrike" kern="1200" baseline="0" dirty="0" smtClean="0">
                <a:solidFill>
                  <a:schemeClr val="tx1"/>
                </a:solidFill>
                <a:latin typeface="+mn-lt"/>
                <a:ea typeface="+mn-ea"/>
                <a:cs typeface="+mn-cs"/>
              </a:rPr>
              <a:t>Implement a suitable maintenance system, including periodic inspections by competent persons, to ensure plant are maintained and are in a safe condition.</a:t>
            </a: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Training and supervision</a:t>
            </a:r>
          </a:p>
          <a:p>
            <a:pPr marL="0" indent="0">
              <a:buFont typeface="+mj-lt"/>
              <a:buNone/>
            </a:pPr>
            <a:r>
              <a:rPr lang="en-AU" sz="1200" b="0" i="0" u="none" strike="noStrike" kern="1200" baseline="0" dirty="0" smtClean="0">
                <a:solidFill>
                  <a:schemeClr val="tx1"/>
                </a:solidFill>
                <a:latin typeface="+mn-lt"/>
                <a:ea typeface="+mn-ea"/>
                <a:cs typeface="+mn-cs"/>
              </a:rPr>
              <a:t>Confirm workers, such as operators and workers conducting cleaning and maintenance, are adequately instructed, trained and assessed in the use of plant, including its safety features.</a:t>
            </a:r>
          </a:p>
          <a:p>
            <a:pPr marL="0" indent="0">
              <a:buFont typeface="+mj-lt"/>
              <a:buNone/>
            </a:pPr>
            <a:r>
              <a:rPr lang="en-AU" sz="1200" b="0" i="0" u="none" strike="noStrike" kern="1200" baseline="0" dirty="0" smtClean="0">
                <a:solidFill>
                  <a:schemeClr val="tx1"/>
                </a:solidFill>
                <a:latin typeface="+mn-lt"/>
                <a:ea typeface="+mn-ea"/>
                <a:cs typeface="+mn-cs"/>
              </a:rPr>
              <a:t>Confirm workers receive adequate supervision in the performance of their duties while operating and maintaining plant.</a:t>
            </a:r>
            <a:endParaRPr lang="en-AU" dirty="0" smtClean="0"/>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Document control and record keeping </a:t>
            </a:r>
          </a:p>
          <a:p>
            <a:r>
              <a:rPr lang="en-AU" sz="1200" b="0" i="0" u="none" strike="noStrike" kern="1200" baseline="0" dirty="0" smtClean="0">
                <a:solidFill>
                  <a:schemeClr val="tx1"/>
                </a:solidFill>
                <a:latin typeface="+mn-lt"/>
                <a:ea typeface="+mn-ea"/>
                <a:cs typeface="+mn-cs"/>
              </a:rPr>
              <a:t>All documentation associated with the isolation management system should be developed and maintained in accordance with the operation’s document control procedures, legislative requirements and subsidiary guidance material.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To maintain the effectiveness of the internal auditing program and support continuous improvement of the isolation management system, a clear line of documentation ownership and review should be specified and enforced.</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22</a:t>
            </a:fld>
            <a:endParaRPr lang="en-AU"/>
          </a:p>
        </p:txBody>
      </p:sp>
    </p:spTree>
    <p:extLst>
      <p:ext uri="{BB962C8B-B14F-4D97-AF65-F5344CB8AC3E}">
        <p14:creationId xmlns:p14="http://schemas.microsoft.com/office/powerpoint/2010/main" val="374508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Human factors is the study of human capability and behaviour</a:t>
            </a:r>
            <a:r>
              <a:rPr lang="en-AU" baseline="0" dirty="0" smtClean="0"/>
              <a:t> – understanding capability, behaviour and natural limitations means that we can then design work for people instead of expecting people to fit into unreasonable work designs. </a:t>
            </a:r>
          </a:p>
          <a:p>
            <a:endParaRPr lang="en-AU" baseline="0" dirty="0" smtClean="0"/>
          </a:p>
          <a:p>
            <a:r>
              <a:rPr lang="en-AU" baseline="0" dirty="0" smtClean="0"/>
              <a:t>Humans make errors – fact. </a:t>
            </a:r>
          </a:p>
          <a:p>
            <a:r>
              <a:rPr lang="en-AU" baseline="0" dirty="0" smtClean="0"/>
              <a:t>With this in mind we need to do all we can to increase likelihood of people providing desired performance and also invest in error management for the situations when an error occurs (because it will). Error management means making sure that people are alerted to errors as soon as possible, it is possible to recover from errors, and the result of an error is as small as possible – error mitigation. </a:t>
            </a:r>
          </a:p>
          <a:p>
            <a:endParaRPr lang="en-AU" dirty="0" smtClean="0"/>
          </a:p>
          <a:p>
            <a:r>
              <a:rPr lang="en-AU" dirty="0" smtClean="0"/>
              <a:t>This is the Human and Organisational Factors model adopted by the Mines Safety Directorate. 1- Human</a:t>
            </a:r>
            <a:r>
              <a:rPr lang="en-AU" baseline="0" dirty="0" smtClean="0"/>
              <a:t> and organisational factors that most frequently contribute to incidents in WA mining. </a:t>
            </a:r>
          </a:p>
          <a:p>
            <a:r>
              <a:rPr lang="en-AU" baseline="0" dirty="0" smtClean="0"/>
              <a:t>Good news is that it is the same as the rest of the world so find some reputable resources and start learning. DMIRS will produce supporting materials in 2019. </a:t>
            </a:r>
            <a:endParaRPr lang="en-AU" dirty="0" smtClean="0"/>
          </a:p>
          <a:p>
            <a:r>
              <a:rPr lang="en-AU" dirty="0" smtClean="0"/>
              <a:t>Information is</a:t>
            </a:r>
            <a:r>
              <a:rPr lang="en-AU" baseline="0" dirty="0" smtClean="0"/>
              <a:t> on DMIRS website.</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23</a:t>
            </a:fld>
            <a:endParaRPr lang="en-AU"/>
          </a:p>
        </p:txBody>
      </p:sp>
    </p:spTree>
    <p:extLst>
      <p:ext uri="{BB962C8B-B14F-4D97-AF65-F5344CB8AC3E}">
        <p14:creationId xmlns:p14="http://schemas.microsoft.com/office/powerpoint/2010/main" val="3086022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model exemplifies how multiple factors</a:t>
            </a:r>
            <a:r>
              <a:rPr lang="en-AU" baseline="0" dirty="0" smtClean="0"/>
              <a:t> will influence behaviour and likelihood of desired performance – environment, job, organisational and individual factors.</a:t>
            </a:r>
          </a:p>
          <a:p>
            <a:endParaRPr lang="en-AU" baseline="0" dirty="0" smtClean="0"/>
          </a:p>
          <a:p>
            <a:r>
              <a:rPr lang="en-AU" baseline="0" dirty="0" smtClean="0"/>
              <a:t>It is not sufficient to attribute an incident to human error – we need to know </a:t>
            </a:r>
          </a:p>
          <a:p>
            <a:r>
              <a:rPr lang="en-AU" baseline="0" dirty="0" smtClean="0"/>
              <a:t>1. What influence/contributed to the human error</a:t>
            </a:r>
          </a:p>
          <a:p>
            <a:r>
              <a:rPr lang="en-AU" baseline="0" dirty="0" smtClean="0"/>
              <a:t>2. What type of error it was</a:t>
            </a:r>
          </a:p>
          <a:p>
            <a:endParaRPr lang="en-AU" baseline="0" dirty="0" smtClean="0"/>
          </a:p>
          <a:p>
            <a:r>
              <a:rPr lang="en-AU" baseline="0" dirty="0" smtClean="0"/>
              <a:t>Both of these pieces of information assist to address the latent hazards and make actual improvements for future. </a:t>
            </a:r>
          </a:p>
          <a:p>
            <a:endParaRPr lang="en-AU" baseline="0" dirty="0" smtClean="0"/>
          </a:p>
          <a:p>
            <a:r>
              <a:rPr lang="en-AU" baseline="0" dirty="0" smtClean="0"/>
              <a:t>Firing a person for being involved in the incident assumes that they are a hazard which makes no sense as ALL humans will make errors and by dismissing them you will lose the key to the usual information about why something actually went wrong. </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24</a:t>
            </a:fld>
            <a:endParaRPr lang="en-AU"/>
          </a:p>
        </p:txBody>
      </p:sp>
    </p:spTree>
    <p:extLst>
      <p:ext uri="{BB962C8B-B14F-4D97-AF65-F5344CB8AC3E}">
        <p14:creationId xmlns:p14="http://schemas.microsoft.com/office/powerpoint/2010/main" val="3620027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r>
              <a:rPr lang="en-AU" dirty="0" smtClean="0"/>
              <a:t>In the past, isolation processes in the mining industry were not given adequate emphasis. It was common practice to use tags only to identify that a circuit or item of plant was deactivated or de-energised and that personnel may be working on or around it. In many instances, the potential sources of hazardous energies were not recognised and isolation was not understood or properly applied.</a:t>
            </a:r>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254325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AU" b="1" dirty="0" smtClean="0"/>
              <a:t>Guidance about the isolation of hazardous energies - </a:t>
            </a:r>
            <a:r>
              <a:rPr lang="en-AU" sz="1200" b="0" i="1" u="none" strike="noStrike" kern="1200" baseline="0" dirty="0" smtClean="0">
                <a:solidFill>
                  <a:schemeClr val="tx1"/>
                </a:solidFill>
                <a:latin typeface="+mn-lt"/>
                <a:ea typeface="+mn-ea"/>
                <a:cs typeface="+mn-cs"/>
              </a:rPr>
              <a:t>Isolation of hazardous energies associated with plant in Western Australian mining operations</a:t>
            </a:r>
          </a:p>
          <a:p>
            <a:endParaRPr lang="en-AU" sz="1200" b="0" i="1"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Structure of guideline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This guideline will assist mining operations to develop safe systems of work for fixed and mobile plant. It is structured to support a risk management approach to the isolation of hazardous energies where protection is required from: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movement or operation of plant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movement of materials handled by plant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contact with energy used to operate plant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contact with energy used to carry out processes associated with plant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contact with energy produced or carried by plant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contact with energy stored within plant.</a:t>
            </a:r>
            <a:endParaRPr lang="en-AU" b="1" i="1" dirty="0" smtClean="0"/>
          </a:p>
          <a:p>
            <a:endParaRPr lang="en-AU" dirty="0" smtClean="0"/>
          </a:p>
          <a:p>
            <a:r>
              <a:rPr lang="en-AU" dirty="0" smtClean="0"/>
              <a:t>A guideline on isolation of hazardous energies associated with plant in Western Australian mining operations is available for industry use.</a:t>
            </a:r>
          </a:p>
          <a:p>
            <a:r>
              <a:rPr lang="en-AU" dirty="0" smtClean="0"/>
              <a:t>The guideline provides information on the development of safe systems of work associated with the isolation of hazardous energies, where protection is required from:</a:t>
            </a:r>
          </a:p>
          <a:p>
            <a:pPr marL="171450" indent="-171450">
              <a:buFont typeface="Arial" panose="020B0604020202020204" pitchFamily="34" charset="0"/>
              <a:buChar char="•"/>
            </a:pPr>
            <a:r>
              <a:rPr lang="en-AU" dirty="0" smtClean="0"/>
              <a:t>the movement or operation of plant</a:t>
            </a:r>
          </a:p>
          <a:p>
            <a:pPr marL="171450" indent="-171450">
              <a:buFont typeface="Arial" panose="020B0604020202020204" pitchFamily="34" charset="0"/>
              <a:buChar char="•"/>
            </a:pPr>
            <a:r>
              <a:rPr lang="en-AU" dirty="0" smtClean="0"/>
              <a:t>the movement of materials handled by plant</a:t>
            </a:r>
          </a:p>
          <a:p>
            <a:pPr marL="171450" indent="-171450">
              <a:buFont typeface="Arial" panose="020B0604020202020204" pitchFamily="34" charset="0"/>
              <a:buChar char="•"/>
            </a:pPr>
            <a:r>
              <a:rPr lang="en-AU" dirty="0" smtClean="0"/>
              <a:t>contact with energy </a:t>
            </a:r>
          </a:p>
          <a:p>
            <a:pPr marL="628650" lvl="1" indent="-171450">
              <a:buFont typeface="Courier New" panose="02070309020205020404" pitchFamily="49" charset="0"/>
              <a:buChar char="o"/>
            </a:pPr>
            <a:r>
              <a:rPr lang="en-AU" dirty="0" smtClean="0"/>
              <a:t>used to operate plant</a:t>
            </a:r>
          </a:p>
          <a:p>
            <a:pPr marL="628650" lvl="1" indent="-171450">
              <a:buFont typeface="Courier New" panose="02070309020205020404" pitchFamily="49" charset="0"/>
              <a:buChar char="o"/>
            </a:pPr>
            <a:r>
              <a:rPr lang="en-AU" dirty="0" smtClean="0"/>
              <a:t>used to carry out processes associated with plant</a:t>
            </a:r>
          </a:p>
          <a:p>
            <a:pPr marL="628650" lvl="1" indent="-171450">
              <a:buFont typeface="Courier New" panose="02070309020205020404" pitchFamily="49" charset="0"/>
              <a:buChar char="o"/>
            </a:pPr>
            <a:r>
              <a:rPr lang="en-AU" dirty="0" smtClean="0"/>
              <a:t>produced or carried by plant</a:t>
            </a:r>
          </a:p>
          <a:p>
            <a:pPr marL="628650" lvl="1" indent="-171450">
              <a:buFont typeface="Courier New" panose="02070309020205020404" pitchFamily="49" charset="0"/>
              <a:buChar char="o"/>
            </a:pPr>
            <a:r>
              <a:rPr lang="en-AU" dirty="0" smtClean="0"/>
              <a:t>stored within plant.</a:t>
            </a:r>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a:t>
            </a:fld>
            <a:endParaRPr lang="en-AU"/>
          </a:p>
        </p:txBody>
      </p:sp>
    </p:spTree>
    <p:extLst>
      <p:ext uri="{BB962C8B-B14F-4D97-AF65-F5344CB8AC3E}">
        <p14:creationId xmlns:p14="http://schemas.microsoft.com/office/powerpoint/2010/main" val="188760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AU" b="1" dirty="0" smtClean="0"/>
              <a:t>Why is the isolation of hazardous energies associated with plant important?</a:t>
            </a:r>
          </a:p>
          <a:p>
            <a:r>
              <a:rPr lang="en-AU" dirty="0" smtClean="0"/>
              <a:t>A range of hazardous energies exists in mobile and fixed plant in mining operations, such as stored, electrical, and mechanical energies. During normal operating conditions, workers are generally protected from these energies by controls such as the plant’s design and guarding.</a:t>
            </a:r>
            <a:endParaRPr lang="en-AU" sz="1200" b="1" i="0" u="none" strike="noStrike" kern="1200" baseline="0" dirty="0" smtClean="0">
              <a:solidFill>
                <a:schemeClr val="tx1"/>
              </a:solidFill>
              <a:latin typeface="+mn-lt"/>
              <a:ea typeface="+mn-ea"/>
              <a:cs typeface="+mn-cs"/>
            </a:endParaRPr>
          </a:p>
          <a:p>
            <a:endParaRPr lang="en-AU" sz="1200" b="1"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Controlling exposures to hazardous energies: </a:t>
            </a:r>
          </a:p>
          <a:p>
            <a:r>
              <a:rPr lang="en-AU" sz="1200" b="0" i="0" u="none" strike="noStrike" kern="1200" baseline="0" dirty="0" smtClean="0">
                <a:solidFill>
                  <a:schemeClr val="tx1"/>
                </a:solidFill>
                <a:latin typeface="+mn-lt"/>
                <a:ea typeface="+mn-ea"/>
                <a:cs typeface="+mn-cs"/>
              </a:rPr>
              <a:t>Hazardous energy is any form of energy with the potential to cause harm. Hazardous energies exist in all mining operations. Exposure to the hazardous energies associated with plant continues to be a significant cause of fatal and serious injuries in the Western Australian minerals sector.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Hazardous energies: </a:t>
            </a:r>
          </a:p>
          <a:p>
            <a:r>
              <a:rPr lang="en-AU" sz="1200" b="0" i="0" u="none" strike="noStrike" kern="1200" baseline="0" dirty="0" smtClean="0">
                <a:solidFill>
                  <a:schemeClr val="tx1"/>
                </a:solidFill>
                <a:latin typeface="+mn-lt"/>
                <a:ea typeface="+mn-ea"/>
                <a:cs typeface="+mn-cs"/>
              </a:rPr>
              <a:t>Some forms of hazardous energies to consider are listed below.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Electrical energy </a:t>
            </a:r>
            <a:r>
              <a:rPr lang="en-AU" sz="1200" b="0" i="0" u="none" strike="noStrike" kern="1200" baseline="0" dirty="0" smtClean="0">
                <a:solidFill>
                  <a:schemeClr val="tx1"/>
                </a:solidFill>
                <a:latin typeface="+mn-lt"/>
                <a:ea typeface="+mn-ea"/>
                <a:cs typeface="+mn-cs"/>
              </a:rPr>
              <a:t>– energy made available by the flow of electric charge through a conductor. It can be encountered live through power lines, transformers, switchgear, local controls and distributors; or it can be stored in batteries or capacitors. Workers may be harmed through electric shock, exposure to an electric arc, or induced electrical currents in adjacent cables. </a:t>
            </a:r>
          </a:p>
          <a:p>
            <a:r>
              <a:rPr lang="en-AU" sz="1200" b="0" i="1" u="none" strike="noStrike" kern="1200" baseline="0" dirty="0" smtClean="0">
                <a:solidFill>
                  <a:schemeClr val="tx1"/>
                </a:solidFill>
                <a:latin typeface="+mn-lt"/>
                <a:ea typeface="+mn-ea"/>
                <a:cs typeface="+mn-cs"/>
              </a:rPr>
              <a:t>Note: This guideline does not cover high voltage (HV) installations and their isolation.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Chemical energy </a:t>
            </a:r>
            <a:r>
              <a:rPr lang="en-AU" sz="1200" b="0" i="0" u="none" strike="noStrike" kern="1200" baseline="0" dirty="0" smtClean="0">
                <a:solidFill>
                  <a:schemeClr val="tx1"/>
                </a:solidFill>
                <a:latin typeface="+mn-lt"/>
                <a:ea typeface="+mn-ea"/>
                <a:cs typeface="+mn-cs"/>
              </a:rPr>
              <a:t>– energy that is stored in chemicals and that is released and converted into other forms when a substance undergoes a chemical reaction. For example, when explosives go off, stored chemical energy is transferred to the surroundings as thermal, sound and kinetic energies.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Mechanical (or kinetic) energy </a:t>
            </a:r>
            <a:r>
              <a:rPr lang="en-AU" sz="1200" b="0" i="0" u="none" strike="noStrike" kern="1200" baseline="0" dirty="0" smtClean="0">
                <a:solidFill>
                  <a:schemeClr val="tx1"/>
                </a:solidFill>
                <a:latin typeface="+mn-lt"/>
                <a:ea typeface="+mn-ea"/>
                <a:cs typeface="+mn-cs"/>
              </a:rPr>
              <a:t>– the energy an object, component or material possesses due to its motion. Setting an object into motion requires that the object be accelerated to attain motion, and this energy, if hazardous, must be dissipated and isolated. Examples include flywheels, conveyor systems, and fans that can be moved or energised by physical means.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Stored (or potential) energy</a:t>
            </a:r>
            <a:r>
              <a:rPr lang="en-AU" sz="1200" b="0" i="0" u="none" strike="noStrike" kern="1200" baseline="0" dirty="0" smtClean="0">
                <a:solidFill>
                  <a:schemeClr val="tx1"/>
                </a:solidFill>
                <a:latin typeface="+mn-lt"/>
                <a:ea typeface="+mn-ea"/>
                <a:cs typeface="+mn-cs"/>
              </a:rPr>
              <a:t> – the energy stored within a physical system, including gravitational potential, and pneumatic and hydraulic pressure energies. Mine site examples include hydraulic systems, vacuum systems, power presses, blocked pipework and vessels, inflated tyres, accumulators and other pressure vessels, power washers, conveyor counterweights, pneumatic valves with fail-safe spring mechanisms, stockpile faces and storage dams.</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Thermal energy </a:t>
            </a:r>
            <a:r>
              <a:rPr lang="en-AU" sz="1200" b="0" i="0" u="none" strike="noStrike" kern="1200" baseline="0" dirty="0" smtClean="0">
                <a:solidFill>
                  <a:schemeClr val="tx1"/>
                </a:solidFill>
                <a:latin typeface="+mn-lt"/>
                <a:ea typeface="+mn-ea"/>
                <a:cs typeface="+mn-cs"/>
              </a:rPr>
              <a:t>– the internal energy present in a system or substance by virtue of its temperature. Experienced as either heat or cold, thermal energy is commonly produced by mechanical devices (combustion or friction), electrical resistance, and chemical reactions or change of state (e.g. melting, evaporation, sublimation).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Radiation energy </a:t>
            </a:r>
            <a:r>
              <a:rPr lang="en-AU" sz="1200" b="0" i="0" u="none" strike="noStrike" kern="1200" baseline="0" dirty="0" smtClean="0">
                <a:solidFill>
                  <a:schemeClr val="tx1"/>
                </a:solidFill>
                <a:latin typeface="+mn-lt"/>
                <a:ea typeface="+mn-ea"/>
                <a:cs typeface="+mn-cs"/>
              </a:rPr>
              <a:t>– energy from electromagnetic sources such as lasers, microwave transmitters, equipment that generates infra-red or ultraviolet light, and X-ray machines. Workers may be harmed through exposure to laser beams and ultraviolet light (e.g. skin and eye damage), and X-rays (e.g. cancer). </a:t>
            </a:r>
          </a:p>
          <a:p>
            <a:r>
              <a:rPr lang="en-AU" sz="1200" b="0" i="0" u="none" strike="noStrike" kern="1200" baseline="0" dirty="0" smtClean="0">
                <a:solidFill>
                  <a:schemeClr val="tx1"/>
                </a:solidFill>
                <a:latin typeface="+mn-lt"/>
                <a:ea typeface="+mn-ea"/>
                <a:cs typeface="+mn-cs"/>
              </a:rPr>
              <a:t>Potential radiation energy sources used at mining operations include downhole or well logging tools, portable XRF analysers, nuclear moisture or density gauges, and material-grading devices. </a:t>
            </a:r>
          </a:p>
          <a:p>
            <a:r>
              <a:rPr lang="en-AU" sz="1200" b="0" i="1" u="none" strike="noStrike" kern="1200" baseline="0" dirty="0" smtClean="0">
                <a:solidFill>
                  <a:schemeClr val="tx1"/>
                </a:solidFill>
                <a:latin typeface="+mn-lt"/>
                <a:ea typeface="+mn-ea"/>
                <a:cs typeface="+mn-cs"/>
              </a:rPr>
              <a:t>Note: Isolation of ionising radiation devices is only to be conducted by a competent and authorised radiation safety officer, as required under the mining operation’s radiation management plan. </a:t>
            </a:r>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5</a:t>
            </a:fld>
            <a:endParaRPr lang="en-AU" dirty="0"/>
          </a:p>
        </p:txBody>
      </p:sp>
    </p:spTree>
    <p:extLst>
      <p:ext uri="{BB962C8B-B14F-4D97-AF65-F5344CB8AC3E}">
        <p14:creationId xmlns:p14="http://schemas.microsoft.com/office/powerpoint/2010/main" val="35118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a:t>
            </a:fld>
            <a:endParaRPr lang="en-AU"/>
          </a:p>
        </p:txBody>
      </p:sp>
    </p:spTree>
    <p:extLst>
      <p:ext uri="{BB962C8B-B14F-4D97-AF65-F5344CB8AC3E}">
        <p14:creationId xmlns:p14="http://schemas.microsoft.com/office/powerpoint/2010/main" val="2209520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b="1" i="0" u="none" strike="noStrike" kern="1200" baseline="0" dirty="0" smtClean="0">
                <a:solidFill>
                  <a:schemeClr val="tx1"/>
                </a:solidFill>
                <a:latin typeface="+mn-lt"/>
                <a:ea typeface="+mn-ea"/>
                <a:cs typeface="+mn-cs"/>
              </a:rPr>
              <a:t>Work requiring partial or complete energisation </a:t>
            </a: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Some tasks require plant to be either partially or completely energised. Examples include the inching of mills during relining, and assessing the source of a fault or damage where information can only be obtained during plant operation. </a:t>
            </a:r>
          </a:p>
          <a:p>
            <a:r>
              <a:rPr lang="en-AU" sz="1200" b="0" i="0" u="none" strike="noStrike" kern="1200" baseline="0" dirty="0" smtClean="0">
                <a:solidFill>
                  <a:schemeClr val="tx1"/>
                </a:solidFill>
                <a:latin typeface="+mn-lt"/>
                <a:ea typeface="+mn-ea"/>
                <a:cs typeface="+mn-cs"/>
              </a:rPr>
              <a:t>Using a risk-based approach, the controls implemented need to prevent exposure of persons to the hazardous energies involved, rather than prevent release of those energies. </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Work requiring partial or complete energisation </a:t>
            </a:r>
          </a:p>
          <a:p>
            <a:r>
              <a:rPr lang="en-AU" sz="1200" b="0" i="0" u="none" strike="noStrike" kern="1200" baseline="0" dirty="0" smtClean="0">
                <a:solidFill>
                  <a:schemeClr val="tx1"/>
                </a:solidFill>
                <a:latin typeface="+mn-lt"/>
                <a:ea typeface="+mn-ea"/>
                <a:cs typeface="+mn-cs"/>
              </a:rPr>
              <a:t>Mobile plant may need to be either partially or completely energised for fault finding or calibration. Examples include: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testing hydraulic pump performance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fault-finding in electrical wiring harnesses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assessing alternator performance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checking the condition or performance of wet braking systems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checking accumulator pressures </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fitting tracks.</a:t>
            </a: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endParaRPr lang="en-AU"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a:t>
            </a:fld>
            <a:endParaRPr lang="en-AU"/>
          </a:p>
        </p:txBody>
      </p:sp>
    </p:spTree>
    <p:extLst>
      <p:ext uri="{BB962C8B-B14F-4D97-AF65-F5344CB8AC3E}">
        <p14:creationId xmlns:p14="http://schemas.microsoft.com/office/powerpoint/2010/main" val="3814234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8</a:t>
            </a:fld>
            <a:endParaRPr lang="en-AU"/>
          </a:p>
        </p:txBody>
      </p:sp>
    </p:spTree>
    <p:extLst>
      <p:ext uri="{BB962C8B-B14F-4D97-AF65-F5344CB8AC3E}">
        <p14:creationId xmlns:p14="http://schemas.microsoft.com/office/powerpoint/2010/main" val="57410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9</a:t>
            </a:fld>
            <a:endParaRPr lang="en-AU"/>
          </a:p>
        </p:txBody>
      </p:sp>
    </p:spTree>
    <p:extLst>
      <p:ext uri="{BB962C8B-B14F-4D97-AF65-F5344CB8AC3E}">
        <p14:creationId xmlns:p14="http://schemas.microsoft.com/office/powerpoint/2010/main" val="35334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30082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0" y="1196975"/>
            <a:ext cx="7777163" cy="71438"/>
          </a:xfrm>
          <a:prstGeom prst="rect">
            <a:avLst/>
          </a:prstGeom>
          <a:solidFill>
            <a:schemeClr val="bg1"/>
          </a:solidFill>
          <a:ln w="9525" algn="ctr">
            <a:solidFill>
              <a:schemeClr val="bg1"/>
            </a:solidFill>
            <a:round/>
            <a:headEnd/>
            <a:tailEnd/>
          </a:ln>
        </p:spPr>
        <p:txBody>
          <a:bodyPr/>
          <a:lstStyle/>
          <a:p>
            <a:endParaRPr lang="en-AU"/>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19641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92396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35837127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sp>
        <p:nvSpPr>
          <p:cNvPr id="9" name="Text Placeholder 8"/>
          <p:cNvSpPr>
            <a:spLocks noGrp="1"/>
          </p:cNvSpPr>
          <p:nvPr>
            <p:ph type="body" sz="quarter" idx="10" hasCustomPrompt="1"/>
          </p:nvPr>
        </p:nvSpPr>
        <p:spPr>
          <a:xfrm>
            <a:off x="542925" y="1984976"/>
            <a:ext cx="3971925" cy="725273"/>
          </a:xfrm>
        </p:spPr>
        <p:txBody>
          <a:bodyPr anchor="ctr">
            <a:normAutofit/>
          </a:bodyPr>
          <a:lstStyle>
            <a:lvl1pPr marL="0" indent="0" algn="ctr">
              <a:buNone/>
              <a:defRPr sz="3200" b="1" baseline="0">
                <a:solidFill>
                  <a:srgbClr val="0E6E71"/>
                </a:solidFill>
              </a:defRPr>
            </a:lvl1pPr>
          </a:lstStyle>
          <a:p>
            <a:pPr lvl="0"/>
            <a:r>
              <a:rPr lang="en-AU" dirty="0"/>
              <a:t>Enter Title Here</a:t>
            </a:r>
          </a:p>
        </p:txBody>
      </p:sp>
      <p:sp>
        <p:nvSpPr>
          <p:cNvPr id="10" name="Text Placeholder 8"/>
          <p:cNvSpPr>
            <a:spLocks noGrp="1"/>
          </p:cNvSpPr>
          <p:nvPr>
            <p:ph type="body" sz="quarter" idx="11" hasCustomPrompt="1"/>
          </p:nvPr>
        </p:nvSpPr>
        <p:spPr>
          <a:xfrm>
            <a:off x="542925" y="4176242"/>
            <a:ext cx="3971925" cy="428710"/>
          </a:xfrm>
        </p:spPr>
        <p:txBody>
          <a:bodyPr anchor="ctr">
            <a:normAutofit/>
          </a:bodyPr>
          <a:lstStyle>
            <a:lvl1pPr marL="0" indent="0" algn="ctr">
              <a:buNone/>
              <a:defRPr sz="2000" b="0" baseline="0">
                <a:solidFill>
                  <a:srgbClr val="8E1A16"/>
                </a:solidFill>
              </a:defRPr>
            </a:lvl1pPr>
          </a:lstStyle>
          <a:p>
            <a:pPr lvl="0"/>
            <a:r>
              <a:rPr lang="en-AU" dirty="0"/>
              <a:t>Presented by</a:t>
            </a:r>
          </a:p>
        </p:txBody>
      </p:sp>
      <p:sp>
        <p:nvSpPr>
          <p:cNvPr id="11" name="Text Placeholder 8"/>
          <p:cNvSpPr>
            <a:spLocks noGrp="1"/>
          </p:cNvSpPr>
          <p:nvPr>
            <p:ph type="body" sz="quarter" idx="12" hasCustomPrompt="1"/>
          </p:nvPr>
        </p:nvSpPr>
        <p:spPr>
          <a:xfrm>
            <a:off x="542925" y="4892934"/>
            <a:ext cx="3971925" cy="428710"/>
          </a:xfrm>
        </p:spPr>
        <p:txBody>
          <a:bodyPr anchor="ctr">
            <a:normAutofit/>
          </a:bodyPr>
          <a:lstStyle>
            <a:lvl1pPr marL="0" indent="0" algn="ctr">
              <a:buNone/>
              <a:defRPr sz="2800" b="1" baseline="0">
                <a:solidFill>
                  <a:srgbClr val="8E1A16"/>
                </a:solidFill>
              </a:defRPr>
            </a:lvl1pPr>
          </a:lstStyle>
          <a:p>
            <a:pPr lvl="0"/>
            <a:r>
              <a:rPr lang="en-AU" dirty="0"/>
              <a:t>Enter Name Here</a:t>
            </a:r>
          </a:p>
        </p:txBody>
      </p:sp>
      <p:sp>
        <p:nvSpPr>
          <p:cNvPr id="13" name="Picture Placeholder 12"/>
          <p:cNvSpPr>
            <a:spLocks noGrp="1"/>
          </p:cNvSpPr>
          <p:nvPr>
            <p:ph type="pic" sz="quarter" idx="13"/>
          </p:nvPr>
        </p:nvSpPr>
        <p:spPr>
          <a:xfrm>
            <a:off x="4662488" y="1268413"/>
            <a:ext cx="4349750" cy="4884737"/>
          </a:xfrm>
        </p:spPr>
        <p:txBody>
          <a:bodyPr/>
          <a:lstStyle/>
          <a:p>
            <a:r>
              <a:rPr lang="en-US" dirty="0"/>
              <a:t>Click icon to add picture</a:t>
            </a:r>
            <a:endParaRPr lang="en-AU" dirty="0"/>
          </a:p>
        </p:txBody>
      </p:sp>
    </p:spTree>
    <p:extLst>
      <p:ext uri="{BB962C8B-B14F-4D97-AF65-F5344CB8AC3E}">
        <p14:creationId xmlns:p14="http://schemas.microsoft.com/office/powerpoint/2010/main" val="287240942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667" r:id="rId8"/>
    <p:sldLayoutId id="2147483668" r:id="rId9"/>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2018 Mines Safety Roadshow in October 2018.</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2018.</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1173663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10</a:t>
            </a:fld>
            <a:endParaRPr lang="en-US" dirty="0"/>
          </a:p>
        </p:txBody>
      </p:sp>
      <p:sp>
        <p:nvSpPr>
          <p:cNvPr id="5" name="Title 4"/>
          <p:cNvSpPr>
            <a:spLocks noGrp="1"/>
          </p:cNvSpPr>
          <p:nvPr>
            <p:ph type="title"/>
          </p:nvPr>
        </p:nvSpPr>
        <p:spPr/>
        <p:txBody>
          <a:bodyPr/>
          <a:lstStyle/>
          <a:p>
            <a:r>
              <a:rPr lang="en-AU" dirty="0"/>
              <a:t>Mines Safety Bulletin No. 101 </a:t>
            </a:r>
          </a:p>
        </p:txBody>
      </p:sp>
      <p:sp>
        <p:nvSpPr>
          <p:cNvPr id="6" name="Content Placeholder 5"/>
          <p:cNvSpPr>
            <a:spLocks noGrp="1"/>
          </p:cNvSpPr>
          <p:nvPr>
            <p:ph idx="1"/>
          </p:nvPr>
        </p:nvSpPr>
        <p:spPr/>
        <p:txBody>
          <a:bodyPr/>
          <a:lstStyle/>
          <a:p>
            <a:r>
              <a:rPr lang="en-AU" dirty="0"/>
              <a:t>Water cart broke down in the middle of the night. Serviceperson filled the transmission system with oil and left as two fitters were checking for leaks. </a:t>
            </a:r>
          </a:p>
          <a:p>
            <a:r>
              <a:rPr lang="en-AU" dirty="0"/>
              <a:t>The fitters placed commissioning tags on the main isolation point and instructed the driver to collect his belongings from the truck. </a:t>
            </a:r>
            <a:r>
              <a:rPr lang="en-AU" dirty="0">
                <a:solidFill>
                  <a:srgbClr val="A32816"/>
                </a:solidFill>
              </a:rPr>
              <a:t>This instruction was misunderstood. </a:t>
            </a:r>
          </a:p>
          <a:p>
            <a:r>
              <a:rPr lang="en-AU" dirty="0"/>
              <a:t>As the fitters were inspecting the underside of the truck, they heard the truck’s gears being engaged and realised it was about to drive off. </a:t>
            </a:r>
          </a:p>
          <a:p>
            <a:r>
              <a:rPr lang="en-AU" dirty="0"/>
              <a:t>They quickly moved from under the truck as it drove away. </a:t>
            </a:r>
          </a:p>
          <a:p>
            <a:endParaRPr lang="en-AU" dirty="0"/>
          </a:p>
        </p:txBody>
      </p:sp>
    </p:spTree>
    <p:extLst>
      <p:ext uri="{BB962C8B-B14F-4D97-AF65-F5344CB8AC3E}">
        <p14:creationId xmlns:p14="http://schemas.microsoft.com/office/powerpoint/2010/main" val="2132039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11</a:t>
            </a:fld>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63720" y="1600200"/>
            <a:ext cx="6842589" cy="44958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AU" dirty="0"/>
              <a:t>Mines Safety Bulletin No. 101 </a:t>
            </a:r>
          </a:p>
        </p:txBody>
      </p:sp>
    </p:spTree>
    <p:extLst>
      <p:ext uri="{BB962C8B-B14F-4D97-AF65-F5344CB8AC3E}">
        <p14:creationId xmlns:p14="http://schemas.microsoft.com/office/powerpoint/2010/main" val="598233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12</a:t>
            </a:fld>
            <a:endParaRPr lang="en-US" dirty="0"/>
          </a:p>
        </p:txBody>
      </p:sp>
      <p:sp>
        <p:nvSpPr>
          <p:cNvPr id="5" name="Title 4"/>
          <p:cNvSpPr>
            <a:spLocks noGrp="1"/>
          </p:cNvSpPr>
          <p:nvPr>
            <p:ph type="title"/>
          </p:nvPr>
        </p:nvSpPr>
        <p:spPr/>
        <p:txBody>
          <a:bodyPr/>
          <a:lstStyle/>
          <a:p>
            <a:r>
              <a:rPr lang="en-AU" dirty="0"/>
              <a:t>Mines Safety Bulletin No. 101 </a:t>
            </a:r>
          </a:p>
        </p:txBody>
      </p:sp>
      <p:sp>
        <p:nvSpPr>
          <p:cNvPr id="6" name="Content Placeholder 5"/>
          <p:cNvSpPr>
            <a:spLocks noGrp="1"/>
          </p:cNvSpPr>
          <p:nvPr>
            <p:ph idx="1"/>
          </p:nvPr>
        </p:nvSpPr>
        <p:spPr>
          <a:xfrm>
            <a:off x="685800" y="1600200"/>
            <a:ext cx="8278688" cy="4495800"/>
          </a:xfrm>
        </p:spPr>
        <p:txBody>
          <a:bodyPr/>
          <a:lstStyle/>
          <a:p>
            <a:r>
              <a:rPr lang="en-AU" dirty="0"/>
              <a:t>At the start of the day shift, a fitter had placed a “restricted operations” tag on the main isolation point of a truck after the driver had completed his pre-start checks. </a:t>
            </a:r>
          </a:p>
          <a:p>
            <a:r>
              <a:rPr lang="en-AU" dirty="0"/>
              <a:t>The fitter commenced his inspection and asked the driver to go to the cabin and turn on the engine as the wheels needed to be turned. </a:t>
            </a:r>
          </a:p>
          <a:p>
            <a:r>
              <a:rPr lang="en-AU" dirty="0"/>
              <a:t>As the fitter continued to work under the truck, a light vehicle that was parked in front of the truck left the area. Assuming it was being driven by the fitter, the driver started to move his truck. The fitter went to the centre of the truck as it passed over him. </a:t>
            </a:r>
          </a:p>
          <a:p>
            <a:endParaRPr lang="en-AU" dirty="0"/>
          </a:p>
        </p:txBody>
      </p:sp>
    </p:spTree>
    <p:extLst>
      <p:ext uri="{BB962C8B-B14F-4D97-AF65-F5344CB8AC3E}">
        <p14:creationId xmlns:p14="http://schemas.microsoft.com/office/powerpoint/2010/main" val="1502028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Significant Incident Report No. 251</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13</a:t>
            </a:fld>
            <a:endParaRPr lang="en-US" dirty="0"/>
          </a:p>
        </p:txBody>
      </p:sp>
      <p:sp>
        <p:nvSpPr>
          <p:cNvPr id="5" name="Content Placeholder 4"/>
          <p:cNvSpPr>
            <a:spLocks noGrp="1"/>
          </p:cNvSpPr>
          <p:nvPr>
            <p:ph idx="1"/>
          </p:nvPr>
        </p:nvSpPr>
        <p:spPr/>
        <p:txBody>
          <a:bodyPr/>
          <a:lstStyle/>
          <a:p>
            <a:pPr marL="0" indent="0">
              <a:buNone/>
            </a:pPr>
            <a:r>
              <a:rPr lang="en-AU" b="1" dirty="0"/>
              <a:t>Subject: </a:t>
            </a:r>
            <a:r>
              <a:rPr lang="en-AU" dirty="0"/>
              <a:t>Worker seriously injured while operating a block-making machine</a:t>
            </a:r>
          </a:p>
          <a:p>
            <a:pPr marL="0" indent="0">
              <a:buNone/>
            </a:pPr>
            <a:r>
              <a:rPr lang="en-AU" b="1" dirty="0"/>
              <a:t>Date: </a:t>
            </a:r>
            <a:r>
              <a:rPr lang="en-AU" dirty="0"/>
              <a:t>24 February 2017</a:t>
            </a:r>
          </a:p>
          <a:p>
            <a:pPr marL="0" indent="0">
              <a:buNone/>
            </a:pPr>
            <a:endParaRPr lang="en-AU" b="1" dirty="0"/>
          </a:p>
          <a:p>
            <a:pPr marL="0" indent="0">
              <a:buNone/>
            </a:pPr>
            <a:r>
              <a:rPr lang="en-AU" b="1" dirty="0"/>
              <a:t>Summary of incident</a:t>
            </a:r>
          </a:p>
          <a:p>
            <a:pPr marL="0" indent="0">
              <a:buNone/>
            </a:pPr>
            <a:r>
              <a:rPr lang="en-AU" dirty="0"/>
              <a:t>In January 2017, an operator was in the process of setting up a block-making machine to manufacture limestone blocks. </a:t>
            </a:r>
          </a:p>
          <a:p>
            <a:pPr marL="0" indent="0">
              <a:buNone/>
            </a:pPr>
            <a:endParaRPr lang="en-AU" dirty="0"/>
          </a:p>
          <a:p>
            <a:pPr marL="0" indent="0">
              <a:buNone/>
            </a:pPr>
            <a:r>
              <a:rPr lang="en-AU" dirty="0"/>
              <a:t>The machine was switched on and set to operate in auto mode.</a:t>
            </a:r>
          </a:p>
          <a:p>
            <a:endParaRPr lang="en-AU" dirty="0"/>
          </a:p>
        </p:txBody>
      </p:sp>
    </p:spTree>
    <p:extLst>
      <p:ext uri="{BB962C8B-B14F-4D97-AF65-F5344CB8AC3E}">
        <p14:creationId xmlns:p14="http://schemas.microsoft.com/office/powerpoint/2010/main" val="3802405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14</a:t>
            </a:fld>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9866" y="1600200"/>
            <a:ext cx="6504268" cy="44958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AU" dirty="0"/>
              <a:t>Significant Incident Report No. 251</a:t>
            </a:r>
          </a:p>
        </p:txBody>
      </p:sp>
    </p:spTree>
    <p:extLst>
      <p:ext uri="{BB962C8B-B14F-4D97-AF65-F5344CB8AC3E}">
        <p14:creationId xmlns:p14="http://schemas.microsoft.com/office/powerpoint/2010/main" val="2753306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Significant Incident Report No. 251</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15</a:t>
            </a:fld>
            <a:endParaRPr lang="en-US" dirty="0"/>
          </a:p>
        </p:txBody>
      </p:sp>
      <p:sp>
        <p:nvSpPr>
          <p:cNvPr id="5" name="Content Placeholder 4"/>
          <p:cNvSpPr>
            <a:spLocks noGrp="1"/>
          </p:cNvSpPr>
          <p:nvPr>
            <p:ph idx="1"/>
          </p:nvPr>
        </p:nvSpPr>
        <p:spPr/>
        <p:txBody>
          <a:bodyPr/>
          <a:lstStyle/>
          <a:p>
            <a:r>
              <a:rPr lang="en-AU" dirty="0"/>
              <a:t>The operator noticed a large rock in the machine’s feed tray and opened a safety guard on the side of the machine, entering an area between the tamper head and feed tray.</a:t>
            </a:r>
          </a:p>
          <a:p>
            <a:r>
              <a:rPr lang="en-AU" dirty="0"/>
              <a:t>While attempting to remove the rock, the machine began operating, trapping him between the moving tamper head and feed tray.</a:t>
            </a:r>
          </a:p>
          <a:p>
            <a:endParaRPr lang="en-AU" dirty="0"/>
          </a:p>
        </p:txBody>
      </p:sp>
    </p:spTree>
    <p:extLst>
      <p:ext uri="{BB962C8B-B14F-4D97-AF65-F5344CB8AC3E}">
        <p14:creationId xmlns:p14="http://schemas.microsoft.com/office/powerpoint/2010/main" val="1083246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Significant Incident Report No. 251</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16</a:t>
            </a:fld>
            <a:endParaRPr lang="en-US" dirty="0"/>
          </a:p>
        </p:txBody>
      </p:sp>
      <p:sp>
        <p:nvSpPr>
          <p:cNvPr id="5" name="Content Placeholder 4"/>
          <p:cNvSpPr>
            <a:spLocks noGrp="1"/>
          </p:cNvSpPr>
          <p:nvPr>
            <p:ph idx="1"/>
          </p:nvPr>
        </p:nvSpPr>
        <p:spPr/>
        <p:txBody>
          <a:bodyPr/>
          <a:lstStyle/>
          <a:p>
            <a:r>
              <a:rPr lang="en-AU" dirty="0"/>
              <a:t>Another worker walking towards the machine noticed the guard in the open position and the injured operator. </a:t>
            </a:r>
          </a:p>
          <a:p>
            <a:r>
              <a:rPr lang="en-AU" dirty="0"/>
              <a:t>The worker switched the machine from auto mode to manual mode (disabling the sensors) and raised the tamper head to free the operator. </a:t>
            </a:r>
          </a:p>
          <a:p>
            <a:r>
              <a:rPr lang="en-AU" dirty="0"/>
              <a:t>After receiving emergency medical treatment, the operator was transferred by helicopter to hospital with very serious, multiple injuries.</a:t>
            </a:r>
          </a:p>
          <a:p>
            <a:endParaRPr lang="en-AU" dirty="0"/>
          </a:p>
        </p:txBody>
      </p:sp>
    </p:spTree>
    <p:extLst>
      <p:ext uri="{BB962C8B-B14F-4D97-AF65-F5344CB8AC3E}">
        <p14:creationId xmlns:p14="http://schemas.microsoft.com/office/powerpoint/2010/main" val="2920259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685800" y="1600200"/>
            <a:ext cx="7918648" cy="4495800"/>
          </a:xfrm>
        </p:spPr>
        <p:txBody>
          <a:bodyPr/>
          <a:lstStyle/>
          <a:p>
            <a:r>
              <a:rPr lang="en-AU" sz="2800" dirty="0"/>
              <a:t>Why aren’t we learning?</a:t>
            </a:r>
          </a:p>
          <a:p>
            <a:r>
              <a:rPr lang="en-AU" sz="2800" dirty="0"/>
              <a:t>What can we do about it?</a:t>
            </a:r>
          </a:p>
          <a:p>
            <a:r>
              <a:rPr lang="en-AU" sz="2800" dirty="0"/>
              <a:t>What can we do to prevent reoccurrence?</a:t>
            </a:r>
          </a:p>
          <a:p>
            <a:r>
              <a:rPr lang="en-AU" sz="2800" dirty="0"/>
              <a:t>What can we do to climb the hierarchy of control?</a:t>
            </a:r>
          </a:p>
          <a:p>
            <a:endParaRPr lang="en-AU" dirty="0"/>
          </a:p>
          <a:p>
            <a:endParaRPr lang="en-AU" dirty="0"/>
          </a:p>
          <a:p>
            <a:pPr marL="0" indent="0" algn="ctr">
              <a:buNone/>
            </a:pPr>
            <a:r>
              <a:rPr lang="en-AU" b="1" dirty="0">
                <a:solidFill>
                  <a:prstClr val="black"/>
                </a:solidFill>
              </a:rPr>
              <a:t>Please spend 10 minutes talking with your neighbours at your table</a:t>
            </a:r>
          </a:p>
          <a:p>
            <a:pPr marL="0" indent="0">
              <a:buNone/>
            </a:pPr>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17</a:t>
            </a:fld>
            <a:endParaRPr lang="en-US" dirty="0"/>
          </a:p>
        </p:txBody>
      </p:sp>
      <p:pic>
        <p:nvPicPr>
          <p:cNvPr id="5" name="Picture 2" descr="C:\Users\bec.moore@dmp.wa.gov.au\AppData\Local\Microsoft\Windows\Temporary Internet Files\Content.Outlook\WIZ10ZHM\Hazardta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50" r="16238"/>
          <a:stretch/>
        </p:blipFill>
        <p:spPr bwMode="auto">
          <a:xfrm>
            <a:off x="-36512" y="-27385"/>
            <a:ext cx="9180512" cy="1301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50620" y="342501"/>
            <a:ext cx="6385560" cy="523220"/>
          </a:xfrm>
          <a:prstGeom prst="rect">
            <a:avLst/>
          </a:prstGeom>
          <a:noFill/>
        </p:spPr>
        <p:txBody>
          <a:bodyPr wrap="square" rtlCol="0">
            <a:spAutoFit/>
          </a:bodyPr>
          <a:lstStyle/>
          <a:p>
            <a:pPr algn="ctr"/>
            <a:r>
              <a:rPr lang="en-AU" sz="2800" b="1" dirty="0">
                <a:solidFill>
                  <a:schemeClr val="bg1"/>
                </a:solidFill>
              </a:rPr>
              <a:t>Workshop</a:t>
            </a:r>
          </a:p>
        </p:txBody>
      </p:sp>
    </p:spTree>
    <p:extLst>
      <p:ext uri="{BB962C8B-B14F-4D97-AF65-F5344CB8AC3E}">
        <p14:creationId xmlns:p14="http://schemas.microsoft.com/office/powerpoint/2010/main" val="937219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18</a:t>
            </a:fld>
            <a:endParaRPr lang="en-US" dirty="0"/>
          </a:p>
        </p:txBody>
      </p:sp>
      <p:sp>
        <p:nvSpPr>
          <p:cNvPr id="5" name="Title 4"/>
          <p:cNvSpPr>
            <a:spLocks noGrp="1"/>
          </p:cNvSpPr>
          <p:nvPr>
            <p:ph type="title"/>
          </p:nvPr>
        </p:nvSpPr>
        <p:spPr>
          <a:xfrm>
            <a:off x="685800" y="228600"/>
            <a:ext cx="8854752" cy="752128"/>
          </a:xfrm>
        </p:spPr>
        <p:txBody>
          <a:bodyPr/>
          <a:lstStyle/>
          <a:p>
            <a:r>
              <a:rPr lang="en-AU" dirty="0"/>
              <a:t>Mines Safety Bulletin No. 101 – Contributory factors</a:t>
            </a:r>
          </a:p>
        </p:txBody>
      </p:sp>
      <p:sp>
        <p:nvSpPr>
          <p:cNvPr id="6" name="Content Placeholder 5"/>
          <p:cNvSpPr>
            <a:spLocks noGrp="1"/>
          </p:cNvSpPr>
          <p:nvPr>
            <p:ph idx="1"/>
          </p:nvPr>
        </p:nvSpPr>
        <p:spPr/>
        <p:txBody>
          <a:bodyPr/>
          <a:lstStyle/>
          <a:p>
            <a:r>
              <a:rPr lang="en-AU" dirty="0"/>
              <a:t>Truck drivers were unaware that fitters were under their trucks before moving off. </a:t>
            </a:r>
          </a:p>
          <a:p>
            <a:r>
              <a:rPr lang="en-AU" dirty="0"/>
              <a:t>Incorrect use or failure to use appropriate tags has contributed to each of these incidents. </a:t>
            </a:r>
          </a:p>
          <a:p>
            <a:r>
              <a:rPr lang="en-AU" dirty="0"/>
              <a:t>Truck drivers and fitters did not follow correct procedures relating to isolation and tagging. </a:t>
            </a:r>
          </a:p>
          <a:p>
            <a:r>
              <a:rPr lang="en-AU" dirty="0"/>
              <a:t>This included not placing tags at isolation and control points, not checking isolation points for tags, and the driver being in the cabin during repairs.</a:t>
            </a:r>
          </a:p>
        </p:txBody>
      </p:sp>
    </p:spTree>
    <p:extLst>
      <p:ext uri="{BB962C8B-B14F-4D97-AF65-F5344CB8AC3E}">
        <p14:creationId xmlns:p14="http://schemas.microsoft.com/office/powerpoint/2010/main" val="1851265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19</a:t>
            </a:fld>
            <a:endParaRPr lang="en-US" dirty="0"/>
          </a:p>
        </p:txBody>
      </p:sp>
      <p:sp>
        <p:nvSpPr>
          <p:cNvPr id="5" name="Title 4"/>
          <p:cNvSpPr>
            <a:spLocks noGrp="1"/>
          </p:cNvSpPr>
          <p:nvPr>
            <p:ph type="title"/>
          </p:nvPr>
        </p:nvSpPr>
        <p:spPr>
          <a:xfrm>
            <a:off x="685800" y="228600"/>
            <a:ext cx="9142784" cy="752128"/>
          </a:xfrm>
        </p:spPr>
        <p:txBody>
          <a:bodyPr/>
          <a:lstStyle/>
          <a:p>
            <a:r>
              <a:rPr lang="en-AU" dirty="0"/>
              <a:t>Mines Safety Bulletin No. 101 – Contributory factors</a:t>
            </a:r>
          </a:p>
        </p:txBody>
      </p:sp>
      <p:sp>
        <p:nvSpPr>
          <p:cNvPr id="6" name="Content Placeholder 5"/>
          <p:cNvSpPr>
            <a:spLocks noGrp="1"/>
          </p:cNvSpPr>
          <p:nvPr>
            <p:ph idx="1"/>
          </p:nvPr>
        </p:nvSpPr>
        <p:spPr/>
        <p:txBody>
          <a:bodyPr/>
          <a:lstStyle/>
          <a:p>
            <a:r>
              <a:rPr lang="en-AU" dirty="0"/>
              <a:t>Communication practices between the drivers and fitters were poor and incorrect assumptions made by both parties.</a:t>
            </a:r>
          </a:p>
          <a:p>
            <a:r>
              <a:rPr lang="en-AU" dirty="0"/>
              <a:t>Systems of work were inadequate to ensure workers were clear of the area before trucks were driven off. </a:t>
            </a:r>
          </a:p>
          <a:p>
            <a:r>
              <a:rPr lang="en-AU" dirty="0"/>
              <a:t>Wheel chocks were not used in any of the incidents. In one of the incidents, the horn was not sounded before the truck moved off. </a:t>
            </a:r>
          </a:p>
          <a:p>
            <a:r>
              <a:rPr lang="en-AU" dirty="0"/>
              <a:t>Two of the incidents occurred at night when visibility was limited. </a:t>
            </a:r>
          </a:p>
          <a:p>
            <a:endParaRPr lang="en-AU" dirty="0"/>
          </a:p>
        </p:txBody>
      </p:sp>
    </p:spTree>
    <p:extLst>
      <p:ext uri="{BB962C8B-B14F-4D97-AF65-F5344CB8AC3E}">
        <p14:creationId xmlns:p14="http://schemas.microsoft.com/office/powerpoint/2010/main" val="2032842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1442258"/>
          </a:xfrm>
          <a:prstGeom prst="rect">
            <a:avLst/>
          </a:prstGeom>
        </p:spPr>
      </p:pic>
      <p:pic>
        <p:nvPicPr>
          <p:cNvPr id="9" name="Picture 8" descr="DMIRS-PowerPoint-Template-June-2017_FINAL-16_9-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53863"/>
            <a:ext cx="9144000" cy="719328"/>
          </a:xfrm>
          <a:prstGeom prst="rect">
            <a:avLst/>
          </a:prstGeom>
        </p:spPr>
      </p:pic>
      <p:sp>
        <p:nvSpPr>
          <p:cNvPr id="6" name="Rectangle 7">
            <a:extLst>
              <a:ext uri="{FF2B5EF4-FFF2-40B4-BE49-F238E27FC236}">
                <a16:creationId xmlns:a16="http://schemas.microsoft.com/office/drawing/2014/main" id="{E62B09EE-4ACA-43DA-8F3D-386000159F43}"/>
              </a:ext>
            </a:extLst>
          </p:cNvPr>
          <p:cNvSpPr>
            <a:spLocks noGrp="1" noChangeArrowheads="1"/>
          </p:cNvSpPr>
          <p:nvPr/>
        </p:nvSpPr>
        <p:spPr bwMode="auto">
          <a:xfrm>
            <a:off x="5580112" y="2849828"/>
            <a:ext cx="3094112" cy="1471404"/>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dirty="0" smtClean="0">
                <a:solidFill>
                  <a:srgbClr val="A32816"/>
                </a:solidFill>
              </a:rPr>
              <a:t>2018 Mines </a:t>
            </a:r>
            <a:r>
              <a:rPr lang="en-US" sz="4400" dirty="0">
                <a:solidFill>
                  <a:srgbClr val="A32816"/>
                </a:solidFill>
              </a:rPr>
              <a:t>Safety Roadshow</a:t>
            </a:r>
          </a:p>
          <a:p>
            <a:pPr algn="ctr" eaLnBrk="0" fontAlgn="base" hangingPunct="0">
              <a:spcBef>
                <a:spcPct val="0"/>
              </a:spcBef>
              <a:spcAft>
                <a:spcPct val="0"/>
              </a:spcAft>
            </a:pPr>
            <a:endParaRPr lang="en-US" sz="1000" dirty="0">
              <a:solidFill>
                <a:prstClr val="black"/>
              </a:solidFill>
            </a:endParaRPr>
          </a:p>
        </p:txBody>
      </p:sp>
      <p:pic>
        <p:nvPicPr>
          <p:cNvPr id="8" name="Picture 7">
            <a:extLst>
              <a:ext uri="{FF2B5EF4-FFF2-40B4-BE49-F238E27FC236}">
                <a16:creationId xmlns:a16="http://schemas.microsoft.com/office/drawing/2014/main" id="{0A1C5E6E-26B8-459A-B4DE-DC39D9ECC870}"/>
              </a:ext>
            </a:extLst>
          </p:cNvPr>
          <p:cNvPicPr>
            <a:picLocks noChangeAspect="1"/>
          </p:cNvPicPr>
          <p:nvPr/>
        </p:nvPicPr>
        <p:blipFill>
          <a:blip r:embed="rId5"/>
          <a:stretch>
            <a:fillRect/>
          </a:stretch>
        </p:blipFill>
        <p:spPr>
          <a:xfrm>
            <a:off x="395536" y="1844824"/>
            <a:ext cx="4956720" cy="3481413"/>
          </a:xfrm>
          <a:prstGeom prst="rect">
            <a:avLst/>
          </a:prstGeom>
        </p:spPr>
      </p:pic>
    </p:spTree>
    <p:extLst>
      <p:ext uri="{BB962C8B-B14F-4D97-AF65-F5344CB8AC3E}">
        <p14:creationId xmlns:p14="http://schemas.microsoft.com/office/powerpoint/2010/main" val="138755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Significant Incident Report No. 251</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20</a:t>
            </a:fld>
            <a:endParaRPr lang="en-US" dirty="0"/>
          </a:p>
        </p:txBody>
      </p:sp>
      <p:sp>
        <p:nvSpPr>
          <p:cNvPr id="3" name="Content Placeholder 2"/>
          <p:cNvSpPr>
            <a:spLocks noGrp="1"/>
          </p:cNvSpPr>
          <p:nvPr>
            <p:ph idx="1"/>
          </p:nvPr>
        </p:nvSpPr>
        <p:spPr/>
        <p:txBody>
          <a:bodyPr/>
          <a:lstStyle/>
          <a:p>
            <a:pPr marL="0" indent="0">
              <a:buNone/>
            </a:pPr>
            <a:r>
              <a:rPr lang="en-AU" b="1" dirty="0"/>
              <a:t>Direct causes</a:t>
            </a:r>
          </a:p>
          <a:p>
            <a:pPr marL="0" indent="0">
              <a:buNone/>
            </a:pPr>
            <a:r>
              <a:rPr lang="en-AU" dirty="0"/>
              <a:t>Operator entered the guarded area of the block-making machine while the machine was not isolated and set to operate in auto mode.</a:t>
            </a:r>
          </a:p>
          <a:p>
            <a:endParaRPr lang="en-AU" dirty="0"/>
          </a:p>
        </p:txBody>
      </p:sp>
    </p:spTree>
    <p:extLst>
      <p:ext uri="{BB962C8B-B14F-4D97-AF65-F5344CB8AC3E}">
        <p14:creationId xmlns:p14="http://schemas.microsoft.com/office/powerpoint/2010/main" val="953228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Significant Incident Report No. 251</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21</a:t>
            </a:fld>
            <a:endParaRPr lang="en-US" dirty="0"/>
          </a:p>
        </p:txBody>
      </p:sp>
      <p:sp>
        <p:nvSpPr>
          <p:cNvPr id="3" name="Content Placeholder 2"/>
          <p:cNvSpPr>
            <a:spLocks noGrp="1"/>
          </p:cNvSpPr>
          <p:nvPr>
            <p:ph idx="1"/>
          </p:nvPr>
        </p:nvSpPr>
        <p:spPr/>
        <p:txBody>
          <a:bodyPr/>
          <a:lstStyle/>
          <a:p>
            <a:pPr marL="0" indent="0">
              <a:buNone/>
            </a:pPr>
            <a:r>
              <a:rPr lang="en-AU" b="1" dirty="0"/>
              <a:t>Contributory causes</a:t>
            </a:r>
          </a:p>
          <a:p>
            <a:r>
              <a:rPr lang="en-AU" dirty="0"/>
              <a:t>Block-making machine had been set up prior to the incident to operate in auto mode.</a:t>
            </a:r>
          </a:p>
          <a:p>
            <a:r>
              <a:rPr lang="en-AU" dirty="0"/>
              <a:t>Machine's main electrical isolation switch was not functional.</a:t>
            </a:r>
          </a:p>
          <a:p>
            <a:r>
              <a:rPr lang="en-AU" dirty="0"/>
              <a:t>Both captive keys were in interlock units at the time of the incident, allowing access to the guarded area while the machine remained under power in auto mode.</a:t>
            </a:r>
          </a:p>
          <a:p>
            <a:endParaRPr lang="en-AU" dirty="0"/>
          </a:p>
        </p:txBody>
      </p:sp>
    </p:spTree>
    <p:extLst>
      <p:ext uri="{BB962C8B-B14F-4D97-AF65-F5344CB8AC3E}">
        <p14:creationId xmlns:p14="http://schemas.microsoft.com/office/powerpoint/2010/main" val="1754367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Significant Incident Report No. 251</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22</a:t>
            </a:fld>
            <a:endParaRPr lang="en-US" dirty="0"/>
          </a:p>
        </p:txBody>
      </p:sp>
      <p:sp>
        <p:nvSpPr>
          <p:cNvPr id="3" name="Content Placeholder 2"/>
          <p:cNvSpPr>
            <a:spLocks noGrp="1"/>
          </p:cNvSpPr>
          <p:nvPr>
            <p:ph idx="1"/>
          </p:nvPr>
        </p:nvSpPr>
        <p:spPr/>
        <p:txBody>
          <a:bodyPr/>
          <a:lstStyle/>
          <a:p>
            <a:pPr marL="0" indent="0">
              <a:buNone/>
            </a:pPr>
            <a:r>
              <a:rPr lang="en-AU" b="1" dirty="0"/>
              <a:t>Actions required</a:t>
            </a:r>
          </a:p>
          <a:p>
            <a:r>
              <a:rPr lang="en-AU" dirty="0"/>
              <a:t>Mine managers are reminded of the importance of maintaining a safe system of work and verifying the competency of the workers responsible for operating plant and mobile equipment on their sites.</a:t>
            </a:r>
          </a:p>
          <a:p>
            <a:endParaRPr lang="en-AU" dirty="0"/>
          </a:p>
        </p:txBody>
      </p:sp>
      <p:pic>
        <p:nvPicPr>
          <p:cNvPr id="5" name="Picture 4"/>
          <p:cNvPicPr>
            <a:picLocks noChangeAspect="1"/>
          </p:cNvPicPr>
          <p:nvPr/>
        </p:nvPicPr>
        <p:blipFill>
          <a:blip r:embed="rId3"/>
          <a:stretch>
            <a:fillRect/>
          </a:stretch>
        </p:blipFill>
        <p:spPr>
          <a:xfrm>
            <a:off x="2555776" y="3701429"/>
            <a:ext cx="3782554" cy="25969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8250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Human and organisational factors</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23</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310524"/>
            <a:ext cx="8784976" cy="4998796"/>
          </a:xfrm>
          <a:prstGeom prst="rect">
            <a:avLst/>
          </a:prstGeom>
        </p:spPr>
      </p:pic>
    </p:spTree>
    <p:extLst>
      <p:ext uri="{BB962C8B-B14F-4D97-AF65-F5344CB8AC3E}">
        <p14:creationId xmlns:p14="http://schemas.microsoft.com/office/powerpoint/2010/main" val="3283539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 name="Group 217"/>
          <p:cNvGrpSpPr/>
          <p:nvPr/>
        </p:nvGrpSpPr>
        <p:grpSpPr>
          <a:xfrm>
            <a:off x="107504" y="1501213"/>
            <a:ext cx="8926352" cy="4448067"/>
            <a:chOff x="0" y="235162"/>
            <a:chExt cx="12045141" cy="5250215"/>
          </a:xfrm>
        </p:grpSpPr>
        <p:cxnSp>
          <p:nvCxnSpPr>
            <p:cNvPr id="14" name="Straight Arrow Connector 13"/>
            <p:cNvCxnSpPr>
              <a:endCxn id="9" idx="1"/>
            </p:cNvCxnSpPr>
            <p:nvPr/>
          </p:nvCxnSpPr>
          <p:spPr>
            <a:xfrm flipV="1">
              <a:off x="2449671" y="1545630"/>
              <a:ext cx="968868" cy="7708"/>
            </a:xfrm>
            <a:prstGeom prst="straightConnector1">
              <a:avLst/>
            </a:prstGeom>
            <a:ln w="12700">
              <a:solidFill>
                <a:srgbClr val="0D9FA3"/>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88006" y="235167"/>
              <a:ext cx="2450104" cy="2773664"/>
            </a:xfrm>
            <a:prstGeom prst="roundRect">
              <a:avLst>
                <a:gd name="adj" fmla="val 5912"/>
              </a:avLst>
            </a:prstGeom>
            <a:solidFill>
              <a:srgbClr val="0D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latin typeface="Arial" panose="020B0604020202020204" pitchFamily="34" charset="0"/>
                <a:cs typeface="Arial" panose="020B0604020202020204" pitchFamily="34" charset="0"/>
              </a:endParaRPr>
            </a:p>
          </p:txBody>
        </p:sp>
        <p:graphicFrame>
          <p:nvGraphicFramePr>
            <p:cNvPr id="6" name="Diagram 5"/>
            <p:cNvGraphicFramePr/>
            <p:nvPr>
              <p:extLst/>
            </p:nvPr>
          </p:nvGraphicFramePr>
          <p:xfrm>
            <a:off x="0" y="724592"/>
            <a:ext cx="2969487" cy="2020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p:cNvSpPr/>
            <p:nvPr/>
          </p:nvSpPr>
          <p:spPr>
            <a:xfrm>
              <a:off x="2821924" y="235167"/>
              <a:ext cx="335991" cy="2773664"/>
            </a:xfrm>
            <a:prstGeom prst="roundRect">
              <a:avLst>
                <a:gd name="adj" fmla="val 28436"/>
              </a:avLst>
            </a:prstGeom>
            <a:solidFill>
              <a:schemeClr val="bg1"/>
            </a:solidFill>
            <a:ln w="19050">
              <a:solidFill>
                <a:srgbClr val="0D9FA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1050" b="1" dirty="0">
                  <a:solidFill>
                    <a:srgbClr val="0D9FA3"/>
                  </a:solidFill>
                  <a:latin typeface="Arial" panose="020B0604020202020204" pitchFamily="34" charset="0"/>
                  <a:cs typeface="Arial" panose="020B0604020202020204" pitchFamily="34" charset="0"/>
                </a:rPr>
                <a:t>Error prevention</a:t>
              </a:r>
            </a:p>
          </p:txBody>
        </p:sp>
        <p:sp>
          <p:nvSpPr>
            <p:cNvPr id="9" name="Rounded Rectangle 8"/>
            <p:cNvSpPr/>
            <p:nvPr/>
          </p:nvSpPr>
          <p:spPr>
            <a:xfrm>
              <a:off x="3418539" y="1251735"/>
              <a:ext cx="1236589" cy="587790"/>
            </a:xfrm>
            <a:prstGeom prst="roundRect">
              <a:avLst>
                <a:gd name="adj" fmla="val 22060"/>
              </a:avLst>
            </a:prstGeom>
            <a:solidFill>
              <a:srgbClr val="0D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Human performance</a:t>
              </a:r>
            </a:p>
          </p:txBody>
        </p:sp>
        <p:sp>
          <p:nvSpPr>
            <p:cNvPr id="10" name="TextBox 9"/>
            <p:cNvSpPr txBox="1"/>
            <p:nvPr/>
          </p:nvSpPr>
          <p:spPr>
            <a:xfrm rot="16200000">
              <a:off x="1268919" y="3130996"/>
              <a:ext cx="2773662" cy="338555"/>
            </a:xfrm>
            <a:prstGeom prst="rect">
              <a:avLst/>
            </a:prstGeom>
            <a:noFill/>
          </p:spPr>
          <p:txBody>
            <a:bodyPr wrap="square" rtlCol="0">
              <a:spAutoFit/>
            </a:bodyPr>
            <a:lstStyle/>
            <a:p>
              <a:pPr algn="ctr"/>
              <a:endParaRPr lang="en-AU" sz="1050" b="1" dirty="0">
                <a:solidFill>
                  <a:srgbClr val="0D9FA3"/>
                </a:solidFill>
                <a:latin typeface="Arial" panose="020B0604020202020204" pitchFamily="34" charset="0"/>
                <a:cs typeface="Arial" panose="020B0604020202020204" pitchFamily="34" charset="0"/>
              </a:endParaRPr>
            </a:p>
          </p:txBody>
        </p:sp>
        <p:sp>
          <p:nvSpPr>
            <p:cNvPr id="17" name="Rounded Rectangle 16"/>
            <p:cNvSpPr/>
            <p:nvPr/>
          </p:nvSpPr>
          <p:spPr>
            <a:xfrm>
              <a:off x="3418538" y="235166"/>
              <a:ext cx="1236589" cy="587790"/>
            </a:xfrm>
            <a:prstGeom prst="roundRect">
              <a:avLst>
                <a:gd name="adj" fmla="val 22060"/>
              </a:avLst>
            </a:prstGeom>
            <a:solidFill>
              <a:srgbClr val="0D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Desired performance</a:t>
              </a:r>
            </a:p>
          </p:txBody>
        </p:sp>
        <p:cxnSp>
          <p:nvCxnSpPr>
            <p:cNvPr id="21" name="Straight Arrow Connector 20"/>
            <p:cNvCxnSpPr>
              <a:stCxn id="9" idx="0"/>
              <a:endCxn id="17" idx="2"/>
            </p:cNvCxnSpPr>
            <p:nvPr/>
          </p:nvCxnSpPr>
          <p:spPr>
            <a:xfrm flipH="1" flipV="1">
              <a:off x="4036833" y="822956"/>
              <a:ext cx="1" cy="428779"/>
            </a:xfrm>
            <a:prstGeom prst="straightConnector1">
              <a:avLst/>
            </a:prstGeom>
            <a:ln w="19050">
              <a:solidFill>
                <a:srgbClr val="0D9FA3"/>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418537" y="2251677"/>
              <a:ext cx="1236589" cy="587790"/>
            </a:xfrm>
            <a:prstGeom prst="roundRect">
              <a:avLst>
                <a:gd name="adj" fmla="val 22060"/>
              </a:avLst>
            </a:prstGeom>
            <a:solidFill>
              <a:srgbClr val="0D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Human error</a:t>
              </a:r>
            </a:p>
          </p:txBody>
        </p:sp>
        <p:cxnSp>
          <p:nvCxnSpPr>
            <p:cNvPr id="23" name="Straight Arrow Connector 22"/>
            <p:cNvCxnSpPr>
              <a:stCxn id="9" idx="2"/>
              <a:endCxn id="22" idx="0"/>
            </p:cNvCxnSpPr>
            <p:nvPr/>
          </p:nvCxnSpPr>
          <p:spPr>
            <a:xfrm flipH="1">
              <a:off x="4036832" y="1839525"/>
              <a:ext cx="2" cy="412152"/>
            </a:xfrm>
            <a:prstGeom prst="straightConnector1">
              <a:avLst/>
            </a:prstGeom>
            <a:ln w="19050">
              <a:solidFill>
                <a:srgbClr val="0D9FA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2"/>
              <a:endCxn id="32" idx="0"/>
            </p:cNvCxnSpPr>
            <p:nvPr/>
          </p:nvCxnSpPr>
          <p:spPr>
            <a:xfrm flipH="1">
              <a:off x="4036830" y="2839467"/>
              <a:ext cx="2" cy="876318"/>
            </a:xfrm>
            <a:prstGeom prst="straightConnector1">
              <a:avLst/>
            </a:prstGeom>
            <a:ln w="19050">
              <a:solidFill>
                <a:srgbClr val="0D9FA3"/>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418536" y="3008828"/>
              <a:ext cx="1236589" cy="460971"/>
            </a:xfrm>
            <a:prstGeom prst="roundRect">
              <a:avLst>
                <a:gd name="adj" fmla="val 28436"/>
              </a:avLst>
            </a:prstGeom>
            <a:solidFill>
              <a:schemeClr val="bg1"/>
            </a:solidFill>
            <a:ln w="19050">
              <a:solidFill>
                <a:srgbClr val="0D9FA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b="1" dirty="0">
                  <a:solidFill>
                    <a:srgbClr val="0D9FA3"/>
                  </a:solidFill>
                  <a:latin typeface="Arial" panose="020B0604020202020204" pitchFamily="34" charset="0"/>
                  <a:cs typeface="Arial" panose="020B0604020202020204" pitchFamily="34" charset="0"/>
                </a:rPr>
                <a:t>Error management</a:t>
              </a:r>
            </a:p>
          </p:txBody>
        </p:sp>
        <p:sp>
          <p:nvSpPr>
            <p:cNvPr id="32" name="Rounded Rectangle 31"/>
            <p:cNvSpPr/>
            <p:nvPr/>
          </p:nvSpPr>
          <p:spPr>
            <a:xfrm>
              <a:off x="3418535" y="3715785"/>
              <a:ext cx="1236590" cy="292325"/>
            </a:xfrm>
            <a:prstGeom prst="roundRect">
              <a:avLst>
                <a:gd name="adj" fmla="val 40009"/>
              </a:avLst>
            </a:prstGeom>
            <a:solidFill>
              <a:srgbClr val="0D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Event</a:t>
              </a:r>
            </a:p>
          </p:txBody>
        </p:sp>
        <p:sp>
          <p:nvSpPr>
            <p:cNvPr id="33" name="Rounded Rectangle 32"/>
            <p:cNvSpPr/>
            <p:nvPr/>
          </p:nvSpPr>
          <p:spPr>
            <a:xfrm>
              <a:off x="3418535" y="4250595"/>
              <a:ext cx="1236589" cy="292325"/>
            </a:xfrm>
            <a:prstGeom prst="roundRect">
              <a:avLst>
                <a:gd name="adj" fmla="val 40009"/>
              </a:avLst>
            </a:prstGeom>
            <a:solidFill>
              <a:srgbClr val="0D9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Near Miss</a:t>
              </a:r>
            </a:p>
          </p:txBody>
        </p:sp>
        <p:cxnSp>
          <p:nvCxnSpPr>
            <p:cNvPr id="37" name="Elbow Connector 36"/>
            <p:cNvCxnSpPr>
              <a:stCxn id="22" idx="1"/>
              <a:endCxn id="33" idx="1"/>
            </p:cNvCxnSpPr>
            <p:nvPr/>
          </p:nvCxnSpPr>
          <p:spPr>
            <a:xfrm rot="10800000" flipV="1">
              <a:off x="3418535" y="2545572"/>
              <a:ext cx="2" cy="1851186"/>
            </a:xfrm>
            <a:prstGeom prst="bentConnector3">
              <a:avLst>
                <a:gd name="adj1" fmla="val 11430100000"/>
              </a:avLst>
            </a:prstGeom>
            <a:ln w="19050">
              <a:solidFill>
                <a:srgbClr val="0D9FA3"/>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4939469" y="235164"/>
              <a:ext cx="1190940" cy="587790"/>
            </a:xfrm>
            <a:prstGeom prst="roundRect">
              <a:avLst>
                <a:gd name="adj" fmla="val 22060"/>
              </a:avLst>
            </a:prstGeom>
            <a:solidFill>
              <a:srgbClr val="A02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Unintentional</a:t>
              </a:r>
            </a:p>
          </p:txBody>
        </p:sp>
        <p:sp>
          <p:nvSpPr>
            <p:cNvPr id="41" name="Rounded Rectangle 40"/>
            <p:cNvSpPr/>
            <p:nvPr/>
          </p:nvSpPr>
          <p:spPr>
            <a:xfrm>
              <a:off x="4939469" y="3956700"/>
              <a:ext cx="1190940" cy="587790"/>
            </a:xfrm>
            <a:prstGeom prst="roundRect">
              <a:avLst>
                <a:gd name="adj" fmla="val 22060"/>
              </a:avLst>
            </a:prstGeom>
            <a:solidFill>
              <a:srgbClr val="454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Intentional</a:t>
              </a:r>
            </a:p>
          </p:txBody>
        </p:sp>
        <p:cxnSp>
          <p:nvCxnSpPr>
            <p:cNvPr id="43" name="Elbow Connector 42"/>
            <p:cNvCxnSpPr>
              <a:stCxn id="22" idx="3"/>
              <a:endCxn id="40" idx="1"/>
            </p:cNvCxnSpPr>
            <p:nvPr/>
          </p:nvCxnSpPr>
          <p:spPr>
            <a:xfrm flipV="1">
              <a:off x="4655126" y="529059"/>
              <a:ext cx="284343" cy="2016513"/>
            </a:xfrm>
            <a:prstGeom prst="bentConnector3">
              <a:avLst/>
            </a:prstGeom>
            <a:ln w="19050">
              <a:solidFill>
                <a:srgbClr val="0D9FA3"/>
              </a:solidFill>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6414752" y="235163"/>
              <a:ext cx="1236589" cy="293895"/>
            </a:xfrm>
            <a:prstGeom prst="roundRect">
              <a:avLst>
                <a:gd name="adj" fmla="val 39913"/>
              </a:avLst>
            </a:prstGeom>
            <a:solidFill>
              <a:srgbClr val="A02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Slips</a:t>
              </a:r>
            </a:p>
          </p:txBody>
        </p:sp>
        <p:sp>
          <p:nvSpPr>
            <p:cNvPr id="48" name="Rounded Rectangle 47"/>
            <p:cNvSpPr/>
            <p:nvPr/>
          </p:nvSpPr>
          <p:spPr>
            <a:xfrm>
              <a:off x="6414752" y="724070"/>
              <a:ext cx="1236589" cy="293895"/>
            </a:xfrm>
            <a:prstGeom prst="roundRect">
              <a:avLst>
                <a:gd name="adj" fmla="val 39913"/>
              </a:avLst>
            </a:prstGeom>
            <a:solidFill>
              <a:srgbClr val="A02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Lapses</a:t>
              </a:r>
            </a:p>
          </p:txBody>
        </p:sp>
        <p:sp>
          <p:nvSpPr>
            <p:cNvPr id="49" name="Rounded Rectangle 48"/>
            <p:cNvSpPr/>
            <p:nvPr/>
          </p:nvSpPr>
          <p:spPr>
            <a:xfrm>
              <a:off x="6414751" y="1692577"/>
              <a:ext cx="1236589" cy="293895"/>
            </a:xfrm>
            <a:prstGeom prst="roundRect">
              <a:avLst>
                <a:gd name="adj" fmla="val 39913"/>
              </a:avLst>
            </a:prstGeom>
            <a:solidFill>
              <a:srgbClr val="A02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Mistakes</a:t>
              </a:r>
            </a:p>
          </p:txBody>
        </p:sp>
        <p:cxnSp>
          <p:nvCxnSpPr>
            <p:cNvPr id="52" name="Elbow Connector 51"/>
            <p:cNvCxnSpPr>
              <a:stCxn id="22" idx="3"/>
              <a:endCxn id="41" idx="1"/>
            </p:cNvCxnSpPr>
            <p:nvPr/>
          </p:nvCxnSpPr>
          <p:spPr>
            <a:xfrm>
              <a:off x="4655126" y="2545572"/>
              <a:ext cx="284343" cy="1705023"/>
            </a:xfrm>
            <a:prstGeom prst="bentConnector3">
              <a:avLst/>
            </a:prstGeom>
            <a:ln w="19050">
              <a:solidFill>
                <a:srgbClr val="0D9FA3"/>
              </a:solidFill>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0" idx="3"/>
              <a:endCxn id="47" idx="1"/>
            </p:cNvCxnSpPr>
            <p:nvPr/>
          </p:nvCxnSpPr>
          <p:spPr>
            <a:xfrm flipV="1">
              <a:off x="6130409" y="382111"/>
              <a:ext cx="284343" cy="146948"/>
            </a:xfrm>
            <a:prstGeom prst="bentConnector3">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40" idx="3"/>
              <a:endCxn id="48" idx="1"/>
            </p:cNvCxnSpPr>
            <p:nvPr/>
          </p:nvCxnSpPr>
          <p:spPr>
            <a:xfrm>
              <a:off x="6130409" y="529059"/>
              <a:ext cx="284343" cy="341959"/>
            </a:xfrm>
            <a:prstGeom prst="bentConnector3">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40" idx="3"/>
              <a:endCxn id="49" idx="1"/>
            </p:cNvCxnSpPr>
            <p:nvPr/>
          </p:nvCxnSpPr>
          <p:spPr>
            <a:xfrm>
              <a:off x="6130409" y="529059"/>
              <a:ext cx="284342" cy="1310466"/>
            </a:xfrm>
            <a:prstGeom prst="bentConnector3">
              <a:avLst>
                <a:gd name="adj1" fmla="val 50000"/>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7900679" y="235162"/>
              <a:ext cx="1434471" cy="293895"/>
            </a:xfrm>
            <a:prstGeom prst="roundRect">
              <a:avLst>
                <a:gd name="adj" fmla="val 39913"/>
              </a:avLst>
            </a:prstGeom>
            <a:solidFill>
              <a:srgbClr val="A02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Attention failures</a:t>
              </a:r>
            </a:p>
          </p:txBody>
        </p:sp>
        <p:sp>
          <p:nvSpPr>
            <p:cNvPr id="100" name="Rounded Rectangle 99"/>
            <p:cNvSpPr/>
            <p:nvPr/>
          </p:nvSpPr>
          <p:spPr>
            <a:xfrm>
              <a:off x="7900679" y="724070"/>
              <a:ext cx="1434471" cy="293895"/>
            </a:xfrm>
            <a:prstGeom prst="roundRect">
              <a:avLst>
                <a:gd name="adj" fmla="val 39913"/>
              </a:avLst>
            </a:prstGeom>
            <a:solidFill>
              <a:srgbClr val="A02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Memory failures</a:t>
              </a:r>
            </a:p>
          </p:txBody>
        </p:sp>
        <p:sp>
          <p:nvSpPr>
            <p:cNvPr id="102" name="Rounded Rectangle 101"/>
            <p:cNvSpPr/>
            <p:nvPr/>
          </p:nvSpPr>
          <p:spPr>
            <a:xfrm>
              <a:off x="7900679" y="1354802"/>
              <a:ext cx="1434471" cy="293895"/>
            </a:xfrm>
            <a:prstGeom prst="roundRect">
              <a:avLst>
                <a:gd name="adj" fmla="val 39913"/>
              </a:avLst>
            </a:prstGeom>
            <a:solidFill>
              <a:srgbClr val="A02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Rule based</a:t>
              </a:r>
            </a:p>
          </p:txBody>
        </p:sp>
        <p:sp>
          <p:nvSpPr>
            <p:cNvPr id="103" name="Rounded Rectangle 102"/>
            <p:cNvSpPr/>
            <p:nvPr/>
          </p:nvSpPr>
          <p:spPr>
            <a:xfrm>
              <a:off x="7900679" y="2054010"/>
              <a:ext cx="1434471" cy="399838"/>
            </a:xfrm>
            <a:prstGeom prst="roundRect">
              <a:avLst>
                <a:gd name="adj" fmla="val 25360"/>
              </a:avLst>
            </a:prstGeom>
            <a:solidFill>
              <a:srgbClr val="A02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Knowledge</a:t>
              </a:r>
            </a:p>
            <a:p>
              <a:pPr algn="ctr"/>
              <a:r>
                <a:rPr lang="en-AU" sz="900" dirty="0">
                  <a:latin typeface="Arial" panose="020B0604020202020204" pitchFamily="34" charset="0"/>
                  <a:cs typeface="Arial" panose="020B0604020202020204" pitchFamily="34" charset="0"/>
                </a:rPr>
                <a:t>based</a:t>
              </a:r>
            </a:p>
          </p:txBody>
        </p:sp>
        <p:sp>
          <p:nvSpPr>
            <p:cNvPr id="131" name="Rounded Rectangle 130"/>
            <p:cNvSpPr/>
            <p:nvPr/>
          </p:nvSpPr>
          <p:spPr>
            <a:xfrm>
              <a:off x="9586319" y="235162"/>
              <a:ext cx="2458822" cy="782803"/>
            </a:xfrm>
            <a:prstGeom prst="roundRect">
              <a:avLst>
                <a:gd name="adj" fmla="val 13189"/>
              </a:avLst>
            </a:prstGeom>
            <a:solidFill>
              <a:schemeClr val="bg1"/>
            </a:solidFill>
            <a:ln w="19050">
              <a:solidFill>
                <a:srgbClr val="A02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A02A1D"/>
                  </a:solidFill>
                  <a:latin typeface="Arial" panose="020B0604020202020204" pitchFamily="34" charset="0"/>
                  <a:cs typeface="Arial" panose="020B0604020202020204" pitchFamily="34" charset="0"/>
                </a:rPr>
                <a:t>Plan of action satisfactory, but action deviated from intention in some unintentional way</a:t>
              </a:r>
            </a:p>
          </p:txBody>
        </p:sp>
        <p:cxnSp>
          <p:nvCxnSpPr>
            <p:cNvPr id="133" name="Straight Arrow Connector 132"/>
            <p:cNvCxnSpPr>
              <a:stCxn id="47" idx="3"/>
              <a:endCxn id="99" idx="1"/>
            </p:cNvCxnSpPr>
            <p:nvPr/>
          </p:nvCxnSpPr>
          <p:spPr>
            <a:xfrm flipV="1">
              <a:off x="7651341" y="382110"/>
              <a:ext cx="249338" cy="1"/>
            </a:xfrm>
            <a:prstGeom prst="straightConnector1">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48" idx="3"/>
              <a:endCxn id="100" idx="1"/>
            </p:cNvCxnSpPr>
            <p:nvPr/>
          </p:nvCxnSpPr>
          <p:spPr>
            <a:xfrm>
              <a:off x="7651341" y="871018"/>
              <a:ext cx="249338" cy="0"/>
            </a:xfrm>
            <a:prstGeom prst="straightConnector1">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Elbow Connector 137"/>
            <p:cNvCxnSpPr>
              <a:stCxn id="99" idx="3"/>
              <a:endCxn id="131" idx="1"/>
            </p:cNvCxnSpPr>
            <p:nvPr/>
          </p:nvCxnSpPr>
          <p:spPr>
            <a:xfrm>
              <a:off x="9335150" y="382110"/>
              <a:ext cx="251169" cy="244454"/>
            </a:xfrm>
            <a:prstGeom prst="bentConnector3">
              <a:avLst>
                <a:gd name="adj1" fmla="val 50000"/>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Elbow Connector 139"/>
            <p:cNvCxnSpPr>
              <a:stCxn id="100" idx="3"/>
              <a:endCxn id="131" idx="1"/>
            </p:cNvCxnSpPr>
            <p:nvPr/>
          </p:nvCxnSpPr>
          <p:spPr>
            <a:xfrm flipV="1">
              <a:off x="9335150" y="626564"/>
              <a:ext cx="251169" cy="244454"/>
            </a:xfrm>
            <a:prstGeom prst="bentConnector3">
              <a:avLst>
                <a:gd name="adj1" fmla="val 50000"/>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sp>
          <p:nvSpPr>
            <p:cNvPr id="151" name="Rounded Rectangle 150"/>
            <p:cNvSpPr/>
            <p:nvPr/>
          </p:nvSpPr>
          <p:spPr>
            <a:xfrm>
              <a:off x="9584489" y="1235325"/>
              <a:ext cx="2458822" cy="532847"/>
            </a:xfrm>
            <a:prstGeom prst="roundRect">
              <a:avLst>
                <a:gd name="adj" fmla="val 13189"/>
              </a:avLst>
            </a:prstGeom>
            <a:solidFill>
              <a:schemeClr val="bg1"/>
            </a:solidFill>
            <a:ln w="19050">
              <a:solidFill>
                <a:srgbClr val="A02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A02A1D"/>
                  </a:solidFill>
                  <a:latin typeface="Arial" panose="020B0604020202020204" pitchFamily="34" charset="0"/>
                  <a:cs typeface="Arial" panose="020B0604020202020204" pitchFamily="34" charset="0"/>
                </a:rPr>
                <a:t>Misapplication of good rule or application of a bad rule</a:t>
              </a:r>
            </a:p>
          </p:txBody>
        </p:sp>
        <p:sp>
          <p:nvSpPr>
            <p:cNvPr id="152" name="Rounded Rectangle 151"/>
            <p:cNvSpPr/>
            <p:nvPr/>
          </p:nvSpPr>
          <p:spPr>
            <a:xfrm>
              <a:off x="9584489" y="1926312"/>
              <a:ext cx="2458822" cy="651288"/>
            </a:xfrm>
            <a:prstGeom prst="roundRect">
              <a:avLst>
                <a:gd name="adj" fmla="val 13189"/>
              </a:avLst>
            </a:prstGeom>
            <a:solidFill>
              <a:schemeClr val="bg1"/>
            </a:solidFill>
            <a:ln w="19050">
              <a:solidFill>
                <a:srgbClr val="A02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A02A1D"/>
                  </a:solidFill>
                  <a:latin typeface="Arial" panose="020B0604020202020204" pitchFamily="34" charset="0"/>
                  <a:cs typeface="Arial" panose="020B0604020202020204" pitchFamily="34" charset="0"/>
                </a:rPr>
                <a:t>No ready-made solution, new situation tackled by thinking out answer from scratch</a:t>
              </a:r>
            </a:p>
          </p:txBody>
        </p:sp>
        <p:cxnSp>
          <p:nvCxnSpPr>
            <p:cNvPr id="155" name="Elbow Connector 154"/>
            <p:cNvCxnSpPr>
              <a:stCxn id="49" idx="3"/>
              <a:endCxn id="102" idx="1"/>
            </p:cNvCxnSpPr>
            <p:nvPr/>
          </p:nvCxnSpPr>
          <p:spPr>
            <a:xfrm flipV="1">
              <a:off x="7651340" y="1501750"/>
              <a:ext cx="249339" cy="337775"/>
            </a:xfrm>
            <a:prstGeom prst="bentConnector3">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Elbow Connector 156"/>
            <p:cNvCxnSpPr>
              <a:stCxn id="49" idx="3"/>
              <a:endCxn id="103" idx="1"/>
            </p:cNvCxnSpPr>
            <p:nvPr/>
          </p:nvCxnSpPr>
          <p:spPr>
            <a:xfrm>
              <a:off x="7651340" y="1839525"/>
              <a:ext cx="249339" cy="414404"/>
            </a:xfrm>
            <a:prstGeom prst="bentConnector3">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02" idx="3"/>
              <a:endCxn id="151" idx="1"/>
            </p:cNvCxnSpPr>
            <p:nvPr/>
          </p:nvCxnSpPr>
          <p:spPr>
            <a:xfrm flipV="1">
              <a:off x="9335150" y="1501749"/>
              <a:ext cx="249339" cy="1"/>
            </a:xfrm>
            <a:prstGeom prst="straightConnector1">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stCxn id="103" idx="3"/>
              <a:endCxn id="152" idx="1"/>
            </p:cNvCxnSpPr>
            <p:nvPr/>
          </p:nvCxnSpPr>
          <p:spPr>
            <a:xfrm flipV="1">
              <a:off x="9335150" y="2251956"/>
              <a:ext cx="249339" cy="1973"/>
            </a:xfrm>
            <a:prstGeom prst="straightConnector1">
              <a:avLst/>
            </a:prstGeom>
            <a:ln w="19050">
              <a:solidFill>
                <a:srgbClr val="A02A1D"/>
              </a:solidFill>
              <a:tailEnd type="triangle"/>
            </a:ln>
          </p:spPr>
          <p:style>
            <a:lnRef idx="1">
              <a:schemeClr val="accent1"/>
            </a:lnRef>
            <a:fillRef idx="0">
              <a:schemeClr val="accent1"/>
            </a:fillRef>
            <a:effectRef idx="0">
              <a:schemeClr val="accent1"/>
            </a:effectRef>
            <a:fontRef idx="minor">
              <a:schemeClr val="tx1"/>
            </a:fontRef>
          </p:style>
        </p:cxnSp>
        <p:sp>
          <p:nvSpPr>
            <p:cNvPr id="165" name="Rounded Rectangle 164"/>
            <p:cNvSpPr/>
            <p:nvPr/>
          </p:nvSpPr>
          <p:spPr>
            <a:xfrm>
              <a:off x="6414751" y="4103648"/>
              <a:ext cx="1236589" cy="293895"/>
            </a:xfrm>
            <a:prstGeom prst="roundRect">
              <a:avLst>
                <a:gd name="adj" fmla="val 39913"/>
              </a:avLst>
            </a:prstGeom>
            <a:solidFill>
              <a:srgbClr val="454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Violations</a:t>
              </a:r>
            </a:p>
          </p:txBody>
        </p:sp>
        <p:sp>
          <p:nvSpPr>
            <p:cNvPr id="167" name="Rounded Rectangle 166"/>
            <p:cNvSpPr/>
            <p:nvPr/>
          </p:nvSpPr>
          <p:spPr>
            <a:xfrm>
              <a:off x="7999619" y="2861880"/>
              <a:ext cx="1236589" cy="293895"/>
            </a:xfrm>
            <a:prstGeom prst="roundRect">
              <a:avLst>
                <a:gd name="adj" fmla="val 39913"/>
              </a:avLst>
            </a:prstGeom>
            <a:solidFill>
              <a:srgbClr val="454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Routine</a:t>
              </a:r>
            </a:p>
          </p:txBody>
        </p:sp>
        <p:sp>
          <p:nvSpPr>
            <p:cNvPr id="168" name="Rounded Rectangle 167"/>
            <p:cNvSpPr/>
            <p:nvPr/>
          </p:nvSpPr>
          <p:spPr>
            <a:xfrm>
              <a:off x="7999618" y="3550145"/>
              <a:ext cx="1236589" cy="293895"/>
            </a:xfrm>
            <a:prstGeom prst="roundRect">
              <a:avLst>
                <a:gd name="adj" fmla="val 39913"/>
              </a:avLst>
            </a:prstGeom>
            <a:solidFill>
              <a:srgbClr val="454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Exceptional</a:t>
              </a:r>
            </a:p>
          </p:txBody>
        </p:sp>
        <p:sp>
          <p:nvSpPr>
            <p:cNvPr id="169" name="Rounded Rectangle 168"/>
            <p:cNvSpPr/>
            <p:nvPr/>
          </p:nvSpPr>
          <p:spPr>
            <a:xfrm>
              <a:off x="7999618" y="4382986"/>
              <a:ext cx="1236589" cy="293895"/>
            </a:xfrm>
            <a:prstGeom prst="roundRect">
              <a:avLst>
                <a:gd name="adj" fmla="val 39913"/>
              </a:avLst>
            </a:prstGeom>
            <a:solidFill>
              <a:srgbClr val="454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Situational</a:t>
              </a:r>
            </a:p>
          </p:txBody>
        </p:sp>
        <p:sp>
          <p:nvSpPr>
            <p:cNvPr id="170" name="Rounded Rectangle 169"/>
            <p:cNvSpPr/>
            <p:nvPr/>
          </p:nvSpPr>
          <p:spPr>
            <a:xfrm>
              <a:off x="7999617" y="4985212"/>
              <a:ext cx="1236589" cy="500165"/>
            </a:xfrm>
            <a:prstGeom prst="roundRect">
              <a:avLst>
                <a:gd name="adj" fmla="val 16645"/>
              </a:avLst>
            </a:prstGeom>
            <a:solidFill>
              <a:srgbClr val="454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latin typeface="Arial" panose="020B0604020202020204" pitchFamily="34" charset="0"/>
                  <a:cs typeface="Arial" panose="020B0604020202020204" pitchFamily="34" charset="0"/>
                </a:rPr>
                <a:t>Acts of sabotage</a:t>
              </a:r>
            </a:p>
          </p:txBody>
        </p:sp>
        <p:sp>
          <p:nvSpPr>
            <p:cNvPr id="173" name="Rounded Rectangle 172"/>
            <p:cNvSpPr/>
            <p:nvPr/>
          </p:nvSpPr>
          <p:spPr>
            <a:xfrm>
              <a:off x="9584489" y="2775214"/>
              <a:ext cx="2458822" cy="467226"/>
            </a:xfrm>
            <a:prstGeom prst="roundRect">
              <a:avLst>
                <a:gd name="adj" fmla="val 13189"/>
              </a:avLst>
            </a:prstGeom>
            <a:solidFill>
              <a:schemeClr val="bg1"/>
            </a:solidFill>
            <a:ln w="19050">
              <a:solidFill>
                <a:srgbClr val="454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5415D"/>
                  </a:solidFill>
                  <a:latin typeface="Arial" panose="020B0604020202020204" pitchFamily="34" charset="0"/>
                  <a:cs typeface="Arial" panose="020B0604020202020204" pitchFamily="34" charset="0"/>
                </a:rPr>
                <a:t>Habitual deviation from regular practices</a:t>
              </a:r>
            </a:p>
          </p:txBody>
        </p:sp>
        <p:sp>
          <p:nvSpPr>
            <p:cNvPr id="174" name="Rounded Rectangle 173"/>
            <p:cNvSpPr/>
            <p:nvPr/>
          </p:nvSpPr>
          <p:spPr>
            <a:xfrm>
              <a:off x="9584489" y="3396846"/>
              <a:ext cx="2458822" cy="600492"/>
            </a:xfrm>
            <a:prstGeom prst="roundRect">
              <a:avLst>
                <a:gd name="adj" fmla="val 13189"/>
              </a:avLst>
            </a:prstGeom>
            <a:solidFill>
              <a:schemeClr val="bg1"/>
            </a:solidFill>
            <a:ln w="19050">
              <a:solidFill>
                <a:srgbClr val="454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5415D"/>
                  </a:solidFill>
                  <a:latin typeface="Arial" panose="020B0604020202020204" pitchFamily="34" charset="0"/>
                  <a:cs typeface="Arial" panose="020B0604020202020204" pitchFamily="34" charset="0"/>
                </a:rPr>
                <a:t>Non-routine infringement dictated by extreme local circumstances</a:t>
              </a:r>
            </a:p>
          </p:txBody>
        </p:sp>
        <p:sp>
          <p:nvSpPr>
            <p:cNvPr id="175" name="Rounded Rectangle 174"/>
            <p:cNvSpPr/>
            <p:nvPr/>
          </p:nvSpPr>
          <p:spPr>
            <a:xfrm>
              <a:off x="9584489" y="4236823"/>
              <a:ext cx="2458822" cy="586220"/>
            </a:xfrm>
            <a:prstGeom prst="roundRect">
              <a:avLst>
                <a:gd name="adj" fmla="val 13189"/>
              </a:avLst>
            </a:prstGeom>
            <a:solidFill>
              <a:schemeClr val="bg1"/>
            </a:solidFill>
            <a:ln w="19050">
              <a:solidFill>
                <a:srgbClr val="454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rgbClr val="45415D"/>
                  </a:solidFill>
                  <a:latin typeface="Arial" panose="020B0604020202020204" pitchFamily="34" charset="0"/>
                  <a:cs typeface="Arial" panose="020B0604020202020204" pitchFamily="34" charset="0"/>
                </a:rPr>
                <a:t>Non-routine infringement dictated by local circumstances</a:t>
              </a:r>
            </a:p>
          </p:txBody>
        </p:sp>
        <p:cxnSp>
          <p:nvCxnSpPr>
            <p:cNvPr id="179" name="Straight Arrow Connector 178"/>
            <p:cNvCxnSpPr>
              <a:stCxn id="41" idx="3"/>
              <a:endCxn id="165" idx="1"/>
            </p:cNvCxnSpPr>
            <p:nvPr/>
          </p:nvCxnSpPr>
          <p:spPr>
            <a:xfrm>
              <a:off x="6130409" y="4250595"/>
              <a:ext cx="284342" cy="1"/>
            </a:xfrm>
            <a:prstGeom prst="straightConnector1">
              <a:avLst/>
            </a:prstGeom>
            <a:ln w="19050">
              <a:solidFill>
                <a:srgbClr val="45415D"/>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169" idx="3"/>
              <a:endCxn id="175" idx="1"/>
            </p:cNvCxnSpPr>
            <p:nvPr/>
          </p:nvCxnSpPr>
          <p:spPr>
            <a:xfrm flipV="1">
              <a:off x="9236207" y="4529933"/>
              <a:ext cx="348282" cy="1"/>
            </a:xfrm>
            <a:prstGeom prst="straightConnector1">
              <a:avLst/>
            </a:prstGeom>
            <a:ln w="19050">
              <a:solidFill>
                <a:srgbClr val="45415D"/>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a:stCxn id="168" idx="3"/>
              <a:endCxn id="174" idx="1"/>
            </p:cNvCxnSpPr>
            <p:nvPr/>
          </p:nvCxnSpPr>
          <p:spPr>
            <a:xfrm flipV="1">
              <a:off x="9236207" y="3697092"/>
              <a:ext cx="348282" cy="1"/>
            </a:xfrm>
            <a:prstGeom prst="straightConnector1">
              <a:avLst/>
            </a:prstGeom>
            <a:ln w="19050">
              <a:solidFill>
                <a:srgbClr val="45415D"/>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stCxn id="167" idx="3"/>
              <a:endCxn id="173" idx="1"/>
            </p:cNvCxnSpPr>
            <p:nvPr/>
          </p:nvCxnSpPr>
          <p:spPr>
            <a:xfrm flipV="1">
              <a:off x="9236208" y="3008827"/>
              <a:ext cx="348281" cy="1"/>
            </a:xfrm>
            <a:prstGeom prst="straightConnector1">
              <a:avLst/>
            </a:prstGeom>
            <a:ln w="19050">
              <a:solidFill>
                <a:srgbClr val="45415D"/>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Elbow Connector 197"/>
            <p:cNvCxnSpPr>
              <a:stCxn id="165" idx="3"/>
              <a:endCxn id="170" idx="1"/>
            </p:cNvCxnSpPr>
            <p:nvPr/>
          </p:nvCxnSpPr>
          <p:spPr>
            <a:xfrm>
              <a:off x="7651340" y="4250596"/>
              <a:ext cx="348277" cy="984699"/>
            </a:xfrm>
            <a:prstGeom prst="bentConnector3">
              <a:avLst>
                <a:gd name="adj1" fmla="val 50000"/>
              </a:avLst>
            </a:prstGeom>
            <a:ln w="19050">
              <a:solidFill>
                <a:srgbClr val="45415D"/>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Elbow Connector 198"/>
            <p:cNvCxnSpPr>
              <a:stCxn id="165" idx="3"/>
              <a:endCxn id="167" idx="1"/>
            </p:cNvCxnSpPr>
            <p:nvPr/>
          </p:nvCxnSpPr>
          <p:spPr>
            <a:xfrm flipV="1">
              <a:off x="7651340" y="3008828"/>
              <a:ext cx="348279" cy="1241768"/>
            </a:xfrm>
            <a:prstGeom prst="bentConnector3">
              <a:avLst>
                <a:gd name="adj1" fmla="val 50000"/>
              </a:avLst>
            </a:prstGeom>
            <a:ln w="19050">
              <a:solidFill>
                <a:srgbClr val="45415D"/>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Elbow Connector 199"/>
            <p:cNvCxnSpPr>
              <a:stCxn id="165" idx="3"/>
              <a:endCxn id="168" idx="1"/>
            </p:cNvCxnSpPr>
            <p:nvPr/>
          </p:nvCxnSpPr>
          <p:spPr>
            <a:xfrm flipV="1">
              <a:off x="7651340" y="3697093"/>
              <a:ext cx="348278" cy="553503"/>
            </a:xfrm>
            <a:prstGeom prst="bentConnector3">
              <a:avLst>
                <a:gd name="adj1" fmla="val 50000"/>
              </a:avLst>
            </a:prstGeom>
            <a:ln w="19050">
              <a:solidFill>
                <a:srgbClr val="45415D"/>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Elbow Connector 210"/>
            <p:cNvCxnSpPr>
              <a:stCxn id="165" idx="3"/>
              <a:endCxn id="169" idx="1"/>
            </p:cNvCxnSpPr>
            <p:nvPr/>
          </p:nvCxnSpPr>
          <p:spPr>
            <a:xfrm>
              <a:off x="7651340" y="4250596"/>
              <a:ext cx="348278" cy="279338"/>
            </a:xfrm>
            <a:prstGeom prst="bentConnector3">
              <a:avLst>
                <a:gd name="adj1" fmla="val 50000"/>
              </a:avLst>
            </a:prstGeom>
            <a:ln w="19050">
              <a:solidFill>
                <a:srgbClr val="45415D"/>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272326" y="1548766"/>
            <a:ext cx="1705064" cy="276999"/>
          </a:xfrm>
          <a:prstGeom prst="rect">
            <a:avLst/>
          </a:prstGeom>
        </p:spPr>
        <p:txBody>
          <a:bodyPr wrap="square">
            <a:spAutoFit/>
          </a:bodyPr>
          <a:lstStyle/>
          <a:p>
            <a:pPr algn="ctr"/>
            <a:r>
              <a:rPr lang="en-AU" sz="1200" b="1" dirty="0">
                <a:solidFill>
                  <a:schemeClr val="bg1"/>
                </a:solidFill>
                <a:latin typeface="Arial" panose="020B0604020202020204" pitchFamily="34" charset="0"/>
                <a:cs typeface="Arial" panose="020B0604020202020204" pitchFamily="34" charset="0"/>
              </a:rPr>
              <a:t>Environment</a:t>
            </a:r>
          </a:p>
        </p:txBody>
      </p:sp>
    </p:spTree>
    <p:extLst>
      <p:ext uri="{BB962C8B-B14F-4D97-AF65-F5344CB8AC3E}">
        <p14:creationId xmlns:p14="http://schemas.microsoft.com/office/powerpoint/2010/main" val="121173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dirty="0" smtClean="0">
                <a:solidFill>
                  <a:srgbClr val="0E6E71"/>
                </a:solidFill>
              </a:rPr>
              <a:t>Investigations in serious and fatal accidents</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dirty="0"/>
          </a:p>
        </p:txBody>
      </p:sp>
    </p:spTree>
    <p:extLst>
      <p:ext uri="{BB962C8B-B14F-4D97-AF65-F5344CB8AC3E}">
        <p14:creationId xmlns:p14="http://schemas.microsoft.com/office/powerpoint/2010/main" val="177442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90381" y="1492870"/>
            <a:ext cx="3181303" cy="4495800"/>
          </a:xfrm>
          <a:prstGeom prst="rect">
            <a:avLst/>
          </a:prstGeom>
        </p:spPr>
      </p:pic>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4</a:t>
            </a:fld>
            <a:endParaRPr lang="en-US" dirty="0"/>
          </a:p>
        </p:txBody>
      </p:sp>
      <p:sp>
        <p:nvSpPr>
          <p:cNvPr id="6" name="Rectangle 5"/>
          <p:cNvSpPr/>
          <p:nvPr/>
        </p:nvSpPr>
        <p:spPr>
          <a:xfrm>
            <a:off x="3514298" y="1492870"/>
            <a:ext cx="5384041" cy="4154984"/>
          </a:xfrm>
          <a:prstGeom prst="rect">
            <a:avLst/>
          </a:prstGeom>
        </p:spPr>
        <p:txBody>
          <a:bodyPr wrap="square">
            <a:spAutoFit/>
          </a:bodyPr>
          <a:lstStyle/>
          <a:p>
            <a:r>
              <a:rPr lang="en-AU" sz="2400" dirty="0">
                <a:solidFill>
                  <a:srgbClr val="000000"/>
                </a:solidFill>
                <a:latin typeface="Arial" panose="020B0604020202020204" pitchFamily="34" charset="0"/>
                <a:cs typeface="Arial" panose="020B0604020202020204" pitchFamily="34" charset="0"/>
              </a:rPr>
              <a:t>Hazardous energy is any form of energy with the potential to cause harm. </a:t>
            </a:r>
          </a:p>
          <a:p>
            <a:endParaRPr lang="en-AU" sz="2400" dirty="0">
              <a:solidFill>
                <a:srgbClr val="000000"/>
              </a:solidFill>
              <a:latin typeface="Arial" panose="020B0604020202020204" pitchFamily="34" charset="0"/>
              <a:cs typeface="Arial" panose="020B0604020202020204" pitchFamily="34" charset="0"/>
            </a:endParaRPr>
          </a:p>
          <a:p>
            <a:r>
              <a:rPr lang="en-AU" sz="2400" dirty="0">
                <a:solidFill>
                  <a:srgbClr val="000000"/>
                </a:solidFill>
                <a:latin typeface="Arial" panose="020B0604020202020204" pitchFamily="34" charset="0"/>
                <a:cs typeface="Arial" panose="020B0604020202020204" pitchFamily="34" charset="0"/>
              </a:rPr>
              <a:t>Hazardous energies exist in all mining operations. </a:t>
            </a:r>
          </a:p>
          <a:p>
            <a:endParaRPr lang="en-AU" sz="2400" dirty="0">
              <a:solidFill>
                <a:srgbClr val="000000"/>
              </a:solidFill>
              <a:latin typeface="Arial" panose="020B0604020202020204" pitchFamily="34" charset="0"/>
              <a:cs typeface="Arial" panose="020B0604020202020204" pitchFamily="34" charset="0"/>
            </a:endParaRPr>
          </a:p>
          <a:p>
            <a:r>
              <a:rPr lang="en-AU" sz="2400" dirty="0">
                <a:solidFill>
                  <a:srgbClr val="000000"/>
                </a:solidFill>
                <a:latin typeface="Arial" panose="020B0604020202020204" pitchFamily="34" charset="0"/>
                <a:cs typeface="Arial" panose="020B0604020202020204" pitchFamily="34" charset="0"/>
              </a:rPr>
              <a:t>Exposure to the hazardous energies associated with plant continues to be a significant cause of fatal and serious injuries in the </a:t>
            </a:r>
            <a:r>
              <a:rPr lang="en-AU" dirty="0">
                <a:solidFill>
                  <a:srgbClr val="000000"/>
                </a:solidFill>
                <a:latin typeface="Arial" panose="020B0604020202020204" pitchFamily="34" charset="0"/>
                <a:cs typeface="Arial" panose="020B0604020202020204" pitchFamily="34" charset="0"/>
              </a:rPr>
              <a:t>WA </a:t>
            </a:r>
            <a:r>
              <a:rPr lang="en-AU" sz="2400" dirty="0">
                <a:solidFill>
                  <a:srgbClr val="000000"/>
                </a:solidFill>
                <a:latin typeface="Arial" panose="020B0604020202020204" pitchFamily="34" charset="0"/>
                <a:cs typeface="Arial" panose="020B0604020202020204" pitchFamily="34" charset="0"/>
              </a:rPr>
              <a:t>minerals sector. </a:t>
            </a:r>
            <a:endParaRPr lang="en-AU" sz="24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AU" dirty="0"/>
              <a:t>Guideline published</a:t>
            </a:r>
          </a:p>
        </p:txBody>
      </p:sp>
    </p:spTree>
    <p:extLst>
      <p:ext uri="{BB962C8B-B14F-4D97-AF65-F5344CB8AC3E}">
        <p14:creationId xmlns:p14="http://schemas.microsoft.com/office/powerpoint/2010/main" val="2908930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5</a:t>
            </a:fld>
            <a:endParaRPr lang="en-US" dirty="0"/>
          </a:p>
        </p:txBody>
      </p:sp>
      <p:sp>
        <p:nvSpPr>
          <p:cNvPr id="5" name="Title 4"/>
          <p:cNvSpPr>
            <a:spLocks noGrp="1"/>
          </p:cNvSpPr>
          <p:nvPr>
            <p:ph type="title"/>
          </p:nvPr>
        </p:nvSpPr>
        <p:spPr/>
        <p:txBody>
          <a:bodyPr/>
          <a:lstStyle/>
          <a:p>
            <a:r>
              <a:rPr lang="en-AU" dirty="0"/>
              <a:t> Hazardous energies </a:t>
            </a:r>
          </a:p>
        </p:txBody>
      </p:sp>
      <p:sp>
        <p:nvSpPr>
          <p:cNvPr id="6" name="Content Placeholder 5"/>
          <p:cNvSpPr>
            <a:spLocks noGrp="1"/>
          </p:cNvSpPr>
          <p:nvPr>
            <p:ph idx="1"/>
          </p:nvPr>
        </p:nvSpPr>
        <p:spPr/>
        <p:txBody>
          <a:bodyPr/>
          <a:lstStyle/>
          <a:p>
            <a:pPr marL="0" indent="0">
              <a:buNone/>
            </a:pPr>
            <a:r>
              <a:rPr lang="en-AU" dirty="0"/>
              <a:t>Some forms of hazardous energies to consider are:</a:t>
            </a:r>
          </a:p>
          <a:p>
            <a:r>
              <a:rPr lang="en-AU" dirty="0"/>
              <a:t>Electrical</a:t>
            </a:r>
          </a:p>
          <a:p>
            <a:r>
              <a:rPr lang="en-AU" dirty="0"/>
              <a:t>Chemical</a:t>
            </a:r>
          </a:p>
          <a:p>
            <a:r>
              <a:rPr lang="en-AU" dirty="0"/>
              <a:t>Mechanical (or kinetic)</a:t>
            </a:r>
          </a:p>
          <a:p>
            <a:r>
              <a:rPr lang="en-AU" dirty="0"/>
              <a:t>Stored (or potential)</a:t>
            </a:r>
          </a:p>
          <a:p>
            <a:r>
              <a:rPr lang="en-AU" dirty="0"/>
              <a:t>Thermal</a:t>
            </a:r>
          </a:p>
          <a:p>
            <a:r>
              <a:rPr lang="en-AU" dirty="0"/>
              <a:t>Radiation energy. </a:t>
            </a:r>
          </a:p>
          <a:p>
            <a:endParaRPr lang="en-AU" dirty="0"/>
          </a:p>
        </p:txBody>
      </p:sp>
      <p:pic>
        <p:nvPicPr>
          <p:cNvPr id="2" name="Picture 1"/>
          <p:cNvPicPr>
            <a:picLocks noChangeAspect="1"/>
          </p:cNvPicPr>
          <p:nvPr/>
        </p:nvPicPr>
        <p:blipFill rotWithShape="1">
          <a:blip r:embed="rId3"/>
          <a:srcRect l="8576" t="14064" r="7712" b="20345"/>
          <a:stretch/>
        </p:blipFill>
        <p:spPr>
          <a:xfrm>
            <a:off x="4211960" y="3573016"/>
            <a:ext cx="4779057" cy="2808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2532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Significant Incident Report (SIR) events </a:t>
            </a:r>
          </a:p>
        </p:txBody>
      </p:sp>
      <p:sp>
        <p:nvSpPr>
          <p:cNvPr id="3" name="Content Placeholder 2"/>
          <p:cNvSpPr>
            <a:spLocks noGrp="1"/>
          </p:cNvSpPr>
          <p:nvPr>
            <p:ph idx="1"/>
          </p:nvPr>
        </p:nvSpPr>
        <p:spPr/>
        <p:txBody>
          <a:bodyPr/>
          <a:lstStyle/>
          <a:p>
            <a:pPr marL="0" indent="0">
              <a:buNone/>
            </a:pPr>
            <a:r>
              <a:rPr lang="en-AU" dirty="0">
                <a:solidFill>
                  <a:prstClr val="black"/>
                </a:solidFill>
              </a:rPr>
              <a:t>Information contained in the SIRs used today is based on knowledge and understanding at the time of writing. </a:t>
            </a:r>
          </a:p>
          <a:p>
            <a:endParaRPr lang="en-AU" dirty="0">
              <a:solidFill>
                <a:prstClr val="black"/>
              </a:solidFill>
            </a:endParaRPr>
          </a:p>
          <a:p>
            <a:pPr marL="0" indent="0">
              <a:buNone/>
            </a:pPr>
            <a:r>
              <a:rPr lang="en-AU" dirty="0">
                <a:solidFill>
                  <a:prstClr val="black"/>
                </a:solidFill>
              </a:rPr>
              <a:t>Some of the </a:t>
            </a:r>
            <a:r>
              <a:rPr lang="en-AU" dirty="0" smtClean="0">
                <a:solidFill>
                  <a:prstClr val="black"/>
                </a:solidFill>
              </a:rPr>
              <a:t>Department of Mines, Industry Regulation and Safety’s </a:t>
            </a:r>
            <a:r>
              <a:rPr lang="en-AU" dirty="0">
                <a:solidFill>
                  <a:prstClr val="black"/>
                </a:solidFill>
              </a:rPr>
              <a:t>investigations are ongoing.</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6</a:t>
            </a:fld>
            <a:endParaRPr lang="en-US" dirty="0"/>
          </a:p>
        </p:txBody>
      </p:sp>
    </p:spTree>
    <p:extLst>
      <p:ext uri="{BB962C8B-B14F-4D97-AF65-F5344CB8AC3E}">
        <p14:creationId xmlns:p14="http://schemas.microsoft.com/office/powerpoint/2010/main" val="42534363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7</a:t>
            </a:fld>
            <a:endParaRPr lang="en-US" dirty="0"/>
          </a:p>
        </p:txBody>
      </p:sp>
      <p:sp>
        <p:nvSpPr>
          <p:cNvPr id="5" name="Title 4"/>
          <p:cNvSpPr>
            <a:spLocks noGrp="1"/>
          </p:cNvSpPr>
          <p:nvPr>
            <p:ph type="title"/>
          </p:nvPr>
        </p:nvSpPr>
        <p:spPr/>
        <p:txBody>
          <a:bodyPr/>
          <a:lstStyle/>
          <a:p>
            <a:r>
              <a:rPr lang="en-AU" dirty="0"/>
              <a:t>Mines Safety Bulletin No. 101 </a:t>
            </a:r>
          </a:p>
        </p:txBody>
      </p:sp>
      <p:sp>
        <p:nvSpPr>
          <p:cNvPr id="6" name="Content Placeholder 5"/>
          <p:cNvSpPr>
            <a:spLocks noGrp="1"/>
          </p:cNvSpPr>
          <p:nvPr>
            <p:ph idx="1"/>
          </p:nvPr>
        </p:nvSpPr>
        <p:spPr>
          <a:xfrm>
            <a:off x="685800" y="1600200"/>
            <a:ext cx="8278688" cy="4495800"/>
          </a:xfrm>
        </p:spPr>
        <p:txBody>
          <a:bodyPr/>
          <a:lstStyle/>
          <a:p>
            <a:pPr marL="0" indent="0">
              <a:buNone/>
            </a:pPr>
            <a:r>
              <a:rPr lang="en-AU" b="1" dirty="0"/>
              <a:t>Subject: </a:t>
            </a:r>
            <a:r>
              <a:rPr lang="en-AU" dirty="0"/>
              <a:t>Trucks moving off while fitters working underneath </a:t>
            </a:r>
            <a:r>
              <a:rPr lang="en-AU" b="1" dirty="0"/>
              <a:t>Date: </a:t>
            </a:r>
            <a:r>
              <a:rPr lang="en-AU" dirty="0"/>
              <a:t>6 December 2012 </a:t>
            </a:r>
          </a:p>
          <a:p>
            <a:pPr marL="0" indent="0">
              <a:buNone/>
            </a:pPr>
            <a:endParaRPr lang="en-AU" dirty="0"/>
          </a:p>
          <a:p>
            <a:pPr marL="0" indent="0">
              <a:buNone/>
            </a:pPr>
            <a:r>
              <a:rPr lang="en-AU" b="1" dirty="0"/>
              <a:t>Summary of hazard </a:t>
            </a:r>
            <a:endParaRPr lang="en-AU" dirty="0"/>
          </a:p>
          <a:p>
            <a:pPr marL="0" indent="0">
              <a:buNone/>
            </a:pPr>
            <a:r>
              <a:rPr lang="en-AU" dirty="0"/>
              <a:t>Over the past 18 months, three open-pit incidents have been reported where a truck has been driven off while a fitter was carrying out work beneath it. </a:t>
            </a:r>
          </a:p>
          <a:p>
            <a:pPr marL="0" indent="0">
              <a:buNone/>
            </a:pPr>
            <a:endParaRPr lang="en-AU" dirty="0"/>
          </a:p>
          <a:p>
            <a:pPr marL="0" indent="0">
              <a:buNone/>
            </a:pPr>
            <a:r>
              <a:rPr lang="en-AU" dirty="0"/>
              <a:t>Although the fitters were not injured, there was significant potential for serious or fatal injuries. </a:t>
            </a:r>
          </a:p>
        </p:txBody>
      </p:sp>
    </p:spTree>
    <p:extLst>
      <p:ext uri="{BB962C8B-B14F-4D97-AF65-F5344CB8AC3E}">
        <p14:creationId xmlns:p14="http://schemas.microsoft.com/office/powerpoint/2010/main" val="1048358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8</a:t>
            </a:fld>
            <a:endParaRPr lang="en-US" dirty="0"/>
          </a:p>
        </p:txBody>
      </p:sp>
      <p:sp>
        <p:nvSpPr>
          <p:cNvPr id="5" name="Title 4"/>
          <p:cNvSpPr>
            <a:spLocks noGrp="1"/>
          </p:cNvSpPr>
          <p:nvPr>
            <p:ph type="title"/>
          </p:nvPr>
        </p:nvSpPr>
        <p:spPr/>
        <p:txBody>
          <a:bodyPr/>
          <a:lstStyle/>
          <a:p>
            <a:r>
              <a:rPr lang="en-AU" dirty="0"/>
              <a:t>Mines Safety Bulletin No. 101 </a:t>
            </a:r>
          </a:p>
        </p:txBody>
      </p:sp>
      <p:sp>
        <p:nvSpPr>
          <p:cNvPr id="6" name="Content Placeholder 5"/>
          <p:cNvSpPr>
            <a:spLocks noGrp="1"/>
          </p:cNvSpPr>
          <p:nvPr>
            <p:ph idx="1"/>
          </p:nvPr>
        </p:nvSpPr>
        <p:spPr>
          <a:xfrm>
            <a:off x="685800" y="1600200"/>
            <a:ext cx="8206680" cy="4495800"/>
          </a:xfrm>
        </p:spPr>
        <p:txBody>
          <a:bodyPr/>
          <a:lstStyle/>
          <a:p>
            <a:r>
              <a:rPr lang="en-AU" dirty="0"/>
              <a:t>A fitter was assigned to turn on the heater valves under a dump truck in the evening. </a:t>
            </a:r>
          </a:p>
          <a:p>
            <a:r>
              <a:rPr lang="en-AU" dirty="0"/>
              <a:t>The fitter approached the truck from the driver’s offside and used his torch to signal the driver, who was sitting in the cabin with the engine running. </a:t>
            </a:r>
          </a:p>
          <a:p>
            <a:r>
              <a:rPr lang="en-AU" dirty="0"/>
              <a:t>The driver did not notice the fitter and drove off while the fitter was still under the vehicle. </a:t>
            </a:r>
          </a:p>
          <a:p>
            <a:r>
              <a:rPr lang="en-AU" dirty="0"/>
              <a:t>The fitter moved to the centre of the truck and was on his hands and knees as the chassis passed over him. </a:t>
            </a:r>
          </a:p>
          <a:p>
            <a:endParaRPr lang="en-AU" dirty="0"/>
          </a:p>
        </p:txBody>
      </p:sp>
    </p:spTree>
    <p:extLst>
      <p:ext uri="{BB962C8B-B14F-4D97-AF65-F5344CB8AC3E}">
        <p14:creationId xmlns:p14="http://schemas.microsoft.com/office/powerpoint/2010/main" val="2301867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74800" y="1600200"/>
            <a:ext cx="5994400" cy="44958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9</a:t>
            </a:fld>
            <a:endParaRPr lang="en-US" dirty="0"/>
          </a:p>
        </p:txBody>
      </p:sp>
      <p:sp>
        <p:nvSpPr>
          <p:cNvPr id="3" name="Title 2"/>
          <p:cNvSpPr>
            <a:spLocks noGrp="1"/>
          </p:cNvSpPr>
          <p:nvPr>
            <p:ph type="title"/>
          </p:nvPr>
        </p:nvSpPr>
        <p:spPr/>
        <p:txBody>
          <a:bodyPr/>
          <a:lstStyle/>
          <a:p>
            <a:r>
              <a:rPr lang="en-AU" dirty="0"/>
              <a:t>Mines Safety Bulletin No. 101 </a:t>
            </a:r>
          </a:p>
        </p:txBody>
      </p:sp>
    </p:spTree>
    <p:extLst>
      <p:ext uri="{BB962C8B-B14F-4D97-AF65-F5344CB8AC3E}">
        <p14:creationId xmlns:p14="http://schemas.microsoft.com/office/powerpoint/2010/main" val="2541530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001349.safety.comms</OurDocsDocId>
    <OurDocsVersionCreatedBy xmlns="dce3ed02-b0cd-470d-9119-e5f1a2533a21">MITWYNA</OurDocsVersionCreatedBy>
    <OurDocsIsLocked xmlns="dce3ed02-b0cd-470d-9119-e5f1a2533a21">false</OurDocsIsLocked>
    <OurDocsDocumentType xmlns="dce3ed02-b0cd-470d-9119-e5f1a2533a21">Other</OurDocsDocumentType>
    <OurDocsFileNumbers xmlns="dce3ed02-b0cd-470d-9119-e5f1a2533a21">A0571/200906</OurDocsFileNumbers>
    <OurDocsLockedOnBehalfOf xmlns="dce3ed02-b0cd-470d-9119-e5f1a2533a21" xsi:nil="true"/>
    <OurDocsDocumentDate xmlns="dce3ed02-b0cd-470d-9119-e5f1a2533a21">2018-11-25T16:00:00+00:00</OurDocsDocumentDate>
    <OurDocsVersionCreatedAt xmlns="dce3ed02-b0cd-470d-9119-e5f1a2533a21">2018-11-26T07:01:49+00:00</OurDocsVersionCreatedAt>
    <OurDocsReleaseClassification xmlns="dce3ed02-b0cd-470d-9119-e5f1a2533a21">Departmental Use Only</OurDocsReleaseClassification>
    <OurDocsTitle xmlns="dce3ed02-b0cd-470d-9119-e5f1a2533a21">MS - Mines Safety Roadshow - 2018 - Toolbox presentation 7</OurDocsTitle>
    <OurDocsLocation xmlns="dce3ed02-b0cd-470d-9119-e5f1a2533a21">Perth</OurDocsLocation>
    <OurDocsDescription xmlns="dce3ed02-b0cd-470d-9119-e5f1a2533a21">Investigations in serious and fatal accidents.  Presenter Sara Ashwell and Amy Douglas-Martens</OurDocsDescription>
    <OurDocsVersionReason xmlns="dce3ed02-b0cd-470d-9119-e5f1a2533a21" xsi:nil="true"/>
    <OurDocsAuthor xmlns="dce3ed02-b0cd-470d-9119-e5f1a2533a21">Tracy Wynands</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2.xml><?xml version="1.0" encoding="utf-8"?>
<?mso-contentType ?>
<SharedContentType xmlns="Microsoft.SharePoint.Taxonomy.ContentTypeSync" SourceId="47aadd75-fb41-49d7-866d-414b51aa1b7e" ContentTypeId="0x0101000AC6246A9CD2FC45B52DC6FEC0F0AAAA"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A5C1F1DA62DAB340B34B67F1BBB7A427" ma:contentTypeVersion="88" ma:contentTypeDescription="Create a new document." ma:contentTypeScope="" ma:versionID="de533cc85b0a1a6deaa38b4d894f8410">
  <xsd:schema xmlns:xsd="http://www.w3.org/2001/XMLSchema" xmlns:xs="http://www.w3.org/2001/XMLSchema" xmlns:p="http://schemas.microsoft.com/office/2006/metadata/properties" xmlns:ns2="dce3ed02-b0cd-470d-9119-e5f1a2533a21" targetNamespace="http://schemas.microsoft.com/office/2006/metadata/properties" ma:root="true" ma:fieldsID="3996e60e55f1126f10561fe58fc67083"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3D9A20-CA18-4B9E-9133-BDE91CECFDBA}">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dce3ed02-b0cd-470d-9119-e5f1a2533a2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3702010-DA06-4E74-BCEB-D8550828B9BA}">
  <ds:schemaRefs>
    <ds:schemaRef ds:uri="Microsoft.SharePoint.Taxonomy.ContentTypeSync"/>
  </ds:schemaRefs>
</ds:datastoreItem>
</file>

<file path=customXml/itemProps3.xml><?xml version="1.0" encoding="utf-8"?>
<ds:datastoreItem xmlns:ds="http://schemas.openxmlformats.org/officeDocument/2006/customXml" ds:itemID="{272C1078-9C5E-4285-89F2-EB90CFD16C33}">
  <ds:schemaRefs>
    <ds:schemaRef ds:uri="http://schemas.microsoft.com/sharepoint/v3/contenttype/forms"/>
  </ds:schemaRefs>
</ds:datastoreItem>
</file>

<file path=customXml/itemProps4.xml><?xml version="1.0" encoding="utf-8"?>
<ds:datastoreItem xmlns:ds="http://schemas.openxmlformats.org/officeDocument/2006/customXml" ds:itemID="{A09246CF-28FF-4577-831E-C37EA15FE6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1734</TotalTime>
  <Words>3616</Words>
  <Application>Microsoft Office PowerPoint</Application>
  <PresentationFormat>On-screen Show (4:3)</PresentationFormat>
  <Paragraphs>322</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ＭＳ Ｐゴシック</vt:lpstr>
      <vt:lpstr>Arial</vt:lpstr>
      <vt:lpstr>Calibri</vt:lpstr>
      <vt:lpstr>Courier New</vt:lpstr>
      <vt:lpstr>Blank Presentation</vt:lpstr>
      <vt:lpstr>PowerPoint Presentation</vt:lpstr>
      <vt:lpstr>PowerPoint Presentation</vt:lpstr>
      <vt:lpstr>PowerPoint Presentation</vt:lpstr>
      <vt:lpstr>Guideline published</vt:lpstr>
      <vt:lpstr> Hazardous energies </vt:lpstr>
      <vt:lpstr>Significant Incident Report (SIR) events </vt:lpstr>
      <vt:lpstr>Mines Safety Bulletin No. 101 </vt:lpstr>
      <vt:lpstr>Mines Safety Bulletin No. 101 </vt:lpstr>
      <vt:lpstr>Mines Safety Bulletin No. 101 </vt:lpstr>
      <vt:lpstr>Mines Safety Bulletin No. 101 </vt:lpstr>
      <vt:lpstr>Mines Safety Bulletin No. 101 </vt:lpstr>
      <vt:lpstr>Mines Safety Bulletin No. 101 </vt:lpstr>
      <vt:lpstr>Significant Incident Report No. 251</vt:lpstr>
      <vt:lpstr>Significant Incident Report No. 251</vt:lpstr>
      <vt:lpstr>Significant Incident Report No. 251</vt:lpstr>
      <vt:lpstr>Significant Incident Report No. 251</vt:lpstr>
      <vt:lpstr>PowerPoint Presentation</vt:lpstr>
      <vt:lpstr>Mines Safety Bulletin No. 101 – Contributory factors</vt:lpstr>
      <vt:lpstr>Mines Safety Bulletin No. 101 – Contributory factors</vt:lpstr>
      <vt:lpstr>Significant Incident Report No. 251</vt:lpstr>
      <vt:lpstr>Significant Incident Report No. 251</vt:lpstr>
      <vt:lpstr>Significant Incident Report No. 251</vt:lpstr>
      <vt:lpstr>Human and organisational factors</vt:lpstr>
      <vt:lpstr>PowerPoint Presentation</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Mines Safety Roadshow - 2018 - Toolbox presentation 7</dc:title>
  <dc:subject>Investigations in serious and fatal accidents.  Presenter Sara Ashwell and Amy Douglas-Martens</dc:subject>
  <dc:creator>Tracy Wynands</dc:creator>
  <cp:keywords>DocSrc=Internal&lt;!&gt;VersionNo=2&lt;!&gt;VersionBy=Su.HO&lt;!&gt;VersionDate=08/11/2012&lt;!&gt;Branch=&lt;!&gt;Division=&lt;!&gt;Section=&lt;!&gt;LockedBy=&lt;!&gt;LockedOn=&lt;!&gt;LockedBehalfof=</cp:keywords>
  <dc:description>FileNo=A0571/200906&lt;!&gt;Site=PERTH&lt;!&gt;MDNo=&lt;!&gt;DocType=Corporate Policy&lt;!&gt;DocSec=RS\current&lt;!&gt;Owner=manual.manager&lt;!&gt;Filename=001276V02.Manual.Manager.ppt&lt;!&gt;Project=&lt;!&gt;Group=&lt;!&gt;SecType=Departmental Use Only</dc:description>
  <cp:lastModifiedBy>MOORE, Bec</cp:lastModifiedBy>
  <cp:revision>173</cp:revision>
  <cp:lastPrinted>2018-09-21T02:05:03Z</cp:lastPrinted>
  <dcterms:created xsi:type="dcterms:W3CDTF">2011-01-21T07:01:17Z</dcterms:created>
  <dcterms:modified xsi:type="dcterms:W3CDTF">2018-12-06T07:10:57Z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0x0101000AC6246A9CD2FC45B52DC6FEC0F0AAAA00A5C1F1DA62DAB340B34B67F1BBB7A427</vt:lpwstr>
  </property>
  <property fmtid="{D5CDD505-2E9C-101B-9397-08002B2CF9AE}" pid="9" name="DataStore">
    <vt:lpwstr>Central</vt:lpwstr>
  </property>
</Properties>
</file>