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5"/>
  </p:sldMasterIdLst>
  <p:notesMasterIdLst>
    <p:notesMasterId r:id="rId21"/>
  </p:notesMasterIdLst>
  <p:sldIdLst>
    <p:sldId id="269" r:id="rId6"/>
    <p:sldId id="256" r:id="rId7"/>
    <p:sldId id="257" r:id="rId8"/>
    <p:sldId id="258" r:id="rId9"/>
    <p:sldId id="259" r:id="rId10"/>
    <p:sldId id="260" r:id="rId11"/>
    <p:sldId id="261" r:id="rId12"/>
    <p:sldId id="262" r:id="rId13"/>
    <p:sldId id="263" r:id="rId14"/>
    <p:sldId id="264" r:id="rId15"/>
    <p:sldId id="265" r:id="rId16"/>
    <p:sldId id="266" r:id="rId17"/>
    <p:sldId id="270" r:id="rId18"/>
    <p:sldId id="268" r:id="rId19"/>
    <p:sldId id="267" r:id="rId20"/>
  </p:sldIdLst>
  <p:sldSz cx="9144000" cy="5143500" type="screen16x9"/>
  <p:notesSz cx="6797675" cy="9926638"/>
  <p:defaultTextStyle>
    <a:defPPr>
      <a:defRPr lang="en-AU"/>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000"/>
    <a:srgbClr val="5C0000"/>
    <a:srgbClr val="800000"/>
    <a:srgbClr val="E45304"/>
    <a:srgbClr val="525D31"/>
    <a:srgbClr val="561B17"/>
    <a:srgbClr val="06B4F3"/>
    <a:srgbClr val="0690E8"/>
    <a:srgbClr val="227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9322" autoAdjust="0"/>
  </p:normalViewPr>
  <p:slideViewPr>
    <p:cSldViewPr>
      <p:cViewPr>
        <p:scale>
          <a:sx n="100" d="100"/>
          <a:sy n="100" d="100"/>
        </p:scale>
        <p:origin x="-684" y="-72"/>
      </p:cViewPr>
      <p:guideLst>
        <p:guide orient="horz" pos="1620"/>
        <p:guide pos="2880"/>
      </p:guideLst>
    </p:cSldViewPr>
  </p:slideViewPr>
  <p:notesTextViewPr>
    <p:cViewPr>
      <p:scale>
        <a:sx n="100" d="100"/>
        <a:sy n="100" d="100"/>
      </p:scale>
      <p:origin x="0" y="0"/>
    </p:cViewPr>
  </p:notesTextViewPr>
  <p:notesViewPr>
    <p:cSldViewPr>
      <p:cViewPr varScale="1">
        <p:scale>
          <a:sx n="85" d="100"/>
          <a:sy n="85" d="100"/>
        </p:scale>
        <p:origin x="-38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49899" y="0"/>
            <a:ext cx="2946189" cy="496650"/>
          </a:xfrm>
          <a:prstGeom prst="rect">
            <a:avLst/>
          </a:prstGeom>
        </p:spPr>
        <p:txBody>
          <a:bodyPr vert="horz" lIns="91440" tIns="45720" rIns="91440" bIns="45720" rtlCol="0"/>
          <a:lstStyle>
            <a:lvl1pPr algn="r">
              <a:defRPr sz="1200"/>
            </a:lvl1pPr>
          </a:lstStyle>
          <a:p>
            <a:fld id="{B146254C-BFDC-44E8-971E-DC74D41AD2BD}" type="datetimeFigureOut">
              <a:rPr lang="en-AU" smtClean="0"/>
              <a:t>16/08/2017</a:t>
            </a:fld>
            <a:endParaRPr lang="en-AU"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788"/>
            <a:ext cx="5438140" cy="44666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28402"/>
            <a:ext cx="2946189" cy="49665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9899" y="9428402"/>
            <a:ext cx="2946189" cy="496650"/>
          </a:xfrm>
          <a:prstGeom prst="rect">
            <a:avLst/>
          </a:prstGeom>
        </p:spPr>
        <p:txBody>
          <a:bodyPr vert="horz" lIns="91440" tIns="45720" rIns="91440" bIns="45720" rtlCol="0" anchor="b"/>
          <a:lstStyle>
            <a:lvl1pPr algn="r">
              <a:defRPr sz="1200"/>
            </a:lvl1pPr>
          </a:lstStyle>
          <a:p>
            <a:fld id="{AE8D4B3B-7D4C-4849-956A-2FF62D447998}" type="slidenum">
              <a:rPr lang="en-AU" smtClean="0"/>
              <a:t>‹#›</a:t>
            </a:fld>
            <a:endParaRPr lang="en-AU" dirty="0"/>
          </a:p>
        </p:txBody>
      </p:sp>
    </p:spTree>
    <p:extLst>
      <p:ext uri="{BB962C8B-B14F-4D97-AF65-F5344CB8AC3E}">
        <p14:creationId xmlns:p14="http://schemas.microsoft.com/office/powerpoint/2010/main" val="392940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204143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Use safety management system to help manage the mine.</a:t>
            </a:r>
          </a:p>
          <a:p>
            <a:pPr marL="171450" indent="-171450">
              <a:buFont typeface="Arial" panose="020B0604020202020204" pitchFamily="34" charset="0"/>
              <a:buChar char="•"/>
            </a:pPr>
            <a:r>
              <a:rPr lang="en-AU" dirty="0" smtClean="0"/>
              <a:t>Must ensure personnel know how to use the</a:t>
            </a:r>
            <a:r>
              <a:rPr lang="en-AU" baseline="0" dirty="0" smtClean="0"/>
              <a:t> tools they needed.</a:t>
            </a:r>
            <a:endParaRPr lang="en-AU" dirty="0" smtClean="0"/>
          </a:p>
          <a:p>
            <a:pPr marL="171450" indent="-171450">
              <a:buFont typeface="Arial" panose="020B0604020202020204" pitchFamily="34" charset="0"/>
              <a:buChar char="•"/>
            </a:pPr>
            <a:r>
              <a:rPr lang="en-AU" dirty="0" smtClean="0"/>
              <a:t>Check personnel are using the tools properly – even though there hasn’t been an accident does not mean it is working properly.</a:t>
            </a:r>
          </a:p>
          <a:p>
            <a:pPr marL="171450" indent="-171450">
              <a:buFont typeface="Arial" panose="020B0604020202020204" pitchFamily="34" charset="0"/>
              <a:buChar char="•"/>
            </a:pPr>
            <a:r>
              <a:rPr lang="en-AU" dirty="0" smtClean="0"/>
              <a:t>Maintain the system up to date.</a:t>
            </a:r>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10</a:t>
            </a:fld>
            <a:endParaRPr lang="en-AU"/>
          </a:p>
        </p:txBody>
      </p:sp>
    </p:spTree>
    <p:extLst>
      <p:ext uri="{BB962C8B-B14F-4D97-AF65-F5344CB8AC3E}">
        <p14:creationId xmlns:p14="http://schemas.microsoft.com/office/powerpoint/2010/main" val="1876863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Ensure workers must know they</a:t>
            </a:r>
            <a:r>
              <a:rPr lang="en-AU" baseline="0" dirty="0" smtClean="0"/>
              <a:t> can’t start work till the job paperwork have signed off by the supervisors.</a:t>
            </a:r>
          </a:p>
          <a:p>
            <a:pPr marL="171450" indent="-171450">
              <a:buFont typeface="Arial" panose="020B0604020202020204" pitchFamily="34" charset="0"/>
              <a:buChar char="•"/>
            </a:pPr>
            <a:r>
              <a:rPr lang="en-AU" baseline="0" dirty="0" smtClean="0"/>
              <a:t>If a supervisor does not know what are the hazards, they are unable to keep their workers safe.  Find someone who knows!</a:t>
            </a:r>
          </a:p>
          <a:p>
            <a:pPr marL="171450" indent="-171450">
              <a:buFont typeface="Arial" panose="020B0604020202020204" pitchFamily="34" charset="0"/>
              <a:buChar char="•"/>
            </a:pPr>
            <a:r>
              <a:rPr lang="en-AU" baseline="0" dirty="0" smtClean="0"/>
              <a:t>A supervisor is the manager’s representative and should not sign off the job paperwork before works commencement, if the work condition is unsuitable.</a:t>
            </a:r>
          </a:p>
          <a:p>
            <a:pPr marL="171450" indent="-171450">
              <a:buFont typeface="Arial" panose="020B0604020202020204" pitchFamily="34" charset="0"/>
              <a:buChar char="•"/>
            </a:pPr>
            <a:r>
              <a:rPr lang="en-AU" baseline="0" dirty="0" smtClean="0"/>
              <a:t>The workers and the manager depend on supervisors to find the gaps and fix them!</a:t>
            </a:r>
            <a:endParaRPr lang="en-AU"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11</a:t>
            </a:fld>
            <a:endParaRPr lang="en-AU"/>
          </a:p>
        </p:txBody>
      </p:sp>
    </p:spTree>
    <p:extLst>
      <p:ext uri="{BB962C8B-B14F-4D97-AF65-F5344CB8AC3E}">
        <p14:creationId xmlns:p14="http://schemas.microsoft.com/office/powerpoint/2010/main" val="34307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Managers</a:t>
            </a:r>
            <a:r>
              <a:rPr lang="en-AU" baseline="0" dirty="0" smtClean="0"/>
              <a:t> must be aware of what the </a:t>
            </a:r>
            <a:r>
              <a:rPr lang="en-AU" dirty="0" smtClean="0"/>
              <a:t>supervisors are signing</a:t>
            </a:r>
            <a:r>
              <a:rPr lang="en-AU" baseline="0" dirty="0" smtClean="0"/>
              <a:t> off on your behalf.</a:t>
            </a:r>
          </a:p>
          <a:p>
            <a:pPr marL="171450" indent="-171450">
              <a:buFont typeface="Arial" panose="020B0604020202020204" pitchFamily="34" charset="0"/>
              <a:buChar char="•"/>
            </a:pPr>
            <a:r>
              <a:rPr lang="en-AU" baseline="0" dirty="0" smtClean="0"/>
              <a:t>Workers must be aware that any work will not be allowed to commence without the paperwork.</a:t>
            </a:r>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12</a:t>
            </a:fld>
            <a:endParaRPr lang="en-AU"/>
          </a:p>
        </p:txBody>
      </p:sp>
    </p:spTree>
    <p:extLst>
      <p:ext uri="{BB962C8B-B14F-4D97-AF65-F5344CB8AC3E}">
        <p14:creationId xmlns:p14="http://schemas.microsoft.com/office/powerpoint/2010/main" val="2218593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lot of time and money is invested</a:t>
            </a:r>
            <a:r>
              <a:rPr lang="en-AU" baseline="0" dirty="0" smtClean="0"/>
              <a:t> in Safety Management Systems, Safe Work Procedures, Risk Assessments, creating Permits and so on.</a:t>
            </a:r>
          </a:p>
          <a:p>
            <a:r>
              <a:rPr lang="en-AU" baseline="0" dirty="0" smtClean="0"/>
              <a:t>Before a job starts the safety management system has standard steps to follow to control the hazards.</a:t>
            </a:r>
          </a:p>
          <a:p>
            <a:r>
              <a:rPr lang="en-AU" baseline="0" dirty="0" smtClean="0"/>
              <a:t>The better they are used, the better the chance the hazards will </a:t>
            </a:r>
            <a:r>
              <a:rPr lang="en-AU" baseline="0" smtClean="0"/>
              <a:t>be controlled.</a:t>
            </a:r>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13</a:t>
            </a:fld>
            <a:endParaRPr lang="en-AU" dirty="0"/>
          </a:p>
        </p:txBody>
      </p:sp>
    </p:spTree>
    <p:extLst>
      <p:ext uri="{BB962C8B-B14F-4D97-AF65-F5344CB8AC3E}">
        <p14:creationId xmlns:p14="http://schemas.microsoft.com/office/powerpoint/2010/main" val="1628412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Inspectors would rather find </a:t>
            </a:r>
            <a:r>
              <a:rPr lang="en-AU" baseline="0" dirty="0" smtClean="0"/>
              <a:t>work documentation being done well.</a:t>
            </a:r>
            <a:endParaRPr lang="en-AU"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14</a:t>
            </a:fld>
            <a:endParaRPr lang="en-AU"/>
          </a:p>
        </p:txBody>
      </p:sp>
    </p:spTree>
    <p:extLst>
      <p:ext uri="{BB962C8B-B14F-4D97-AF65-F5344CB8AC3E}">
        <p14:creationId xmlns:p14="http://schemas.microsoft.com/office/powerpoint/2010/main" val="854465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If</a:t>
            </a:r>
            <a:r>
              <a:rPr lang="en-AU" baseline="0" dirty="0" smtClean="0"/>
              <a:t> there was a fatality, will the standard of paperwork at your mine be your best friend, or your worst enemy?</a:t>
            </a:r>
            <a:endParaRPr lang="en-AU"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15</a:t>
            </a:fld>
            <a:endParaRPr lang="en-AU"/>
          </a:p>
        </p:txBody>
      </p:sp>
    </p:spTree>
    <p:extLst>
      <p:ext uri="{BB962C8B-B14F-4D97-AF65-F5344CB8AC3E}">
        <p14:creationId xmlns:p14="http://schemas.microsoft.com/office/powerpoint/2010/main" val="109885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2</a:t>
            </a:fld>
            <a:endParaRPr lang="en-AU"/>
          </a:p>
        </p:txBody>
      </p:sp>
    </p:spTree>
    <p:extLst>
      <p:ext uri="{BB962C8B-B14F-4D97-AF65-F5344CB8AC3E}">
        <p14:creationId xmlns:p14="http://schemas.microsoft.com/office/powerpoint/2010/main" val="308026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Investigators follow</a:t>
            </a:r>
            <a:r>
              <a:rPr lang="en-AU" baseline="0" dirty="0" smtClean="0"/>
              <a:t> a routine when conducting an investigation.  </a:t>
            </a:r>
          </a:p>
          <a:p>
            <a:pPr marL="171450" indent="-171450">
              <a:buFont typeface="Arial" panose="020B0604020202020204" pitchFamily="34" charset="0"/>
              <a:buChar char="•"/>
            </a:pPr>
            <a:r>
              <a:rPr lang="en-AU" baseline="0" dirty="0" smtClean="0"/>
              <a:t>They find one of these failures almost every time.</a:t>
            </a:r>
            <a:endParaRPr lang="en-AU"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3</a:t>
            </a:fld>
            <a:endParaRPr lang="en-AU"/>
          </a:p>
        </p:txBody>
      </p:sp>
    </p:spTree>
    <p:extLst>
      <p:ext uri="{BB962C8B-B14F-4D97-AF65-F5344CB8AC3E}">
        <p14:creationId xmlns:p14="http://schemas.microsoft.com/office/powerpoint/2010/main" val="345277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No Take</a:t>
            </a:r>
            <a:r>
              <a:rPr lang="en-AU" baseline="0" dirty="0" smtClean="0"/>
              <a:t> 5, SLAM or Step Back</a:t>
            </a:r>
          </a:p>
          <a:p>
            <a:pPr marL="171450" indent="-171450">
              <a:buFont typeface="Arial" panose="020B0604020202020204" pitchFamily="34" charset="0"/>
              <a:buChar char="•"/>
            </a:pPr>
            <a:r>
              <a:rPr lang="en-AU" baseline="0" dirty="0" smtClean="0"/>
              <a:t>No JHA/JSA/JSEA</a:t>
            </a:r>
          </a:p>
          <a:p>
            <a:pPr marL="171450" indent="-171450">
              <a:buFont typeface="Arial" panose="020B0604020202020204" pitchFamily="34" charset="0"/>
              <a:buChar char="•"/>
            </a:pPr>
            <a:r>
              <a:rPr lang="en-AU" dirty="0" smtClean="0"/>
              <a:t>No lifting permit, confined space permit, work at heights, etc.</a:t>
            </a:r>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4</a:t>
            </a:fld>
            <a:endParaRPr lang="en-AU"/>
          </a:p>
        </p:txBody>
      </p:sp>
    </p:spTree>
    <p:extLst>
      <p:ext uri="{BB962C8B-B14F-4D97-AF65-F5344CB8AC3E}">
        <p14:creationId xmlns:p14="http://schemas.microsoft.com/office/powerpoint/2010/main" val="333963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smtClean="0"/>
              <a:t>Half filled in, steps missing.</a:t>
            </a:r>
          </a:p>
          <a:p>
            <a:pPr marL="171450" indent="-171450">
              <a:buFont typeface="Arial" panose="020B0604020202020204" pitchFamily="34" charset="0"/>
              <a:buChar char="•"/>
            </a:pPr>
            <a:r>
              <a:rPr lang="en-AU" sz="1200" dirty="0" smtClean="0"/>
              <a:t>Hazards completely missed.</a:t>
            </a:r>
          </a:p>
          <a:p>
            <a:pPr marL="171450" indent="-171450">
              <a:buFont typeface="Arial" panose="020B0604020202020204" pitchFamily="34" charset="0"/>
              <a:buChar char="•"/>
            </a:pPr>
            <a:r>
              <a:rPr lang="en-AU" sz="1200" dirty="0" smtClean="0"/>
              <a:t>The wrong controls identified for those hazards that were identified.</a:t>
            </a:r>
          </a:p>
          <a:p>
            <a:pPr marL="171450" indent="-171450">
              <a:buFont typeface="Arial" panose="020B0604020202020204" pitchFamily="34" charset="0"/>
              <a:buChar char="•"/>
            </a:pPr>
            <a:r>
              <a:rPr lang="en-AU" dirty="0" smtClean="0"/>
              <a:t>No permit</a:t>
            </a:r>
            <a:r>
              <a:rPr lang="en-AU" baseline="0" dirty="0" smtClean="0"/>
              <a:t> when a permit is required.</a:t>
            </a:r>
          </a:p>
          <a:p>
            <a:pPr marL="171450" indent="-171450">
              <a:buFont typeface="Arial" panose="020B0604020202020204" pitchFamily="34" charset="0"/>
              <a:buChar char="•"/>
            </a:pPr>
            <a:r>
              <a:rPr lang="en-AU" baseline="0" dirty="0" smtClean="0"/>
              <a:t>No reference to the Original Equipment Manufacturer (OEM) manual that had all the necessary safety information in it.</a:t>
            </a:r>
            <a:endParaRPr lang="en-AU"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5</a:t>
            </a:fld>
            <a:endParaRPr lang="en-AU"/>
          </a:p>
        </p:txBody>
      </p:sp>
    </p:spTree>
    <p:extLst>
      <p:ext uri="{BB962C8B-B14F-4D97-AF65-F5344CB8AC3E}">
        <p14:creationId xmlns:p14="http://schemas.microsoft.com/office/powerpoint/2010/main" val="163097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Investigators always look for the job documents, especially the ones the mining</a:t>
            </a:r>
            <a:r>
              <a:rPr lang="en-AU" baseline="0" dirty="0" smtClean="0"/>
              <a:t> operations</a:t>
            </a:r>
            <a:r>
              <a:rPr lang="en-AU" dirty="0" smtClean="0"/>
              <a:t> safety management system requires</a:t>
            </a:r>
            <a:r>
              <a:rPr lang="en-AU" baseline="0" dirty="0" smtClean="0"/>
              <a:t> workers to use, as well as any the Original Equipment Manufacturer (OEM) may have available.</a:t>
            </a:r>
            <a:endParaRPr lang="en-AU"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6</a:t>
            </a:fld>
            <a:endParaRPr lang="en-AU"/>
          </a:p>
        </p:txBody>
      </p:sp>
    </p:spTree>
    <p:extLst>
      <p:ext uri="{BB962C8B-B14F-4D97-AF65-F5344CB8AC3E}">
        <p14:creationId xmlns:p14="http://schemas.microsoft.com/office/powerpoint/2010/main" val="218895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Investigations haven’t found any brand new hazards recently that no-one hasn’t</a:t>
            </a:r>
            <a:r>
              <a:rPr lang="en-AU" baseline="0" dirty="0" smtClean="0"/>
              <a:t> </a:t>
            </a:r>
            <a:r>
              <a:rPr lang="en-AU" dirty="0" smtClean="0"/>
              <a:t>seen before!</a:t>
            </a:r>
          </a:p>
          <a:p>
            <a:pPr marL="171450" indent="-171450">
              <a:buFont typeface="Arial" panose="020B0604020202020204" pitchFamily="34" charset="0"/>
              <a:buChar char="•"/>
            </a:pPr>
            <a:r>
              <a:rPr lang="en-AU" dirty="0" smtClean="0"/>
              <a:t>Often the hazards had been identified</a:t>
            </a:r>
            <a:r>
              <a:rPr lang="en-AU" baseline="0" dirty="0" smtClean="0"/>
              <a:t> by the mine in a risk assessment before any accident occurred!</a:t>
            </a:r>
          </a:p>
          <a:p>
            <a:pPr marL="171450" indent="-171450">
              <a:buFont typeface="Arial" panose="020B0604020202020204" pitchFamily="34" charset="0"/>
              <a:buChar char="•"/>
            </a:pPr>
            <a:r>
              <a:rPr lang="en-AU" dirty="0" smtClean="0"/>
              <a:t>The mine had thought about what controls should be used for those hazards.</a:t>
            </a:r>
          </a:p>
          <a:p>
            <a:pPr marL="171450" indent="-171450">
              <a:buFont typeface="Arial" panose="020B0604020202020204" pitchFamily="34" charset="0"/>
              <a:buChar char="•"/>
            </a:pPr>
            <a:r>
              <a:rPr lang="en-AU" dirty="0" smtClean="0"/>
              <a:t>None of this was used when</a:t>
            </a:r>
            <a:r>
              <a:rPr lang="en-AU" baseline="0" dirty="0" smtClean="0"/>
              <a:t> the accident happened</a:t>
            </a:r>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7</a:t>
            </a:fld>
            <a:endParaRPr lang="en-AU"/>
          </a:p>
        </p:txBody>
      </p:sp>
    </p:spTree>
    <p:extLst>
      <p:ext uri="{BB962C8B-B14F-4D97-AF65-F5344CB8AC3E}">
        <p14:creationId xmlns:p14="http://schemas.microsoft.com/office/powerpoint/2010/main" val="106295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New supervisor – never</a:t>
            </a:r>
            <a:r>
              <a:rPr lang="en-AU" baseline="0" dirty="0" smtClean="0"/>
              <a:t> seen the job done before and didn’t know about the fatal potential AND didn’t know there was a special tool and it was available.</a:t>
            </a:r>
          </a:p>
          <a:p>
            <a:pPr marL="171450" indent="-171450">
              <a:buFont typeface="Arial" panose="020B0604020202020204" pitchFamily="34" charset="0"/>
              <a:buChar char="•"/>
            </a:pPr>
            <a:r>
              <a:rPr lang="en-AU" dirty="0" smtClean="0"/>
              <a:t>Everybody knew what was supposed to be done, nobody bothered.</a:t>
            </a:r>
          </a:p>
          <a:p>
            <a:pPr marL="171450" indent="-171450">
              <a:buFont typeface="Arial" panose="020B0604020202020204" pitchFamily="34" charset="0"/>
              <a:buChar char="•"/>
            </a:pPr>
            <a:r>
              <a:rPr lang="en-AU" dirty="0" smtClean="0"/>
              <a:t>Job went across</a:t>
            </a:r>
            <a:r>
              <a:rPr lang="en-AU" baseline="0" dirty="0" smtClean="0"/>
              <a:t> several shifts, lots of work going on, the supervisor just missed it.</a:t>
            </a:r>
            <a:endParaRPr lang="en-AU"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8</a:t>
            </a:fld>
            <a:endParaRPr lang="en-AU"/>
          </a:p>
        </p:txBody>
      </p:sp>
    </p:spTree>
    <p:extLst>
      <p:ext uri="{BB962C8B-B14F-4D97-AF65-F5344CB8AC3E}">
        <p14:creationId xmlns:p14="http://schemas.microsoft.com/office/powerpoint/2010/main" val="197113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smtClean="0"/>
              <a:t>The job changed, no-one looked for new hazards, they made it up as they went along.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job changed, no-one looked for new hazards, they made it up as they went along.</a:t>
            </a:r>
          </a:p>
          <a:p>
            <a:pPr marL="171450" indent="-171450">
              <a:buFont typeface="Arial" panose="020B0604020202020204" pitchFamily="34" charset="0"/>
              <a:buChar char="•"/>
            </a:pPr>
            <a:r>
              <a:rPr lang="en-AU" baseline="0" dirty="0" smtClean="0"/>
              <a:t>Procedure at the mine for communicating the introduction of power was not followed.</a:t>
            </a:r>
            <a:endParaRPr lang="en-AU"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9</a:t>
            </a:fld>
            <a:endParaRPr lang="en-AU"/>
          </a:p>
        </p:txBody>
      </p:sp>
    </p:spTree>
    <p:extLst>
      <p:ext uri="{BB962C8B-B14F-4D97-AF65-F5344CB8AC3E}">
        <p14:creationId xmlns:p14="http://schemas.microsoft.com/office/powerpoint/2010/main" val="3822835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8585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51435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3363838"/>
            <a:ext cx="375603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323850" y="339725"/>
            <a:ext cx="4824214" cy="40846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339502"/>
            <a:ext cx="3887986" cy="4084670"/>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2146663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5" name="Picture 4" descr="DMIRS-PowerPoint-Template-June-2017_FINAL-16_9-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6" name="Picture 5"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10" name="Text Placeholder 9"/>
          <p:cNvSpPr>
            <a:spLocks noGrp="1"/>
          </p:cNvSpPr>
          <p:nvPr>
            <p:ph type="body" sz="quarter" idx="11" hasCustomPrompt="1"/>
          </p:nvPr>
        </p:nvSpPr>
        <p:spPr>
          <a:xfrm>
            <a:off x="539750" y="305594"/>
            <a:ext cx="8229600" cy="935038"/>
          </a:xfrm>
        </p:spPr>
        <p:txBody>
          <a:bodyPr/>
          <a:lstStyle>
            <a:lvl1pPr marL="0" indent="0">
              <a:buNone/>
              <a:defRPr baseline="0">
                <a:solidFill>
                  <a:schemeClr val="bg1"/>
                </a:solidFill>
              </a:defRPr>
            </a:lvl1pPr>
          </a:lstStyle>
          <a:p>
            <a:pPr lvl="0"/>
            <a:r>
              <a:rPr lang="en-US" dirty="0" smtClean="0"/>
              <a:t>Insert Heading Here</a:t>
            </a:r>
          </a:p>
        </p:txBody>
      </p:sp>
      <p:sp>
        <p:nvSpPr>
          <p:cNvPr id="14" name="Text Placeholder 13"/>
          <p:cNvSpPr>
            <a:spLocks noGrp="1"/>
          </p:cNvSpPr>
          <p:nvPr>
            <p:ph type="body" sz="quarter" idx="12"/>
          </p:nvPr>
        </p:nvSpPr>
        <p:spPr>
          <a:xfrm>
            <a:off x="539750" y="1439863"/>
            <a:ext cx="8229600" cy="2984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281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title</a:t>
            </a:r>
          </a:p>
        </p:txBody>
      </p:sp>
      <p:sp>
        <p:nvSpPr>
          <p:cNvPr id="25603" name="Rectangle 3"/>
          <p:cNvSpPr>
            <a:spLocks noGrp="1" noChangeArrowheads="1"/>
          </p:cNvSpPr>
          <p:nvPr>
            <p:ph type="body" idx="1"/>
          </p:nvPr>
        </p:nvSpPr>
        <p:spPr bwMode="auto">
          <a:xfrm>
            <a:off x="468313" y="1329928"/>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51" name="Text Box 27"/>
          <p:cNvSpPr txBox="1">
            <a:spLocks noChangeArrowheads="1"/>
          </p:cNvSpPr>
          <p:nvPr userDrawn="1"/>
        </p:nvSpPr>
        <p:spPr bwMode="auto">
          <a:xfrm>
            <a:off x="0" y="4948238"/>
            <a:ext cx="9144000" cy="230832"/>
          </a:xfrm>
          <a:prstGeom prst="rect">
            <a:avLst/>
          </a:prstGeom>
          <a:noFill/>
          <a:ln w="9525">
            <a:noFill/>
            <a:miter lim="800000"/>
            <a:headEnd/>
            <a:tailEnd/>
          </a:ln>
        </p:spPr>
        <p:txBody>
          <a:bodyPr>
            <a:spAutoFit/>
          </a:bodyPr>
          <a:lstStyle/>
          <a:p>
            <a:pPr eaLnBrk="0" hangingPunct="0">
              <a:defRPr/>
            </a:pPr>
            <a:r>
              <a:rPr lang="en-US" sz="900" dirty="0">
                <a:solidFill>
                  <a:schemeClr val="bg1"/>
                </a:solidFill>
                <a:ea typeface="ヒラギノ角ゴ Pro W3" pitchFamily="-112" charset="-128"/>
              </a:rPr>
              <a:t>Government of Western Australia  </a:t>
            </a:r>
            <a:r>
              <a:rPr lang="en-US" sz="900" b="1" dirty="0">
                <a:solidFill>
                  <a:schemeClr val="bg1"/>
                </a:solidFill>
                <a:ea typeface="ヒラギノ角ゴ Pro W3" pitchFamily="-112" charset="-128"/>
              </a:rPr>
              <a:t>Department of Mines and Petroleum</a:t>
            </a:r>
          </a:p>
        </p:txBody>
      </p:sp>
      <p:sp>
        <p:nvSpPr>
          <p:cNvPr id="2" name="Text Box 27"/>
          <p:cNvSpPr txBox="1">
            <a:spLocks noChangeArrowheads="1"/>
          </p:cNvSpPr>
          <p:nvPr userDrawn="1"/>
        </p:nvSpPr>
        <p:spPr bwMode="auto">
          <a:xfrm>
            <a:off x="0" y="4972050"/>
            <a:ext cx="9144000" cy="230832"/>
          </a:xfrm>
          <a:prstGeom prst="rect">
            <a:avLst/>
          </a:prstGeom>
          <a:noFill/>
          <a:ln w="9525">
            <a:noFill/>
            <a:miter lim="800000"/>
            <a:headEnd/>
            <a:tailEnd/>
          </a:ln>
        </p:spPr>
        <p:txBody>
          <a:bodyPr>
            <a:spAutoFit/>
          </a:bodyPr>
          <a:lstStyle/>
          <a:p>
            <a:pPr eaLnBrk="0" hangingPunct="0">
              <a:defRPr/>
            </a:pPr>
            <a:r>
              <a:rPr lang="en-US" sz="900" dirty="0">
                <a:solidFill>
                  <a:schemeClr val="bg1"/>
                </a:solidFill>
                <a:ea typeface="ヒラギノ角ゴ Pro W3" pitchFamily="-112" charset="-128"/>
              </a:rPr>
              <a:t>Government of Western Australia  </a:t>
            </a:r>
            <a:r>
              <a:rPr lang="en-US" sz="900" b="1" dirty="0">
                <a:solidFill>
                  <a:schemeClr val="bg1"/>
                </a:solidFill>
                <a:ea typeface="ヒラギノ角ゴ Pro W3" pitchFamily="-112" charset="-128"/>
              </a:rPr>
              <a:t>Department of Mines and Petroleum</a:t>
            </a:r>
          </a:p>
        </p:txBody>
      </p:sp>
      <p:sp>
        <p:nvSpPr>
          <p:cNvPr id="3" name="Text Box 27"/>
          <p:cNvSpPr txBox="1">
            <a:spLocks noChangeArrowheads="1"/>
          </p:cNvSpPr>
          <p:nvPr userDrawn="1"/>
        </p:nvSpPr>
        <p:spPr bwMode="auto">
          <a:xfrm>
            <a:off x="0" y="4972050"/>
            <a:ext cx="9144000" cy="230832"/>
          </a:xfrm>
          <a:prstGeom prst="rect">
            <a:avLst/>
          </a:prstGeom>
          <a:noFill/>
          <a:ln w="9525">
            <a:noFill/>
            <a:miter lim="800000"/>
            <a:headEnd/>
            <a:tailEnd/>
          </a:ln>
        </p:spPr>
        <p:txBody>
          <a:bodyPr>
            <a:spAutoFit/>
          </a:bodyPr>
          <a:lstStyle/>
          <a:p>
            <a:pPr eaLnBrk="0" hangingPunct="0">
              <a:defRPr/>
            </a:pPr>
            <a:r>
              <a:rPr lang="en-US" sz="900" dirty="0">
                <a:solidFill>
                  <a:schemeClr val="bg1"/>
                </a:solidFill>
                <a:ea typeface="ヒラギノ角ゴ Pro W3" pitchFamily="-112" charset="-128"/>
              </a:rPr>
              <a:t>Government of Western Australia  </a:t>
            </a:r>
            <a:r>
              <a:rPr lang="en-US" sz="900" b="1" dirty="0">
                <a:solidFill>
                  <a:schemeClr val="bg1"/>
                </a:solidFill>
                <a:ea typeface="ヒラギノ角ゴ Pro W3" pitchFamily="-112" charset="-128"/>
              </a:rPr>
              <a:t>Department of Mines and Petroleum</a:t>
            </a:r>
          </a:p>
        </p:txBody>
      </p:sp>
    </p:spTree>
    <p:extLst>
      <p:ext uri="{BB962C8B-B14F-4D97-AF65-F5344CB8AC3E}">
        <p14:creationId xmlns:p14="http://schemas.microsoft.com/office/powerpoint/2010/main" val="335312278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www.tradesecretslaw.com/2012/11/articles/restrictive-covenants/illinois-supreme-court-affirms-liability-against-former-employer-for-unlawful-investigation-methods-used-by-private-investigators-in-non-competition-investigation-into-activities-by-ex-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icons.iconarchive.com/icons/custom-icon-design/flatastic-10/512/File-warning-icon.pn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hyperlink" Target="https://www.google.com.au/url?sa=i&amp;rct=j&amp;q=&amp;esrc=s&amp;source=images&amp;cd=&amp;cad=rja&amp;uact=8&amp;ved=0ahUKEwjsxpzRu-TSAhUGerwKHaUbAzEQjRwIBw&amp;url=https://www.pinterest.com/hbdd8/occupational-health-and-safety/&amp;bvm=bv.149760088,d.cGw&amp;psig=AFQjCNFqCWXqZ2lv1VHJH5A7RYV3zbRfjQ&amp;ust=1490077982977693"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om.au/url?sa=i&amp;rct=j&amp;q=&amp;esrc=s&amp;source=images&amp;cd=&amp;cad=rja&amp;uact=8&amp;ved=0ahUKEwiAm_-Q3eTSAhUCj5QKHUaSCOAQjRwIBw&amp;url=https://www.911metallurgist.com/blog/australian-company-uses-big-data-to-prevent-mining-accidents&amp;bvm=bv.149760088,bs.1,d.dGc&amp;psig=AFQjCNEASEHt3x8d57T1Wkku_TUSVbKS_w&amp;ust=1490087043888516" TargetMode="External"/><Relationship Id="rId13" Type="http://schemas.openxmlformats.org/officeDocument/2006/relationships/image" Target="../media/image22.jpeg"/><Relationship Id="rId18" Type="http://schemas.openxmlformats.org/officeDocument/2006/relationships/hyperlink" Target="http://www.google.com.au/url?sa=i&amp;rct=j&amp;q=&amp;esrc=s&amp;source=images&amp;cd=&amp;cad=rja&amp;uact=8&amp;ved=0ahUKEwiospHp2-TSAhVDGpQKHQjzCVcQjRwIBw&amp;url=http://www.miningsafety.co.za/dynamiccontent/83/Zero-Injuries-in-the-Mining-Industry&amp;bvm=bv.149760088,bs.1,d.dGc&amp;psig=AFQjCNE_2Cq7cpiwj1sVkOeTPw_3_Txhjg&amp;ust=1490086581719020" TargetMode="External"/><Relationship Id="rId3" Type="http://schemas.openxmlformats.org/officeDocument/2006/relationships/hyperlink" Target="http://www.google.com.au/url?sa=i&amp;rct=j&amp;q=&amp;esrc=s&amp;source=images&amp;cd=&amp;cad=rja&amp;uact=8&amp;ved=0ahUKEwjN4t_j3-TSAhWJUZQKHYQUB2oQjRwIBw&amp;url=http://www.abc.net.au/news/2014-11-06/prosecutors-seek-life-terms-for-eight-mining-executives/5870276&amp;bvm=bv.149760088,bs.1,d.dGc&amp;psig=AFQjCNHn8tRgCKjiwQ_DdQxoWXWk03HO0g&amp;ust=1490087709317516" TargetMode="External"/><Relationship Id="rId21" Type="http://schemas.openxmlformats.org/officeDocument/2006/relationships/image" Target="../media/image27.jpeg"/><Relationship Id="rId7" Type="http://schemas.openxmlformats.org/officeDocument/2006/relationships/image" Target="../media/image19.jpeg"/><Relationship Id="rId12" Type="http://schemas.openxmlformats.org/officeDocument/2006/relationships/hyperlink" Target="http://www.google.com.au/url?sa=i&amp;rct=j&amp;q=&amp;esrc=s&amp;source=images&amp;cd=&amp;cad=rja&amp;uact=8&amp;ved=0ahUKEwjrkdaY4OTSAhVBrpQKHT9gDwgQjRwIBw&amp;url=http://www.abc.net.au/news/2010-11-24/worst-offshore-oil-spill-linked-to-systemic-failure/2349574&amp;bvm=bv.149760088,bs.1,d.dGc&amp;psig=AFQjCNHn8tRgCKjiwQ_DdQxoWXWk03HO0g&amp;ust=1490087709317516" TargetMode="External"/><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hyperlink" Target="http://www.google.com.au/url?sa=i&amp;rct=j&amp;q=&amp;esrc=s&amp;source=images&amp;cd=&amp;cad=rja&amp;uact=8&amp;ved=0ahUKEwjVlt-97OTSAhXJvrwKHcEdAnAQjRwIBw&amp;url=http://www.busengdal.no/tenester/naturmurstein&amp;bvm=bv.149760088,bs.1,d.dGc&amp;psig=AFQjCNGkvMI7cKWplARq5DCpWQSnIJCNgw&amp;ust=1490091046302763" TargetMode="External"/><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21.jpeg"/><Relationship Id="rId5" Type="http://schemas.openxmlformats.org/officeDocument/2006/relationships/hyperlink" Target="http://www.google.com.au/url?sa=i&amp;rct=j&amp;q=&amp;esrc=s&amp;source=images&amp;cd=&amp;ved=0ahUKEwjKmd6P4uTSAhUEJpQKHSKMB34QjRwIBw&amp;url=http://www.liftandaccess.com/content/forklift-operator-killed-mining-accident&amp;psig=AFQjCNGuPyAraoBBrA-TS3qNolIxpQHb9g&amp;ust=1490088414221175" TargetMode="External"/><Relationship Id="rId15" Type="http://schemas.openxmlformats.org/officeDocument/2006/relationships/image" Target="../media/image23.jpeg"/><Relationship Id="rId10" Type="http://schemas.openxmlformats.org/officeDocument/2006/relationships/hyperlink" Target="http://www.theherald.com.au/story/3441826/mine-crews-test-fire-rescue-skills-video/" TargetMode="External"/><Relationship Id="rId19" Type="http://schemas.openxmlformats.org/officeDocument/2006/relationships/image" Target="../media/image26.jpeg"/><Relationship Id="rId4" Type="http://schemas.openxmlformats.org/officeDocument/2006/relationships/image" Target="../media/image17.jpeg"/><Relationship Id="rId9" Type="http://schemas.openxmlformats.org/officeDocument/2006/relationships/image" Target="../media/image20.jpeg"/><Relationship Id="rId14" Type="http://schemas.openxmlformats.org/officeDocument/2006/relationships/hyperlink" Target="http://www.google.com.au/url?sa=i&amp;rct=j&amp;q=&amp;esrc=s&amp;source=images&amp;cd=&amp;ved=0ahUKEwie8pKM5uTSAhVHV7wKHSpjAf8QjRwIBw&amp;url=http://www.amsj.com.au/news/two-workers-injured-crane-accident-roy-hill-mine-wharf/&amp;bvm=bv.149760088,d.dGc&amp;psig=AFQjCNH4fjkwtgGm7CKNIJQ3FPSK4BSB8g&amp;ust=149008948154285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7544" y="877986"/>
            <a:ext cx="8516762" cy="3652590"/>
          </a:xfrm>
        </p:spPr>
        <p:txBody>
          <a:bodyPr/>
          <a:lstStyle/>
          <a:p>
            <a:pPr lvl="0">
              <a:defRPr/>
            </a:pPr>
            <a:r>
              <a:rPr lang="en-AU" sz="1700" dirty="0"/>
              <a:t>This presentation is based on </a:t>
            </a:r>
            <a:r>
              <a:rPr lang="en-AU" sz="1700" smtClean="0"/>
              <a:t>the findings </a:t>
            </a:r>
            <a:r>
              <a:rPr lang="en-AU" sz="1700" dirty="0" smtClean="0"/>
              <a:t>of investigations by Department of Mines, Industry Regulation and Safety.</a:t>
            </a:r>
            <a:endParaRPr lang="en-AU" sz="1700" dirty="0"/>
          </a:p>
          <a:p>
            <a:pPr>
              <a:defRPr/>
            </a:pPr>
            <a:r>
              <a:rPr lang="en-AU" sz="1700" dirty="0"/>
              <a:t>Department of Mines, Industry Regulation and Safety</a:t>
            </a:r>
            <a:r>
              <a:rPr lang="en-AU" sz="1700" dirty="0" smtClean="0"/>
              <a:t>(DMIRS) </a:t>
            </a:r>
            <a:r>
              <a:rPr lang="en-AU" sz="1700" dirty="0"/>
              <a:t>supports and encourages reuse of its information (including data), and endorses use of the Australian Governments Open Access and Licensing Framework (AusGOAL)</a:t>
            </a:r>
          </a:p>
          <a:p>
            <a:pPr>
              <a:defRPr/>
            </a:pPr>
            <a:r>
              <a:rPr lang="en-AU" sz="17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1700" b="1" dirty="0"/>
              <a:t> </a:t>
            </a:r>
          </a:p>
          <a:p>
            <a:pPr>
              <a:defRPr/>
            </a:pPr>
            <a:r>
              <a:rPr lang="en-AU" sz="1700" dirty="0"/>
              <a:t>Please give attribution to Department of Mines, Industry Regulation and </a:t>
            </a:r>
            <a:r>
              <a:rPr lang="en-AU" sz="1700" dirty="0" smtClean="0"/>
              <a:t>Safety, 2017.</a:t>
            </a:r>
            <a:endParaRPr lang="en-AU" sz="1700" dirty="0"/>
          </a:p>
          <a:p>
            <a:pPr>
              <a:defRPr/>
            </a:pPr>
            <a:r>
              <a:rPr lang="en-AU" altLang="en-US" sz="1700" dirty="0"/>
              <a:t>For resources, information or clarification, please </a:t>
            </a:r>
            <a:r>
              <a:rPr lang="en-AU" altLang="en-US" sz="1700" dirty="0" smtClean="0"/>
              <a:t>contact: </a:t>
            </a:r>
            <a:r>
              <a:rPr lang="en-AU" altLang="en-US" sz="1700" b="1" dirty="0" smtClean="0">
                <a:solidFill>
                  <a:srgbClr val="0000FF"/>
                </a:solidFill>
              </a:rPr>
              <a:t>RSDComms@dmirs.wa.gov.au</a:t>
            </a:r>
            <a:r>
              <a:rPr lang="en-AU" altLang="en-US" sz="1700" b="1" dirty="0" smtClean="0">
                <a:solidFill>
                  <a:srgbClr val="C00000"/>
                </a:solidFill>
              </a:rPr>
              <a:t> </a:t>
            </a:r>
            <a:r>
              <a:rPr lang="en-AU" altLang="en-US" sz="1700" dirty="0" smtClean="0"/>
              <a:t>or visit </a:t>
            </a:r>
            <a:r>
              <a:rPr lang="en-AU" altLang="en-US" sz="1700" b="1" dirty="0" smtClean="0">
                <a:solidFill>
                  <a:srgbClr val="0000FF"/>
                </a:solidFill>
              </a:rPr>
              <a:t>www.dmirs.wa.gov.au/ResourcesSafety</a:t>
            </a:r>
          </a:p>
          <a:p>
            <a:pPr>
              <a:defRPr/>
            </a:pPr>
            <a:endParaRPr lang="en-AU" altLang="en-US" sz="1700" b="1" dirty="0">
              <a:solidFill>
                <a:srgbClr val="C00000"/>
              </a:solidFill>
            </a:endParaRPr>
          </a:p>
          <a:p>
            <a:endParaRPr lang="en-AU" sz="17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228" y="201215"/>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23528" y="228600"/>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smtClean="0">
                <a:solidFill>
                  <a:srgbClr val="CF5E31"/>
                </a:solidFill>
              </a:rPr>
              <a:t>Please read this before using presentation</a:t>
            </a:r>
            <a:endParaRPr lang="en-AU" altLang="en-US" sz="2800" kern="0" dirty="0" smtClean="0"/>
          </a:p>
        </p:txBody>
      </p:sp>
    </p:spTree>
    <p:extLst>
      <p:ext uri="{BB962C8B-B14F-4D97-AF65-F5344CB8AC3E}">
        <p14:creationId xmlns:p14="http://schemas.microsoft.com/office/powerpoint/2010/main" val="3946545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smtClean="0"/>
              <a:t>Obligations</a:t>
            </a:r>
            <a:endParaRPr lang="en-AU" dirty="0"/>
          </a:p>
        </p:txBody>
      </p:sp>
      <p:sp>
        <p:nvSpPr>
          <p:cNvPr id="4" name="Content Placeholder 2"/>
          <p:cNvSpPr>
            <a:spLocks noGrp="1"/>
          </p:cNvSpPr>
          <p:nvPr>
            <p:ph type="body" sz="quarter" idx="12"/>
          </p:nvPr>
        </p:nvSpPr>
        <p:spPr>
          <a:xfrm>
            <a:off x="539750" y="1439863"/>
            <a:ext cx="7992690" cy="2984500"/>
          </a:xfrm>
        </p:spPr>
        <p:txBody>
          <a:bodyPr/>
          <a:lstStyle/>
          <a:p>
            <a:pPr marL="0" indent="0">
              <a:buNone/>
            </a:pPr>
            <a:r>
              <a:rPr lang="en-AU" sz="2000" dirty="0"/>
              <a:t>Employers are required </a:t>
            </a:r>
            <a:r>
              <a:rPr lang="en-AU" sz="2000" dirty="0" smtClean="0"/>
              <a:t>to:</a:t>
            </a:r>
            <a:endParaRPr lang="en-AU" sz="2000" dirty="0"/>
          </a:p>
          <a:p>
            <a:r>
              <a:rPr lang="en-AU" sz="2000" dirty="0"/>
              <a:t>Manage </a:t>
            </a:r>
            <a:r>
              <a:rPr lang="en-AU" sz="2000" dirty="0" smtClean="0"/>
              <a:t>the </a:t>
            </a:r>
            <a:r>
              <a:rPr lang="en-AU" sz="2000" dirty="0"/>
              <a:t>mining </a:t>
            </a:r>
            <a:r>
              <a:rPr lang="en-AU" sz="2000" dirty="0" smtClean="0"/>
              <a:t>operation </a:t>
            </a:r>
            <a:r>
              <a:rPr lang="en-AU" sz="2000" dirty="0"/>
              <a:t>in accordance with </a:t>
            </a:r>
            <a:r>
              <a:rPr lang="en-AU" sz="2000" dirty="0" smtClean="0"/>
              <a:t>their </a:t>
            </a:r>
            <a:r>
              <a:rPr lang="en-AU" sz="2000" dirty="0"/>
              <a:t>safety management </a:t>
            </a:r>
            <a:r>
              <a:rPr lang="en-AU" sz="2000" dirty="0" smtClean="0"/>
              <a:t>system</a:t>
            </a:r>
            <a:endParaRPr lang="en-AU" sz="2000" dirty="0"/>
          </a:p>
          <a:p>
            <a:r>
              <a:rPr lang="en-AU" sz="2000" dirty="0"/>
              <a:t>Train their managers, supervisors and workers i</a:t>
            </a:r>
            <a:r>
              <a:rPr lang="en-AU" sz="2000" dirty="0" smtClean="0"/>
              <a:t>n the parts </a:t>
            </a:r>
            <a:r>
              <a:rPr lang="en-AU" sz="2000" dirty="0"/>
              <a:t>of the </a:t>
            </a:r>
            <a:r>
              <a:rPr lang="en-AU" sz="2000" dirty="0" smtClean="0"/>
              <a:t>system </a:t>
            </a:r>
            <a:r>
              <a:rPr lang="en-AU" sz="2000" dirty="0"/>
              <a:t>they </a:t>
            </a:r>
            <a:r>
              <a:rPr lang="en-AU" sz="2000" dirty="0" smtClean="0"/>
              <a:t>will need </a:t>
            </a:r>
            <a:r>
              <a:rPr lang="en-AU" sz="2000" dirty="0"/>
              <a:t>to </a:t>
            </a:r>
            <a:r>
              <a:rPr lang="en-AU" sz="2000" dirty="0" smtClean="0"/>
              <a:t>use</a:t>
            </a:r>
            <a:endParaRPr lang="en-AU" sz="2000" dirty="0"/>
          </a:p>
          <a:p>
            <a:r>
              <a:rPr lang="en-AU" sz="2000" dirty="0" smtClean="0"/>
              <a:t>Ensure the managers</a:t>
            </a:r>
            <a:r>
              <a:rPr lang="en-AU" sz="2000" dirty="0"/>
              <a:t>, supervisors </a:t>
            </a:r>
            <a:r>
              <a:rPr lang="en-AU" sz="2000" dirty="0" smtClean="0"/>
              <a:t>and workers use the system and take corrective actions when they don’t</a:t>
            </a:r>
            <a:endParaRPr lang="en-AU" sz="2000" dirty="0"/>
          </a:p>
          <a:p>
            <a:r>
              <a:rPr lang="en-AU" sz="2000" dirty="0" smtClean="0"/>
              <a:t>Update the </a:t>
            </a:r>
            <a:r>
              <a:rPr lang="en-AU" sz="2000" dirty="0"/>
              <a:t>safety management </a:t>
            </a:r>
            <a:r>
              <a:rPr lang="en-AU" sz="2000" dirty="0" smtClean="0"/>
              <a:t>system when needed</a:t>
            </a:r>
            <a:endParaRPr lang="en-AU" sz="2000" dirty="0"/>
          </a:p>
        </p:txBody>
      </p:sp>
    </p:spTree>
    <p:extLst>
      <p:ext uri="{BB962C8B-B14F-4D97-AF65-F5344CB8AC3E}">
        <p14:creationId xmlns:p14="http://schemas.microsoft.com/office/powerpoint/2010/main" val="392425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smtClean="0"/>
              <a:t>What needs to change</a:t>
            </a:r>
            <a:endParaRPr lang="en-AU" dirty="0"/>
          </a:p>
        </p:txBody>
      </p:sp>
      <p:sp>
        <p:nvSpPr>
          <p:cNvPr id="4" name="Content Placeholder 2"/>
          <p:cNvSpPr>
            <a:spLocks noGrp="1"/>
          </p:cNvSpPr>
          <p:nvPr>
            <p:ph type="body" sz="quarter" idx="12"/>
          </p:nvPr>
        </p:nvSpPr>
        <p:spPr>
          <a:xfrm>
            <a:off x="539750" y="1439863"/>
            <a:ext cx="8064698" cy="2984500"/>
          </a:xfrm>
        </p:spPr>
        <p:txBody>
          <a:bodyPr/>
          <a:lstStyle/>
          <a:p>
            <a:pPr marL="0" indent="0">
              <a:buNone/>
            </a:pPr>
            <a:r>
              <a:rPr lang="en-AU" sz="2200" dirty="0" smtClean="0"/>
              <a:t>Supervisors</a:t>
            </a:r>
          </a:p>
          <a:p>
            <a:r>
              <a:rPr lang="en-AU" sz="2000" dirty="0" smtClean="0"/>
              <a:t>Don’t let jobs start before you have checked the job paperwork</a:t>
            </a:r>
          </a:p>
          <a:p>
            <a:r>
              <a:rPr lang="en-AU" sz="2000" dirty="0" smtClean="0"/>
              <a:t>Don’t sign the job paperwork if you don’t know what the safety steps for the job are!  </a:t>
            </a:r>
          </a:p>
          <a:p>
            <a:pPr lvl="1"/>
            <a:r>
              <a:rPr lang="en-AU" sz="2000" dirty="0" smtClean="0"/>
              <a:t>Find someone who does know</a:t>
            </a:r>
          </a:p>
          <a:p>
            <a:r>
              <a:rPr lang="en-AU" sz="2000" dirty="0"/>
              <a:t>Don’t </a:t>
            </a:r>
            <a:r>
              <a:rPr lang="en-AU" sz="2000" dirty="0" smtClean="0"/>
              <a:t>sign the job paperwork when it’s not suitable</a:t>
            </a:r>
            <a:endParaRPr lang="en-AU" sz="2000" dirty="0"/>
          </a:p>
          <a:p>
            <a:pPr lvl="1"/>
            <a:r>
              <a:rPr lang="en-AU" sz="2000" dirty="0" smtClean="0"/>
              <a:t>Your crews and your managers are relying on you to close any gaps</a:t>
            </a:r>
            <a:endParaRPr lang="en-AU" sz="2000" dirty="0"/>
          </a:p>
        </p:txBody>
      </p:sp>
    </p:spTree>
    <p:extLst>
      <p:ext uri="{BB962C8B-B14F-4D97-AF65-F5344CB8AC3E}">
        <p14:creationId xmlns:p14="http://schemas.microsoft.com/office/powerpoint/2010/main" val="17863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smtClean="0"/>
              <a:t>What needs to </a:t>
            </a:r>
            <a:r>
              <a:rPr lang="en-AU" dirty="0"/>
              <a:t>change </a:t>
            </a:r>
            <a:r>
              <a:rPr lang="en-AU" sz="2400" dirty="0"/>
              <a:t>(</a:t>
            </a:r>
            <a:r>
              <a:rPr lang="en-AU" sz="2400" dirty="0" smtClean="0"/>
              <a:t>continued)</a:t>
            </a:r>
            <a:endParaRPr lang="en-AU" sz="2400" dirty="0"/>
          </a:p>
          <a:p>
            <a:endParaRPr lang="en-AU" dirty="0"/>
          </a:p>
        </p:txBody>
      </p:sp>
      <p:sp>
        <p:nvSpPr>
          <p:cNvPr id="3" name="Text Placeholder 2"/>
          <p:cNvSpPr>
            <a:spLocks noGrp="1"/>
          </p:cNvSpPr>
          <p:nvPr>
            <p:ph type="body" sz="quarter" idx="12"/>
          </p:nvPr>
        </p:nvSpPr>
        <p:spPr>
          <a:xfrm>
            <a:off x="611560" y="1439863"/>
            <a:ext cx="7920880" cy="2984500"/>
          </a:xfrm>
        </p:spPr>
        <p:txBody>
          <a:bodyPr/>
          <a:lstStyle/>
          <a:p>
            <a:pPr marL="0" indent="0">
              <a:buNone/>
            </a:pPr>
            <a:r>
              <a:rPr lang="en-AU" sz="2200" dirty="0"/>
              <a:t>Managers </a:t>
            </a:r>
          </a:p>
          <a:p>
            <a:r>
              <a:rPr lang="en-AU" sz="2200" dirty="0"/>
              <a:t>Ensure your supervisors know that accepting unsuitable </a:t>
            </a:r>
            <a:r>
              <a:rPr lang="en-AU" sz="2200" dirty="0" smtClean="0"/>
              <a:t>job paperwork </a:t>
            </a:r>
            <a:r>
              <a:rPr lang="en-AU" sz="2200" dirty="0"/>
              <a:t>is not right …</a:t>
            </a:r>
          </a:p>
          <a:p>
            <a:pPr marL="400050" lvl="1" indent="0">
              <a:buNone/>
            </a:pPr>
            <a:r>
              <a:rPr lang="en-AU" sz="2200" i="1" dirty="0">
                <a:solidFill>
                  <a:srgbClr val="8E1A16"/>
                </a:solidFill>
              </a:rPr>
              <a:t>job will not commence</a:t>
            </a:r>
            <a:endParaRPr lang="en-AU" sz="2200" i="1" dirty="0">
              <a:solidFill>
                <a:srgbClr val="C00000"/>
              </a:solidFill>
            </a:endParaRPr>
          </a:p>
          <a:p>
            <a:r>
              <a:rPr lang="en-AU" sz="2200" dirty="0"/>
              <a:t>Ensure your workers know that </a:t>
            </a:r>
            <a:r>
              <a:rPr lang="en-AU" sz="2200" u="sng" dirty="0"/>
              <a:t>without</a:t>
            </a:r>
            <a:r>
              <a:rPr lang="en-AU" sz="2200" dirty="0"/>
              <a:t> the </a:t>
            </a:r>
            <a:r>
              <a:rPr lang="en-AU" sz="2200" dirty="0" smtClean="0"/>
              <a:t>job paperwork suitably done </a:t>
            </a:r>
            <a:r>
              <a:rPr lang="en-AU" sz="2200" dirty="0"/>
              <a:t>…</a:t>
            </a:r>
          </a:p>
          <a:p>
            <a:pPr marL="400050" lvl="1" indent="0">
              <a:buNone/>
            </a:pPr>
            <a:r>
              <a:rPr lang="en-AU" sz="2200" i="1" dirty="0">
                <a:solidFill>
                  <a:srgbClr val="8E1A16"/>
                </a:solidFill>
              </a:rPr>
              <a:t>job will not commence</a:t>
            </a:r>
            <a:endParaRPr lang="en-AU" sz="2200" i="1" dirty="0">
              <a:solidFill>
                <a:srgbClr val="C00000"/>
              </a:solidFill>
            </a:endParaRPr>
          </a:p>
          <a:p>
            <a:endParaRPr lang="en-AU" sz="2200" dirty="0"/>
          </a:p>
        </p:txBody>
      </p:sp>
    </p:spTree>
    <p:extLst>
      <p:ext uri="{BB962C8B-B14F-4D97-AF65-F5344CB8AC3E}">
        <p14:creationId xmlns:p14="http://schemas.microsoft.com/office/powerpoint/2010/main" val="154286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a:t>What needs to change </a:t>
            </a:r>
            <a:r>
              <a:rPr lang="en-AU" sz="2400" dirty="0"/>
              <a:t>(continued)</a:t>
            </a:r>
          </a:p>
        </p:txBody>
      </p:sp>
      <p:sp>
        <p:nvSpPr>
          <p:cNvPr id="3" name="Text Placeholder 2"/>
          <p:cNvSpPr>
            <a:spLocks noGrp="1"/>
          </p:cNvSpPr>
          <p:nvPr>
            <p:ph type="body" sz="quarter" idx="12"/>
          </p:nvPr>
        </p:nvSpPr>
        <p:spPr>
          <a:xfrm>
            <a:off x="539750" y="1439863"/>
            <a:ext cx="8064698" cy="2984500"/>
          </a:xfrm>
        </p:spPr>
        <p:txBody>
          <a:bodyPr/>
          <a:lstStyle/>
          <a:p>
            <a:r>
              <a:rPr lang="en-AU" sz="2400" dirty="0" smtClean="0"/>
              <a:t>Mines invest heavily to create a safe system of work</a:t>
            </a:r>
          </a:p>
          <a:p>
            <a:r>
              <a:rPr lang="en-AU" sz="2400" dirty="0" smtClean="0"/>
              <a:t>Job management documents are an important part of the system</a:t>
            </a:r>
          </a:p>
          <a:p>
            <a:r>
              <a:rPr lang="en-AU" sz="2400" dirty="0" smtClean="0"/>
              <a:t>Use them properly</a:t>
            </a:r>
            <a:endParaRPr lang="en-AU" sz="2400" dirty="0"/>
          </a:p>
        </p:txBody>
      </p:sp>
    </p:spTree>
    <p:extLst>
      <p:ext uri="{BB962C8B-B14F-4D97-AF65-F5344CB8AC3E}">
        <p14:creationId xmlns:p14="http://schemas.microsoft.com/office/powerpoint/2010/main" val="75887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smtClean="0"/>
              <a:t>Assistance from inspectors</a:t>
            </a:r>
            <a:endParaRPr lang="en-AU" dirty="0"/>
          </a:p>
        </p:txBody>
      </p:sp>
      <p:sp>
        <p:nvSpPr>
          <p:cNvPr id="4" name="Content Placeholder 2"/>
          <p:cNvSpPr>
            <a:spLocks noGrp="1"/>
          </p:cNvSpPr>
          <p:nvPr>
            <p:ph type="body" sz="quarter" idx="12"/>
          </p:nvPr>
        </p:nvSpPr>
        <p:spPr>
          <a:xfrm>
            <a:off x="539750" y="1439862"/>
            <a:ext cx="8229600" cy="3220119"/>
          </a:xfrm>
        </p:spPr>
        <p:txBody>
          <a:bodyPr/>
          <a:lstStyle/>
          <a:p>
            <a:r>
              <a:rPr lang="en-AU" sz="2200" dirty="0" smtClean="0"/>
              <a:t>During mine inspections, when inspectors find deficient work documentation, the inspector will require the manager to take remedial action</a:t>
            </a:r>
          </a:p>
          <a:p>
            <a:r>
              <a:rPr lang="en-AU" sz="2200" dirty="0" smtClean="0"/>
              <a:t>Actions taken will depend on time, place and circumstance</a:t>
            </a:r>
          </a:p>
          <a:p>
            <a:r>
              <a:rPr lang="en-AU" sz="2200" dirty="0" smtClean="0"/>
              <a:t>Options for inspectors include:</a:t>
            </a:r>
          </a:p>
          <a:p>
            <a:pPr lvl="1"/>
            <a:r>
              <a:rPr lang="en-AU" sz="1800" dirty="0" smtClean="0"/>
              <a:t>recording defects</a:t>
            </a:r>
          </a:p>
          <a:p>
            <a:pPr lvl="1"/>
            <a:r>
              <a:rPr lang="en-AU" sz="1800" dirty="0" smtClean="0"/>
              <a:t>issuing Improvement Notices</a:t>
            </a:r>
          </a:p>
          <a:p>
            <a:pPr lvl="1"/>
            <a:r>
              <a:rPr lang="en-AU" sz="1800" dirty="0" smtClean="0"/>
              <a:t>issuing Prohibition Notices</a:t>
            </a:r>
          </a:p>
          <a:p>
            <a:pPr lvl="1"/>
            <a:r>
              <a:rPr lang="en-AU" sz="1800" dirty="0" smtClean="0"/>
              <a:t>commencing an Investigation</a:t>
            </a:r>
            <a:endParaRPr lang="en-AU" sz="1800" dirty="0"/>
          </a:p>
        </p:txBody>
      </p:sp>
    </p:spTree>
    <p:extLst>
      <p:ext uri="{BB962C8B-B14F-4D97-AF65-F5344CB8AC3E}">
        <p14:creationId xmlns:p14="http://schemas.microsoft.com/office/powerpoint/2010/main" val="35664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smtClean="0"/>
              <a:t>Last words</a:t>
            </a:r>
            <a:endParaRPr lang="en-AU" dirty="0"/>
          </a:p>
        </p:txBody>
      </p:sp>
      <p:sp>
        <p:nvSpPr>
          <p:cNvPr id="4" name="Content Placeholder 2"/>
          <p:cNvSpPr>
            <a:spLocks noGrp="1"/>
          </p:cNvSpPr>
          <p:nvPr>
            <p:ph type="body" sz="quarter" idx="12"/>
          </p:nvPr>
        </p:nvSpPr>
        <p:spPr>
          <a:xfrm>
            <a:off x="539750" y="1439863"/>
            <a:ext cx="8208714" cy="2984500"/>
          </a:xfrm>
        </p:spPr>
        <p:txBody>
          <a:bodyPr/>
          <a:lstStyle/>
          <a:p>
            <a:pPr marL="0" indent="0" algn="ctr">
              <a:buNone/>
            </a:pPr>
            <a:r>
              <a:rPr lang="en-AU" sz="2400" dirty="0"/>
              <a:t>Paperwork is not a hard </a:t>
            </a:r>
            <a:r>
              <a:rPr lang="en-AU" sz="2400" dirty="0" smtClean="0"/>
              <a:t>barrier</a:t>
            </a:r>
          </a:p>
          <a:p>
            <a:pPr marL="0" indent="0" algn="ctr">
              <a:buNone/>
            </a:pPr>
            <a:endParaRPr lang="en-AU" sz="2000" dirty="0" smtClean="0"/>
          </a:p>
          <a:p>
            <a:pPr marL="0" indent="0" algn="ctr">
              <a:buNone/>
            </a:pPr>
            <a:endParaRPr lang="en-AU" sz="2000" dirty="0" smtClean="0"/>
          </a:p>
          <a:p>
            <a:pPr marL="0" indent="0" algn="ctr">
              <a:buNone/>
            </a:pPr>
            <a:endParaRPr lang="en-AU" sz="2000" dirty="0" smtClean="0"/>
          </a:p>
          <a:p>
            <a:pPr marL="0" indent="0" algn="ctr">
              <a:buNone/>
            </a:pPr>
            <a:endParaRPr lang="en-AU" sz="2000" dirty="0"/>
          </a:p>
          <a:p>
            <a:pPr marL="0" indent="0" algn="ctr">
              <a:buNone/>
            </a:pPr>
            <a:endParaRPr lang="en-AU" sz="2400" dirty="0"/>
          </a:p>
          <a:p>
            <a:pPr marL="0" indent="0" algn="ctr">
              <a:buNone/>
            </a:pPr>
            <a:r>
              <a:rPr lang="en-AU" sz="2400" dirty="0"/>
              <a:t>it is there </a:t>
            </a:r>
            <a:r>
              <a:rPr lang="en-AU" sz="2400" dirty="0" smtClean="0"/>
              <a:t>to help keep people safe</a:t>
            </a:r>
          </a:p>
        </p:txBody>
      </p:sp>
      <p:grpSp>
        <p:nvGrpSpPr>
          <p:cNvPr id="6" name="Group 5"/>
          <p:cNvGrpSpPr/>
          <p:nvPr/>
        </p:nvGrpSpPr>
        <p:grpSpPr>
          <a:xfrm>
            <a:off x="2483768" y="1779662"/>
            <a:ext cx="4320480" cy="2088232"/>
            <a:chOff x="2468962" y="1825014"/>
            <a:chExt cx="3805249" cy="1774345"/>
          </a:xfrm>
        </p:grpSpPr>
        <p:sp>
          <p:nvSpPr>
            <p:cNvPr id="7" name="Explosion 2 6"/>
            <p:cNvSpPr/>
            <p:nvPr/>
          </p:nvSpPr>
          <p:spPr bwMode="auto">
            <a:xfrm rot="521411">
              <a:off x="2468962" y="1825014"/>
              <a:ext cx="3805249" cy="1774345"/>
            </a:xfrm>
            <a:prstGeom prst="irregularSeal2">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chemeClr val="tx1"/>
                </a:solidFill>
                <a:effectLst/>
                <a:latin typeface="Arial" charset="0"/>
              </a:endParaRPr>
            </a:p>
          </p:txBody>
        </p:sp>
        <p:sp>
          <p:nvSpPr>
            <p:cNvPr id="8" name="Rectangle 7"/>
            <p:cNvSpPr/>
            <p:nvPr/>
          </p:nvSpPr>
          <p:spPr>
            <a:xfrm>
              <a:off x="3027594" y="2314488"/>
              <a:ext cx="2376264" cy="92333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990000"/>
                  </a:solidFill>
                  <a:effectLst>
                    <a:outerShdw blurRad="76200" dist="50800" dir="5400000" algn="tl" rotWithShape="0">
                      <a:srgbClr val="000000">
                        <a:alpha val="65000"/>
                      </a:srgbClr>
                    </a:outerShdw>
                  </a:effectLst>
                </a:rPr>
                <a:t>BUT</a:t>
              </a:r>
              <a:endParaRPr lang="en-US" sz="5400" b="1" cap="none" spc="50" dirty="0">
                <a:ln w="11430"/>
                <a:solidFill>
                  <a:srgbClr val="990000"/>
                </a:soli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177352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7768" y="1635646"/>
            <a:ext cx="8748464" cy="2476500"/>
          </a:xfrm>
        </p:spPr>
        <p:txBody>
          <a:bodyPr/>
          <a:lstStyle/>
          <a:p>
            <a:pPr algn="ctr">
              <a:lnSpc>
                <a:spcPct val="90000"/>
              </a:lnSpc>
              <a:spcBef>
                <a:spcPts val="1800"/>
              </a:spcBef>
            </a:pPr>
            <a:r>
              <a:rPr lang="en-AU" sz="4000" b="1" dirty="0" smtClean="0">
                <a:solidFill>
                  <a:srgbClr val="0E6E71"/>
                </a:solidFill>
              </a:rPr>
              <a:t>Investigation learnings for managers </a:t>
            </a:r>
            <a:r>
              <a:rPr lang="en-AU" sz="4000" b="1" smtClean="0">
                <a:solidFill>
                  <a:srgbClr val="0E6E71"/>
                </a:solidFill>
              </a:rPr>
              <a:t>and </a:t>
            </a:r>
            <a:r>
              <a:rPr lang="en-AU" sz="4000" b="1" smtClean="0">
                <a:solidFill>
                  <a:srgbClr val="0E6E71"/>
                </a:solidFill>
              </a:rPr>
              <a:t>supervisors</a:t>
            </a:r>
            <a:r>
              <a:rPr lang="en-AU" b="1" dirty="0">
                <a:solidFill>
                  <a:srgbClr val="0E6E71"/>
                </a:solidFill>
              </a:rPr>
              <a:t/>
            </a:r>
            <a:br>
              <a:rPr lang="en-AU" b="1" dirty="0">
                <a:solidFill>
                  <a:srgbClr val="0E6E71"/>
                </a:solidFill>
              </a:rPr>
            </a:br>
            <a:r>
              <a:rPr lang="en-AU" b="1" dirty="0" smtClean="0">
                <a:solidFill>
                  <a:srgbClr val="0E6E71"/>
                </a:solidFill>
              </a:rPr>
              <a:t> </a:t>
            </a:r>
            <a:r>
              <a:rPr lang="en-AU" sz="3000" b="1" dirty="0"/>
              <a:t/>
            </a:r>
            <a:br>
              <a:rPr lang="en-AU" sz="3000" b="1" dirty="0"/>
            </a:br>
            <a:r>
              <a:rPr lang="en-AU" sz="2800" b="1" dirty="0" smtClean="0">
                <a:solidFill>
                  <a:srgbClr val="8E1A16"/>
                </a:solidFill>
              </a:rPr>
              <a:t>From fatal and serious injury investigations</a:t>
            </a:r>
            <a:br>
              <a:rPr lang="en-AU" sz="2800" b="1" dirty="0" smtClean="0">
                <a:solidFill>
                  <a:srgbClr val="8E1A16"/>
                </a:solidFill>
              </a:rPr>
            </a:br>
            <a:r>
              <a:rPr lang="en-AU" sz="2800" b="1" dirty="0" smtClean="0">
                <a:solidFill>
                  <a:srgbClr val="8E1A16"/>
                </a:solidFill>
              </a:rPr>
              <a:t>by the Department</a:t>
            </a:r>
            <a:endParaRPr lang="en-AU" sz="2800" dirty="0">
              <a:solidFill>
                <a:srgbClr val="8E1A16"/>
              </a:solidFill>
            </a:endParaRPr>
          </a:p>
        </p:txBody>
      </p:sp>
      <p:grpSp>
        <p:nvGrpSpPr>
          <p:cNvPr id="15" name="Group 14"/>
          <p:cNvGrpSpPr/>
          <p:nvPr/>
        </p:nvGrpSpPr>
        <p:grpSpPr>
          <a:xfrm>
            <a:off x="0" y="0"/>
            <a:ext cx="9144000" cy="5143500"/>
            <a:chOff x="0" y="0"/>
            <a:chExt cx="9144000" cy="5143500"/>
          </a:xfrm>
        </p:grpSpPr>
        <p:pic>
          <p:nvPicPr>
            <p:cNvPr id="13" name="Picture 12" descr="DMIRS-PowerPoint-Template-June-2017_FINAL-16_9-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pic>
          <p:nvPicPr>
            <p:cNvPr id="14" name="Picture 13" descr="DMIRS-PowerPoint-Template-June-2017_FINAL-16_9-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Tree>
    <p:extLst>
      <p:ext uri="{BB962C8B-B14F-4D97-AF65-F5344CB8AC3E}">
        <p14:creationId xmlns:p14="http://schemas.microsoft.com/office/powerpoint/2010/main" val="458999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eoplesearchesblog.com/wp-content/uploads/2014/08/background-checks.jpg"/>
          <p:cNvPicPr>
            <a:picLocks noChangeAspect="1" noChangeArrowheads="1"/>
          </p:cNvPicPr>
          <p:nvPr/>
        </p:nvPicPr>
        <p:blipFill rotWithShape="1">
          <a:blip r:embed="rId3">
            <a:extLst>
              <a:ext uri="{28A0092B-C50C-407E-A947-70E740481C1C}">
                <a14:useLocalDpi xmlns:a14="http://schemas.microsoft.com/office/drawing/2010/main" val="0"/>
              </a:ext>
            </a:extLst>
          </a:blip>
          <a:srcRect l="16212" r="10521"/>
          <a:stretch/>
        </p:blipFill>
        <p:spPr bwMode="auto">
          <a:xfrm>
            <a:off x="7164288" y="3228950"/>
            <a:ext cx="1584176" cy="1250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investigators">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67" t="6992" r="9560" b="5977"/>
          <a:stretch/>
        </p:blipFill>
        <p:spPr bwMode="auto">
          <a:xfrm>
            <a:off x="420120" y="1275606"/>
            <a:ext cx="1832932"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1"/>
          </p:nvPr>
        </p:nvSpPr>
        <p:spPr/>
        <p:txBody>
          <a:bodyPr/>
          <a:lstStyle/>
          <a:p>
            <a:r>
              <a:rPr lang="en-US" dirty="0" smtClean="0"/>
              <a:t>Failures</a:t>
            </a:r>
            <a:endParaRPr lang="en-US" dirty="0"/>
          </a:p>
        </p:txBody>
      </p:sp>
      <p:sp>
        <p:nvSpPr>
          <p:cNvPr id="3" name="Text Placeholder 2"/>
          <p:cNvSpPr>
            <a:spLocks noGrp="1"/>
          </p:cNvSpPr>
          <p:nvPr>
            <p:ph type="body" sz="quarter" idx="12"/>
          </p:nvPr>
        </p:nvSpPr>
        <p:spPr>
          <a:xfrm>
            <a:off x="539552" y="1635646"/>
            <a:ext cx="8064896" cy="2572693"/>
          </a:xfrm>
        </p:spPr>
        <p:txBody>
          <a:bodyPr/>
          <a:lstStyle/>
          <a:p>
            <a:pPr marL="0" indent="0" algn="ctr">
              <a:buNone/>
            </a:pPr>
            <a:endParaRPr lang="en-AU" sz="2800" dirty="0" smtClean="0"/>
          </a:p>
          <a:p>
            <a:pPr marL="0" indent="0" algn="ctr">
              <a:buNone/>
            </a:pPr>
            <a:r>
              <a:rPr lang="en-AU" sz="2800" dirty="0" smtClean="0"/>
              <a:t>Investigators </a:t>
            </a:r>
            <a:r>
              <a:rPr lang="en-AU" sz="2800" dirty="0"/>
              <a:t>almost always find one of the following failures when </a:t>
            </a:r>
            <a:r>
              <a:rPr lang="en-AU" sz="2800" dirty="0" smtClean="0"/>
              <a:t>investigating                    fatal </a:t>
            </a:r>
            <a:r>
              <a:rPr lang="en-AU" sz="2800" dirty="0"/>
              <a:t>accidents and serious injuries</a:t>
            </a:r>
          </a:p>
          <a:p>
            <a:pPr marL="0" indent="0">
              <a:buNone/>
            </a:pPr>
            <a:endParaRPr lang="en-US" sz="2800" dirty="0"/>
          </a:p>
        </p:txBody>
      </p:sp>
    </p:spTree>
    <p:extLst>
      <p:ext uri="{BB962C8B-B14F-4D97-AF65-F5344CB8AC3E}">
        <p14:creationId xmlns:p14="http://schemas.microsoft.com/office/powerpoint/2010/main" val="311304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freshcrop.com/wp-content/uploads/2014/12/Delete-Documents.jpg"/>
          <p:cNvPicPr>
            <a:picLocks noChangeAspect="1" noChangeArrowheads="1"/>
          </p:cNvPicPr>
          <p:nvPr/>
        </p:nvPicPr>
        <p:blipFill rotWithShape="1">
          <a:blip r:embed="rId3">
            <a:extLst>
              <a:ext uri="{28A0092B-C50C-407E-A947-70E740481C1C}">
                <a14:useLocalDpi xmlns:a14="http://schemas.microsoft.com/office/drawing/2010/main" val="0"/>
              </a:ext>
            </a:extLst>
          </a:blip>
          <a:srcRect l="7455" r="37431"/>
          <a:stretch/>
        </p:blipFill>
        <p:spPr bwMode="auto">
          <a:xfrm rot="872152">
            <a:off x="3742173" y="2683386"/>
            <a:ext cx="1671363" cy="163083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1"/>
          </p:nvPr>
        </p:nvSpPr>
        <p:spPr/>
        <p:txBody>
          <a:bodyPr/>
          <a:lstStyle/>
          <a:p>
            <a:r>
              <a:rPr lang="en-US" dirty="0" smtClean="0"/>
              <a:t>Failure #1</a:t>
            </a:r>
            <a:endParaRPr lang="en-US" dirty="0"/>
          </a:p>
        </p:txBody>
      </p:sp>
      <p:sp>
        <p:nvSpPr>
          <p:cNvPr id="3" name="Text Placeholder 2"/>
          <p:cNvSpPr>
            <a:spLocks noGrp="1"/>
          </p:cNvSpPr>
          <p:nvPr>
            <p:ph type="body" sz="quarter" idx="12"/>
          </p:nvPr>
        </p:nvSpPr>
        <p:spPr>
          <a:xfrm>
            <a:off x="977454" y="1635646"/>
            <a:ext cx="7200800" cy="2572693"/>
          </a:xfrm>
        </p:spPr>
        <p:txBody>
          <a:bodyPr/>
          <a:lstStyle/>
          <a:p>
            <a:pPr marL="0" indent="0" algn="ctr">
              <a:buNone/>
            </a:pPr>
            <a:r>
              <a:rPr lang="en-AU" sz="2800" dirty="0" smtClean="0"/>
              <a:t>Supervisors </a:t>
            </a:r>
            <a:r>
              <a:rPr lang="en-AU" sz="2800" dirty="0"/>
              <a:t>let the workers start the job </a:t>
            </a:r>
            <a:r>
              <a:rPr lang="en-AU" sz="2800" dirty="0" smtClean="0"/>
              <a:t>without </a:t>
            </a:r>
            <a:r>
              <a:rPr lang="en-AU" sz="2800" dirty="0"/>
              <a:t>any work documents</a:t>
            </a:r>
          </a:p>
          <a:p>
            <a:pPr marL="0" indent="0">
              <a:buNone/>
            </a:pPr>
            <a:endParaRPr lang="en-US" sz="2800" dirty="0"/>
          </a:p>
        </p:txBody>
      </p:sp>
    </p:spTree>
    <p:extLst>
      <p:ext uri="{BB962C8B-B14F-4D97-AF65-F5344CB8AC3E}">
        <p14:creationId xmlns:p14="http://schemas.microsoft.com/office/powerpoint/2010/main" val="145432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Failure #2</a:t>
            </a:r>
            <a:endParaRPr lang="en-US" dirty="0"/>
          </a:p>
        </p:txBody>
      </p:sp>
      <p:sp>
        <p:nvSpPr>
          <p:cNvPr id="3" name="Text Placeholder 2"/>
          <p:cNvSpPr>
            <a:spLocks noGrp="1"/>
          </p:cNvSpPr>
          <p:nvPr>
            <p:ph type="body" sz="quarter" idx="12"/>
          </p:nvPr>
        </p:nvSpPr>
        <p:spPr>
          <a:xfrm>
            <a:off x="977454" y="1635646"/>
            <a:ext cx="7200800" cy="2572693"/>
          </a:xfrm>
        </p:spPr>
        <p:txBody>
          <a:bodyPr/>
          <a:lstStyle/>
          <a:p>
            <a:pPr marL="0" indent="0" algn="ctr">
              <a:buNone/>
            </a:pPr>
            <a:r>
              <a:rPr lang="en-AU" sz="2800" dirty="0"/>
              <a:t>Supervisors have approved </a:t>
            </a:r>
            <a:r>
              <a:rPr lang="en-AU" sz="2800" dirty="0" smtClean="0"/>
              <a:t>the job </a:t>
            </a:r>
            <a:r>
              <a:rPr lang="en-AU" sz="2800" dirty="0"/>
              <a:t>even       </a:t>
            </a:r>
            <a:r>
              <a:rPr lang="en-AU" sz="2800" dirty="0" smtClean="0"/>
              <a:t>though work </a:t>
            </a:r>
            <a:r>
              <a:rPr lang="en-AU" sz="2800" dirty="0"/>
              <a:t>documents </a:t>
            </a:r>
            <a:r>
              <a:rPr lang="en-AU" sz="2800" dirty="0" smtClean="0"/>
              <a:t>were </a:t>
            </a:r>
            <a:r>
              <a:rPr lang="en-AU" sz="2800" dirty="0"/>
              <a:t>unsuitable</a:t>
            </a:r>
          </a:p>
          <a:p>
            <a:pPr marL="0" indent="0">
              <a:buNone/>
            </a:pPr>
            <a:endParaRPr lang="en-US" sz="2800" dirty="0"/>
          </a:p>
        </p:txBody>
      </p:sp>
      <p:pic>
        <p:nvPicPr>
          <p:cNvPr id="5" name="Picture 4" descr="File-warning ic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10137">
            <a:off x="3788099" y="2750843"/>
            <a:ext cx="1416225" cy="149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5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Where do inspectors see this?</a:t>
            </a:r>
            <a:endParaRPr lang="en-US" dirty="0"/>
          </a:p>
        </p:txBody>
      </p:sp>
      <p:sp>
        <p:nvSpPr>
          <p:cNvPr id="3" name="Text Placeholder 2"/>
          <p:cNvSpPr>
            <a:spLocks noGrp="1"/>
          </p:cNvSpPr>
          <p:nvPr>
            <p:ph type="body" sz="quarter" idx="12"/>
          </p:nvPr>
        </p:nvSpPr>
        <p:spPr>
          <a:xfrm>
            <a:off x="611560" y="1419622"/>
            <a:ext cx="7566694" cy="3078243"/>
          </a:xfrm>
        </p:spPr>
        <p:txBody>
          <a:bodyPr/>
          <a:lstStyle/>
          <a:p>
            <a:r>
              <a:rPr lang="en-AU" sz="2000" dirty="0"/>
              <a:t>Risk management forms like:</a:t>
            </a:r>
          </a:p>
          <a:p>
            <a:pPr lvl="1"/>
            <a:r>
              <a:rPr lang="en-AU" sz="1800" dirty="0"/>
              <a:t>JHA</a:t>
            </a:r>
          </a:p>
          <a:p>
            <a:pPr lvl="1"/>
            <a:r>
              <a:rPr lang="en-AU" sz="1800" dirty="0"/>
              <a:t>JSEA</a:t>
            </a:r>
          </a:p>
          <a:p>
            <a:r>
              <a:rPr lang="en-AU" sz="2000" dirty="0"/>
              <a:t>Permit forms for high risk work like:</a:t>
            </a:r>
          </a:p>
          <a:p>
            <a:pPr lvl="1"/>
            <a:r>
              <a:rPr lang="en-AU" sz="1800" dirty="0"/>
              <a:t>Confined space entry</a:t>
            </a:r>
          </a:p>
          <a:p>
            <a:pPr lvl="1"/>
            <a:r>
              <a:rPr lang="en-AU" sz="1800" dirty="0"/>
              <a:t>Hot work</a:t>
            </a:r>
          </a:p>
          <a:p>
            <a:pPr lvl="1"/>
            <a:r>
              <a:rPr lang="en-AU" sz="1800" dirty="0"/>
              <a:t>Working at heights</a:t>
            </a:r>
          </a:p>
          <a:p>
            <a:pPr lvl="1"/>
            <a:r>
              <a:rPr lang="en-AU" sz="1800" dirty="0"/>
              <a:t>Lifting</a:t>
            </a:r>
          </a:p>
          <a:p>
            <a:r>
              <a:rPr lang="en-AU" sz="2000" dirty="0"/>
              <a:t>Energy isolations forms</a:t>
            </a:r>
          </a:p>
        </p:txBody>
      </p:sp>
      <p:pic>
        <p:nvPicPr>
          <p:cNvPr id="5" name="Picture 4"/>
          <p:cNvPicPr/>
          <p:nvPr/>
        </p:nvPicPr>
        <p:blipFill>
          <a:blip r:embed="rId3"/>
          <a:stretch>
            <a:fillRect/>
          </a:stretch>
        </p:blipFill>
        <p:spPr>
          <a:xfrm>
            <a:off x="6047038" y="1275606"/>
            <a:ext cx="2290986" cy="1187109"/>
          </a:xfrm>
          <a:prstGeom prst="rect">
            <a:avLst/>
          </a:prstGeom>
        </p:spPr>
      </p:pic>
      <p:pic>
        <p:nvPicPr>
          <p:cNvPr id="7" name="Picture 6"/>
          <p:cNvPicPr/>
          <p:nvPr/>
        </p:nvPicPr>
        <p:blipFill>
          <a:blip r:embed="rId4"/>
          <a:stretch>
            <a:fillRect/>
          </a:stretch>
        </p:blipFill>
        <p:spPr>
          <a:xfrm rot="782079">
            <a:off x="7243239" y="2177911"/>
            <a:ext cx="1107895" cy="1118120"/>
          </a:xfrm>
          <a:prstGeom prst="rect">
            <a:avLst/>
          </a:prstGeom>
        </p:spPr>
      </p:pic>
      <p:grpSp>
        <p:nvGrpSpPr>
          <p:cNvPr id="8" name="Group 7"/>
          <p:cNvGrpSpPr/>
          <p:nvPr/>
        </p:nvGrpSpPr>
        <p:grpSpPr>
          <a:xfrm>
            <a:off x="5700415" y="2663504"/>
            <a:ext cx="1764929" cy="1813964"/>
            <a:chOff x="6804248" y="3755088"/>
            <a:chExt cx="1844968" cy="2292569"/>
          </a:xfrm>
        </p:grpSpPr>
        <p:pic>
          <p:nvPicPr>
            <p:cNvPr id="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9413" y="3755088"/>
              <a:ext cx="1229803" cy="173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9276" y="3862420"/>
              <a:ext cx="1258474" cy="172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2727" y="4029110"/>
              <a:ext cx="1237650" cy="1713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7229" y="4168023"/>
              <a:ext cx="1279271" cy="169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Image result for what is an energy isolation procedures">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5212"/>
            <a:stretch/>
          </p:blipFill>
          <p:spPr bwMode="auto">
            <a:xfrm>
              <a:off x="6804248" y="4388379"/>
              <a:ext cx="1279793" cy="16592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552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401495"/>
            <a:ext cx="9144000" cy="1129556"/>
            <a:chOff x="-14471" y="3580605"/>
            <a:chExt cx="9163845" cy="1300005"/>
          </a:xfrm>
        </p:grpSpPr>
        <p:grpSp>
          <p:nvGrpSpPr>
            <p:cNvPr id="5" name="Group 4"/>
            <p:cNvGrpSpPr/>
            <p:nvPr/>
          </p:nvGrpSpPr>
          <p:grpSpPr>
            <a:xfrm>
              <a:off x="-14471" y="3582097"/>
              <a:ext cx="9163845" cy="1298513"/>
              <a:chOff x="-14471" y="4776130"/>
              <a:chExt cx="9163845" cy="1731350"/>
            </a:xfrm>
          </p:grpSpPr>
          <p:pic>
            <p:nvPicPr>
              <p:cNvPr id="7" name="Picture 16" descr="Image result for ACCIDENTS IN MINING AND OIL INDUSTRY AUSTRALI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7879" y="4777210"/>
                <a:ext cx="2770609" cy="17302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Image result for MINE CRANE LIFT ACCIDENT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5361" y="4776671"/>
                <a:ext cx="1142863" cy="9715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d9lhxyivbnow1.cloudfront.net/wp-content/uploads/2016/04/06085047/fire-thum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1" y="4777210"/>
                <a:ext cx="1312472" cy="9710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mage result for mining industry accidents IN AUSTRALIA">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3349" y="4777210"/>
                <a:ext cx="1453078" cy="9710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Image result for LEGS INJURIES IN MINING INDUSTRY">
                <a:hlinkClick r:id="rId10"/>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350"/>
              <a:stretch/>
            </p:blipFill>
            <p:spPr bwMode="auto">
              <a:xfrm>
                <a:off x="1265020" y="5748240"/>
                <a:ext cx="1471405" cy="743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Image result for ACCIDENTS IN MINING AND OIL INDUSTRY AUSTRALIA">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45360" y="5641803"/>
                <a:ext cx="1146398" cy="8656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Image result for MINING AND PETROLEUM REPORTED ACCIDENTS IN AUSTRALIA">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91758" y="5641806"/>
                <a:ext cx="1364618" cy="8496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https://d9lhxyivbnow1.cloudfront.net/wp-content/uploads/2016/08/08112521/accident-593x270.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88224" y="4776130"/>
                <a:ext cx="1368152" cy="8656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A light vehicle crushed by a dozer at the Hunter Valley's Mt Arthur mine site October 20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471" y="5748239"/>
                <a:ext cx="1297820" cy="7328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mining industry accidents">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r="21772"/>
              <a:stretch/>
            </p:blipFill>
            <p:spPr bwMode="auto">
              <a:xfrm>
                <a:off x="7836902" y="5642345"/>
                <a:ext cx="1312472" cy="838793"/>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30" descr="Related image">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49472" y="3580605"/>
              <a:ext cx="1294528" cy="65115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 Placeholder 1"/>
          <p:cNvSpPr>
            <a:spLocks noGrp="1"/>
          </p:cNvSpPr>
          <p:nvPr>
            <p:ph type="body" sz="quarter" idx="11"/>
          </p:nvPr>
        </p:nvSpPr>
        <p:spPr/>
        <p:txBody>
          <a:bodyPr/>
          <a:lstStyle/>
          <a:p>
            <a:r>
              <a:rPr lang="en-AU" dirty="0" smtClean="0"/>
              <a:t>Consequences</a:t>
            </a:r>
            <a:endParaRPr lang="en-AU" dirty="0"/>
          </a:p>
        </p:txBody>
      </p:sp>
      <p:sp>
        <p:nvSpPr>
          <p:cNvPr id="3" name="Text Placeholder 2"/>
          <p:cNvSpPr>
            <a:spLocks noGrp="1"/>
          </p:cNvSpPr>
          <p:nvPr>
            <p:ph type="body" sz="quarter" idx="12"/>
          </p:nvPr>
        </p:nvSpPr>
        <p:spPr/>
        <p:txBody>
          <a:bodyPr/>
          <a:lstStyle/>
          <a:p>
            <a:r>
              <a:rPr lang="en-AU" sz="2000" dirty="0" smtClean="0"/>
              <a:t>When the paperwork either:</a:t>
            </a:r>
          </a:p>
          <a:p>
            <a:pPr lvl="1"/>
            <a:r>
              <a:rPr lang="en-AU" sz="1800" dirty="0" smtClean="0"/>
              <a:t>Was not done at all, or</a:t>
            </a:r>
          </a:p>
          <a:p>
            <a:pPr lvl="1"/>
            <a:r>
              <a:rPr lang="en-AU" sz="1800" dirty="0" smtClean="0"/>
              <a:t>Was not done well enough</a:t>
            </a:r>
          </a:p>
          <a:p>
            <a:r>
              <a:rPr lang="en-AU" sz="2000" dirty="0" smtClean="0"/>
              <a:t>Hazards known to be present, were not controlled</a:t>
            </a:r>
          </a:p>
          <a:p>
            <a:r>
              <a:rPr lang="en-AU" sz="2000" dirty="0"/>
              <a:t>Workers were injured or killed </a:t>
            </a:r>
          </a:p>
        </p:txBody>
      </p:sp>
    </p:spTree>
    <p:extLst>
      <p:ext uri="{BB962C8B-B14F-4D97-AF65-F5344CB8AC3E}">
        <p14:creationId xmlns:p14="http://schemas.microsoft.com/office/powerpoint/2010/main" val="73718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smtClean="0"/>
              <a:t>Examples</a:t>
            </a:r>
            <a:endParaRPr lang="en-AU" dirty="0"/>
          </a:p>
        </p:txBody>
      </p:sp>
      <p:graphicFrame>
        <p:nvGraphicFramePr>
          <p:cNvPr id="4" name="Content Placeholder 3"/>
          <p:cNvGraphicFramePr>
            <a:graphicFrameLocks/>
          </p:cNvGraphicFramePr>
          <p:nvPr>
            <p:extLst>
              <p:ext uri="{D42A27DB-BD31-4B8C-83A1-F6EECF244321}">
                <p14:modId xmlns:p14="http://schemas.microsoft.com/office/powerpoint/2010/main" val="4031305248"/>
              </p:ext>
            </p:extLst>
          </p:nvPr>
        </p:nvGraphicFramePr>
        <p:xfrm>
          <a:off x="539552" y="1275606"/>
          <a:ext cx="8280921" cy="3223260"/>
        </p:xfrm>
        <a:graphic>
          <a:graphicData uri="http://schemas.openxmlformats.org/drawingml/2006/table">
            <a:tbl>
              <a:tblPr firstRow="1" bandRow="1">
                <a:tableStyleId>{5C22544A-7EE6-4342-B048-85BDC9FD1C3A}</a:tableStyleId>
              </a:tblPr>
              <a:tblGrid>
                <a:gridCol w="1665738"/>
                <a:gridCol w="2580168"/>
                <a:gridCol w="4035015"/>
              </a:tblGrid>
              <a:tr h="1061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kern="1200" dirty="0" smtClean="0">
                          <a:solidFill>
                            <a:schemeClr val="dk1"/>
                          </a:solidFill>
                          <a:latin typeface="+mn-lt"/>
                          <a:ea typeface="+mn-ea"/>
                          <a:cs typeface="+mn-cs"/>
                        </a:rPr>
                        <a:t>Fatality</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kern="1200" dirty="0" smtClean="0">
                          <a:solidFill>
                            <a:schemeClr val="dk1"/>
                          </a:solidFill>
                          <a:latin typeface="+mn-lt"/>
                          <a:ea typeface="+mn-ea"/>
                          <a:cs typeface="+mn-cs"/>
                        </a:rPr>
                        <a:t>A worker was trapped under a belly plate</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kern="1200" dirty="0" smtClean="0">
                          <a:solidFill>
                            <a:schemeClr val="dk1"/>
                          </a:solidFill>
                          <a:latin typeface="+mn-lt"/>
                          <a:ea typeface="+mn-ea"/>
                          <a:cs typeface="+mn-cs"/>
                        </a:rPr>
                        <a:t>The work started without any paperwork</a:t>
                      </a:r>
                    </a:p>
                    <a:p>
                      <a:pPr marL="0" marR="0" indent="0" algn="l" defTabSz="914400" rtl="0" eaLnBrk="1" fontAlgn="auto" latinLnBrk="0" hangingPunct="1">
                        <a:lnSpc>
                          <a:spcPct val="100000"/>
                        </a:lnSpc>
                        <a:spcBef>
                          <a:spcPts val="0"/>
                        </a:spcBef>
                        <a:spcAft>
                          <a:spcPts val="0"/>
                        </a:spcAft>
                        <a:buClrTx/>
                        <a:buSzTx/>
                        <a:buFontTx/>
                        <a:buNone/>
                        <a:tabLst/>
                        <a:defRPr/>
                      </a:pPr>
                      <a:r>
                        <a:rPr lang="en-AU" sz="1800" b="0" kern="1200" dirty="0" smtClean="0">
                          <a:solidFill>
                            <a:schemeClr val="dk1"/>
                          </a:solidFill>
                          <a:latin typeface="+mn-lt"/>
                          <a:ea typeface="+mn-ea"/>
                          <a:cs typeface="+mn-cs"/>
                        </a:rPr>
                        <a:t>The mine had the right tool for the job, but</a:t>
                      </a:r>
                      <a:r>
                        <a:rPr lang="en-AU" sz="1800" b="0" kern="1200" baseline="0" dirty="0" smtClean="0">
                          <a:solidFill>
                            <a:schemeClr val="dk1"/>
                          </a:solidFill>
                          <a:latin typeface="+mn-lt"/>
                          <a:ea typeface="+mn-ea"/>
                          <a:cs typeface="+mn-cs"/>
                        </a:rPr>
                        <a:t> it was not thought of</a:t>
                      </a:r>
                    </a:p>
                  </a:txBody>
                  <a:tcPr marT="34290" marB="34290"/>
                </a:tc>
              </a:tr>
              <a:tr h="811872">
                <a:tc>
                  <a:txBody>
                    <a:bodyPr/>
                    <a:lstStyle/>
                    <a:p>
                      <a:r>
                        <a:rPr lang="en-AU" sz="1800" dirty="0" smtClean="0"/>
                        <a:t>Serious injury </a:t>
                      </a:r>
                      <a:endParaRPr lang="en-AU" sz="18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t>A worker fell from height</a:t>
                      </a:r>
                    </a:p>
                  </a:txBody>
                  <a:tcPr marT="34290" marB="34290"/>
                </a:tc>
                <a:tc>
                  <a:txBody>
                    <a:bodyPr/>
                    <a:lstStyle/>
                    <a:p>
                      <a:r>
                        <a:rPr lang="en-AU" sz="1800" dirty="0" smtClean="0"/>
                        <a:t>Supervisors and workers worked at height without bothering conforming with valid permits</a:t>
                      </a:r>
                    </a:p>
                  </a:txBody>
                  <a:tcPr marT="34290" marB="34290"/>
                </a:tc>
              </a:tr>
              <a:tr h="10616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t>Fatality</a:t>
                      </a:r>
                    </a:p>
                    <a:p>
                      <a:endParaRPr lang="en-AU" sz="1800" dirty="0" smtClean="0"/>
                    </a:p>
                  </a:txBody>
                  <a:tcPr marT="34290" marB="34290"/>
                </a:tc>
                <a:tc>
                  <a:txBody>
                    <a:bodyPr/>
                    <a:lstStyle/>
                    <a:p>
                      <a:r>
                        <a:rPr lang="en-AU" sz="1800" dirty="0" smtClean="0"/>
                        <a:t>Workers dropped a load onto themselves</a:t>
                      </a:r>
                      <a:endParaRPr lang="en-AU" sz="1800" dirty="0"/>
                    </a:p>
                  </a:txBody>
                  <a:tcPr marT="34290" marB="34290"/>
                </a:tc>
                <a:tc>
                  <a:txBody>
                    <a:bodyPr/>
                    <a:lstStyle/>
                    <a:p>
                      <a:r>
                        <a:rPr lang="en-AU" sz="1800" dirty="0" smtClean="0"/>
                        <a:t>The supervisor assumed the job paperwork had been done and did not check – in actual fact the paperwork had not been done</a:t>
                      </a:r>
                    </a:p>
                  </a:txBody>
                  <a:tcPr marT="34290" marB="34290"/>
                </a:tc>
              </a:tr>
            </a:tbl>
          </a:graphicData>
        </a:graphic>
      </p:graphicFrame>
    </p:spTree>
    <p:extLst>
      <p:ext uri="{BB962C8B-B14F-4D97-AF65-F5344CB8AC3E}">
        <p14:creationId xmlns:p14="http://schemas.microsoft.com/office/powerpoint/2010/main" val="137882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a:t>Examples </a:t>
            </a:r>
            <a:r>
              <a:rPr lang="en-AU" sz="2400" dirty="0"/>
              <a:t>(</a:t>
            </a:r>
            <a:r>
              <a:rPr lang="en-AU" sz="2400" dirty="0" smtClean="0"/>
              <a:t>continued)</a:t>
            </a:r>
            <a:endParaRPr lang="en-AU" sz="2400" dirty="0"/>
          </a:p>
          <a:p>
            <a:endParaRPr lang="en-AU" dirty="0"/>
          </a:p>
        </p:txBody>
      </p:sp>
      <p:graphicFrame>
        <p:nvGraphicFramePr>
          <p:cNvPr id="5" name="Content Placeholder 3"/>
          <p:cNvGraphicFramePr>
            <a:graphicFrameLocks/>
          </p:cNvGraphicFramePr>
          <p:nvPr>
            <p:extLst>
              <p:ext uri="{D42A27DB-BD31-4B8C-83A1-F6EECF244321}">
                <p14:modId xmlns:p14="http://schemas.microsoft.com/office/powerpoint/2010/main" val="1042086739"/>
              </p:ext>
            </p:extLst>
          </p:nvPr>
        </p:nvGraphicFramePr>
        <p:xfrm>
          <a:off x="539552" y="1419622"/>
          <a:ext cx="8352928" cy="2880360"/>
        </p:xfrm>
        <a:graphic>
          <a:graphicData uri="http://schemas.openxmlformats.org/drawingml/2006/table">
            <a:tbl>
              <a:tblPr firstRow="1" bandRow="1">
                <a:tableStyleId>{5C22544A-7EE6-4342-B048-85BDC9FD1C3A}</a:tableStyleId>
              </a:tblPr>
              <a:tblGrid>
                <a:gridCol w="1680223"/>
                <a:gridCol w="2923485"/>
                <a:gridCol w="3749220"/>
              </a:tblGrid>
              <a:tr h="891540">
                <a:tc>
                  <a:txBody>
                    <a:bodyPr/>
                    <a:lstStyle/>
                    <a:p>
                      <a:r>
                        <a:rPr lang="en-AU" sz="1800" b="0" kern="1200" dirty="0" smtClean="0">
                          <a:solidFill>
                            <a:schemeClr val="tx1"/>
                          </a:solidFill>
                          <a:latin typeface="+mn-lt"/>
                          <a:ea typeface="+mn-ea"/>
                          <a:cs typeface="+mn-cs"/>
                        </a:rPr>
                        <a:t>Serious injury </a:t>
                      </a:r>
                      <a:endParaRPr lang="en-AU" sz="1800" b="0" kern="1200" dirty="0">
                        <a:solidFill>
                          <a:schemeClr val="tx1"/>
                        </a:solidFill>
                        <a:latin typeface="+mn-lt"/>
                        <a:ea typeface="+mn-ea"/>
                        <a:cs typeface="+mn-cs"/>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dirty="0" smtClean="0">
                          <a:solidFill>
                            <a:schemeClr val="tx1"/>
                          </a:solidFill>
                        </a:rPr>
                        <a:t>A worker used the wrong </a:t>
                      </a:r>
                      <a:r>
                        <a:rPr lang="en-AU" sz="1800" b="0" baseline="0" dirty="0" smtClean="0">
                          <a:solidFill>
                            <a:schemeClr val="tx1"/>
                          </a:solidFill>
                        </a:rPr>
                        <a:t>tool and it failed</a:t>
                      </a:r>
                      <a:endParaRPr lang="en-AU" sz="1800" b="0" dirty="0" smtClean="0">
                        <a:solidFill>
                          <a:schemeClr val="tx1"/>
                        </a:solidFill>
                      </a:endParaRPr>
                    </a:p>
                  </a:txBody>
                  <a:tcPr marT="34290" marB="34290"/>
                </a:tc>
                <a:tc>
                  <a:txBody>
                    <a:bodyPr/>
                    <a:lstStyle/>
                    <a:p>
                      <a:r>
                        <a:rPr lang="en-AU" sz="1800" b="0" dirty="0" smtClean="0">
                          <a:solidFill>
                            <a:schemeClr val="tx1"/>
                          </a:solidFill>
                        </a:rPr>
                        <a:t>Tools were introduced to a job without assessing any hazards and controls</a:t>
                      </a:r>
                    </a:p>
                  </a:txBody>
                  <a:tcPr marT="34290" marB="34290"/>
                </a:tc>
              </a:tr>
              <a:tr h="891540">
                <a:tc>
                  <a:txBody>
                    <a:bodyPr/>
                    <a:lstStyle/>
                    <a:p>
                      <a:pPr marL="0" algn="l" defTabSz="914400" rtl="0" eaLnBrk="1" latinLnBrk="0" hangingPunct="1"/>
                      <a:r>
                        <a:rPr lang="en-AU" sz="1800" b="0" kern="1200" dirty="0" smtClean="0">
                          <a:solidFill>
                            <a:schemeClr val="tx1"/>
                          </a:solidFill>
                          <a:latin typeface="+mn-lt"/>
                          <a:ea typeface="+mn-ea"/>
                          <a:cs typeface="+mn-cs"/>
                        </a:rPr>
                        <a:t>Fatality</a:t>
                      </a:r>
                      <a:endParaRPr lang="en-AU" sz="1800" b="0" kern="1200" dirty="0">
                        <a:solidFill>
                          <a:schemeClr val="tx1"/>
                        </a:solidFill>
                        <a:latin typeface="+mn-lt"/>
                        <a:ea typeface="+mn-ea"/>
                        <a:cs typeface="+mn-cs"/>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dirty="0" smtClean="0"/>
                        <a:t>A worker was crushed  when</a:t>
                      </a:r>
                      <a:r>
                        <a:rPr lang="en-AU" sz="1800" b="0" baseline="0" dirty="0" smtClean="0"/>
                        <a:t> he accidently moved the machine</a:t>
                      </a:r>
                      <a:endParaRPr lang="en-AU" sz="1800" b="0" dirty="0"/>
                    </a:p>
                  </a:txBody>
                  <a:tcPr marT="34290" marB="34290"/>
                </a:tc>
                <a:tc>
                  <a:txBody>
                    <a:bodyPr/>
                    <a:lstStyle/>
                    <a:p>
                      <a:r>
                        <a:rPr lang="en-AU" sz="1800" b="0" dirty="0" smtClean="0"/>
                        <a:t>The task had changed and they did not reassess any potential new risks</a:t>
                      </a:r>
                    </a:p>
                  </a:txBody>
                  <a:tcPr marT="34290" marB="34290"/>
                </a:tc>
              </a:tr>
              <a:tr h="1097280">
                <a:tc>
                  <a:txBody>
                    <a:bodyPr/>
                    <a:lstStyle/>
                    <a:p>
                      <a:pPr marL="0" algn="l" defTabSz="914400" rtl="0" eaLnBrk="1" latinLnBrk="0" hangingPunct="1"/>
                      <a:r>
                        <a:rPr lang="en-AU" sz="1800" b="0" kern="1200" dirty="0" smtClean="0">
                          <a:solidFill>
                            <a:schemeClr val="tx1"/>
                          </a:solidFill>
                          <a:latin typeface="+mn-lt"/>
                          <a:ea typeface="+mn-ea"/>
                          <a:cs typeface="+mn-cs"/>
                        </a:rPr>
                        <a:t>Serious injury</a:t>
                      </a:r>
                      <a:endParaRPr lang="en-AU" sz="1800" b="0" kern="1200" dirty="0">
                        <a:solidFill>
                          <a:schemeClr val="tx1"/>
                        </a:solidFill>
                        <a:latin typeface="+mn-lt"/>
                        <a:ea typeface="+mn-ea"/>
                        <a:cs typeface="+mn-cs"/>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dirty="0" smtClean="0"/>
                        <a:t>A worker received an electric shock</a:t>
                      </a:r>
                    </a:p>
                  </a:txBody>
                  <a:tcPr marT="34290" marB="34290"/>
                </a:tc>
                <a:tc>
                  <a:txBody>
                    <a:bodyPr/>
                    <a:lstStyle/>
                    <a:p>
                      <a:r>
                        <a:rPr lang="en-AU" sz="1800" b="0" dirty="0" smtClean="0"/>
                        <a:t>Electricity was allowed to be introduced to a work area without advising workers within that area</a:t>
                      </a:r>
                    </a:p>
                  </a:txBody>
                  <a:tcPr marT="34290" marB="34290"/>
                </a:tc>
              </a:tr>
            </a:tbl>
          </a:graphicData>
        </a:graphic>
      </p:graphicFrame>
    </p:spTree>
    <p:extLst>
      <p:ext uri="{BB962C8B-B14F-4D97-AF65-F5344CB8AC3E}">
        <p14:creationId xmlns:p14="http://schemas.microsoft.com/office/powerpoint/2010/main" val="90013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DMIRS PowerPoint Template_Widev2" id="{137EBD89-5122-AF4D-980B-2194C86E1A1D}" vid="{4E4DC5C9-D90D-2148-A0CC-F3212A6885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2017-03-15T03:19:27+00:00</OurDocsVersionCreatedAt>
    <OurDocsDocId xmlns="dce3ed02-b0cd-470d-9119-e5f1a2533a21">004752.Safety.Coms</OurDocsDocId>
    <OurDocsDocumentSource xmlns="dce3ed02-b0cd-470d-9119-e5f1a2533a21">Internal</OurDocsDocumentSource>
    <OurDocsFileNumbers xmlns="dce3ed02-b0cd-470d-9119-e5f1a2533a21">TBA</OurDocsFileNumbers>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Toolbox Presentation - 2017 - Investigation learnings for managers and supervisors</OurDocsTitle>
    <OurDocsLockedOnBehalfOf xmlns="dce3ed02-b0cd-470d-9119-e5f1a2533a21" xsi:nil="true"/>
    <OurDocsVersionNumber xmlns="dce3ed02-b0cd-470d-9119-e5f1a2533a21">1</OurDocsVersionNumber>
    <OurDocsAuthor xmlns="dce3ed02-b0cd-470d-9119-e5f1a2533a21">Stephen.SMITH</OurDocsAuthor>
    <OurDocsDescription xmlns="dce3ed02-b0cd-470d-9119-e5f1a2533a21">Investigation learnings for managers and supervisors </OurDocsDescription>
    <OurDocsVersionCreatedBy xmlns="dce3ed02-b0cd-470d-9119-e5f1a2533a21">MIRSDLC</OurDocsVersionCreatedBy>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2017-03-14T16:00:00+00:00</OurDocsDocumentDate>
    <OurDocsLockedBy xmlns="dce3ed02-b0cd-470d-9119-e5f1a2533a21" xsi:nil="true"/>
    <OurDocsLockedOn xmlns="dce3ed02-b0cd-470d-9119-e5f1a2533a21" xsi:nil="true"/>
  </documentManagement>
</p:properties>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64" ma:contentTypeDescription="Create a new document." ma:contentTypeScope="" ma:versionID="ef2e723b636d3c93d418fb45a6196212">
  <xsd:schema xmlns:xsd="http://www.w3.org/2001/XMLSchema" xmlns:xs="http://www.w3.org/2001/XMLSchema" xmlns:p="http://schemas.microsoft.com/office/2006/metadata/properties" xmlns:ns2="dce3ed02-b0cd-470d-9119-e5f1a2533a21" targetNamespace="http://schemas.microsoft.com/office/2006/metadata/properties" ma:root="true" ma:fieldsID="1930c6e2245d17f1468825221903f85e"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Travel"/>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3F140C-7F35-45C9-B234-75A89018629C}">
  <ds:schemaRefs>
    <ds:schemaRef ds:uri="http://schemas.microsoft.com/sharepoint/v3/contenttype/forms"/>
  </ds:schemaRefs>
</ds:datastoreItem>
</file>

<file path=customXml/itemProps2.xml><?xml version="1.0" encoding="utf-8"?>
<ds:datastoreItem xmlns:ds="http://schemas.openxmlformats.org/officeDocument/2006/customXml" ds:itemID="{4F1954D5-A026-4910-B91B-590E7B9BCD94}">
  <ds:schemaRefs>
    <ds:schemaRef ds:uri="http://purl.org/dc/dcmitype/"/>
    <ds:schemaRef ds:uri="http://purl.org/dc/terms/"/>
    <ds:schemaRef ds:uri="http://purl.org/dc/elements/1.1/"/>
    <ds:schemaRef ds:uri="http://www.w3.org/XML/1998/namespace"/>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906F997-555F-4272-A8A3-9CD237D37BBD}">
  <ds:schemaRefs>
    <ds:schemaRef ds:uri="Microsoft.SharePoint.Taxonomy.ContentTypeSync"/>
  </ds:schemaRefs>
</ds:datastoreItem>
</file>

<file path=customXml/itemProps4.xml><?xml version="1.0" encoding="utf-8"?>
<ds:datastoreItem xmlns:ds="http://schemas.openxmlformats.org/officeDocument/2006/customXml" ds:itemID="{C46624A2-B95E-4B38-8C9C-7D63926CB8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DoIR Presentation</Template>
  <TotalTime>2482</TotalTime>
  <Words>1236</Words>
  <Application>Microsoft Office PowerPoint</Application>
  <PresentationFormat>On-screen Show (16:9)</PresentationFormat>
  <Paragraphs>142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1_Custom Design</vt:lpstr>
      <vt:lpstr>PowerPoint Presentation</vt:lpstr>
      <vt:lpstr>Investigation learnings for managers and supervisors   From fatal and serious injury investigations by the Department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- 2017 - Investigation learnings for managers and supervisors</dc:title>
  <dc:subject>Created by Stephen Smith</dc:subject>
  <dc:creator>CHEW, Lindy</dc:creator>
  <cp:keywords>DocSrc=Internal&lt;!&gt;VersionNo=1&lt;!&gt;VersionBy=jemma.williams&lt;!&gt;VersionDate=18 Dec 2008 13:53:49&lt;!&gt;Branch=Communications and Marketing&lt;!&gt;Division=&lt;!&gt;Section=</cp:keywords>
  <dc:description>FileNo=TBA&lt;!&gt;Site=Perth&lt;!&gt;MDNo=&lt;!&gt;DocType=Other&lt;!&gt;DocSec=&lt;!&gt;Owner=jemma.williams&lt;!&gt;Filename=000121.jemma.williams.ppt&lt;!&gt;Project=&lt;!&gt;Group=Corporate Support Group&lt;!&gt;SecType=Departmental Use Only</dc:description>
  <cp:lastModifiedBy>Safety Comms</cp:lastModifiedBy>
  <cp:revision>180</cp:revision>
  <cp:lastPrinted>2017-07-11T05:09:49Z</cp:lastPrinted>
  <dcterms:created xsi:type="dcterms:W3CDTF">2016-05-04T06:34:42Z</dcterms:created>
  <dcterms:modified xsi:type="dcterms:W3CDTF">2017-08-16T04:58:47Z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ContentTypeId">
    <vt:lpwstr>0x0101000AC6246A9CD2FC45B52DC6FEC0F0AAAA00A5C1F1DA62DAB340B34B67F1BBB7A427</vt:lpwstr>
  </property>
  <property fmtid="{D5CDD505-2E9C-101B-9397-08002B2CF9AE}" pid="5" name="DataStore">
    <vt:lpwstr>Central</vt:lpwstr>
  </property>
</Properties>
</file>