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15"/>
  </p:notesMasterIdLst>
  <p:sldIdLst>
    <p:sldId id="272" r:id="rId7"/>
    <p:sldId id="256" r:id="rId8"/>
    <p:sldId id="260" r:id="rId9"/>
    <p:sldId id="257" r:id="rId10"/>
    <p:sldId id="270" r:id="rId11"/>
    <p:sldId id="273" r:id="rId12"/>
    <p:sldId id="274"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GUEIREDO, Lucio" initials="F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E1A16"/>
    <a:srgbClr val="0E6E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279" autoAdjust="0"/>
  </p:normalViewPr>
  <p:slideViewPr>
    <p:cSldViewPr snapToGrid="0">
      <p:cViewPr>
        <p:scale>
          <a:sx n="100" d="100"/>
          <a:sy n="100" d="100"/>
        </p:scale>
        <p:origin x="936" y="198"/>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6C274-6A29-449C-9EC9-17713415F1E0}" type="datetimeFigureOut">
              <a:rPr lang="en-AU" smtClean="0"/>
              <a:t>19/02/2018</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8049D0-2094-414C-8639-7856A37A2129}" type="slidenum">
              <a:rPr lang="en-AU" smtClean="0"/>
              <a:t>‹#›</a:t>
            </a:fld>
            <a:endParaRPr lang="en-AU" dirty="0"/>
          </a:p>
        </p:txBody>
      </p:sp>
    </p:spTree>
    <p:extLst>
      <p:ext uri="{BB962C8B-B14F-4D97-AF65-F5344CB8AC3E}">
        <p14:creationId xmlns:p14="http://schemas.microsoft.com/office/powerpoint/2010/main" val="48818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z="4000" dirty="0" smtClean="0">
              <a:solidFill>
                <a:srgbClr val="0000FF"/>
              </a:solidFill>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6C3A07-4CF4-4BFE-8F91-FE13EC3369E2}" type="slidenum">
              <a:rPr kumimoji="0" lang="en-AU"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AU"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27841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Line of Fire injuries are a significant proportion of the total injuries reported to DMIRS including the major contributing factor for a number of fatalities.</a:t>
            </a:r>
          </a:p>
          <a:p>
            <a:pPr marL="171450" indent="-171450">
              <a:buFont typeface="Arial" panose="020B0604020202020204" pitchFamily="34" charset="0"/>
              <a:buChar char="•"/>
            </a:pPr>
            <a:r>
              <a:rPr lang="en-AU" dirty="0" smtClean="0"/>
              <a:t>Workers</a:t>
            </a:r>
            <a:r>
              <a:rPr lang="en-AU" baseline="0" dirty="0" smtClean="0"/>
              <a:t> often unknowingly, put themselves in the Line of Fire</a:t>
            </a:r>
          </a:p>
          <a:p>
            <a:endParaRPr lang="en-AU" baseline="0" dirty="0" smtClean="0"/>
          </a:p>
          <a:p>
            <a:r>
              <a:rPr lang="en-AU" dirty="0" smtClean="0"/>
              <a:t>This</a:t>
            </a:r>
            <a:r>
              <a:rPr lang="en-AU" baseline="0" dirty="0" smtClean="0"/>
              <a:t> presentation will discuss many workplace hazards and outlines general principles that can help employees prevent these hazards from serious injuries and deaths.  </a:t>
            </a:r>
          </a:p>
          <a:p>
            <a:endParaRPr lang="en-AU" baseline="0" dirty="0" smtClean="0"/>
          </a:p>
          <a:p>
            <a:r>
              <a:rPr lang="en-AU" baseline="0" dirty="0" smtClean="0"/>
              <a:t>Featured are several serious incidents that illustrate the consequences of not noticing when we are in harm's way.</a:t>
            </a:r>
          </a:p>
          <a:p>
            <a:endParaRPr lang="en-AU" baseline="0" dirty="0" smtClean="0"/>
          </a:p>
          <a:p>
            <a:r>
              <a:rPr lang="en-AU" baseline="0" dirty="0" smtClean="0"/>
              <a:t>Topics include hazards presented by moving machinery, flying debris and projectiles, moving vehicles, contact with stationary hazards and the importance of including Line of Fire hazards in your risk assessment.</a:t>
            </a:r>
          </a:p>
          <a:p>
            <a:endParaRPr lang="en-AU" dirty="0" smtClean="0"/>
          </a:p>
        </p:txBody>
      </p:sp>
      <p:sp>
        <p:nvSpPr>
          <p:cNvPr id="4" name="Slide Number Placeholder 3"/>
          <p:cNvSpPr>
            <a:spLocks noGrp="1"/>
          </p:cNvSpPr>
          <p:nvPr>
            <p:ph type="sldNum" sz="quarter" idx="10"/>
          </p:nvPr>
        </p:nvSpPr>
        <p:spPr/>
        <p:txBody>
          <a:bodyPr/>
          <a:lstStyle/>
          <a:p>
            <a:fld id="{748049D0-2094-414C-8639-7856A37A2129}" type="slidenum">
              <a:rPr lang="en-AU" smtClean="0"/>
              <a:t>2</a:t>
            </a:fld>
            <a:endParaRPr lang="en-AU" dirty="0"/>
          </a:p>
        </p:txBody>
      </p:sp>
    </p:spTree>
    <p:extLst>
      <p:ext uri="{BB962C8B-B14F-4D97-AF65-F5344CB8AC3E}">
        <p14:creationId xmlns:p14="http://schemas.microsoft.com/office/powerpoint/2010/main" val="1722533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line separating safety from danger is sometimes quite small.</a:t>
            </a:r>
          </a:p>
          <a:p>
            <a:endParaRPr lang="en-AU" dirty="0" smtClean="0"/>
          </a:p>
          <a:p>
            <a:r>
              <a:rPr lang="en-AU" dirty="0" smtClean="0"/>
              <a:t>To</a:t>
            </a:r>
            <a:r>
              <a:rPr lang="en-AU" baseline="0" dirty="0" smtClean="0"/>
              <a:t> avoid crossing that line, we must</a:t>
            </a:r>
          </a:p>
          <a:p>
            <a:pPr marL="228600" indent="-228600">
              <a:buFont typeface="+mj-lt"/>
              <a:buAutoNum type="arabicPeriod"/>
            </a:pPr>
            <a:r>
              <a:rPr lang="en-AU" baseline="0" dirty="0" smtClean="0"/>
              <a:t>Always be aware of the hazards around us</a:t>
            </a:r>
          </a:p>
          <a:p>
            <a:pPr marL="228600" indent="-228600">
              <a:buFont typeface="+mj-lt"/>
              <a:buAutoNum type="arabicPeriod"/>
            </a:pPr>
            <a:r>
              <a:rPr lang="en-AU" baseline="0" dirty="0" smtClean="0"/>
              <a:t>Understand the machines and operations in our work areas; and</a:t>
            </a:r>
          </a:p>
          <a:p>
            <a:pPr marL="228600" indent="-228600">
              <a:buFont typeface="+mj-lt"/>
              <a:buAutoNum type="arabicPeriod"/>
            </a:pPr>
            <a:r>
              <a:rPr lang="en-AU" baseline="0" dirty="0" smtClean="0"/>
              <a:t>Take the time to think about the possible consequences that may result from where we place our bodies or the actions we perform.</a:t>
            </a:r>
          </a:p>
          <a:p>
            <a:pPr marL="0" indent="0">
              <a:buFont typeface="+mj-lt"/>
              <a:buNone/>
            </a:pPr>
            <a:endParaRPr lang="en-AU" baseline="0" dirty="0" smtClean="0"/>
          </a:p>
          <a:p>
            <a:pPr marL="0" indent="0">
              <a:buFont typeface="+mj-lt"/>
              <a:buNone/>
            </a:pPr>
            <a:r>
              <a:rPr lang="en-AU" baseline="0" dirty="0" smtClean="0"/>
              <a:t>When we do this, we can avoid suddenly finding ourselves in the Line of Fire.</a:t>
            </a:r>
          </a:p>
          <a:p>
            <a:pPr marL="228600" indent="-228600">
              <a:buFont typeface="+mj-lt"/>
              <a:buAutoNum type="arabicPeriod"/>
            </a:pPr>
            <a:endParaRPr lang="en-AU" baseline="0" dirty="0" smtClean="0"/>
          </a:p>
          <a:p>
            <a:pPr marL="228600" indent="-228600">
              <a:buFont typeface="+mj-lt"/>
              <a:buAutoNum type="arabicPeriod"/>
            </a:pPr>
            <a:endParaRPr lang="en-AU" dirty="0" smtClean="0"/>
          </a:p>
        </p:txBody>
      </p:sp>
      <p:sp>
        <p:nvSpPr>
          <p:cNvPr id="4" name="Slide Number Placeholder 3"/>
          <p:cNvSpPr>
            <a:spLocks noGrp="1"/>
          </p:cNvSpPr>
          <p:nvPr>
            <p:ph type="sldNum" sz="quarter" idx="10"/>
          </p:nvPr>
        </p:nvSpPr>
        <p:spPr/>
        <p:txBody>
          <a:bodyPr/>
          <a:lstStyle/>
          <a:p>
            <a:fld id="{748049D0-2094-414C-8639-7856A37A2129}" type="slidenum">
              <a:rPr lang="en-AU" smtClean="0"/>
              <a:t>3</a:t>
            </a:fld>
            <a:endParaRPr lang="en-AU" dirty="0"/>
          </a:p>
        </p:txBody>
      </p:sp>
    </p:spTree>
    <p:extLst>
      <p:ext uri="{BB962C8B-B14F-4D97-AF65-F5344CB8AC3E}">
        <p14:creationId xmlns:p14="http://schemas.microsoft.com/office/powerpoint/2010/main" val="807436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rgbClr val="FF0000"/>
                </a:solidFill>
                <a:latin typeface="+mn-lt"/>
                <a:ea typeface="+mn-ea"/>
                <a:cs typeface="+mn-cs"/>
              </a:rPr>
              <a:t>A sample of some Significant Incident Reports (SIR) and Bulletins between 2014 to 2016 shows Line of Fire hazards as a contributing factor. </a:t>
            </a:r>
          </a:p>
        </p:txBody>
      </p:sp>
      <p:sp>
        <p:nvSpPr>
          <p:cNvPr id="4" name="Slide Number Placeholder 3"/>
          <p:cNvSpPr>
            <a:spLocks noGrp="1"/>
          </p:cNvSpPr>
          <p:nvPr>
            <p:ph type="sldNum" sz="quarter" idx="10"/>
          </p:nvPr>
        </p:nvSpPr>
        <p:spPr/>
        <p:txBody>
          <a:bodyPr/>
          <a:lstStyle/>
          <a:p>
            <a:fld id="{748049D0-2094-414C-8639-7856A37A2129}" type="slidenum">
              <a:rPr lang="en-AU" smtClean="0"/>
              <a:t>4</a:t>
            </a:fld>
            <a:endParaRPr lang="en-AU" dirty="0"/>
          </a:p>
        </p:txBody>
      </p:sp>
    </p:spTree>
    <p:extLst>
      <p:ext uri="{BB962C8B-B14F-4D97-AF65-F5344CB8AC3E}">
        <p14:creationId xmlns:p14="http://schemas.microsoft.com/office/powerpoint/2010/main" val="3842987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Some of the most common mechanisms</a:t>
            </a:r>
            <a:r>
              <a:rPr lang="en-AU" baseline="0" dirty="0" smtClean="0"/>
              <a:t> of injury relating to line of fire incident.</a:t>
            </a:r>
            <a:endParaRPr lang="en-AU" dirty="0" smtClean="0"/>
          </a:p>
          <a:p>
            <a:endParaRPr lang="en-AU" dirty="0"/>
          </a:p>
        </p:txBody>
      </p:sp>
      <p:sp>
        <p:nvSpPr>
          <p:cNvPr id="4" name="Slide Number Placeholder 3"/>
          <p:cNvSpPr>
            <a:spLocks noGrp="1"/>
          </p:cNvSpPr>
          <p:nvPr>
            <p:ph type="sldNum" sz="quarter" idx="10"/>
          </p:nvPr>
        </p:nvSpPr>
        <p:spPr/>
        <p:txBody>
          <a:bodyPr/>
          <a:lstStyle/>
          <a:p>
            <a:fld id="{748049D0-2094-414C-8639-7856A37A2129}" type="slidenum">
              <a:rPr lang="en-AU" smtClean="0"/>
              <a:t>5</a:t>
            </a:fld>
            <a:endParaRPr lang="en-AU" dirty="0"/>
          </a:p>
        </p:txBody>
      </p:sp>
    </p:spTree>
    <p:extLst>
      <p:ext uri="{BB962C8B-B14F-4D97-AF65-F5344CB8AC3E}">
        <p14:creationId xmlns:p14="http://schemas.microsoft.com/office/powerpoint/2010/main" val="2404364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t>There</a:t>
            </a:r>
            <a:r>
              <a:rPr lang="en-AU" baseline="0" dirty="0" smtClean="0"/>
              <a:t> are a number of work activities and equipment which if not used/done safely can place workers in the “line of fire”. This slide lists some of the more common examples. </a:t>
            </a:r>
            <a:r>
              <a:rPr lang="en-AU" dirty="0" smtClean="0"/>
              <a:t>This is a not an exhaustive list. </a:t>
            </a:r>
            <a:r>
              <a:rPr lang="en-AU" baseline="0" dirty="0" smtClean="0"/>
              <a:t>You should identify the specific line of fire hazard for your specific workplace. Other line of fire hazards include spring loaded devices, regulator/gauge pressurisation, high pressure hydraulic tools etc.</a:t>
            </a:r>
          </a:p>
          <a:p>
            <a:pPr marL="0" indent="0">
              <a:buFont typeface="Arial" panose="020B0604020202020204" pitchFamily="34" charset="0"/>
              <a:buNone/>
            </a:pPr>
            <a:endParaRPr lang="en-AU" baseline="0" dirty="0" smtClean="0"/>
          </a:p>
          <a:p>
            <a:pPr marL="0" indent="0">
              <a:buFont typeface="Arial" panose="020B0604020202020204" pitchFamily="34" charset="0"/>
              <a:buNone/>
            </a:pPr>
            <a:r>
              <a:rPr lang="en-AU" baseline="0" dirty="0" smtClean="0"/>
              <a:t>When conducting your risk assessment ask yourself what you can you do to prevent exposure to ‘line of fire’ hazards. Some are suggested below.</a:t>
            </a:r>
          </a:p>
          <a:p>
            <a:pPr marL="171450" indent="-171450">
              <a:buFont typeface="Arial" panose="020B0604020202020204" pitchFamily="34" charset="0"/>
              <a:buChar char="•"/>
            </a:pPr>
            <a:endParaRPr lang="en-AU" baseline="0" dirty="0" smtClean="0"/>
          </a:p>
          <a:p>
            <a:r>
              <a:rPr lang="en-AU" sz="1200" dirty="0" smtClean="0"/>
              <a:t>Lifting/hoisting controls:</a:t>
            </a:r>
          </a:p>
          <a:p>
            <a:pPr marL="800100" lvl="1" indent="-342900">
              <a:buFont typeface="Arial" panose="020B0604020202020204" pitchFamily="34" charset="0"/>
              <a:buChar char="•"/>
            </a:pPr>
            <a:r>
              <a:rPr lang="en-AU" sz="1200" dirty="0" smtClean="0"/>
              <a:t>Are exclusion zones in place?</a:t>
            </a:r>
          </a:p>
          <a:p>
            <a:pPr marL="800100" lvl="1" indent="-342900">
              <a:buFont typeface="Arial" panose="020B0604020202020204" pitchFamily="34" charset="0"/>
              <a:buChar char="•"/>
            </a:pPr>
            <a:r>
              <a:rPr lang="en-AU" sz="1200" dirty="0" smtClean="0"/>
              <a:t>Has rigging gear been inspected?</a:t>
            </a:r>
          </a:p>
          <a:p>
            <a:pPr marL="800100" lvl="1" indent="-342900">
              <a:buFont typeface="Arial" panose="020B0604020202020204" pitchFamily="34" charset="0"/>
              <a:buChar char="•"/>
            </a:pPr>
            <a:r>
              <a:rPr lang="en-AU" sz="1200" dirty="0" smtClean="0"/>
              <a:t>Have load swing hazards been considered?</a:t>
            </a:r>
          </a:p>
          <a:p>
            <a:pPr marL="800100" lvl="1" indent="-342900">
              <a:buFont typeface="Arial" panose="020B0604020202020204" pitchFamily="34" charset="0"/>
              <a:buChar char="•"/>
            </a:pPr>
            <a:r>
              <a:rPr lang="en-AU" sz="1200" dirty="0" smtClean="0"/>
              <a:t>Are Tag lines used to ensure there is enough distance between you and the load?</a:t>
            </a:r>
          </a:p>
          <a:p>
            <a:pPr marL="457200" lvl="1" indent="0">
              <a:buFont typeface="Arial" panose="020B0604020202020204" pitchFamily="34" charset="0"/>
              <a:buNone/>
            </a:pPr>
            <a:endParaRPr lang="en-AU" sz="1200" dirty="0" smtClean="0"/>
          </a:p>
          <a:p>
            <a:r>
              <a:rPr lang="en-AU" sz="1200" dirty="0" smtClean="0"/>
              <a:t>Moving vehicles /heavy equipment controls:</a:t>
            </a:r>
          </a:p>
          <a:p>
            <a:pPr marL="800100" lvl="1" indent="-342900">
              <a:buFont typeface="Arial" panose="020B0604020202020204" pitchFamily="34" charset="0"/>
              <a:buChar char="•"/>
            </a:pPr>
            <a:r>
              <a:rPr lang="en-AU" sz="1200" dirty="0" smtClean="0"/>
              <a:t>Parking brakes and wheel chocks used?</a:t>
            </a:r>
          </a:p>
          <a:p>
            <a:pPr marL="800100" lvl="1" indent="-342900">
              <a:buFont typeface="Arial" panose="020B0604020202020204" pitchFamily="34" charset="0"/>
              <a:buChar char="•"/>
            </a:pPr>
            <a:r>
              <a:rPr lang="en-AU" sz="1200" dirty="0" smtClean="0"/>
              <a:t>Does operator</a:t>
            </a:r>
            <a:r>
              <a:rPr lang="en-AU" sz="1200" baseline="0" dirty="0" smtClean="0"/>
              <a:t> have a </a:t>
            </a:r>
            <a:r>
              <a:rPr lang="en-AU" sz="1200" dirty="0" smtClean="0"/>
              <a:t>full view of the working environment?</a:t>
            </a:r>
          </a:p>
          <a:p>
            <a:pPr marL="800100" lvl="1" indent="-342900">
              <a:buFont typeface="Arial" panose="020B0604020202020204" pitchFamily="34" charset="0"/>
              <a:buChar char="•"/>
            </a:pPr>
            <a:r>
              <a:rPr lang="en-AU" sz="1200" dirty="0" smtClean="0"/>
              <a:t>Barricades/signs in place?</a:t>
            </a:r>
          </a:p>
          <a:p>
            <a:endParaRPr lang="en-AU" sz="1200" dirty="0" smtClean="0"/>
          </a:p>
          <a:p>
            <a:r>
              <a:rPr lang="en-AU" sz="1200" dirty="0" smtClean="0"/>
              <a:t>Hand and power tools controls:</a:t>
            </a:r>
          </a:p>
          <a:p>
            <a:pPr marL="800100" lvl="1" indent="-342900">
              <a:buFont typeface="Arial" panose="020B0604020202020204" pitchFamily="34" charset="0"/>
              <a:buChar char="•"/>
            </a:pPr>
            <a:r>
              <a:rPr lang="en-AU" sz="1200" dirty="0" smtClean="0"/>
              <a:t>Adequate barriers and/or guards in place in case of kickback or unexpected release?</a:t>
            </a:r>
          </a:p>
          <a:p>
            <a:pPr marL="800100" lvl="1" indent="-342900">
              <a:buFont typeface="Arial" panose="020B0604020202020204" pitchFamily="34" charset="0"/>
              <a:buChar char="•"/>
            </a:pPr>
            <a:r>
              <a:rPr lang="en-AU" sz="1200" dirty="0" smtClean="0"/>
              <a:t>Cut away from your body</a:t>
            </a:r>
          </a:p>
          <a:p>
            <a:pPr marL="800100" lvl="1" indent="-342900">
              <a:buFont typeface="Arial" panose="020B0604020202020204" pitchFamily="34" charset="0"/>
              <a:buChar char="•"/>
            </a:pPr>
            <a:r>
              <a:rPr lang="en-AU" sz="1200" dirty="0" smtClean="0"/>
              <a:t>Flying debris hazards considered? (grinding, welding, chiselling etc.)</a:t>
            </a:r>
          </a:p>
          <a:p>
            <a:endParaRPr lang="en-AU" sz="1200" dirty="0" smtClean="0"/>
          </a:p>
          <a:p>
            <a:r>
              <a:rPr lang="en-AU" sz="1200" dirty="0" smtClean="0"/>
              <a:t>Moving parts controls:</a:t>
            </a:r>
          </a:p>
          <a:p>
            <a:pPr marL="800100" lvl="1" indent="-342900">
              <a:buFont typeface="Arial" panose="020B0604020202020204" pitchFamily="34" charset="0"/>
              <a:buChar char="•"/>
            </a:pPr>
            <a:r>
              <a:rPr lang="en-AU" sz="1200" dirty="0" smtClean="0"/>
              <a:t>Could equipment rotate unexpectedly?</a:t>
            </a:r>
          </a:p>
          <a:p>
            <a:pPr marL="800100" lvl="1" indent="-342900">
              <a:buFont typeface="Arial" panose="020B0604020202020204" pitchFamily="34" charset="0"/>
              <a:buChar char="•"/>
            </a:pPr>
            <a:r>
              <a:rPr lang="en-AU" sz="1200" dirty="0" smtClean="0"/>
              <a:t>Is guarding in place?</a:t>
            </a:r>
          </a:p>
          <a:p>
            <a:endParaRPr lang="en-AU" sz="1200" dirty="0" smtClean="0"/>
          </a:p>
          <a:p>
            <a:r>
              <a:rPr lang="en-AU" sz="1200" dirty="0" smtClean="0"/>
              <a:t>Electrical equipment control:</a:t>
            </a:r>
          </a:p>
          <a:p>
            <a:pPr marL="800100" lvl="1" indent="-342900">
              <a:buFont typeface="Arial" panose="020B0604020202020204" pitchFamily="34" charset="0"/>
              <a:buChar char="•"/>
            </a:pPr>
            <a:r>
              <a:rPr lang="en-AU" sz="1200" dirty="0" smtClean="0"/>
              <a:t>Workers outside the arc flash boundary when conducting switching operations?</a:t>
            </a:r>
          </a:p>
          <a:p>
            <a:endParaRPr lang="en-AU" sz="1200" dirty="0" smtClean="0"/>
          </a:p>
          <a:p>
            <a:r>
              <a:rPr lang="en-AU" sz="1200" dirty="0" smtClean="0"/>
              <a:t>Objects with roll potential control:</a:t>
            </a:r>
          </a:p>
          <a:p>
            <a:pPr marL="800100" lvl="1" indent="-342900">
              <a:buFont typeface="Arial" panose="020B0604020202020204" pitchFamily="34" charset="0"/>
              <a:buChar char="•"/>
            </a:pPr>
            <a:r>
              <a:rPr lang="en-AU" sz="1200" dirty="0" smtClean="0"/>
              <a:t>Is adequate bracing/controls in place to prevent objects rolling unexpectedly?</a:t>
            </a:r>
          </a:p>
          <a:p>
            <a:endParaRPr lang="en-AU" sz="1200" dirty="0" smtClean="0"/>
          </a:p>
          <a:p>
            <a:r>
              <a:rPr lang="en-AU" sz="1200" dirty="0" smtClean="0"/>
              <a:t>Objects with fall potential controls:</a:t>
            </a:r>
          </a:p>
          <a:p>
            <a:pPr marL="800100" lvl="1" indent="-342900">
              <a:buFont typeface="Arial" panose="020B0604020202020204" pitchFamily="34" charset="0"/>
              <a:buChar char="•"/>
            </a:pPr>
            <a:r>
              <a:rPr lang="en-AU" sz="1200" dirty="0" smtClean="0"/>
              <a:t>Exclusion zones established under work performed at heights?</a:t>
            </a:r>
          </a:p>
          <a:p>
            <a:pPr marL="800100" lvl="1" indent="-342900">
              <a:buFont typeface="Arial" panose="020B0604020202020204" pitchFamily="34" charset="0"/>
              <a:buChar char="•"/>
            </a:pPr>
            <a:r>
              <a:rPr lang="en-AU" sz="1200" dirty="0" smtClean="0"/>
              <a:t>Tools secured, kickboards fitted to working platforms?</a:t>
            </a:r>
          </a:p>
          <a:p>
            <a:pPr marL="342900" indent="-342900">
              <a:buFont typeface="Arial" panose="020B0604020202020204" pitchFamily="34" charset="0"/>
              <a:buChar char="•"/>
            </a:pPr>
            <a:endParaRPr lang="en-AU" sz="1200" dirty="0" smtClean="0"/>
          </a:p>
          <a:p>
            <a:r>
              <a:rPr lang="en-AU" sz="1200" dirty="0" smtClean="0"/>
              <a:t>Tensioned lines control:</a:t>
            </a:r>
          </a:p>
          <a:p>
            <a:pPr marL="800100" lvl="1" indent="-342900">
              <a:buFont typeface="Arial" panose="020B0604020202020204" pitchFamily="34" charset="0"/>
              <a:buChar char="•"/>
            </a:pPr>
            <a:r>
              <a:rPr lang="en-AU" sz="1200" dirty="0" smtClean="0"/>
              <a:t>All personnel clear of tensioned cables, straps, chains and ropes?</a:t>
            </a:r>
          </a:p>
          <a:p>
            <a:endParaRPr lang="en-AU" baseline="0" dirty="0" smtClean="0"/>
          </a:p>
        </p:txBody>
      </p:sp>
      <p:sp>
        <p:nvSpPr>
          <p:cNvPr id="4" name="Slide Number Placeholder 3"/>
          <p:cNvSpPr>
            <a:spLocks noGrp="1"/>
          </p:cNvSpPr>
          <p:nvPr>
            <p:ph type="sldNum" sz="quarter" idx="10"/>
          </p:nvPr>
        </p:nvSpPr>
        <p:spPr/>
        <p:txBody>
          <a:bodyPr/>
          <a:lstStyle/>
          <a:p>
            <a:fld id="{748049D0-2094-414C-8639-7856A37A2129}" type="slidenum">
              <a:rPr lang="en-AU" smtClean="0"/>
              <a:t>6</a:t>
            </a:fld>
            <a:endParaRPr lang="en-AU" dirty="0"/>
          </a:p>
        </p:txBody>
      </p:sp>
    </p:spTree>
    <p:extLst>
      <p:ext uri="{BB962C8B-B14F-4D97-AF65-F5344CB8AC3E}">
        <p14:creationId xmlns:p14="http://schemas.microsoft.com/office/powerpoint/2010/main" val="4135500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smtClean="0"/>
              <a:t>It is important that ‘line of fire’ hazards are included in risk assessments conducted at the mine. Failure to identify these and implement</a:t>
            </a:r>
            <a:r>
              <a:rPr lang="en-AU" baseline="0" dirty="0" smtClean="0"/>
              <a:t> suitable controls </a:t>
            </a:r>
            <a:r>
              <a:rPr lang="en-AU" dirty="0" smtClean="0"/>
              <a:t>can result in injury.</a:t>
            </a:r>
            <a:r>
              <a:rPr lang="en-AU" baseline="0" dirty="0" smtClean="0"/>
              <a:t> Ultimately you should eliminate the hazard if practicable. If this is not possible then controls should be in place to minimise the hazard. </a:t>
            </a:r>
            <a:endParaRPr lang="en-AU" dirty="0" smtClean="0"/>
          </a:p>
          <a:p>
            <a:pPr marL="0" indent="0">
              <a:buFont typeface="Arial" panose="020B0604020202020204" pitchFamily="34" charset="0"/>
              <a:buNone/>
            </a:pPr>
            <a:endParaRPr lang="en-AU" dirty="0" smtClean="0"/>
          </a:p>
          <a:p>
            <a:pPr marL="0" indent="0">
              <a:buFont typeface="Arial" panose="020B0604020202020204" pitchFamily="34" charset="0"/>
              <a:buNone/>
            </a:pPr>
            <a:r>
              <a:rPr lang="en-AU" dirty="0" smtClean="0"/>
              <a:t>An example of some questions</a:t>
            </a:r>
            <a:r>
              <a:rPr lang="en-AU" baseline="0" dirty="0" smtClean="0"/>
              <a:t> to ask for ‘line of fire’ hazards are provided below </a:t>
            </a:r>
            <a:endParaRPr lang="en-AU"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smtClean="0"/>
          </a:p>
          <a:p>
            <a:pPr marL="457200" indent="-457200">
              <a:buFont typeface="+mj-lt"/>
              <a:buAutoNum type="arabicPeriod"/>
            </a:pPr>
            <a:r>
              <a:rPr lang="en-AU" sz="1200" dirty="0" smtClean="0"/>
              <a:t>Identify the Line of Fire hazards before you commence a task</a:t>
            </a:r>
          </a:p>
          <a:p>
            <a:pPr lvl="1">
              <a:lnSpc>
                <a:spcPct val="100000"/>
              </a:lnSpc>
            </a:pPr>
            <a:r>
              <a:rPr lang="en-AU" sz="1200" dirty="0" smtClean="0"/>
              <a:t>	What objects or plant are a potential line of fire hazard?</a:t>
            </a:r>
          </a:p>
          <a:p>
            <a:pPr lvl="1">
              <a:lnSpc>
                <a:spcPct val="100000"/>
              </a:lnSpc>
            </a:pPr>
            <a:r>
              <a:rPr lang="en-AU" sz="1200" dirty="0" smtClean="0"/>
              <a:t>	What is happening around me that may put me in the line of fire? </a:t>
            </a:r>
          </a:p>
          <a:p>
            <a:pPr lvl="1">
              <a:lnSpc>
                <a:spcPct val="100000"/>
              </a:lnSpc>
            </a:pPr>
            <a:endParaRPr lang="en-AU" sz="1200" dirty="0" smtClean="0"/>
          </a:p>
          <a:p>
            <a:pPr marL="457200" indent="-457200">
              <a:buFont typeface="+mj-lt"/>
              <a:buAutoNum type="arabicPeriod"/>
            </a:pPr>
            <a:r>
              <a:rPr lang="en-AU" sz="1200" dirty="0" smtClean="0"/>
              <a:t>Assess the risk </a:t>
            </a:r>
          </a:p>
          <a:p>
            <a:pPr lvl="1">
              <a:lnSpc>
                <a:spcPct val="100000"/>
              </a:lnSpc>
            </a:pPr>
            <a:r>
              <a:rPr lang="en-AU" sz="1200" dirty="0" smtClean="0"/>
              <a:t>	If the line of fire hazard is released, am I likely to be in the line of the fire?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AU" sz="1200" dirty="0" smtClean="0"/>
              <a:t>	</a:t>
            </a:r>
            <a:r>
              <a:rPr lang="en-AU" dirty="0" smtClean="0"/>
              <a:t>Be aware of where you are or where are you going in relation to the direction of the hazardous energy.</a:t>
            </a:r>
          </a:p>
          <a:p>
            <a:pPr lvl="1">
              <a:lnSpc>
                <a:spcPct val="100000"/>
              </a:lnSpc>
            </a:pPr>
            <a:endParaRPr lang="en-AU" sz="1200" dirty="0" smtClean="0"/>
          </a:p>
          <a:p>
            <a:pPr marL="457200" indent="-457200">
              <a:buFont typeface="+mj-lt"/>
              <a:buAutoNum type="arabicPeriod"/>
            </a:pPr>
            <a:r>
              <a:rPr lang="en-AU" sz="1200" dirty="0" smtClean="0"/>
              <a:t>Eliminate the hazard. If not practicable, minimise the hazard using hierarchy</a:t>
            </a:r>
            <a:r>
              <a:rPr lang="en-AU" sz="1200" baseline="0" dirty="0" smtClean="0"/>
              <a:t> of control.</a:t>
            </a:r>
            <a:endParaRPr lang="en-AU" sz="1200" dirty="0" smtClean="0"/>
          </a:p>
          <a:p>
            <a:pPr lvl="1">
              <a:lnSpc>
                <a:spcPct val="100000"/>
              </a:lnSpc>
            </a:pPr>
            <a:r>
              <a:rPr lang="en-AU" sz="1200" dirty="0" smtClean="0"/>
              <a:t>	</a:t>
            </a:r>
          </a:p>
          <a:p>
            <a:pPr lvl="1">
              <a:lnSpc>
                <a:spcPct val="100000"/>
              </a:lnSpc>
            </a:pPr>
            <a:r>
              <a:rPr lang="en-AU" sz="1200" dirty="0" smtClean="0"/>
              <a:t>	How can I eliminate the line of fire hazard?</a:t>
            </a:r>
            <a:r>
              <a:rPr lang="en-AU" sz="1200" baseline="0" dirty="0" smtClean="0"/>
              <a:t> </a:t>
            </a:r>
          </a:p>
          <a:p>
            <a:pPr lvl="1">
              <a:lnSpc>
                <a:spcPct val="100000"/>
              </a:lnSpc>
            </a:pPr>
            <a:r>
              <a:rPr lang="en-AU" sz="1200" baseline="0" dirty="0" smtClean="0"/>
              <a:t>		eg. </a:t>
            </a:r>
            <a:r>
              <a:rPr lang="en-AU" sz="1200" dirty="0" smtClean="0"/>
              <a:t>Remove the source of the line of fire hazard</a:t>
            </a:r>
            <a:r>
              <a:rPr lang="en-AU" sz="1200" baseline="0" dirty="0" smtClean="0"/>
              <a:t>.</a:t>
            </a:r>
            <a:endParaRPr lang="en-AU" sz="1200" dirty="0" smtClean="0"/>
          </a:p>
          <a:p>
            <a:pPr lvl="1">
              <a:lnSpc>
                <a:spcPct val="100000"/>
              </a:lnSpc>
            </a:pPr>
            <a:r>
              <a:rPr lang="en-AU" sz="1200" dirty="0" smtClean="0"/>
              <a:t>		</a:t>
            </a:r>
          </a:p>
          <a:p>
            <a:pPr lvl="1">
              <a:lnSpc>
                <a:spcPct val="100000"/>
              </a:lnSpc>
            </a:pPr>
            <a:endParaRPr lang="en-AU" sz="1200" dirty="0" smtClean="0"/>
          </a:p>
          <a:p>
            <a:pPr lvl="1">
              <a:lnSpc>
                <a:spcPct val="100000"/>
              </a:lnSpc>
            </a:pPr>
            <a:r>
              <a:rPr lang="en-AU" sz="1200" dirty="0" smtClean="0"/>
              <a:t>	If not practicable, minimise</a:t>
            </a:r>
            <a:r>
              <a:rPr lang="en-AU" sz="1200" baseline="0" dirty="0" smtClean="0"/>
              <a:t> the hazard using the heirarchy of control?</a:t>
            </a:r>
          </a:p>
          <a:p>
            <a:pPr lvl="1">
              <a:lnSpc>
                <a:spcPct val="100000"/>
              </a:lnSpc>
            </a:pPr>
            <a:r>
              <a:rPr lang="en-AU" sz="1200" baseline="0" dirty="0" smtClean="0"/>
              <a:t>		</a:t>
            </a:r>
            <a:r>
              <a:rPr lang="en-AU" sz="1200" dirty="0" smtClean="0"/>
              <a:t>		</a:t>
            </a:r>
            <a:endParaRPr lang="en-AU" dirty="0" smtClean="0"/>
          </a:p>
          <a:p>
            <a:pPr marL="0" indent="0">
              <a:buFont typeface="Arial" panose="020B0604020202020204" pitchFamily="34" charset="0"/>
              <a:buNone/>
            </a:pPr>
            <a:r>
              <a:rPr lang="en-AU" dirty="0" smtClean="0"/>
              <a:t>		Substitute the line of fire hazard with something safer.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t>		Engineering controls : Implement protection barriers and/or</a:t>
            </a:r>
            <a:r>
              <a:rPr lang="en-AU" baseline="0" dirty="0" smtClean="0"/>
              <a:t> guarding etc.</a:t>
            </a:r>
            <a:endParaRPr lang="en-AU"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t>		Isolation: De-energise line of fire hazards through lock</a:t>
            </a:r>
            <a:r>
              <a:rPr lang="en-AU" baseline="0" dirty="0" smtClean="0"/>
              <a:t> out/tag out procedure</a:t>
            </a:r>
            <a:r>
              <a:rPr lang="en-AU" dirty="0" smtClean="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t>		Administration</a:t>
            </a:r>
            <a:r>
              <a:rPr lang="en-AU" baseline="0" dirty="0" smtClean="0"/>
              <a:t> controls: Prohibit persons working in the line of fire through adequate supervision.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aseline="0" dirty="0" smtClean="0"/>
              <a:t>			                </a:t>
            </a:r>
            <a:r>
              <a:rPr lang="en-AU" dirty="0" smtClean="0"/>
              <a:t>Implement </a:t>
            </a:r>
            <a:r>
              <a:rPr lang="en-AU" baseline="0" dirty="0" smtClean="0"/>
              <a:t>exclusion zones</a:t>
            </a:r>
            <a:r>
              <a:rPr lang="en-AU" dirty="0" smtClean="0"/>
              <a:t> if line of fire cannot be predicted accurately.</a:t>
            </a:r>
          </a:p>
          <a:p>
            <a:pPr marL="0" indent="0">
              <a:buFont typeface="Arial" panose="020B0604020202020204" pitchFamily="34" charset="0"/>
              <a:buNone/>
            </a:pPr>
            <a:r>
              <a:rPr lang="en-AU" dirty="0" smtClean="0"/>
              <a:t>			</a:t>
            </a:r>
            <a:r>
              <a:rPr lang="en-AU" baseline="0" dirty="0" smtClean="0"/>
              <a:t>                </a:t>
            </a:r>
            <a:r>
              <a:rPr lang="en-AU" dirty="0" smtClean="0"/>
              <a:t>Ensure safe body positioning and position hand and body clear from the line of fire.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smtClean="0"/>
              <a:t>		PPE: Use adequate PPE such as gloves, hard hats and eye protection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t>Photo: shows worker in the line of fire due to short tag line. Should the load fall he could be seriously injured or killed.</a:t>
            </a:r>
          </a:p>
          <a:p>
            <a:pPr marL="0" indent="0">
              <a:buFont typeface="Arial" panose="020B0604020202020204" pitchFamily="34" charset="0"/>
              <a:buNone/>
            </a:pPr>
            <a:endParaRPr lang="en-AU" dirty="0" smtClean="0"/>
          </a:p>
          <a:p>
            <a:endParaRPr lang="en-AU" dirty="0"/>
          </a:p>
        </p:txBody>
      </p:sp>
      <p:sp>
        <p:nvSpPr>
          <p:cNvPr id="4" name="Slide Number Placeholder 3"/>
          <p:cNvSpPr>
            <a:spLocks noGrp="1"/>
          </p:cNvSpPr>
          <p:nvPr>
            <p:ph type="sldNum" sz="quarter" idx="10"/>
          </p:nvPr>
        </p:nvSpPr>
        <p:spPr/>
        <p:txBody>
          <a:bodyPr/>
          <a:lstStyle/>
          <a:p>
            <a:fld id="{748049D0-2094-414C-8639-7856A37A2129}" type="slidenum">
              <a:rPr lang="en-AU" smtClean="0"/>
              <a:t>7</a:t>
            </a:fld>
            <a:endParaRPr lang="en-AU" dirty="0"/>
          </a:p>
        </p:txBody>
      </p:sp>
    </p:spTree>
    <p:extLst>
      <p:ext uri="{BB962C8B-B14F-4D97-AF65-F5344CB8AC3E}">
        <p14:creationId xmlns:p14="http://schemas.microsoft.com/office/powerpoint/2010/main" val="1219716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48049D0-2094-414C-8639-7856A37A2129}" type="slidenum">
              <a:rPr lang="en-AU" smtClean="0"/>
              <a:t>8</a:t>
            </a:fld>
            <a:endParaRPr lang="en-AU" dirty="0"/>
          </a:p>
        </p:txBody>
      </p:sp>
    </p:spTree>
    <p:extLst>
      <p:ext uri="{BB962C8B-B14F-4D97-AF65-F5344CB8AC3E}">
        <p14:creationId xmlns:p14="http://schemas.microsoft.com/office/powerpoint/2010/main" val="689710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DMIRS-PowerPoint-Template-June-2017_FINAL-16_9-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630"/>
            <a:ext cx="12193200" cy="1920429"/>
          </a:xfrm>
          <a:prstGeom prst="rect">
            <a:avLst/>
          </a:prstGeom>
        </p:spPr>
      </p:pic>
      <p:sp>
        <p:nvSpPr>
          <p:cNvPr id="11" name="Text Placeholder 10"/>
          <p:cNvSpPr>
            <a:spLocks noGrp="1"/>
          </p:cNvSpPr>
          <p:nvPr>
            <p:ph type="body" sz="quarter" idx="13" hasCustomPrompt="1"/>
          </p:nvPr>
        </p:nvSpPr>
        <p:spPr>
          <a:xfrm>
            <a:off x="650875" y="2306638"/>
            <a:ext cx="4546600" cy="865187"/>
          </a:xfrm>
        </p:spPr>
        <p:txBody>
          <a:bodyPr anchor="ctr">
            <a:normAutofit/>
          </a:bodyPr>
          <a:lstStyle>
            <a:lvl1pPr marL="0" indent="0" algn="ctr">
              <a:buNone/>
              <a:defRPr sz="4400" b="1">
                <a:solidFill>
                  <a:srgbClr val="0E6E71"/>
                </a:solidFill>
              </a:defRPr>
            </a:lvl1pPr>
          </a:lstStyle>
          <a:p>
            <a:pPr lvl="0"/>
            <a:r>
              <a:rPr lang="en-AU" dirty="0" smtClean="0"/>
              <a:t>Enter Title Here</a:t>
            </a:r>
            <a:endParaRPr lang="en-AU" dirty="0"/>
          </a:p>
        </p:txBody>
      </p:sp>
      <p:sp>
        <p:nvSpPr>
          <p:cNvPr id="12" name="Text Placeholder 10"/>
          <p:cNvSpPr>
            <a:spLocks noGrp="1"/>
          </p:cNvSpPr>
          <p:nvPr>
            <p:ph type="body" sz="quarter" idx="14" hasCustomPrompt="1"/>
          </p:nvPr>
        </p:nvSpPr>
        <p:spPr>
          <a:xfrm>
            <a:off x="650875" y="4102486"/>
            <a:ext cx="4546600" cy="518941"/>
          </a:xfrm>
        </p:spPr>
        <p:txBody>
          <a:bodyPr anchor="ctr">
            <a:normAutofit/>
          </a:bodyPr>
          <a:lstStyle>
            <a:lvl1pPr marL="0" indent="0" algn="ctr">
              <a:buNone/>
              <a:defRPr sz="3200" b="0">
                <a:solidFill>
                  <a:srgbClr val="8E1A16"/>
                </a:solidFill>
              </a:defRPr>
            </a:lvl1pPr>
          </a:lstStyle>
          <a:p>
            <a:pPr lvl="0"/>
            <a:r>
              <a:rPr lang="en-AU" dirty="0" smtClean="0"/>
              <a:t>Presented by</a:t>
            </a:r>
            <a:endParaRPr lang="en-AU" dirty="0"/>
          </a:p>
        </p:txBody>
      </p:sp>
      <p:sp>
        <p:nvSpPr>
          <p:cNvPr id="13" name="Text Placeholder 10"/>
          <p:cNvSpPr>
            <a:spLocks noGrp="1"/>
          </p:cNvSpPr>
          <p:nvPr>
            <p:ph type="body" sz="quarter" idx="15" hasCustomPrompt="1"/>
          </p:nvPr>
        </p:nvSpPr>
        <p:spPr>
          <a:xfrm>
            <a:off x="650875" y="4794465"/>
            <a:ext cx="4546600" cy="518941"/>
          </a:xfrm>
        </p:spPr>
        <p:txBody>
          <a:bodyPr anchor="ctr">
            <a:normAutofit/>
          </a:bodyPr>
          <a:lstStyle>
            <a:lvl1pPr marL="0" indent="0" algn="ctr">
              <a:buNone/>
              <a:defRPr sz="3200" b="1">
                <a:solidFill>
                  <a:srgbClr val="8E1A16"/>
                </a:solidFill>
              </a:defRPr>
            </a:lvl1pPr>
          </a:lstStyle>
          <a:p>
            <a:pPr lvl="0"/>
            <a:r>
              <a:rPr lang="en-AU" dirty="0" smtClean="0"/>
              <a:t>Enter Name Here</a:t>
            </a:r>
            <a:endParaRPr lang="en-AU" dirty="0"/>
          </a:p>
        </p:txBody>
      </p:sp>
      <p:sp>
        <p:nvSpPr>
          <p:cNvPr id="15" name="Picture Placeholder 14"/>
          <p:cNvSpPr>
            <a:spLocks noGrp="1"/>
          </p:cNvSpPr>
          <p:nvPr>
            <p:ph type="pic" sz="quarter" idx="16"/>
          </p:nvPr>
        </p:nvSpPr>
        <p:spPr>
          <a:xfrm>
            <a:off x="5775325" y="1598613"/>
            <a:ext cx="6021388" cy="4340225"/>
          </a:xfrm>
        </p:spPr>
        <p:txBody>
          <a:bodyPr/>
          <a:lstStyle/>
          <a:p>
            <a:r>
              <a:rPr lang="en-US" dirty="0" smtClean="0"/>
              <a:t>Click icon to add picture</a:t>
            </a:r>
            <a:endParaRPr lang="en-AU" dirty="0"/>
          </a:p>
        </p:txBody>
      </p:sp>
    </p:spTree>
    <p:extLst>
      <p:ext uri="{BB962C8B-B14F-4D97-AF65-F5344CB8AC3E}">
        <p14:creationId xmlns:p14="http://schemas.microsoft.com/office/powerpoint/2010/main" val="414615390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20562"/>
            <a:ext cx="6172200" cy="405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839788" y="1820562"/>
            <a:ext cx="3932237" cy="40484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Title Placeholder 1"/>
          <p:cNvSpPr>
            <a:spLocks noGrp="1"/>
          </p:cNvSpPr>
          <p:nvPr>
            <p:ph type="title"/>
          </p:nvPr>
        </p:nvSpPr>
        <p:spPr>
          <a:xfrm>
            <a:off x="838200" y="365125"/>
            <a:ext cx="10515600" cy="1035307"/>
          </a:xfrm>
          <a:prstGeom prst="rect">
            <a:avLst/>
          </a:prstGeom>
        </p:spPr>
        <p:txBody>
          <a:bodyPr vert="horz" lIns="91440" tIns="45720" rIns="91440" bIns="45720" rtlCol="0" anchor="ctr">
            <a:normAutofit/>
          </a:bodyPr>
          <a:lstStyle/>
          <a:p>
            <a:r>
              <a:rPr lang="en-US" smtClean="0"/>
              <a:t>Click to edit Master title style</a:t>
            </a:r>
            <a:endParaRPr lang="en-AU" dirty="0"/>
          </a:p>
        </p:txBody>
      </p:sp>
    </p:spTree>
    <p:extLst>
      <p:ext uri="{BB962C8B-B14F-4D97-AF65-F5344CB8AC3E}">
        <p14:creationId xmlns:p14="http://schemas.microsoft.com/office/powerpoint/2010/main" val="525453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820562"/>
            <a:ext cx="6172200" cy="405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8" name="Title Placeholder 1"/>
          <p:cNvSpPr>
            <a:spLocks noGrp="1"/>
          </p:cNvSpPr>
          <p:nvPr>
            <p:ph type="title" hasCustomPrompt="1"/>
          </p:nvPr>
        </p:nvSpPr>
        <p:spPr>
          <a:xfrm>
            <a:off x="838200" y="365125"/>
            <a:ext cx="10515600" cy="1035307"/>
          </a:xfrm>
          <a:prstGeom prst="rect">
            <a:avLst/>
          </a:prstGeom>
        </p:spPr>
        <p:txBody>
          <a:bodyPr vert="horz" lIns="91440" tIns="45720" rIns="91440" bIns="45720" rtlCol="0" anchor="ctr">
            <a:normAutofit/>
          </a:bodyPr>
          <a:lstStyle>
            <a:lvl1pPr>
              <a:defRPr baseline="0"/>
            </a:lvl1pPr>
          </a:lstStyle>
          <a:p>
            <a:r>
              <a:rPr lang="en-US" dirty="0" smtClean="0"/>
              <a:t>Insert Heading Here</a:t>
            </a:r>
            <a:endParaRPr lang="en-AU" dirty="0"/>
          </a:p>
        </p:txBody>
      </p:sp>
      <p:sp>
        <p:nvSpPr>
          <p:cNvPr id="9" name="Text Placeholder 3"/>
          <p:cNvSpPr>
            <a:spLocks noGrp="1"/>
          </p:cNvSpPr>
          <p:nvPr>
            <p:ph type="body" sz="half" idx="2"/>
          </p:nvPr>
        </p:nvSpPr>
        <p:spPr>
          <a:xfrm>
            <a:off x="839788" y="1820562"/>
            <a:ext cx="3932237" cy="40484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509604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9051"/>
            <a:ext cx="12192000" cy="182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9"/>
            <a:ext cx="10363200" cy="1470025"/>
          </a:xfrm>
        </p:spPr>
        <p:txBody>
          <a:bodyPr/>
          <a:lstStyle>
            <a:lvl1pPr algn="ctr">
              <a:defRPr sz="3600" baseline="0"/>
            </a:lvl1pPr>
          </a:lstStyle>
          <a:p>
            <a:r>
              <a:rPr lang="en-US" dirty="0" smtClean="0"/>
              <a:t>Click to edit Master title style</a:t>
            </a:r>
            <a:endParaRPr lang="en-AU"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sz="2400"/>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dirty="0" smtClean="0"/>
              <a:t>Click to edit Master subtitle style</a:t>
            </a:r>
            <a:endParaRPr lang="en-AU" dirty="0"/>
          </a:p>
        </p:txBody>
      </p:sp>
      <p:sp>
        <p:nvSpPr>
          <p:cNvPr id="5" name="Slide Number Placeholder 4"/>
          <p:cNvSpPr>
            <a:spLocks noGrp="1" noChangeArrowheads="1"/>
          </p:cNvSpPr>
          <p:nvPr>
            <p:ph type="sldNum" sz="quarter" idx="10"/>
          </p:nvPr>
        </p:nvSpPr>
        <p:spPr/>
        <p:txBody>
          <a:bodyPr/>
          <a:lstStyle>
            <a:lvl1pPr>
              <a:defRPr/>
            </a:lvl1pPr>
          </a:lstStyle>
          <a:p>
            <a:pPr>
              <a:defRPr/>
            </a:pPr>
            <a:fld id="{89060189-5647-49AE-BFA3-3A817068B6A5}" type="slidenum">
              <a:rPr lang="en-US" altLang="en-US"/>
              <a:pPr>
                <a:defRPr/>
              </a:pPr>
              <a:t>‹#›</a:t>
            </a:fld>
            <a:endParaRPr lang="en-US" altLang="en-US" dirty="0"/>
          </a:p>
        </p:txBody>
      </p:sp>
    </p:spTree>
    <p:extLst>
      <p:ext uri="{BB962C8B-B14F-4D97-AF65-F5344CB8AC3E}">
        <p14:creationId xmlns:p14="http://schemas.microsoft.com/office/powerpoint/2010/main" val="924344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2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Slide Number Placeholder 4"/>
          <p:cNvSpPr>
            <a:spLocks noGrp="1" noChangeArrowheads="1"/>
          </p:cNvSpPr>
          <p:nvPr>
            <p:ph type="sldNum" sz="quarter" idx="10"/>
          </p:nvPr>
        </p:nvSpPr>
        <p:spPr/>
        <p:txBody>
          <a:bodyPr/>
          <a:lstStyle>
            <a:lvl1pPr>
              <a:defRPr/>
            </a:lvl1pPr>
          </a:lstStyle>
          <a:p>
            <a:pPr>
              <a:defRPr/>
            </a:pPr>
            <a:fld id="{80500478-5619-46E9-B9C0-77153F911A04}" type="slidenum">
              <a:rPr lang="en-US" altLang="en-US"/>
              <a:pPr>
                <a:defRPr/>
              </a:pPr>
              <a:t>‹#›</a:t>
            </a:fld>
            <a:endParaRPr lang="en-US" altLang="en-US" dirty="0"/>
          </a:p>
        </p:txBody>
      </p:sp>
    </p:spTree>
    <p:extLst>
      <p:ext uri="{BB962C8B-B14F-4D97-AF65-F5344CB8AC3E}">
        <p14:creationId xmlns:p14="http://schemas.microsoft.com/office/powerpoint/2010/main" val="3158257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2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914400" y="1600200"/>
            <a:ext cx="5080000" cy="4349080"/>
          </a:xfrm>
        </p:spPr>
        <p:txBody>
          <a:bodyPr/>
          <a:lstStyle>
            <a:lvl1pPr>
              <a:defRPr sz="2400"/>
            </a:lvl1pPr>
            <a:lvl2pPr>
              <a:defRPr sz="2400"/>
            </a:lvl2pPr>
            <a:lvl3pPr>
              <a:defRPr sz="2000"/>
            </a:lvl3pPr>
            <a:lvl4pPr>
              <a:defRPr sz="2000"/>
            </a:lvl4pPr>
            <a:lvl5pPr>
              <a:defRPr sz="2000"/>
            </a:lvl5pPr>
            <a:lvl6pPr>
              <a:defRPr sz="1867"/>
            </a:lvl6pPr>
            <a:lvl7pPr>
              <a:defRPr sz="1867"/>
            </a:lvl7pPr>
            <a:lvl8pPr>
              <a:defRPr sz="1867"/>
            </a:lvl8pPr>
            <a:lvl9pPr>
              <a:defRPr sz="18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6197600" y="1600200"/>
            <a:ext cx="5080000" cy="4349080"/>
          </a:xfrm>
        </p:spPr>
        <p:txBody>
          <a:bodyPr/>
          <a:lstStyle>
            <a:lvl1pPr>
              <a:defRPr sz="2400"/>
            </a:lvl1pPr>
            <a:lvl2pPr>
              <a:defRPr sz="2400"/>
            </a:lvl2pPr>
            <a:lvl3pPr>
              <a:defRPr sz="2000"/>
            </a:lvl3pPr>
            <a:lvl4pPr>
              <a:defRPr sz="2000"/>
            </a:lvl4pPr>
            <a:lvl5pPr>
              <a:defRPr sz="2000"/>
            </a:lvl5pPr>
            <a:lvl6pPr>
              <a:defRPr sz="1867"/>
            </a:lvl6pPr>
            <a:lvl7pPr>
              <a:defRPr sz="1867"/>
            </a:lvl7pPr>
            <a:lvl8pPr>
              <a:defRPr sz="1867"/>
            </a:lvl8pPr>
            <a:lvl9pPr>
              <a:defRPr sz="18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
        <p:nvSpPr>
          <p:cNvPr id="6" name="Slide Number Placeholder 5"/>
          <p:cNvSpPr>
            <a:spLocks noGrp="1" noChangeArrowheads="1"/>
          </p:cNvSpPr>
          <p:nvPr>
            <p:ph type="sldNum" sz="quarter" idx="10"/>
          </p:nvPr>
        </p:nvSpPr>
        <p:spPr/>
        <p:txBody>
          <a:bodyPr/>
          <a:lstStyle>
            <a:lvl1pPr>
              <a:defRPr/>
            </a:lvl1pPr>
          </a:lstStyle>
          <a:p>
            <a:pPr>
              <a:defRPr/>
            </a:pPr>
            <a:fld id="{4BDC39AE-8B98-4981-8AE9-4DCAEB488557}" type="slidenum">
              <a:rPr lang="en-US" altLang="en-US"/>
              <a:pPr>
                <a:defRPr/>
              </a:pPr>
              <a:t>‹#›</a:t>
            </a:fld>
            <a:endParaRPr lang="en-US" altLang="en-US" dirty="0"/>
          </a:p>
        </p:txBody>
      </p:sp>
    </p:spTree>
    <p:extLst>
      <p:ext uri="{BB962C8B-B14F-4D97-AF65-F5344CB8AC3E}">
        <p14:creationId xmlns:p14="http://schemas.microsoft.com/office/powerpoint/2010/main" val="3522731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2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9600" y="1535113"/>
            <a:ext cx="5386917" cy="639763"/>
          </a:xfrm>
        </p:spPr>
        <p:txBody>
          <a:bodyPr anchor="b"/>
          <a:lstStyle>
            <a:lvl1pPr marL="0" indent="0">
              <a:buNone/>
              <a:defRPr sz="2000" b="1"/>
            </a:lvl1pPr>
            <a:lvl2pPr marL="457178" indent="0">
              <a:buNone/>
              <a:defRPr sz="2000" b="1"/>
            </a:lvl2pPr>
            <a:lvl3pPr marL="914354" indent="0">
              <a:buNone/>
              <a:defRPr sz="1867"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6"/>
            <a:ext cx="5386917"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000" b="1"/>
            </a:lvl1pPr>
            <a:lvl2pPr marL="457178" indent="0">
              <a:buNone/>
              <a:defRPr sz="2000" b="1"/>
            </a:lvl2pPr>
            <a:lvl3pPr marL="914354" indent="0">
              <a:buNone/>
              <a:defRPr sz="1867"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70" y="2174876"/>
            <a:ext cx="5389033"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
        <p:nvSpPr>
          <p:cNvPr id="8" name="Slide Number Placeholder 7"/>
          <p:cNvSpPr>
            <a:spLocks noGrp="1" noChangeArrowheads="1"/>
          </p:cNvSpPr>
          <p:nvPr>
            <p:ph type="sldNum" sz="quarter" idx="10"/>
          </p:nvPr>
        </p:nvSpPr>
        <p:spPr/>
        <p:txBody>
          <a:bodyPr/>
          <a:lstStyle>
            <a:lvl1pPr>
              <a:defRPr/>
            </a:lvl1pPr>
          </a:lstStyle>
          <a:p>
            <a:pPr>
              <a:defRPr/>
            </a:pPr>
            <a:fld id="{9BD2EEC9-66D2-4CF8-BC91-CA414B0C5791}" type="slidenum">
              <a:rPr lang="en-US" altLang="en-US"/>
              <a:pPr>
                <a:defRPr/>
              </a:pPr>
              <a:t>‹#›</a:t>
            </a:fld>
            <a:endParaRPr lang="en-US" altLang="en-US" dirty="0"/>
          </a:p>
        </p:txBody>
      </p:sp>
    </p:spTree>
    <p:extLst>
      <p:ext uri="{BB962C8B-B14F-4D97-AF65-F5344CB8AC3E}">
        <p14:creationId xmlns:p14="http://schemas.microsoft.com/office/powerpoint/2010/main" val="1832244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5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914400" y="228600"/>
            <a:ext cx="10363200" cy="752128"/>
          </a:xfrm>
        </p:spPr>
        <p:txBody>
          <a:bodyPr/>
          <a:lstStyle>
            <a:lvl1pPr>
              <a:defRPr>
                <a:solidFill>
                  <a:schemeClr val="accent1">
                    <a:lumMod val="50000"/>
                  </a:schemeClr>
                </a:solidFill>
              </a:defRPr>
            </a:lvl1pPr>
          </a:lstStyle>
          <a:p>
            <a:r>
              <a:rPr lang="en-US" dirty="0" smtClean="0"/>
              <a:t>Click to edit Master title style</a:t>
            </a:r>
            <a:endParaRPr lang="en-AU" dirty="0"/>
          </a:p>
        </p:txBody>
      </p:sp>
      <p:sp>
        <p:nvSpPr>
          <p:cNvPr id="4" name="Slide Number Placeholder 3"/>
          <p:cNvSpPr>
            <a:spLocks noGrp="1" noChangeArrowheads="1"/>
          </p:cNvSpPr>
          <p:nvPr>
            <p:ph type="sldNum" sz="quarter" idx="10"/>
          </p:nvPr>
        </p:nvSpPr>
        <p:spPr/>
        <p:txBody>
          <a:bodyPr/>
          <a:lstStyle>
            <a:lvl1pPr>
              <a:defRPr/>
            </a:lvl1pPr>
          </a:lstStyle>
          <a:p>
            <a:pPr>
              <a:defRPr/>
            </a:pPr>
            <a:fld id="{8DB196FB-7975-4EF5-AC97-CD618349B523}" type="slidenum">
              <a:rPr lang="en-US" altLang="en-US"/>
              <a:pPr>
                <a:defRPr/>
              </a:pPr>
              <a:t>‹#›</a:t>
            </a:fld>
            <a:endParaRPr lang="en-US" altLang="en-US" dirty="0"/>
          </a:p>
        </p:txBody>
      </p:sp>
    </p:spTree>
    <p:extLst>
      <p:ext uri="{BB962C8B-B14F-4D97-AF65-F5344CB8AC3E}">
        <p14:creationId xmlns:p14="http://schemas.microsoft.com/office/powerpoint/2010/main" val="1084570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1007534" y="1198033"/>
            <a:ext cx="10369551" cy="69851"/>
          </a:xfrm>
          <a:prstGeom prst="rect">
            <a:avLst/>
          </a:prstGeom>
          <a:solidFill>
            <a:schemeClr val="bg1"/>
          </a:solidFill>
          <a:ln w="9525" algn="ctr">
            <a:solidFill>
              <a:schemeClr val="bg1"/>
            </a:solidFill>
            <a:round/>
            <a:headEnd/>
            <a:tailEnd/>
          </a:ln>
        </p:spPr>
        <p:txBody>
          <a:bodyPr lIns="91439" tIns="45719" rIns="91439" bIns="45719"/>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AU" altLang="en-US" sz="2400" dirty="0" smtClean="0"/>
          </a:p>
        </p:txBody>
      </p:sp>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5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Grp="1" noChangeArrowheads="1"/>
          </p:cNvSpPr>
          <p:nvPr>
            <p:ph type="sldNum" sz="quarter" idx="10"/>
          </p:nvPr>
        </p:nvSpPr>
        <p:spPr/>
        <p:txBody>
          <a:bodyPr/>
          <a:lstStyle>
            <a:lvl1pPr>
              <a:defRPr/>
            </a:lvl1pPr>
          </a:lstStyle>
          <a:p>
            <a:pPr>
              <a:defRPr/>
            </a:pPr>
            <a:fld id="{E0392581-1008-4D17-8056-123F87E3862B}" type="slidenum">
              <a:rPr lang="en-US" altLang="en-US"/>
              <a:pPr>
                <a:defRPr/>
              </a:pPr>
              <a:t>‹#›</a:t>
            </a:fld>
            <a:endParaRPr lang="en-US" altLang="en-US" dirty="0"/>
          </a:p>
        </p:txBody>
      </p:sp>
    </p:spTree>
    <p:extLst>
      <p:ext uri="{BB962C8B-B14F-4D97-AF65-F5344CB8AC3E}">
        <p14:creationId xmlns:p14="http://schemas.microsoft.com/office/powerpoint/2010/main" val="4273841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5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AU" noProof="0" dirty="0" smtClean="0"/>
          </a:p>
        </p:txBody>
      </p:sp>
      <p:sp>
        <p:nvSpPr>
          <p:cNvPr id="4" name="Text Placeholder 3"/>
          <p:cNvSpPr>
            <a:spLocks noGrp="1"/>
          </p:cNvSpPr>
          <p:nvPr>
            <p:ph type="body" sz="half" idx="2"/>
          </p:nvPr>
        </p:nvSpPr>
        <p:spPr>
          <a:xfrm>
            <a:off x="2389717" y="5367339"/>
            <a:ext cx="7315200" cy="653951"/>
          </a:xfrm>
        </p:spPr>
        <p:txBody>
          <a:bodyPr/>
          <a:lstStyle>
            <a:lvl1pPr marL="0" indent="0">
              <a:buNone/>
              <a:defRPr sz="1467"/>
            </a:lvl1pPr>
            <a:lvl2pPr marL="457178" indent="0">
              <a:buNone/>
              <a:defRPr sz="1200"/>
            </a:lvl2pPr>
            <a:lvl3pPr marL="914354" indent="0">
              <a:buNone/>
              <a:defRPr sz="1067"/>
            </a:lvl3pPr>
            <a:lvl4pPr marL="1371532" indent="0">
              <a:buNone/>
              <a:defRPr sz="933"/>
            </a:lvl4pPr>
            <a:lvl5pPr marL="1828709" indent="0">
              <a:buNone/>
              <a:defRPr sz="933"/>
            </a:lvl5pPr>
            <a:lvl6pPr marL="2285886" indent="0">
              <a:buNone/>
              <a:defRPr sz="933"/>
            </a:lvl6pPr>
            <a:lvl7pPr marL="2743062" indent="0">
              <a:buNone/>
              <a:defRPr sz="933"/>
            </a:lvl7pPr>
            <a:lvl8pPr marL="3200240" indent="0">
              <a:buNone/>
              <a:defRPr sz="933"/>
            </a:lvl8pPr>
            <a:lvl9pPr marL="3657418" indent="0">
              <a:buNone/>
              <a:defRPr sz="933"/>
            </a:lvl9pPr>
          </a:lstStyle>
          <a:p>
            <a:pPr lvl="0"/>
            <a:r>
              <a:rPr lang="en-US" smtClean="0"/>
              <a:t>Click to edit Master text styles</a:t>
            </a:r>
          </a:p>
        </p:txBody>
      </p:sp>
      <p:sp>
        <p:nvSpPr>
          <p:cNvPr id="6" name="Slide Number Placeholder 5"/>
          <p:cNvSpPr>
            <a:spLocks noGrp="1" noChangeArrowheads="1"/>
          </p:cNvSpPr>
          <p:nvPr>
            <p:ph type="sldNum" sz="quarter" idx="10"/>
          </p:nvPr>
        </p:nvSpPr>
        <p:spPr/>
        <p:txBody>
          <a:bodyPr/>
          <a:lstStyle>
            <a:lvl1pPr>
              <a:defRPr/>
            </a:lvl1pPr>
          </a:lstStyle>
          <a:p>
            <a:pPr>
              <a:defRPr/>
            </a:pPr>
            <a:fld id="{B41D47CA-3FB7-488E-9A7B-596B8C501EF3}" type="slidenum">
              <a:rPr lang="en-US" altLang="en-US"/>
              <a:pPr>
                <a:defRPr/>
              </a:pPr>
              <a:t>‹#›</a:t>
            </a:fld>
            <a:endParaRPr lang="en-US" altLang="en-US" dirty="0"/>
          </a:p>
        </p:txBody>
      </p:sp>
    </p:spTree>
    <p:extLst>
      <p:ext uri="{BB962C8B-B14F-4D97-AF65-F5344CB8AC3E}">
        <p14:creationId xmlns:p14="http://schemas.microsoft.com/office/powerpoint/2010/main" val="1044238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12192000" cy="6858000"/>
            <a:chOff x="0" y="0"/>
            <a:chExt cx="9144000" cy="5143500"/>
          </a:xfrm>
        </p:grpSpPr>
        <p:pic>
          <p:nvPicPr>
            <p:cNvPr id="5" name="Picture 7" descr="DMIRS-PowerPoint-Template-June-2017_FINAL-16_9-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5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24172"/>
              <a:ext cx="9144000" cy="71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a:spLocks noChangeArrowheads="1"/>
          </p:cNvSpPr>
          <p:nvPr userDrawn="1"/>
        </p:nvSpPr>
        <p:spPr bwMode="auto">
          <a:xfrm>
            <a:off x="7346952" y="4485218"/>
            <a:ext cx="5008033" cy="10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2667" b="1" dirty="0" smtClean="0">
                <a:solidFill>
                  <a:schemeClr val="bg1"/>
                </a:solidFill>
                <a:ea typeface="+mn-ea"/>
              </a:rPr>
              <a:t>REPLACE IMAGE</a:t>
            </a:r>
          </a:p>
          <a:p>
            <a:pPr eaLnBrk="1" hangingPunct="1">
              <a:defRPr/>
            </a:pPr>
            <a:r>
              <a:rPr lang="en-US" altLang="en-US" sz="1867" b="1" dirty="0" smtClean="0">
                <a:solidFill>
                  <a:schemeClr val="bg1"/>
                </a:solidFill>
                <a:ea typeface="+mn-ea"/>
              </a:rPr>
              <a:t>NOTE: Right click  on the image and select Arrange and Send to Back</a:t>
            </a:r>
          </a:p>
        </p:txBody>
      </p:sp>
      <p:sp>
        <p:nvSpPr>
          <p:cNvPr id="14" name="Text Placeholder 13"/>
          <p:cNvSpPr>
            <a:spLocks noGrp="1"/>
          </p:cNvSpPr>
          <p:nvPr>
            <p:ph type="body" sz="quarter" idx="13"/>
          </p:nvPr>
        </p:nvSpPr>
        <p:spPr>
          <a:xfrm>
            <a:off x="431800" y="452967"/>
            <a:ext cx="6432285" cy="54461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1"/>
          </p:nvPr>
        </p:nvSpPr>
        <p:spPr>
          <a:xfrm>
            <a:off x="6864086" y="452669"/>
            <a:ext cx="5183981" cy="5446227"/>
          </a:xfrm>
        </p:spPr>
        <p:txBody>
          <a:bodyPr/>
          <a:lstStyle>
            <a:lvl1pPr marL="0" indent="0" algn="ctr">
              <a:buNone/>
              <a:defRPr baseline="0">
                <a:solidFill>
                  <a:schemeClr val="bg2">
                    <a:lumMod val="60000"/>
                    <a:lumOff val="40000"/>
                  </a:schemeClr>
                </a:solidFill>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241827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 picture)">
    <p:spTree>
      <p:nvGrpSpPr>
        <p:cNvPr id="1" name=""/>
        <p:cNvGrpSpPr/>
        <p:nvPr/>
      </p:nvGrpSpPr>
      <p:grpSpPr>
        <a:xfrm>
          <a:off x="0" y="0"/>
          <a:ext cx="0" cy="0"/>
          <a:chOff x="0" y="0"/>
          <a:chExt cx="0" cy="0"/>
        </a:xfrm>
      </p:grpSpPr>
      <p:pic>
        <p:nvPicPr>
          <p:cNvPr id="7" name="Picture 6" descr="DMIRS-PowerPoint-Template-June-2017_FINAL-16_9-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630"/>
            <a:ext cx="12193200" cy="1920429"/>
          </a:xfrm>
          <a:prstGeom prst="rect">
            <a:avLst/>
          </a:prstGeom>
        </p:spPr>
      </p:pic>
      <p:sp>
        <p:nvSpPr>
          <p:cNvPr id="11" name="Text Placeholder 10"/>
          <p:cNvSpPr>
            <a:spLocks noGrp="1"/>
          </p:cNvSpPr>
          <p:nvPr>
            <p:ph type="body" sz="quarter" idx="13" hasCustomPrompt="1"/>
          </p:nvPr>
        </p:nvSpPr>
        <p:spPr>
          <a:xfrm>
            <a:off x="898701" y="1965534"/>
            <a:ext cx="10398837" cy="1283206"/>
          </a:xfrm>
        </p:spPr>
        <p:txBody>
          <a:bodyPr anchor="ctr">
            <a:normAutofit/>
          </a:bodyPr>
          <a:lstStyle>
            <a:lvl1pPr marL="0" indent="0" algn="ctr">
              <a:buNone/>
              <a:defRPr sz="4400" b="1">
                <a:solidFill>
                  <a:srgbClr val="0E6E71"/>
                </a:solidFill>
              </a:defRPr>
            </a:lvl1pPr>
          </a:lstStyle>
          <a:p>
            <a:pPr lvl="0"/>
            <a:r>
              <a:rPr lang="en-AU" dirty="0" smtClean="0"/>
              <a:t>Enter Title Here</a:t>
            </a:r>
            <a:endParaRPr lang="en-AU" dirty="0"/>
          </a:p>
        </p:txBody>
      </p:sp>
      <p:sp>
        <p:nvSpPr>
          <p:cNvPr id="13" name="Text Placeholder 10"/>
          <p:cNvSpPr>
            <a:spLocks noGrp="1"/>
          </p:cNvSpPr>
          <p:nvPr>
            <p:ph type="body" sz="quarter" idx="15" hasCustomPrompt="1"/>
          </p:nvPr>
        </p:nvSpPr>
        <p:spPr>
          <a:xfrm>
            <a:off x="898701" y="4119073"/>
            <a:ext cx="10398837" cy="1271247"/>
          </a:xfrm>
        </p:spPr>
        <p:txBody>
          <a:bodyPr anchor="ctr">
            <a:normAutofit/>
          </a:bodyPr>
          <a:lstStyle>
            <a:lvl1pPr marL="0" indent="0" algn="ctr">
              <a:buNone/>
              <a:defRPr sz="3200" b="1">
                <a:solidFill>
                  <a:srgbClr val="8E1A16"/>
                </a:solidFill>
              </a:defRPr>
            </a:lvl1pPr>
          </a:lstStyle>
          <a:p>
            <a:pPr lvl="0"/>
            <a:r>
              <a:rPr lang="en-AU" dirty="0" smtClean="0"/>
              <a:t>Enter Name Here</a:t>
            </a:r>
            <a:endParaRPr lang="en-AU" dirty="0"/>
          </a:p>
        </p:txBody>
      </p:sp>
    </p:spTree>
    <p:extLst>
      <p:ext uri="{BB962C8B-B14F-4D97-AF65-F5344CB8AC3E}">
        <p14:creationId xmlns:p14="http://schemas.microsoft.com/office/powerpoint/2010/main" val="63800987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12192000" cy="6858000"/>
            <a:chOff x="0" y="0"/>
            <a:chExt cx="9144000" cy="5143500"/>
          </a:xfrm>
        </p:grpSpPr>
        <p:pic>
          <p:nvPicPr>
            <p:cNvPr id="5" name="Picture 7" descr="DMIRS-PowerPoint-Template-June-2017_FINAL-16_9-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24172"/>
              <a:ext cx="9144000" cy="71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Placeholder 9"/>
          <p:cNvSpPr>
            <a:spLocks noGrp="1"/>
          </p:cNvSpPr>
          <p:nvPr>
            <p:ph type="body" sz="quarter" idx="11"/>
          </p:nvPr>
        </p:nvSpPr>
        <p:spPr>
          <a:xfrm>
            <a:off x="719667" y="407459"/>
            <a:ext cx="10972800" cy="1246717"/>
          </a:xfrm>
        </p:spPr>
        <p:txBody>
          <a:bodyPr/>
          <a:lstStyle>
            <a:lvl1pPr marL="0" indent="0">
              <a:buNone/>
              <a:defRPr baseline="0">
                <a:solidFill>
                  <a:schemeClr val="bg1"/>
                </a:solidFill>
              </a:defRPr>
            </a:lvl1pPr>
          </a:lstStyle>
          <a:p>
            <a:pPr lvl="0"/>
            <a:r>
              <a:rPr lang="en-US" smtClean="0"/>
              <a:t>Click to edit Master text styles</a:t>
            </a:r>
          </a:p>
        </p:txBody>
      </p:sp>
      <p:sp>
        <p:nvSpPr>
          <p:cNvPr id="14" name="Text Placeholder 13"/>
          <p:cNvSpPr>
            <a:spLocks noGrp="1"/>
          </p:cNvSpPr>
          <p:nvPr>
            <p:ph type="body" sz="quarter" idx="12"/>
          </p:nvPr>
        </p:nvSpPr>
        <p:spPr>
          <a:xfrm>
            <a:off x="719667" y="1919818"/>
            <a:ext cx="10972800" cy="397933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474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12192000" cy="6858000"/>
            <a:chOff x="0" y="0"/>
            <a:chExt cx="9144000" cy="5143500"/>
          </a:xfrm>
        </p:grpSpPr>
        <p:pic>
          <p:nvPicPr>
            <p:cNvPr id="5" name="Picture 7" descr="DMIRS-PowerPoint-Template-June-2017_FINAL-16_9-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4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24172"/>
              <a:ext cx="9144000" cy="71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Placeholder 9"/>
          <p:cNvSpPr>
            <a:spLocks noGrp="1"/>
          </p:cNvSpPr>
          <p:nvPr>
            <p:ph type="body" sz="quarter" idx="11"/>
          </p:nvPr>
        </p:nvSpPr>
        <p:spPr>
          <a:xfrm>
            <a:off x="719667" y="407459"/>
            <a:ext cx="10972800" cy="1246717"/>
          </a:xfrm>
        </p:spPr>
        <p:txBody>
          <a:bodyPr/>
          <a:lstStyle>
            <a:lvl1pPr marL="0" indent="0">
              <a:buNone/>
              <a:defRPr baseline="0">
                <a:solidFill>
                  <a:schemeClr val="bg1"/>
                </a:solidFill>
              </a:defRPr>
            </a:lvl1pPr>
          </a:lstStyle>
          <a:p>
            <a:pPr lvl="0"/>
            <a:r>
              <a:rPr lang="en-US" smtClean="0"/>
              <a:t>Click to edit Master text styles</a:t>
            </a:r>
          </a:p>
        </p:txBody>
      </p:sp>
      <p:sp>
        <p:nvSpPr>
          <p:cNvPr id="14" name="Text Placeholder 13"/>
          <p:cNvSpPr>
            <a:spLocks noGrp="1"/>
          </p:cNvSpPr>
          <p:nvPr>
            <p:ph type="body" sz="quarter" idx="12"/>
          </p:nvPr>
        </p:nvSpPr>
        <p:spPr>
          <a:xfrm>
            <a:off x="719667" y="1919818"/>
            <a:ext cx="10972800" cy="397933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2004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xt and Picture onl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501714" y="227557"/>
            <a:ext cx="5505127" cy="5703224"/>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pic>
        <p:nvPicPr>
          <p:cNvPr id="5" name="Picture 4" descr="DMIRS-PowerPoint-Template-June-2017_FINAL-16_9-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3200" cy="335313"/>
          </a:xfrm>
          <a:prstGeom prst="rect">
            <a:avLst/>
          </a:prstGeom>
        </p:spPr>
      </p:pic>
      <p:pic>
        <p:nvPicPr>
          <p:cNvPr id="6" name="Picture 5" descr="DMIRS-PowerPoint-Template-June-2017_FINAL-16_9-4.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00547"/>
            <a:ext cx="12193200" cy="959198"/>
          </a:xfrm>
          <a:prstGeom prst="rect">
            <a:avLst/>
          </a:prstGeom>
        </p:spPr>
      </p:pic>
      <p:sp>
        <p:nvSpPr>
          <p:cNvPr id="10" name="Content Placeholder 2"/>
          <p:cNvSpPr>
            <a:spLocks noGrp="1"/>
          </p:cNvSpPr>
          <p:nvPr>
            <p:ph idx="10"/>
          </p:nvPr>
        </p:nvSpPr>
        <p:spPr>
          <a:xfrm>
            <a:off x="205099" y="227557"/>
            <a:ext cx="6007693" cy="570176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760348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Insert Heading Here</a:t>
            </a:r>
            <a:endParaRPr lang="en-AU" dirty="0"/>
          </a:p>
        </p:txBody>
      </p:sp>
      <p:sp>
        <p:nvSpPr>
          <p:cNvPr id="3" name="Content Placeholder 2"/>
          <p:cNvSpPr>
            <a:spLocks noGrp="1"/>
          </p:cNvSpPr>
          <p:nvPr>
            <p:ph idx="1"/>
          </p:nvPr>
        </p:nvSpPr>
        <p:spPr>
          <a:xfrm>
            <a:off x="838200" y="1825625"/>
            <a:ext cx="10515600" cy="4139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074166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388425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776197"/>
            <a:ext cx="5181600" cy="41962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776197"/>
            <a:ext cx="5181600" cy="41962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9" name="Title Placeholder 1"/>
          <p:cNvSpPr>
            <a:spLocks noGrp="1"/>
          </p:cNvSpPr>
          <p:nvPr>
            <p:ph type="title" hasCustomPrompt="1"/>
          </p:nvPr>
        </p:nvSpPr>
        <p:spPr>
          <a:xfrm>
            <a:off x="838200" y="365125"/>
            <a:ext cx="10515600" cy="1035307"/>
          </a:xfrm>
          <a:prstGeom prst="rect">
            <a:avLst/>
          </a:prstGeom>
        </p:spPr>
        <p:txBody>
          <a:bodyPr vert="horz" lIns="91440" tIns="45720" rIns="91440" bIns="45720" rtlCol="0" anchor="ctr">
            <a:normAutofit/>
          </a:bodyPr>
          <a:lstStyle>
            <a:lvl1pPr>
              <a:defRPr/>
            </a:lvl1pPr>
          </a:lstStyle>
          <a:p>
            <a:r>
              <a:rPr lang="en-US" dirty="0" smtClean="0"/>
              <a:t>Insert Heading Here</a:t>
            </a:r>
            <a:endParaRPr lang="en-AU" dirty="0"/>
          </a:p>
        </p:txBody>
      </p:sp>
    </p:spTree>
    <p:extLst>
      <p:ext uri="{BB962C8B-B14F-4D97-AF65-F5344CB8AC3E}">
        <p14:creationId xmlns:p14="http://schemas.microsoft.com/office/powerpoint/2010/main" val="1560939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475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475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0" name="Title Placeholder 1"/>
          <p:cNvSpPr>
            <a:spLocks noGrp="1"/>
          </p:cNvSpPr>
          <p:nvPr>
            <p:ph type="title" hasCustomPrompt="1"/>
          </p:nvPr>
        </p:nvSpPr>
        <p:spPr>
          <a:xfrm>
            <a:off x="838200" y="365125"/>
            <a:ext cx="10515600" cy="1035307"/>
          </a:xfrm>
          <a:prstGeom prst="rect">
            <a:avLst/>
          </a:prstGeom>
        </p:spPr>
        <p:txBody>
          <a:bodyPr vert="horz" lIns="91440" tIns="45720" rIns="91440" bIns="45720" rtlCol="0" anchor="ctr">
            <a:normAutofit/>
          </a:bodyPr>
          <a:lstStyle>
            <a:lvl1pPr>
              <a:defRPr baseline="0"/>
            </a:lvl1pPr>
          </a:lstStyle>
          <a:p>
            <a:r>
              <a:rPr lang="en-US" dirty="0" smtClean="0"/>
              <a:t>Insert Heading Here</a:t>
            </a:r>
            <a:endParaRPr lang="en-AU" dirty="0"/>
          </a:p>
        </p:txBody>
      </p:sp>
    </p:spTree>
    <p:extLst>
      <p:ext uri="{BB962C8B-B14F-4D97-AF65-F5344CB8AC3E}">
        <p14:creationId xmlns:p14="http://schemas.microsoft.com/office/powerpoint/2010/main" val="6501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838200" y="365125"/>
            <a:ext cx="10515600" cy="1035307"/>
          </a:xfrm>
          <a:prstGeom prst="rect">
            <a:avLst/>
          </a:prstGeom>
        </p:spPr>
        <p:txBody>
          <a:bodyPr vert="horz" lIns="91440" tIns="45720" rIns="91440" bIns="45720" rtlCol="0" anchor="ctr">
            <a:normAutofit/>
          </a:bodyPr>
          <a:lstStyle>
            <a:lvl1pPr>
              <a:defRPr/>
            </a:lvl1pPr>
          </a:lstStyle>
          <a:p>
            <a:r>
              <a:rPr lang="en-US" dirty="0" smtClean="0"/>
              <a:t>Insert Heading Here</a:t>
            </a:r>
            <a:endParaRPr lang="en-AU" dirty="0"/>
          </a:p>
        </p:txBody>
      </p:sp>
    </p:spTree>
    <p:extLst>
      <p:ext uri="{BB962C8B-B14F-4D97-AF65-F5344CB8AC3E}">
        <p14:creationId xmlns:p14="http://schemas.microsoft.com/office/powerpoint/2010/main" val="1676545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53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DMIRS-PowerPoint-Template-June-2017_FINAL-16_9-2.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4916"/>
            <a:ext cx="12193200" cy="1920429"/>
          </a:xfrm>
          <a:prstGeom prst="rect">
            <a:avLst/>
          </a:prstGeom>
        </p:spPr>
      </p:pic>
      <p:sp>
        <p:nvSpPr>
          <p:cNvPr id="2" name="Title Placeholder 1"/>
          <p:cNvSpPr>
            <a:spLocks noGrp="1"/>
          </p:cNvSpPr>
          <p:nvPr>
            <p:ph type="title"/>
          </p:nvPr>
        </p:nvSpPr>
        <p:spPr>
          <a:xfrm>
            <a:off x="838200" y="365125"/>
            <a:ext cx="10515600" cy="1035307"/>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8" name="Picture 7" descr="DMIRS-PowerPoint-Template-June-2017_FINAL-16_9-4.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5900547"/>
            <a:ext cx="12193200" cy="959198"/>
          </a:xfrm>
          <a:prstGeom prst="rect">
            <a:avLst/>
          </a:prstGeom>
        </p:spPr>
      </p:pic>
    </p:spTree>
    <p:extLst>
      <p:ext uri="{BB962C8B-B14F-4D97-AF65-F5344CB8AC3E}">
        <p14:creationId xmlns:p14="http://schemas.microsoft.com/office/powerpoint/2010/main" val="3831227838"/>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5964768"/>
            <a:ext cx="12192000" cy="90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228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914400" y="1600201"/>
            <a:ext cx="10363200" cy="435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9652000" y="6500284"/>
            <a:ext cx="2540000" cy="361949"/>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algn="r" eaLnBrk="1" hangingPunct="1">
              <a:defRPr sz="1467">
                <a:solidFill>
                  <a:schemeClr val="bg1"/>
                </a:solidFill>
                <a:cs typeface="Arial" panose="020B0604020202020204" pitchFamily="34" charset="0"/>
              </a:defRPr>
            </a:lvl1pPr>
          </a:lstStyle>
          <a:p>
            <a:pPr>
              <a:defRPr/>
            </a:pPr>
            <a:fld id="{259C5CEB-374D-469D-B507-EE9569E49F08}" type="slidenum">
              <a:rPr lang="en-US" altLang="en-US"/>
              <a:pPr>
                <a:defRPr/>
              </a:pPr>
              <a:t>‹#›</a:t>
            </a:fld>
            <a:endParaRPr lang="en-US" altLang="en-US" dirty="0"/>
          </a:p>
        </p:txBody>
      </p:sp>
    </p:spTree>
    <p:extLst>
      <p:ext uri="{BB962C8B-B14F-4D97-AF65-F5344CB8AC3E}">
        <p14:creationId xmlns:p14="http://schemas.microsoft.com/office/powerpoint/2010/main" val="2701641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189" algn="l" rtl="0" fontAlgn="base">
        <a:spcBef>
          <a:spcPct val="0"/>
        </a:spcBef>
        <a:spcAft>
          <a:spcPct val="0"/>
        </a:spcAft>
        <a:defRPr sz="4400">
          <a:solidFill>
            <a:schemeClr val="tx2"/>
          </a:solidFill>
          <a:latin typeface="Arial" charset="0"/>
          <a:ea typeface="ＭＳ Ｐゴシック" pitchFamily="-124" charset="-128"/>
        </a:defRPr>
      </a:lvl6pPr>
      <a:lvl7pPr marL="914377" algn="l" rtl="0" fontAlgn="base">
        <a:spcBef>
          <a:spcPct val="0"/>
        </a:spcBef>
        <a:spcAft>
          <a:spcPct val="0"/>
        </a:spcAft>
        <a:defRPr sz="4400">
          <a:solidFill>
            <a:schemeClr val="tx2"/>
          </a:solidFill>
          <a:latin typeface="Arial" charset="0"/>
          <a:ea typeface="ＭＳ Ｐゴシック" pitchFamily="-124" charset="-128"/>
        </a:defRPr>
      </a:lvl7pPr>
      <a:lvl8pPr marL="1371566" algn="l" rtl="0" fontAlgn="base">
        <a:spcBef>
          <a:spcPct val="0"/>
        </a:spcBef>
        <a:spcAft>
          <a:spcPct val="0"/>
        </a:spcAft>
        <a:defRPr sz="4400">
          <a:solidFill>
            <a:schemeClr val="tx2"/>
          </a:solidFill>
          <a:latin typeface="Arial" charset="0"/>
          <a:ea typeface="ＭＳ Ｐゴシック" pitchFamily="-124" charset="-128"/>
        </a:defRPr>
      </a:lvl8pPr>
      <a:lvl9pPr marL="1828754"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891" indent="-342891" algn="l" rtl="0" eaLnBrk="0" fontAlgn="base" hangingPunct="0">
        <a:spcBef>
          <a:spcPct val="20000"/>
        </a:spcBef>
        <a:spcAft>
          <a:spcPct val="0"/>
        </a:spcAft>
        <a:buChar char="•"/>
        <a:defRPr>
          <a:solidFill>
            <a:schemeClr val="tx1"/>
          </a:solidFill>
          <a:latin typeface="+mn-lt"/>
          <a:ea typeface="+mn-ea"/>
          <a:cs typeface="+mn-cs"/>
        </a:defRPr>
      </a:lvl1pPr>
      <a:lvl2pPr marL="742932" indent="-285744" algn="l" rtl="0" eaLnBrk="0" fontAlgn="base" hangingPunct="0">
        <a:spcBef>
          <a:spcPct val="20000"/>
        </a:spcBef>
        <a:spcAft>
          <a:spcPct val="0"/>
        </a:spcAft>
        <a:buChar char="–"/>
        <a:defRPr>
          <a:solidFill>
            <a:schemeClr val="tx1"/>
          </a:solidFill>
          <a:latin typeface="+mn-lt"/>
          <a:ea typeface="+mn-ea"/>
        </a:defRPr>
      </a:lvl2pPr>
      <a:lvl3pPr marL="1142971" indent="-228594" algn="l" rtl="0" eaLnBrk="0" fontAlgn="base" hangingPunct="0">
        <a:spcBef>
          <a:spcPct val="20000"/>
        </a:spcBef>
        <a:spcAft>
          <a:spcPct val="0"/>
        </a:spcAft>
        <a:buChar char="•"/>
        <a:defRPr sz="2000">
          <a:solidFill>
            <a:schemeClr val="tx1"/>
          </a:solidFill>
          <a:latin typeface="+mn-lt"/>
          <a:ea typeface="+mn-ea"/>
        </a:defRPr>
      </a:lvl3pPr>
      <a:lvl4pPr marL="1600160" indent="-228594" algn="l" rtl="0" eaLnBrk="0" fontAlgn="base" hangingPunct="0">
        <a:spcBef>
          <a:spcPct val="20000"/>
        </a:spcBef>
        <a:spcAft>
          <a:spcPct val="0"/>
        </a:spcAft>
        <a:buChar char="–"/>
        <a:defRPr sz="2000">
          <a:solidFill>
            <a:schemeClr val="tx1"/>
          </a:solidFill>
          <a:latin typeface="+mn-lt"/>
          <a:ea typeface="+mn-ea"/>
        </a:defRPr>
      </a:lvl4pPr>
      <a:lvl5pPr marL="2057349" indent="-228594" algn="l" rtl="0" eaLnBrk="0" fontAlgn="base" hangingPunct="0">
        <a:spcBef>
          <a:spcPct val="20000"/>
        </a:spcBef>
        <a:spcAft>
          <a:spcPct val="0"/>
        </a:spcAft>
        <a:buChar char="»"/>
        <a:defRPr sz="2000">
          <a:solidFill>
            <a:schemeClr val="tx1"/>
          </a:solidFill>
          <a:latin typeface="+mn-lt"/>
          <a:ea typeface="+mn-ea"/>
        </a:defRPr>
      </a:lvl5pPr>
      <a:lvl6pPr marL="2514537" indent="-228594" algn="l" rtl="0" fontAlgn="base">
        <a:spcBef>
          <a:spcPct val="20000"/>
        </a:spcBef>
        <a:spcAft>
          <a:spcPct val="0"/>
        </a:spcAft>
        <a:buChar char="»"/>
        <a:defRPr sz="2000">
          <a:solidFill>
            <a:schemeClr val="tx1"/>
          </a:solidFill>
          <a:latin typeface="+mn-lt"/>
          <a:ea typeface="+mn-ea"/>
        </a:defRPr>
      </a:lvl6pPr>
      <a:lvl7pPr marL="2971726" indent="-228594" algn="l" rtl="0" fontAlgn="base">
        <a:spcBef>
          <a:spcPct val="20000"/>
        </a:spcBef>
        <a:spcAft>
          <a:spcPct val="0"/>
        </a:spcAft>
        <a:buChar char="»"/>
        <a:defRPr sz="2000">
          <a:solidFill>
            <a:schemeClr val="tx1"/>
          </a:solidFill>
          <a:latin typeface="+mn-lt"/>
          <a:ea typeface="+mn-ea"/>
        </a:defRPr>
      </a:lvl7pPr>
      <a:lvl8pPr marL="3428914" indent="-228594" algn="l" rtl="0" fontAlgn="base">
        <a:spcBef>
          <a:spcPct val="20000"/>
        </a:spcBef>
        <a:spcAft>
          <a:spcPct val="0"/>
        </a:spcAft>
        <a:buChar char="»"/>
        <a:defRPr sz="2000">
          <a:solidFill>
            <a:schemeClr val="tx1"/>
          </a:solidFill>
          <a:latin typeface="+mn-lt"/>
          <a:ea typeface="+mn-ea"/>
        </a:defRPr>
      </a:lvl8pPr>
      <a:lvl9pPr marL="3886103" indent="-228594"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www.dmp.wa.gov.au/Documents/Safety/MSH_SIR_238.pdf" TargetMode="External"/><Relationship Id="rId3" Type="http://schemas.openxmlformats.org/officeDocument/2006/relationships/hyperlink" Target="http://www.dmp.wa.gov.au/Documents/Safety/SIR_245_Worker_injured_by_low_voltage_switchboard_arc_flash_Published.pdf" TargetMode="External"/><Relationship Id="rId7" Type="http://schemas.openxmlformats.org/officeDocument/2006/relationships/hyperlink" Target="http://www.dmp.wa.gov.au/Documents/Safety/MSH_SIR_208.pdf"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www.dmp.wa.gov.au/Documents/Safety/MSH_SIR_222.pdf" TargetMode="External"/><Relationship Id="rId11" Type="http://schemas.openxmlformats.org/officeDocument/2006/relationships/hyperlink" Target="http://www.dmp.wa.gov.au/Documents/Safety/MSH_SB_136.pdf" TargetMode="External"/><Relationship Id="rId5" Type="http://schemas.openxmlformats.org/officeDocument/2006/relationships/hyperlink" Target="http://www.dmp.wa.gov.au/Documents/Safety/MSH_SIR_194.pdf" TargetMode="External"/><Relationship Id="rId10" Type="http://schemas.openxmlformats.org/officeDocument/2006/relationships/hyperlink" Target="http://www.dmp.wa.gov.au/Documents/Safety/MSH_SB_133.pdf" TargetMode="External"/><Relationship Id="rId4" Type="http://schemas.openxmlformats.org/officeDocument/2006/relationships/hyperlink" Target="http://www.dmp.wa.gov.au/Documents/Safety/MSH_SIR_233.pdf" TargetMode="External"/><Relationship Id="rId9" Type="http://schemas.openxmlformats.org/officeDocument/2006/relationships/hyperlink" Target="http://www.dmp.wa.gov.au/Documents/Dangerous-Goods/MSB_SB_252.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1"/>
          <p:cNvSpPr>
            <a:spLocks noGrp="1"/>
          </p:cNvSpPr>
          <p:nvPr>
            <p:ph type="body" sz="quarter" idx="4294967295"/>
          </p:nvPr>
        </p:nvSpPr>
        <p:spPr>
          <a:xfrm>
            <a:off x="624418" y="1170518"/>
            <a:ext cx="11135783" cy="4870449"/>
          </a:xfrm>
        </p:spPr>
        <p:txBody>
          <a:bodyPr/>
          <a:lstStyle/>
          <a:p>
            <a:r>
              <a:rPr lang="en-AU" altLang="en-US" sz="2267" dirty="0"/>
              <a:t>This presentation is based on the findings of investigations by Department of Mines, Industry Regulation and Safety.</a:t>
            </a:r>
          </a:p>
          <a:p>
            <a:r>
              <a:rPr lang="en-AU" altLang="en-US" sz="2267" dirty="0"/>
              <a:t>Department of Mines, Industry Regulation and </a:t>
            </a:r>
            <a:r>
              <a:rPr lang="en-AU" altLang="en-US" sz="2267" dirty="0" smtClean="0"/>
              <a:t>Safety (</a:t>
            </a:r>
            <a:r>
              <a:rPr lang="en-AU" altLang="en-US" sz="2267" dirty="0"/>
              <a:t>DMIRS) supports and encourages reuse of its information (including data), and endorses use of the Australian Governments Open Access and Licensing Framework (AusGOAL)</a:t>
            </a:r>
          </a:p>
          <a:p>
            <a:r>
              <a:rPr lang="en-AU" altLang="en-US" sz="2267" dirty="0"/>
              <a:t>This material is licensed under Creative Commons Attribution 4.0 licence. We request that you observe and retain any copyright or related notices that may accompany this material as part of attribution. This is a requirement of Creative Commons Licences.</a:t>
            </a:r>
            <a:r>
              <a:rPr lang="en-AU" altLang="en-US" sz="2267" b="1" dirty="0"/>
              <a:t> </a:t>
            </a:r>
          </a:p>
          <a:p>
            <a:r>
              <a:rPr lang="en-AU" altLang="en-US" sz="2267" dirty="0"/>
              <a:t>Please give attribution to Department of Mines, Industry Regulation and Safety, </a:t>
            </a:r>
            <a:r>
              <a:rPr lang="en-AU" altLang="en-US" sz="2267" dirty="0" smtClean="0"/>
              <a:t>2018.</a:t>
            </a:r>
            <a:endParaRPr lang="en-AU" altLang="en-US" sz="2267" dirty="0"/>
          </a:p>
          <a:p>
            <a:r>
              <a:rPr lang="en-AU" altLang="en-US" sz="2267" dirty="0"/>
              <a:t>For resources, information or clarification, please contact: </a:t>
            </a:r>
            <a:r>
              <a:rPr lang="en-AU" altLang="en-US" sz="2267" dirty="0" smtClean="0">
                <a:solidFill>
                  <a:srgbClr val="0000FF"/>
                </a:solidFill>
              </a:rPr>
              <a:t>SafetyComms@dmirs.wa.gov.au</a:t>
            </a:r>
            <a:r>
              <a:rPr lang="en-AU" altLang="en-US" sz="2267" b="1" dirty="0" smtClean="0">
                <a:solidFill>
                  <a:srgbClr val="C00000"/>
                </a:solidFill>
              </a:rPr>
              <a:t> </a:t>
            </a:r>
            <a:r>
              <a:rPr lang="en-AU" altLang="en-US" sz="2267" dirty="0"/>
              <a:t>or visit </a:t>
            </a:r>
            <a:r>
              <a:rPr lang="en-AU" altLang="en-US" sz="2267" dirty="0" smtClean="0">
                <a:solidFill>
                  <a:srgbClr val="0000FF"/>
                </a:solidFill>
              </a:rPr>
              <a:t>www.dmirs.wa.gov.au</a:t>
            </a:r>
            <a:endParaRPr lang="en-AU" altLang="en-US" sz="2267" dirty="0">
              <a:solidFill>
                <a:srgbClr val="0000FF"/>
              </a:solidFill>
            </a:endParaRPr>
          </a:p>
          <a:p>
            <a:endParaRPr lang="en-AU" altLang="en-US" sz="2267" b="1" dirty="0">
              <a:solidFill>
                <a:srgbClr val="C00000"/>
              </a:solidFill>
            </a:endParaRPr>
          </a:p>
          <a:p>
            <a:endParaRPr lang="en-AU" altLang="en-US" sz="2267" dirty="0"/>
          </a:p>
        </p:txBody>
      </p:sp>
      <p:pic>
        <p:nvPicPr>
          <p:cNvPr id="14339"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9601" y="268818"/>
            <a:ext cx="2451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431800" y="304800"/>
            <a:ext cx="10845800" cy="1524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pPr defTabSz="1219170">
              <a:defRPr/>
            </a:pPr>
            <a:r>
              <a:rPr lang="en-AU" altLang="en-US" sz="3733" kern="0" dirty="0">
                <a:solidFill>
                  <a:srgbClr val="CF5E31"/>
                </a:solidFill>
                <a:latin typeface="Arial"/>
                <a:ea typeface="ＭＳ Ｐゴシック"/>
              </a:rPr>
              <a:t>Please read this before using presentation</a:t>
            </a:r>
            <a:endParaRPr lang="en-AU" altLang="en-US" sz="3733" kern="0" dirty="0">
              <a:solidFill>
                <a:srgbClr val="FFFFFF"/>
              </a:solidFill>
              <a:latin typeface="Arial"/>
              <a:ea typeface="ＭＳ Ｐゴシック"/>
            </a:endParaRPr>
          </a:p>
        </p:txBody>
      </p:sp>
      <p:sp>
        <p:nvSpPr>
          <p:cNvPr id="3" name="Slide Number Placeholder 2"/>
          <p:cNvSpPr>
            <a:spLocks noGrp="1"/>
          </p:cNvSpPr>
          <p:nvPr>
            <p:ph type="sldNum" sz="quarter" idx="10"/>
          </p:nvPr>
        </p:nvSpPr>
        <p:spPr/>
        <p:txBody>
          <a:bodyPr/>
          <a:lstStyle/>
          <a:p>
            <a:pPr>
              <a:defRPr/>
            </a:pPr>
            <a:fld id="{8DB196FB-7975-4EF5-AC97-CD618349B523}" type="slidenum">
              <a:rPr lang="en-US" altLang="en-US" smtClean="0"/>
              <a:pPr>
                <a:defRPr/>
              </a:pPr>
              <a:t>1</a:t>
            </a:fld>
            <a:endParaRPr lang="en-US" altLang="en-US" dirty="0"/>
          </a:p>
        </p:txBody>
      </p:sp>
    </p:spTree>
    <p:extLst>
      <p:ext uri="{BB962C8B-B14F-4D97-AF65-F5344CB8AC3E}">
        <p14:creationId xmlns:p14="http://schemas.microsoft.com/office/powerpoint/2010/main" val="2224149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169468" y="2707620"/>
            <a:ext cx="6268002" cy="1724421"/>
          </a:xfrm>
        </p:spPr>
        <p:txBody>
          <a:bodyPr>
            <a:normAutofit/>
          </a:bodyPr>
          <a:lstStyle/>
          <a:p>
            <a:r>
              <a:rPr lang="en-AU" dirty="0" smtClean="0">
                <a:latin typeface="Arial" panose="020B0604020202020204" pitchFamily="34" charset="0"/>
                <a:cs typeface="Arial" panose="020B0604020202020204" pitchFamily="34" charset="0"/>
              </a:rPr>
              <a:t>Line of </a:t>
            </a:r>
            <a:r>
              <a:rPr lang="en-AU" dirty="0" smtClean="0">
                <a:latin typeface="Arial" panose="020B0604020202020204" pitchFamily="34" charset="0"/>
                <a:cs typeface="Arial" panose="020B0604020202020204" pitchFamily="34" charset="0"/>
              </a:rPr>
              <a:t>fire </a:t>
            </a:r>
            <a:r>
              <a:rPr lang="en-AU" dirty="0" smtClean="0">
                <a:latin typeface="Arial" panose="020B0604020202020204" pitchFamily="34" charset="0"/>
                <a:cs typeface="Arial" panose="020B0604020202020204" pitchFamily="34" charset="0"/>
              </a:rPr>
              <a:t>hazard recognition</a:t>
            </a:r>
            <a:endParaRPr lang="en-AU" dirty="0">
              <a:latin typeface="Arial" panose="020B0604020202020204" pitchFamily="34" charset="0"/>
              <a:cs typeface="Arial" panose="020B0604020202020204" pitchFamily="34" charset="0"/>
            </a:endParaRPr>
          </a:p>
        </p:txBody>
      </p:sp>
      <p:pic>
        <p:nvPicPr>
          <p:cNvPr id="7" name="Picture 6" descr="DMIRS-PowerPoint-Template-June-2017_FINAL-16_9-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630"/>
            <a:ext cx="12193200" cy="1920429"/>
          </a:xfrm>
          <a:prstGeom prst="rect">
            <a:avLst/>
          </a:prstGeom>
        </p:spPr>
      </p:pic>
      <p:sp>
        <p:nvSpPr>
          <p:cNvPr id="3" name="TextBox 2"/>
          <p:cNvSpPr txBox="1"/>
          <p:nvPr/>
        </p:nvSpPr>
        <p:spPr>
          <a:xfrm>
            <a:off x="5641675" y="4261449"/>
            <a:ext cx="5848710" cy="1569660"/>
          </a:xfrm>
          <a:prstGeom prst="rect">
            <a:avLst/>
          </a:prstGeom>
          <a:noFill/>
        </p:spPr>
        <p:txBody>
          <a:bodyPr wrap="square" rtlCol="0">
            <a:spAutoFit/>
          </a:bodyPr>
          <a:lstStyle/>
          <a:p>
            <a:pPr algn="ctr"/>
            <a:r>
              <a:rPr lang="en-AU" sz="3200" b="1" dirty="0" smtClean="0">
                <a:solidFill>
                  <a:schemeClr val="bg1"/>
                </a:solidFill>
              </a:rPr>
              <a:t>TO CHANGE IMAGE</a:t>
            </a:r>
          </a:p>
          <a:p>
            <a:pPr algn="ctr"/>
            <a:r>
              <a:rPr lang="en-AU" sz="3200" dirty="0" smtClean="0">
                <a:solidFill>
                  <a:schemeClr val="bg1"/>
                </a:solidFill>
              </a:rPr>
              <a:t>Right click and select “Change Picture…”</a:t>
            </a:r>
            <a:endParaRPr lang="en-AU" sz="3200" dirty="0">
              <a:solidFill>
                <a:schemeClr val="bg1"/>
              </a:solidFill>
            </a:endParaRPr>
          </a:p>
        </p:txBody>
      </p:sp>
      <p:pic>
        <p:nvPicPr>
          <p:cNvPr id="2" name="Picture 1"/>
          <p:cNvPicPr>
            <a:picLocks noChangeAspect="1"/>
          </p:cNvPicPr>
          <p:nvPr/>
        </p:nvPicPr>
        <p:blipFill>
          <a:blip r:embed="rId4"/>
          <a:stretch>
            <a:fillRect/>
          </a:stretch>
        </p:blipFill>
        <p:spPr>
          <a:xfrm>
            <a:off x="7078317" y="1712183"/>
            <a:ext cx="4060737" cy="4060737"/>
          </a:xfrm>
          <a:prstGeom prst="rect">
            <a:avLst/>
          </a:prstGeom>
        </p:spPr>
      </p:pic>
      <p:sp>
        <p:nvSpPr>
          <p:cNvPr id="10" name="Slide Number Placeholder 1"/>
          <p:cNvSpPr txBox="1">
            <a:spLocks/>
          </p:cNvSpPr>
          <p:nvPr/>
        </p:nvSpPr>
        <p:spPr>
          <a:xfrm>
            <a:off x="9652000" y="6500284"/>
            <a:ext cx="2540000" cy="3619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altLang="en-US" dirty="0" smtClean="0">
                <a:solidFill>
                  <a:schemeClr val="bg1"/>
                </a:solidFill>
              </a:rPr>
              <a:t>2</a:t>
            </a:r>
            <a:endParaRPr lang="en-US" altLang="en-US" dirty="0">
              <a:solidFill>
                <a:schemeClr val="bg1"/>
              </a:solidFill>
            </a:endParaRPr>
          </a:p>
        </p:txBody>
      </p:sp>
    </p:spTree>
    <p:extLst>
      <p:ext uri="{BB962C8B-B14F-4D97-AF65-F5344CB8AC3E}">
        <p14:creationId xmlns:p14="http://schemas.microsoft.com/office/powerpoint/2010/main" val="689470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sz="half" idx="2"/>
          </p:nvPr>
        </p:nvSpPr>
        <p:spPr>
          <a:xfrm>
            <a:off x="838200" y="2393360"/>
            <a:ext cx="5157787" cy="3475595"/>
          </a:xfrm>
        </p:spPr>
        <p:txBody>
          <a:bodyPr/>
          <a:lstStyle/>
          <a:p>
            <a:pPr marL="0" indent="0">
              <a:buNone/>
            </a:pPr>
            <a:r>
              <a:rPr lang="en-AU" sz="2400" dirty="0" smtClean="0">
                <a:latin typeface="Arial" panose="020B0604020202020204" pitchFamily="34" charset="0"/>
                <a:cs typeface="Arial" panose="020B0604020202020204" pitchFamily="34" charset="0"/>
              </a:rPr>
              <a:t>Line of Fire is the </a:t>
            </a:r>
            <a:r>
              <a:rPr lang="en-AU" sz="2400" dirty="0">
                <a:latin typeface="Arial" panose="020B0604020202020204" pitchFamily="34" charset="0"/>
                <a:cs typeface="Arial" panose="020B0604020202020204" pitchFamily="34" charset="0"/>
              </a:rPr>
              <a:t>path an object will travel and create a risk of </a:t>
            </a:r>
            <a:r>
              <a:rPr lang="en-AU" sz="2400" dirty="0" smtClean="0">
                <a:latin typeface="Arial" panose="020B0604020202020204" pitchFamily="34" charset="0"/>
                <a:cs typeface="Arial" panose="020B0604020202020204" pitchFamily="34" charset="0"/>
              </a:rPr>
              <a:t>injury.</a:t>
            </a:r>
          </a:p>
          <a:p>
            <a:endParaRPr lang="en-AU" sz="2400" dirty="0">
              <a:latin typeface="Arial" panose="020B0604020202020204" pitchFamily="34" charset="0"/>
              <a:cs typeface="Arial" panose="020B0604020202020204" pitchFamily="34" charset="0"/>
            </a:endParaRPr>
          </a:p>
          <a:p>
            <a:pPr marL="0" indent="0">
              <a:buNone/>
            </a:pPr>
            <a:r>
              <a:rPr lang="en-AU" sz="2400" i="1" dirty="0">
                <a:latin typeface="Arial" panose="020B0604020202020204" pitchFamily="34" charset="0"/>
                <a:cs typeface="Arial" panose="020B0604020202020204" pitchFamily="34" charset="0"/>
              </a:rPr>
              <a:t>‘You are in the line of fire when you are at risk of coming into contact with a force that will, or may hurt you</a:t>
            </a:r>
            <a:r>
              <a:rPr lang="en-AU" sz="2400" dirty="0">
                <a:latin typeface="Arial" panose="020B0604020202020204" pitchFamily="34" charset="0"/>
                <a:cs typeface="Arial" panose="020B0604020202020204" pitchFamily="34" charset="0"/>
              </a:rPr>
              <a:t>’</a:t>
            </a:r>
          </a:p>
          <a:p>
            <a:endParaRPr lang="en-AU" dirty="0"/>
          </a:p>
        </p:txBody>
      </p:sp>
      <p:sp>
        <p:nvSpPr>
          <p:cNvPr id="2" name="Title 1"/>
          <p:cNvSpPr>
            <a:spLocks noGrp="1"/>
          </p:cNvSpPr>
          <p:nvPr>
            <p:ph type="title"/>
          </p:nvPr>
        </p:nvSpPr>
        <p:spPr>
          <a:xfrm>
            <a:off x="838200" y="271819"/>
            <a:ext cx="10515600" cy="1035307"/>
          </a:xfrm>
        </p:spPr>
        <p:txBody>
          <a:bodyPr>
            <a:normAutofit/>
          </a:bodyPr>
          <a:lstStyle/>
          <a:p>
            <a:r>
              <a:rPr lang="en-AU" sz="2800" dirty="0" smtClean="0">
                <a:latin typeface="Arial" panose="020B0604020202020204" pitchFamily="34" charset="0"/>
                <a:cs typeface="Arial" panose="020B0604020202020204" pitchFamily="34" charset="0"/>
              </a:rPr>
              <a:t>What is a 'Line of Fire’ hazard?</a:t>
            </a:r>
            <a:endParaRPr lang="en-AU" sz="2800" dirty="0">
              <a:latin typeface="Arial" panose="020B0604020202020204" pitchFamily="34" charset="0"/>
              <a:cs typeface="Arial" panose="020B0604020202020204" pitchFamily="34" charset="0"/>
            </a:endParaRPr>
          </a:p>
        </p:txBody>
      </p:sp>
      <p:pic>
        <p:nvPicPr>
          <p:cNvPr id="17" name="Content Placeholder 3"/>
          <p:cNvPicPr>
            <a:picLocks noGrp="1" noChangeAspect="1"/>
          </p:cNvPicPr>
          <p:nvPr>
            <p:ph type="pic" idx="4294967295"/>
          </p:nvPr>
        </p:nvPicPr>
        <p:blipFill>
          <a:blip r:embed="rId3" cstate="screen">
            <a:extLst>
              <a:ext uri="{28A0092B-C50C-407E-A947-70E740481C1C}">
                <a14:useLocalDpi xmlns:a14="http://schemas.microsoft.com/office/drawing/2010/main"/>
              </a:ext>
            </a:extLst>
          </a:blip>
          <a:srcRect/>
          <a:stretch>
            <a:fillRect/>
          </a:stretch>
        </p:blipFill>
        <p:spPr>
          <a:xfrm>
            <a:off x="6464299" y="1681163"/>
            <a:ext cx="5046265" cy="4187792"/>
          </a:xfrm>
          <a:prstGeom prst="rect">
            <a:avLst/>
          </a:prstGeom>
          <a:ln>
            <a:noFill/>
          </a:ln>
          <a:effectLst>
            <a:outerShdw blurRad="292100" dist="139700" dir="2700000" algn="tl" rotWithShape="0">
              <a:srgbClr val="333333">
                <a:alpha val="65000"/>
              </a:srgbClr>
            </a:outerShdw>
          </a:effectLst>
        </p:spPr>
      </p:pic>
      <p:sp>
        <p:nvSpPr>
          <p:cNvPr id="5" name="Slide Number Placeholder 1"/>
          <p:cNvSpPr txBox="1">
            <a:spLocks/>
          </p:cNvSpPr>
          <p:nvPr/>
        </p:nvSpPr>
        <p:spPr>
          <a:xfrm>
            <a:off x="9652000" y="6500284"/>
            <a:ext cx="2540000" cy="3619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A83F2E2-D20B-43E5-857F-A76CA4B4E061}" type="slidenum">
              <a:rPr lang="en-US" altLang="en-US" smtClean="0">
                <a:solidFill>
                  <a:schemeClr val="bg1"/>
                </a:solidFill>
              </a:rPr>
              <a:t>3</a:t>
            </a:fld>
            <a:endParaRPr lang="en-US" altLang="en-US" dirty="0">
              <a:solidFill>
                <a:schemeClr val="bg1"/>
              </a:solidFill>
            </a:endParaRPr>
          </a:p>
        </p:txBody>
      </p:sp>
    </p:spTree>
    <p:extLst>
      <p:ext uri="{BB962C8B-B14F-4D97-AF65-F5344CB8AC3E}">
        <p14:creationId xmlns:p14="http://schemas.microsoft.com/office/powerpoint/2010/main" val="283016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001"/>
            <a:ext cx="11114314" cy="1061615"/>
          </a:xfrm>
        </p:spPr>
        <p:txBody>
          <a:bodyPr>
            <a:noAutofit/>
          </a:bodyPr>
          <a:lstStyle/>
          <a:p>
            <a:r>
              <a:rPr lang="en-AU" sz="2800" dirty="0" smtClean="0">
                <a:latin typeface="Arial" panose="020B0604020202020204" pitchFamily="34" charset="0"/>
                <a:cs typeface="Arial" panose="020B0604020202020204" pitchFamily="34" charset="0"/>
              </a:rPr>
              <a:t>Line of fire significant incident reports and bulletins (mining industry)</a:t>
            </a:r>
            <a:endParaRPr lang="en-AU"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199" y="1825625"/>
            <a:ext cx="11023601" cy="4359275"/>
          </a:xfrm>
        </p:spPr>
        <p:txBody>
          <a:bodyPr>
            <a:normAutofit/>
          </a:bodyPr>
          <a:lstStyle/>
          <a:p>
            <a:r>
              <a:rPr lang="en-AU" sz="2400" dirty="0" smtClean="0">
                <a:latin typeface="Arial" panose="020B0604020202020204" pitchFamily="34" charset="0"/>
                <a:cs typeface="Arial" panose="020B0604020202020204" pitchFamily="34" charset="0"/>
              </a:rPr>
              <a:t>Switchboard arc </a:t>
            </a:r>
            <a:r>
              <a:rPr lang="en-AU" sz="2400" dirty="0">
                <a:latin typeface="Arial" panose="020B0604020202020204" pitchFamily="34" charset="0"/>
                <a:cs typeface="Arial" panose="020B0604020202020204" pitchFamily="34" charset="0"/>
              </a:rPr>
              <a:t>flash </a:t>
            </a:r>
            <a:r>
              <a:rPr lang="en-AU" sz="2400" dirty="0" smtClean="0">
                <a:latin typeface="Arial" panose="020B0604020202020204" pitchFamily="34" charset="0"/>
                <a:cs typeface="Arial" panose="020B0604020202020204" pitchFamily="34" charset="0"/>
              </a:rPr>
              <a:t>injury </a:t>
            </a:r>
            <a:r>
              <a:rPr lang="en-AU" sz="2400" dirty="0" smtClean="0">
                <a:latin typeface="Arial" panose="020B0604020202020204" pitchFamily="34" charset="0"/>
                <a:cs typeface="Arial" panose="020B0604020202020204" pitchFamily="34" charset="0"/>
                <a:hlinkClick r:id="rId3"/>
              </a:rPr>
              <a:t>SIR 245</a:t>
            </a:r>
            <a:endParaRPr lang="en-AU" sz="2400" dirty="0" smtClean="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Worker seriously injured by hot caustic solution </a:t>
            </a:r>
            <a:r>
              <a:rPr lang="en-AU" sz="2400" dirty="0" smtClean="0">
                <a:latin typeface="Arial" panose="020B0604020202020204" pitchFamily="34" charset="0"/>
                <a:cs typeface="Arial" panose="020B0604020202020204" pitchFamily="34" charset="0"/>
                <a:hlinkClick r:id="rId4"/>
              </a:rPr>
              <a:t>SIR 233</a:t>
            </a:r>
            <a:endParaRPr lang="en-AU" sz="2400" dirty="0" smtClean="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Suspended load fatality </a:t>
            </a:r>
            <a:r>
              <a:rPr lang="en-AU" sz="2400" dirty="0" smtClean="0">
                <a:latin typeface="Arial" panose="020B0604020202020204" pitchFamily="34" charset="0"/>
                <a:cs typeface="Arial" panose="020B0604020202020204" pitchFamily="34" charset="0"/>
                <a:hlinkClick r:id="rId5"/>
              </a:rPr>
              <a:t>SIR 194</a:t>
            </a:r>
            <a:endParaRPr lang="en-AU" sz="2400" dirty="0" smtClean="0">
              <a:latin typeface="Arial" panose="020B0604020202020204" pitchFamily="34" charset="0"/>
              <a:cs typeface="Arial" panose="020B0604020202020204" pitchFamily="34" charset="0"/>
            </a:endParaRPr>
          </a:p>
          <a:p>
            <a:r>
              <a:rPr lang="en-AU" sz="2400" dirty="0">
                <a:latin typeface="Arial" panose="020B0604020202020204" pitchFamily="34" charset="0"/>
                <a:cs typeface="Arial" panose="020B0604020202020204" pitchFamily="34" charset="0"/>
              </a:rPr>
              <a:t>W</a:t>
            </a:r>
            <a:r>
              <a:rPr lang="en-AU" sz="2400" dirty="0" smtClean="0">
                <a:latin typeface="Arial" panose="020B0604020202020204" pitchFamily="34" charset="0"/>
                <a:cs typeface="Arial" panose="020B0604020202020204" pitchFamily="34" charset="0"/>
              </a:rPr>
              <a:t>orker seriously injured by falling jib </a:t>
            </a:r>
            <a:r>
              <a:rPr lang="en-AU" sz="2400" dirty="0">
                <a:latin typeface="Arial" panose="020B0604020202020204" pitchFamily="34" charset="0"/>
                <a:cs typeface="Arial" panose="020B0604020202020204" pitchFamily="34" charset="0"/>
              </a:rPr>
              <a:t>attachment </a:t>
            </a:r>
            <a:r>
              <a:rPr lang="en-AU" sz="2400" dirty="0" smtClean="0">
                <a:latin typeface="Arial" panose="020B0604020202020204" pitchFamily="34" charset="0"/>
                <a:cs typeface="Arial" panose="020B0604020202020204" pitchFamily="34" charset="0"/>
                <a:hlinkClick r:id="rId6"/>
              </a:rPr>
              <a:t>SIR 222</a:t>
            </a:r>
            <a:endParaRPr lang="en-AU" sz="2400" dirty="0" smtClean="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Bystander struck by component ejected </a:t>
            </a:r>
            <a:r>
              <a:rPr lang="en-AU" sz="2400" dirty="0">
                <a:latin typeface="Arial" panose="020B0604020202020204" pitchFamily="34" charset="0"/>
                <a:cs typeface="Arial" panose="020B0604020202020204" pitchFamily="34" charset="0"/>
              </a:rPr>
              <a:t>from accumulator </a:t>
            </a:r>
            <a:r>
              <a:rPr lang="en-AU" sz="2400" dirty="0" smtClean="0">
                <a:latin typeface="Arial" panose="020B0604020202020204" pitchFamily="34" charset="0"/>
                <a:cs typeface="Arial" panose="020B0604020202020204" pitchFamily="34" charset="0"/>
                <a:hlinkClick r:id="rId7"/>
              </a:rPr>
              <a:t>SIR 208</a:t>
            </a:r>
            <a:endParaRPr lang="en-AU" sz="2400" dirty="0" smtClean="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Worker crushed by mobile plant </a:t>
            </a:r>
            <a:r>
              <a:rPr lang="en-AU" sz="2400" dirty="0">
                <a:latin typeface="Arial" panose="020B0604020202020204" pitchFamily="34" charset="0"/>
                <a:cs typeface="Arial" panose="020B0604020202020204" pitchFamily="34" charset="0"/>
              </a:rPr>
              <a:t>- </a:t>
            </a:r>
            <a:r>
              <a:rPr lang="en-AU" sz="2400" dirty="0" smtClean="0">
                <a:latin typeface="Arial" panose="020B0604020202020204" pitchFamily="34" charset="0"/>
                <a:cs typeface="Arial" panose="020B0604020202020204" pitchFamily="34" charset="0"/>
                <a:hlinkClick r:id="rId8"/>
              </a:rPr>
              <a:t>SIR 238</a:t>
            </a:r>
            <a:r>
              <a:rPr lang="en-AU" sz="2400" dirty="0" smtClean="0">
                <a:latin typeface="Arial" panose="020B0604020202020204" pitchFamily="34" charset="0"/>
                <a:cs typeface="Arial" panose="020B0604020202020204" pitchFamily="34" charset="0"/>
              </a:rPr>
              <a:t> </a:t>
            </a:r>
          </a:p>
          <a:p>
            <a:r>
              <a:rPr lang="en-AU" sz="2400" dirty="0" smtClean="0">
                <a:latin typeface="Arial" panose="020B0604020202020204" pitchFamily="34" charset="0"/>
                <a:cs typeface="Arial" panose="020B0604020202020204" pitchFamily="34" charset="0"/>
              </a:rPr>
              <a:t>Fitter struck in chest by packing plate released </a:t>
            </a:r>
            <a:r>
              <a:rPr lang="en-AU" sz="2400" dirty="0">
                <a:latin typeface="Arial" panose="020B0604020202020204" pitchFamily="34" charset="0"/>
                <a:cs typeface="Arial" panose="020B0604020202020204" pitchFamily="34" charset="0"/>
              </a:rPr>
              <a:t>under pressure </a:t>
            </a:r>
            <a:r>
              <a:rPr lang="en-AU" sz="2400" dirty="0" smtClean="0">
                <a:latin typeface="Arial" panose="020B0604020202020204" pitchFamily="34" charset="0"/>
                <a:cs typeface="Arial" panose="020B0604020202020204" pitchFamily="34" charset="0"/>
                <a:hlinkClick r:id="rId9"/>
              </a:rPr>
              <a:t>SIR No 252</a:t>
            </a:r>
            <a:endParaRPr lang="en-AU" sz="2400" dirty="0" smtClean="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Worker injured while unloading poly pipe from vehicles  </a:t>
            </a:r>
            <a:r>
              <a:rPr lang="en-AU" sz="2400" dirty="0" smtClean="0">
                <a:latin typeface="Arial" panose="020B0604020202020204" pitchFamily="34" charset="0"/>
                <a:cs typeface="Arial" panose="020B0604020202020204" pitchFamily="34" charset="0"/>
                <a:hlinkClick r:id="rId10"/>
              </a:rPr>
              <a:t>Bulletin 133</a:t>
            </a:r>
            <a:endParaRPr lang="en-AU" sz="2400" dirty="0" smtClean="0">
              <a:latin typeface="Arial" panose="020B0604020202020204" pitchFamily="34" charset="0"/>
              <a:cs typeface="Arial" panose="020B0604020202020204" pitchFamily="34" charset="0"/>
            </a:endParaRPr>
          </a:p>
          <a:p>
            <a:r>
              <a:rPr lang="en-AU" sz="2400" dirty="0">
                <a:latin typeface="Arial" panose="020B0604020202020204" pitchFamily="34" charset="0"/>
                <a:cs typeface="Arial" panose="020B0604020202020204" pitchFamily="34" charset="0"/>
              </a:rPr>
              <a:t>A</a:t>
            </a:r>
            <a:r>
              <a:rPr lang="en-AU" sz="2400" dirty="0" smtClean="0">
                <a:latin typeface="Arial" panose="020B0604020202020204" pitchFamily="34" charset="0"/>
                <a:cs typeface="Arial" panose="020B0604020202020204" pitchFamily="34" charset="0"/>
              </a:rPr>
              <a:t>ngle grinder injuries </a:t>
            </a:r>
            <a:r>
              <a:rPr lang="en-AU" sz="2400" dirty="0" smtClean="0">
                <a:latin typeface="Arial" panose="020B0604020202020204" pitchFamily="34" charset="0"/>
                <a:cs typeface="Arial" panose="020B0604020202020204" pitchFamily="34" charset="0"/>
                <a:hlinkClick r:id="rId11"/>
              </a:rPr>
              <a:t>Bulletin 136</a:t>
            </a:r>
            <a:endParaRPr lang="en-AU" sz="2400" dirty="0" smtClean="0">
              <a:latin typeface="Arial" panose="020B0604020202020204" pitchFamily="34" charset="0"/>
              <a:cs typeface="Arial" panose="020B0604020202020204" pitchFamily="34" charset="0"/>
            </a:endParaRPr>
          </a:p>
          <a:p>
            <a:endParaRPr lang="en-AU" sz="2400" dirty="0">
              <a:latin typeface="Arial" panose="020B0604020202020204" pitchFamily="34" charset="0"/>
              <a:cs typeface="Arial" panose="020B0604020202020204" pitchFamily="34" charset="0"/>
            </a:endParaRPr>
          </a:p>
          <a:p>
            <a:endParaRPr lang="en-AU" sz="2400" dirty="0" smtClean="0">
              <a:latin typeface="Arial" panose="020B0604020202020204" pitchFamily="34" charset="0"/>
              <a:cs typeface="Arial" panose="020B0604020202020204" pitchFamily="34" charset="0"/>
            </a:endParaRPr>
          </a:p>
          <a:p>
            <a:endParaRPr lang="en-AU" sz="2400" dirty="0" smtClean="0">
              <a:latin typeface="Arial" panose="020B0604020202020204" pitchFamily="34" charset="0"/>
              <a:cs typeface="Arial" panose="020B0604020202020204" pitchFamily="34" charset="0"/>
            </a:endParaRPr>
          </a:p>
          <a:p>
            <a:endParaRPr lang="en-AU" sz="2400" dirty="0" smtClean="0">
              <a:latin typeface="Arial" panose="020B0604020202020204" pitchFamily="34" charset="0"/>
              <a:cs typeface="Arial" panose="020B0604020202020204" pitchFamily="34" charset="0"/>
            </a:endParaRPr>
          </a:p>
          <a:p>
            <a:endParaRPr lang="en-AU" sz="2400" dirty="0" smtClean="0">
              <a:latin typeface="Arial" panose="020B0604020202020204" pitchFamily="34" charset="0"/>
              <a:cs typeface="Arial" panose="020B0604020202020204" pitchFamily="34" charset="0"/>
            </a:endParaRPr>
          </a:p>
          <a:p>
            <a:endParaRPr lang="en-AU" sz="2400" dirty="0">
              <a:latin typeface="Arial" panose="020B0604020202020204" pitchFamily="34" charset="0"/>
              <a:cs typeface="Arial" panose="020B0604020202020204" pitchFamily="34" charset="0"/>
            </a:endParaRPr>
          </a:p>
        </p:txBody>
      </p:sp>
      <p:sp>
        <p:nvSpPr>
          <p:cNvPr id="5" name="Slide Number Placeholder 1"/>
          <p:cNvSpPr txBox="1">
            <a:spLocks/>
          </p:cNvSpPr>
          <p:nvPr/>
        </p:nvSpPr>
        <p:spPr>
          <a:xfrm>
            <a:off x="9652000" y="6500284"/>
            <a:ext cx="2540000" cy="3619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altLang="en-US" dirty="0" smtClean="0">
                <a:solidFill>
                  <a:schemeClr val="bg1"/>
                </a:solidFill>
              </a:rPr>
              <a:t>4</a:t>
            </a:r>
            <a:endParaRPr lang="en-US" altLang="en-US" dirty="0">
              <a:solidFill>
                <a:schemeClr val="bg1"/>
              </a:solidFill>
            </a:endParaRPr>
          </a:p>
        </p:txBody>
      </p:sp>
    </p:spTree>
    <p:extLst>
      <p:ext uri="{BB962C8B-B14F-4D97-AF65-F5344CB8AC3E}">
        <p14:creationId xmlns:p14="http://schemas.microsoft.com/office/powerpoint/2010/main" val="785719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8524"/>
          </a:xfrm>
        </p:spPr>
        <p:txBody>
          <a:bodyPr>
            <a:normAutofit/>
          </a:bodyPr>
          <a:lstStyle/>
          <a:p>
            <a:r>
              <a:rPr lang="en-AU" sz="2800" dirty="0" smtClean="0">
                <a:latin typeface="Arial" panose="020B0604020202020204" pitchFamily="34" charset="0"/>
                <a:cs typeface="Arial" panose="020B0604020202020204" pitchFamily="34" charset="0"/>
              </a:rPr>
              <a:t>Three mechanisms of injury</a:t>
            </a:r>
            <a:endParaRPr lang="en-AU"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457200" lvl="1" indent="0">
              <a:buNone/>
            </a:pPr>
            <a:r>
              <a:rPr lang="en-AU" sz="2400" dirty="0" smtClean="0">
                <a:latin typeface="Arial" panose="020B0604020202020204" pitchFamily="34" charset="0"/>
                <a:cs typeface="Arial" panose="020B0604020202020204" pitchFamily="34" charset="0"/>
              </a:rPr>
              <a:t>		Stored </a:t>
            </a:r>
            <a:r>
              <a:rPr lang="en-AU" sz="2400" dirty="0">
                <a:latin typeface="Arial" panose="020B0604020202020204" pitchFamily="34" charset="0"/>
                <a:cs typeface="Arial" panose="020B0604020202020204" pitchFamily="34" charset="0"/>
              </a:rPr>
              <a:t>energy</a:t>
            </a:r>
          </a:p>
          <a:p>
            <a:pPr lvl="4">
              <a:buFont typeface="Arial" panose="020B0604020202020204" pitchFamily="34" charset="0"/>
              <a:buChar char="•"/>
            </a:pPr>
            <a:r>
              <a:rPr lang="en-AU" sz="2400" dirty="0">
                <a:latin typeface="Arial" panose="020B0604020202020204" pitchFamily="34" charset="0"/>
                <a:cs typeface="Arial" panose="020B0604020202020204" pitchFamily="34" charset="0"/>
              </a:rPr>
              <a:t>Contact with stored </a:t>
            </a:r>
            <a:r>
              <a:rPr lang="en-AU" sz="2400" dirty="0" smtClean="0">
                <a:latin typeface="Arial" panose="020B0604020202020204" pitchFamily="34" charset="0"/>
                <a:cs typeface="Arial" panose="020B0604020202020204" pitchFamily="34" charset="0"/>
              </a:rPr>
              <a:t>energy </a:t>
            </a:r>
            <a:endParaRPr lang="en-AU" sz="2400" dirty="0">
              <a:latin typeface="Arial" panose="020B0604020202020204" pitchFamily="34" charset="0"/>
              <a:cs typeface="Arial" panose="020B0604020202020204" pitchFamily="34" charset="0"/>
            </a:endParaRPr>
          </a:p>
          <a:p>
            <a:pPr lvl="1"/>
            <a:endParaRPr lang="en-AU" sz="3200" dirty="0" smtClean="0">
              <a:latin typeface="Arial" panose="020B0604020202020204" pitchFamily="34" charset="0"/>
              <a:cs typeface="Arial" panose="020B0604020202020204" pitchFamily="34" charset="0"/>
            </a:endParaRPr>
          </a:p>
          <a:p>
            <a:pPr marL="457200" lvl="1" indent="0">
              <a:buNone/>
            </a:pPr>
            <a:r>
              <a:rPr lang="en-AU" sz="2400" dirty="0" smtClean="0">
                <a:latin typeface="Arial" panose="020B0604020202020204" pitchFamily="34" charset="0"/>
                <a:cs typeface="Arial" panose="020B0604020202020204" pitchFamily="34" charset="0"/>
              </a:rPr>
              <a:t>		Striking </a:t>
            </a:r>
            <a:r>
              <a:rPr lang="en-AU" sz="2400" dirty="0">
                <a:latin typeface="Arial" panose="020B0604020202020204" pitchFamily="34" charset="0"/>
                <a:cs typeface="Arial" panose="020B0604020202020204" pitchFamily="34" charset="0"/>
              </a:rPr>
              <a:t>hazards</a:t>
            </a:r>
          </a:p>
          <a:p>
            <a:pPr lvl="4">
              <a:buFont typeface="Arial" panose="020B0604020202020204" pitchFamily="34" charset="0"/>
              <a:buChar char="•"/>
            </a:pPr>
            <a:r>
              <a:rPr lang="en-AU" sz="2400" dirty="0">
                <a:latin typeface="Arial" panose="020B0604020202020204" pitchFamily="34" charset="0"/>
                <a:cs typeface="Arial" panose="020B0604020202020204" pitchFamily="34" charset="0"/>
              </a:rPr>
              <a:t>Struck by or striking against an object</a:t>
            </a:r>
          </a:p>
          <a:p>
            <a:pPr lvl="4">
              <a:buFont typeface="Arial" panose="020B0604020202020204" pitchFamily="34" charset="0"/>
              <a:buChar char="•"/>
            </a:pPr>
            <a:r>
              <a:rPr lang="en-AU" sz="2400" dirty="0">
                <a:latin typeface="Arial" panose="020B0604020202020204" pitchFamily="34" charset="0"/>
                <a:cs typeface="Arial" panose="020B0604020202020204" pitchFamily="34" charset="0"/>
              </a:rPr>
              <a:t>Includes falling objects</a:t>
            </a:r>
          </a:p>
          <a:p>
            <a:pPr marL="457200" lvl="1" indent="0">
              <a:buNone/>
            </a:pPr>
            <a:r>
              <a:rPr lang="en-AU" sz="2400" dirty="0" smtClean="0">
                <a:latin typeface="Arial" panose="020B0604020202020204" pitchFamily="34" charset="0"/>
                <a:cs typeface="Arial" panose="020B0604020202020204" pitchFamily="34" charset="0"/>
              </a:rPr>
              <a:t>		</a:t>
            </a:r>
            <a:endParaRPr lang="en-AU" sz="4000" dirty="0" smtClean="0">
              <a:latin typeface="Arial" panose="020B0604020202020204" pitchFamily="34" charset="0"/>
              <a:cs typeface="Arial" panose="020B0604020202020204" pitchFamily="34" charset="0"/>
            </a:endParaRPr>
          </a:p>
          <a:p>
            <a:pPr marL="457200" lvl="1" indent="0">
              <a:buNone/>
            </a:pPr>
            <a:r>
              <a:rPr lang="en-AU" sz="2400" dirty="0">
                <a:latin typeface="Arial" panose="020B0604020202020204" pitchFamily="34" charset="0"/>
                <a:cs typeface="Arial" panose="020B0604020202020204" pitchFamily="34" charset="0"/>
              </a:rPr>
              <a:t>	</a:t>
            </a:r>
            <a:r>
              <a:rPr lang="en-AU" sz="2400" dirty="0" smtClean="0">
                <a:latin typeface="Arial" panose="020B0604020202020204" pitchFamily="34" charset="0"/>
                <a:cs typeface="Arial" panose="020B0604020202020204" pitchFamily="34" charset="0"/>
              </a:rPr>
              <a:t>	Crushing </a:t>
            </a:r>
            <a:r>
              <a:rPr lang="en-AU" sz="2400" dirty="0">
                <a:latin typeface="Arial" panose="020B0604020202020204" pitchFamily="34" charset="0"/>
                <a:cs typeface="Arial" panose="020B0604020202020204" pitchFamily="34" charset="0"/>
              </a:rPr>
              <a:t>hazards</a:t>
            </a:r>
          </a:p>
          <a:p>
            <a:pPr lvl="4">
              <a:buFont typeface="Arial" panose="020B0604020202020204" pitchFamily="34" charset="0"/>
              <a:buChar char="•"/>
            </a:pPr>
            <a:r>
              <a:rPr lang="en-AU" sz="2400" dirty="0">
                <a:latin typeface="Arial" panose="020B0604020202020204" pitchFamily="34" charset="0"/>
                <a:cs typeface="Arial" panose="020B0604020202020204" pitchFamily="34" charset="0"/>
              </a:rPr>
              <a:t>Caught in, on or between an object</a:t>
            </a:r>
          </a:p>
          <a:p>
            <a:endParaRPr lang="en-AU"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794" y="1704854"/>
            <a:ext cx="1381231" cy="120426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870" y="3118155"/>
            <a:ext cx="1324155" cy="1192353"/>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3794" y="4519549"/>
            <a:ext cx="1514478" cy="1355458"/>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69963" y="4519549"/>
            <a:ext cx="1308100" cy="1175545"/>
          </a:xfrm>
          <a:prstGeom prst="rect">
            <a:avLst/>
          </a:prstGeom>
        </p:spPr>
      </p:pic>
      <p:sp>
        <p:nvSpPr>
          <p:cNvPr id="8" name="Slide Number Placeholder 2"/>
          <p:cNvSpPr txBox="1">
            <a:spLocks/>
          </p:cNvSpPr>
          <p:nvPr/>
        </p:nvSpPr>
        <p:spPr>
          <a:xfrm>
            <a:off x="9652000" y="6500284"/>
            <a:ext cx="2540000" cy="3619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altLang="en-US" dirty="0" smtClean="0">
                <a:solidFill>
                  <a:schemeClr val="bg1"/>
                </a:solidFill>
              </a:rPr>
              <a:t>5</a:t>
            </a:r>
            <a:endParaRPr lang="en-US" altLang="en-US" dirty="0">
              <a:solidFill>
                <a:schemeClr val="bg1"/>
              </a:solidFill>
            </a:endParaRPr>
          </a:p>
        </p:txBody>
      </p:sp>
    </p:spTree>
    <p:extLst>
      <p:ext uri="{BB962C8B-B14F-4D97-AF65-F5344CB8AC3E}">
        <p14:creationId xmlns:p14="http://schemas.microsoft.com/office/powerpoint/2010/main" val="1086067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3169"/>
          </a:xfrm>
        </p:spPr>
        <p:txBody>
          <a:bodyPr>
            <a:normAutofit/>
          </a:bodyPr>
          <a:lstStyle/>
          <a:p>
            <a:r>
              <a:rPr lang="en-AU" sz="2800" dirty="0" smtClean="0">
                <a:latin typeface="Arial" panose="020B0604020202020204" pitchFamily="34" charset="0"/>
                <a:cs typeface="Arial" panose="020B0604020202020204" pitchFamily="34" charset="0"/>
              </a:rPr>
              <a:t>Work activities and equipment involving line of fire </a:t>
            </a:r>
            <a:endParaRPr lang="en-AU"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56792"/>
            <a:ext cx="10515600" cy="4101248"/>
          </a:xfrm>
        </p:spPr>
        <p:txBody>
          <a:bodyPr>
            <a:noAutofit/>
          </a:bodyPr>
          <a:lstStyle/>
          <a:p>
            <a:pPr>
              <a:lnSpc>
                <a:spcPct val="100000"/>
              </a:lnSpc>
            </a:pPr>
            <a:r>
              <a:rPr lang="en-AU" sz="2400" dirty="0">
                <a:latin typeface="Arial" panose="020B0604020202020204" pitchFamily="34" charset="0"/>
                <a:cs typeface="Arial" panose="020B0604020202020204" pitchFamily="34" charset="0"/>
              </a:rPr>
              <a:t>Lifting/hoisting</a:t>
            </a:r>
          </a:p>
          <a:p>
            <a:pPr>
              <a:lnSpc>
                <a:spcPct val="100000"/>
              </a:lnSpc>
            </a:pPr>
            <a:r>
              <a:rPr lang="en-AU" sz="2400" dirty="0" smtClean="0">
                <a:latin typeface="Arial" panose="020B0604020202020204" pitchFamily="34" charset="0"/>
                <a:cs typeface="Arial" panose="020B0604020202020204" pitchFamily="34" charset="0"/>
              </a:rPr>
              <a:t>Moving vehicles/heavy </a:t>
            </a:r>
            <a:r>
              <a:rPr lang="en-AU" sz="2400" dirty="0">
                <a:latin typeface="Arial" panose="020B0604020202020204" pitchFamily="34" charset="0"/>
                <a:cs typeface="Arial" panose="020B0604020202020204" pitchFamily="34" charset="0"/>
              </a:rPr>
              <a:t>equipment</a:t>
            </a:r>
          </a:p>
          <a:p>
            <a:pPr>
              <a:lnSpc>
                <a:spcPct val="100000"/>
              </a:lnSpc>
            </a:pPr>
            <a:r>
              <a:rPr lang="en-AU" sz="2400" dirty="0" smtClean="0">
                <a:latin typeface="Arial" panose="020B0604020202020204" pitchFamily="34" charset="0"/>
                <a:cs typeface="Arial" panose="020B0604020202020204" pitchFamily="34" charset="0"/>
              </a:rPr>
              <a:t>Hand and power tools</a:t>
            </a:r>
          </a:p>
          <a:p>
            <a:pPr>
              <a:lnSpc>
                <a:spcPct val="100000"/>
              </a:lnSpc>
            </a:pPr>
            <a:r>
              <a:rPr lang="en-AU" sz="2400" dirty="0">
                <a:latin typeface="Arial" panose="020B0604020202020204" pitchFamily="34" charset="0"/>
                <a:cs typeface="Arial" panose="020B0604020202020204" pitchFamily="34" charset="0"/>
              </a:rPr>
              <a:t>Moving parts</a:t>
            </a:r>
          </a:p>
          <a:p>
            <a:pPr>
              <a:lnSpc>
                <a:spcPct val="100000"/>
              </a:lnSpc>
            </a:pPr>
            <a:r>
              <a:rPr lang="en-AU" sz="2400" dirty="0" smtClean="0">
                <a:latin typeface="Arial" panose="020B0604020202020204" pitchFamily="34" charset="0"/>
                <a:cs typeface="Arial" panose="020B0604020202020204" pitchFamily="34" charset="0"/>
              </a:rPr>
              <a:t>Electrical </a:t>
            </a:r>
            <a:r>
              <a:rPr lang="en-AU" sz="2400" dirty="0">
                <a:latin typeface="Arial" panose="020B0604020202020204" pitchFamily="34" charset="0"/>
                <a:cs typeface="Arial" panose="020B0604020202020204" pitchFamily="34" charset="0"/>
              </a:rPr>
              <a:t>equipment</a:t>
            </a:r>
          </a:p>
          <a:p>
            <a:pPr>
              <a:lnSpc>
                <a:spcPct val="100000"/>
              </a:lnSpc>
            </a:pPr>
            <a:r>
              <a:rPr lang="en-AU" sz="2400" dirty="0" smtClean="0">
                <a:latin typeface="Arial" panose="020B0604020202020204" pitchFamily="34" charset="0"/>
                <a:cs typeface="Arial" panose="020B0604020202020204" pitchFamily="34" charset="0"/>
              </a:rPr>
              <a:t>Objects </a:t>
            </a:r>
            <a:r>
              <a:rPr lang="en-AU" sz="2400" dirty="0">
                <a:latin typeface="Arial" panose="020B0604020202020204" pitchFamily="34" charset="0"/>
                <a:cs typeface="Arial" panose="020B0604020202020204" pitchFamily="34" charset="0"/>
              </a:rPr>
              <a:t>with roll </a:t>
            </a:r>
            <a:r>
              <a:rPr lang="en-AU" sz="2400" dirty="0" smtClean="0">
                <a:latin typeface="Arial" panose="020B0604020202020204" pitchFamily="34" charset="0"/>
                <a:cs typeface="Arial" panose="020B0604020202020204" pitchFamily="34" charset="0"/>
              </a:rPr>
              <a:t>potential</a:t>
            </a:r>
          </a:p>
          <a:p>
            <a:pPr>
              <a:lnSpc>
                <a:spcPct val="100000"/>
              </a:lnSpc>
            </a:pPr>
            <a:r>
              <a:rPr lang="en-AU" sz="2400" dirty="0" smtClean="0">
                <a:latin typeface="Arial" panose="020B0604020202020204" pitchFamily="34" charset="0"/>
                <a:cs typeface="Arial" panose="020B0604020202020204" pitchFamily="34" charset="0"/>
              </a:rPr>
              <a:t>Objects with fall potential</a:t>
            </a:r>
            <a:endParaRPr lang="en-AU" sz="2400" dirty="0">
              <a:latin typeface="Arial" panose="020B0604020202020204" pitchFamily="34" charset="0"/>
              <a:cs typeface="Arial" panose="020B0604020202020204" pitchFamily="34" charset="0"/>
            </a:endParaRPr>
          </a:p>
          <a:p>
            <a:pPr>
              <a:lnSpc>
                <a:spcPct val="100000"/>
              </a:lnSpc>
            </a:pPr>
            <a:r>
              <a:rPr lang="en-AU" sz="2400" dirty="0" smtClean="0">
                <a:latin typeface="Arial" panose="020B0604020202020204" pitchFamily="34" charset="0"/>
                <a:cs typeface="Arial" panose="020B0604020202020204" pitchFamily="34" charset="0"/>
              </a:rPr>
              <a:t>Tensioned lines and equipment</a:t>
            </a:r>
            <a:endParaRPr lang="en-AU"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299" y="2047292"/>
            <a:ext cx="4623019" cy="3248608"/>
          </a:xfrm>
          <a:prstGeom prst="rect">
            <a:avLst/>
          </a:prstGeom>
        </p:spPr>
      </p:pic>
      <p:sp>
        <p:nvSpPr>
          <p:cNvPr id="5" name="Slide Number Placeholder 2"/>
          <p:cNvSpPr txBox="1">
            <a:spLocks/>
          </p:cNvSpPr>
          <p:nvPr/>
        </p:nvSpPr>
        <p:spPr>
          <a:xfrm>
            <a:off x="9652000" y="6500284"/>
            <a:ext cx="2540000" cy="3619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altLang="en-US" dirty="0" smtClean="0">
                <a:solidFill>
                  <a:schemeClr val="bg1"/>
                </a:solidFill>
              </a:rPr>
              <a:t>6</a:t>
            </a:r>
            <a:endParaRPr lang="en-US" altLang="en-US" dirty="0">
              <a:solidFill>
                <a:schemeClr val="bg1"/>
              </a:solidFill>
            </a:endParaRPr>
          </a:p>
        </p:txBody>
      </p:sp>
    </p:spTree>
    <p:extLst>
      <p:ext uri="{BB962C8B-B14F-4D97-AF65-F5344CB8AC3E}">
        <p14:creationId xmlns:p14="http://schemas.microsoft.com/office/powerpoint/2010/main" val="3921495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4508"/>
          </a:xfrm>
        </p:spPr>
        <p:txBody>
          <a:bodyPr>
            <a:normAutofit/>
          </a:bodyPr>
          <a:lstStyle/>
          <a:p>
            <a:r>
              <a:rPr lang="en-AU" sz="2800" dirty="0">
                <a:latin typeface="Arial" panose="020B0604020202020204" pitchFamily="34" charset="0"/>
                <a:cs typeface="Arial" panose="020B0604020202020204" pitchFamily="34" charset="0"/>
              </a:rPr>
              <a:t>R</a:t>
            </a:r>
            <a:r>
              <a:rPr lang="en-AU" sz="2800" dirty="0" smtClean="0">
                <a:latin typeface="Arial" panose="020B0604020202020204" pitchFamily="34" charset="0"/>
                <a:cs typeface="Arial" panose="020B0604020202020204" pitchFamily="34" charset="0"/>
              </a:rPr>
              <a:t>isk management</a:t>
            </a:r>
            <a:endParaRPr lang="en-AU"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5"/>
            <a:ext cx="5384800" cy="4295775"/>
          </a:xfrm>
        </p:spPr>
        <p:txBody>
          <a:bodyPr>
            <a:noAutofit/>
          </a:bodyPr>
          <a:lstStyle/>
          <a:p>
            <a:pPr>
              <a:lnSpc>
                <a:spcPct val="150000"/>
              </a:lnSpc>
            </a:pPr>
            <a:r>
              <a:rPr lang="en-AU" sz="2400" dirty="0" smtClean="0">
                <a:latin typeface="Arial" panose="020B0604020202020204" pitchFamily="34" charset="0"/>
                <a:cs typeface="Arial" panose="020B0604020202020204" pitchFamily="34" charset="0"/>
              </a:rPr>
              <a:t>Identify ‘Line of Fire’ hazards before you commence a task</a:t>
            </a:r>
          </a:p>
          <a:p>
            <a:pPr>
              <a:lnSpc>
                <a:spcPct val="150000"/>
              </a:lnSpc>
            </a:pPr>
            <a:r>
              <a:rPr lang="en-AU" sz="2400" dirty="0" smtClean="0">
                <a:latin typeface="Arial" panose="020B0604020202020204" pitchFamily="34" charset="0"/>
                <a:cs typeface="Arial" panose="020B0604020202020204" pitchFamily="34" charset="0"/>
              </a:rPr>
              <a:t>Assess the risk </a:t>
            </a:r>
          </a:p>
          <a:p>
            <a:pPr>
              <a:lnSpc>
                <a:spcPct val="150000"/>
              </a:lnSpc>
            </a:pPr>
            <a:r>
              <a:rPr lang="en-AU" sz="2400" dirty="0" smtClean="0">
                <a:latin typeface="Arial" panose="020B0604020202020204" pitchFamily="34" charset="0"/>
                <a:cs typeface="Arial" panose="020B0604020202020204" pitchFamily="34" charset="0"/>
              </a:rPr>
              <a:t>Eliminate the hazard. If not practicable, minimise </a:t>
            </a:r>
            <a:r>
              <a:rPr lang="en-AU" sz="2400" dirty="0">
                <a:latin typeface="Arial" panose="020B0604020202020204" pitchFamily="34" charset="0"/>
                <a:cs typeface="Arial" panose="020B0604020202020204" pitchFamily="34" charset="0"/>
              </a:rPr>
              <a:t>the </a:t>
            </a:r>
            <a:r>
              <a:rPr lang="en-AU" sz="2400" dirty="0" smtClean="0">
                <a:latin typeface="Arial" panose="020B0604020202020204" pitchFamily="34" charset="0"/>
                <a:cs typeface="Arial" panose="020B0604020202020204" pitchFamily="34" charset="0"/>
              </a:rPr>
              <a:t>hazard using the hierarchy of control.</a:t>
            </a:r>
            <a:endParaRPr lang="en-AU"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061" y="2412999"/>
            <a:ext cx="5544970" cy="3440419"/>
          </a:xfrm>
          <a:prstGeom prst="rect">
            <a:avLst/>
          </a:prstGeom>
        </p:spPr>
      </p:pic>
      <p:sp>
        <p:nvSpPr>
          <p:cNvPr id="5" name="Slide Number Placeholder 2"/>
          <p:cNvSpPr txBox="1">
            <a:spLocks/>
          </p:cNvSpPr>
          <p:nvPr/>
        </p:nvSpPr>
        <p:spPr>
          <a:xfrm>
            <a:off x="9652000" y="6500284"/>
            <a:ext cx="2540000" cy="3619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altLang="en-US" dirty="0" smtClean="0">
                <a:solidFill>
                  <a:schemeClr val="bg1"/>
                </a:solidFill>
              </a:rPr>
              <a:t>7</a:t>
            </a:r>
            <a:endParaRPr lang="en-US" altLang="en-US" dirty="0">
              <a:solidFill>
                <a:schemeClr val="bg1"/>
              </a:solidFill>
            </a:endParaRPr>
          </a:p>
        </p:txBody>
      </p:sp>
    </p:spTree>
    <p:extLst>
      <p:ext uri="{BB962C8B-B14F-4D97-AF65-F5344CB8AC3E}">
        <p14:creationId xmlns:p14="http://schemas.microsoft.com/office/powerpoint/2010/main" val="4081110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9822"/>
          </a:xfrm>
        </p:spPr>
        <p:txBody>
          <a:bodyPr>
            <a:normAutofit/>
          </a:bodyPr>
          <a:lstStyle/>
          <a:p>
            <a:r>
              <a:rPr lang="en-AU" sz="2800" dirty="0" smtClean="0">
                <a:latin typeface="Arial" panose="020B0604020202020204" pitchFamily="34" charset="0"/>
                <a:cs typeface="Arial" panose="020B0604020202020204" pitchFamily="34" charset="0"/>
              </a:rPr>
              <a:t>Final take-aways</a:t>
            </a:r>
            <a:endParaRPr lang="en-AU"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nSpc>
                <a:spcPct val="150000"/>
              </a:lnSpc>
            </a:pPr>
            <a:r>
              <a:rPr lang="en-AU" sz="2400" dirty="0">
                <a:latin typeface="Arial" panose="020B0604020202020204" pitchFamily="34" charset="0"/>
                <a:cs typeface="Arial" panose="020B0604020202020204" pitchFamily="34" charset="0"/>
              </a:rPr>
              <a:t>Be aware of the constantly changing work environment around you</a:t>
            </a:r>
          </a:p>
          <a:p>
            <a:pPr>
              <a:lnSpc>
                <a:spcPct val="150000"/>
              </a:lnSpc>
            </a:pPr>
            <a:r>
              <a:rPr lang="en-AU" sz="2400" dirty="0" smtClean="0">
                <a:latin typeface="Arial" panose="020B0604020202020204" pitchFamily="34" charset="0"/>
                <a:cs typeface="Arial" panose="020B0604020202020204" pitchFamily="34" charset="0"/>
              </a:rPr>
              <a:t>Identify ‘Line of Fire’ hazards in your risk assessment</a:t>
            </a:r>
          </a:p>
          <a:p>
            <a:pPr>
              <a:lnSpc>
                <a:spcPct val="150000"/>
              </a:lnSpc>
            </a:pPr>
            <a:r>
              <a:rPr lang="en-AU" sz="2400" dirty="0" smtClean="0">
                <a:latin typeface="Arial" panose="020B0604020202020204" pitchFamily="34" charset="0"/>
                <a:cs typeface="Arial" panose="020B0604020202020204" pitchFamily="34" charset="0"/>
              </a:rPr>
              <a:t>Eliminate </a:t>
            </a:r>
            <a:r>
              <a:rPr lang="en-AU" sz="2400" dirty="0">
                <a:latin typeface="Arial" panose="020B0604020202020204" pitchFamily="34" charset="0"/>
                <a:cs typeface="Arial" panose="020B0604020202020204" pitchFamily="34" charset="0"/>
              </a:rPr>
              <a:t>the need to work in the line of fire where practicable</a:t>
            </a:r>
          </a:p>
          <a:p>
            <a:pPr>
              <a:lnSpc>
                <a:spcPct val="150000"/>
              </a:lnSpc>
            </a:pPr>
            <a:r>
              <a:rPr lang="en-AU" sz="2400" dirty="0" smtClean="0">
                <a:latin typeface="Arial" panose="020B0604020202020204" pitchFamily="34" charset="0"/>
                <a:cs typeface="Arial" panose="020B0604020202020204" pitchFamily="34" charset="0"/>
              </a:rPr>
              <a:t>Document and implement the controls of your risk assessment</a:t>
            </a:r>
          </a:p>
          <a:p>
            <a:pPr>
              <a:lnSpc>
                <a:spcPct val="150000"/>
              </a:lnSpc>
            </a:pPr>
            <a:r>
              <a:rPr lang="en-AU" sz="2400" dirty="0" smtClean="0">
                <a:latin typeface="Arial" panose="020B0604020202020204" pitchFamily="34" charset="0"/>
                <a:cs typeface="Arial" panose="020B0604020202020204" pitchFamily="34" charset="0"/>
              </a:rPr>
              <a:t>Monitor ‘Line of Fire’ hazards through adequate supervision.</a:t>
            </a:r>
          </a:p>
          <a:p>
            <a:pPr>
              <a:lnSpc>
                <a:spcPct val="150000"/>
              </a:lnSpc>
            </a:pPr>
            <a:endParaRPr lang="en-AU" sz="2400" dirty="0">
              <a:latin typeface="Arial" panose="020B0604020202020204" pitchFamily="34" charset="0"/>
              <a:cs typeface="Arial" panose="020B0604020202020204" pitchFamily="34" charset="0"/>
            </a:endParaRPr>
          </a:p>
        </p:txBody>
      </p:sp>
      <p:sp>
        <p:nvSpPr>
          <p:cNvPr id="4" name="Slide Number Placeholder 2"/>
          <p:cNvSpPr txBox="1">
            <a:spLocks/>
          </p:cNvSpPr>
          <p:nvPr/>
        </p:nvSpPr>
        <p:spPr>
          <a:xfrm>
            <a:off x="9652000" y="6500284"/>
            <a:ext cx="2540000" cy="3619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altLang="en-US" dirty="0" smtClean="0">
                <a:solidFill>
                  <a:schemeClr val="bg1"/>
                </a:solidFill>
              </a:rPr>
              <a:t>8</a:t>
            </a:r>
            <a:endParaRPr lang="en-US" altLang="en-US" dirty="0">
              <a:solidFill>
                <a:schemeClr val="bg1"/>
              </a:solidFill>
            </a:endParaRPr>
          </a:p>
        </p:txBody>
      </p:sp>
    </p:spTree>
    <p:extLst>
      <p:ext uri="{BB962C8B-B14F-4D97-AF65-F5344CB8AC3E}">
        <p14:creationId xmlns:p14="http://schemas.microsoft.com/office/powerpoint/2010/main" val="1870462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MIRS">
      <a:dk1>
        <a:srgbClr val="131313"/>
      </a:dk1>
      <a:lt1>
        <a:srgbClr val="FFFFFF"/>
      </a:lt1>
      <a:dk2>
        <a:srgbClr val="4A4A4A"/>
      </a:dk2>
      <a:lt2>
        <a:srgbClr val="BABABA"/>
      </a:lt2>
      <a:accent1>
        <a:srgbClr val="008B91"/>
      </a:accent1>
      <a:accent2>
        <a:srgbClr val="534E67"/>
      </a:accent2>
      <a:accent3>
        <a:srgbClr val="A93D2A"/>
      </a:accent3>
      <a:accent4>
        <a:srgbClr val="006B6E"/>
      </a:accent4>
      <a:accent5>
        <a:srgbClr val="45415D"/>
      </a:accent5>
      <a:accent6>
        <a:srgbClr val="A12A1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MIRS Widescreen update" id="{6BC7A7EF-E188-49DC-BCA8-7A90B59400A3}" vid="{4AA43501-6BAE-4828-82AB-5F76C147A8E2}"/>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76" ma:contentTypeDescription="Create a new document." ma:contentTypeScope="" ma:versionID="6300657fd74095d67dda67094617262f">
  <xsd:schema xmlns:xsd="http://www.w3.org/2001/XMLSchema" xmlns:xs="http://www.w3.org/2001/XMLSchema" xmlns:p="http://schemas.microsoft.com/office/2006/metadata/properties" xmlns:ns2="dce3ed02-b0cd-470d-9119-e5f1a2533a21" targetNamespace="http://schemas.microsoft.com/office/2006/metadata/properties" ma:root="true" ma:fieldsID="3996e60e55f1126f10561fe58fc67083"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urDocsVersionReason xmlns="dce3ed02-b0cd-470d-9119-e5f1a2533a21" xsi:nil="true"/>
    <OurDocsVersionCreatedAt xmlns="dce3ed02-b0cd-470d-9119-e5f1a2533a21">2017-12-11T03:41:11+00:00</OurDocsVersionCreatedAt>
    <OurDocsDocId xmlns="dce3ed02-b0cd-470d-9119-e5f1a2533a21"/>
    <OurDocsDocumentSource xmlns="dce3ed02-b0cd-470d-9119-e5f1a2533a21">Internal</OurDocsDocumentSource>
    <OurDocsLocation xmlns="dce3ed02-b0cd-470d-9119-e5f1a2533a21">Perth</OurDocsLocation>
    <OurDocsDataStore xmlns="dce3ed02-b0cd-470d-9119-e5f1a2533a21">Central</OurDocsDataStore>
    <OurDocsReleaseClassification xmlns="dce3ed02-b0cd-470d-9119-e5f1a2533a21" xsi:nil="true"/>
    <OurDocsTitle xmlns="dce3ed02-b0cd-470d-9119-e5f1a2533a21">MS - Toolbox Presentation - 2017 - Line of fire hazard recognition</OurDocsTitle>
    <OurDocsLockedOnBehalfOf xmlns="dce3ed02-b0cd-470d-9119-e5f1a2533a21" xsi:nil="true"/>
    <OurDocsVersionNumber xmlns="dce3ed02-b0cd-470d-9119-e5f1a2533a21"/>
    <OurDocsAuthor xmlns="dce3ed02-b0cd-470d-9119-e5f1a2533a21" xsi:nil="true"/>
    <OurDocsDescription xmlns="dce3ed02-b0cd-470d-9119-e5f1a2533a21">Line of fire hazard recognition</OurDocsDescription>
    <OurDocsVersionCreatedBy xmlns="dce3ed02-b0cd-470d-9119-e5f1a2533a21" xsi:nil="true"/>
    <OurDocsIsLocked xmlns="dce3ed02-b0cd-470d-9119-e5f1a2533a21">false</OurDocsIsLocked>
    <OurDocsDocumentType xmlns="dce3ed02-b0cd-470d-9119-e5f1a2533a21">Other</OurDocsDocumentType>
    <OurDocsIsRecordsDocument xmlns="dce3ed02-b0cd-470d-9119-e5f1a2533a21">false</OurDocsIsRecordsDocument>
    <OurDocsDocumentDate xmlns="dce3ed02-b0cd-470d-9119-e5f1a2533a21">2017-12-10T16:00:00+00:00</OurDocsDocumentDate>
    <OurDocsLockedBy xmlns="dce3ed02-b0cd-470d-9119-e5f1a2533a21" xsi:nil="true"/>
    <OurDocsFileNumbers xmlns="dce3ed02-b0cd-470d-9119-e5f1a2533a21" xsi:nil="true"/>
    <OurDocsLockedOn xmlns="dce3ed02-b0cd-470d-9119-e5f1a2533a21" xsi:nil="true"/>
  </documentManagement>
</p:properties>
</file>

<file path=customXml/item3.xml><?xml version="1.0" encoding="utf-8"?>
<?mso-contentType ?>
<SharedContentType xmlns="Microsoft.SharePoint.Taxonomy.ContentTypeSync" SourceId="47aadd75-fb41-49d7-866d-414b51aa1b7e" ContentTypeId="0x0101000AC6246A9CD2FC45B52DC6FEC0F0AAAA"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F9E7F7-0A75-4427-86FD-B3CC0C7B4F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66ADE5-238B-4EFE-A11C-ECC6825CA351}">
  <ds:schemaRefs>
    <ds:schemaRef ds:uri="http://purl.org/dc/elements/1.1/"/>
    <ds:schemaRef ds:uri="http://schemas.microsoft.com/office/2006/metadata/properties"/>
    <ds:schemaRef ds:uri="http://schemas.microsoft.com/office/2006/documentManagement/types"/>
    <ds:schemaRef ds:uri="http://purl.org/dc/terms/"/>
    <ds:schemaRef ds:uri="dce3ed02-b0cd-470d-9119-e5f1a2533a21"/>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600C538-EAE9-4FC5-9FD9-65ADD3FCED7F}">
  <ds:schemaRefs>
    <ds:schemaRef ds:uri="Microsoft.SharePoint.Taxonomy.ContentTypeSync"/>
  </ds:schemaRefs>
</ds:datastoreItem>
</file>

<file path=customXml/itemProps4.xml><?xml version="1.0" encoding="utf-8"?>
<ds:datastoreItem xmlns:ds="http://schemas.openxmlformats.org/officeDocument/2006/customXml" ds:itemID="{F986D792-19F9-4E08-ADDA-70F5CDA7BE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Line of Fire DMIRS PowerPoint Template - Wide</Template>
  <TotalTime>845</TotalTime>
  <Words>1045</Words>
  <Application>Microsoft Office PowerPoint</Application>
  <PresentationFormat>Widescreen</PresentationFormat>
  <Paragraphs>156</Paragraphs>
  <Slides>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ＭＳ Ｐゴシック</vt:lpstr>
      <vt:lpstr>Arial</vt:lpstr>
      <vt:lpstr>Calibri</vt:lpstr>
      <vt:lpstr>Calibri Light</vt:lpstr>
      <vt:lpstr>Wingdings</vt:lpstr>
      <vt:lpstr>Office Theme</vt:lpstr>
      <vt:lpstr>Blank Presentation</vt:lpstr>
      <vt:lpstr>PowerPoint Presentation</vt:lpstr>
      <vt:lpstr>PowerPoint Presentation</vt:lpstr>
      <vt:lpstr>What is a 'Line of Fire’ hazard?</vt:lpstr>
      <vt:lpstr>Line of fire significant incident reports and bulletins (mining industry)</vt:lpstr>
      <vt:lpstr>Three mechanisms of injury</vt:lpstr>
      <vt:lpstr>Work activities and equipment involving line of fire </vt:lpstr>
      <vt:lpstr>Risk management</vt:lpstr>
      <vt:lpstr>Final take-aways</vt:lpstr>
    </vt:vector>
  </TitlesOfParts>
  <Company>Department of Mines, Industry Regulation and Safety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 of fire hazard recognition</dc:title>
  <dc:subject>Line of fire hazard recognition</dc:subject>
  <dc:creator/>
  <cp:keywords>toolbox, presentation, mines safety, line of fire, hazard, recognition, ms</cp:keywords>
  <cp:lastModifiedBy>CHEW, Lindy</cp:lastModifiedBy>
  <cp:revision>71</cp:revision>
  <dcterms:created xsi:type="dcterms:W3CDTF">2017-09-20T06:42:57Z</dcterms:created>
  <dcterms:modified xsi:type="dcterms:W3CDTF">2018-02-19T02:34:08Z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0x0101000AC6246A9CD2FC45B52DC6FEC0F0AAAA00A5C1F1DA62DAB340B34B67F1BBB7A427</vt:lpwstr>
  </property>
  <property fmtid="{D5CDD505-2E9C-101B-9397-08002B2CF9AE}" pid="3" name="DataStore">
    <vt:lpwstr>Central</vt:lpwstr>
  </property>
</Properties>
</file>