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67" r:id="rId6"/>
  </p:sldMasterIdLst>
  <p:notesMasterIdLst>
    <p:notesMasterId r:id="rId32"/>
  </p:notesMasterIdLst>
  <p:handoutMasterIdLst>
    <p:handoutMasterId r:id="rId33"/>
  </p:handoutMasterIdLst>
  <p:sldIdLst>
    <p:sldId id="662" r:id="rId7"/>
    <p:sldId id="256" r:id="rId8"/>
    <p:sldId id="663" r:id="rId9"/>
    <p:sldId id="301" r:id="rId10"/>
    <p:sldId id="302" r:id="rId11"/>
    <p:sldId id="303" r:id="rId12"/>
    <p:sldId id="578" r:id="rId13"/>
    <p:sldId id="305" r:id="rId14"/>
    <p:sldId id="306" r:id="rId15"/>
    <p:sldId id="579"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664" r:id="rId30"/>
    <p:sldId id="402" r:id="rId31"/>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117D7F"/>
    <a:srgbClr val="127D7F"/>
    <a:srgbClr val="005E62"/>
    <a:srgbClr val="A02A1D"/>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2" autoAdjust="0"/>
    <p:restoredTop sz="67823" autoAdjust="0"/>
  </p:normalViewPr>
  <p:slideViewPr>
    <p:cSldViewPr>
      <p:cViewPr varScale="1">
        <p:scale>
          <a:sx n="78" d="100"/>
          <a:sy n="78" d="100"/>
        </p:scale>
        <p:origin x="26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288"/>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odstore.internal.dom/OurDocs04/Users/Open/Users/Jessica.CROW/Health%20and%20Hygiene/000864.Jessica.CROW.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AU" b="1" dirty="0">
                <a:latin typeface="Century Gothic" panose="020B0502020202020204" pitchFamily="34" charset="0"/>
              </a:rPr>
              <a:t>Average</a:t>
            </a:r>
            <a:r>
              <a:rPr lang="en-AU" b="1" baseline="0" dirty="0">
                <a:latin typeface="Century Gothic" panose="020B0502020202020204" pitchFamily="34" charset="0"/>
              </a:rPr>
              <a:t> LAeq8 results for occupational groups over the past 10 years</a:t>
            </a:r>
            <a:endParaRPr lang="en-AU" b="1" dirty="0">
              <a:latin typeface="Century Gothic" panose="020B0502020202020204" pitchFamily="34" charset="0"/>
            </a:endParaRPr>
          </a:p>
        </c:rich>
      </c:tx>
      <c:layout>
        <c:manualLayout>
          <c:xMode val="edge"/>
          <c:yMode val="edge"/>
          <c:x val="0.18356059054847659"/>
          <c:y val="1.7162995998680922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Sheet1!$A$3</c:f>
              <c:strCache>
                <c:ptCount val="1"/>
                <c:pt idx="0">
                  <c:v>Management and Supervisory</c:v>
                </c:pt>
              </c:strCache>
            </c:strRef>
          </c:tx>
          <c:spPr>
            <a:ln w="28575" cap="rnd">
              <a:solidFill>
                <a:schemeClr val="tx2"/>
              </a:solidFill>
              <a:round/>
            </a:ln>
            <a:effectLst/>
          </c:spPr>
          <c:marker>
            <c:symbol val="circle"/>
            <c:size val="5"/>
            <c:spPr>
              <a:solidFill>
                <a:schemeClr val="tx1"/>
              </a:solidFill>
              <a:ln w="9525">
                <a:solidFill>
                  <a:schemeClr val="tx2"/>
                </a:solidFill>
              </a:ln>
              <a:effectLst/>
            </c:spPr>
          </c:marker>
          <c:cat>
            <c:strRef>
              <c:f>Sheet1!$B$2:$K$2</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Sheet1!$B$3:$K$3</c:f>
              <c:numCache>
                <c:formatCode>0.0</c:formatCode>
                <c:ptCount val="10"/>
                <c:pt idx="0">
                  <c:v>79.75155279503106</c:v>
                </c:pt>
                <c:pt idx="1">
                  <c:v>80.84466019417475</c:v>
                </c:pt>
                <c:pt idx="2">
                  <c:v>79.707368421052635</c:v>
                </c:pt>
                <c:pt idx="3">
                  <c:v>81.222857142857137</c:v>
                </c:pt>
                <c:pt idx="4">
                  <c:v>80.12605042016807</c:v>
                </c:pt>
                <c:pt idx="5">
                  <c:v>80.674418604651166</c:v>
                </c:pt>
                <c:pt idx="6">
                  <c:v>80.061310782241009</c:v>
                </c:pt>
                <c:pt idx="7">
                  <c:v>81.625917926565862</c:v>
                </c:pt>
                <c:pt idx="8">
                  <c:v>81.225808823529377</c:v>
                </c:pt>
                <c:pt idx="9">
                  <c:v>80.3</c:v>
                </c:pt>
              </c:numCache>
            </c:numRef>
          </c:val>
          <c:smooth val="0"/>
          <c:extLst>
            <c:ext xmlns:c16="http://schemas.microsoft.com/office/drawing/2014/chart" uri="{C3380CC4-5D6E-409C-BE32-E72D297353CC}">
              <c16:uniqueId val="{00000000-4867-4899-8958-D6380BD771C3}"/>
            </c:ext>
          </c:extLst>
        </c:ser>
        <c:ser>
          <c:idx val="1"/>
          <c:order val="1"/>
          <c:tx>
            <c:strRef>
              <c:f>Sheet1!$A$4</c:f>
              <c:strCache>
                <c:ptCount val="1"/>
                <c:pt idx="0">
                  <c:v>Metalwork Trades</c:v>
                </c:pt>
              </c:strCache>
            </c:strRef>
          </c:tx>
          <c:spPr>
            <a:ln w="28575" cap="rnd">
              <a:solidFill>
                <a:srgbClr val="CC0099"/>
              </a:solidFill>
              <a:round/>
            </a:ln>
            <a:effectLst/>
          </c:spPr>
          <c:marker>
            <c:symbol val="circle"/>
            <c:size val="5"/>
            <c:spPr>
              <a:solidFill>
                <a:srgbClr val="CC0099"/>
              </a:solidFill>
              <a:ln w="9525">
                <a:solidFill>
                  <a:srgbClr val="CC0099"/>
                </a:solidFill>
              </a:ln>
              <a:effectLst/>
            </c:spPr>
          </c:marker>
          <c:cat>
            <c:strRef>
              <c:f>Sheet1!$B$2:$K$2</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Sheet1!$B$4:$K$4</c:f>
              <c:numCache>
                <c:formatCode>0.0</c:formatCode>
                <c:ptCount val="10"/>
                <c:pt idx="0">
                  <c:v>87.066831683168317</c:v>
                </c:pt>
                <c:pt idx="1">
                  <c:v>86.775609756097566</c:v>
                </c:pt>
                <c:pt idx="2">
                  <c:v>88.541304347826085</c:v>
                </c:pt>
                <c:pt idx="3">
                  <c:v>87.136150234741791</c:v>
                </c:pt>
                <c:pt idx="4">
                  <c:v>87.25787401574803</c:v>
                </c:pt>
                <c:pt idx="5">
                  <c:v>87.994565217391298</c:v>
                </c:pt>
                <c:pt idx="6">
                  <c:v>88.364548494983282</c:v>
                </c:pt>
                <c:pt idx="7">
                  <c:v>88.986235955056188</c:v>
                </c:pt>
                <c:pt idx="8">
                  <c:v>88.620632279534149</c:v>
                </c:pt>
                <c:pt idx="9">
                  <c:v>88.5</c:v>
                </c:pt>
              </c:numCache>
            </c:numRef>
          </c:val>
          <c:smooth val="0"/>
          <c:extLst>
            <c:ext xmlns:c16="http://schemas.microsoft.com/office/drawing/2014/chart" uri="{C3380CC4-5D6E-409C-BE32-E72D297353CC}">
              <c16:uniqueId val="{00000001-4867-4899-8958-D6380BD771C3}"/>
            </c:ext>
          </c:extLst>
        </c:ser>
        <c:ser>
          <c:idx val="2"/>
          <c:order val="2"/>
          <c:tx>
            <c:strRef>
              <c:f>Sheet1!$A$5</c:f>
              <c:strCache>
                <c:ptCount val="1"/>
                <c:pt idx="0">
                  <c:v>Mining Production and services</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Sheet1!$B$2:$K$2</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Sheet1!$B$5:$K$5</c:f>
              <c:numCache>
                <c:formatCode>0.0</c:formatCode>
                <c:ptCount val="10"/>
                <c:pt idx="0">
                  <c:v>87.38565891472868</c:v>
                </c:pt>
                <c:pt idx="1">
                  <c:v>87.351585014409224</c:v>
                </c:pt>
                <c:pt idx="2">
                  <c:v>86.396181384248209</c:v>
                </c:pt>
                <c:pt idx="3">
                  <c:v>87.163185378590072</c:v>
                </c:pt>
                <c:pt idx="4">
                  <c:v>86.38632986627043</c:v>
                </c:pt>
                <c:pt idx="5">
                  <c:v>86.5</c:v>
                </c:pt>
                <c:pt idx="6">
                  <c:v>86.120838471023433</c:v>
                </c:pt>
                <c:pt idx="7">
                  <c:v>86.513740458015278</c:v>
                </c:pt>
                <c:pt idx="8">
                  <c:v>86.437938144329877</c:v>
                </c:pt>
                <c:pt idx="9">
                  <c:v>85.8</c:v>
                </c:pt>
              </c:numCache>
            </c:numRef>
          </c:val>
          <c:smooth val="0"/>
          <c:extLst>
            <c:ext xmlns:c16="http://schemas.microsoft.com/office/drawing/2014/chart" uri="{C3380CC4-5D6E-409C-BE32-E72D297353CC}">
              <c16:uniqueId val="{00000002-4867-4899-8958-D6380BD771C3}"/>
            </c:ext>
          </c:extLst>
        </c:ser>
        <c:ser>
          <c:idx val="3"/>
          <c:order val="3"/>
          <c:tx>
            <c:strRef>
              <c:f>Sheet1!$A$6</c:f>
              <c:strCache>
                <c:ptCount val="1"/>
                <c:pt idx="0">
                  <c:v>Underground Production/Development</c:v>
                </c:pt>
              </c:strCache>
            </c:strRef>
          </c:tx>
          <c:spPr>
            <a:ln w="28575" cap="rnd">
              <a:solidFill>
                <a:srgbClr val="FC7D14"/>
              </a:solidFill>
              <a:round/>
            </a:ln>
            <a:effectLst/>
          </c:spPr>
          <c:marker>
            <c:symbol val="circle"/>
            <c:size val="5"/>
            <c:spPr>
              <a:solidFill>
                <a:srgbClr val="FC7D14"/>
              </a:solidFill>
              <a:ln w="9525">
                <a:solidFill>
                  <a:srgbClr val="FC7D14"/>
                </a:solidFill>
              </a:ln>
              <a:effectLst/>
            </c:spPr>
          </c:marker>
          <c:cat>
            <c:strRef>
              <c:f>Sheet1!$B$2:$K$2</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Sheet1!$B$6:$K$6</c:f>
              <c:numCache>
                <c:formatCode>0.0</c:formatCode>
                <c:ptCount val="10"/>
                <c:pt idx="0">
                  <c:v>95.215859030837009</c:v>
                </c:pt>
                <c:pt idx="1">
                  <c:v>93.100591715976336</c:v>
                </c:pt>
                <c:pt idx="2">
                  <c:v>92.968152866242036</c:v>
                </c:pt>
                <c:pt idx="3">
                  <c:v>92.404040404040401</c:v>
                </c:pt>
                <c:pt idx="4">
                  <c:v>92.603658536585371</c:v>
                </c:pt>
                <c:pt idx="5">
                  <c:v>93.5625</c:v>
                </c:pt>
                <c:pt idx="6">
                  <c:v>93.701754385964918</c:v>
                </c:pt>
                <c:pt idx="7">
                  <c:v>93.153039832285131</c:v>
                </c:pt>
                <c:pt idx="8">
                  <c:v>92.756411764705888</c:v>
                </c:pt>
                <c:pt idx="9">
                  <c:v>91.2</c:v>
                </c:pt>
              </c:numCache>
            </c:numRef>
          </c:val>
          <c:smooth val="0"/>
          <c:extLst>
            <c:ext xmlns:c16="http://schemas.microsoft.com/office/drawing/2014/chart" uri="{C3380CC4-5D6E-409C-BE32-E72D297353CC}">
              <c16:uniqueId val="{00000003-4867-4899-8958-D6380BD771C3}"/>
            </c:ext>
          </c:extLst>
        </c:ser>
        <c:dLbls>
          <c:showLegendKey val="0"/>
          <c:showVal val="0"/>
          <c:showCatName val="0"/>
          <c:showSerName val="0"/>
          <c:showPercent val="0"/>
          <c:showBubbleSize val="0"/>
        </c:dLbls>
        <c:marker val="1"/>
        <c:smooth val="0"/>
        <c:axId val="1300632120"/>
        <c:axId val="1300632448"/>
      </c:lineChart>
      <c:catAx>
        <c:axId val="1300632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300632448"/>
        <c:crosses val="autoZero"/>
        <c:auto val="1"/>
        <c:lblAlgn val="ctr"/>
        <c:lblOffset val="100"/>
        <c:noMultiLvlLbl val="0"/>
      </c:catAx>
      <c:valAx>
        <c:axId val="1300632448"/>
        <c:scaling>
          <c:orientation val="minMax"/>
          <c:min val="7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30063212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Calibri" panose="020F0502020204030204" pitchFamily="34" charset="0"/>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Calibri" panose="020F0502020204030204" pitchFamily="34" charset="0"/>
              </a:defRPr>
            </a:pPr>
            <a:endParaRPr lang="en-US"/>
          </a:p>
        </c:txPr>
      </c:legendEntry>
      <c:legendEntry>
        <c:idx val="2"/>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Calibri" panose="020F0502020204030204" pitchFamily="34" charset="0"/>
              </a:defRPr>
            </a:pPr>
            <a:endParaRPr lang="en-US"/>
          </a:p>
        </c:txPr>
      </c:legendEntry>
      <c:legendEntry>
        <c:idx val="3"/>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Calibri" panose="020F0502020204030204" pitchFamily="34" charset="0"/>
              </a:defRPr>
            </a:pPr>
            <a:endParaRPr lang="en-US"/>
          </a:p>
        </c:txPr>
      </c:legendEntry>
      <c:layout>
        <c:manualLayout>
          <c:xMode val="edge"/>
          <c:yMode val="edge"/>
          <c:x val="4.0409970823341079E-2"/>
          <c:y val="6.1903054542761231E-2"/>
          <c:w val="0.93881670745302503"/>
          <c:h val="9.793995552522383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0.0061</cdr:x>
      <cdr:y>0.63492</cdr:y>
    </cdr:from>
    <cdr:to>
      <cdr:x>0.9939</cdr:x>
      <cdr:y>0.93889</cdr:y>
    </cdr:to>
    <cdr:sp macro="" textlink="">
      <cdr:nvSpPr>
        <cdr:cNvPr id="3" name="Rectangle 2"/>
        <cdr:cNvSpPr/>
      </cdr:nvSpPr>
      <cdr:spPr bwMode="auto">
        <a:xfrm xmlns:a="http://schemas.openxmlformats.org/drawingml/2006/main">
          <a:off x="72008" y="2880320"/>
          <a:ext cx="11665296" cy="1378958"/>
        </a:xfrm>
        <a:prstGeom xmlns:a="http://schemas.openxmlformats.org/drawingml/2006/main" prst="rect">
          <a:avLst/>
        </a:prstGeom>
        <a:solidFill xmlns:a="http://schemas.openxmlformats.org/drawingml/2006/main">
          <a:srgbClr val="CCFF99">
            <a:alpha val="16000"/>
          </a:srgbClr>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0.00602</cdr:x>
      <cdr:y>0.15648</cdr:y>
    </cdr:from>
    <cdr:to>
      <cdr:x>0.99394</cdr:x>
      <cdr:y>0.63492</cdr:y>
    </cdr:to>
    <cdr:sp macro="" textlink="">
      <cdr:nvSpPr>
        <cdr:cNvPr id="4" name="Rectangle 3"/>
        <cdr:cNvSpPr/>
      </cdr:nvSpPr>
      <cdr:spPr bwMode="auto">
        <a:xfrm xmlns:a="http://schemas.openxmlformats.org/drawingml/2006/main">
          <a:off x="72008" y="709881"/>
          <a:ext cx="11808876" cy="2170439"/>
        </a:xfrm>
        <a:prstGeom xmlns:a="http://schemas.openxmlformats.org/drawingml/2006/main" prst="rect">
          <a:avLst/>
        </a:prstGeom>
        <a:solidFill xmlns:a="http://schemas.openxmlformats.org/drawingml/2006/main">
          <a:srgbClr val="F81C21">
            <a:alpha val="15294"/>
          </a:srgbClr>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29/11/2019</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29/11/2019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feworkaustralia.gov.au/system/files/documents/1702/occupational_noiseinduced_hearing_loss_australia_201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ponline.co.uk/ppe/is-your-hearing-overprotect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33751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Not</a:t>
            </a:r>
            <a:r>
              <a:rPr lang="en-AU" baseline="0" dirty="0"/>
              <a:t> only can noise affect you in the work environment by we also need to be aware of our exposure to noise at home.</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dirty="0"/>
              <a:t>The World Health Organisation estimates more than 1 billion young people are in danger of hearing loss from portable audio devices, including smart phones. </a:t>
            </a:r>
            <a:endParaRPr lang="en-AU" dirty="0" smtClean="0"/>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it’s </a:t>
            </a:r>
            <a:r>
              <a:rPr lang="en-AU" baseline="0" dirty="0"/>
              <a:t>important that we consider factors out side of work too.</a:t>
            </a:r>
          </a:p>
          <a:p>
            <a:endParaRPr lang="en-AU" dirty="0" smtClean="0"/>
          </a:p>
          <a:p>
            <a:r>
              <a:rPr lang="en-AU" i="1" dirty="0" smtClean="0"/>
              <a:t>Source: https://www.who.int/mediacentre/news/releases/2015/ear-care/en/ </a:t>
            </a:r>
            <a:endParaRPr lang="en-AU" i="1"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10</a:t>
            </a:fld>
            <a:endParaRPr lang="en-AU"/>
          </a:p>
        </p:txBody>
      </p:sp>
    </p:spTree>
    <p:extLst>
      <p:ext uri="{BB962C8B-B14F-4D97-AF65-F5344CB8AC3E}">
        <p14:creationId xmlns:p14="http://schemas.microsoft.com/office/powerpoint/2010/main" val="308420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fontScale="62500" lnSpcReduction="20000"/>
          </a:bodyPr>
          <a:lstStyle/>
          <a:p>
            <a:r>
              <a:rPr lang="en-AU" sz="1600" dirty="0"/>
              <a:t>Listed here are some barriers some</a:t>
            </a:r>
            <a:r>
              <a:rPr lang="en-AU" sz="1600" baseline="0" dirty="0"/>
              <a:t> organisations might face when addressing noise in the workplace.</a:t>
            </a:r>
          </a:p>
          <a:p>
            <a:endParaRPr lang="en-AU" sz="1600" dirty="0"/>
          </a:p>
          <a:p>
            <a:r>
              <a:rPr lang="en-AU" sz="1600" dirty="0"/>
              <a:t>Other important barriers include:</a:t>
            </a:r>
          </a:p>
          <a:p>
            <a:endParaRPr lang="en-AU" sz="1600" dirty="0"/>
          </a:p>
          <a:p>
            <a:pPr marL="742950" lvl="1" indent="-285750">
              <a:buFont typeface="Wingdings" panose="05000000000000000000" pitchFamily="2" charset="2"/>
              <a:buChar char="Ø"/>
            </a:pPr>
            <a:r>
              <a:rPr lang="en-AU" sz="1600" dirty="0"/>
              <a:t>business size (small or medium-sized businesses are less likely than large businesses to have</a:t>
            </a:r>
            <a:r>
              <a:rPr lang="en-AU" sz="1600" baseline="0" dirty="0"/>
              <a:t> </a:t>
            </a:r>
            <a:r>
              <a:rPr lang="en-AU" sz="1600" dirty="0"/>
              <a:t>effective noise control)</a:t>
            </a:r>
          </a:p>
          <a:p>
            <a:pPr marL="742950" lvl="1" indent="-285750">
              <a:buFont typeface="Wingdings" panose="05000000000000000000" pitchFamily="2" charset="2"/>
              <a:buChar char="Ø"/>
            </a:pPr>
            <a:r>
              <a:rPr lang="en-AU" sz="1600" dirty="0"/>
              <a:t>insufficient knowledge of the effects of loud noise on hearing and hearing loss on quality of life</a:t>
            </a:r>
          </a:p>
          <a:p>
            <a:pPr marL="742950" lvl="1" indent="-285750">
              <a:buFont typeface="Wingdings" panose="05000000000000000000" pitchFamily="2" charset="2"/>
              <a:buChar char="Ø"/>
            </a:pPr>
            <a:r>
              <a:rPr lang="en-AU" sz="1600" dirty="0"/>
              <a:t>belief that noise control costs too much</a:t>
            </a:r>
          </a:p>
          <a:p>
            <a:pPr marL="742950" lvl="1" indent="-285750">
              <a:buFont typeface="Wingdings" panose="05000000000000000000" pitchFamily="2" charset="2"/>
              <a:buChar char="Ø"/>
            </a:pPr>
            <a:r>
              <a:rPr lang="en-AU" sz="1600" dirty="0"/>
              <a:t>belief that hearing loss is inevitable (‘fatalism’)</a:t>
            </a:r>
          </a:p>
          <a:p>
            <a:pPr marL="742950" lvl="1" indent="-285750">
              <a:buFont typeface="Wingdings" panose="05000000000000000000" pitchFamily="2" charset="2"/>
              <a:buChar char="Ø"/>
            </a:pPr>
            <a:r>
              <a:rPr lang="en-AU" sz="1600" dirty="0"/>
              <a:t>belief that hearing loss ‘will not happen to me’ (‘optimism’)</a:t>
            </a:r>
          </a:p>
          <a:p>
            <a:pPr marL="742950" lvl="1" indent="-285750">
              <a:buFont typeface="Wingdings" panose="05000000000000000000" pitchFamily="2" charset="2"/>
              <a:buChar char="Ø"/>
            </a:pPr>
            <a:r>
              <a:rPr lang="en-AU" sz="1600" dirty="0"/>
              <a:t>low confidence about being able to do anything about noise (‘self-efficacy’)</a:t>
            </a:r>
          </a:p>
          <a:p>
            <a:pPr marL="742950" lvl="1" indent="-285750">
              <a:buFont typeface="Wingdings" panose="05000000000000000000" pitchFamily="2" charset="2"/>
              <a:buChar char="Ø"/>
            </a:pPr>
            <a:r>
              <a:rPr lang="en-AU" sz="1600" dirty="0"/>
              <a:t>high inertia about doing something about noise and hearing loss, and</a:t>
            </a:r>
          </a:p>
          <a:p>
            <a:pPr marL="742950" lvl="1" indent="-285750">
              <a:buFont typeface="Wingdings" panose="05000000000000000000" pitchFamily="2" charset="2"/>
              <a:buChar char="Ø"/>
            </a:pPr>
            <a:r>
              <a:rPr lang="en-AU" sz="1600" dirty="0"/>
              <a:t>work cultures that are resistant to change.</a:t>
            </a:r>
          </a:p>
          <a:p>
            <a:endParaRPr lang="en-AU" dirty="0"/>
          </a:p>
          <a:p>
            <a:r>
              <a:rPr lang="en-AU" dirty="0"/>
              <a:t>Implementing higher</a:t>
            </a:r>
            <a:r>
              <a:rPr lang="en-AU" baseline="0" dirty="0"/>
              <a:t> levels of controls can lead to benefits such as:</a:t>
            </a:r>
          </a:p>
          <a:p>
            <a:endParaRPr lang="en-AU" dirty="0"/>
          </a:p>
          <a:p>
            <a:pPr marL="342900" indent="-342900">
              <a:buFont typeface="Arial" panose="020B0604020202020204" pitchFamily="34" charset="0"/>
              <a:buChar char="•"/>
            </a:pPr>
            <a:r>
              <a:rPr lang="en-AU" dirty="0"/>
              <a:t>Reduced PPE costs per person</a:t>
            </a:r>
          </a:p>
          <a:p>
            <a:pPr marL="342900" indent="-342900">
              <a:buFont typeface="Arial" panose="020B0604020202020204" pitchFamily="34" charset="0"/>
              <a:buChar char="•"/>
            </a:pPr>
            <a:r>
              <a:rPr lang="en-AU" dirty="0"/>
              <a:t>no requirement for audiometry</a:t>
            </a:r>
          </a:p>
          <a:p>
            <a:pPr marL="342900" indent="-342900">
              <a:buFont typeface="Arial" panose="020B0604020202020204" pitchFamily="34" charset="0"/>
              <a:buChar char="•"/>
            </a:pPr>
            <a:r>
              <a:rPr lang="en-AU" dirty="0"/>
              <a:t>reduced management hassles (policing </a:t>
            </a:r>
            <a:r>
              <a:rPr lang="en-AU" dirty="0" err="1"/>
              <a:t>etc</a:t>
            </a:r>
            <a:r>
              <a:rPr lang="en-AU" dirty="0"/>
              <a:t>)</a:t>
            </a:r>
          </a:p>
          <a:p>
            <a:pPr marL="342900" indent="-342900">
              <a:buFont typeface="Arial" panose="020B0604020202020204" pitchFamily="34" charset="0"/>
              <a:buChar char="•"/>
            </a:pPr>
            <a:r>
              <a:rPr lang="en-AU" dirty="0"/>
              <a:t>improved working conditions (no PPE)</a:t>
            </a:r>
          </a:p>
          <a:p>
            <a:pPr marL="342900" indent="-342900">
              <a:buFont typeface="Arial" panose="020B0604020202020204" pitchFamily="34" charset="0"/>
              <a:buChar char="•"/>
            </a:pPr>
            <a:r>
              <a:rPr lang="en-AU" dirty="0"/>
              <a:t>improved communications</a:t>
            </a:r>
          </a:p>
          <a:p>
            <a:pPr marL="342900" indent="-342900">
              <a:buFont typeface="Arial" panose="020B0604020202020204" pitchFamily="34" charset="0"/>
              <a:buChar char="•"/>
            </a:pPr>
            <a:r>
              <a:rPr lang="en-AU" dirty="0"/>
              <a:t>no hearing damage claims</a:t>
            </a:r>
          </a:p>
          <a:p>
            <a:endParaRPr lang="en-AU" b="1" dirty="0"/>
          </a:p>
          <a:p>
            <a:r>
              <a:rPr lang="en-AU" b="0" dirty="0"/>
              <a:t>Plus the potential for improved efficiency / productivity.</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1" dirty="0"/>
              <a:t>Source: </a:t>
            </a:r>
            <a:r>
              <a:rPr lang="en-AU" sz="1200" i="1" dirty="0">
                <a:hlinkClick r:id="rId3"/>
              </a:rPr>
              <a:t>https://www.safeworkaustralia.gov.au/system/files/documents/1702/occupational_noiseinduced_hearing_loss_australia_2010.pdf</a:t>
            </a:r>
            <a:r>
              <a:rPr lang="en-AU" sz="1200" i="1" dirty="0"/>
              <a:t>  </a:t>
            </a:r>
          </a:p>
          <a:p>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27421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774287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lstStyle/>
          <a:p>
            <a:r>
              <a:rPr lang="en-AU" dirty="0" smtClean="0"/>
              <a:t>Most ear canals are portrayed</a:t>
            </a:r>
            <a:r>
              <a:rPr lang="en-AU" baseline="0" dirty="0" smtClean="0"/>
              <a:t> as being straight, as you can see in the diagram. However, the reality is much different. </a:t>
            </a:r>
          </a:p>
          <a:p>
            <a:endParaRPr lang="en-AU" baseline="0" dirty="0" smtClean="0"/>
          </a:p>
          <a:p>
            <a:r>
              <a:rPr lang="en-AU" baseline="0" dirty="0" smtClean="0"/>
              <a:t>Everyone’s ear canal is different and unique. This is why one type of earplug won’t fit all.</a:t>
            </a:r>
          </a:p>
          <a:p>
            <a:endParaRPr lang="en-AU" baseline="0" dirty="0" smtClean="0"/>
          </a:p>
          <a:p>
            <a:r>
              <a:rPr lang="en-AU" baseline="0" dirty="0" smtClean="0"/>
              <a:t>If you choose to wear ear plugs, fit testing is imperative to ensure you’re protected to an adequate standard. </a:t>
            </a:r>
          </a:p>
          <a:p>
            <a:endParaRPr lang="en-AU" baseline="0" dirty="0" smtClean="0"/>
          </a:p>
          <a:p>
            <a:r>
              <a:rPr lang="en-AU" i="1" baseline="0" dirty="0" smtClean="0"/>
              <a:t>Variety of </a:t>
            </a:r>
            <a:r>
              <a:rPr lang="en-AU" i="1" baseline="0" smtClean="0"/>
              <a:t>ear canals picture Source: 3M</a:t>
            </a:r>
            <a:endParaRPr lang="en-AU" i="1"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01144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To be effective, hearing protection needs to be maintained and kept in good condition.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Dispose of any PPE which is damaged or shows signs of wear and tear.</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08159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effectLst/>
              </a:rPr>
              <a:t>Ensure the hearing protector tightly seals within the ear canal or against the side of the head. </a:t>
            </a:r>
          </a:p>
          <a:p>
            <a:pPr marL="171450" indent="-171450">
              <a:buFont typeface="Arial" panose="020B0604020202020204" pitchFamily="34" charset="0"/>
              <a:buChar char="•"/>
            </a:pPr>
            <a:endParaRPr lang="en-AU" dirty="0">
              <a:effectLst/>
            </a:endParaRPr>
          </a:p>
          <a:p>
            <a:pPr marL="171450" indent="-171450">
              <a:buFont typeface="Arial" panose="020B0604020202020204" pitchFamily="34" charset="0"/>
              <a:buChar char="•"/>
            </a:pPr>
            <a:r>
              <a:rPr lang="en-AU" dirty="0">
                <a:effectLst/>
              </a:rPr>
              <a:t>Hair and clothing should not be in the way.</a:t>
            </a:r>
          </a:p>
          <a:p>
            <a:pPr marL="171450" indent="-171450">
              <a:buFont typeface="Arial" panose="020B0604020202020204" pitchFamily="34" charset="0"/>
              <a:buChar char="•"/>
            </a:pPr>
            <a:endParaRPr lang="en-AU" dirty="0">
              <a:effectLst/>
            </a:endParaRPr>
          </a:p>
          <a:p>
            <a:pPr marL="171450" indent="-171450">
              <a:buFont typeface="Arial" panose="020B0604020202020204" pitchFamily="34" charset="0"/>
              <a:buChar char="•"/>
            </a:pPr>
            <a:r>
              <a:rPr lang="en-AU" dirty="0">
                <a:effectLst/>
              </a:rPr>
              <a:t>These things</a:t>
            </a:r>
            <a:r>
              <a:rPr lang="en-AU" baseline="0" dirty="0">
                <a:effectLst/>
              </a:rPr>
              <a:t> affect the quality of the seal and allows the noise to travel through.</a:t>
            </a:r>
            <a:endParaRPr lang="en-AU" dirty="0">
              <a:effectLst/>
            </a:endParaRPr>
          </a:p>
          <a:p>
            <a:endParaRPr lang="en-AU" dirty="0">
              <a:effectLst/>
            </a:endParaRPr>
          </a:p>
          <a:p>
            <a:r>
              <a:rPr lang="en-AU" sz="1200" dirty="0"/>
              <a:t>Source: </a:t>
            </a:r>
            <a:r>
              <a:rPr lang="en-AU" sz="1200" dirty="0">
                <a:hlinkClick r:id="rId3"/>
              </a:rPr>
              <a:t>https://www.shponline.co.uk/ppe/is-your-hearing-overprotected</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164931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lnSpcReduction="10000"/>
          </a:bodyPr>
          <a:lstStyle/>
          <a:p>
            <a:pPr marL="0" indent="0">
              <a:buFont typeface="Arial" panose="020B0604020202020204" pitchFamily="34" charset="0"/>
              <a:buNone/>
            </a:pPr>
            <a:r>
              <a:rPr lang="en-AU" dirty="0">
                <a:effectLst/>
              </a:rPr>
              <a:t>In order to get full benefit</a:t>
            </a:r>
            <a:r>
              <a:rPr lang="en-AU" baseline="0" dirty="0">
                <a:effectLst/>
              </a:rPr>
              <a:t> from hearing protection – we must wear it all the time.</a:t>
            </a:r>
            <a:r>
              <a:rPr lang="en-AU" dirty="0">
                <a:effectLst/>
              </a:rPr>
              <a:t> </a:t>
            </a:r>
          </a:p>
          <a:p>
            <a:pPr marL="0" indent="0">
              <a:buFont typeface="Arial" panose="020B0604020202020204" pitchFamily="34" charset="0"/>
              <a:buNone/>
            </a:pPr>
            <a:endParaRPr lang="en-AU" dirty="0">
              <a:effectLst/>
            </a:endParaRPr>
          </a:p>
          <a:p>
            <a:pPr marL="0" indent="0">
              <a:buFont typeface="Arial" panose="020B0604020202020204" pitchFamily="34" charset="0"/>
              <a:buNone/>
            </a:pPr>
            <a:r>
              <a:rPr lang="en-AU" dirty="0" smtClean="0">
                <a:effectLst/>
              </a:rPr>
              <a:t>If </a:t>
            </a:r>
            <a:r>
              <a:rPr lang="en-AU" dirty="0">
                <a:effectLst/>
              </a:rPr>
              <a:t>we remove them the protection is substantially reduced. </a:t>
            </a:r>
          </a:p>
          <a:p>
            <a:pPr marL="0" indent="0">
              <a:buFont typeface="Arial" panose="020B0604020202020204" pitchFamily="34" charset="0"/>
              <a:buNone/>
            </a:pPr>
            <a:endParaRPr lang="en-AU" dirty="0">
              <a:effectLst/>
            </a:endParaRPr>
          </a:p>
          <a:p>
            <a:pPr marL="0" indent="0">
              <a:buFont typeface="Arial" panose="020B0604020202020204" pitchFamily="34" charset="0"/>
              <a:buNone/>
            </a:pPr>
            <a:r>
              <a:rPr lang="en-AU" dirty="0" smtClean="0">
                <a:effectLst/>
              </a:rPr>
              <a:t>The </a:t>
            </a:r>
            <a:r>
              <a:rPr lang="en-AU" dirty="0">
                <a:effectLst/>
              </a:rPr>
              <a:t>following table gives a maximum protection provided for non-continuous use of an ideally fitted 100% efficient hearing protector. </a:t>
            </a:r>
          </a:p>
          <a:p>
            <a:pPr marL="0" indent="0">
              <a:buFont typeface="Arial" panose="020B0604020202020204" pitchFamily="34" charset="0"/>
              <a:buNone/>
            </a:pPr>
            <a:endParaRPr lang="en-AU" dirty="0">
              <a:effectLst/>
            </a:endParaRPr>
          </a:p>
          <a:p>
            <a:pPr marL="0" indent="0">
              <a:buFont typeface="Arial" panose="020B0604020202020204" pitchFamily="34" charset="0"/>
              <a:buNone/>
            </a:pPr>
            <a:r>
              <a:rPr lang="en-AU" dirty="0" smtClean="0">
                <a:effectLst/>
              </a:rPr>
              <a:t>For </a:t>
            </a:r>
            <a:r>
              <a:rPr lang="en-AU" dirty="0">
                <a:effectLst/>
              </a:rPr>
              <a:t>example, when hearing protection is rated with an attenuation of 25dB, if one takes off his/her hearing protector for 5 minutes in an hour the maximum protection will be reduced to no more than 11dB. </a:t>
            </a:r>
          </a:p>
          <a:p>
            <a:endParaRPr lang="en-AU" dirty="0">
              <a:effectLst/>
            </a:endParaRPr>
          </a:p>
          <a:p>
            <a:r>
              <a:rPr lang="en-AU" dirty="0">
                <a:effectLst/>
              </a:rPr>
              <a:t>Class 1 – 10-19</a:t>
            </a:r>
          </a:p>
          <a:p>
            <a:r>
              <a:rPr lang="en-AU" dirty="0">
                <a:effectLst/>
              </a:rPr>
              <a:t>Class 2 – 14-17</a:t>
            </a:r>
          </a:p>
          <a:p>
            <a:r>
              <a:rPr lang="en-AU" dirty="0">
                <a:effectLst/>
              </a:rPr>
              <a:t>Class 3 18-21</a:t>
            </a:r>
          </a:p>
          <a:p>
            <a:r>
              <a:rPr lang="en-AU" dirty="0">
                <a:effectLst/>
              </a:rPr>
              <a:t>Class 4 – 22-25</a:t>
            </a:r>
          </a:p>
          <a:p>
            <a:r>
              <a:rPr lang="en-AU" dirty="0">
                <a:effectLst/>
              </a:rPr>
              <a:t>Class 5 – at</a:t>
            </a:r>
            <a:r>
              <a:rPr lang="en-AU" baseline="0" dirty="0">
                <a:effectLst/>
              </a:rPr>
              <a:t> least 26</a:t>
            </a:r>
            <a:endParaRPr lang="en-AU" dirty="0">
              <a:effectLst/>
            </a:endParaRPr>
          </a:p>
          <a:p>
            <a:pPr marL="0" indent="0">
              <a:buFont typeface="Arial" panose="020B0604020202020204" pitchFamily="34" charset="0"/>
              <a:buNone/>
            </a:pPr>
            <a:endParaRPr lang="en-AU" dirty="0">
              <a:effectLst/>
            </a:endParaRPr>
          </a:p>
          <a:p>
            <a:pPr marL="0" indent="0">
              <a:buFont typeface="Arial" panose="020B0604020202020204" pitchFamily="34" charset="0"/>
              <a:buNone/>
            </a:pPr>
            <a:r>
              <a:rPr lang="en-AU" dirty="0" smtClean="0">
                <a:effectLst/>
              </a:rPr>
              <a:t>Hearing protection </a:t>
            </a:r>
            <a:r>
              <a:rPr lang="en-AU" dirty="0">
                <a:effectLst/>
              </a:rPr>
              <a:t>must be used </a:t>
            </a:r>
            <a:r>
              <a:rPr lang="en-AU" b="1" dirty="0">
                <a:effectLst/>
              </a:rPr>
              <a:t>ALL THE TIME</a:t>
            </a:r>
            <a:r>
              <a:rPr lang="en-AU" dirty="0">
                <a:effectLst/>
              </a:rPr>
              <a:t> to get full benefit. </a:t>
            </a:r>
          </a:p>
          <a:p>
            <a:pPr marL="0" indent="0">
              <a:buFont typeface="Arial" panose="020B0604020202020204" pitchFamily="34" charset="0"/>
              <a:buNone/>
            </a:pPr>
            <a:endParaRPr lang="en-AU" dirty="0">
              <a:effectLs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200" i="1" dirty="0"/>
              <a:t>Source: Removal of hearing protectors severely reduces protection. Health and Safety Executive, UK (no date) </a:t>
            </a:r>
          </a:p>
          <a:p>
            <a:pPr marL="0" indent="0">
              <a:buFont typeface="Arial" panose="020B0604020202020204" pitchFamily="34" charset="0"/>
              <a:buNone/>
            </a:pPr>
            <a:endParaRPr lang="en-AU"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79373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lstStyle/>
          <a:p>
            <a:r>
              <a:rPr lang="en-AU" b="0" baseline="0" dirty="0" smtClean="0"/>
              <a:t>Video </a:t>
            </a:r>
            <a:r>
              <a:rPr lang="en-AU" b="0" baseline="0" dirty="0"/>
              <a:t>Duration: 4 min 19 sec</a:t>
            </a:r>
          </a:p>
          <a:p>
            <a:endParaRPr lang="en-AU" b="1" baseline="0" dirty="0"/>
          </a:p>
          <a:p>
            <a:r>
              <a:rPr lang="en-AU" b="0" i="1" baseline="0" dirty="0"/>
              <a:t>Source: https://</a:t>
            </a:r>
            <a:r>
              <a:rPr lang="en-AU" b="0" i="1" baseline="0" dirty="0" err="1"/>
              <a:t>www.youtube.com</a:t>
            </a:r>
            <a:r>
              <a:rPr lang="en-AU" b="0" i="1" baseline="0" dirty="0"/>
              <a:t>/</a:t>
            </a:r>
            <a:r>
              <a:rPr lang="en-AU" b="0" i="1" baseline="0" dirty="0" err="1"/>
              <a:t>watch?v</a:t>
            </a:r>
            <a:r>
              <a:rPr lang="en-AU" b="0" i="1" baseline="0" dirty="0"/>
              <a:t>=LehVFM6UPfg</a:t>
            </a:r>
          </a:p>
          <a:p>
            <a:endParaRPr lang="en-AU"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E2BA32-E7AC-4DDF-9526-389338D9311D}"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162982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fontScale="47500" lnSpcReduction="20000"/>
          </a:bodyPr>
          <a:lstStyle/>
          <a:p>
            <a:r>
              <a:rPr lang="en-AU" sz="2000" b="1" dirty="0">
                <a:solidFill>
                  <a:schemeClr val="accent5">
                    <a:lumMod val="50000"/>
                  </a:schemeClr>
                </a:solidFill>
                <a:latin typeface="+mn-lt"/>
              </a:rPr>
              <a:t>The preferred solution = eliminate the source of the loud noise. </a:t>
            </a:r>
          </a:p>
          <a:p>
            <a:endParaRPr lang="en-AU" sz="2000" dirty="0">
              <a:latin typeface="+mn-lt"/>
            </a:endParaRPr>
          </a:p>
          <a:p>
            <a:r>
              <a:rPr lang="en-AU" sz="2000" dirty="0">
                <a:latin typeface="+mn-lt"/>
              </a:rPr>
              <a:t>When this is not possible or practical to eliminate the noise source, minimise exposure using the hierarchy of controls such as:</a:t>
            </a:r>
          </a:p>
          <a:p>
            <a:endParaRPr lang="en-AU" sz="2000" dirty="0">
              <a:latin typeface="+mn-lt"/>
            </a:endParaRPr>
          </a:p>
          <a:p>
            <a:pPr marL="600075" lvl="1" indent="-257175">
              <a:spcAft>
                <a:spcPts val="900"/>
              </a:spcAft>
              <a:buFont typeface="Arial" panose="020B0604020202020204" pitchFamily="34" charset="0"/>
              <a:buChar char="•"/>
            </a:pPr>
            <a:r>
              <a:rPr lang="en-AU" sz="2000" b="1" dirty="0">
                <a:latin typeface="+mn-lt"/>
              </a:rPr>
              <a:t>substitute</a:t>
            </a:r>
            <a:r>
              <a:rPr lang="en-AU" sz="2000" dirty="0">
                <a:latin typeface="+mn-lt"/>
              </a:rPr>
              <a:t> the noise source with quieter machinery or processes</a:t>
            </a:r>
          </a:p>
          <a:p>
            <a:pPr marL="600075" marR="0" lvl="1" indent="-257175" algn="l" defTabSz="914400" rtl="0" eaLnBrk="0" fontAlgn="base" latinLnBrk="0" hangingPunct="0">
              <a:lnSpc>
                <a:spcPct val="100000"/>
              </a:lnSpc>
              <a:spcBef>
                <a:spcPct val="30000"/>
              </a:spcBef>
              <a:spcAft>
                <a:spcPts val="900"/>
              </a:spcAft>
              <a:buClrTx/>
              <a:buSzTx/>
              <a:buFont typeface="Arial" panose="020B0604020202020204" pitchFamily="34" charset="0"/>
              <a:buChar char="•"/>
              <a:tabLst/>
              <a:defRPr/>
            </a:pPr>
            <a:r>
              <a:rPr lang="en-AU" sz="2000" dirty="0">
                <a:latin typeface="+mn-lt"/>
              </a:rPr>
              <a:t>apply </a:t>
            </a:r>
            <a:r>
              <a:rPr lang="en-AU" sz="2000" b="1" dirty="0">
                <a:latin typeface="+mn-lt"/>
              </a:rPr>
              <a:t>engineering</a:t>
            </a:r>
            <a:r>
              <a:rPr lang="en-AU" sz="2000" dirty="0">
                <a:latin typeface="+mn-lt"/>
              </a:rPr>
              <a:t> solutions such as vibration dampeners, mufflers, and absorptive panels</a:t>
            </a:r>
          </a:p>
          <a:p>
            <a:pPr marL="600075" lvl="1" indent="-257175">
              <a:spcAft>
                <a:spcPts val="900"/>
              </a:spcAft>
              <a:buFont typeface="Arial" panose="020B0604020202020204" pitchFamily="34" charset="0"/>
              <a:buChar char="•"/>
            </a:pPr>
            <a:r>
              <a:rPr lang="en-AU" sz="2000" b="1" dirty="0">
                <a:latin typeface="+mn-lt"/>
              </a:rPr>
              <a:t>isolate</a:t>
            </a:r>
            <a:r>
              <a:rPr lang="en-AU" sz="2000" dirty="0">
                <a:latin typeface="+mn-lt"/>
              </a:rPr>
              <a:t> the noise source from workers for instance: barriers, apply </a:t>
            </a:r>
            <a:r>
              <a:rPr lang="en-AU" sz="2000" b="1" dirty="0">
                <a:latin typeface="+mn-lt"/>
              </a:rPr>
              <a:t>administrative</a:t>
            </a:r>
            <a:r>
              <a:rPr lang="en-AU" sz="2000" dirty="0">
                <a:latin typeface="+mn-lt"/>
              </a:rPr>
              <a:t> solutions </a:t>
            </a:r>
          </a:p>
          <a:p>
            <a:pPr marL="600075" lvl="1" indent="-257175">
              <a:spcAft>
                <a:spcPts val="900"/>
              </a:spcAft>
              <a:buFont typeface="Arial" panose="020B0604020202020204" pitchFamily="34" charset="0"/>
              <a:buChar char="•"/>
            </a:pPr>
            <a:endParaRPr lang="en-AU" sz="2000" dirty="0">
              <a:latin typeface="+mn-lt"/>
            </a:endParaRPr>
          </a:p>
          <a:p>
            <a:pPr>
              <a:spcAft>
                <a:spcPts val="900"/>
              </a:spcAft>
            </a:pPr>
            <a:r>
              <a:rPr lang="en-AU" sz="2000" dirty="0">
                <a:latin typeface="+mn-lt"/>
              </a:rPr>
              <a:t>When none of the above are reasonably practicable, </a:t>
            </a:r>
            <a:r>
              <a:rPr lang="en-AU" sz="2000" b="1" dirty="0">
                <a:latin typeface="+mn-lt"/>
              </a:rPr>
              <a:t>provide hearing protection</a:t>
            </a:r>
            <a:r>
              <a:rPr lang="en-AU" sz="1800" b="1" dirty="0">
                <a:latin typeface="+mn-lt"/>
              </a:rPr>
              <a:t>.</a:t>
            </a:r>
            <a:endParaRPr lang="en-AU" sz="1800" dirty="0">
              <a:latin typeface="+mn-lt"/>
            </a:endParaRPr>
          </a:p>
          <a:p>
            <a:pPr marL="0" indent="0">
              <a:buNone/>
            </a:pPr>
            <a:endParaRPr lang="en-AU" dirty="0">
              <a:solidFill>
                <a:srgbClr val="000000"/>
              </a:solidFill>
              <a:latin typeface="Bahnschrift SemiLight" panose="020B0502040204020203" pitchFamily="34" charset="0"/>
            </a:endParaRPr>
          </a:p>
          <a:p>
            <a:pPr marL="0" indent="0">
              <a:buNone/>
            </a:pPr>
            <a:r>
              <a:rPr lang="en-AU" dirty="0">
                <a:solidFill>
                  <a:srgbClr val="000000"/>
                </a:solidFill>
                <a:latin typeface="Bahnschrift SemiLight" panose="020B0502040204020203" pitchFamily="34" charset="0"/>
              </a:rPr>
              <a:t>Hearing protection should be issued to employees: </a:t>
            </a:r>
          </a:p>
          <a:p>
            <a:pPr marL="0" indent="0">
              <a:buNone/>
            </a:pPr>
            <a:endParaRPr lang="en-AU" dirty="0">
              <a:solidFill>
                <a:srgbClr val="000000"/>
              </a:solidFill>
              <a:latin typeface="Bahnschrift SemiLight" panose="020B0502040204020203" pitchFamily="34" charset="0"/>
            </a:endParaRPr>
          </a:p>
          <a:p>
            <a:pPr marL="171450" indent="-171450">
              <a:buFont typeface="Arial" panose="020B0604020202020204" pitchFamily="34" charset="0"/>
              <a:buChar char="•"/>
            </a:pPr>
            <a:r>
              <a:rPr lang="en-AU" dirty="0">
                <a:latin typeface="Bahnschrift SemiLight" panose="020B0502040204020203" pitchFamily="34" charset="0"/>
              </a:rPr>
              <a:t>where extra protection is needed above what has been achieved using noise control; </a:t>
            </a:r>
          </a:p>
          <a:p>
            <a:pPr marL="171450" indent="-171450">
              <a:buFont typeface="Arial" panose="020B0604020202020204" pitchFamily="34" charset="0"/>
              <a:buChar char="•"/>
            </a:pPr>
            <a:r>
              <a:rPr lang="en-AU" dirty="0">
                <a:latin typeface="Bahnschrift SemiLight" panose="020B0502040204020203" pitchFamily="34" charset="0"/>
              </a:rPr>
              <a:t>as a short-term measure while other methods of controlling noise are being developed. </a:t>
            </a:r>
            <a:endParaRPr lang="en-AU"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a:solidFill>
                  <a:schemeClr val="tx1"/>
                </a:solidFill>
                <a:latin typeface="+mn-lt"/>
                <a:ea typeface="+mn-ea"/>
                <a:cs typeface="+mn-cs"/>
              </a:rPr>
              <a:t>A comprehensive hearing conservation program or noise control program should include strict adherence to the hierarchy of controls as well as assessments of noise exposure and hearing; education with respect to risks, solutions and responsibilities; and training on noise control and personal protection.</a:t>
            </a:r>
            <a:r>
              <a:rPr lang="en-AU"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effectLst/>
              </a:rPr>
              <a:t>A hearing conservation program includes noise assessment, hearing protector selection, employee training and education, audiometric testing, maintenance, inspection, record keeping, and program evaluation.</a:t>
            </a:r>
            <a:endParaRPr lang="en-AU"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kern="1200" dirty="0">
                <a:solidFill>
                  <a:schemeClr val="tx1"/>
                </a:solidFill>
                <a:effectLst/>
                <a:latin typeface="+mn-lt"/>
                <a:ea typeface="+mn-ea"/>
                <a:cs typeface="+mn-cs"/>
              </a:rPr>
              <a:t>Equipment and machinery should be well maintained and when purchasing new products enhanced noise control should be considered.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kern="1200" dirty="0">
                <a:solidFill>
                  <a:schemeClr val="tx1"/>
                </a:solidFill>
                <a:effectLst/>
                <a:latin typeface="+mn-lt"/>
                <a:ea typeface="+mn-ea"/>
                <a:cs typeface="+mn-cs"/>
              </a:rPr>
              <a:t>Job</a:t>
            </a:r>
            <a:r>
              <a:rPr lang="en-AU" sz="1200" b="0" kern="1200" baseline="0" dirty="0">
                <a:solidFill>
                  <a:schemeClr val="tx1"/>
                </a:solidFill>
                <a:effectLst/>
                <a:latin typeface="+mn-lt"/>
                <a:ea typeface="+mn-ea"/>
                <a:cs typeface="+mn-cs"/>
              </a:rPr>
              <a:t> rotation </a:t>
            </a:r>
            <a:r>
              <a:rPr lang="en-AU" sz="1200" b="0" kern="1200" dirty="0">
                <a:solidFill>
                  <a:schemeClr val="tx1"/>
                </a:solidFill>
                <a:effectLst/>
                <a:latin typeface="+mn-lt"/>
                <a:ea typeface="+mn-ea"/>
                <a:cs typeface="+mn-cs"/>
              </a:rPr>
              <a:t>to reduce the time</a:t>
            </a:r>
            <a:r>
              <a:rPr lang="en-AU" sz="1200" b="0" kern="1200" baseline="0" dirty="0">
                <a:solidFill>
                  <a:schemeClr val="tx1"/>
                </a:solidFill>
                <a:effectLst/>
                <a:latin typeface="+mn-lt"/>
                <a:ea typeface="+mn-ea"/>
                <a:cs typeface="+mn-cs"/>
              </a:rPr>
              <a:t> exposed </a:t>
            </a:r>
            <a:r>
              <a:rPr lang="en-AU" sz="1200" b="0" kern="1200" dirty="0">
                <a:solidFill>
                  <a:schemeClr val="tx1"/>
                </a:solidFill>
                <a:effectLst/>
                <a:latin typeface="+mn-lt"/>
                <a:ea typeface="+mn-ea"/>
                <a:cs typeface="+mn-cs"/>
              </a:rPr>
              <a:t>is also an effective measure. </a:t>
            </a:r>
          </a:p>
          <a:p>
            <a:endParaRPr lang="en-AU" dirty="0"/>
          </a:p>
          <a:p>
            <a:r>
              <a:rPr lang="en-AU" dirty="0" smtClean="0"/>
              <a:t>Source: Managing</a:t>
            </a:r>
            <a:r>
              <a:rPr lang="en-AU" baseline="0" dirty="0" smtClean="0"/>
              <a:t> Noise and Preventing Hearing Loss at Work – Code of Practice - </a:t>
            </a:r>
            <a:r>
              <a:rPr lang="en-AU" dirty="0" smtClean="0"/>
              <a:t>https://www.safeworkaustralia.gov.au/system/files/documents/1702/managing_noise_preventing_hearing_loss_work.pdf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704402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Based </a:t>
            </a:r>
            <a:r>
              <a:rPr lang="en-AU" dirty="0"/>
              <a:t>on recent exposure monitoring data, areas of significant concern are:</a:t>
            </a:r>
          </a:p>
          <a:p>
            <a:endParaRPr lang="en-AU" dirty="0"/>
          </a:p>
          <a:p>
            <a:pPr marL="171450" indent="-171450">
              <a:buFont typeface="Arial" panose="020B0604020202020204" pitchFamily="34" charset="0"/>
              <a:buChar char="•"/>
            </a:pPr>
            <a:r>
              <a:rPr lang="en-AU" dirty="0"/>
              <a:t>61 % of all noise exposure measurements for mine workers exceeded 85 </a:t>
            </a:r>
            <a:r>
              <a:rPr lang="en-AU" dirty="0" err="1"/>
              <a:t>dBA</a:t>
            </a:r>
            <a:endParaRPr lang="en-AU" dirty="0"/>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in more than 35% of the noise exposures exceeding 85 </a:t>
            </a:r>
            <a:r>
              <a:rPr lang="en-AU" dirty="0" err="1"/>
              <a:t>dBA</a:t>
            </a:r>
            <a:r>
              <a:rPr lang="en-AU" dirty="0"/>
              <a:t>, the worker was not using PPE.</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Failure to use hearing protection is consistent across all ages and occupations, including workers in</a:t>
            </a:r>
            <a:r>
              <a:rPr lang="en-AU" baseline="0" dirty="0"/>
              <a:t> </a:t>
            </a:r>
            <a:r>
              <a:rPr lang="en-AU" dirty="0"/>
              <a:t>management and supervisory roles.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More</a:t>
            </a:r>
            <a:r>
              <a:rPr lang="en-AU" baseline="0" dirty="0"/>
              <a:t> information is contained in MSB 153 (released 24 August 2018)</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74994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a:t>
            </a:fld>
            <a:endParaRPr lang="en-AU"/>
          </a:p>
        </p:txBody>
      </p:sp>
    </p:spTree>
    <p:extLst>
      <p:ext uri="{BB962C8B-B14F-4D97-AF65-F5344CB8AC3E}">
        <p14:creationId xmlns:p14="http://schemas.microsoft.com/office/powerpoint/2010/main" val="247701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0" dirty="0">
                <a:solidFill>
                  <a:srgbClr val="000000"/>
                </a:solidFill>
                <a:latin typeface="Bahnschrift SemiLight" panose="020B0502040204020203" pitchFamily="34" charset="0"/>
              </a:rPr>
              <a:t>Consult with workers when proposing to make any changes that may affect their health and safety, for example when planning to buy new machinery or equipment.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200" b="0" dirty="0">
              <a:solidFill>
                <a:srgbClr val="000000"/>
              </a:solidFill>
              <a:latin typeface="Bahnschrift SemiLight" panose="020B0502040204020203"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0" dirty="0">
                <a:solidFill>
                  <a:srgbClr val="000000"/>
                </a:solidFill>
                <a:latin typeface="Bahnschrift SemiLight" panose="020B0502040204020203" pitchFamily="34" charset="0"/>
              </a:rPr>
              <a:t>Consult with workers and Health and Safety Representatives (SHREP’s) is required at each step of the risk management process.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sz="1200" b="0" dirty="0">
              <a:solidFill>
                <a:srgbClr val="000000"/>
              </a:solidFill>
              <a:latin typeface="Bahnschrift SemiLight" panose="020B0502040204020203"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0" dirty="0">
                <a:solidFill>
                  <a:srgbClr val="000000"/>
                </a:solidFill>
                <a:latin typeface="Bahnschrift SemiLight" panose="020B0502040204020203" pitchFamily="34" charset="0"/>
              </a:rPr>
              <a:t>By drawing on the experience, knowledge and ideas of your workers you are more likely to identify all hazards and choose effective control measures.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sz="1200" b="0" dirty="0">
              <a:solidFill>
                <a:srgbClr val="000000"/>
              </a:solidFill>
              <a:latin typeface="Bahnschrift SemiLight" panose="020B0502040204020203"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b="0" dirty="0">
                <a:solidFill>
                  <a:srgbClr val="000000"/>
                </a:solidFill>
                <a:latin typeface="Bahnschrift SemiLight" panose="020B0502040204020203" pitchFamily="34" charset="0"/>
              </a:rPr>
              <a:t>Workers must have access to relevant information such as noise exposure data and potential control </a:t>
            </a:r>
            <a:r>
              <a:rPr lang="en-AU" b="0" dirty="0" smtClean="0">
                <a:solidFill>
                  <a:srgbClr val="000000"/>
                </a:solidFill>
                <a:latin typeface="Bahnschrift SemiLight" panose="020B0502040204020203" pitchFamily="34" charset="0"/>
              </a:rPr>
              <a:t>options</a:t>
            </a:r>
            <a:r>
              <a:rPr lang="en-AU" b="0" baseline="0" dirty="0" smtClean="0">
                <a:solidFill>
                  <a:srgbClr val="000000"/>
                </a:solidFill>
                <a:latin typeface="Bahnschrift SemiLight" panose="020B0502040204020203" pitchFamily="34" charset="0"/>
              </a:rPr>
              <a:t> (this information should be contained in the sites noise report and noise control plan).</a:t>
            </a:r>
            <a:endParaRPr lang="en-AU" b="0" dirty="0">
              <a:solidFill>
                <a:srgbClr val="000000"/>
              </a:solidFill>
              <a:latin typeface="Bahnschrift Semi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623289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sz="1200" dirty="0">
                <a:latin typeface="Trebuchet MS" panose="020B0603020202020204" pitchFamily="34" charset="0"/>
                <a:ea typeface="ＭＳ Ｐゴシック" panose="020B0600070205080204" pitchFamily="34" charset="-128"/>
              </a:rPr>
              <a:t>The noise levels are described in decibels (</a:t>
            </a:r>
            <a:r>
              <a:rPr lang="en-AU" altLang="en-US" sz="1200" dirty="0">
                <a:solidFill>
                  <a:srgbClr val="E1701E"/>
                </a:solidFill>
                <a:latin typeface="Trebuchet MS" panose="020B0603020202020204" pitchFamily="34" charset="0"/>
                <a:ea typeface="ＭＳ Ｐゴシック" panose="020B0600070205080204" pitchFamily="34" charset="-128"/>
              </a:rPr>
              <a:t>dB</a:t>
            </a:r>
            <a:r>
              <a:rPr lang="en-AU" altLang="en-US" sz="1200" dirty="0">
                <a:latin typeface="Trebuchet MS" panose="020B0603020202020204" pitchFamily="34" charset="0"/>
                <a:ea typeface="ＭＳ Ｐゴシック" panose="020B0600070205080204"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en-US" sz="1200" dirty="0">
              <a:latin typeface="Trebuchet MS" panose="020B0603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sz="1200" dirty="0">
                <a:latin typeface="Trebuchet MS" panose="020B0603020202020204" pitchFamily="34" charset="0"/>
                <a:ea typeface="ＭＳ Ｐゴシック" panose="020B0600070205080204" pitchFamily="34" charset="-128"/>
              </a:rPr>
              <a:t>They can not be added or subtracted in the usual arithmetic way because the dB scale is logarithmic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en-US" sz="1200" dirty="0">
              <a:latin typeface="Trebuchet MS" panose="020B0603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sz="1200" dirty="0">
                <a:latin typeface="Trebuchet MS" panose="020B0603020202020204" pitchFamily="34" charset="0"/>
                <a:ea typeface="ＭＳ Ｐゴシック" panose="020B0600070205080204" pitchFamily="34" charset="-128"/>
              </a:rPr>
              <a:t>For example:</a:t>
            </a:r>
            <a:r>
              <a:rPr lang="en-AU" altLang="en-US" sz="1200" baseline="0" dirty="0">
                <a:latin typeface="Trebuchet MS" panose="020B0603020202020204" pitchFamily="34" charset="0"/>
                <a:ea typeface="ＭＳ Ｐゴシック" panose="020B0600070205080204" pitchFamily="34" charset="-128"/>
              </a:rPr>
              <a:t> </a:t>
            </a:r>
            <a:r>
              <a:rPr lang="en-AU" altLang="en-US" sz="1200" dirty="0">
                <a:latin typeface="Trebuchet MS" panose="020B0603020202020204" pitchFamily="34" charset="0"/>
                <a:ea typeface="ＭＳ Ｐゴシック" panose="020B0600070205080204" pitchFamily="34" charset="-128"/>
              </a:rPr>
              <a:t>Two identical</a:t>
            </a:r>
            <a:r>
              <a:rPr lang="en-AU" altLang="en-US" sz="1200" baseline="0" dirty="0">
                <a:latin typeface="Trebuchet MS" panose="020B0603020202020204" pitchFamily="34" charset="0"/>
                <a:ea typeface="ＭＳ Ｐゴシック" panose="020B0600070205080204" pitchFamily="34" charset="-128"/>
              </a:rPr>
              <a:t> noise sources</a:t>
            </a:r>
            <a:r>
              <a:rPr lang="en-AU" altLang="en-US" sz="1200" dirty="0">
                <a:latin typeface="Trebuchet MS" panose="020B0603020202020204" pitchFamily="34" charset="0"/>
                <a:ea typeface="ＭＳ Ｐゴシック" panose="020B0600070205080204" pitchFamily="34" charset="-128"/>
              </a:rPr>
              <a:t> emitting 90 dB(A) produce the combined noise level of 93 dB(A), not 180 dB(A)</a:t>
            </a:r>
          </a:p>
          <a:p>
            <a:endParaRPr lang="en-AU"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altLang="en-US" sz="1200" dirty="0">
                <a:latin typeface="Trebuchet MS" panose="020B0603020202020204" pitchFamily="34" charset="0"/>
                <a:ea typeface="ＭＳ Ｐゴシック" panose="020B0600070205080204" pitchFamily="34" charset="-128"/>
              </a:rPr>
              <a:t>3 dB(A) increase corresponds to a </a:t>
            </a:r>
            <a:r>
              <a:rPr lang="en-AU" altLang="en-US" sz="1200" dirty="0">
                <a:solidFill>
                  <a:srgbClr val="E1701E"/>
                </a:solidFill>
                <a:latin typeface="Trebuchet MS" panose="020B0603020202020204" pitchFamily="34" charset="0"/>
                <a:ea typeface="ＭＳ Ｐゴシック" panose="020B0600070205080204" pitchFamily="34" charset="-128"/>
              </a:rPr>
              <a:t>doubling</a:t>
            </a:r>
            <a:r>
              <a:rPr lang="en-AU" altLang="en-US" sz="1200" dirty="0">
                <a:latin typeface="Trebuchet MS" panose="020B0603020202020204" pitchFamily="34" charset="0"/>
                <a:ea typeface="ＭＳ Ｐゴシック" panose="020B0600070205080204" pitchFamily="34" charset="-128"/>
              </a:rPr>
              <a:t> of sound energy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altLang="en-US" sz="1200" dirty="0">
                <a:latin typeface="Trebuchet MS" panose="020B0603020202020204" pitchFamily="34" charset="0"/>
                <a:ea typeface="ＭＳ Ｐゴシック" panose="020B0600070205080204" pitchFamily="34" charset="-128"/>
              </a:rPr>
              <a:t>10 dB(A) increase corresponds to a </a:t>
            </a:r>
            <a:r>
              <a:rPr lang="en-AU" altLang="en-US" sz="1200" dirty="0">
                <a:solidFill>
                  <a:srgbClr val="E1701E"/>
                </a:solidFill>
                <a:latin typeface="Trebuchet MS" panose="020B0603020202020204" pitchFamily="34" charset="0"/>
                <a:ea typeface="ＭＳ Ｐゴシック" panose="020B0600070205080204" pitchFamily="34" charset="-128"/>
              </a:rPr>
              <a:t>10 times</a:t>
            </a:r>
            <a:r>
              <a:rPr lang="en-AU" altLang="en-US" sz="1200" dirty="0">
                <a:latin typeface="Trebuchet MS" panose="020B0603020202020204" pitchFamily="34" charset="0"/>
                <a:ea typeface="ＭＳ Ｐゴシック" panose="020B0600070205080204" pitchFamily="34" charset="-128"/>
              </a:rPr>
              <a:t> increase of the sound energy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altLang="en-US" sz="1200" dirty="0">
                <a:latin typeface="Trebuchet MS" panose="020B0603020202020204" pitchFamily="34" charset="0"/>
                <a:ea typeface="ＭＳ Ｐゴシック" panose="020B0600070205080204" pitchFamily="34" charset="-128"/>
              </a:rPr>
              <a:t>20 dB(A) increase corresponds to a </a:t>
            </a:r>
            <a:r>
              <a:rPr lang="en-AU" altLang="en-US" sz="1200" dirty="0">
                <a:solidFill>
                  <a:srgbClr val="E1701E"/>
                </a:solidFill>
                <a:latin typeface="Trebuchet MS" panose="020B0603020202020204" pitchFamily="34" charset="0"/>
                <a:ea typeface="ＭＳ Ｐゴシック" panose="020B0600070205080204" pitchFamily="34" charset="-128"/>
              </a:rPr>
              <a:t>100 times</a:t>
            </a:r>
            <a:r>
              <a:rPr lang="en-AU" altLang="en-US" sz="1200" dirty="0">
                <a:latin typeface="Trebuchet MS" panose="020B0603020202020204" pitchFamily="34" charset="0"/>
                <a:ea typeface="ＭＳ Ｐゴシック" panose="020B0600070205080204" pitchFamily="34" charset="-128"/>
              </a:rPr>
              <a:t> increase of the sound energy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en-US" sz="1200" dirty="0">
              <a:latin typeface="Trebuchet MS" panose="020B0603020202020204" pitchFamily="34" charset="0"/>
              <a:ea typeface="ＭＳ Ｐゴシック" panose="020B0600070205080204" pitchFamily="34" charset="-128"/>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53616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51781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72821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E2BA32-E7AC-4DDF-9526-389338D9311D}" type="slidenum">
              <a:rPr lang="en-AU" smtClean="0"/>
              <a:t>24</a:t>
            </a:fld>
            <a:endParaRPr lang="en-AU"/>
          </a:p>
        </p:txBody>
      </p:sp>
    </p:spTree>
    <p:extLst>
      <p:ext uri="{BB962C8B-B14F-4D97-AF65-F5344CB8AC3E}">
        <p14:creationId xmlns:p14="http://schemas.microsoft.com/office/powerpoint/2010/main" val="28449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slide </a:t>
            </a:r>
            <a:r>
              <a:rPr lang="en-AU"/>
              <a:t>about awards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9679B7-217F-461E-8C46-624B77FF316E}"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79584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332341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a:bodyPr>
          <a:lstStyle/>
          <a:p>
            <a:r>
              <a:rPr lang="en-AU" baseline="0" dirty="0" smtClean="0"/>
              <a:t>We </a:t>
            </a:r>
            <a:r>
              <a:rPr lang="en-AU" baseline="0" dirty="0"/>
              <a:t>are aiming to:</a:t>
            </a:r>
          </a:p>
          <a:p>
            <a:endParaRPr lang="en-AU" baseline="0" dirty="0"/>
          </a:p>
          <a:p>
            <a:pPr marL="171450" indent="-171450">
              <a:buFontTx/>
              <a:buChar char="-"/>
            </a:pPr>
            <a:r>
              <a:rPr lang="en-AU" baseline="0" dirty="0"/>
              <a:t>Ensure workers go home in the same physical condition that they arrived at work in.</a:t>
            </a:r>
          </a:p>
          <a:p>
            <a:pPr marL="171450" indent="-171450">
              <a:buFontTx/>
              <a:buChar char="-"/>
            </a:pPr>
            <a:endParaRPr lang="en-AU" baseline="0" dirty="0"/>
          </a:p>
          <a:p>
            <a:pPr marL="171450" indent="-171450">
              <a:buFontTx/>
              <a:buChar char="-"/>
            </a:pPr>
            <a:r>
              <a:rPr lang="en-AU" baseline="0" dirty="0"/>
              <a:t>Make sure that what happens at work does not impact detrimentally on workers mental health while they are at work or have a negative impact on their life outside of work. </a:t>
            </a:r>
          </a:p>
          <a:p>
            <a:pPr marL="171450" indent="-171450">
              <a:buFontTx/>
              <a:buChar char="-"/>
            </a:pPr>
            <a:endParaRPr lang="en-AU" baseline="0" dirty="0"/>
          </a:p>
          <a:p>
            <a:pPr marL="171450" indent="-171450">
              <a:buFontTx/>
              <a:buChar char="-"/>
            </a:pPr>
            <a:r>
              <a:rPr lang="en-AU" baseline="0" dirty="0"/>
              <a:t>Make sure that workers are not exposed to hazards today that may not necessarily have a negative impact today </a:t>
            </a:r>
            <a:r>
              <a:rPr lang="en-AU" baseline="0" dirty="0" smtClean="0"/>
              <a:t>but </a:t>
            </a:r>
            <a:r>
              <a:rPr lang="en-AU" baseline="0" dirty="0"/>
              <a:t>have the potential to ruin their retirement plans – think hearing loss, lung diseases</a:t>
            </a:r>
            <a:r>
              <a:rPr lang="en-AU" baseline="0" dirty="0" smtClean="0"/>
              <a:t>, occupational cancers, </a:t>
            </a:r>
            <a:r>
              <a:rPr lang="en-AU" baseline="0" dirty="0"/>
              <a:t>impact on fertility, </a:t>
            </a:r>
            <a:r>
              <a:rPr lang="en-AU" baseline="0" dirty="0" smtClean="0"/>
              <a:t>disabling injuries </a:t>
            </a:r>
            <a:r>
              <a:rPr lang="en-AU" baseline="0" dirty="0"/>
              <a:t>etc</a:t>
            </a:r>
            <a:r>
              <a:rPr lang="en-AU" baseline="0" dirty="0" smtClean="0"/>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200" b="0" kern="1200" dirty="0" smtClean="0">
                <a:solidFill>
                  <a:schemeClr val="tx1"/>
                </a:solidFill>
                <a:effectLst/>
                <a:latin typeface="+mn-lt"/>
                <a:ea typeface="+mn-ea"/>
                <a:cs typeface="+mn-cs"/>
              </a:rPr>
              <a:t>Exposure to hazardous noise can also result in quickened pulse rates, increased blood pressure, narrowing of blood vessels, nervousness, sleeplessness, and fatigue.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1" kern="1200" dirty="0" smtClean="0">
                <a:solidFill>
                  <a:schemeClr val="tx1"/>
                </a:solidFill>
                <a:effectLst/>
                <a:latin typeface="+mn-lt"/>
                <a:ea typeface="+mn-ea"/>
                <a:cs typeface="+mn-cs"/>
              </a:rPr>
              <a:t>Reference: Work Related Noise Induced Hearing Loss in Australia (April 2006) - https://www.safeworkaustralia.gov.au/system/files/documents/1702/workrelated_noise_induced_hearing.pdf </a:t>
            </a:r>
            <a:endParaRPr lang="en-AU"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16216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baseline="0" dirty="0">
              <a:latin typeface="Bahnschrift SemiLight" panose="020B0502040204020203"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200" kern="1200" baseline="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002680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AU" sz="1000" dirty="0" smtClean="0"/>
              <a:t>1 in 6 Australians is affected by hearing loss. With an ageing population, [this] is expected to increase to 1 in 4 by 2050</a:t>
            </a:r>
          </a:p>
          <a:p>
            <a:pPr marL="342900" indent="-342900">
              <a:buFont typeface="Arial" panose="020B0604020202020204" pitchFamily="34" charset="0"/>
              <a:buChar char="•"/>
            </a:pPr>
            <a:endParaRPr lang="en-AU" sz="1000" dirty="0" smtClean="0"/>
          </a:p>
          <a:p>
            <a:pPr marL="342900" indent="-342900">
              <a:buFont typeface="Arial" panose="020B0604020202020204" pitchFamily="34" charset="0"/>
              <a:buChar char="•"/>
            </a:pPr>
            <a:r>
              <a:rPr lang="en-AU" sz="1000" dirty="0" smtClean="0"/>
              <a:t>Most common causes of hearing loss are ageing and excessive exposure to loud sounds</a:t>
            </a:r>
          </a:p>
          <a:p>
            <a:pPr marL="342900" indent="-342900">
              <a:buFont typeface="Arial" panose="020B0604020202020204" pitchFamily="34" charset="0"/>
              <a:buChar char="•"/>
            </a:pPr>
            <a:endParaRPr lang="en-AU" sz="1000" dirty="0" smtClean="0"/>
          </a:p>
          <a:p>
            <a:pPr marL="342900" indent="-342900">
              <a:buFont typeface="Arial" panose="020B0604020202020204" pitchFamily="34" charset="0"/>
              <a:buChar char="•"/>
            </a:pPr>
            <a:r>
              <a:rPr lang="en-AU" sz="1000" dirty="0" smtClean="0"/>
              <a:t>Effects of age and noise exposure are additive. Therefore, noise exposure may cause hearing loss in middle age that would not otherwise occur until old age.</a:t>
            </a:r>
          </a:p>
          <a:p>
            <a:pPr marL="342900" indent="-342900">
              <a:buFont typeface="Arial" panose="020B0604020202020204" pitchFamily="34" charset="0"/>
              <a:buChar char="•"/>
            </a:pPr>
            <a:endParaRPr lang="en-AU" sz="1000" dirty="0" smtClean="0"/>
          </a:p>
          <a:p>
            <a:pPr marL="342900" indent="-342900">
              <a:buFont typeface="Arial" panose="020B0604020202020204" pitchFamily="34" charset="0"/>
              <a:buChar char="•"/>
            </a:pPr>
            <a:r>
              <a:rPr lang="en-AU" sz="1200" kern="1200" dirty="0" smtClean="0">
                <a:solidFill>
                  <a:schemeClr val="tx1"/>
                </a:solidFill>
                <a:effectLst/>
                <a:latin typeface="+mn-lt"/>
                <a:ea typeface="+mn-ea"/>
                <a:cs typeface="+mn-cs"/>
              </a:rPr>
              <a:t>Once hearing loss occurs, it can’t be reversed.</a:t>
            </a:r>
            <a:endParaRPr lang="en-AU" sz="1000" dirty="0" smtClean="0"/>
          </a:p>
          <a:p>
            <a:pPr marL="0" marR="0" lvl="0" indent="0" algn="l" defTabSz="91430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0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000" dirty="0" smtClean="0">
                <a:effectLst/>
              </a:rPr>
              <a:t>It is less well known that a substantial number of medications and common industrial chemicals can also cause hearing loss or exacerbate the effects of noise.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000" dirty="0" smtClean="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000" dirty="0" smtClean="0">
                <a:effectLst/>
              </a:rPr>
              <a:t>These chemicals are said to be ototoxic (</a:t>
            </a:r>
            <a:r>
              <a:rPr lang="en-AU" sz="1000" dirty="0" err="1" smtClean="0">
                <a:effectLst/>
              </a:rPr>
              <a:t>oto</a:t>
            </a:r>
            <a:r>
              <a:rPr lang="en-AU" sz="1000" dirty="0" smtClean="0">
                <a:effectLst/>
              </a:rPr>
              <a:t> = ear, toxic = poisonous).  </a:t>
            </a:r>
          </a:p>
          <a:p>
            <a:endParaRPr lang="en-AU" sz="1000" baseline="0" dirty="0" smtClean="0">
              <a:effectLst/>
            </a:endParaRPr>
          </a:p>
          <a:p>
            <a:r>
              <a:rPr lang="en-AU" sz="1000" i="1" baseline="0" dirty="0" smtClean="0">
                <a:effectLst/>
              </a:rPr>
              <a:t>Source: https://www.safeworkaustralia.gov.au/system/files/documents/1702/occupational_noiseinduced_hearing_loss_australia_2010.pdf </a:t>
            </a:r>
            <a:endParaRPr lang="en-AU" sz="1000" i="1" dirty="0" smtClean="0"/>
          </a:p>
          <a:p>
            <a:pPr marL="0" marR="0" lvl="0" indent="0" algn="l" defTabSz="91430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000" i="1" dirty="0" smtClean="0"/>
          </a:p>
          <a:p>
            <a:pPr marL="0" marR="0" lvl="0" indent="0" algn="l" defTabSz="914309"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000" i="1" dirty="0" smtClean="0"/>
              <a:t>Source: Access Economics, Listen Hear! The economic impact and cost of hearing loss in Australia, (February 2006), p. 5.</a:t>
            </a:r>
          </a:p>
          <a:p>
            <a:pPr marL="171450" marR="0" lvl="0" indent="-171450" algn="l" defTabSz="914309"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sz="1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E2BA32-E7AC-4DDF-9526-389338D9311D}"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82111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Generally, NILH is</a:t>
            </a:r>
            <a:r>
              <a:rPr lang="en-AU" baseline="0" dirty="0" smtClean="0"/>
              <a:t> related to:</a:t>
            </a:r>
          </a:p>
          <a:p>
            <a:endParaRPr lang="en-AU" baseline="0" dirty="0" smtClean="0"/>
          </a:p>
          <a:p>
            <a:pPr marL="913114" lvl="1" indent="-249031">
              <a:buFont typeface="Arial" panose="020B0604020202020204" pitchFamily="34" charset="0"/>
              <a:buChar char="•"/>
            </a:pPr>
            <a:r>
              <a:rPr lang="en-AU" dirty="0" smtClean="0"/>
              <a:t>How loud the sound is (the decibel level),</a:t>
            </a:r>
          </a:p>
          <a:p>
            <a:pPr marL="913114" lvl="1" indent="-249031">
              <a:buFont typeface="Arial" panose="020B0604020202020204" pitchFamily="34" charset="0"/>
              <a:buChar char="•"/>
            </a:pPr>
            <a:r>
              <a:rPr lang="en-AU" dirty="0" smtClean="0"/>
              <a:t>The amount of time you are exposed to the sound, and</a:t>
            </a:r>
          </a:p>
          <a:p>
            <a:pPr marL="913114" lvl="1" indent="-249031">
              <a:buFont typeface="Arial" panose="020B0604020202020204" pitchFamily="34" charset="0"/>
              <a:buChar char="•"/>
            </a:pPr>
            <a:r>
              <a:rPr lang="en-AU" dirty="0" smtClean="0"/>
              <a:t>How far away you are from the sound.</a:t>
            </a:r>
          </a:p>
          <a:p>
            <a:pPr marL="0" indent="0">
              <a:buFont typeface="Arial" panose="020B0604020202020204" pitchFamily="34" charset="0"/>
              <a:buNone/>
            </a:pPr>
            <a:endParaRPr lang="en-AU" dirty="0" smtClean="0"/>
          </a:p>
          <a:p>
            <a:pPr marL="0" indent="0">
              <a:buFont typeface="Arial" panose="020B0604020202020204" pitchFamily="34" charset="0"/>
              <a:buNone/>
            </a:pPr>
            <a:r>
              <a:rPr lang="en-AU" dirty="0" smtClean="0"/>
              <a:t>Other</a:t>
            </a:r>
            <a:r>
              <a:rPr lang="en-AU" baseline="0" dirty="0" smtClean="0"/>
              <a:t> factors to consider now include exposure to vibration, a persons age and exposure </a:t>
            </a:r>
            <a:r>
              <a:rPr lang="en-AU" baseline="0" dirty="0" err="1" smtClean="0"/>
              <a:t>ototoxins</a:t>
            </a:r>
            <a:r>
              <a:rPr lang="en-AU" baseline="0" dirty="0" smtClean="0"/>
              <a:t>.</a:t>
            </a:r>
            <a:endParaRPr lang="en-AU" dirty="0" smtClean="0"/>
          </a:p>
          <a:p>
            <a:endParaRPr lang="en-AU" dirty="0" smtClean="0"/>
          </a:p>
          <a:p>
            <a:r>
              <a:rPr lang="en-AU" dirty="0" smtClean="0"/>
              <a:t>Peak noise levels greater than 140 dB(Lin) usually occur with impact or explosive noise such as sledge-hammering or a blast. Any exposure above this peak can create instant damage to hearing. </a:t>
            </a:r>
          </a:p>
          <a:p>
            <a:endParaRPr lang="en-AU" dirty="0" smtClean="0"/>
          </a:p>
          <a:p>
            <a:r>
              <a:rPr lang="en-AU" dirty="0" smtClean="0"/>
              <a:t>85dB(A) and 140dB(</a:t>
            </a:r>
            <a:r>
              <a:rPr lang="en-AU" dirty="0" err="1" smtClean="0"/>
              <a:t>lin</a:t>
            </a:r>
            <a:r>
              <a:rPr lang="en-AU" dirty="0" smtClean="0"/>
              <a:t>) are the two action levels outlined in the Mines Safety and Inspection Regulations 1995.</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a:t>
            </a:fld>
            <a:endParaRPr lang="en-AU"/>
          </a:p>
        </p:txBody>
      </p:sp>
    </p:spTree>
    <p:extLst>
      <p:ext uri="{BB962C8B-B14F-4D97-AF65-F5344CB8AC3E}">
        <p14:creationId xmlns:p14="http://schemas.microsoft.com/office/powerpoint/2010/main" val="237636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fontScale="77500" lnSpcReduction="20000"/>
          </a:bodyPr>
          <a:lstStyle/>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Do any of these </a:t>
            </a:r>
            <a:r>
              <a:rPr lang="en-AU" sz="1200" b="0" i="0" u="none" strike="noStrike" kern="1200" baseline="0" dirty="0">
                <a:solidFill>
                  <a:schemeClr val="tx1"/>
                </a:solidFill>
                <a:latin typeface="+mn-lt"/>
                <a:ea typeface="+mn-ea"/>
                <a:cs typeface="+mn-cs"/>
              </a:rPr>
              <a:t>points look familiar? </a:t>
            </a:r>
          </a:p>
          <a:p>
            <a:pPr marL="0" indent="0">
              <a:buFont typeface="Arial" panose="020B0604020202020204" pitchFamily="34" charset="0"/>
              <a:buNone/>
            </a:pPr>
            <a:endParaRPr lang="en-AU"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If </a:t>
            </a:r>
            <a:r>
              <a:rPr lang="en-AU" sz="1200" b="0" i="0" u="none" strike="noStrike" kern="1200" baseline="0" dirty="0">
                <a:solidFill>
                  <a:schemeClr val="tx1"/>
                </a:solidFill>
                <a:latin typeface="+mn-lt"/>
                <a:ea typeface="+mn-ea"/>
                <a:cs typeface="+mn-cs"/>
              </a:rPr>
              <a:t>they </a:t>
            </a:r>
            <a:r>
              <a:rPr lang="en-AU" sz="1200" b="0" i="0" u="none" strike="noStrike" kern="1200" baseline="0" dirty="0" smtClean="0">
                <a:solidFill>
                  <a:schemeClr val="tx1"/>
                </a:solidFill>
                <a:latin typeface="+mn-lt"/>
                <a:ea typeface="+mn-ea"/>
                <a:cs typeface="+mn-cs"/>
              </a:rPr>
              <a:t>do, it </a:t>
            </a:r>
            <a:r>
              <a:rPr lang="en-AU" sz="1200" b="0" i="0" u="none" strike="noStrike" kern="1200" baseline="0" dirty="0">
                <a:solidFill>
                  <a:schemeClr val="tx1"/>
                </a:solidFill>
                <a:latin typeface="+mn-lt"/>
                <a:ea typeface="+mn-ea"/>
                <a:cs typeface="+mn-cs"/>
              </a:rPr>
              <a:t>could indicate some opportunities for improvement in your sites hearing conservation program.</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I’ll only be in this area for a minute or two </a:t>
            </a:r>
          </a:p>
          <a:p>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Everyone must wear their hearing protection before entering a hearing protection zone, no matter how long they intend to stay there. </a:t>
            </a:r>
          </a:p>
          <a:p>
            <a:pPr marL="171450" indent="-171450">
              <a:buFont typeface="Arial" panose="020B0604020202020204" pitchFamily="34" charset="0"/>
              <a:buChar char="•"/>
            </a:pPr>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I can’t hear people speaking to me when I’m wearing earmuffs or earplugs </a:t>
            </a:r>
          </a:p>
          <a:p>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It should be easier to make out speech in a noisy environment, because much of the background noise is screened out. </a:t>
            </a:r>
          </a:p>
          <a:p>
            <a:pPr marL="171450" indent="-171450">
              <a:buFont typeface="Arial" panose="020B0604020202020204" pitchFamily="34" charset="0"/>
              <a:buChar char="•"/>
            </a:pPr>
            <a:endParaRPr lang="en-AU" sz="1200" b="0" i="0" u="none" strike="noStrike" kern="1200" baseline="0" dirty="0">
              <a:solidFill>
                <a:schemeClr val="tx1"/>
              </a:solidFill>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altLang="en-US" dirty="0">
                <a:ea typeface="ＭＳ Ｐゴシック" panose="020B0600070205080204" pitchFamily="34" charset="-128"/>
              </a:rPr>
              <a:t>Chosen for task – </a:t>
            </a:r>
            <a:r>
              <a:rPr lang="en-AU" altLang="en-US" dirty="0" smtClean="0">
                <a:ea typeface="ＭＳ Ｐゴシック" panose="020B0600070205080204" pitchFamily="34" charset="-128"/>
              </a:rPr>
              <a:t>beware of under</a:t>
            </a:r>
            <a:r>
              <a:rPr lang="en-AU" altLang="en-US" baseline="0" dirty="0" smtClean="0">
                <a:ea typeface="ＭＳ Ｐゴシック" panose="020B0600070205080204" pitchFamily="34" charset="-128"/>
              </a:rPr>
              <a:t> </a:t>
            </a:r>
            <a:r>
              <a:rPr lang="en-AU" altLang="en-US" dirty="0" smtClean="0">
                <a:ea typeface="ＭＳ Ｐゴシック" panose="020B0600070205080204" pitchFamily="34" charset="-128"/>
              </a:rPr>
              <a:t>and </a:t>
            </a:r>
            <a:r>
              <a:rPr lang="en-AU" altLang="en-US" dirty="0">
                <a:ea typeface="ＭＳ Ｐゴシック" panose="020B0600070205080204" pitchFamily="34" charset="-128"/>
              </a:rPr>
              <a:t>over-protection </a:t>
            </a:r>
            <a:r>
              <a:rPr lang="en-AU" altLang="en-US" dirty="0" smtClean="0">
                <a:ea typeface="ＭＳ Ｐゴシック" panose="020B0600070205080204" pitchFamily="34" charset="-128"/>
              </a:rPr>
              <a:t>issues.</a:t>
            </a:r>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There are also flat response earplugs so that you can still hear all frequencies and, if required, earmuffs that block background noise but allow the sound from human speech to pass through. </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Wearing hearing protection has given me ear infections </a:t>
            </a:r>
          </a:p>
          <a:p>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The wearing hearing protection is unlikely to be the cause of ear infections if good hygiene is adhered to. </a:t>
            </a:r>
          </a:p>
          <a:p>
            <a:pPr marL="171450" indent="-171450">
              <a:buFont typeface="Arial" panose="020B0604020202020204" pitchFamily="34" charset="0"/>
              <a:buChar char="•"/>
            </a:pPr>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This means that hands should be clean when inserting and removing plugs, disposable plugs should be discarded after each use.</a:t>
            </a:r>
          </a:p>
          <a:p>
            <a:pPr marL="0" indent="0">
              <a:buFont typeface="Arial" panose="020B0604020202020204" pitchFamily="34" charset="0"/>
              <a:buNone/>
            </a:pPr>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Workers who are suffering from an ear infection or are susceptible to infections should wear earmuffs. </a:t>
            </a:r>
          </a:p>
          <a:p>
            <a:pPr marL="171450" indent="-171450">
              <a:buFont typeface="Arial" panose="020B0604020202020204" pitchFamily="34" charset="0"/>
              <a:buChar char="•"/>
            </a:pPr>
            <a:endParaRPr lang="en-AU"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Workers should be able to choose which hearing protection is most suitable for them and feedback from workers should be considered in purchasing hearing protection devices. </a:t>
            </a:r>
          </a:p>
          <a:p>
            <a:pPr marL="171450" indent="-171450">
              <a:buFont typeface="Arial" panose="020B0604020202020204" pitchFamily="34" charset="0"/>
              <a:buChar cha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35226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808038"/>
            <a:ext cx="5387975" cy="4041775"/>
          </a:xfrm>
        </p:spPr>
      </p:sp>
      <p:sp>
        <p:nvSpPr>
          <p:cNvPr id="3" name="Notes Placeholder 2"/>
          <p:cNvSpPr>
            <a:spLocks noGrp="1"/>
          </p:cNvSpPr>
          <p:nvPr>
            <p:ph type="body" idx="1"/>
          </p:nvPr>
        </p:nvSpPr>
        <p:spPr/>
        <p:txBody>
          <a:bodyPr>
            <a:normAutofit fontScale="92500" lnSpcReduction="20000"/>
          </a:bodyPr>
          <a:lstStyle/>
          <a:p>
            <a:r>
              <a:rPr lang="en-US" sz="1200" dirty="0" smtClean="0"/>
              <a:t>By way of providing an example of why the Department believes the risk management conversation commences on the stage 3 controls, the following slide is a summary of noise exposures across the Industry.</a:t>
            </a:r>
          </a:p>
          <a:p>
            <a:endParaRPr lang="en-US" sz="1200" dirty="0" smtClean="0"/>
          </a:p>
          <a:p>
            <a:pPr defTabSz="1328166" eaLnBrk="0" fontAlgn="base" hangingPunct="0">
              <a:spcBef>
                <a:spcPct val="30000"/>
              </a:spcBef>
              <a:spcAft>
                <a:spcPct val="0"/>
              </a:spcAft>
              <a:defRPr/>
            </a:pPr>
            <a:r>
              <a:rPr lang="en-US" sz="1200" dirty="0" smtClean="0"/>
              <a:t>There is a big range in different people’s susceptibility to hearing loss from noise, however research shows that </a:t>
            </a:r>
            <a:r>
              <a:rPr lang="en-US" sz="1200" b="1" dirty="0" smtClean="0"/>
              <a:t>8-hour average daily noise exposure levels below 75 dB(A) or instantaneous peak noise levels below 130 dB(C) are unlikely to cause hearing loss</a:t>
            </a:r>
            <a:r>
              <a:rPr lang="en-US" sz="1200" dirty="0" smtClean="0"/>
              <a:t>. With progressively increasing levels, the risk becomes greater*. </a:t>
            </a:r>
          </a:p>
          <a:p>
            <a:pPr defTabSz="1328166" eaLnBrk="0" fontAlgn="base" hangingPunct="0">
              <a:spcBef>
                <a:spcPct val="30000"/>
              </a:spcBef>
              <a:spcAft>
                <a:spcPct val="0"/>
              </a:spcAft>
              <a:defRPr/>
            </a:pPr>
            <a:endParaRPr lang="en-US" sz="1200" dirty="0" smtClean="0"/>
          </a:p>
          <a:p>
            <a:pPr defTabSz="1328166" eaLnBrk="0" fontAlgn="base" hangingPunct="0">
              <a:spcBef>
                <a:spcPct val="30000"/>
              </a:spcBef>
              <a:spcAft>
                <a:spcPct val="0"/>
              </a:spcAft>
              <a:defRPr/>
            </a:pPr>
            <a:r>
              <a:rPr lang="en-US" sz="1200" dirty="0" smtClean="0"/>
              <a:t>The exposure standard for noise at an </a:t>
            </a:r>
            <a:r>
              <a:rPr lang="en-AU" sz="1200" dirty="0" smtClean="0"/>
              <a:t>LAeq,8h of </a:t>
            </a:r>
            <a:r>
              <a:rPr lang="en-US" sz="1200" dirty="0" smtClean="0"/>
              <a:t>85 dB(A) and a peak noise level at 140 dB(C), which protects most but not all people. Therefore, workplace noise should be kept lower than the exposure standard for noise if reasonably practicable.</a:t>
            </a:r>
          </a:p>
          <a:p>
            <a:endParaRPr lang="en-US" sz="1200" dirty="0" smtClean="0"/>
          </a:p>
          <a:p>
            <a:r>
              <a:rPr lang="en-US" sz="1200" dirty="0" smtClean="0"/>
              <a:t>*</a:t>
            </a:r>
            <a:r>
              <a:rPr lang="en-US" sz="1200" i="1" dirty="0" smtClean="0"/>
              <a:t>SWA Managing Noise and preventing hearing loss at work, September 2015  Page 10</a:t>
            </a:r>
          </a:p>
          <a:p>
            <a:endParaRPr lang="en-US" sz="1200" i="1" dirty="0" smtClean="0"/>
          </a:p>
          <a:p>
            <a:pPr defTabSz="1328166" eaLnBrk="0" fontAlgn="base" hangingPunct="0">
              <a:spcBef>
                <a:spcPct val="30000"/>
              </a:spcBef>
              <a:spcAft>
                <a:spcPct val="0"/>
              </a:spcAft>
              <a:defRPr/>
            </a:pPr>
            <a:r>
              <a:rPr lang="en-US" sz="1200" dirty="0" smtClean="0"/>
              <a:t>Essentially, a worker who is exposed to 85 dB(A) for 8 hours receives the same noise energy as someone exposed to 88 dB(A) for 4 hours, with the balance of the day in a very quiet environment. In both cases the exposure standard is not being exceeded. However, being exposed to 88 dB(A) for more than 4 hours would mean that the standard is exceeded. Similarly, if a worker is using a machine that generates 121 dB(A) then the exposure standard would be exceeded after only 7.2 seconds.</a:t>
            </a:r>
            <a:endParaRPr lang="en-AU" sz="1200" dirty="0" smtClean="0"/>
          </a:p>
          <a:p>
            <a:endParaRPr lang="en-US" sz="1200" dirty="0" smtClean="0"/>
          </a:p>
          <a:p>
            <a:r>
              <a:rPr lang="en-US" sz="1200" dirty="0" smtClean="0"/>
              <a:t>The Department has selected 4 categories of workers (another 6 categories are available, and all show similar trends) to illustrate the point that over the past 10 years (from data supplied by the industry) noise exposures have hardly changed, with</a:t>
            </a:r>
            <a:r>
              <a:rPr lang="en-US" sz="1200" baseline="0" dirty="0" smtClean="0"/>
              <a:t> workgroups other than </a:t>
            </a:r>
            <a:r>
              <a:rPr lang="en-US" sz="1200" dirty="0" smtClean="0"/>
              <a:t>management and supervisory consistently exposed above the exposure standard. </a:t>
            </a:r>
          </a:p>
          <a:p>
            <a:endParaRPr lang="en-AU"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808623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1822705"/>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391656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1822705"/>
          </a:xfrm>
          <a:prstGeom prst="rect">
            <a:avLst/>
          </a:prstGeom>
        </p:spPr>
      </p:pic>
      <p:sp>
        <p:nvSpPr>
          <p:cNvPr id="3" name="Content Placeholder 2"/>
          <p:cNvSpPr>
            <a:spLocks noGrp="1"/>
          </p:cNvSpPr>
          <p:nvPr>
            <p:ph sz="half" idx="1"/>
          </p:nvPr>
        </p:nvSpPr>
        <p:spPr>
          <a:xfrm>
            <a:off x="685800" y="1600200"/>
            <a:ext cx="381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61829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6"/>
            <a:ext cx="4040188"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6"/>
            <a:ext cx="4041775"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1822705"/>
          </a:xfrm>
          <a:prstGeom prst="rect">
            <a:avLst/>
          </a:prstGeom>
        </p:spPr>
      </p:pic>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833624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3897557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1" y="1196975"/>
            <a:ext cx="7777163" cy="71438"/>
          </a:xfrm>
          <a:prstGeom prst="rect">
            <a:avLst/>
          </a:prstGeom>
          <a:solidFill>
            <a:schemeClr val="bg1"/>
          </a:solidFill>
          <a:ln w="9525" algn="ctr">
            <a:solidFill>
              <a:schemeClr val="bg1"/>
            </a:solidFill>
            <a:round/>
            <a:headEnd/>
            <a:tailEnd/>
          </a:ln>
        </p:spPr>
        <p:txBody>
          <a:bodyPr/>
          <a:lstStyle/>
          <a:p>
            <a:endParaRPr lang="en-AU" sz="18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2539288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1792288" y="5367338"/>
            <a:ext cx="5486400" cy="6539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166722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28809029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0071"/>
            <a:ext cx="9144001" cy="1822704"/>
          </a:xfrm>
          <a:prstGeom prst="rect">
            <a:avLst/>
          </a:prstGeom>
        </p:spPr>
      </p:pic>
      <p:sp>
        <p:nvSpPr>
          <p:cNvPr id="2" name="Title 1"/>
          <p:cNvSpPr>
            <a:spLocks noGrp="1"/>
          </p:cNvSpPr>
          <p:nvPr>
            <p:ph type="ctrTitle"/>
          </p:nvPr>
        </p:nvSpPr>
        <p:spPr>
          <a:xfrm>
            <a:off x="685800" y="2130427"/>
            <a:ext cx="7772400" cy="1470025"/>
          </a:xfrm>
        </p:spPr>
        <p:txBody>
          <a:bodyPr/>
          <a:lstStyle>
            <a:lvl1pPr algn="ctr">
              <a:defRPr sz="2700" baseline="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spTree>
    <p:extLst>
      <p:ext uri="{BB962C8B-B14F-4D97-AF65-F5344CB8AC3E}">
        <p14:creationId xmlns:p14="http://schemas.microsoft.com/office/powerpoint/2010/main" val="362311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704" r:id="rId8"/>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087F75-DC74-A840-8C4E-D60BBE7AAD9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3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5"/>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smtClean="0">
                <a:solidFill>
                  <a:schemeClr val="bg1"/>
                </a:solidFill>
              </a:defRPr>
            </a:lvl1pPr>
          </a:lstStyle>
          <a:p>
            <a:pPr>
              <a:defRPr/>
            </a:pPr>
            <a:fld id="{1B86F9D1-B07B-4D00-B2E6-B8677B14ED20}" type="slidenum">
              <a:rPr lang="en-US" smtClean="0"/>
              <a:pPr>
                <a:defRPr/>
              </a:pPr>
              <a:t>‹#›</a:t>
            </a:fld>
            <a:endParaRPr lang="en-US" dirty="0"/>
          </a:p>
        </p:txBody>
      </p:sp>
    </p:spTree>
    <p:extLst>
      <p:ext uri="{BB962C8B-B14F-4D97-AF65-F5344CB8AC3E}">
        <p14:creationId xmlns:p14="http://schemas.microsoft.com/office/powerpoint/2010/main" val="38595655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txStyles>
    <p:titleStyle>
      <a:lvl1pPr algn="l" rtl="0" eaLnBrk="0" fontAlgn="base" hangingPunct="0">
        <a:spcBef>
          <a:spcPct val="0"/>
        </a:spcBef>
        <a:spcAft>
          <a:spcPct val="0"/>
        </a:spcAft>
        <a:defRPr sz="2100">
          <a:solidFill>
            <a:schemeClr val="tx2"/>
          </a:solidFill>
          <a:latin typeface="+mj-lt"/>
          <a:ea typeface="+mj-ea"/>
          <a:cs typeface="+mj-cs"/>
        </a:defRPr>
      </a:lvl1pPr>
      <a:lvl2pPr algn="l" rtl="0" eaLnBrk="0" fontAlgn="base" hangingPunct="0">
        <a:spcBef>
          <a:spcPct val="0"/>
        </a:spcBef>
        <a:spcAft>
          <a:spcPct val="0"/>
        </a:spcAft>
        <a:defRPr sz="2100">
          <a:solidFill>
            <a:schemeClr val="tx2"/>
          </a:solidFill>
          <a:latin typeface="Arial" charset="0"/>
          <a:ea typeface="ＭＳ Ｐゴシック" pitchFamily="-124" charset="-128"/>
        </a:defRPr>
      </a:lvl2pPr>
      <a:lvl3pPr algn="l" rtl="0" eaLnBrk="0" fontAlgn="base" hangingPunct="0">
        <a:spcBef>
          <a:spcPct val="0"/>
        </a:spcBef>
        <a:spcAft>
          <a:spcPct val="0"/>
        </a:spcAft>
        <a:defRPr sz="2100">
          <a:solidFill>
            <a:schemeClr val="tx2"/>
          </a:solidFill>
          <a:latin typeface="Arial" charset="0"/>
          <a:ea typeface="ＭＳ Ｐゴシック" pitchFamily="-124" charset="-128"/>
        </a:defRPr>
      </a:lvl3pPr>
      <a:lvl4pPr algn="l" rtl="0" eaLnBrk="0" fontAlgn="base" hangingPunct="0">
        <a:spcBef>
          <a:spcPct val="0"/>
        </a:spcBef>
        <a:spcAft>
          <a:spcPct val="0"/>
        </a:spcAft>
        <a:defRPr sz="2100">
          <a:solidFill>
            <a:schemeClr val="tx2"/>
          </a:solidFill>
          <a:latin typeface="Arial" charset="0"/>
          <a:ea typeface="ＭＳ Ｐゴシック" pitchFamily="-124" charset="-128"/>
        </a:defRPr>
      </a:lvl4pPr>
      <a:lvl5pPr algn="l" rtl="0" eaLnBrk="0" fontAlgn="base" hangingPunct="0">
        <a:spcBef>
          <a:spcPct val="0"/>
        </a:spcBef>
        <a:spcAft>
          <a:spcPct val="0"/>
        </a:spcAft>
        <a:defRPr sz="2100">
          <a:solidFill>
            <a:schemeClr val="tx2"/>
          </a:solidFill>
          <a:latin typeface="Arial" charset="0"/>
          <a:ea typeface="ＭＳ Ｐゴシック" pitchFamily="-124" charset="-128"/>
        </a:defRPr>
      </a:lvl5pPr>
      <a:lvl6pPr marL="342900" algn="l" rtl="0" fontAlgn="base">
        <a:spcBef>
          <a:spcPct val="0"/>
        </a:spcBef>
        <a:spcAft>
          <a:spcPct val="0"/>
        </a:spcAft>
        <a:defRPr sz="3300">
          <a:solidFill>
            <a:schemeClr val="tx2"/>
          </a:solidFill>
          <a:latin typeface="Arial" charset="0"/>
          <a:ea typeface="ＭＳ Ｐゴシック" pitchFamily="-124" charset="-128"/>
        </a:defRPr>
      </a:lvl6pPr>
      <a:lvl7pPr marL="685800" algn="l" rtl="0" fontAlgn="base">
        <a:spcBef>
          <a:spcPct val="0"/>
        </a:spcBef>
        <a:spcAft>
          <a:spcPct val="0"/>
        </a:spcAft>
        <a:defRPr sz="3300">
          <a:solidFill>
            <a:schemeClr val="tx2"/>
          </a:solidFill>
          <a:latin typeface="Arial" charset="0"/>
          <a:ea typeface="ＭＳ Ｐゴシック" pitchFamily="-124" charset="-128"/>
        </a:defRPr>
      </a:lvl7pPr>
      <a:lvl8pPr marL="1028700" algn="l" rtl="0" fontAlgn="base">
        <a:spcBef>
          <a:spcPct val="0"/>
        </a:spcBef>
        <a:spcAft>
          <a:spcPct val="0"/>
        </a:spcAft>
        <a:defRPr sz="3300">
          <a:solidFill>
            <a:schemeClr val="tx2"/>
          </a:solidFill>
          <a:latin typeface="Arial" charset="0"/>
          <a:ea typeface="ＭＳ Ｐゴシック" pitchFamily="-124" charset="-128"/>
        </a:defRPr>
      </a:lvl8pPr>
      <a:lvl9pPr marL="1371600" algn="l" rtl="0" fontAlgn="base">
        <a:spcBef>
          <a:spcPct val="0"/>
        </a:spcBef>
        <a:spcAft>
          <a:spcPct val="0"/>
        </a:spcAft>
        <a:defRPr sz="3300">
          <a:solidFill>
            <a:schemeClr val="tx2"/>
          </a:solidFill>
          <a:latin typeface="Arial" charset="0"/>
          <a:ea typeface="ＭＳ Ｐゴシック" pitchFamily="-124" charset="-128"/>
        </a:defRPr>
      </a:lvl9pPr>
    </p:titleStyle>
    <p:body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ea typeface="+mn-ea"/>
        </a:defRPr>
      </a:lvl2pPr>
      <a:lvl3pPr marL="857250" indent="-171450" algn="l" rtl="0" eaLnBrk="0" fontAlgn="base" hangingPunct="0">
        <a:spcBef>
          <a:spcPct val="20000"/>
        </a:spcBef>
        <a:spcAft>
          <a:spcPct val="0"/>
        </a:spcAft>
        <a:buChar char="•"/>
        <a:defRPr sz="15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8" Type="http://schemas.openxmlformats.org/officeDocument/2006/relationships/hyperlink" Target="https://www.commerce.wa.gov.au/worksafe/ototoxic-chemicals-chemicals-result-hearing-loss" TargetMode="External"/><Relationship Id="rId3" Type="http://schemas.openxmlformats.org/officeDocument/2006/relationships/hyperlink" Target="http://www.saiglobal.com/shop/Script/Details.asp?DocN=AS309775138716" TargetMode="External"/><Relationship Id="rId7" Type="http://schemas.openxmlformats.org/officeDocument/2006/relationships/hyperlink" Target="https://www.safeworkaustralia.gov.au/doc/model-code-practice-managing-noise-and-preventing-hearing-loss-wor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safeworkaustralia.gov.au/system/files/documents/1702/managing_noise_preventing_hearing_loss_work.pdf" TargetMode="External"/><Relationship Id="rId5" Type="http://schemas.openxmlformats.org/officeDocument/2006/relationships/hyperlink" Target="http://www.dmp.wa.gov.au/Documents/Safety/MSH_SB_153.pdf" TargetMode="External"/><Relationship Id="rId4" Type="http://schemas.openxmlformats.org/officeDocument/2006/relationships/hyperlink" Target="http://dmp.wa.gov.au/Documents/Safety/MSH_G_ManagementNoiseWAMiningOperations.pdfhttp:/dmp.wa.gov.au/Documents/Safety/MSH_G_ManagementNoiseWAMiningOperations.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2019 Mines Safety Roadshow in October 2019.</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2019.</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381975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18" t="8229" r="3946" b="7487"/>
          <a:stretch/>
        </p:blipFill>
        <p:spPr>
          <a:xfrm>
            <a:off x="3419872" y="786760"/>
            <a:ext cx="5724128" cy="55945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39" y="1772816"/>
            <a:ext cx="2795710" cy="175490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41" y="4437112"/>
            <a:ext cx="2784208" cy="172325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53205" y="1372126"/>
            <a:ext cx="134125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At Work</a:t>
            </a:r>
          </a:p>
        </p:txBody>
      </p:sp>
      <p:sp>
        <p:nvSpPr>
          <p:cNvPr id="7" name="TextBox 6"/>
          <p:cNvSpPr txBox="1"/>
          <p:nvPr/>
        </p:nvSpPr>
        <p:spPr>
          <a:xfrm>
            <a:off x="372288" y="4005064"/>
            <a:ext cx="237244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Outside of work</a:t>
            </a:r>
          </a:p>
        </p:txBody>
      </p:sp>
      <p:sp>
        <p:nvSpPr>
          <p:cNvPr id="8" name="Rectangle 7"/>
          <p:cNvSpPr/>
          <p:nvPr/>
        </p:nvSpPr>
        <p:spPr>
          <a:xfrm>
            <a:off x="179512" y="278930"/>
            <a:ext cx="8784976" cy="461665"/>
          </a:xfrm>
          <a:prstGeom prst="rect">
            <a:avLst/>
          </a:prstGeom>
        </p:spPr>
        <p:txBody>
          <a:bodyPr wrap="square">
            <a:spAutoFit/>
          </a:bodyPr>
          <a:lstStyle/>
          <a:p>
            <a:r>
              <a:rPr lang="en-AU" dirty="0"/>
              <a:t>Human and organisational influences and motivators</a:t>
            </a:r>
          </a:p>
        </p:txBody>
      </p:sp>
    </p:spTree>
    <p:extLst>
      <p:ext uri="{BB962C8B-B14F-4D97-AF65-F5344CB8AC3E}">
        <p14:creationId xmlns:p14="http://schemas.microsoft.com/office/powerpoint/2010/main" val="331164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AU" sz="2800" dirty="0"/>
              <a:t>Organisational influences and motivators</a:t>
            </a:r>
          </a:p>
        </p:txBody>
      </p:sp>
      <p:sp>
        <p:nvSpPr>
          <p:cNvPr id="4"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
        <p:nvSpPr>
          <p:cNvPr id="2" name="TextBox 1"/>
          <p:cNvSpPr txBox="1"/>
          <p:nvPr/>
        </p:nvSpPr>
        <p:spPr>
          <a:xfrm>
            <a:off x="395536" y="1739316"/>
            <a:ext cx="8640960" cy="39703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According to a report published by Safe Work Australia</a:t>
            </a:r>
            <a:r>
              <a:rPr kumimoji="0" lang="en-AU" sz="2400" b="0" i="0" u="none" strike="noStrike" kern="1200" cap="none" spc="0" normalizeH="0" noProof="0" dirty="0">
                <a:ln>
                  <a:noFill/>
                </a:ln>
                <a:solidFill>
                  <a:srgbClr val="000000"/>
                </a:solidFill>
                <a:effectLst/>
                <a:uLnTx/>
                <a:uFillTx/>
                <a:latin typeface="Arial" charset="0"/>
                <a:ea typeface="ＭＳ Ｐゴシック" pitchFamily="-124" charset="-128"/>
                <a:cs typeface="+mn-cs"/>
              </a:rPr>
              <a:t> </a:t>
            </a:r>
            <a:r>
              <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(SWA), the strongest barriers include: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557213" marR="0" lvl="1"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relying too much on personal hearing protection</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557213" marR="0" lvl="1"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AU" noProof="0" dirty="0">
                <a:solidFill>
                  <a:srgbClr val="000000"/>
                </a:solidFill>
              </a:rPr>
              <a:t>in</a:t>
            </a:r>
            <a:r>
              <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frequent</a:t>
            </a:r>
            <a:r>
              <a:rPr kumimoji="0" lang="en-AU" sz="2400" b="0" i="0" u="none" strike="noStrike" kern="1200" cap="none" spc="0" normalizeH="0" noProof="0" dirty="0">
                <a:ln>
                  <a:noFill/>
                </a:ln>
                <a:solidFill>
                  <a:srgbClr val="000000"/>
                </a:solidFill>
                <a:effectLst/>
                <a:uLnTx/>
                <a:uFillTx/>
                <a:latin typeface="Arial" charset="0"/>
                <a:ea typeface="ＭＳ Ｐゴシック" pitchFamily="-124" charset="-128"/>
                <a:cs typeface="+mn-cs"/>
              </a:rPr>
              <a:t> </a:t>
            </a:r>
            <a:r>
              <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and improper use of hearing protection</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557213" marR="0" lvl="1"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AU" dirty="0">
                <a:solidFill>
                  <a:srgbClr val="000000"/>
                </a:solidFill>
              </a:rPr>
              <a:t>not</a:t>
            </a:r>
            <a:r>
              <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 understanding or considering the potential benefits of effective noise control.</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60569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descr="Image result for hearing protection wear time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44824"/>
            <a:ext cx="8162278"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
        <p:nvSpPr>
          <p:cNvPr id="5" name="TextBox 4"/>
          <p:cNvSpPr txBox="1"/>
          <p:nvPr/>
        </p:nvSpPr>
        <p:spPr>
          <a:xfrm>
            <a:off x="617935" y="446803"/>
            <a:ext cx="707478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005E62"/>
                </a:solidFill>
                <a:effectLst/>
                <a:uLnTx/>
                <a:uFillTx/>
                <a:latin typeface="Arial" charset="0"/>
                <a:ea typeface="ＭＳ Ｐゴシック" pitchFamily="-124" charset="-128"/>
                <a:cs typeface="+mn-cs"/>
              </a:rPr>
              <a:t>Which ear plug </a:t>
            </a:r>
            <a:r>
              <a:rPr lang="en-AU" sz="2800" dirty="0">
                <a:solidFill>
                  <a:srgbClr val="005E62"/>
                </a:solidFill>
              </a:rPr>
              <a:t>appears</a:t>
            </a:r>
            <a:r>
              <a:rPr kumimoji="0" lang="en-AU" sz="2800" b="0" i="0" u="none" strike="noStrike" kern="1200" cap="none" spc="0" normalizeH="0" baseline="0" noProof="0" dirty="0">
                <a:ln>
                  <a:noFill/>
                </a:ln>
                <a:solidFill>
                  <a:srgbClr val="005E62"/>
                </a:solidFill>
                <a:effectLst/>
                <a:uLnTx/>
                <a:uFillTx/>
                <a:latin typeface="Arial" charset="0"/>
                <a:ea typeface="ＭＳ Ｐゴシック" pitchFamily="-124" charset="-128"/>
                <a:cs typeface="+mn-cs"/>
              </a:rPr>
              <a:t> correctly fitted? </a:t>
            </a:r>
          </a:p>
        </p:txBody>
      </p:sp>
    </p:spTree>
    <p:extLst>
      <p:ext uri="{BB962C8B-B14F-4D97-AF65-F5344CB8AC3E}">
        <p14:creationId xmlns:p14="http://schemas.microsoft.com/office/powerpoint/2010/main" val="1814566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5" name="Content Placeholder 2"/>
          <p:cNvPicPr>
            <a:picLocks noChangeAspect="1"/>
          </p:cNvPicPr>
          <p:nvPr/>
        </p:nvPicPr>
        <p:blipFill>
          <a:blip r:embed="rId3"/>
          <a:stretch>
            <a:fillRect/>
          </a:stretch>
        </p:blipFill>
        <p:spPr>
          <a:xfrm>
            <a:off x="3815916" y="1522056"/>
            <a:ext cx="5132598" cy="36724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522056"/>
            <a:ext cx="3294366" cy="3672408"/>
          </a:xfrm>
          <a:prstGeom prst="rect">
            <a:avLst/>
          </a:prstGeom>
        </p:spPr>
      </p:pic>
      <p:sp>
        <p:nvSpPr>
          <p:cNvPr id="7" name="TextBox 6"/>
          <p:cNvSpPr txBox="1"/>
          <p:nvPr/>
        </p:nvSpPr>
        <p:spPr>
          <a:xfrm>
            <a:off x="539552" y="501983"/>
            <a:ext cx="707478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005E62"/>
                </a:solidFill>
                <a:effectLst/>
                <a:uLnTx/>
                <a:uFillTx/>
                <a:latin typeface="Arial" charset="0"/>
                <a:ea typeface="ＭＳ Ｐゴシック" pitchFamily="-124" charset="-128"/>
                <a:cs typeface="+mn-cs"/>
              </a:rPr>
              <a:t>This is the shape of everyone’s ear canal</a:t>
            </a:r>
          </a:p>
        </p:txBody>
      </p:sp>
      <p:sp>
        <p:nvSpPr>
          <p:cNvPr id="10" name="Rectangle 9"/>
          <p:cNvSpPr/>
          <p:nvPr/>
        </p:nvSpPr>
        <p:spPr bwMode="auto">
          <a:xfrm rot="20547686">
            <a:off x="1355307" y="3446970"/>
            <a:ext cx="973071" cy="486054"/>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4533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
        <p:nvSpPr>
          <p:cNvPr id="4" name="TextBox 3"/>
          <p:cNvSpPr txBox="1"/>
          <p:nvPr/>
        </p:nvSpPr>
        <p:spPr>
          <a:xfrm>
            <a:off x="467544" y="476672"/>
            <a:ext cx="8136904"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005E62"/>
                </a:solidFill>
                <a:effectLst/>
                <a:uLnTx/>
                <a:uFillTx/>
                <a:latin typeface="Arial" charset="0"/>
                <a:ea typeface="ＭＳ Ｐゴシック" pitchFamily="-124" charset="-128"/>
                <a:cs typeface="+mn-cs"/>
              </a:rPr>
              <a:t>Does it make any difference to my noise exposure if there’s a dent or damage to the padding of my ear muffs? </a:t>
            </a:r>
          </a:p>
        </p:txBody>
      </p:sp>
      <p:sp>
        <p:nvSpPr>
          <p:cNvPr id="6" name="TextBox 5"/>
          <p:cNvSpPr txBox="1"/>
          <p:nvPr/>
        </p:nvSpPr>
        <p:spPr>
          <a:xfrm>
            <a:off x="3419872" y="5062123"/>
            <a:ext cx="270581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7200" b="0" i="0" u="none" strike="noStrike" kern="1200" cap="none" spc="0" normalizeH="0" baseline="0" noProof="0" dirty="0">
                <a:ln>
                  <a:noFill/>
                </a:ln>
                <a:solidFill>
                  <a:srgbClr val="00B050"/>
                </a:solidFill>
                <a:effectLst/>
                <a:uLnTx/>
                <a:uFillTx/>
                <a:latin typeface="Arial" charset="0"/>
                <a:ea typeface="ＭＳ Ｐゴシック" pitchFamily="-124" charset="-128"/>
                <a:cs typeface="+mn-cs"/>
              </a:rPr>
              <a:t>YES</a:t>
            </a:r>
          </a:p>
        </p:txBody>
      </p:sp>
      <p:pic>
        <p:nvPicPr>
          <p:cNvPr id="2" name="Picture 1"/>
          <p:cNvPicPr>
            <a:picLocks noChangeAspect="1"/>
          </p:cNvPicPr>
          <p:nvPr/>
        </p:nvPicPr>
        <p:blipFill>
          <a:blip r:embed="rId3"/>
          <a:stretch>
            <a:fillRect/>
          </a:stretch>
        </p:blipFill>
        <p:spPr>
          <a:xfrm>
            <a:off x="395536" y="2204864"/>
            <a:ext cx="8424936" cy="2736304"/>
          </a:xfrm>
          <a:prstGeom prst="rect">
            <a:avLst/>
          </a:prstGeom>
        </p:spPr>
      </p:pic>
    </p:spTree>
    <p:extLst>
      <p:ext uri="{BB962C8B-B14F-4D97-AF65-F5344CB8AC3E}">
        <p14:creationId xmlns:p14="http://schemas.microsoft.com/office/powerpoint/2010/main" val="30378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
        <p:nvSpPr>
          <p:cNvPr id="4" name="TextBox 3"/>
          <p:cNvSpPr txBox="1"/>
          <p:nvPr/>
        </p:nvSpPr>
        <p:spPr>
          <a:xfrm>
            <a:off x="179512" y="476672"/>
            <a:ext cx="8424936" cy="523220"/>
          </a:xfrm>
          <a:prstGeom prst="rect">
            <a:avLst/>
          </a:prstGeom>
          <a:noFill/>
        </p:spPr>
        <p:txBody>
          <a:bodyPr wrap="square" rtlCol="0">
            <a:spAutoFit/>
          </a:bodyPr>
          <a:lstStyle/>
          <a:p>
            <a:pPr lvl="1"/>
            <a:r>
              <a:rPr kumimoji="0" lang="en-AU" sz="2800" b="0" i="0" u="none" strike="noStrike" kern="1200" cap="none" spc="0" normalizeH="0" baseline="0" noProof="0" dirty="0">
                <a:ln>
                  <a:noFill/>
                </a:ln>
                <a:solidFill>
                  <a:srgbClr val="005E62"/>
                </a:solidFill>
                <a:effectLst/>
                <a:uLnTx/>
                <a:uFillTx/>
                <a:latin typeface="Arial" charset="0"/>
                <a:ea typeface="ＭＳ Ｐゴシック" pitchFamily="-124" charset="-128"/>
                <a:cs typeface="+mn-cs"/>
              </a:rPr>
              <a:t>What can you see wrong with these pictures?</a:t>
            </a:r>
          </a:p>
        </p:txBody>
      </p:sp>
      <p:pic>
        <p:nvPicPr>
          <p:cNvPr id="5" name="Picture 4"/>
          <p:cNvPicPr>
            <a:picLocks noChangeAspect="1"/>
          </p:cNvPicPr>
          <p:nvPr/>
        </p:nvPicPr>
        <p:blipFill>
          <a:blip r:embed="rId3"/>
          <a:stretch>
            <a:fillRect/>
          </a:stretch>
        </p:blipFill>
        <p:spPr>
          <a:xfrm>
            <a:off x="354945" y="1700808"/>
            <a:ext cx="8488176" cy="3672408"/>
          </a:xfrm>
          <a:prstGeom prst="rect">
            <a:avLst/>
          </a:prstGeom>
        </p:spPr>
      </p:pic>
    </p:spTree>
    <p:extLst>
      <p:ext uri="{BB962C8B-B14F-4D97-AF65-F5344CB8AC3E}">
        <p14:creationId xmlns:p14="http://schemas.microsoft.com/office/powerpoint/2010/main" val="1989579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4" name="TextBox 3"/>
          <p:cNvSpPr txBox="1"/>
          <p:nvPr/>
        </p:nvSpPr>
        <p:spPr>
          <a:xfrm>
            <a:off x="278142" y="476672"/>
            <a:ext cx="7722858"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Impact of removing hearing protection</a:t>
            </a:r>
          </a:p>
        </p:txBody>
      </p:sp>
      <p:graphicFrame>
        <p:nvGraphicFramePr>
          <p:cNvPr id="8" name="Table 7"/>
          <p:cNvGraphicFramePr>
            <a:graphicFrameLocks noGrp="1"/>
          </p:cNvGraphicFramePr>
          <p:nvPr>
            <p:extLst>
              <p:ext uri="{D42A27DB-BD31-4B8C-83A1-F6EECF244321}">
                <p14:modId xmlns:p14="http://schemas.microsoft.com/office/powerpoint/2010/main" val="2200335841"/>
              </p:ext>
            </p:extLst>
          </p:nvPr>
        </p:nvGraphicFramePr>
        <p:xfrm>
          <a:off x="305526" y="1268759"/>
          <a:ext cx="8556630" cy="4464102"/>
        </p:xfrm>
        <a:graphic>
          <a:graphicData uri="http://schemas.openxmlformats.org/drawingml/2006/table">
            <a:tbl>
              <a:tblPr/>
              <a:tblGrid>
                <a:gridCol w="3456384">
                  <a:extLst>
                    <a:ext uri="{9D8B030D-6E8A-4147-A177-3AD203B41FA5}">
                      <a16:colId xmlns:a16="http://schemas.microsoft.com/office/drawing/2014/main" val="1760051814"/>
                    </a:ext>
                  </a:extLst>
                </a:gridCol>
                <a:gridCol w="5100246">
                  <a:extLst>
                    <a:ext uri="{9D8B030D-6E8A-4147-A177-3AD203B41FA5}">
                      <a16:colId xmlns:a16="http://schemas.microsoft.com/office/drawing/2014/main" val="1202081270"/>
                    </a:ext>
                  </a:extLst>
                </a:gridCol>
              </a:tblGrid>
              <a:tr h="1027266">
                <a:tc>
                  <a:txBody>
                    <a:bodyPr/>
                    <a:lstStyle/>
                    <a:p>
                      <a:pPr algn="ctr"/>
                      <a:r>
                        <a:rPr lang="en-AU" sz="1800" b="1" dirty="0">
                          <a:effectLst/>
                          <a:latin typeface="+mn-lt"/>
                        </a:rPr>
                        <a:t>Time removed </a:t>
                      </a:r>
                      <a:r>
                        <a:rPr lang="en-AU" sz="1800" b="1" baseline="0" dirty="0">
                          <a:solidFill>
                            <a:srgbClr val="FF0000"/>
                          </a:solidFill>
                          <a:effectLst/>
                          <a:latin typeface="+mn-lt"/>
                        </a:rPr>
                        <a:t> </a:t>
                      </a:r>
                      <a:r>
                        <a:rPr lang="en-AU" sz="1800" b="1" dirty="0">
                          <a:solidFill>
                            <a:srgbClr val="FF0000"/>
                          </a:solidFill>
                          <a:effectLst/>
                          <a:latin typeface="+mn-lt"/>
                        </a:rPr>
                        <a:t>(in 1 hr)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800" b="1" dirty="0">
                          <a:effectLst/>
                          <a:latin typeface="+mn-lt"/>
                        </a:rPr>
                        <a:t>Maximum 25 dB Protection is reduced to (dB)</a:t>
                      </a:r>
                    </a:p>
                    <a:p>
                      <a:pPr algn="ctr"/>
                      <a:r>
                        <a:rPr lang="en-AU" sz="1800" b="1" dirty="0">
                          <a:effectLst/>
                          <a:latin typeface="+mn-lt"/>
                        </a:rPr>
                        <a:t>Class 4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942658"/>
                  </a:ext>
                </a:extLst>
              </a:tr>
              <a:tr h="572806">
                <a:tc>
                  <a:txBody>
                    <a:bodyPr/>
                    <a:lstStyle/>
                    <a:p>
                      <a:pPr algn="ctr"/>
                      <a:r>
                        <a:rPr lang="en-AU" sz="1800" dirty="0">
                          <a:effectLst/>
                          <a:latin typeface="+mn-lt"/>
                        </a:rPr>
                        <a:t>0 min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800" dirty="0">
                          <a:effectLst/>
                          <a:latin typeface="+mn-lt"/>
                        </a:rPr>
                        <a:t>no reduction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896078"/>
                  </a:ext>
                </a:extLst>
              </a:tr>
              <a:tr h="572806">
                <a:tc>
                  <a:txBody>
                    <a:bodyPr/>
                    <a:lstStyle/>
                    <a:p>
                      <a:pPr algn="ctr"/>
                      <a:r>
                        <a:rPr lang="en-AU" sz="1800">
                          <a:effectLst/>
                          <a:latin typeface="+mn-lt"/>
                        </a:rPr>
                        <a:t>1 min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800">
                          <a:effectLst/>
                          <a:latin typeface="+mn-lt"/>
                        </a:rPr>
                        <a:t>17</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4191437"/>
                  </a:ext>
                </a:extLst>
              </a:tr>
              <a:tr h="572806">
                <a:tc>
                  <a:txBody>
                    <a:bodyPr/>
                    <a:lstStyle/>
                    <a:p>
                      <a:pPr algn="ctr"/>
                      <a:r>
                        <a:rPr lang="en-AU" sz="1800" dirty="0">
                          <a:effectLst/>
                          <a:latin typeface="+mn-lt"/>
                        </a:rPr>
                        <a:t>5 min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800" dirty="0">
                          <a:effectLst/>
                          <a:latin typeface="+mn-lt"/>
                        </a:rPr>
                        <a:t>11</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049047"/>
                  </a:ext>
                </a:extLst>
              </a:tr>
              <a:tr h="572806">
                <a:tc>
                  <a:txBody>
                    <a:bodyPr/>
                    <a:lstStyle/>
                    <a:p>
                      <a:pPr algn="ctr"/>
                      <a:r>
                        <a:rPr lang="en-AU" sz="1800" dirty="0">
                          <a:effectLst/>
                          <a:latin typeface="+mn-lt"/>
                        </a:rPr>
                        <a:t>10 min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800">
                          <a:effectLst/>
                          <a:latin typeface="+mn-lt"/>
                        </a:rPr>
                        <a:t>8</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9379687"/>
                  </a:ext>
                </a:extLst>
              </a:tr>
              <a:tr h="572806">
                <a:tc>
                  <a:txBody>
                    <a:bodyPr/>
                    <a:lstStyle/>
                    <a:p>
                      <a:pPr algn="ctr"/>
                      <a:r>
                        <a:rPr lang="en-AU" sz="1800" dirty="0">
                          <a:effectLst/>
                          <a:latin typeface="+mn-lt"/>
                        </a:rPr>
                        <a:t>30 min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800" dirty="0">
                          <a:effectLst/>
                          <a:latin typeface="+mn-lt"/>
                        </a:rPr>
                        <a:t>3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097426"/>
                  </a:ext>
                </a:extLst>
              </a:tr>
              <a:tr h="572806">
                <a:tc>
                  <a:txBody>
                    <a:bodyPr/>
                    <a:lstStyle/>
                    <a:p>
                      <a:pPr algn="ctr"/>
                      <a:r>
                        <a:rPr lang="en-AU" sz="1800" dirty="0">
                          <a:effectLst/>
                          <a:latin typeface="+mn-lt"/>
                        </a:rPr>
                        <a:t>60 min </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800" dirty="0">
                          <a:effectLst/>
                          <a:latin typeface="+mn-lt"/>
                        </a:rPr>
                        <a:t>0</a:t>
                      </a:r>
                    </a:p>
                  </a:txBody>
                  <a:tcPr marL="35719" marR="35719" marT="35719" marB="3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923239"/>
                  </a:ext>
                </a:extLst>
              </a:tr>
            </a:tbl>
          </a:graphicData>
        </a:graphic>
      </p:graphicFrame>
      <p:sp>
        <p:nvSpPr>
          <p:cNvPr id="5" name="Oval 4"/>
          <p:cNvSpPr/>
          <p:nvPr/>
        </p:nvSpPr>
        <p:spPr bwMode="auto">
          <a:xfrm>
            <a:off x="683568" y="3284984"/>
            <a:ext cx="7848872" cy="792088"/>
          </a:xfrm>
          <a:prstGeom prst="ellipse">
            <a:avLst/>
          </a:prstGeom>
          <a:noFill/>
          <a:ln w="76200">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88752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The Bigger Picture</a:t>
            </a:r>
          </a:p>
        </p:txBody>
      </p:sp>
      <p:pic>
        <p:nvPicPr>
          <p:cNvPr id="3" name="Online Media 2" descr="y2mate.com - the_personal_effects_of_noise_induced_hearing_loss_honeywell_safety_LehVFM6UPfg_360p.mp4">
            <a:hlinkClick r:id="" action="ppaction://media"/>
            <a:extLst>
              <a:ext uri="{FF2B5EF4-FFF2-40B4-BE49-F238E27FC236}">
                <a16:creationId xmlns:a16="http://schemas.microsoft.com/office/drawing/2014/main" id="{F8BA1DA8-D83B-0744-BD16-4122DCB9E9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3803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8" name="Picture 4"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400" y="1124744"/>
            <a:ext cx="5288225" cy="487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67544" y="308540"/>
            <a:ext cx="879282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Solution focus – what can we do about it?</a:t>
            </a:r>
          </a:p>
        </p:txBody>
      </p:sp>
    </p:spTree>
    <p:extLst>
      <p:ext uri="{BB962C8B-B14F-4D97-AF65-F5344CB8AC3E}">
        <p14:creationId xmlns:p14="http://schemas.microsoft.com/office/powerpoint/2010/main" val="547785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620688"/>
            <a:ext cx="8640961" cy="4871095"/>
          </a:xfrm>
          <a:prstGeom prst="rect">
            <a:avLst/>
          </a:prstGeom>
        </p:spPr>
      </p:pic>
      <p:pic>
        <p:nvPicPr>
          <p:cNvPr id="3" name="Picture 2"/>
          <p:cNvPicPr>
            <a:picLocks noChangeAspect="1"/>
          </p:cNvPicPr>
          <p:nvPr/>
        </p:nvPicPr>
        <p:blipFill>
          <a:blip r:embed="rId4"/>
          <a:stretch>
            <a:fillRect/>
          </a:stretch>
        </p:blipFill>
        <p:spPr>
          <a:xfrm rot="687986">
            <a:off x="2599758" y="528402"/>
            <a:ext cx="3944483" cy="5519189"/>
          </a:xfrm>
          <a:prstGeom prst="rect">
            <a:avLst/>
          </a:prstGeom>
          <a:ln>
            <a:noFill/>
          </a:ln>
          <a:effectLst>
            <a:outerShdw blurRad="292100" dist="139700" dir="2700000" algn="tl" rotWithShape="0">
              <a:srgbClr val="333333">
                <a:alpha val="65000"/>
              </a:srgbClr>
            </a:outerShdw>
          </a:effectLst>
        </p:spPr>
      </p:pic>
      <p:sp>
        <p:nvSpPr>
          <p:cNvPr id="4"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19</a:t>
            </a:fld>
            <a:endParaRPr lang="en-US" sz="1400" dirty="0">
              <a:solidFill>
                <a:srgbClr val="FFFFFF"/>
              </a:solidFill>
            </a:endParaRPr>
          </a:p>
        </p:txBody>
      </p:sp>
    </p:spTree>
    <p:extLst>
      <p:ext uri="{BB962C8B-B14F-4D97-AF65-F5344CB8AC3E}">
        <p14:creationId xmlns:p14="http://schemas.microsoft.com/office/powerpoint/2010/main" val="177586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nvSpPr>
        <p:spPr bwMode="auto">
          <a:xfrm>
            <a:off x="5543600" y="2785492"/>
            <a:ext cx="360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algn="ctr"/>
            <a:r>
              <a:rPr lang="en-US" sz="3200" dirty="0">
                <a:solidFill>
                  <a:schemeClr val="tx2"/>
                </a:solidFill>
              </a:rPr>
              <a:t>2019 Mines Safety Roadshow</a:t>
            </a:r>
          </a:p>
          <a:p>
            <a:pPr algn="ctr">
              <a:spcBef>
                <a:spcPct val="50000"/>
              </a:spcBef>
            </a:pPr>
            <a:r>
              <a:rPr lang="en-US" sz="1800" dirty="0">
                <a:solidFill>
                  <a:srgbClr val="A02A1D"/>
                </a:solidFill>
              </a:rPr>
              <a:t/>
            </a:r>
            <a:br>
              <a:rPr lang="en-US" sz="1800" dirty="0">
                <a:solidFill>
                  <a:srgbClr val="A02A1D"/>
                </a:solidFill>
              </a:rPr>
            </a:br>
            <a:r>
              <a:rPr lang="en-US" sz="1800" dirty="0">
                <a:solidFill>
                  <a:srgbClr val="A02A1D"/>
                </a:solidFill>
              </a:rPr>
              <a:t/>
            </a:r>
            <a:br>
              <a:rPr lang="en-US" sz="1800" dirty="0">
                <a:solidFill>
                  <a:srgbClr val="A02A1D"/>
                </a:solidFill>
              </a:rPr>
            </a:br>
            <a:endParaRPr lang="en-US" sz="2800" dirty="0">
              <a:solidFill>
                <a:schemeClr val="tx2"/>
              </a:solidFill>
            </a:endParaRPr>
          </a:p>
        </p:txBody>
      </p:sp>
      <p:pic>
        <p:nvPicPr>
          <p:cNvPr id="2" name="Picture 1"/>
          <p:cNvPicPr>
            <a:picLocks noChangeAspect="1"/>
          </p:cNvPicPr>
          <p:nvPr/>
        </p:nvPicPr>
        <p:blipFill>
          <a:blip r:embed="rId3"/>
          <a:stretch>
            <a:fillRect/>
          </a:stretch>
        </p:blipFill>
        <p:spPr>
          <a:xfrm>
            <a:off x="467543" y="1628800"/>
            <a:ext cx="4872641" cy="3456384"/>
          </a:xfrm>
          <a:prstGeom prst="rect">
            <a:avLst/>
          </a:prstGeom>
        </p:spPr>
      </p:pic>
      <p:sp>
        <p:nvSpPr>
          <p:cNvPr id="5" name="TextBox 4"/>
          <p:cNvSpPr txBox="1"/>
          <p:nvPr/>
        </p:nvSpPr>
        <p:spPr>
          <a:xfrm>
            <a:off x="251520" y="260648"/>
            <a:ext cx="4392488" cy="648072"/>
          </a:xfrm>
          <a:prstGeom prst="rect">
            <a:avLst/>
          </a:prstGeom>
          <a:solidFill>
            <a:srgbClr val="117D7F"/>
          </a:solidFill>
        </p:spPr>
        <p:txBody>
          <a:bodyPr wrap="square" rtlCol="0">
            <a:spAutoFit/>
          </a:bodyPr>
          <a:lstStyle/>
          <a:p>
            <a:endParaRPr lang="en-AU" dirty="0">
              <a:solidFill>
                <a:srgbClr val="117D7F"/>
              </a:solidFill>
            </a:endParaRPr>
          </a:p>
        </p:txBody>
      </p:sp>
      <p:pic>
        <p:nvPicPr>
          <p:cNvPr id="7" name="Picture 6"/>
          <p:cNvPicPr>
            <a:picLocks noChangeAspect="1"/>
          </p:cNvPicPr>
          <p:nvPr/>
        </p:nvPicPr>
        <p:blipFill>
          <a:blip r:embed="rId4"/>
          <a:stretch>
            <a:fillRect/>
          </a:stretch>
        </p:blipFill>
        <p:spPr>
          <a:xfrm>
            <a:off x="464059" y="308645"/>
            <a:ext cx="3505200" cy="6000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1168"/>
            <a:ext cx="9144000" cy="1290240"/>
          </a:xfrm>
          <a:prstGeom prst="rect">
            <a:avLst/>
          </a:prstGeom>
        </p:spPr>
      </p:pic>
      <p:sp>
        <p:nvSpPr>
          <p:cNvPr id="6" name="Title 1"/>
          <p:cNvSpPr>
            <a:spLocks noGrp="1"/>
          </p:cNvSpPr>
          <p:nvPr>
            <p:ph type="title"/>
          </p:nvPr>
        </p:nvSpPr>
        <p:spPr/>
        <p:txBody>
          <a:bodyPr/>
          <a:lstStyle/>
          <a:p>
            <a:r>
              <a:rPr lang="en-AU" sz="2800" dirty="0"/>
              <a:t>Solution focus </a:t>
            </a:r>
            <a:r>
              <a:rPr lang="en-AU" sz="2800" kern="1200" dirty="0">
                <a:latin typeface="Arial" charset="0"/>
                <a:ea typeface="ＭＳ Ｐゴシック" pitchFamily="-124" charset="-128"/>
              </a:rPr>
              <a:t>–</a:t>
            </a:r>
            <a:r>
              <a:rPr lang="en-AU" sz="2800" dirty="0"/>
              <a:t> What we can do about it</a:t>
            </a:r>
          </a:p>
        </p:txBody>
      </p:sp>
      <p:sp>
        <p:nvSpPr>
          <p:cNvPr id="4"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
        <p:nvSpPr>
          <p:cNvPr id="3" name="Rectangle 2"/>
          <p:cNvSpPr/>
          <p:nvPr/>
        </p:nvSpPr>
        <p:spPr>
          <a:xfrm>
            <a:off x="582341" y="1700808"/>
            <a:ext cx="7979315" cy="2862322"/>
          </a:xfrm>
          <a:prstGeom prst="rect">
            <a:avLst/>
          </a:prstGeom>
        </p:spPr>
        <p:txBody>
          <a:bodyPr wrap="square">
            <a:spAutoFit/>
          </a:bodyPr>
          <a:lstStyle/>
          <a:p>
            <a:pPr marL="257175" indent="-257175">
              <a:buFont typeface="Arial" panose="020B0604020202020204" pitchFamily="34" charset="0"/>
              <a:buChar char="•"/>
              <a:defRPr/>
            </a:pP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Consult with workers </a:t>
            </a:r>
            <a:r>
              <a:rPr lang="en-AU" sz="2000" dirty="0">
                <a:solidFill>
                  <a:srgbClr val="000000"/>
                </a:solidFill>
                <a:latin typeface="Arial"/>
              </a:rPr>
              <a:t>when proposing to make any changes that may affect their health and safety.</a:t>
            </a:r>
          </a:p>
          <a:p>
            <a:pPr marL="257175" marR="0" lvl="0" indent="-257175"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AU" sz="2000" dirty="0">
              <a:solidFill>
                <a:srgbClr val="000000"/>
              </a:solidFill>
              <a:latin typeface="Arial"/>
            </a:endParaRPr>
          </a:p>
          <a:p>
            <a:pPr marL="257175" marR="0" lvl="0" indent="-257175"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AU" sz="2000" dirty="0">
                <a:solidFill>
                  <a:srgbClr val="000000"/>
                </a:solidFill>
                <a:latin typeface="Arial"/>
              </a:rPr>
              <a:t>I</a:t>
            </a:r>
            <a:r>
              <a:rPr kumimoji="0" lang="en-AU" sz="2000" b="0" i="0" u="none" strike="noStrike" kern="1200" cap="none" spc="0" normalizeH="0" baseline="0" noProof="0" dirty="0" err="1">
                <a:ln>
                  <a:noFill/>
                </a:ln>
                <a:solidFill>
                  <a:srgbClr val="000000"/>
                </a:solidFill>
                <a:effectLst/>
                <a:uLnTx/>
                <a:uFillTx/>
                <a:latin typeface="Arial"/>
                <a:ea typeface="ＭＳ Ｐゴシック" pitchFamily="-124" charset="-128"/>
                <a:cs typeface="+mn-cs"/>
              </a:rPr>
              <a:t>nclude</a:t>
            </a:r>
            <a:r>
              <a:rPr kumimoji="0" lang="en-AU" sz="2000" b="0" i="0" u="none" strike="noStrike" kern="1200" cap="none" spc="0" normalizeH="0" noProof="0" dirty="0">
                <a:ln>
                  <a:noFill/>
                </a:ln>
                <a:solidFill>
                  <a:srgbClr val="000000"/>
                </a:solidFill>
                <a:effectLst/>
                <a:uLnTx/>
                <a:uFillTx/>
                <a:latin typeface="Arial"/>
                <a:ea typeface="ＭＳ Ｐゴシック" pitchFamily="-124" charset="-128"/>
                <a:cs typeface="+mn-cs"/>
              </a:rPr>
              <a:t> </a:t>
            </a:r>
            <a:r>
              <a:rPr lang="en-AU" sz="2000" dirty="0">
                <a:solidFill>
                  <a:srgbClr val="000000"/>
                </a:solidFill>
                <a:latin typeface="Arial"/>
              </a:rPr>
              <a:t>safety</a:t>
            </a: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 and </a:t>
            </a:r>
            <a:r>
              <a:rPr lang="en-AU" sz="2000" noProof="0" dirty="0">
                <a:solidFill>
                  <a:srgbClr val="000000"/>
                </a:solidFill>
                <a:latin typeface="Arial"/>
              </a:rPr>
              <a:t>h</a:t>
            </a:r>
            <a:r>
              <a:rPr lang="en-AU" sz="2000" dirty="0" err="1">
                <a:solidFill>
                  <a:srgbClr val="000000"/>
                </a:solidFill>
                <a:latin typeface="Arial"/>
              </a:rPr>
              <a:t>ealth</a:t>
            </a: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 representatives at each step of the risk management process. </a:t>
            </a:r>
          </a:p>
          <a:p>
            <a:pPr marL="257175" marR="0" lvl="0" indent="-257175"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AU" sz="2000" dirty="0">
              <a:solidFill>
                <a:srgbClr val="000000"/>
              </a:solidFill>
              <a:latin typeface="Arial"/>
            </a:endParaRPr>
          </a:p>
          <a:p>
            <a:pPr marL="257175" marR="0" lvl="0" indent="-257175"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AU" sz="2000" i="1" dirty="0">
                <a:solidFill>
                  <a:srgbClr val="000000"/>
                </a:solidFill>
                <a:latin typeface="Arial"/>
              </a:rPr>
              <a:t>Prepare</a:t>
            </a:r>
            <a:r>
              <a:rPr lang="en-AU" sz="2000" dirty="0">
                <a:solidFill>
                  <a:srgbClr val="000000"/>
                </a:solidFill>
                <a:latin typeface="Arial"/>
              </a:rPr>
              <a:t> a noise report and </a:t>
            </a:r>
            <a:r>
              <a:rPr lang="en-AU" sz="2000" i="1" dirty="0">
                <a:solidFill>
                  <a:srgbClr val="000000"/>
                </a:solidFill>
                <a:latin typeface="Arial"/>
              </a:rPr>
              <a:t>implement</a:t>
            </a:r>
            <a:r>
              <a:rPr lang="en-AU" sz="2000" dirty="0">
                <a:solidFill>
                  <a:srgbClr val="000000"/>
                </a:solidFill>
                <a:latin typeface="Arial"/>
              </a:rPr>
              <a:t> a noise control plan.</a:t>
            </a:r>
            <a:endPar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257175" marR="0" lvl="0" indent="-257175"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257175" marR="0" lvl="0" indent="-257175"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Workers must have access to relevant information.</a:t>
            </a:r>
          </a:p>
        </p:txBody>
      </p:sp>
    </p:spTree>
    <p:extLst>
      <p:ext uri="{BB962C8B-B14F-4D97-AF65-F5344CB8AC3E}">
        <p14:creationId xmlns:p14="http://schemas.microsoft.com/office/powerpoint/2010/main" val="370376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208912"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Example 1 – A quieter control room</a:t>
            </a:r>
          </a:p>
        </p:txBody>
      </p:sp>
      <p:sp>
        <p:nvSpPr>
          <p:cNvPr id="3" name="Rectangle 2"/>
          <p:cNvSpPr/>
          <p:nvPr/>
        </p:nvSpPr>
        <p:spPr>
          <a:xfrm>
            <a:off x="196913" y="840356"/>
            <a:ext cx="8695565" cy="224676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Situation – </a:t>
            </a:r>
          </a:p>
          <a:p>
            <a:pPr marL="800100" marR="0" lvl="1"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Persons working in control room situated between two sorting rooms, noise exposure in those rooms averaged 90 dB(A).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Action – </a:t>
            </a:r>
          </a:p>
          <a:p>
            <a:pPr marL="800100" marR="0" lvl="1"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noise cancelling glass and sealed doors were installed.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Outcome –</a:t>
            </a:r>
          </a:p>
          <a:p>
            <a:pPr marL="800100" marR="0" lvl="1"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 </a:t>
            </a: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noise is now below the action level of 85 dB(A) in the control room. </a:t>
            </a:r>
          </a:p>
        </p:txBody>
      </p:sp>
      <p:pic>
        <p:nvPicPr>
          <p:cNvPr id="5" name="Picture 4"/>
          <p:cNvPicPr>
            <a:picLocks noChangeAspect="1"/>
          </p:cNvPicPr>
          <p:nvPr/>
        </p:nvPicPr>
        <p:blipFill>
          <a:blip r:embed="rId3"/>
          <a:stretch>
            <a:fillRect/>
          </a:stretch>
        </p:blipFill>
        <p:spPr>
          <a:xfrm>
            <a:off x="1412347" y="3394901"/>
            <a:ext cx="6264696" cy="2847545"/>
          </a:xfrm>
          <a:prstGeom prst="rect">
            <a:avLst/>
          </a:prstGeom>
          <a:ln>
            <a:noFill/>
          </a:ln>
          <a:effectLst>
            <a:outerShdw blurRad="292100" dist="139700" dir="2700000" algn="tl" rotWithShape="0">
              <a:srgbClr val="333333">
                <a:alpha val="65000"/>
              </a:srgbClr>
            </a:outerShdw>
          </a:effectLst>
        </p:spPr>
      </p:pic>
      <p:sp>
        <p:nvSpPr>
          <p:cNvPr id="6"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21</a:t>
            </a:fld>
            <a:endParaRPr lang="en-US" sz="1400" dirty="0">
              <a:solidFill>
                <a:srgbClr val="FFFFFF"/>
              </a:solidFill>
            </a:endParaRPr>
          </a:p>
        </p:txBody>
      </p:sp>
    </p:spTree>
    <p:extLst>
      <p:ext uri="{BB962C8B-B14F-4D97-AF65-F5344CB8AC3E}">
        <p14:creationId xmlns:p14="http://schemas.microsoft.com/office/powerpoint/2010/main" val="1779991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19" y="954288"/>
            <a:ext cx="8640960" cy="286232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Situation – </a:t>
            </a:r>
          </a:p>
          <a:p>
            <a:pPr marL="800100" marR="0" lvl="1"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 primary source of plant noise stems from conveyor rollers.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Action –</a:t>
            </a:r>
          </a:p>
          <a:p>
            <a:pPr marL="800100" marR="0" lvl="1"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installation of composite shell material up to 70 percent lighter than steel rollers. </a:t>
            </a:r>
          </a:p>
          <a:p>
            <a:pPr marL="42862" marR="0" lvl="0" indent="0" algn="just"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Outcome –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Up to 50% less noise volume than traditional </a:t>
            </a:r>
            <a:r>
              <a:rPr kumimoji="0" lang="en-AU" sz="2000" b="0" i="0" u="none" strike="noStrike" kern="1200" cap="none" spc="0" normalizeH="0" baseline="0" noProof="0">
                <a:ln>
                  <a:noFill/>
                </a:ln>
                <a:solidFill>
                  <a:srgbClr val="000000"/>
                </a:solidFill>
                <a:effectLst/>
                <a:uLnTx/>
                <a:uFillTx/>
                <a:latin typeface="Arial" charset="0"/>
                <a:ea typeface="ＭＳ Ｐゴシック" pitchFamily="-124" charset="-128"/>
                <a:cs typeface="+mn-cs"/>
              </a:rPr>
              <a:t>steel rollers.</a:t>
            </a:r>
            <a:endPar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Requires less time and manpower to install and maintain.</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Reduced power demand.</a:t>
            </a:r>
            <a:endParaRPr kumimoji="0" lang="en-AU" sz="24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252" y="3915058"/>
            <a:ext cx="3795493" cy="1818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51519" y="332656"/>
            <a:ext cx="8356413"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Example </a:t>
            </a:r>
            <a:r>
              <a:rPr lang="en-AU" sz="2800" dirty="0">
                <a:solidFill>
                  <a:srgbClr val="000000"/>
                </a:solidFill>
              </a:rPr>
              <a:t>2</a:t>
            </a:r>
            <a:r>
              <a:rPr kumimoji="0" lang="en-AU" sz="280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 – Reducing noise from conveyors</a:t>
            </a:r>
          </a:p>
        </p:txBody>
      </p:sp>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22</a:t>
            </a:fld>
            <a:endParaRPr lang="en-US" sz="1400" dirty="0">
              <a:solidFill>
                <a:srgbClr val="FFFFFF"/>
              </a:solidFill>
            </a:endParaRPr>
          </a:p>
        </p:txBody>
      </p:sp>
    </p:spTree>
    <p:extLst>
      <p:ext uri="{BB962C8B-B14F-4D97-AF65-F5344CB8AC3E}">
        <p14:creationId xmlns:p14="http://schemas.microsoft.com/office/powerpoint/2010/main" val="739424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830" y="3140968"/>
            <a:ext cx="4070626" cy="266429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79512" y="260648"/>
            <a:ext cx="849694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80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Example 3 – Acoustic screens for noisy equipment</a:t>
            </a:r>
          </a:p>
        </p:txBody>
      </p:sp>
      <p:sp>
        <p:nvSpPr>
          <p:cNvPr id="6" name="Rectangle 5"/>
          <p:cNvSpPr/>
          <p:nvPr/>
        </p:nvSpPr>
        <p:spPr>
          <a:xfrm>
            <a:off x="162163" y="908720"/>
            <a:ext cx="8514293" cy="25545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Situation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High noise levels can be emitted from equipment such as pumps, local ventilation fans or hand-operated tools.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Action –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In some cases, the only practicable alternative is to surround the source with an acoustic screen. </a:t>
            </a:r>
            <a:endParaRPr kumimoji="0" lang="en-AU" sz="20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Outcome –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Reduction of noise.</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83" y="4224375"/>
            <a:ext cx="3150227" cy="1980424"/>
          </a:xfrm>
          <a:prstGeom prst="rect">
            <a:avLst/>
          </a:prstGeom>
          <a:ln>
            <a:noFill/>
          </a:ln>
          <a:effectLst>
            <a:outerShdw blurRad="292100" dist="139700" dir="2700000" algn="tl" rotWithShape="0">
              <a:srgbClr val="333333">
                <a:alpha val="65000"/>
              </a:srgbClr>
            </a:outerShdw>
          </a:effectLst>
        </p:spPr>
      </p:pic>
      <p:sp>
        <p:nvSpPr>
          <p:cNvPr id="7"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23</a:t>
            </a:fld>
            <a:endParaRPr lang="en-US" sz="1400" dirty="0">
              <a:solidFill>
                <a:srgbClr val="FFFFFF"/>
              </a:solidFill>
            </a:endParaRPr>
          </a:p>
        </p:txBody>
      </p:sp>
    </p:spTree>
    <p:extLst>
      <p:ext uri="{BB962C8B-B14F-4D97-AF65-F5344CB8AC3E}">
        <p14:creationId xmlns:p14="http://schemas.microsoft.com/office/powerpoint/2010/main" val="3991842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Further Information</a:t>
            </a:r>
            <a:endParaRPr lang="en-AU" dirty="0"/>
          </a:p>
        </p:txBody>
      </p:sp>
      <p:sp>
        <p:nvSpPr>
          <p:cNvPr id="3" name="Content Placeholder 2"/>
          <p:cNvSpPr>
            <a:spLocks noGrp="1"/>
          </p:cNvSpPr>
          <p:nvPr>
            <p:ph idx="1"/>
          </p:nvPr>
        </p:nvSpPr>
        <p:spPr>
          <a:xfrm>
            <a:off x="685800" y="1412776"/>
            <a:ext cx="7772400" cy="5256584"/>
          </a:xfrm>
        </p:spPr>
        <p:txBody>
          <a:bodyPr/>
          <a:lstStyle/>
          <a:p>
            <a:r>
              <a:rPr lang="en-AU" sz="2000" dirty="0"/>
              <a:t>For further </a:t>
            </a:r>
            <a:r>
              <a:rPr lang="en-AU" sz="2000" dirty="0" smtClean="0"/>
              <a:t>details specific to the WA mining industry regulatory requirements, </a:t>
            </a:r>
            <a:r>
              <a:rPr lang="en-AU" sz="2000" dirty="0"/>
              <a:t>refer to Part 7, Division 1 of the Mines Safety and Inspection Regulations 1995.</a:t>
            </a:r>
          </a:p>
          <a:p>
            <a:r>
              <a:rPr lang="en-AU" sz="2000" dirty="0" smtClean="0"/>
              <a:t>Detailed </a:t>
            </a:r>
            <a:r>
              <a:rPr lang="en-AU" sz="2000" dirty="0"/>
              <a:t>information for noise control management in new and existing workplaces may be obtained from Part 2: Noise control management of </a:t>
            </a:r>
            <a:r>
              <a:rPr lang="en-AU" sz="2000" dirty="0">
                <a:hlinkClick r:id="rId3"/>
              </a:rPr>
              <a:t>AS/NZS 1269 Occupational noise management</a:t>
            </a:r>
            <a:r>
              <a:rPr lang="en-AU" sz="2000" dirty="0" smtClean="0"/>
              <a:t>.</a:t>
            </a:r>
          </a:p>
          <a:p>
            <a:r>
              <a:rPr lang="en-AU" sz="2000" dirty="0">
                <a:hlinkClick r:id="rId4"/>
              </a:rPr>
              <a:t>Management of noise in Western Australian mining </a:t>
            </a:r>
            <a:r>
              <a:rPr lang="en-AU" sz="2000" dirty="0" smtClean="0">
                <a:hlinkClick r:id="rId4"/>
              </a:rPr>
              <a:t>operations – Guideline</a:t>
            </a:r>
            <a:endParaRPr lang="en-AU" sz="2000" dirty="0" smtClean="0"/>
          </a:p>
          <a:p>
            <a:r>
              <a:rPr lang="en-AU" sz="2000" dirty="0">
                <a:hlinkClick r:id="rId5"/>
              </a:rPr>
              <a:t>Mines Safety Bulletin No. </a:t>
            </a:r>
            <a:r>
              <a:rPr lang="en-AU" sz="2000" dirty="0" smtClean="0">
                <a:hlinkClick r:id="rId5"/>
              </a:rPr>
              <a:t>153 - Subject</a:t>
            </a:r>
            <a:r>
              <a:rPr lang="en-AU" sz="2000" dirty="0">
                <a:hlinkClick r:id="rId5"/>
              </a:rPr>
              <a:t>: Preventing noise-induced hearing loss in WA </a:t>
            </a:r>
            <a:r>
              <a:rPr lang="en-AU" sz="2000" dirty="0" smtClean="0">
                <a:hlinkClick r:id="rId5"/>
              </a:rPr>
              <a:t>mines</a:t>
            </a:r>
            <a:endParaRPr lang="en-AU" sz="2000" dirty="0" smtClean="0"/>
          </a:p>
          <a:p>
            <a:r>
              <a:rPr lang="en-AU" sz="2000" dirty="0">
                <a:hlinkClick r:id="rId6"/>
              </a:rPr>
              <a:t>M</a:t>
            </a:r>
            <a:r>
              <a:rPr lang="en-AU" sz="2000" dirty="0" smtClean="0">
                <a:hlinkClick r:id="rId6"/>
              </a:rPr>
              <a:t>anaging noise and preventing hearing loss at work - Code </a:t>
            </a:r>
            <a:r>
              <a:rPr lang="en-AU" sz="2000" dirty="0">
                <a:hlinkClick r:id="rId6"/>
              </a:rPr>
              <a:t>of </a:t>
            </a:r>
            <a:r>
              <a:rPr lang="en-AU" sz="2000" dirty="0" smtClean="0">
                <a:hlinkClick r:id="rId6"/>
              </a:rPr>
              <a:t>Practice</a:t>
            </a:r>
            <a:endParaRPr lang="en-AU" sz="2000" dirty="0" smtClean="0"/>
          </a:p>
          <a:p>
            <a:r>
              <a:rPr lang="en-AU" sz="2000" dirty="0" smtClean="0">
                <a:hlinkClick r:id="rId7"/>
              </a:rPr>
              <a:t>Model Code of Practice: Managing </a:t>
            </a:r>
            <a:r>
              <a:rPr lang="en-AU" sz="2000" dirty="0">
                <a:hlinkClick r:id="rId7"/>
              </a:rPr>
              <a:t>noise and preventing hearing loss at work</a:t>
            </a:r>
            <a:endParaRPr lang="en-AU" sz="2000" dirty="0" smtClean="0"/>
          </a:p>
          <a:p>
            <a:r>
              <a:rPr lang="en-AU" sz="2000" dirty="0" err="1" smtClean="0">
                <a:hlinkClick r:id="rId8"/>
              </a:rPr>
              <a:t>Ototoxins</a:t>
            </a:r>
            <a:r>
              <a:rPr lang="en-AU" sz="2000" dirty="0" smtClean="0"/>
              <a:t> </a:t>
            </a:r>
            <a:endParaRPr lang="en-AU" sz="2000" dirty="0"/>
          </a:p>
        </p:txBody>
      </p:sp>
    </p:spTree>
    <p:extLst>
      <p:ext uri="{BB962C8B-B14F-4D97-AF65-F5344CB8AC3E}">
        <p14:creationId xmlns:p14="http://schemas.microsoft.com/office/powerpoint/2010/main" val="647854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526" y="3212976"/>
            <a:ext cx="5886654" cy="208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linked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405" y="2128031"/>
            <a:ext cx="996744" cy="887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384337" y="2181199"/>
            <a:ext cx="2644048" cy="7848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LinkedIn at </a:t>
            </a: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Department of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Mines, Industry Regulation and Safety </a:t>
            </a:r>
            <a:endPar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endParaRPr>
          </a:p>
        </p:txBody>
      </p:sp>
      <p:sp>
        <p:nvSpPr>
          <p:cNvPr id="5" name="Rectangle 4"/>
          <p:cNvSpPr/>
          <p:nvPr/>
        </p:nvSpPr>
        <p:spPr>
          <a:xfrm>
            <a:off x="2415341" y="2041012"/>
            <a:ext cx="1787878" cy="992567"/>
          </a:xfrm>
          <a:prstGeom prst="rect">
            <a:avLst/>
          </a:prstGeom>
        </p:spPr>
        <p:txBody>
          <a:bodyPr wrap="square" lIns="68569" tIns="34284" rIns="68569" bIns="34284">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Twitter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@DMIRS_WA</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t>
            </a:r>
            <a:r>
              <a:rPr kumimoji="0" lang="en-AU" sz="1500" b="1" i="0" u="none" strike="noStrike" kern="1200" cap="none" spc="0" normalizeH="0" baseline="0" noProof="0" dirty="0" err="1">
                <a:ln>
                  <a:noFill/>
                </a:ln>
                <a:solidFill>
                  <a:srgbClr val="000000"/>
                </a:solidFill>
                <a:effectLst/>
                <a:uLnTx/>
                <a:uFillTx/>
                <a:latin typeface="Arial" charset="0"/>
                <a:ea typeface="ＭＳ Ｐゴシック" pitchFamily="-124" charset="-128"/>
                <a:cs typeface="+mn-cs"/>
              </a:rPr>
              <a:t>AndrewChaplyn</a:t>
            </a:r>
            <a:endPar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6" name="Picture 3" descr="W:\TRANSFER\Social Media\News-Twitter_D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721" y="2128032"/>
            <a:ext cx="1002431" cy="850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p:txBody>
          <a:bodyPr>
            <a:normAutofit fontScale="90000"/>
          </a:bodyPr>
          <a:lstStyle/>
          <a:p>
            <a:r>
              <a:rPr lang="en-AU" dirty="0"/>
              <a:t>Follow us on social media and sign up for news alerts! </a:t>
            </a:r>
          </a:p>
        </p:txBody>
      </p:sp>
      <p:sp>
        <p:nvSpPr>
          <p:cNvPr id="8" name="Rectangle 6"/>
          <p:cNvSpPr txBox="1">
            <a:spLocks noChangeArrowheads="1"/>
          </p:cNvSpPr>
          <p:nvPr/>
        </p:nvSpPr>
        <p:spPr>
          <a:xfrm>
            <a:off x="7553325" y="5723343"/>
            <a:ext cx="447675" cy="271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9" name="TextBox 8"/>
          <p:cNvSpPr txBox="1"/>
          <p:nvPr/>
        </p:nvSpPr>
        <p:spPr>
          <a:xfrm>
            <a:off x="6462210" y="3753036"/>
            <a:ext cx="243027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Sign up to receive weekly news alerts @ www.dmirs.wa.gov.au </a:t>
            </a:r>
          </a:p>
        </p:txBody>
      </p:sp>
    </p:spTree>
    <p:extLst>
      <p:ext uri="{BB962C8B-B14F-4D97-AF65-F5344CB8AC3E}">
        <p14:creationId xmlns:p14="http://schemas.microsoft.com/office/powerpoint/2010/main" val="410851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Muffling the myths about noise</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97061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1651"/>
          <a:stretch/>
        </p:blipFill>
        <p:spPr>
          <a:xfrm>
            <a:off x="0" y="808205"/>
            <a:ext cx="9144000" cy="5045048"/>
          </a:xfrm>
          <a:prstGeom prst="rect">
            <a:avLst/>
          </a:prstGeom>
        </p:spPr>
      </p:pic>
    </p:spTree>
    <p:extLst>
      <p:ext uri="{BB962C8B-B14F-4D97-AF65-F5344CB8AC3E}">
        <p14:creationId xmlns:p14="http://schemas.microsoft.com/office/powerpoint/2010/main" val="212341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AU" sz="2800" dirty="0"/>
              <a:t>You’re about to learn…</a:t>
            </a:r>
          </a:p>
        </p:txBody>
      </p:sp>
      <p:sp>
        <p:nvSpPr>
          <p:cNvPr id="4"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
        <p:nvSpPr>
          <p:cNvPr id="2" name="Rectangle 1"/>
          <p:cNvSpPr/>
          <p:nvPr/>
        </p:nvSpPr>
        <p:spPr>
          <a:xfrm>
            <a:off x="539552" y="2132856"/>
            <a:ext cx="8487435" cy="3924151"/>
          </a:xfrm>
          <a:prstGeom prst="rect">
            <a:avLst/>
          </a:prstGeom>
        </p:spPr>
        <p:txBody>
          <a:bodyPr wrap="square">
            <a:spAutoFit/>
          </a:bodyPr>
          <a:lstStyle/>
          <a:p>
            <a:pPr marL="257175" marR="0" lvl="0" indent="-257175" algn="l" defTabSz="914400" rtl="0" eaLnBrk="0" fontAlgn="base" latinLnBrk="0" hangingPunct="0">
              <a:lnSpc>
                <a:spcPct val="100000"/>
              </a:lnSpc>
              <a:spcBef>
                <a:spcPct val="0"/>
              </a:spcBef>
              <a:spcAft>
                <a:spcPts val="9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Some issues with noise</a:t>
            </a:r>
          </a:p>
          <a:p>
            <a:pPr marL="257175" marR="0" lvl="0" indent="-257175" algn="l" defTabSz="914400" rtl="0" eaLnBrk="0" fontAlgn="base" latinLnBrk="0" hangingPunct="0">
              <a:lnSpc>
                <a:spcPct val="100000"/>
              </a:lnSpc>
              <a:spcBef>
                <a:spcPct val="0"/>
              </a:spcBef>
              <a:spcAft>
                <a:spcPts val="9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Human / organisational influences and motivators</a:t>
            </a:r>
          </a:p>
          <a:p>
            <a:pPr marL="257175" marR="0" lvl="0" indent="-257175" algn="l" defTabSz="914400" rtl="0" eaLnBrk="0" fontAlgn="base" latinLnBrk="0" hangingPunct="0">
              <a:lnSpc>
                <a:spcPct val="100000"/>
              </a:lnSpc>
              <a:spcBef>
                <a:spcPct val="0"/>
              </a:spcBef>
              <a:spcAft>
                <a:spcPts val="9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Muffling myths and stating facts</a:t>
            </a:r>
          </a:p>
          <a:p>
            <a:pPr marL="257175" marR="0" lvl="0" indent="-257175" algn="l" defTabSz="914400" rtl="0" eaLnBrk="0" fontAlgn="base" latinLnBrk="0" hangingPunct="0">
              <a:lnSpc>
                <a:spcPct val="100000"/>
              </a:lnSpc>
              <a:spcBef>
                <a:spcPct val="0"/>
              </a:spcBef>
              <a:spcAft>
                <a:spcPts val="9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Case studies</a:t>
            </a:r>
          </a:p>
          <a:p>
            <a:pPr marL="257175" marR="0" lvl="0" indent="-257175" algn="l" defTabSz="914400" rtl="0" eaLnBrk="0" fontAlgn="base" latinLnBrk="0" hangingPunct="0">
              <a:lnSpc>
                <a:spcPct val="100000"/>
              </a:lnSpc>
              <a:spcBef>
                <a:spcPct val="0"/>
              </a:spcBef>
              <a:spcAft>
                <a:spcPts val="9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Solution focus – What can we do about it?</a:t>
            </a:r>
          </a:p>
          <a:p>
            <a:pPr marL="257175" marR="0" lvl="0" indent="-257175" algn="l" defTabSz="914400" rtl="0" eaLnBrk="0" fontAlgn="base" latinLnBrk="0" hangingPunct="0">
              <a:lnSpc>
                <a:spcPct val="100000"/>
              </a:lnSpc>
              <a:spcBef>
                <a:spcPct val="0"/>
              </a:spcBef>
              <a:spcAft>
                <a:spcPts val="9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Workshop</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567800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Some issues with noise</a:t>
            </a:r>
          </a:p>
        </p:txBody>
      </p:sp>
      <p:sp>
        <p:nvSpPr>
          <p:cNvPr id="3" name="Content Placeholder 2"/>
          <p:cNvSpPr>
            <a:spLocks noGrp="1"/>
          </p:cNvSpPr>
          <p:nvPr>
            <p:ph idx="1"/>
          </p:nvPr>
        </p:nvSpPr>
        <p:spPr/>
        <p:txBody>
          <a:bodyPr/>
          <a:lstStyle/>
          <a:p>
            <a:endParaRPr lang="en-AU" dirty="0"/>
          </a:p>
          <a:p>
            <a:endParaRPr lang="en-AU" dirty="0"/>
          </a:p>
          <a:p>
            <a:endParaRPr lang="en-AU" dirty="0"/>
          </a:p>
          <a:p>
            <a:endParaRPr lang="en-AU" dirty="0"/>
          </a:p>
          <a:p>
            <a:endParaRPr lang="en-AU" dirty="0"/>
          </a:p>
        </p:txBody>
      </p:sp>
      <p:sp>
        <p:nvSpPr>
          <p:cNvPr id="4" name="Rectangle 3"/>
          <p:cNvSpPr/>
          <p:nvPr/>
        </p:nvSpPr>
        <p:spPr>
          <a:xfrm>
            <a:off x="467544" y="1829698"/>
            <a:ext cx="7718455" cy="4124206"/>
          </a:xfrm>
          <a:prstGeom prst="rect">
            <a:avLst/>
          </a:prstGeom>
        </p:spPr>
        <p:txBody>
          <a:bodyPr wrap="square">
            <a:spAutoFit/>
          </a:bodyPr>
          <a:lstStyle/>
          <a:p>
            <a:pPr marL="257175" marR="0" lvl="0" indent="-2571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257175" marR="0" lvl="0" indent="-2571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Effects of age and noise exposure are additive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257175" marR="0" lvl="0" indent="-2571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Hearing loss can have devastating effects on an individual’s ability to contribute in community activities and can limit relationships/professional opportunities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257175" marR="0" lvl="0" indent="-2571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Risk of hearing impairment in the workplace may also arise through exposure to </a:t>
            </a:r>
            <a:r>
              <a:rPr kumimoji="0" lang="en-AU" sz="2000" b="0" i="0" u="none" strike="noStrike" kern="1200" cap="none" spc="0" normalizeH="0" baseline="0" noProof="0" dirty="0" err="1">
                <a:ln>
                  <a:noFill/>
                </a:ln>
                <a:solidFill>
                  <a:srgbClr val="000000"/>
                </a:solidFill>
                <a:effectLst/>
                <a:uLnTx/>
                <a:uFillTx/>
                <a:latin typeface="Arial"/>
                <a:ea typeface="ＭＳ Ｐゴシック" pitchFamily="-124" charset="-128"/>
                <a:cs typeface="+mn-cs"/>
              </a:rPr>
              <a:t>ototoxins</a:t>
            </a:r>
            <a:r>
              <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rPr>
              <a:t> (these include, solvents, fuels, metals, fertilisers, herbicides and pharmaceuticals</a:t>
            </a:r>
            <a:r>
              <a:rPr kumimoji="0" lang="en-AU" sz="2000" b="0" i="0" u="none" strike="noStrike" kern="1200" cap="none" spc="0" normalizeH="0" baseline="0" noProof="0" dirty="0" smtClean="0">
                <a:ln>
                  <a:noFill/>
                </a:ln>
                <a:solidFill>
                  <a:srgbClr val="000000"/>
                </a:solidFill>
                <a:effectLst/>
                <a:uLnTx/>
                <a:uFillTx/>
                <a:latin typeface="Arial"/>
                <a:ea typeface="ＭＳ Ｐゴシック" pitchFamily="-124" charset="-128"/>
                <a:cs typeface="+mn-cs"/>
              </a:rPr>
              <a:t>)</a:t>
            </a:r>
            <a:endParaRPr kumimoji="0" lang="en-AU" sz="2000" b="0" i="0"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257175" marR="0" lvl="0" indent="-25717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AU" sz="2000" b="0" i="1" u="none" strike="noStrike" kern="1200" cap="none" spc="0" normalizeH="0" baseline="0" noProof="0" dirty="0">
              <a:ln>
                <a:noFill/>
              </a:ln>
              <a:solidFill>
                <a:srgbClr val="000000"/>
              </a:solidFill>
              <a:effectLst/>
              <a:uLnTx/>
              <a:uFillTx/>
              <a:latin typeface="Arial"/>
              <a:ea typeface="ＭＳ Ｐゴシック" pitchFamily="-12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Arial"/>
                <a:ea typeface="ＭＳ Ｐゴシック" pitchFamily="-124" charset="-128"/>
                <a:cs typeface="+mn-cs"/>
              </a:rPr>
              <a:t>And many more …</a:t>
            </a:r>
            <a:r>
              <a:rPr kumimoji="0" lang="en-AU" sz="2400" b="0" i="1"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	</a:t>
            </a:r>
            <a:r>
              <a:rPr kumimoji="0" lang="en-AU" sz="1500" b="0" i="1"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	</a:t>
            </a:r>
            <a:r>
              <a:rPr kumimoji="0" lang="en-AU" sz="1800" b="0" i="1"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	</a:t>
            </a:r>
            <a:endParaRPr kumimoji="0" lang="en-AU" sz="1500" b="0" i="1"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9925">
            <a:off x="6163841" y="900245"/>
            <a:ext cx="2587693" cy="1582763"/>
          </a:xfrm>
          <a:prstGeom prst="rect">
            <a:avLst/>
          </a:prstGeom>
          <a:ln>
            <a:noFill/>
          </a:ln>
          <a:effectLst>
            <a:outerShdw blurRad="190500" algn="tl" rotWithShape="0">
              <a:srgbClr val="000000">
                <a:alpha val="70000"/>
              </a:srgbClr>
            </a:outerShdw>
          </a:effectLst>
        </p:spPr>
      </p:pic>
      <p:sp>
        <p:nvSpPr>
          <p:cNvPr id="7"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6</a:t>
            </a:fld>
            <a:endParaRPr lang="en-US" sz="1400" dirty="0">
              <a:solidFill>
                <a:srgbClr val="FFFFFF"/>
              </a:solidFill>
            </a:endParaRPr>
          </a:p>
        </p:txBody>
      </p:sp>
    </p:spTree>
    <p:extLst>
      <p:ext uri="{BB962C8B-B14F-4D97-AF65-F5344CB8AC3E}">
        <p14:creationId xmlns:p14="http://schemas.microsoft.com/office/powerpoint/2010/main" val="2894801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268760"/>
            <a:ext cx="6606480" cy="4893647"/>
          </a:xfrm>
          <a:prstGeom prst="rect">
            <a:avLst/>
          </a:prstGeom>
        </p:spPr>
        <p:txBody>
          <a:bodyPr wrap="square">
            <a:spAutoFit/>
          </a:bodyPr>
          <a:lstStyle/>
          <a:p>
            <a:pPr marL="342900" indent="-342900" algn="just">
              <a:buFont typeface="Arial" panose="020B0604020202020204" pitchFamily="34" charset="0"/>
              <a:buChar char="•"/>
            </a:pPr>
            <a:r>
              <a:rPr lang="en-AU" sz="2000" dirty="0"/>
              <a:t>As a guide, if you need to raise your voice to communicate with someone about one metre away, the noise is likely to be hazardous to hearing.</a:t>
            </a:r>
          </a:p>
          <a:p>
            <a:pPr algn="just"/>
            <a:endParaRPr lang="en-AU" sz="2000" dirty="0"/>
          </a:p>
          <a:p>
            <a:pPr marL="171450" indent="-171450" algn="just">
              <a:buFont typeface="Arial" panose="020B0604020202020204" pitchFamily="34" charset="0"/>
              <a:buChar char="•"/>
            </a:pPr>
            <a:endParaRPr lang="en-AU" sz="800" dirty="0"/>
          </a:p>
          <a:p>
            <a:pPr marL="342900" indent="-342900" algn="just">
              <a:buFont typeface="Arial" panose="020B0604020202020204" pitchFamily="34" charset="0"/>
              <a:buChar char="•"/>
            </a:pPr>
            <a:r>
              <a:rPr lang="en-AU" sz="2000" dirty="0"/>
              <a:t>Whether the exposure standard of </a:t>
            </a:r>
            <a:r>
              <a:rPr lang="en-AU" sz="2000" dirty="0">
                <a:solidFill>
                  <a:srgbClr val="A02A1D"/>
                </a:solidFill>
              </a:rPr>
              <a:t>85 dB(A) </a:t>
            </a:r>
            <a:r>
              <a:rPr lang="en-AU" sz="2000" dirty="0"/>
              <a:t>averaged over eight hours is exceeded depends on the level of noise involved and how long workers are exposed to it. </a:t>
            </a:r>
          </a:p>
          <a:p>
            <a:pPr algn="just"/>
            <a:endParaRPr lang="en-AU" sz="2000" dirty="0"/>
          </a:p>
          <a:p>
            <a:pPr marL="171450" indent="-171450" algn="just">
              <a:buFont typeface="Arial" panose="020B0604020202020204" pitchFamily="34" charset="0"/>
              <a:buChar char="•"/>
            </a:pPr>
            <a:endParaRPr lang="en-AU" sz="800" dirty="0"/>
          </a:p>
          <a:p>
            <a:pPr marL="342900" indent="-342900" algn="just">
              <a:buFont typeface="Arial" panose="020B0604020202020204" pitchFamily="34" charset="0"/>
              <a:buChar char="•"/>
            </a:pPr>
            <a:r>
              <a:rPr lang="en-AU" sz="2000" dirty="0"/>
              <a:t>Peak noise levels greater than </a:t>
            </a:r>
            <a:r>
              <a:rPr lang="en-AU" sz="2000" dirty="0">
                <a:solidFill>
                  <a:srgbClr val="A02A1D"/>
                </a:solidFill>
              </a:rPr>
              <a:t>140 </a:t>
            </a:r>
            <a:r>
              <a:rPr lang="en-AU" sz="2000" dirty="0" smtClean="0">
                <a:solidFill>
                  <a:srgbClr val="A02A1D"/>
                </a:solidFill>
              </a:rPr>
              <a:t>dB(</a:t>
            </a:r>
            <a:r>
              <a:rPr lang="en-AU" sz="2000" dirty="0" err="1" smtClean="0">
                <a:solidFill>
                  <a:srgbClr val="A02A1D"/>
                </a:solidFill>
              </a:rPr>
              <a:t>lin</a:t>
            </a:r>
            <a:r>
              <a:rPr lang="en-AU" sz="2000" dirty="0">
                <a:solidFill>
                  <a:srgbClr val="A02A1D"/>
                </a:solidFill>
              </a:rPr>
              <a:t>) </a:t>
            </a:r>
            <a:r>
              <a:rPr lang="en-AU" sz="2000" dirty="0"/>
              <a:t>can create almost instant damage to hearing. </a:t>
            </a:r>
          </a:p>
          <a:p>
            <a:pPr marL="342900" indent="-342900" algn="just">
              <a:buFont typeface="Arial" panose="020B0604020202020204" pitchFamily="34" charset="0"/>
              <a:buChar char="•"/>
            </a:pPr>
            <a:endParaRPr lang="en-AU" sz="2000" dirty="0"/>
          </a:p>
          <a:p>
            <a:endParaRPr lang="en-AU" sz="1600" dirty="0"/>
          </a:p>
          <a:p>
            <a:pPr marL="0" indent="0">
              <a:buNone/>
            </a:pPr>
            <a:r>
              <a:rPr lang="en-AU" sz="2000" dirty="0">
                <a:solidFill>
                  <a:schemeClr val="accent5">
                    <a:lumMod val="25000"/>
                  </a:schemeClr>
                </a:solidFill>
              </a:rPr>
              <a:t>Note: The action level for peak noise </a:t>
            </a:r>
            <a:r>
              <a:rPr lang="en-AU" sz="2000" dirty="0" smtClean="0">
                <a:solidFill>
                  <a:schemeClr val="accent5">
                    <a:lumMod val="25000"/>
                  </a:schemeClr>
                </a:solidFill>
              </a:rPr>
              <a:t>level,140dB(</a:t>
            </a:r>
            <a:r>
              <a:rPr lang="en-AU" sz="2000" dirty="0" err="1" smtClean="0">
                <a:solidFill>
                  <a:schemeClr val="accent5">
                    <a:lumMod val="25000"/>
                  </a:schemeClr>
                </a:solidFill>
              </a:rPr>
              <a:t>lin</a:t>
            </a:r>
            <a:r>
              <a:rPr lang="en-AU" sz="2000" dirty="0">
                <a:solidFill>
                  <a:schemeClr val="accent5">
                    <a:lumMod val="25000"/>
                  </a:schemeClr>
                </a:solidFill>
              </a:rPr>
              <a:t>); or for noise exposure 85dB(A</a:t>
            </a:r>
            <a:r>
              <a:rPr lang="en-AU" sz="2000" dirty="0" smtClean="0">
                <a:solidFill>
                  <a:schemeClr val="accent5">
                    <a:lumMod val="25000"/>
                  </a:schemeClr>
                </a:solidFill>
              </a:rPr>
              <a:t>) </a:t>
            </a:r>
            <a:r>
              <a:rPr lang="en-AU" sz="2000" dirty="0">
                <a:solidFill>
                  <a:schemeClr val="accent5">
                    <a:lumMod val="25000"/>
                  </a:schemeClr>
                </a:solidFill>
              </a:rPr>
              <a:t>(MSIR r. 7.3.)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0786" y="1916832"/>
            <a:ext cx="1944216" cy="2099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683568" y="404664"/>
            <a:ext cx="3403496" cy="461665"/>
          </a:xfrm>
          <a:prstGeom prst="rect">
            <a:avLst/>
          </a:prstGeom>
        </p:spPr>
        <p:txBody>
          <a:bodyPr wrap="none">
            <a:spAutoFit/>
          </a:bodyPr>
          <a:lstStyle/>
          <a:p>
            <a:r>
              <a:rPr lang="en-AU" dirty="0"/>
              <a:t>Some issues with noise</a:t>
            </a:r>
          </a:p>
        </p:txBody>
      </p:sp>
    </p:spTree>
    <p:extLst>
      <p:ext uri="{BB962C8B-B14F-4D97-AF65-F5344CB8AC3E}">
        <p14:creationId xmlns:p14="http://schemas.microsoft.com/office/powerpoint/2010/main" val="387067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3" name="Cloud Callout 2"/>
          <p:cNvSpPr/>
          <p:nvPr/>
        </p:nvSpPr>
        <p:spPr bwMode="auto">
          <a:xfrm>
            <a:off x="143508" y="836712"/>
            <a:ext cx="2484276" cy="1620180"/>
          </a:xfrm>
          <a:prstGeom prst="cloudCallou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I’ll only be in the area for a minute or two.</a:t>
            </a:r>
          </a:p>
        </p:txBody>
      </p:sp>
      <p:sp>
        <p:nvSpPr>
          <p:cNvPr id="5" name="Cloud Callout 4"/>
          <p:cNvSpPr/>
          <p:nvPr/>
        </p:nvSpPr>
        <p:spPr bwMode="auto">
          <a:xfrm>
            <a:off x="251520" y="2525169"/>
            <a:ext cx="3834426" cy="1674186"/>
          </a:xfrm>
          <a:prstGeom prst="cloud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 can’t hear people speaking to me when I’m wearing earmuffs or ear plugs.</a:t>
            </a:r>
          </a:p>
        </p:txBody>
      </p:sp>
      <p:sp>
        <p:nvSpPr>
          <p:cNvPr id="6" name="Cloud Callout 5"/>
          <p:cNvSpPr/>
          <p:nvPr/>
        </p:nvSpPr>
        <p:spPr bwMode="auto">
          <a:xfrm>
            <a:off x="2785174" y="467586"/>
            <a:ext cx="3402378" cy="1858655"/>
          </a:xfrm>
          <a:prstGeom prst="cloudCallou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Wearing hearing protection has given me ear infections.</a:t>
            </a:r>
          </a:p>
        </p:txBody>
      </p:sp>
      <p:sp>
        <p:nvSpPr>
          <p:cNvPr id="7" name="Cloud Callout 6"/>
          <p:cNvSpPr/>
          <p:nvPr/>
        </p:nvSpPr>
        <p:spPr bwMode="auto">
          <a:xfrm>
            <a:off x="4572000" y="2091347"/>
            <a:ext cx="4482498" cy="1836204"/>
          </a:xfrm>
          <a:prstGeom prst="cloudCallout">
            <a:avLst/>
          </a:prstGeom>
          <a:solidFill>
            <a:srgbClr val="F1DAA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I’m already deaf, things can’t get any worse. Why should I wear hearing protection?</a:t>
            </a:r>
          </a:p>
        </p:txBody>
      </p:sp>
      <p:sp>
        <p:nvSpPr>
          <p:cNvPr id="8" name="Cloud Callout 7"/>
          <p:cNvSpPr/>
          <p:nvPr/>
        </p:nvSpPr>
        <p:spPr bwMode="auto">
          <a:xfrm>
            <a:off x="6344943" y="620688"/>
            <a:ext cx="2592288" cy="1311919"/>
          </a:xfrm>
          <a:prstGeom prst="cloudCallou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They are uncomfortable.</a:t>
            </a:r>
          </a:p>
        </p:txBody>
      </p:sp>
      <p:sp>
        <p:nvSpPr>
          <p:cNvPr id="9" name="Cloud Callout 8"/>
          <p:cNvSpPr/>
          <p:nvPr/>
        </p:nvSpPr>
        <p:spPr bwMode="auto">
          <a:xfrm>
            <a:off x="1529662" y="4325407"/>
            <a:ext cx="4608512" cy="1709795"/>
          </a:xfrm>
          <a:prstGeom prst="cloudCallou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 can’t hear warning signals when wearing them.</a:t>
            </a:r>
          </a:p>
        </p:txBody>
      </p:sp>
      <p:sp>
        <p:nvSpPr>
          <p:cNvPr id="10" name="Cloud Callout 9"/>
          <p:cNvSpPr/>
          <p:nvPr/>
        </p:nvSpPr>
        <p:spPr bwMode="auto">
          <a:xfrm>
            <a:off x="6331849" y="4061883"/>
            <a:ext cx="2772054" cy="1324377"/>
          </a:xfrm>
          <a:prstGeom prst="cloud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I don’t know how to fit ear plugs properly.</a:t>
            </a:r>
          </a:p>
        </p:txBody>
      </p:sp>
    </p:spTree>
    <p:extLst>
      <p:ext uri="{BB962C8B-B14F-4D97-AF65-F5344CB8AC3E}">
        <p14:creationId xmlns:p14="http://schemas.microsoft.com/office/powerpoint/2010/main" val="40238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332656"/>
            <a:ext cx="8064896" cy="5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a:lstStyle>
          <a:p>
            <a:pPr marL="0" marR="0" lvl="0" indent="0" algn="l" defTabSz="914400" rtl="0" eaLnBrk="0" fontAlgn="base" latinLnBrk="0" hangingPunct="0">
              <a:lnSpc>
                <a:spcPct val="100000"/>
              </a:lnSpc>
              <a:spcBef>
                <a:spcPct val="0"/>
              </a:spcBef>
              <a:spcAft>
                <a:spcPts val="900"/>
              </a:spcAft>
              <a:buClrTx/>
              <a:buSzTx/>
              <a:buFontTx/>
              <a:buNone/>
              <a:tabLst/>
              <a:defRPr/>
            </a:pPr>
            <a:r>
              <a:rPr kumimoji="0" lang="en-AU" i="0" u="none" strike="noStrike" kern="1200" cap="none" spc="0" normalizeH="0" baseline="0" noProof="0" dirty="0">
                <a:ln>
                  <a:noFill/>
                </a:ln>
                <a:solidFill>
                  <a:srgbClr val="FFFFFF"/>
                </a:solidFill>
                <a:effectLst/>
                <a:uLnTx/>
                <a:uFillTx/>
                <a:ea typeface="ＭＳ Ｐゴシック"/>
                <a:cs typeface="+mj-cs"/>
              </a:rPr>
              <a:t>Human and organisational influences and motivators</a:t>
            </a:r>
          </a:p>
        </p:txBody>
      </p:sp>
      <p:graphicFrame>
        <p:nvGraphicFramePr>
          <p:cNvPr id="4" name="Chart 3"/>
          <p:cNvGraphicFramePr>
            <a:graphicFrameLocks/>
          </p:cNvGraphicFramePr>
          <p:nvPr/>
        </p:nvGraphicFramePr>
        <p:xfrm>
          <a:off x="89502" y="1412776"/>
          <a:ext cx="9054498"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9</a:t>
            </a:fld>
            <a:endParaRPr lang="en-US" sz="1400" dirty="0">
              <a:solidFill>
                <a:srgbClr val="FFFFFF"/>
              </a:solidFill>
            </a:endParaRPr>
          </a:p>
        </p:txBody>
      </p:sp>
    </p:spTree>
    <p:extLst>
      <p:ext uri="{BB962C8B-B14F-4D97-AF65-F5344CB8AC3E}">
        <p14:creationId xmlns:p14="http://schemas.microsoft.com/office/powerpoint/2010/main" val="932200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
    <OurDocsVersionCreatedBy xmlns="dce3ed02-b0cd-470d-9119-e5f1a2533a21">MITWYNA</OurDocsVersionCreatedBy>
    <OurDocsIsLocked xmlns="dce3ed02-b0cd-470d-9119-e5f1a2533a21">false</OurDocsIsLocked>
    <OurDocsDocumentType xmlns="dce3ed02-b0cd-470d-9119-e5f1a2533a21">Corporate Policy</OurDocsDocumentType>
    <OurDocsFileNumbers xmlns="dce3ed02-b0cd-470d-9119-e5f1a2533a21">A0571/200906</OurDocsFileNumbers>
    <OurDocsLockedOnBehalfOf xmlns="dce3ed02-b0cd-470d-9119-e5f1a2533a21" xsi:nil="true"/>
    <OurDocsDocumentDate xmlns="dce3ed02-b0cd-470d-9119-e5f1a2533a21">2019-11-07T16:00:00+00:00</OurDocsDocumentDate>
    <OurDocsVersionCreatedAt xmlns="dce3ed02-b0cd-470d-9119-e5f1a2533a21">2019-11-08T04:09:00+00:00</OurDocsVersionCreatedAt>
    <OurDocsReleaseClassification xmlns="dce3ed02-b0cd-470d-9119-e5f1a2533a21">Departmental Use Only</OurDocsReleaseClassification>
    <OurDocsTitle xmlns="dce3ed02-b0cd-470d-9119-e5f1a2533a21">Mines Safety Roadshow - 2019 - Approved toolbox presentation</OurDocsTitle>
    <OurDocsLocation xmlns="dce3ed02-b0cd-470d-9119-e5f1a2533a21">Perth</OurDocsLocation>
    <OurDocsDescription xmlns="dce3ed02-b0cd-470d-9119-e5f1a2533a21">Muffling the myths about noise</OurDocsDescription>
    <OurDocsVersionReason xmlns="dce3ed02-b0cd-470d-9119-e5f1a2533a21" xsi:nil="true"/>
    <OurDocsAuthor xmlns="dce3ed02-b0cd-470d-9119-e5f1a2533a21">Jessica Gonsalves</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3.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47aadd75-fb41-49d7-866d-414b51aa1b7e" ContentTypeId="0x0101000AC6246A9CD2FC45B52DC6FEC0F0AAAA" PreviousValue="false"/>
</file>

<file path=customXml/itemProps1.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2.xml><?xml version="1.0" encoding="utf-8"?>
<ds:datastoreItem xmlns:ds="http://schemas.openxmlformats.org/officeDocument/2006/customXml" ds:itemID="{853D9A20-CA18-4B9E-9133-BDE91CECFDBA}">
  <ds:schemaRefs>
    <ds:schemaRef ds:uri="http://purl.org/dc/terms/"/>
    <ds:schemaRef ds:uri="dce3ed02-b0cd-470d-9119-e5f1a2533a2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7BAFB15-AB19-44B3-9ED4-C8B9DBA9B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C54DD55-EEBA-4804-9DA8-5E9F7DB31D2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4015</TotalTime>
  <Words>3016</Words>
  <Application>Microsoft Office PowerPoint</Application>
  <PresentationFormat>On-screen Show (4:3)</PresentationFormat>
  <Paragraphs>374</Paragraphs>
  <Slides>25</Slides>
  <Notes>25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ＭＳ Ｐゴシック</vt:lpstr>
      <vt:lpstr>Arial</vt:lpstr>
      <vt:lpstr>Bahnschrift SemiLight</vt:lpstr>
      <vt:lpstr>Calibri</vt:lpstr>
      <vt:lpstr>Century Gothic</vt:lpstr>
      <vt:lpstr>Trebuchet MS</vt:lpstr>
      <vt:lpstr>Wingdings</vt:lpstr>
      <vt:lpstr>Blank Presentation</vt:lpstr>
      <vt:lpstr>1_Blank Presentation</vt:lpstr>
      <vt:lpstr>PowerPoint Presentation</vt:lpstr>
      <vt:lpstr>PowerPoint Presentation</vt:lpstr>
      <vt:lpstr>PowerPoint Presentation</vt:lpstr>
      <vt:lpstr>PowerPoint Presentation</vt:lpstr>
      <vt:lpstr>You’re about to learn…</vt:lpstr>
      <vt:lpstr>Some issues with noise</vt:lpstr>
      <vt:lpstr>PowerPoint Presentation</vt:lpstr>
      <vt:lpstr>PowerPoint Presentation</vt:lpstr>
      <vt:lpstr>PowerPoint Presentation</vt:lpstr>
      <vt:lpstr>PowerPoint Presentation</vt:lpstr>
      <vt:lpstr>Organisational influences and motivators</vt:lpstr>
      <vt:lpstr>PowerPoint Presentation</vt:lpstr>
      <vt:lpstr>PowerPoint Presentation</vt:lpstr>
      <vt:lpstr>PowerPoint Presentation</vt:lpstr>
      <vt:lpstr>PowerPoint Presentation</vt:lpstr>
      <vt:lpstr>PowerPoint Presentation</vt:lpstr>
      <vt:lpstr>The Bigger Picture</vt:lpstr>
      <vt:lpstr>PowerPoint Presentation</vt:lpstr>
      <vt:lpstr>PowerPoint Presentation</vt:lpstr>
      <vt:lpstr>Solution focus – What we can do about it</vt:lpstr>
      <vt:lpstr>PowerPoint Presentation</vt:lpstr>
      <vt:lpstr>PowerPoint Presentation</vt:lpstr>
      <vt:lpstr>PowerPoint Presentation</vt:lpstr>
      <vt:lpstr>Further Information</vt:lpstr>
      <vt:lpstr>Follow us on social media and sign up for news alerts! </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Mines Safety Roadshow - 2019 - Approved toolbox presentation</dc:title>
  <dc:subject>Muffling the myths about noise</dc:subject>
  <dc:creator>Jessica Gonsalves</dc:creator>
  <cp:keywords/>
  <dc:description>FileNo=A0571/200906&lt;!&gt;Site=PERTH&lt;!&gt;MDNo=&lt;!&gt;DocType=Corporate Policy&lt;!&gt;DocSec=RS\current&lt;!&gt;Owner=manual.manager&lt;!&gt;Filename=001276V02.Manual.Manager.ppt&lt;!&gt;Project=&lt;!&gt;Group=&lt;!&gt;SecType=Departmental Use Only</dc:description>
  <cp:lastModifiedBy>CHEAN, Wei</cp:lastModifiedBy>
  <cp:revision>239</cp:revision>
  <cp:lastPrinted>2019-09-27T06:09:42Z</cp:lastPrinted>
  <dcterms:created xsi:type="dcterms:W3CDTF">2011-01-21T07:01:17Z</dcterms:created>
  <dcterms:modified xsi:type="dcterms:W3CDTF">2019-11-29T02:03:45Z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0x0101000AC6246A9CD2FC45B52DC6FEC0F0AAAA00BA93749351D2F843A36296955CF57A87</vt:lpwstr>
  </property>
  <property fmtid="{D5CDD505-2E9C-101B-9397-08002B2CF9AE}" pid="9" name="DataStore">
    <vt:lpwstr>Central</vt:lpwstr>
  </property>
</Properties>
</file>