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8.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9.xml" ContentType="application/vnd.openxmlformats-officedocument.theme+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theme/theme10.xml" ContentType="application/vnd.openxmlformats-officedocument.theme+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73" r:id="rId6"/>
    <p:sldMasterId id="2147483686" r:id="rId7"/>
    <p:sldMasterId id="2147483699" r:id="rId8"/>
    <p:sldMasterId id="2147483712" r:id="rId9"/>
    <p:sldMasterId id="2147483725" r:id="rId10"/>
    <p:sldMasterId id="2147483738" r:id="rId11"/>
    <p:sldMasterId id="2147483751" r:id="rId12"/>
    <p:sldMasterId id="2147483764" r:id="rId13"/>
    <p:sldMasterId id="2147483777" r:id="rId14"/>
    <p:sldMasterId id="2147483790" r:id="rId15"/>
  </p:sldMasterIdLst>
  <p:notesMasterIdLst>
    <p:notesMasterId r:id="rId30"/>
  </p:notesMasterIdLst>
  <p:sldIdLst>
    <p:sldId id="271" r:id="rId16"/>
    <p:sldId id="258" r:id="rId17"/>
    <p:sldId id="259" r:id="rId18"/>
    <p:sldId id="260" r:id="rId19"/>
    <p:sldId id="261" r:id="rId20"/>
    <p:sldId id="262" r:id="rId21"/>
    <p:sldId id="263" r:id="rId22"/>
    <p:sldId id="264" r:id="rId23"/>
    <p:sldId id="265" r:id="rId24"/>
    <p:sldId id="266" r:id="rId25"/>
    <p:sldId id="267" r:id="rId26"/>
    <p:sldId id="268" r:id="rId27"/>
    <p:sldId id="269" r:id="rId28"/>
    <p:sldId id="270" r:id="rId2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229" autoAdjust="0"/>
  </p:normalViewPr>
  <p:slideViewPr>
    <p:cSldViewPr>
      <p:cViewPr varScale="1">
        <p:scale>
          <a:sx n="75" d="100"/>
          <a:sy n="75" d="100"/>
        </p:scale>
        <p:origin x="-258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Master" Target="slideMasters/slideMaster9.xml"/><Relationship Id="rId18" Type="http://schemas.openxmlformats.org/officeDocument/2006/relationships/slide" Target="slides/slide3.xml"/><Relationship Id="rId26" Type="http://schemas.openxmlformats.org/officeDocument/2006/relationships/slide" Target="slides/slide11.xml"/><Relationship Id="rId3" Type="http://schemas.openxmlformats.org/officeDocument/2006/relationships/customXml" Target="../customXml/item3.xml"/><Relationship Id="rId21" Type="http://schemas.openxmlformats.org/officeDocument/2006/relationships/slide" Target="slides/slide6.xml"/><Relationship Id="rId34" Type="http://schemas.openxmlformats.org/officeDocument/2006/relationships/tableStyles" Target="tableStyles.xml"/><Relationship Id="rId7" Type="http://schemas.openxmlformats.org/officeDocument/2006/relationships/slideMaster" Target="slideMasters/slideMaster3.xml"/><Relationship Id="rId12" Type="http://schemas.openxmlformats.org/officeDocument/2006/relationships/slideMaster" Target="slideMasters/slideMaster8.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24" Type="http://schemas.openxmlformats.org/officeDocument/2006/relationships/slide" Target="slides/slide9.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Master" Target="slideMasters/slideMaster11.xml"/><Relationship Id="rId23" Type="http://schemas.openxmlformats.org/officeDocument/2006/relationships/slide" Target="slides/slide8.xml"/><Relationship Id="rId28" Type="http://schemas.openxmlformats.org/officeDocument/2006/relationships/slide" Target="slides/slide13.xml"/><Relationship Id="rId10" Type="http://schemas.openxmlformats.org/officeDocument/2006/relationships/slideMaster" Target="slideMasters/slideMaster6.xml"/><Relationship Id="rId19" Type="http://schemas.openxmlformats.org/officeDocument/2006/relationships/slide" Target="slides/slide4.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Master" Target="slideMasters/slideMaster10.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1FAFF02-7CC8-42A1-A583-2E9A4C35BC12}" type="datetimeFigureOut">
              <a:rPr lang="en-AU" smtClean="0"/>
              <a:t>05/01/2016</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EFD81BB-DB86-4E9D-A90D-B77B3B36EA15}" type="slidenum">
              <a:rPr lang="en-AU" smtClean="0"/>
              <a:t>‹#›</a:t>
            </a:fld>
            <a:endParaRPr lang="en-AU"/>
          </a:p>
        </p:txBody>
      </p:sp>
    </p:spTree>
    <p:extLst>
      <p:ext uri="{BB962C8B-B14F-4D97-AF65-F5344CB8AC3E}">
        <p14:creationId xmlns:p14="http://schemas.microsoft.com/office/powerpoint/2010/main" val="199766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xfrm>
            <a:off x="679451" y="4714876"/>
            <a:ext cx="5438775" cy="4467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412432F4-0804-41B1-9EE6-DA2CD0A536BA}" type="slidenum">
              <a:rPr lang="en-AU">
                <a:solidFill>
                  <a:prstClr val="black"/>
                </a:solidFill>
              </a:rPr>
              <a:pPr>
                <a:defRPr/>
              </a:pPr>
              <a:t>1</a:t>
            </a:fld>
            <a:endParaRPr lang="en-AU">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Bond request for </a:t>
            </a:r>
            <a:r>
              <a:rPr lang="en-AU" sz="1200" kern="1200" dirty="0" err="1" smtClean="0">
                <a:solidFill>
                  <a:schemeClr val="tx1"/>
                </a:solidFill>
                <a:effectLst/>
                <a:latin typeface="+mn-lt"/>
                <a:ea typeface="+mn-ea"/>
                <a:cs typeface="+mn-cs"/>
              </a:rPr>
              <a:t>PoWs</a:t>
            </a:r>
            <a:r>
              <a:rPr lang="en-AU" sz="1200" kern="1200" dirty="0" smtClean="0">
                <a:solidFill>
                  <a:schemeClr val="tx1"/>
                </a:solidFill>
                <a:effectLst/>
                <a:latin typeface="+mn-lt"/>
                <a:ea typeface="+mn-ea"/>
                <a:cs typeface="+mn-cs"/>
              </a:rPr>
              <a:t> would not be common with the introduction of the MRF, however, a provision remains to impose bonds where the rehabilitation risk warrants it</a:t>
            </a:r>
          </a:p>
          <a:p>
            <a:pPr marL="0" lv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Approval letters sent electronically </a:t>
            </a:r>
          </a:p>
          <a:p>
            <a:pPr marL="0" lv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Rehabilitation report </a:t>
            </a:r>
            <a:r>
              <a:rPr lang="en-AU" sz="1200" kern="1200" dirty="0" err="1" smtClean="0">
                <a:solidFill>
                  <a:schemeClr val="tx1"/>
                </a:solidFill>
                <a:effectLst/>
                <a:latin typeface="+mn-lt"/>
                <a:ea typeface="+mn-ea"/>
                <a:cs typeface="+mn-cs"/>
              </a:rPr>
              <a:t>proformas</a:t>
            </a:r>
            <a:r>
              <a:rPr lang="en-AU" sz="1200" kern="1200" dirty="0" smtClean="0">
                <a:solidFill>
                  <a:schemeClr val="tx1"/>
                </a:solidFill>
                <a:effectLst/>
                <a:latin typeface="+mn-lt"/>
                <a:ea typeface="+mn-ea"/>
                <a:cs typeface="+mn-cs"/>
              </a:rPr>
              <a:t> are attached to the </a:t>
            </a:r>
            <a:r>
              <a:rPr lang="en-AU" sz="1200" kern="1200" dirty="0" err="1" smtClean="0">
                <a:solidFill>
                  <a:schemeClr val="tx1"/>
                </a:solidFill>
                <a:effectLst/>
                <a:latin typeface="+mn-lt"/>
                <a:ea typeface="+mn-ea"/>
                <a:cs typeface="+mn-cs"/>
              </a:rPr>
              <a:t>PoW</a:t>
            </a:r>
            <a:r>
              <a:rPr lang="en-AU" sz="1200" kern="1200" dirty="0" smtClean="0">
                <a:solidFill>
                  <a:schemeClr val="tx1"/>
                </a:solidFill>
                <a:effectLst/>
                <a:latin typeface="+mn-lt"/>
                <a:ea typeface="+mn-ea"/>
                <a:cs typeface="+mn-cs"/>
              </a:rPr>
              <a:t> approval letter – submission not a statutory requirement but will be used to demonstrate that rehab obligations have been met and also establishes credibility with the regulator</a:t>
            </a:r>
          </a:p>
          <a:p>
            <a:pPr marL="0" lv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Extension must be requested prior to the expiry of the </a:t>
            </a:r>
            <a:r>
              <a:rPr lang="en-AU" sz="1200" kern="1200" dirty="0" err="1" smtClean="0">
                <a:solidFill>
                  <a:schemeClr val="tx1"/>
                </a:solidFill>
                <a:effectLst/>
                <a:latin typeface="+mn-lt"/>
                <a:ea typeface="+mn-ea"/>
                <a:cs typeface="+mn-cs"/>
              </a:rPr>
              <a:t>PoW</a:t>
            </a:r>
            <a:endParaRPr lang="en-AU" sz="1200" kern="1200" dirty="0" smtClean="0">
              <a:solidFill>
                <a:schemeClr val="tx1"/>
              </a:solidFill>
              <a:effectLst/>
              <a:latin typeface="+mn-lt"/>
              <a:ea typeface="+mn-ea"/>
              <a:cs typeface="+mn-cs"/>
            </a:endParaRPr>
          </a:p>
          <a:p>
            <a:endParaRPr lang="en-AU" dirty="0"/>
          </a:p>
        </p:txBody>
      </p:sp>
    </p:spTree>
    <p:extLst>
      <p:ext uri="{BB962C8B-B14F-4D97-AF65-F5344CB8AC3E}">
        <p14:creationId xmlns:p14="http://schemas.microsoft.com/office/powerpoint/2010/main" val="1347418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Incomplete application forms – not all relevant boxes checked with respect to environmental management and rehab commitments</a:t>
            </a:r>
          </a:p>
          <a:p>
            <a:pPr marL="0" lv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Lack of supporting information – this may include a detailed cover letter for more complex </a:t>
            </a:r>
            <a:r>
              <a:rPr lang="en-AU" sz="1200" kern="1200" dirty="0" err="1" smtClean="0">
                <a:solidFill>
                  <a:schemeClr val="tx1"/>
                </a:solidFill>
                <a:effectLst/>
                <a:latin typeface="+mn-lt"/>
                <a:ea typeface="+mn-ea"/>
                <a:cs typeface="+mn-cs"/>
              </a:rPr>
              <a:t>PoWs</a:t>
            </a:r>
            <a:r>
              <a:rPr lang="en-AU" sz="1200" kern="1200" dirty="0" smtClean="0">
                <a:solidFill>
                  <a:schemeClr val="tx1"/>
                </a:solidFill>
                <a:effectLst/>
                <a:latin typeface="+mn-lt"/>
                <a:ea typeface="+mn-ea"/>
                <a:cs typeface="+mn-cs"/>
              </a:rPr>
              <a:t>, management plans, biological surveys</a:t>
            </a:r>
          </a:p>
          <a:p>
            <a:pPr lvl="0"/>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Tenure related issues – surface rights may not have been grated for proposals over private land, letters of consent may be required, excess tonnage approval may be required, proposed activities are not compatible with underlying tenure, </a:t>
            </a:r>
            <a:r>
              <a:rPr lang="en-AU" sz="1200" kern="1200" dirty="0" err="1" smtClean="0">
                <a:solidFill>
                  <a:schemeClr val="tx1"/>
                </a:solidFill>
                <a:effectLst/>
                <a:latin typeface="+mn-lt"/>
                <a:ea typeface="+mn-ea"/>
                <a:cs typeface="+mn-cs"/>
              </a:rPr>
              <a:t>PoW</a:t>
            </a:r>
            <a:r>
              <a:rPr lang="en-AU" sz="1200" kern="1200" dirty="0" smtClean="0">
                <a:solidFill>
                  <a:schemeClr val="tx1"/>
                </a:solidFill>
                <a:effectLst/>
                <a:latin typeface="+mn-lt"/>
                <a:ea typeface="+mn-ea"/>
                <a:cs typeface="+mn-cs"/>
              </a:rPr>
              <a:t>-P applications may involve tenure which is pending</a:t>
            </a:r>
          </a:p>
          <a:p>
            <a:pPr marL="0" lv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Inadequate justification of proposed activities – pads sizes and track widths may exceed what is considered appropriate for that activity </a:t>
            </a:r>
          </a:p>
          <a:p>
            <a:pPr marL="0" lv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Poor quality map – lack detail and don’t include features described earlier</a:t>
            </a:r>
          </a:p>
          <a:p>
            <a:pPr marL="0" lv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No management plans – these should be submitted as required</a:t>
            </a:r>
          </a:p>
          <a:p>
            <a:endParaRPr lang="en-AU" dirty="0"/>
          </a:p>
        </p:txBody>
      </p:sp>
    </p:spTree>
    <p:extLst>
      <p:ext uri="{BB962C8B-B14F-4D97-AF65-F5344CB8AC3E}">
        <p14:creationId xmlns:p14="http://schemas.microsoft.com/office/powerpoint/2010/main" val="150136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Graph shows a reduction in overall processing timeframe for </a:t>
            </a:r>
            <a:r>
              <a:rPr lang="en-AU" sz="1200" kern="1200" dirty="0" err="1" smtClean="0">
                <a:solidFill>
                  <a:schemeClr val="tx1"/>
                </a:solidFill>
                <a:effectLst/>
                <a:latin typeface="+mn-lt"/>
                <a:ea typeface="+mn-ea"/>
                <a:cs typeface="+mn-cs"/>
              </a:rPr>
              <a:t>PoW-Es</a:t>
            </a:r>
            <a:r>
              <a:rPr lang="en-AU" sz="1200" kern="1200" dirty="0" smtClean="0">
                <a:solidFill>
                  <a:schemeClr val="tx1"/>
                </a:solidFill>
                <a:effectLst/>
                <a:latin typeface="+mn-lt"/>
                <a:ea typeface="+mn-ea"/>
                <a:cs typeface="+mn-cs"/>
              </a:rPr>
              <a:t> only – data is based on average business days from submission to approval and includes the periods applications were on hold</a:t>
            </a:r>
          </a:p>
          <a:p>
            <a:pPr marL="0" lv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Reduction from 45 business days in 2013 to 28 days for the 2015 year to date</a:t>
            </a:r>
          </a:p>
          <a:p>
            <a:pPr marL="0" lv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The average number of on hold days during this period has been reduced from 21 to 8 which has been a key contributing factor in the improvement</a:t>
            </a:r>
          </a:p>
          <a:p>
            <a:pPr lvl="0"/>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Other factors includes – </a:t>
            </a:r>
          </a:p>
          <a:p>
            <a:pPr marL="0" lv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228600" lvl="0" indent="-228600">
              <a:buFont typeface="+mj-lt"/>
              <a:buAutoNum type="arabicPeriod"/>
            </a:pPr>
            <a:r>
              <a:rPr lang="en-AU" sz="1200" kern="1200" dirty="0" smtClean="0">
                <a:solidFill>
                  <a:schemeClr val="tx1"/>
                </a:solidFill>
                <a:effectLst/>
                <a:latin typeface="+mn-lt"/>
                <a:ea typeface="+mn-ea"/>
                <a:cs typeface="+mn-cs"/>
              </a:rPr>
              <a:t>Online lodgement has resulted in a steady improvement in the application quality which has also reduced the need for additional information from proponents </a:t>
            </a:r>
          </a:p>
          <a:p>
            <a:pPr marL="228600" lvl="0" indent="-228600">
              <a:buFont typeface="+mj-lt"/>
              <a:buAutoNum type="arabicPeriod"/>
            </a:pPr>
            <a:r>
              <a:rPr lang="en-AU" sz="1200" kern="1200" dirty="0" smtClean="0">
                <a:solidFill>
                  <a:schemeClr val="tx1"/>
                </a:solidFill>
                <a:effectLst/>
                <a:latin typeface="+mn-lt"/>
                <a:ea typeface="+mn-ea"/>
                <a:cs typeface="+mn-cs"/>
              </a:rPr>
              <a:t>Revision of administrative agreements with other agencies and tightening of referral criteria</a:t>
            </a:r>
          </a:p>
          <a:p>
            <a:pPr marL="228600" lvl="0" indent="-228600">
              <a:buFont typeface="+mj-lt"/>
              <a:buAutoNum type="arabicPeriod"/>
            </a:pPr>
            <a:r>
              <a:rPr lang="en-AU" sz="1200" kern="1200" dirty="0" smtClean="0">
                <a:solidFill>
                  <a:schemeClr val="tx1"/>
                </a:solidFill>
                <a:effectLst/>
                <a:latin typeface="+mn-lt"/>
                <a:ea typeface="+mn-ea"/>
                <a:cs typeface="+mn-cs"/>
              </a:rPr>
              <a:t>Improved industry understanding of the </a:t>
            </a:r>
            <a:r>
              <a:rPr lang="en-AU" sz="1200" kern="1200" dirty="0" err="1" smtClean="0">
                <a:solidFill>
                  <a:schemeClr val="tx1"/>
                </a:solidFill>
                <a:effectLst/>
                <a:latin typeface="+mn-lt"/>
                <a:ea typeface="+mn-ea"/>
                <a:cs typeface="+mn-cs"/>
              </a:rPr>
              <a:t>PoW</a:t>
            </a:r>
            <a:r>
              <a:rPr lang="en-AU" sz="1200" kern="1200" dirty="0" smtClean="0">
                <a:solidFill>
                  <a:schemeClr val="tx1"/>
                </a:solidFill>
                <a:effectLst/>
                <a:latin typeface="+mn-lt"/>
                <a:ea typeface="+mn-ea"/>
                <a:cs typeface="+mn-cs"/>
              </a:rPr>
              <a:t> application process and awareness of regulators expectations</a:t>
            </a:r>
          </a:p>
          <a:p>
            <a:pPr marL="228600" lvl="0" indent="-228600">
              <a:buFont typeface="+mj-lt"/>
              <a:buAutoNum type="arabicPeriod"/>
            </a:pPr>
            <a:r>
              <a:rPr lang="en-AU" sz="1200" kern="1200" dirty="0" smtClean="0">
                <a:solidFill>
                  <a:schemeClr val="tx1"/>
                </a:solidFill>
                <a:effectLst/>
                <a:latin typeface="+mn-lt"/>
                <a:ea typeface="+mn-ea"/>
                <a:cs typeface="+mn-cs"/>
              </a:rPr>
              <a:t>Greater retention of staff during this period has resulted in the development of a skilled and competent set of assessing EO’s</a:t>
            </a:r>
          </a:p>
          <a:p>
            <a:endParaRPr lang="en-AU" dirty="0"/>
          </a:p>
        </p:txBody>
      </p:sp>
    </p:spTree>
    <p:extLst>
      <p:ext uri="{BB962C8B-B14F-4D97-AF65-F5344CB8AC3E}">
        <p14:creationId xmlns:p14="http://schemas.microsoft.com/office/powerpoint/2010/main" val="3836877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AU" sz="1200" kern="1200" dirty="0" err="1" smtClean="0">
                <a:solidFill>
                  <a:schemeClr val="tx1"/>
                </a:solidFill>
                <a:effectLst/>
                <a:latin typeface="+mn-lt"/>
                <a:ea typeface="+mn-ea"/>
                <a:cs typeface="+mn-cs"/>
              </a:rPr>
              <a:t>PoW</a:t>
            </a:r>
            <a:r>
              <a:rPr lang="en-AU" sz="1200" kern="1200" dirty="0" smtClean="0">
                <a:solidFill>
                  <a:schemeClr val="tx1"/>
                </a:solidFill>
                <a:effectLst/>
                <a:latin typeface="+mn-lt"/>
                <a:ea typeface="+mn-ea"/>
                <a:cs typeface="+mn-cs"/>
              </a:rPr>
              <a:t> workload – in excess of 2,000 </a:t>
            </a:r>
            <a:r>
              <a:rPr lang="en-AU" sz="1200" kern="1200" dirty="0" err="1" smtClean="0">
                <a:solidFill>
                  <a:schemeClr val="tx1"/>
                </a:solidFill>
                <a:effectLst/>
                <a:latin typeface="+mn-lt"/>
                <a:ea typeface="+mn-ea"/>
                <a:cs typeface="+mn-cs"/>
              </a:rPr>
              <a:t>PoWs</a:t>
            </a:r>
            <a:r>
              <a:rPr lang="en-AU" sz="1200" kern="1200" dirty="0" smtClean="0">
                <a:solidFill>
                  <a:schemeClr val="tx1"/>
                </a:solidFill>
                <a:effectLst/>
                <a:latin typeface="+mn-lt"/>
                <a:ea typeface="+mn-ea"/>
                <a:cs typeface="+mn-cs"/>
              </a:rPr>
              <a:t> received per year. Approximately 85% are </a:t>
            </a:r>
            <a:r>
              <a:rPr lang="en-AU" sz="1200" kern="1200" dirty="0" err="1" smtClean="0">
                <a:solidFill>
                  <a:schemeClr val="tx1"/>
                </a:solidFill>
                <a:effectLst/>
                <a:latin typeface="+mn-lt"/>
                <a:ea typeface="+mn-ea"/>
                <a:cs typeface="+mn-cs"/>
              </a:rPr>
              <a:t>PoW-Es</a:t>
            </a:r>
            <a:r>
              <a:rPr lang="en-AU" sz="1200" kern="1200" dirty="0" smtClean="0">
                <a:solidFill>
                  <a:schemeClr val="tx1"/>
                </a:solidFill>
                <a:effectLst/>
                <a:latin typeface="+mn-lt"/>
                <a:ea typeface="+mn-ea"/>
                <a:cs typeface="+mn-cs"/>
              </a:rPr>
              <a:t> and 15% </a:t>
            </a:r>
            <a:r>
              <a:rPr lang="en-AU" sz="1200" kern="1200" dirty="0" err="1" smtClean="0">
                <a:solidFill>
                  <a:schemeClr val="tx1"/>
                </a:solidFill>
                <a:effectLst/>
                <a:latin typeface="+mn-lt"/>
                <a:ea typeface="+mn-ea"/>
                <a:cs typeface="+mn-cs"/>
              </a:rPr>
              <a:t>PoW</a:t>
            </a:r>
            <a:r>
              <a:rPr lang="en-AU" sz="1200" kern="1200" dirty="0" smtClean="0">
                <a:solidFill>
                  <a:schemeClr val="tx1"/>
                </a:solidFill>
                <a:effectLst/>
                <a:latin typeface="+mn-lt"/>
                <a:ea typeface="+mn-ea"/>
                <a:cs typeface="+mn-cs"/>
              </a:rPr>
              <a:t>-Ps</a:t>
            </a:r>
          </a:p>
          <a:p>
            <a:pPr marL="0" lv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Reduction in the % of </a:t>
            </a:r>
            <a:r>
              <a:rPr lang="en-AU" sz="1200" kern="1200" dirty="0" err="1" smtClean="0">
                <a:solidFill>
                  <a:schemeClr val="tx1"/>
                </a:solidFill>
                <a:effectLst/>
                <a:latin typeface="+mn-lt"/>
                <a:ea typeface="+mn-ea"/>
                <a:cs typeface="+mn-cs"/>
              </a:rPr>
              <a:t>PoW</a:t>
            </a:r>
            <a:r>
              <a:rPr lang="en-AU" sz="1200" kern="1200" dirty="0" smtClean="0">
                <a:solidFill>
                  <a:schemeClr val="tx1"/>
                </a:solidFill>
                <a:effectLst/>
                <a:latin typeface="+mn-lt"/>
                <a:ea typeface="+mn-ea"/>
                <a:cs typeface="+mn-cs"/>
              </a:rPr>
              <a:t> applications rejected or withdrawn – greatest reduction since the introduction of mandatory online submission for </a:t>
            </a:r>
            <a:r>
              <a:rPr lang="en-AU" sz="1200" kern="1200" dirty="0" err="1" smtClean="0">
                <a:solidFill>
                  <a:schemeClr val="tx1"/>
                </a:solidFill>
                <a:effectLst/>
                <a:latin typeface="+mn-lt"/>
                <a:ea typeface="+mn-ea"/>
                <a:cs typeface="+mn-cs"/>
              </a:rPr>
              <a:t>PoW-Es</a:t>
            </a:r>
            <a:r>
              <a:rPr lang="en-AU" sz="1200" kern="1200" dirty="0" smtClean="0">
                <a:solidFill>
                  <a:schemeClr val="tx1"/>
                </a:solidFill>
                <a:effectLst/>
                <a:latin typeface="+mn-lt"/>
                <a:ea typeface="+mn-ea"/>
                <a:cs typeface="+mn-cs"/>
              </a:rPr>
              <a:t> – i.e. reduction from a peak of around 5% in 2011 to between approx. 1-2% in 2015</a:t>
            </a:r>
          </a:p>
          <a:p>
            <a:pPr marL="0" lv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Greater guidance on </a:t>
            </a:r>
            <a:r>
              <a:rPr lang="en-AU" sz="1200" kern="1200" dirty="0" err="1" smtClean="0">
                <a:solidFill>
                  <a:schemeClr val="tx1"/>
                </a:solidFill>
                <a:effectLst/>
                <a:latin typeface="+mn-lt"/>
                <a:ea typeface="+mn-ea"/>
                <a:cs typeface="+mn-cs"/>
              </a:rPr>
              <a:t>PoW</a:t>
            </a:r>
            <a:r>
              <a:rPr lang="en-AU" sz="1200" kern="1200" dirty="0" smtClean="0">
                <a:solidFill>
                  <a:schemeClr val="tx1"/>
                </a:solidFill>
                <a:effectLst/>
                <a:latin typeface="+mn-lt"/>
                <a:ea typeface="+mn-ea"/>
                <a:cs typeface="+mn-cs"/>
              </a:rPr>
              <a:t> application forms and advice from EO’s has resulted in higher quality applications and less rejections in screening or assessment </a:t>
            </a:r>
            <a:endParaRPr lang="en-AU"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548604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dirty="0" smtClean="0"/>
          </a:p>
          <a:p>
            <a:endParaRPr lang="en-AU"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983949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28755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Requirement to lodge a </a:t>
            </a:r>
            <a:r>
              <a:rPr lang="en-AU" sz="1200" kern="1200" dirty="0" err="1" smtClean="0">
                <a:solidFill>
                  <a:schemeClr val="tx1"/>
                </a:solidFill>
                <a:effectLst/>
                <a:latin typeface="+mn-lt"/>
                <a:ea typeface="+mn-ea"/>
                <a:cs typeface="+mn-cs"/>
              </a:rPr>
              <a:t>PoW</a:t>
            </a:r>
            <a:r>
              <a:rPr lang="en-AU" sz="1200" kern="1200" dirty="0" smtClean="0">
                <a:solidFill>
                  <a:schemeClr val="tx1"/>
                </a:solidFill>
                <a:effectLst/>
                <a:latin typeface="+mn-lt"/>
                <a:ea typeface="+mn-ea"/>
                <a:cs typeface="+mn-cs"/>
              </a:rPr>
              <a:t> is imposed as a condition of the tenement </a:t>
            </a:r>
          </a:p>
          <a:p>
            <a:pPr marL="0" lv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Other enforcement action may include Penalty in Lieu of Forfeiture – requires determination through the Environmental Enforcement Panel and ministerial consent</a:t>
            </a:r>
          </a:p>
          <a:p>
            <a:pPr marL="0" lv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Other approvals -  EP Act clearing permit if not exempt, </a:t>
            </a:r>
            <a:r>
              <a:rPr lang="en-AU" sz="1200" kern="1200" dirty="0" err="1" smtClean="0">
                <a:solidFill>
                  <a:schemeClr val="tx1"/>
                </a:solidFill>
                <a:effectLst/>
                <a:latin typeface="+mn-lt"/>
                <a:ea typeface="+mn-ea"/>
                <a:cs typeface="+mn-cs"/>
              </a:rPr>
              <a:t>DoW</a:t>
            </a:r>
            <a:r>
              <a:rPr lang="en-AU" sz="1200" kern="1200" dirty="0" smtClean="0">
                <a:solidFill>
                  <a:schemeClr val="tx1"/>
                </a:solidFill>
                <a:effectLst/>
                <a:latin typeface="+mn-lt"/>
                <a:ea typeface="+mn-ea"/>
                <a:cs typeface="+mn-cs"/>
              </a:rPr>
              <a:t> licences under the RIWI Act, s.18 licence under the Aboriginal Heritage Act. permit to take DRF under Wildlife Conservation Act</a:t>
            </a:r>
          </a:p>
          <a:p>
            <a:endParaRPr lang="en-AU" dirty="0"/>
          </a:p>
        </p:txBody>
      </p:sp>
    </p:spTree>
    <p:extLst>
      <p:ext uri="{BB962C8B-B14F-4D97-AF65-F5344CB8AC3E}">
        <p14:creationId xmlns:p14="http://schemas.microsoft.com/office/powerpoint/2010/main" val="2891659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Prospecting policy on DMP website provides a more detailed description of the activities which are deemed to be prospecting activities which can be approved via a </a:t>
            </a:r>
            <a:r>
              <a:rPr lang="en-AU" sz="1200" kern="1200" dirty="0" err="1" smtClean="0">
                <a:solidFill>
                  <a:schemeClr val="tx1"/>
                </a:solidFill>
                <a:effectLst/>
                <a:latin typeface="+mn-lt"/>
                <a:ea typeface="+mn-ea"/>
                <a:cs typeface="+mn-cs"/>
              </a:rPr>
              <a:t>PoW</a:t>
            </a:r>
            <a:r>
              <a:rPr lang="en-AU" sz="1200" kern="1200" dirty="0" smtClean="0">
                <a:solidFill>
                  <a:schemeClr val="tx1"/>
                </a:solidFill>
                <a:effectLst/>
                <a:latin typeface="+mn-lt"/>
                <a:ea typeface="+mn-ea"/>
                <a:cs typeface="+mn-cs"/>
              </a:rPr>
              <a:t>-P</a:t>
            </a:r>
          </a:p>
          <a:p>
            <a:pPr marL="0" lv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Prospecting activities to be considered exploration rather than mining need to meet low impact criteria, including a requirement that ground disturbance is kept to a minimum.    </a:t>
            </a:r>
          </a:p>
          <a:p>
            <a:pPr marL="0" lvl="0" indent="0">
              <a:buFont typeface="Arial" panose="020B0604020202020204" pitchFamily="34" charset="0"/>
              <a:buNone/>
            </a:pPr>
            <a:r>
              <a:rPr lang="en-AU"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en-AU" sz="1200" kern="1200" dirty="0" err="1" smtClean="0">
                <a:solidFill>
                  <a:schemeClr val="tx1"/>
                </a:solidFill>
                <a:effectLst/>
                <a:latin typeface="+mn-lt"/>
                <a:ea typeface="+mn-ea"/>
                <a:cs typeface="+mn-cs"/>
              </a:rPr>
              <a:t>PoW</a:t>
            </a:r>
            <a:r>
              <a:rPr lang="en-AU" sz="1200" kern="1200" dirty="0" smtClean="0">
                <a:solidFill>
                  <a:schemeClr val="tx1"/>
                </a:solidFill>
                <a:effectLst/>
                <a:latin typeface="+mn-lt"/>
                <a:ea typeface="+mn-ea"/>
                <a:cs typeface="+mn-cs"/>
              </a:rPr>
              <a:t>-P application requires a commitment that no more than 2ha of ground will remain open at any time </a:t>
            </a:r>
          </a:p>
          <a:p>
            <a:endParaRPr lang="en-AU" dirty="0"/>
          </a:p>
        </p:txBody>
      </p:sp>
    </p:spTree>
    <p:extLst>
      <p:ext uri="{BB962C8B-B14F-4D97-AF65-F5344CB8AC3E}">
        <p14:creationId xmlns:p14="http://schemas.microsoft.com/office/powerpoint/2010/main" val="3661154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smtClean="0"/>
              <a:t>Tenure must be</a:t>
            </a:r>
            <a:r>
              <a:rPr lang="en-AU" baseline="0" dirty="0" smtClean="0"/>
              <a:t> live for a </a:t>
            </a:r>
            <a:r>
              <a:rPr lang="en-AU" baseline="0" dirty="0" err="1" smtClean="0"/>
              <a:t>PoW</a:t>
            </a:r>
            <a:r>
              <a:rPr lang="en-AU" baseline="0" dirty="0" smtClean="0"/>
              <a:t> to be approved</a:t>
            </a:r>
            <a:endParaRPr lang="en-AU" dirty="0" smtClean="0"/>
          </a:p>
          <a:p>
            <a:pPr marL="171450" indent="-171450">
              <a:buFont typeface="Arial" panose="020B0604020202020204" pitchFamily="34" charset="0"/>
              <a:buChar char="•"/>
            </a:pPr>
            <a:endParaRPr lang="en-AU" dirty="0" smtClean="0"/>
          </a:p>
          <a:p>
            <a:pPr marL="171450" indent="-171450">
              <a:buFont typeface="Arial" panose="020B0604020202020204" pitchFamily="34" charset="0"/>
              <a:buChar char="•"/>
            </a:pPr>
            <a:r>
              <a:rPr lang="en-AU" dirty="0" smtClean="0"/>
              <a:t>Requirement</a:t>
            </a:r>
            <a:r>
              <a:rPr lang="en-AU" baseline="0" dirty="0" smtClean="0"/>
              <a:t> that exploration activities proposed on Miscellaneous Licences are compatible with the purpose for which the tenement was granted. </a:t>
            </a:r>
          </a:p>
          <a:p>
            <a:pPr marL="171450" indent="-171450">
              <a:buFont typeface="Arial" panose="020B0604020202020204" pitchFamily="34" charset="0"/>
              <a:buChar char="•"/>
            </a:pPr>
            <a:endParaRPr lang="en-AU" baseline="0" dirty="0" smtClean="0"/>
          </a:p>
          <a:p>
            <a:pPr marL="171450" indent="-171450">
              <a:buFont typeface="Arial" panose="020B0604020202020204" pitchFamily="34" charset="0"/>
              <a:buChar char="•"/>
            </a:pPr>
            <a:r>
              <a:rPr lang="en-AU" baseline="0" dirty="0" smtClean="0"/>
              <a:t>Exceedance of tonnage limits requires approval from DMP Mineral Titles Division</a:t>
            </a:r>
          </a:p>
          <a:p>
            <a:pPr marL="171450" indent="-171450">
              <a:buFont typeface="Arial" panose="020B0604020202020204" pitchFamily="34" charset="0"/>
              <a:buChar char="•"/>
            </a:pPr>
            <a:endParaRPr lang="en-AU" baseline="0" dirty="0" smtClean="0"/>
          </a:p>
          <a:p>
            <a:pPr marL="171450" indent="-171450">
              <a:buFont typeface="Arial" panose="020B0604020202020204" pitchFamily="34" charset="0"/>
              <a:buChar char="•"/>
            </a:pPr>
            <a:r>
              <a:rPr lang="en-AU" baseline="0" dirty="0" smtClean="0"/>
              <a:t>Tenement holders should record cumulative disturbance on their tenements and use the calculation tool on DMP website to determines whether excess tonnage approval is required. Sumps are not factored in to the calculation as they are mitigating the potential for greater environmental impacts through the discharge of groundwater should it be encountered</a:t>
            </a:r>
            <a:endParaRPr lang="en-AU" dirty="0" smtClean="0"/>
          </a:p>
          <a:p>
            <a:endParaRPr lang="en-AU" dirty="0"/>
          </a:p>
        </p:txBody>
      </p:sp>
    </p:spTree>
    <p:extLst>
      <p:ext uri="{BB962C8B-B14F-4D97-AF65-F5344CB8AC3E}">
        <p14:creationId xmlns:p14="http://schemas.microsoft.com/office/powerpoint/2010/main" val="2911663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AU" sz="1200" kern="1200" dirty="0" err="1" smtClean="0">
                <a:solidFill>
                  <a:schemeClr val="tx1"/>
                </a:solidFill>
                <a:effectLst/>
                <a:latin typeface="+mn-lt"/>
                <a:ea typeface="+mn-ea"/>
                <a:cs typeface="+mn-cs"/>
              </a:rPr>
              <a:t>PoW</a:t>
            </a:r>
            <a:r>
              <a:rPr lang="en-AU" sz="1200" kern="1200" dirty="0" smtClean="0">
                <a:solidFill>
                  <a:schemeClr val="tx1"/>
                </a:solidFill>
                <a:effectLst/>
                <a:latin typeface="+mn-lt"/>
                <a:ea typeface="+mn-ea"/>
                <a:cs typeface="+mn-cs"/>
              </a:rPr>
              <a:t> may be rejected at the screening stage</a:t>
            </a:r>
          </a:p>
          <a:p>
            <a:pPr marL="0" lv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Online lodgement is beneficial as the potential for rejection is reduced and applicants have the ability to track the progress of the assessment   </a:t>
            </a:r>
          </a:p>
          <a:p>
            <a:pPr marL="0" lv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err="1" smtClean="0">
                <a:solidFill>
                  <a:schemeClr val="tx1"/>
                </a:solidFill>
                <a:effectLst/>
                <a:latin typeface="+mn-lt"/>
                <a:ea typeface="+mn-ea"/>
                <a:cs typeface="+mn-cs"/>
              </a:rPr>
              <a:t>PoW</a:t>
            </a:r>
            <a:r>
              <a:rPr lang="en-AU" sz="1200" kern="1200" dirty="0" smtClean="0">
                <a:solidFill>
                  <a:schemeClr val="tx1"/>
                </a:solidFill>
                <a:effectLst/>
                <a:latin typeface="+mn-lt"/>
                <a:ea typeface="+mn-ea"/>
                <a:cs typeface="+mn-cs"/>
              </a:rPr>
              <a:t>-Ps are submitted in hardcopy format to either DMP Perth or Kalgoorlie office</a:t>
            </a:r>
          </a:p>
          <a:p>
            <a:endParaRPr lang="en-AU" dirty="0"/>
          </a:p>
        </p:txBody>
      </p:sp>
    </p:spTree>
    <p:extLst>
      <p:ext uri="{BB962C8B-B14F-4D97-AF65-F5344CB8AC3E}">
        <p14:creationId xmlns:p14="http://schemas.microsoft.com/office/powerpoint/2010/main" val="869205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Cover letter – proposal may be with a </a:t>
            </a:r>
            <a:r>
              <a:rPr lang="en-AU" sz="1200" kern="1200" dirty="0" err="1" smtClean="0">
                <a:solidFill>
                  <a:schemeClr val="tx1"/>
                </a:solidFill>
                <a:effectLst/>
                <a:latin typeface="+mn-lt"/>
                <a:ea typeface="+mn-ea"/>
                <a:cs typeface="+mn-cs"/>
              </a:rPr>
              <a:t>DPaW</a:t>
            </a:r>
            <a:r>
              <a:rPr lang="en-AU" sz="1200" kern="1200" dirty="0" smtClean="0">
                <a:solidFill>
                  <a:schemeClr val="tx1"/>
                </a:solidFill>
                <a:effectLst/>
                <a:latin typeface="+mn-lt"/>
                <a:ea typeface="+mn-ea"/>
                <a:cs typeface="+mn-cs"/>
              </a:rPr>
              <a:t> managed reserve which triggers a requirement to comply with specific tenement conditions e.g. development of a CMP as well as consult with various stakeholders. Cover letter can detail consultation undertaken or provide a status update in relation to other approval requirement</a:t>
            </a:r>
          </a:p>
          <a:p>
            <a:pPr marL="0" lv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Map to include tenement boundaries and labels, scale bar, GDA grid coordinates, location of proposed activities and disturbance i.e. drill holes, tracks, heritage sites, landforms and topographic features such as watercourses, existing access tracks, reserves, PDWSA’s and other relevant cadastral features</a:t>
            </a:r>
          </a:p>
          <a:p>
            <a:pPr marL="0" lv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Letter of consent if applicant not the tenement holder</a:t>
            </a:r>
          </a:p>
          <a:p>
            <a:pPr marL="0" lv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Excess tonnage may not have been approved but pre-approval will expedite the approval process</a:t>
            </a:r>
          </a:p>
          <a:p>
            <a:pPr marL="0" lv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Management plans – these may include Conservation Management Plan, Radiation Management Plan, Dieback Management Plan or Exploration Environmental Management Plan for proposal in more environmentally sensitive locations</a:t>
            </a:r>
          </a:p>
          <a:p>
            <a:endParaRPr lang="en-AU" dirty="0"/>
          </a:p>
        </p:txBody>
      </p:sp>
    </p:spTree>
    <p:extLst>
      <p:ext uri="{BB962C8B-B14F-4D97-AF65-F5344CB8AC3E}">
        <p14:creationId xmlns:p14="http://schemas.microsoft.com/office/powerpoint/2010/main" val="3421794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EO will check various databases including </a:t>
            </a:r>
            <a:r>
              <a:rPr lang="en-AU" sz="1200" kern="1200" dirty="0" err="1" smtClean="0">
                <a:solidFill>
                  <a:schemeClr val="tx1"/>
                </a:solidFill>
                <a:effectLst/>
                <a:latin typeface="+mn-lt"/>
                <a:ea typeface="+mn-ea"/>
                <a:cs typeface="+mn-cs"/>
              </a:rPr>
              <a:t>eMits</a:t>
            </a:r>
            <a:r>
              <a:rPr lang="en-AU" sz="1200" kern="1200" dirty="0" smtClean="0">
                <a:solidFill>
                  <a:schemeClr val="tx1"/>
                </a:solidFill>
                <a:effectLst/>
                <a:latin typeface="+mn-lt"/>
                <a:ea typeface="+mn-ea"/>
                <a:cs typeface="+mn-cs"/>
              </a:rPr>
              <a:t>, </a:t>
            </a:r>
            <a:r>
              <a:rPr lang="en-AU" sz="1200" kern="1200" dirty="0" err="1" smtClean="0">
                <a:solidFill>
                  <a:schemeClr val="tx1"/>
                </a:solidFill>
                <a:effectLst/>
                <a:latin typeface="+mn-lt"/>
                <a:ea typeface="+mn-ea"/>
                <a:cs typeface="+mn-cs"/>
              </a:rPr>
              <a:t>GeoMap</a:t>
            </a:r>
            <a:r>
              <a:rPr lang="en-AU" sz="1200" kern="1200" dirty="0" smtClean="0">
                <a:solidFill>
                  <a:schemeClr val="tx1"/>
                </a:solidFill>
                <a:effectLst/>
                <a:latin typeface="+mn-lt"/>
                <a:ea typeface="+mn-ea"/>
                <a:cs typeface="+mn-cs"/>
              </a:rPr>
              <a:t>, </a:t>
            </a:r>
            <a:r>
              <a:rPr lang="en-AU" sz="1200" kern="1200" dirty="0" err="1" smtClean="0">
                <a:solidFill>
                  <a:schemeClr val="tx1"/>
                </a:solidFill>
                <a:effectLst/>
                <a:latin typeface="+mn-lt"/>
                <a:ea typeface="+mn-ea"/>
                <a:cs typeface="+mn-cs"/>
              </a:rPr>
              <a:t>Tengraph</a:t>
            </a:r>
            <a:r>
              <a:rPr lang="en-AU" sz="1200" kern="1200" dirty="0" smtClean="0">
                <a:solidFill>
                  <a:schemeClr val="tx1"/>
                </a:solidFill>
                <a:effectLst/>
                <a:latin typeface="+mn-lt"/>
                <a:ea typeface="+mn-ea"/>
                <a:cs typeface="+mn-cs"/>
              </a:rPr>
              <a:t>, </a:t>
            </a:r>
            <a:r>
              <a:rPr lang="en-AU" sz="1200" kern="1200" dirty="0" err="1" smtClean="0">
                <a:solidFill>
                  <a:schemeClr val="tx1"/>
                </a:solidFill>
                <a:effectLst/>
                <a:latin typeface="+mn-lt"/>
                <a:ea typeface="+mn-ea"/>
                <a:cs typeface="+mn-cs"/>
              </a:rPr>
              <a:t>Minedex</a:t>
            </a:r>
            <a:r>
              <a:rPr lang="en-AU" sz="1200" kern="1200" dirty="0" smtClean="0">
                <a:solidFill>
                  <a:schemeClr val="tx1"/>
                </a:solidFill>
                <a:effectLst/>
                <a:latin typeface="+mn-lt"/>
                <a:ea typeface="+mn-ea"/>
                <a:cs typeface="+mn-cs"/>
              </a:rPr>
              <a:t>, Aboriginal Heritage Inquiry System</a:t>
            </a:r>
          </a:p>
          <a:p>
            <a:pPr marL="0" lv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Further information from proponent may include details on management strategies for environment impacts, detail on how specific tenement conditions will be complied with, justification of pad sizes or track widths. Stop the clock event with a 10 business day timeframe provided for a response. No response may result in rejection of </a:t>
            </a:r>
            <a:r>
              <a:rPr lang="en-AU" sz="1200" kern="1200" dirty="0" err="1" smtClean="0">
                <a:solidFill>
                  <a:schemeClr val="tx1"/>
                </a:solidFill>
                <a:effectLst/>
                <a:latin typeface="+mn-lt"/>
                <a:ea typeface="+mn-ea"/>
                <a:cs typeface="+mn-cs"/>
              </a:rPr>
              <a:t>PoW</a:t>
            </a:r>
            <a:r>
              <a:rPr lang="en-AU" sz="1200" kern="1200" dirty="0" smtClean="0">
                <a:solidFill>
                  <a:schemeClr val="tx1"/>
                </a:solidFill>
                <a:effectLst/>
                <a:latin typeface="+mn-lt"/>
                <a:ea typeface="+mn-ea"/>
                <a:cs typeface="+mn-cs"/>
              </a:rPr>
              <a:t> </a:t>
            </a:r>
          </a:p>
          <a:p>
            <a:pPr marL="0" lv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Advice may be requested from other agencies including OEPA, </a:t>
            </a:r>
            <a:r>
              <a:rPr lang="en-AU" sz="1200" kern="1200" dirty="0" err="1" smtClean="0">
                <a:solidFill>
                  <a:schemeClr val="tx1"/>
                </a:solidFill>
                <a:effectLst/>
                <a:latin typeface="+mn-lt"/>
                <a:ea typeface="+mn-ea"/>
                <a:cs typeface="+mn-cs"/>
              </a:rPr>
              <a:t>DPaW</a:t>
            </a:r>
            <a:r>
              <a:rPr lang="en-AU" sz="1200" kern="1200" dirty="0" smtClean="0">
                <a:solidFill>
                  <a:schemeClr val="tx1"/>
                </a:solidFill>
                <a:effectLst/>
                <a:latin typeface="+mn-lt"/>
                <a:ea typeface="+mn-ea"/>
                <a:cs typeface="+mn-cs"/>
              </a:rPr>
              <a:t>, </a:t>
            </a:r>
            <a:r>
              <a:rPr lang="en-AU" sz="1200" kern="1200" dirty="0" err="1" smtClean="0">
                <a:solidFill>
                  <a:schemeClr val="tx1"/>
                </a:solidFill>
                <a:effectLst/>
                <a:latin typeface="+mn-lt"/>
                <a:ea typeface="+mn-ea"/>
                <a:cs typeface="+mn-cs"/>
              </a:rPr>
              <a:t>DoW</a:t>
            </a:r>
            <a:r>
              <a:rPr lang="en-AU" sz="1200" kern="1200" dirty="0" smtClean="0">
                <a:solidFill>
                  <a:schemeClr val="tx1"/>
                </a:solidFill>
                <a:effectLst/>
                <a:latin typeface="+mn-lt"/>
                <a:ea typeface="+mn-ea"/>
                <a:cs typeface="+mn-cs"/>
              </a:rPr>
              <a:t>, Resources Safety Division, Mineral Titles. Stoop the clock event with external agencies afforded 20 business days to respond and a further 5 days should not response be received.</a:t>
            </a:r>
          </a:p>
          <a:p>
            <a:endParaRPr lang="en-AU" dirty="0"/>
          </a:p>
        </p:txBody>
      </p:sp>
    </p:spTree>
    <p:extLst>
      <p:ext uri="{BB962C8B-B14F-4D97-AF65-F5344CB8AC3E}">
        <p14:creationId xmlns:p14="http://schemas.microsoft.com/office/powerpoint/2010/main" val="26717236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DMP_PPT-titlepage-header"/>
          <p:cNvPicPr>
            <a:picLocks noChangeAspect="1" noChangeArrowheads="1"/>
          </p:cNvPicPr>
          <p:nvPr/>
        </p:nvPicPr>
        <p:blipFill>
          <a:blip r:embed="rId2" cstate="print"/>
          <a:srcRect/>
          <a:stretch>
            <a:fillRect/>
          </a:stretch>
        </p:blipFill>
        <p:spPr bwMode="auto">
          <a:xfrm>
            <a:off x="0" y="2"/>
            <a:ext cx="9144000" cy="1485900"/>
          </a:xfrm>
          <a:prstGeom prst="rect">
            <a:avLst/>
          </a:prstGeom>
          <a:noFill/>
          <a:ln w="9525">
            <a:noFill/>
            <a:miter lim="800000"/>
            <a:headEnd/>
            <a:tailEnd/>
          </a:ln>
        </p:spPr>
      </p:pic>
      <p:sp>
        <p:nvSpPr>
          <p:cNvPr id="5" name="Text Box 27"/>
          <p:cNvSpPr txBox="1">
            <a:spLocks noChangeArrowheads="1"/>
          </p:cNvSpPr>
          <p:nvPr/>
        </p:nvSpPr>
        <p:spPr bwMode="auto">
          <a:xfrm>
            <a:off x="0" y="6597651"/>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6"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7" name="Rectangle 33"/>
          <p:cNvSpPr>
            <a:spLocks noChangeArrowheads="1"/>
          </p:cNvSpPr>
          <p:nvPr/>
        </p:nvSpPr>
        <p:spPr bwMode="auto">
          <a:xfrm>
            <a:off x="0" y="6477000"/>
            <a:ext cx="9144000" cy="381000"/>
          </a:xfrm>
          <a:prstGeom prst="rect">
            <a:avLst/>
          </a:prstGeom>
          <a:solidFill>
            <a:srgbClr val="561B17"/>
          </a:solidFill>
          <a:ln w="0">
            <a:noFill/>
            <a:miter lim="800000"/>
            <a:headEnd/>
            <a:tailEnd/>
          </a:ln>
          <a:effectLst/>
        </p:spPr>
        <p:txBody>
          <a:bodyPr wrap="none" anchor="ctr"/>
          <a:lstStyle/>
          <a:p>
            <a:pPr algn="ctr" eaLnBrk="0" fontAlgn="base" hangingPunct="0">
              <a:spcBef>
                <a:spcPct val="0"/>
              </a:spcBef>
              <a:spcAft>
                <a:spcPct val="0"/>
              </a:spcAft>
              <a:defRPr/>
            </a:pPr>
            <a:endParaRPr lang="en-US" sz="2400">
              <a:solidFill>
                <a:prstClr val="black"/>
              </a:solidFill>
              <a:ea typeface="ヒラギノ角ゴ Pro W3" pitchFamily="-112" charset="-128"/>
            </a:endParaRPr>
          </a:p>
        </p:txBody>
      </p:sp>
      <p:sp>
        <p:nvSpPr>
          <p:cNvPr id="8"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28675" name="Rectangle 3"/>
          <p:cNvSpPr>
            <a:spLocks noGrp="1" noChangeArrowheads="1"/>
          </p:cNvSpPr>
          <p:nvPr>
            <p:ph type="ctrTitle"/>
          </p:nvPr>
        </p:nvSpPr>
        <p:spPr>
          <a:xfrm>
            <a:off x="685800" y="2130437"/>
            <a:ext cx="7772400" cy="1470025"/>
          </a:xfrm>
        </p:spPr>
        <p:txBody>
          <a:bodyPr/>
          <a:lstStyle>
            <a:lvl1pPr algn="ctr">
              <a:defRPr>
                <a:solidFill>
                  <a:schemeClr val="tx1"/>
                </a:solidFill>
              </a:defRPr>
            </a:lvl1pPr>
          </a:lstStyle>
          <a:p>
            <a:r>
              <a:rPr lang="en-US" smtClean="0"/>
              <a:t>Click to edit Master title style</a:t>
            </a:r>
            <a:endParaRPr lang="en-AU"/>
          </a:p>
        </p:txBody>
      </p:sp>
      <p:sp>
        <p:nvSpPr>
          <p:cNvPr id="28676"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AU"/>
          </a:p>
        </p:txBody>
      </p:sp>
    </p:spTree>
    <p:extLst>
      <p:ext uri="{BB962C8B-B14F-4D97-AF65-F5344CB8AC3E}">
        <p14:creationId xmlns:p14="http://schemas.microsoft.com/office/powerpoint/2010/main" val="3247761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003868210"/>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68313" y="17732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59313" y="17732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75685820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27966946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61845824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2682365964"/>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2"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531971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792288" y="536734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940923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23183245"/>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7"/>
            <a:ext cx="2058988" cy="6024563"/>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7"/>
            <a:ext cx="6029325" cy="6024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22431695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2920704"/>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DMP_PPT-titlepage-header"/>
          <p:cNvPicPr>
            <a:picLocks noChangeAspect="1" noChangeArrowheads="1"/>
          </p:cNvPicPr>
          <p:nvPr/>
        </p:nvPicPr>
        <p:blipFill>
          <a:blip r:embed="rId2" cstate="print"/>
          <a:srcRect/>
          <a:stretch>
            <a:fillRect/>
          </a:stretch>
        </p:blipFill>
        <p:spPr bwMode="auto">
          <a:xfrm>
            <a:off x="0" y="2"/>
            <a:ext cx="9144000" cy="1485900"/>
          </a:xfrm>
          <a:prstGeom prst="rect">
            <a:avLst/>
          </a:prstGeom>
          <a:noFill/>
          <a:ln w="9525">
            <a:noFill/>
            <a:miter lim="800000"/>
            <a:headEnd/>
            <a:tailEnd/>
          </a:ln>
        </p:spPr>
      </p:pic>
      <p:sp>
        <p:nvSpPr>
          <p:cNvPr id="5" name="Text Box 27"/>
          <p:cNvSpPr txBox="1">
            <a:spLocks noChangeArrowheads="1"/>
          </p:cNvSpPr>
          <p:nvPr/>
        </p:nvSpPr>
        <p:spPr bwMode="auto">
          <a:xfrm>
            <a:off x="0" y="6597651"/>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6"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7" name="Rectangle 33"/>
          <p:cNvSpPr>
            <a:spLocks noChangeArrowheads="1"/>
          </p:cNvSpPr>
          <p:nvPr/>
        </p:nvSpPr>
        <p:spPr bwMode="auto">
          <a:xfrm>
            <a:off x="0" y="6477000"/>
            <a:ext cx="9144000" cy="381000"/>
          </a:xfrm>
          <a:prstGeom prst="rect">
            <a:avLst/>
          </a:prstGeom>
          <a:solidFill>
            <a:srgbClr val="561B17"/>
          </a:solidFill>
          <a:ln w="0">
            <a:noFill/>
            <a:miter lim="800000"/>
            <a:headEnd/>
            <a:tailEnd/>
          </a:ln>
          <a:effectLst/>
        </p:spPr>
        <p:txBody>
          <a:bodyPr wrap="none" anchor="ctr"/>
          <a:lstStyle/>
          <a:p>
            <a:pPr algn="ctr" eaLnBrk="0" fontAlgn="base" hangingPunct="0">
              <a:spcBef>
                <a:spcPct val="0"/>
              </a:spcBef>
              <a:spcAft>
                <a:spcPct val="0"/>
              </a:spcAft>
              <a:defRPr/>
            </a:pPr>
            <a:endParaRPr lang="en-US" sz="2400">
              <a:solidFill>
                <a:prstClr val="black"/>
              </a:solidFill>
              <a:ea typeface="ヒラギノ角ゴ Pro W3" pitchFamily="-112" charset="-128"/>
            </a:endParaRPr>
          </a:p>
        </p:txBody>
      </p:sp>
      <p:sp>
        <p:nvSpPr>
          <p:cNvPr id="8"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28675" name="Rectangle 3"/>
          <p:cNvSpPr>
            <a:spLocks noGrp="1" noChangeArrowheads="1"/>
          </p:cNvSpPr>
          <p:nvPr>
            <p:ph type="ctrTitle"/>
          </p:nvPr>
        </p:nvSpPr>
        <p:spPr>
          <a:xfrm>
            <a:off x="685800" y="2130437"/>
            <a:ext cx="7772400" cy="1470025"/>
          </a:xfrm>
        </p:spPr>
        <p:txBody>
          <a:bodyPr/>
          <a:lstStyle>
            <a:lvl1pPr algn="ctr">
              <a:defRPr>
                <a:solidFill>
                  <a:schemeClr val="tx1"/>
                </a:solidFill>
              </a:defRPr>
            </a:lvl1pPr>
          </a:lstStyle>
          <a:p>
            <a:r>
              <a:rPr lang="en-US" smtClean="0"/>
              <a:t>Click to edit Master title style</a:t>
            </a:r>
            <a:endParaRPr lang="en-AU"/>
          </a:p>
        </p:txBody>
      </p:sp>
      <p:sp>
        <p:nvSpPr>
          <p:cNvPr id="28676"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AU"/>
          </a:p>
        </p:txBody>
      </p:sp>
    </p:spTree>
    <p:extLst>
      <p:ext uri="{BB962C8B-B14F-4D97-AF65-F5344CB8AC3E}">
        <p14:creationId xmlns:p14="http://schemas.microsoft.com/office/powerpoint/2010/main" val="1661189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7"/>
            <a:ext cx="2058988" cy="6024563"/>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7"/>
            <a:ext cx="6029325" cy="6024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22327501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435815270"/>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6860309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68313" y="17732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59313" y="17732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478075477"/>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642481655"/>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1093208442"/>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965066997"/>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2"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7342418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792288" y="536734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83215357"/>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991683519"/>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7"/>
            <a:ext cx="2058988" cy="6024563"/>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7"/>
            <a:ext cx="6029325" cy="6024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9492903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596121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4949019"/>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DMP_PPT-titlepage-header"/>
          <p:cNvPicPr>
            <a:picLocks noChangeAspect="1" noChangeArrowheads="1"/>
          </p:cNvPicPr>
          <p:nvPr/>
        </p:nvPicPr>
        <p:blipFill>
          <a:blip r:embed="rId2" cstate="print"/>
          <a:srcRect/>
          <a:stretch>
            <a:fillRect/>
          </a:stretch>
        </p:blipFill>
        <p:spPr bwMode="auto">
          <a:xfrm>
            <a:off x="0" y="2"/>
            <a:ext cx="9144000" cy="1485900"/>
          </a:xfrm>
          <a:prstGeom prst="rect">
            <a:avLst/>
          </a:prstGeom>
          <a:noFill/>
          <a:ln w="9525">
            <a:noFill/>
            <a:miter lim="800000"/>
            <a:headEnd/>
            <a:tailEnd/>
          </a:ln>
        </p:spPr>
      </p:pic>
      <p:sp>
        <p:nvSpPr>
          <p:cNvPr id="5" name="Text Box 27"/>
          <p:cNvSpPr txBox="1">
            <a:spLocks noChangeArrowheads="1"/>
          </p:cNvSpPr>
          <p:nvPr/>
        </p:nvSpPr>
        <p:spPr bwMode="auto">
          <a:xfrm>
            <a:off x="0" y="6597651"/>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6"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7" name="Rectangle 33"/>
          <p:cNvSpPr>
            <a:spLocks noChangeArrowheads="1"/>
          </p:cNvSpPr>
          <p:nvPr/>
        </p:nvSpPr>
        <p:spPr bwMode="auto">
          <a:xfrm>
            <a:off x="0" y="6477000"/>
            <a:ext cx="9144000" cy="381000"/>
          </a:xfrm>
          <a:prstGeom prst="rect">
            <a:avLst/>
          </a:prstGeom>
          <a:solidFill>
            <a:srgbClr val="561B17"/>
          </a:solidFill>
          <a:ln w="0">
            <a:noFill/>
            <a:miter lim="800000"/>
            <a:headEnd/>
            <a:tailEnd/>
          </a:ln>
          <a:effectLst/>
        </p:spPr>
        <p:txBody>
          <a:bodyPr wrap="none" anchor="ctr"/>
          <a:lstStyle/>
          <a:p>
            <a:pPr algn="ctr" eaLnBrk="0" fontAlgn="base" hangingPunct="0">
              <a:spcBef>
                <a:spcPct val="0"/>
              </a:spcBef>
              <a:spcAft>
                <a:spcPct val="0"/>
              </a:spcAft>
              <a:defRPr/>
            </a:pPr>
            <a:endParaRPr lang="en-US" sz="2400">
              <a:solidFill>
                <a:prstClr val="black"/>
              </a:solidFill>
              <a:ea typeface="ヒラギノ角ゴ Pro W3" pitchFamily="-112" charset="-128"/>
            </a:endParaRPr>
          </a:p>
        </p:txBody>
      </p:sp>
      <p:sp>
        <p:nvSpPr>
          <p:cNvPr id="8"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28675" name="Rectangle 3"/>
          <p:cNvSpPr>
            <a:spLocks noGrp="1" noChangeArrowheads="1"/>
          </p:cNvSpPr>
          <p:nvPr>
            <p:ph type="ctrTitle"/>
          </p:nvPr>
        </p:nvSpPr>
        <p:spPr>
          <a:xfrm>
            <a:off x="685800" y="2130437"/>
            <a:ext cx="7772400" cy="1470025"/>
          </a:xfrm>
        </p:spPr>
        <p:txBody>
          <a:bodyPr/>
          <a:lstStyle>
            <a:lvl1pPr algn="ctr">
              <a:defRPr>
                <a:solidFill>
                  <a:schemeClr val="tx1"/>
                </a:solidFill>
              </a:defRPr>
            </a:lvl1pPr>
          </a:lstStyle>
          <a:p>
            <a:r>
              <a:rPr lang="en-US" smtClean="0"/>
              <a:t>Click to edit Master title style</a:t>
            </a:r>
            <a:endParaRPr lang="en-AU"/>
          </a:p>
        </p:txBody>
      </p:sp>
      <p:sp>
        <p:nvSpPr>
          <p:cNvPr id="28676"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AU"/>
          </a:p>
        </p:txBody>
      </p:sp>
    </p:spTree>
    <p:extLst>
      <p:ext uri="{BB962C8B-B14F-4D97-AF65-F5344CB8AC3E}">
        <p14:creationId xmlns:p14="http://schemas.microsoft.com/office/powerpoint/2010/main" val="427636871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263198870"/>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13808749"/>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68313" y="17732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59313" y="17732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79320381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161471004"/>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2094312713"/>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252849470"/>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2"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06976060"/>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792288" y="536734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32161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DMP_PPT-titlepage-header"/>
          <p:cNvPicPr>
            <a:picLocks noChangeAspect="1" noChangeArrowheads="1"/>
          </p:cNvPicPr>
          <p:nvPr/>
        </p:nvPicPr>
        <p:blipFill>
          <a:blip r:embed="rId2" cstate="print"/>
          <a:srcRect/>
          <a:stretch>
            <a:fillRect/>
          </a:stretch>
        </p:blipFill>
        <p:spPr bwMode="auto">
          <a:xfrm>
            <a:off x="0" y="2"/>
            <a:ext cx="9144000" cy="1485900"/>
          </a:xfrm>
          <a:prstGeom prst="rect">
            <a:avLst/>
          </a:prstGeom>
          <a:noFill/>
          <a:ln w="9525">
            <a:noFill/>
            <a:miter lim="800000"/>
            <a:headEnd/>
            <a:tailEnd/>
          </a:ln>
        </p:spPr>
      </p:pic>
      <p:sp>
        <p:nvSpPr>
          <p:cNvPr id="5" name="Text Box 27"/>
          <p:cNvSpPr txBox="1">
            <a:spLocks noChangeArrowheads="1"/>
          </p:cNvSpPr>
          <p:nvPr/>
        </p:nvSpPr>
        <p:spPr bwMode="auto">
          <a:xfrm>
            <a:off x="0" y="6597651"/>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6"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7" name="Rectangle 33"/>
          <p:cNvSpPr>
            <a:spLocks noChangeArrowheads="1"/>
          </p:cNvSpPr>
          <p:nvPr/>
        </p:nvSpPr>
        <p:spPr bwMode="auto">
          <a:xfrm>
            <a:off x="0" y="6477000"/>
            <a:ext cx="9144000" cy="381000"/>
          </a:xfrm>
          <a:prstGeom prst="rect">
            <a:avLst/>
          </a:prstGeom>
          <a:solidFill>
            <a:srgbClr val="561B17"/>
          </a:solidFill>
          <a:ln w="0">
            <a:noFill/>
            <a:miter lim="800000"/>
            <a:headEnd/>
            <a:tailEnd/>
          </a:ln>
          <a:effectLst/>
        </p:spPr>
        <p:txBody>
          <a:bodyPr wrap="none" anchor="ctr"/>
          <a:lstStyle/>
          <a:p>
            <a:pPr algn="ctr" eaLnBrk="0" fontAlgn="base" hangingPunct="0">
              <a:spcBef>
                <a:spcPct val="0"/>
              </a:spcBef>
              <a:spcAft>
                <a:spcPct val="0"/>
              </a:spcAft>
              <a:defRPr/>
            </a:pPr>
            <a:endParaRPr lang="en-US" sz="2400">
              <a:solidFill>
                <a:prstClr val="black"/>
              </a:solidFill>
              <a:ea typeface="ヒラギノ角ゴ Pro W3" pitchFamily="-112" charset="-128"/>
            </a:endParaRPr>
          </a:p>
        </p:txBody>
      </p:sp>
      <p:sp>
        <p:nvSpPr>
          <p:cNvPr id="8"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28675" name="Rectangle 3"/>
          <p:cNvSpPr>
            <a:spLocks noGrp="1" noChangeArrowheads="1"/>
          </p:cNvSpPr>
          <p:nvPr>
            <p:ph type="ctrTitle"/>
          </p:nvPr>
        </p:nvSpPr>
        <p:spPr>
          <a:xfrm>
            <a:off x="685800" y="2130437"/>
            <a:ext cx="7772400" cy="1470025"/>
          </a:xfrm>
        </p:spPr>
        <p:txBody>
          <a:bodyPr/>
          <a:lstStyle>
            <a:lvl1pPr algn="ctr">
              <a:defRPr>
                <a:solidFill>
                  <a:schemeClr val="tx1"/>
                </a:solidFill>
              </a:defRPr>
            </a:lvl1pPr>
          </a:lstStyle>
          <a:p>
            <a:r>
              <a:rPr lang="en-US" smtClean="0"/>
              <a:t>Click to edit Master title style</a:t>
            </a:r>
            <a:endParaRPr lang="en-AU"/>
          </a:p>
        </p:txBody>
      </p:sp>
      <p:sp>
        <p:nvSpPr>
          <p:cNvPr id="28676"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AU"/>
          </a:p>
        </p:txBody>
      </p:sp>
    </p:spTree>
    <p:extLst>
      <p:ext uri="{BB962C8B-B14F-4D97-AF65-F5344CB8AC3E}">
        <p14:creationId xmlns:p14="http://schemas.microsoft.com/office/powerpoint/2010/main" val="3828749897"/>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600927791"/>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7"/>
            <a:ext cx="2058988" cy="6024563"/>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7"/>
            <a:ext cx="6029325" cy="6024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182415648"/>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06540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50922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196345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68313" y="17732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59313" y="17732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2067969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7474235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5093712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1902472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5941577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2"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013665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792288" y="536734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941668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4545365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7"/>
            <a:ext cx="2058988" cy="6024563"/>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7"/>
            <a:ext cx="6029325" cy="6024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2141372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76711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DMP_PPT-titlepage-header"/>
          <p:cNvPicPr>
            <a:picLocks noChangeAspect="1" noChangeArrowheads="1"/>
          </p:cNvPicPr>
          <p:nvPr/>
        </p:nvPicPr>
        <p:blipFill>
          <a:blip r:embed="rId2" cstate="print"/>
          <a:srcRect/>
          <a:stretch>
            <a:fillRect/>
          </a:stretch>
        </p:blipFill>
        <p:spPr bwMode="auto">
          <a:xfrm>
            <a:off x="0" y="2"/>
            <a:ext cx="9144000" cy="1485900"/>
          </a:xfrm>
          <a:prstGeom prst="rect">
            <a:avLst/>
          </a:prstGeom>
          <a:noFill/>
          <a:ln w="9525">
            <a:noFill/>
            <a:miter lim="800000"/>
            <a:headEnd/>
            <a:tailEnd/>
          </a:ln>
        </p:spPr>
      </p:pic>
      <p:sp>
        <p:nvSpPr>
          <p:cNvPr id="5" name="Text Box 27"/>
          <p:cNvSpPr txBox="1">
            <a:spLocks noChangeArrowheads="1"/>
          </p:cNvSpPr>
          <p:nvPr/>
        </p:nvSpPr>
        <p:spPr bwMode="auto">
          <a:xfrm>
            <a:off x="0" y="6597651"/>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6"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7" name="Rectangle 33"/>
          <p:cNvSpPr>
            <a:spLocks noChangeArrowheads="1"/>
          </p:cNvSpPr>
          <p:nvPr/>
        </p:nvSpPr>
        <p:spPr bwMode="auto">
          <a:xfrm>
            <a:off x="0" y="6477000"/>
            <a:ext cx="9144000" cy="381000"/>
          </a:xfrm>
          <a:prstGeom prst="rect">
            <a:avLst/>
          </a:prstGeom>
          <a:solidFill>
            <a:srgbClr val="561B17"/>
          </a:solidFill>
          <a:ln w="0">
            <a:noFill/>
            <a:miter lim="800000"/>
            <a:headEnd/>
            <a:tailEnd/>
          </a:ln>
          <a:effectLst/>
        </p:spPr>
        <p:txBody>
          <a:bodyPr wrap="none" anchor="ctr"/>
          <a:lstStyle/>
          <a:p>
            <a:pPr algn="ctr" eaLnBrk="0" fontAlgn="base" hangingPunct="0">
              <a:spcBef>
                <a:spcPct val="0"/>
              </a:spcBef>
              <a:spcAft>
                <a:spcPct val="0"/>
              </a:spcAft>
              <a:defRPr/>
            </a:pPr>
            <a:endParaRPr lang="en-US" sz="2400">
              <a:solidFill>
                <a:prstClr val="black"/>
              </a:solidFill>
              <a:ea typeface="ヒラギノ角ゴ Pro W3" pitchFamily="-112" charset="-128"/>
            </a:endParaRPr>
          </a:p>
        </p:txBody>
      </p:sp>
      <p:sp>
        <p:nvSpPr>
          <p:cNvPr id="8"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28675" name="Rectangle 3"/>
          <p:cNvSpPr>
            <a:spLocks noGrp="1" noChangeArrowheads="1"/>
          </p:cNvSpPr>
          <p:nvPr>
            <p:ph type="ctrTitle"/>
          </p:nvPr>
        </p:nvSpPr>
        <p:spPr>
          <a:xfrm>
            <a:off x="685800" y="2130437"/>
            <a:ext cx="7772400" cy="1470025"/>
          </a:xfrm>
        </p:spPr>
        <p:txBody>
          <a:bodyPr/>
          <a:lstStyle>
            <a:lvl1pPr algn="ctr">
              <a:defRPr>
                <a:solidFill>
                  <a:schemeClr val="tx1"/>
                </a:solidFill>
              </a:defRPr>
            </a:lvl1pPr>
          </a:lstStyle>
          <a:p>
            <a:r>
              <a:rPr lang="en-US" smtClean="0"/>
              <a:t>Click to edit Master title style</a:t>
            </a:r>
            <a:endParaRPr lang="en-AU"/>
          </a:p>
        </p:txBody>
      </p:sp>
      <p:sp>
        <p:nvSpPr>
          <p:cNvPr id="28676"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AU"/>
          </a:p>
        </p:txBody>
      </p:sp>
    </p:spTree>
    <p:extLst>
      <p:ext uri="{BB962C8B-B14F-4D97-AF65-F5344CB8AC3E}">
        <p14:creationId xmlns:p14="http://schemas.microsoft.com/office/powerpoint/2010/main" val="13794209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7033919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006559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68313" y="17732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59313" y="17732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4779320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953345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242981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1901048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11955720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2"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951667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792288" y="536734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08561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5453299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7"/>
            <a:ext cx="2058988" cy="6024563"/>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7"/>
            <a:ext cx="6029325" cy="6024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3495422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83035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DMP_PPT-titlepage-header"/>
          <p:cNvPicPr>
            <a:picLocks noChangeAspect="1" noChangeArrowheads="1"/>
          </p:cNvPicPr>
          <p:nvPr/>
        </p:nvPicPr>
        <p:blipFill>
          <a:blip r:embed="rId2" cstate="print"/>
          <a:srcRect/>
          <a:stretch>
            <a:fillRect/>
          </a:stretch>
        </p:blipFill>
        <p:spPr bwMode="auto">
          <a:xfrm>
            <a:off x="0" y="2"/>
            <a:ext cx="9144000" cy="1485900"/>
          </a:xfrm>
          <a:prstGeom prst="rect">
            <a:avLst/>
          </a:prstGeom>
          <a:noFill/>
          <a:ln w="9525">
            <a:noFill/>
            <a:miter lim="800000"/>
            <a:headEnd/>
            <a:tailEnd/>
          </a:ln>
        </p:spPr>
      </p:pic>
      <p:sp>
        <p:nvSpPr>
          <p:cNvPr id="5" name="Text Box 27"/>
          <p:cNvSpPr txBox="1">
            <a:spLocks noChangeArrowheads="1"/>
          </p:cNvSpPr>
          <p:nvPr/>
        </p:nvSpPr>
        <p:spPr bwMode="auto">
          <a:xfrm>
            <a:off x="0" y="6597651"/>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6"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7" name="Rectangle 33"/>
          <p:cNvSpPr>
            <a:spLocks noChangeArrowheads="1"/>
          </p:cNvSpPr>
          <p:nvPr/>
        </p:nvSpPr>
        <p:spPr bwMode="auto">
          <a:xfrm>
            <a:off x="0" y="6477000"/>
            <a:ext cx="9144000" cy="381000"/>
          </a:xfrm>
          <a:prstGeom prst="rect">
            <a:avLst/>
          </a:prstGeom>
          <a:solidFill>
            <a:srgbClr val="561B17"/>
          </a:solidFill>
          <a:ln w="0">
            <a:noFill/>
            <a:miter lim="800000"/>
            <a:headEnd/>
            <a:tailEnd/>
          </a:ln>
          <a:effectLst/>
        </p:spPr>
        <p:txBody>
          <a:bodyPr wrap="none" anchor="ctr"/>
          <a:lstStyle/>
          <a:p>
            <a:pPr algn="ctr" eaLnBrk="0" fontAlgn="base" hangingPunct="0">
              <a:spcBef>
                <a:spcPct val="0"/>
              </a:spcBef>
              <a:spcAft>
                <a:spcPct val="0"/>
              </a:spcAft>
              <a:defRPr/>
            </a:pPr>
            <a:endParaRPr lang="en-US" sz="2400">
              <a:solidFill>
                <a:prstClr val="black"/>
              </a:solidFill>
              <a:ea typeface="ヒラギノ角ゴ Pro W3" pitchFamily="-112" charset="-128"/>
            </a:endParaRPr>
          </a:p>
        </p:txBody>
      </p:sp>
      <p:sp>
        <p:nvSpPr>
          <p:cNvPr id="8"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28675" name="Rectangle 3"/>
          <p:cNvSpPr>
            <a:spLocks noGrp="1" noChangeArrowheads="1"/>
          </p:cNvSpPr>
          <p:nvPr>
            <p:ph type="ctrTitle"/>
          </p:nvPr>
        </p:nvSpPr>
        <p:spPr>
          <a:xfrm>
            <a:off x="685800" y="2130437"/>
            <a:ext cx="7772400" cy="1470025"/>
          </a:xfrm>
        </p:spPr>
        <p:txBody>
          <a:bodyPr/>
          <a:lstStyle>
            <a:lvl1pPr algn="ctr">
              <a:defRPr>
                <a:solidFill>
                  <a:schemeClr val="tx1"/>
                </a:solidFill>
              </a:defRPr>
            </a:lvl1pPr>
          </a:lstStyle>
          <a:p>
            <a:r>
              <a:rPr lang="en-US" smtClean="0"/>
              <a:t>Click to edit Master title style</a:t>
            </a:r>
            <a:endParaRPr lang="en-AU"/>
          </a:p>
        </p:txBody>
      </p:sp>
      <p:sp>
        <p:nvSpPr>
          <p:cNvPr id="28676"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AU"/>
          </a:p>
        </p:txBody>
      </p:sp>
    </p:spTree>
    <p:extLst>
      <p:ext uri="{BB962C8B-B14F-4D97-AF65-F5344CB8AC3E}">
        <p14:creationId xmlns:p14="http://schemas.microsoft.com/office/powerpoint/2010/main" val="319141645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5053516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79310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68313" y="17732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59313" y="17732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09255984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68313" y="17732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59313" y="17732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09342183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96593288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2332507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40556010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2"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5249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792288" y="536734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6940053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91049704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7"/>
            <a:ext cx="2058988" cy="6024563"/>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7"/>
            <a:ext cx="6029325" cy="6024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52231143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068836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DMP_PPT-titlepage-header"/>
          <p:cNvPicPr>
            <a:picLocks noChangeAspect="1" noChangeArrowheads="1"/>
          </p:cNvPicPr>
          <p:nvPr/>
        </p:nvPicPr>
        <p:blipFill>
          <a:blip r:embed="rId2" cstate="print"/>
          <a:srcRect/>
          <a:stretch>
            <a:fillRect/>
          </a:stretch>
        </p:blipFill>
        <p:spPr bwMode="auto">
          <a:xfrm>
            <a:off x="0" y="2"/>
            <a:ext cx="9144000" cy="1485900"/>
          </a:xfrm>
          <a:prstGeom prst="rect">
            <a:avLst/>
          </a:prstGeom>
          <a:noFill/>
          <a:ln w="9525">
            <a:noFill/>
            <a:miter lim="800000"/>
            <a:headEnd/>
            <a:tailEnd/>
          </a:ln>
        </p:spPr>
      </p:pic>
      <p:sp>
        <p:nvSpPr>
          <p:cNvPr id="5" name="Text Box 27"/>
          <p:cNvSpPr txBox="1">
            <a:spLocks noChangeArrowheads="1"/>
          </p:cNvSpPr>
          <p:nvPr/>
        </p:nvSpPr>
        <p:spPr bwMode="auto">
          <a:xfrm>
            <a:off x="0" y="6597651"/>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6"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7" name="Rectangle 33"/>
          <p:cNvSpPr>
            <a:spLocks noChangeArrowheads="1"/>
          </p:cNvSpPr>
          <p:nvPr/>
        </p:nvSpPr>
        <p:spPr bwMode="auto">
          <a:xfrm>
            <a:off x="0" y="6477000"/>
            <a:ext cx="9144000" cy="381000"/>
          </a:xfrm>
          <a:prstGeom prst="rect">
            <a:avLst/>
          </a:prstGeom>
          <a:solidFill>
            <a:srgbClr val="561B17"/>
          </a:solidFill>
          <a:ln w="0">
            <a:noFill/>
            <a:miter lim="800000"/>
            <a:headEnd/>
            <a:tailEnd/>
          </a:ln>
          <a:effectLst/>
        </p:spPr>
        <p:txBody>
          <a:bodyPr wrap="none" anchor="ctr"/>
          <a:lstStyle/>
          <a:p>
            <a:pPr algn="ctr" eaLnBrk="0" fontAlgn="base" hangingPunct="0">
              <a:spcBef>
                <a:spcPct val="0"/>
              </a:spcBef>
              <a:spcAft>
                <a:spcPct val="0"/>
              </a:spcAft>
              <a:defRPr/>
            </a:pPr>
            <a:endParaRPr lang="en-US" sz="2400">
              <a:solidFill>
                <a:prstClr val="black"/>
              </a:solidFill>
              <a:ea typeface="ヒラギノ角ゴ Pro W3" pitchFamily="-112" charset="-128"/>
            </a:endParaRPr>
          </a:p>
        </p:txBody>
      </p:sp>
      <p:sp>
        <p:nvSpPr>
          <p:cNvPr id="8"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28675" name="Rectangle 3"/>
          <p:cNvSpPr>
            <a:spLocks noGrp="1" noChangeArrowheads="1"/>
          </p:cNvSpPr>
          <p:nvPr>
            <p:ph type="ctrTitle"/>
          </p:nvPr>
        </p:nvSpPr>
        <p:spPr>
          <a:xfrm>
            <a:off x="685800" y="2130437"/>
            <a:ext cx="7772400" cy="1470025"/>
          </a:xfrm>
        </p:spPr>
        <p:txBody>
          <a:bodyPr/>
          <a:lstStyle>
            <a:lvl1pPr algn="ctr">
              <a:defRPr>
                <a:solidFill>
                  <a:schemeClr val="tx1"/>
                </a:solidFill>
              </a:defRPr>
            </a:lvl1pPr>
          </a:lstStyle>
          <a:p>
            <a:r>
              <a:rPr lang="en-US" smtClean="0"/>
              <a:t>Click to edit Master title style</a:t>
            </a:r>
            <a:endParaRPr lang="en-AU"/>
          </a:p>
        </p:txBody>
      </p:sp>
      <p:sp>
        <p:nvSpPr>
          <p:cNvPr id="28676"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AU"/>
          </a:p>
        </p:txBody>
      </p:sp>
    </p:spTree>
    <p:extLst>
      <p:ext uri="{BB962C8B-B14F-4D97-AF65-F5344CB8AC3E}">
        <p14:creationId xmlns:p14="http://schemas.microsoft.com/office/powerpoint/2010/main" val="3974785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01702641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14251892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9035698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68313" y="17732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59313" y="17732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57863634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02872355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146303229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422377999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2"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6952406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792288" y="536734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5210816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6379790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7"/>
            <a:ext cx="2058988" cy="6024563"/>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7"/>
            <a:ext cx="6029325" cy="6024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731286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25715639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124530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DMP_PPT-titlepage-header"/>
          <p:cNvPicPr>
            <a:picLocks noChangeAspect="1" noChangeArrowheads="1"/>
          </p:cNvPicPr>
          <p:nvPr/>
        </p:nvPicPr>
        <p:blipFill>
          <a:blip r:embed="rId2" cstate="print"/>
          <a:srcRect/>
          <a:stretch>
            <a:fillRect/>
          </a:stretch>
        </p:blipFill>
        <p:spPr bwMode="auto">
          <a:xfrm>
            <a:off x="0" y="2"/>
            <a:ext cx="9144000" cy="1485900"/>
          </a:xfrm>
          <a:prstGeom prst="rect">
            <a:avLst/>
          </a:prstGeom>
          <a:noFill/>
          <a:ln w="9525">
            <a:noFill/>
            <a:miter lim="800000"/>
            <a:headEnd/>
            <a:tailEnd/>
          </a:ln>
        </p:spPr>
      </p:pic>
      <p:sp>
        <p:nvSpPr>
          <p:cNvPr id="5" name="Text Box 27"/>
          <p:cNvSpPr txBox="1">
            <a:spLocks noChangeArrowheads="1"/>
          </p:cNvSpPr>
          <p:nvPr/>
        </p:nvSpPr>
        <p:spPr bwMode="auto">
          <a:xfrm>
            <a:off x="0" y="6597651"/>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6"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7" name="Rectangle 33"/>
          <p:cNvSpPr>
            <a:spLocks noChangeArrowheads="1"/>
          </p:cNvSpPr>
          <p:nvPr/>
        </p:nvSpPr>
        <p:spPr bwMode="auto">
          <a:xfrm>
            <a:off x="0" y="6477000"/>
            <a:ext cx="9144000" cy="381000"/>
          </a:xfrm>
          <a:prstGeom prst="rect">
            <a:avLst/>
          </a:prstGeom>
          <a:solidFill>
            <a:srgbClr val="561B17"/>
          </a:solidFill>
          <a:ln w="0">
            <a:noFill/>
            <a:miter lim="800000"/>
            <a:headEnd/>
            <a:tailEnd/>
          </a:ln>
          <a:effectLst/>
        </p:spPr>
        <p:txBody>
          <a:bodyPr wrap="none" anchor="ctr"/>
          <a:lstStyle/>
          <a:p>
            <a:pPr algn="ctr" eaLnBrk="0" fontAlgn="base" hangingPunct="0">
              <a:spcBef>
                <a:spcPct val="0"/>
              </a:spcBef>
              <a:spcAft>
                <a:spcPct val="0"/>
              </a:spcAft>
              <a:defRPr/>
            </a:pPr>
            <a:endParaRPr lang="en-US" sz="2400">
              <a:solidFill>
                <a:prstClr val="black"/>
              </a:solidFill>
              <a:ea typeface="ヒラギノ角ゴ Pro W3" pitchFamily="-112" charset="-128"/>
            </a:endParaRPr>
          </a:p>
        </p:txBody>
      </p:sp>
      <p:sp>
        <p:nvSpPr>
          <p:cNvPr id="8"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28675" name="Rectangle 3"/>
          <p:cNvSpPr>
            <a:spLocks noGrp="1" noChangeArrowheads="1"/>
          </p:cNvSpPr>
          <p:nvPr>
            <p:ph type="ctrTitle"/>
          </p:nvPr>
        </p:nvSpPr>
        <p:spPr>
          <a:xfrm>
            <a:off x="685800" y="2130437"/>
            <a:ext cx="7772400" cy="1470025"/>
          </a:xfrm>
        </p:spPr>
        <p:txBody>
          <a:bodyPr/>
          <a:lstStyle>
            <a:lvl1pPr algn="ctr">
              <a:defRPr>
                <a:solidFill>
                  <a:schemeClr val="tx1"/>
                </a:solidFill>
              </a:defRPr>
            </a:lvl1pPr>
          </a:lstStyle>
          <a:p>
            <a:r>
              <a:rPr lang="en-US" smtClean="0"/>
              <a:t>Click to edit Master title style</a:t>
            </a:r>
            <a:endParaRPr lang="en-AU"/>
          </a:p>
        </p:txBody>
      </p:sp>
      <p:sp>
        <p:nvSpPr>
          <p:cNvPr id="28676"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AU"/>
          </a:p>
        </p:txBody>
      </p:sp>
    </p:spTree>
    <p:extLst>
      <p:ext uri="{BB962C8B-B14F-4D97-AF65-F5344CB8AC3E}">
        <p14:creationId xmlns:p14="http://schemas.microsoft.com/office/powerpoint/2010/main" val="399641815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83259667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1387123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68313" y="17732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59313" y="17732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26729610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71166297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44652645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29005936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2"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2434798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792288" y="536734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33867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176811542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87584542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7"/>
            <a:ext cx="2058988" cy="6024563"/>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7"/>
            <a:ext cx="6029325" cy="6024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97388103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64637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DMP_PPT-titlepage-header"/>
          <p:cNvPicPr>
            <a:picLocks noChangeAspect="1" noChangeArrowheads="1"/>
          </p:cNvPicPr>
          <p:nvPr/>
        </p:nvPicPr>
        <p:blipFill>
          <a:blip r:embed="rId2" cstate="print"/>
          <a:srcRect/>
          <a:stretch>
            <a:fillRect/>
          </a:stretch>
        </p:blipFill>
        <p:spPr bwMode="auto">
          <a:xfrm>
            <a:off x="0" y="2"/>
            <a:ext cx="9144000" cy="1485900"/>
          </a:xfrm>
          <a:prstGeom prst="rect">
            <a:avLst/>
          </a:prstGeom>
          <a:noFill/>
          <a:ln w="9525">
            <a:noFill/>
            <a:miter lim="800000"/>
            <a:headEnd/>
            <a:tailEnd/>
          </a:ln>
        </p:spPr>
      </p:pic>
      <p:sp>
        <p:nvSpPr>
          <p:cNvPr id="5" name="Text Box 27"/>
          <p:cNvSpPr txBox="1">
            <a:spLocks noChangeArrowheads="1"/>
          </p:cNvSpPr>
          <p:nvPr/>
        </p:nvSpPr>
        <p:spPr bwMode="auto">
          <a:xfrm>
            <a:off x="0" y="6597651"/>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6"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7" name="Rectangle 33"/>
          <p:cNvSpPr>
            <a:spLocks noChangeArrowheads="1"/>
          </p:cNvSpPr>
          <p:nvPr/>
        </p:nvSpPr>
        <p:spPr bwMode="auto">
          <a:xfrm>
            <a:off x="0" y="6477000"/>
            <a:ext cx="9144000" cy="381000"/>
          </a:xfrm>
          <a:prstGeom prst="rect">
            <a:avLst/>
          </a:prstGeom>
          <a:solidFill>
            <a:srgbClr val="561B17"/>
          </a:solidFill>
          <a:ln w="0">
            <a:noFill/>
            <a:miter lim="800000"/>
            <a:headEnd/>
            <a:tailEnd/>
          </a:ln>
          <a:effectLst/>
        </p:spPr>
        <p:txBody>
          <a:bodyPr wrap="none" anchor="ctr"/>
          <a:lstStyle/>
          <a:p>
            <a:pPr algn="ctr" eaLnBrk="0" fontAlgn="base" hangingPunct="0">
              <a:spcBef>
                <a:spcPct val="0"/>
              </a:spcBef>
              <a:spcAft>
                <a:spcPct val="0"/>
              </a:spcAft>
              <a:defRPr/>
            </a:pPr>
            <a:endParaRPr lang="en-US" sz="2400">
              <a:solidFill>
                <a:prstClr val="black"/>
              </a:solidFill>
              <a:ea typeface="ヒラギノ角ゴ Pro W3" pitchFamily="-112" charset="-128"/>
            </a:endParaRPr>
          </a:p>
        </p:txBody>
      </p:sp>
      <p:sp>
        <p:nvSpPr>
          <p:cNvPr id="8"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28675" name="Rectangle 3"/>
          <p:cNvSpPr>
            <a:spLocks noGrp="1" noChangeArrowheads="1"/>
          </p:cNvSpPr>
          <p:nvPr>
            <p:ph type="ctrTitle"/>
          </p:nvPr>
        </p:nvSpPr>
        <p:spPr>
          <a:xfrm>
            <a:off x="685800" y="2130437"/>
            <a:ext cx="7772400" cy="1470025"/>
          </a:xfrm>
        </p:spPr>
        <p:txBody>
          <a:bodyPr/>
          <a:lstStyle>
            <a:lvl1pPr algn="ctr">
              <a:defRPr>
                <a:solidFill>
                  <a:schemeClr val="tx1"/>
                </a:solidFill>
              </a:defRPr>
            </a:lvl1pPr>
          </a:lstStyle>
          <a:p>
            <a:r>
              <a:rPr lang="en-US" smtClean="0"/>
              <a:t>Click to edit Master title style</a:t>
            </a:r>
            <a:endParaRPr lang="en-AU"/>
          </a:p>
        </p:txBody>
      </p:sp>
      <p:sp>
        <p:nvSpPr>
          <p:cNvPr id="28676"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AU"/>
          </a:p>
        </p:txBody>
      </p:sp>
    </p:spTree>
    <p:extLst>
      <p:ext uri="{BB962C8B-B14F-4D97-AF65-F5344CB8AC3E}">
        <p14:creationId xmlns:p14="http://schemas.microsoft.com/office/powerpoint/2010/main" val="36501400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61911411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1009436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68313" y="17732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59313" y="17732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51156148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93534531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205976840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764451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2"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6022766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2"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6782509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792288" y="536734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4505254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14859824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7"/>
            <a:ext cx="2058988" cy="6024563"/>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7"/>
            <a:ext cx="6029325" cy="6024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49616215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057838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DMP_PPT-titlepage-header"/>
          <p:cNvPicPr>
            <a:picLocks noChangeAspect="1" noChangeArrowheads="1"/>
          </p:cNvPicPr>
          <p:nvPr/>
        </p:nvPicPr>
        <p:blipFill>
          <a:blip r:embed="rId2" cstate="print"/>
          <a:srcRect/>
          <a:stretch>
            <a:fillRect/>
          </a:stretch>
        </p:blipFill>
        <p:spPr bwMode="auto">
          <a:xfrm>
            <a:off x="0" y="2"/>
            <a:ext cx="9144000" cy="1485900"/>
          </a:xfrm>
          <a:prstGeom prst="rect">
            <a:avLst/>
          </a:prstGeom>
          <a:noFill/>
          <a:ln w="9525">
            <a:noFill/>
            <a:miter lim="800000"/>
            <a:headEnd/>
            <a:tailEnd/>
          </a:ln>
        </p:spPr>
      </p:pic>
      <p:sp>
        <p:nvSpPr>
          <p:cNvPr id="5" name="Text Box 27"/>
          <p:cNvSpPr txBox="1">
            <a:spLocks noChangeArrowheads="1"/>
          </p:cNvSpPr>
          <p:nvPr/>
        </p:nvSpPr>
        <p:spPr bwMode="auto">
          <a:xfrm>
            <a:off x="0" y="6597651"/>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6"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7" name="Rectangle 33"/>
          <p:cNvSpPr>
            <a:spLocks noChangeArrowheads="1"/>
          </p:cNvSpPr>
          <p:nvPr/>
        </p:nvSpPr>
        <p:spPr bwMode="auto">
          <a:xfrm>
            <a:off x="0" y="6477000"/>
            <a:ext cx="9144000" cy="381000"/>
          </a:xfrm>
          <a:prstGeom prst="rect">
            <a:avLst/>
          </a:prstGeom>
          <a:solidFill>
            <a:srgbClr val="561B17"/>
          </a:solidFill>
          <a:ln w="0">
            <a:noFill/>
            <a:miter lim="800000"/>
            <a:headEnd/>
            <a:tailEnd/>
          </a:ln>
          <a:effectLst/>
        </p:spPr>
        <p:txBody>
          <a:bodyPr wrap="none" anchor="ctr"/>
          <a:lstStyle/>
          <a:p>
            <a:pPr algn="ctr" eaLnBrk="0" fontAlgn="base" hangingPunct="0">
              <a:spcBef>
                <a:spcPct val="0"/>
              </a:spcBef>
              <a:spcAft>
                <a:spcPct val="0"/>
              </a:spcAft>
              <a:defRPr/>
            </a:pPr>
            <a:endParaRPr lang="en-US" sz="2400">
              <a:solidFill>
                <a:prstClr val="black"/>
              </a:solidFill>
              <a:ea typeface="ヒラギノ角ゴ Pro W3" pitchFamily="-112" charset="-128"/>
            </a:endParaRPr>
          </a:p>
        </p:txBody>
      </p:sp>
      <p:sp>
        <p:nvSpPr>
          <p:cNvPr id="8"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28675" name="Rectangle 3"/>
          <p:cNvSpPr>
            <a:spLocks noGrp="1" noChangeArrowheads="1"/>
          </p:cNvSpPr>
          <p:nvPr>
            <p:ph type="ctrTitle"/>
          </p:nvPr>
        </p:nvSpPr>
        <p:spPr>
          <a:xfrm>
            <a:off x="685800" y="2130437"/>
            <a:ext cx="7772400" cy="1470025"/>
          </a:xfrm>
        </p:spPr>
        <p:txBody>
          <a:bodyPr/>
          <a:lstStyle>
            <a:lvl1pPr algn="ctr">
              <a:defRPr>
                <a:solidFill>
                  <a:schemeClr val="tx1"/>
                </a:solidFill>
              </a:defRPr>
            </a:lvl1pPr>
          </a:lstStyle>
          <a:p>
            <a:r>
              <a:rPr lang="en-US" smtClean="0"/>
              <a:t>Click to edit Master title style</a:t>
            </a:r>
            <a:endParaRPr lang="en-AU"/>
          </a:p>
        </p:txBody>
      </p:sp>
      <p:sp>
        <p:nvSpPr>
          <p:cNvPr id="28676"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AU"/>
          </a:p>
        </p:txBody>
      </p:sp>
    </p:spTree>
    <p:extLst>
      <p:ext uri="{BB962C8B-B14F-4D97-AF65-F5344CB8AC3E}">
        <p14:creationId xmlns:p14="http://schemas.microsoft.com/office/powerpoint/2010/main" val="233206079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21750083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3259229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68313" y="17732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59313" y="17732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25045853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59046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792288" y="536734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3764345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429004065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120521736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2"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7224978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792288" y="536734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3484681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02566051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7"/>
            <a:ext cx="2058988" cy="6024563"/>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7"/>
            <a:ext cx="6029325" cy="6024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59882892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379687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DMP_PPT-titlepage-header"/>
          <p:cNvPicPr>
            <a:picLocks noChangeAspect="1" noChangeArrowheads="1"/>
          </p:cNvPicPr>
          <p:nvPr/>
        </p:nvPicPr>
        <p:blipFill>
          <a:blip r:embed="rId2" cstate="print"/>
          <a:srcRect/>
          <a:stretch>
            <a:fillRect/>
          </a:stretch>
        </p:blipFill>
        <p:spPr bwMode="auto">
          <a:xfrm>
            <a:off x="0" y="2"/>
            <a:ext cx="9144000" cy="1485900"/>
          </a:xfrm>
          <a:prstGeom prst="rect">
            <a:avLst/>
          </a:prstGeom>
          <a:noFill/>
          <a:ln w="9525">
            <a:noFill/>
            <a:miter lim="800000"/>
            <a:headEnd/>
            <a:tailEnd/>
          </a:ln>
        </p:spPr>
      </p:pic>
      <p:sp>
        <p:nvSpPr>
          <p:cNvPr id="5" name="Text Box 27"/>
          <p:cNvSpPr txBox="1">
            <a:spLocks noChangeArrowheads="1"/>
          </p:cNvSpPr>
          <p:nvPr/>
        </p:nvSpPr>
        <p:spPr bwMode="auto">
          <a:xfrm>
            <a:off x="0" y="6597651"/>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6"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7" name="Rectangle 33"/>
          <p:cNvSpPr>
            <a:spLocks noChangeArrowheads="1"/>
          </p:cNvSpPr>
          <p:nvPr/>
        </p:nvSpPr>
        <p:spPr bwMode="auto">
          <a:xfrm>
            <a:off x="0" y="6477000"/>
            <a:ext cx="9144000" cy="381000"/>
          </a:xfrm>
          <a:prstGeom prst="rect">
            <a:avLst/>
          </a:prstGeom>
          <a:solidFill>
            <a:srgbClr val="561B17"/>
          </a:solidFill>
          <a:ln w="0">
            <a:noFill/>
            <a:miter lim="800000"/>
            <a:headEnd/>
            <a:tailEnd/>
          </a:ln>
          <a:effectLst/>
        </p:spPr>
        <p:txBody>
          <a:bodyPr wrap="none" anchor="ctr"/>
          <a:lstStyle/>
          <a:p>
            <a:pPr algn="ctr" eaLnBrk="0" fontAlgn="base" hangingPunct="0">
              <a:spcBef>
                <a:spcPct val="0"/>
              </a:spcBef>
              <a:spcAft>
                <a:spcPct val="0"/>
              </a:spcAft>
              <a:defRPr/>
            </a:pPr>
            <a:endParaRPr lang="en-US" sz="2400">
              <a:solidFill>
                <a:prstClr val="black"/>
              </a:solidFill>
              <a:ea typeface="ヒラギノ角ゴ Pro W3" pitchFamily="-112" charset="-128"/>
            </a:endParaRPr>
          </a:p>
        </p:txBody>
      </p:sp>
      <p:sp>
        <p:nvSpPr>
          <p:cNvPr id="8"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28675" name="Rectangle 3"/>
          <p:cNvSpPr>
            <a:spLocks noGrp="1" noChangeArrowheads="1"/>
          </p:cNvSpPr>
          <p:nvPr>
            <p:ph type="ctrTitle"/>
          </p:nvPr>
        </p:nvSpPr>
        <p:spPr>
          <a:xfrm>
            <a:off x="685800" y="2130437"/>
            <a:ext cx="7772400" cy="1470025"/>
          </a:xfrm>
        </p:spPr>
        <p:txBody>
          <a:bodyPr/>
          <a:lstStyle>
            <a:lvl1pPr algn="ctr">
              <a:defRPr>
                <a:solidFill>
                  <a:schemeClr val="tx1"/>
                </a:solidFill>
              </a:defRPr>
            </a:lvl1pPr>
          </a:lstStyle>
          <a:p>
            <a:r>
              <a:rPr lang="en-US" smtClean="0"/>
              <a:t>Click to edit Master title style</a:t>
            </a:r>
            <a:endParaRPr lang="en-AU"/>
          </a:p>
        </p:txBody>
      </p:sp>
      <p:sp>
        <p:nvSpPr>
          <p:cNvPr id="28676"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AU"/>
          </a:p>
        </p:txBody>
      </p:sp>
    </p:spTree>
    <p:extLst>
      <p:ext uri="{BB962C8B-B14F-4D97-AF65-F5344CB8AC3E}">
        <p14:creationId xmlns:p14="http://schemas.microsoft.com/office/powerpoint/2010/main" val="262127348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60254939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96048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6.xml"/><Relationship Id="rId13" Type="http://schemas.openxmlformats.org/officeDocument/2006/relationships/theme" Target="../theme/theme10.xml"/><Relationship Id="rId3" Type="http://schemas.openxmlformats.org/officeDocument/2006/relationships/slideLayout" Target="../slideLayouts/slideLayout111.xml"/><Relationship Id="rId7" Type="http://schemas.openxmlformats.org/officeDocument/2006/relationships/slideLayout" Target="../slideLayouts/slideLayout115.xml"/><Relationship Id="rId12" Type="http://schemas.openxmlformats.org/officeDocument/2006/relationships/slideLayout" Target="../slideLayouts/slideLayout120.xml"/><Relationship Id="rId2" Type="http://schemas.openxmlformats.org/officeDocument/2006/relationships/slideLayout" Target="../slideLayouts/slideLayout110.xml"/><Relationship Id="rId1" Type="http://schemas.openxmlformats.org/officeDocument/2006/relationships/slideLayout" Target="../slideLayouts/slideLayout109.xml"/><Relationship Id="rId6" Type="http://schemas.openxmlformats.org/officeDocument/2006/relationships/slideLayout" Target="../slideLayouts/slideLayout114.xml"/><Relationship Id="rId11" Type="http://schemas.openxmlformats.org/officeDocument/2006/relationships/slideLayout" Target="../slideLayouts/slideLayout119.xml"/><Relationship Id="rId5" Type="http://schemas.openxmlformats.org/officeDocument/2006/relationships/slideLayout" Target="../slideLayouts/slideLayout113.xml"/><Relationship Id="rId10" Type="http://schemas.openxmlformats.org/officeDocument/2006/relationships/slideLayout" Target="../slideLayouts/slideLayout118.xml"/><Relationship Id="rId4" Type="http://schemas.openxmlformats.org/officeDocument/2006/relationships/slideLayout" Target="../slideLayouts/slideLayout112.xml"/><Relationship Id="rId9" Type="http://schemas.openxmlformats.org/officeDocument/2006/relationships/slideLayout" Target="../slideLayouts/slideLayout117.xml"/><Relationship Id="rId14" Type="http://schemas.openxmlformats.org/officeDocument/2006/relationships/image" Target="../media/image1.jpe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8.xml"/><Relationship Id="rId13" Type="http://schemas.openxmlformats.org/officeDocument/2006/relationships/theme" Target="../theme/theme11.xml"/><Relationship Id="rId3" Type="http://schemas.openxmlformats.org/officeDocument/2006/relationships/slideLayout" Target="../slideLayouts/slideLayout123.xml"/><Relationship Id="rId7" Type="http://schemas.openxmlformats.org/officeDocument/2006/relationships/slideLayout" Target="../slideLayouts/slideLayout127.xml"/><Relationship Id="rId12" Type="http://schemas.openxmlformats.org/officeDocument/2006/relationships/slideLayout" Target="../slideLayouts/slideLayout132.xml"/><Relationship Id="rId2" Type="http://schemas.openxmlformats.org/officeDocument/2006/relationships/slideLayout" Target="../slideLayouts/slideLayout122.xml"/><Relationship Id="rId1" Type="http://schemas.openxmlformats.org/officeDocument/2006/relationships/slideLayout" Target="../slideLayouts/slideLayout121.xml"/><Relationship Id="rId6" Type="http://schemas.openxmlformats.org/officeDocument/2006/relationships/slideLayout" Target="../slideLayouts/slideLayout126.xml"/><Relationship Id="rId11" Type="http://schemas.openxmlformats.org/officeDocument/2006/relationships/slideLayout" Target="../slideLayouts/slideLayout131.xml"/><Relationship Id="rId5" Type="http://schemas.openxmlformats.org/officeDocument/2006/relationships/slideLayout" Target="../slideLayouts/slideLayout125.xml"/><Relationship Id="rId10" Type="http://schemas.openxmlformats.org/officeDocument/2006/relationships/slideLayout" Target="../slideLayouts/slideLayout130.xml"/><Relationship Id="rId4" Type="http://schemas.openxmlformats.org/officeDocument/2006/relationships/slideLayout" Target="../slideLayouts/slideLayout124.xml"/><Relationship Id="rId9" Type="http://schemas.openxmlformats.org/officeDocument/2006/relationships/slideLayout" Target="../slideLayouts/slideLayout12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image" Target="../media/image1.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image" Target="../media/image1.jpe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 Id="rId14" Type="http://schemas.openxmlformats.org/officeDocument/2006/relationships/image" Target="../media/image1.jpe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theme" Target="../theme/theme9.xml"/><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2" Type="http://schemas.openxmlformats.org/officeDocument/2006/relationships/slideLayout" Target="../slideLayouts/slideLayout98.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DMP_PPT-infopage-header"/>
          <p:cNvPicPr>
            <a:picLocks noChangeAspect="1" noChangeArrowheads="1"/>
          </p:cNvPicPr>
          <p:nvPr/>
        </p:nvPicPr>
        <p:blipFill>
          <a:blip r:embed="rId14" cstate="print"/>
          <a:srcRect/>
          <a:stretch>
            <a:fillRect/>
          </a:stretch>
        </p:blipFill>
        <p:spPr bwMode="auto">
          <a:xfrm>
            <a:off x="0" y="2"/>
            <a:ext cx="9144000" cy="1485900"/>
          </a:xfrm>
          <a:prstGeom prst="rect">
            <a:avLst/>
          </a:prstGeom>
          <a:noFill/>
          <a:ln w="9525">
            <a:noFill/>
            <a:miter lim="800000"/>
            <a:headEnd/>
            <a:tailEnd/>
          </a:ln>
        </p:spPr>
      </p:pic>
      <p:sp>
        <p:nvSpPr>
          <p:cNvPr id="1027" name="Rectangle 2"/>
          <p:cNvSpPr>
            <a:spLocks noGrp="1" noChangeArrowheads="1"/>
          </p:cNvSpPr>
          <p:nvPr>
            <p:ph type="title"/>
          </p:nvPr>
        </p:nvSpPr>
        <p:spPr bwMode="white">
          <a:xfrm>
            <a:off x="457200" y="274637"/>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title</a:t>
            </a:r>
          </a:p>
        </p:txBody>
      </p:sp>
      <p:sp>
        <p:nvSpPr>
          <p:cNvPr id="1028" name="Rectangle 3"/>
          <p:cNvSpPr>
            <a:spLocks noGrp="1" noChangeArrowheads="1"/>
          </p:cNvSpPr>
          <p:nvPr>
            <p:ph type="body" idx="1"/>
          </p:nvPr>
        </p:nvSpPr>
        <p:spPr bwMode="auto">
          <a:xfrm>
            <a:off x="468313" y="1773237"/>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1051" name="Text Box 27"/>
          <p:cNvSpPr txBox="1">
            <a:spLocks noChangeArrowheads="1"/>
          </p:cNvSpPr>
          <p:nvPr/>
        </p:nvSpPr>
        <p:spPr bwMode="auto">
          <a:xfrm>
            <a:off x="0" y="6597651"/>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2"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1057" name="Rectangle 33"/>
          <p:cNvSpPr>
            <a:spLocks noChangeArrowheads="1"/>
          </p:cNvSpPr>
          <p:nvPr/>
        </p:nvSpPr>
        <p:spPr bwMode="auto">
          <a:xfrm>
            <a:off x="0" y="6477000"/>
            <a:ext cx="9144000" cy="381000"/>
          </a:xfrm>
          <a:prstGeom prst="rect">
            <a:avLst/>
          </a:prstGeom>
          <a:solidFill>
            <a:srgbClr val="561B17"/>
          </a:solidFill>
          <a:ln w="0">
            <a:noFill/>
            <a:miter lim="800000"/>
            <a:headEnd/>
            <a:tailEnd/>
          </a:ln>
          <a:effectLst/>
        </p:spPr>
        <p:txBody>
          <a:bodyPr wrap="none" anchor="ctr"/>
          <a:lstStyle/>
          <a:p>
            <a:pPr algn="ctr" eaLnBrk="0" fontAlgn="base" hangingPunct="0">
              <a:spcBef>
                <a:spcPct val="0"/>
              </a:spcBef>
              <a:spcAft>
                <a:spcPct val="0"/>
              </a:spcAft>
              <a:defRPr/>
            </a:pPr>
            <a:endParaRPr lang="en-US" sz="2400">
              <a:solidFill>
                <a:prstClr val="black"/>
              </a:solidFill>
              <a:ea typeface="ヒラギノ角ゴ Pro W3" pitchFamily="-112" charset="-128"/>
            </a:endParaRPr>
          </a:p>
        </p:txBody>
      </p:sp>
      <p:sp>
        <p:nvSpPr>
          <p:cNvPr id="3"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Tree>
    <p:extLst>
      <p:ext uri="{BB962C8B-B14F-4D97-AF65-F5344CB8AC3E}">
        <p14:creationId xmlns:p14="http://schemas.microsoft.com/office/powerpoint/2010/main" val="3617562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defRPr>
      </a:lvl2pPr>
      <a:lvl3pPr algn="l" rtl="0" eaLnBrk="1" fontAlgn="base" hangingPunct="1">
        <a:spcBef>
          <a:spcPct val="0"/>
        </a:spcBef>
        <a:spcAft>
          <a:spcPct val="0"/>
        </a:spcAft>
        <a:defRPr sz="3600">
          <a:solidFill>
            <a:schemeClr val="bg1"/>
          </a:solidFill>
          <a:latin typeface="Arial" charset="0"/>
        </a:defRPr>
      </a:lvl3pPr>
      <a:lvl4pPr algn="l" rtl="0" eaLnBrk="1" fontAlgn="base" hangingPunct="1">
        <a:spcBef>
          <a:spcPct val="0"/>
        </a:spcBef>
        <a:spcAft>
          <a:spcPct val="0"/>
        </a:spcAft>
        <a:defRPr sz="3600">
          <a:solidFill>
            <a:schemeClr val="bg1"/>
          </a:solidFill>
          <a:latin typeface="Arial" charset="0"/>
        </a:defRPr>
      </a:lvl4pPr>
      <a:lvl5pPr algn="l" rtl="0" eaLnBrk="1" fontAlgn="base" hangingPunct="1">
        <a:spcBef>
          <a:spcPct val="0"/>
        </a:spcBef>
        <a:spcAft>
          <a:spcPct val="0"/>
        </a:spcAft>
        <a:defRPr sz="3600">
          <a:solidFill>
            <a:schemeClr val="bg1"/>
          </a:solidFill>
          <a:latin typeface="Arial" charset="0"/>
        </a:defRPr>
      </a:lvl5pPr>
      <a:lvl6pPr marL="457200" algn="l" rtl="0" eaLnBrk="1" fontAlgn="base" hangingPunct="1">
        <a:spcBef>
          <a:spcPct val="0"/>
        </a:spcBef>
        <a:spcAft>
          <a:spcPct val="0"/>
        </a:spcAft>
        <a:defRPr sz="3600">
          <a:solidFill>
            <a:schemeClr val="bg1"/>
          </a:solidFill>
          <a:latin typeface="Arial" charset="0"/>
        </a:defRPr>
      </a:lvl6pPr>
      <a:lvl7pPr marL="914400" algn="l" rtl="0" eaLnBrk="1" fontAlgn="base" hangingPunct="1">
        <a:spcBef>
          <a:spcPct val="0"/>
        </a:spcBef>
        <a:spcAft>
          <a:spcPct val="0"/>
        </a:spcAft>
        <a:defRPr sz="3600">
          <a:solidFill>
            <a:schemeClr val="bg1"/>
          </a:solidFill>
          <a:latin typeface="Arial" charset="0"/>
        </a:defRPr>
      </a:lvl7pPr>
      <a:lvl8pPr marL="1371600" algn="l" rtl="0" eaLnBrk="1" fontAlgn="base" hangingPunct="1">
        <a:spcBef>
          <a:spcPct val="0"/>
        </a:spcBef>
        <a:spcAft>
          <a:spcPct val="0"/>
        </a:spcAft>
        <a:defRPr sz="3600">
          <a:solidFill>
            <a:schemeClr val="bg1"/>
          </a:solidFill>
          <a:latin typeface="Arial" charset="0"/>
        </a:defRPr>
      </a:lvl8pPr>
      <a:lvl9pPr marL="1828800" algn="l" rtl="0" eaLnBrk="1" fontAlgn="base" hangingPunct="1">
        <a:spcBef>
          <a:spcPct val="0"/>
        </a:spcBef>
        <a:spcAft>
          <a:spcPct val="0"/>
        </a:spcAft>
        <a:defRPr sz="3600">
          <a:solidFill>
            <a:schemeClr val="bg1"/>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DMP_PPT-infopage-header"/>
          <p:cNvPicPr>
            <a:picLocks noChangeAspect="1" noChangeArrowheads="1"/>
          </p:cNvPicPr>
          <p:nvPr/>
        </p:nvPicPr>
        <p:blipFill>
          <a:blip r:embed="rId14" cstate="print"/>
          <a:srcRect/>
          <a:stretch>
            <a:fillRect/>
          </a:stretch>
        </p:blipFill>
        <p:spPr bwMode="auto">
          <a:xfrm>
            <a:off x="0" y="2"/>
            <a:ext cx="9144000" cy="1485900"/>
          </a:xfrm>
          <a:prstGeom prst="rect">
            <a:avLst/>
          </a:prstGeom>
          <a:noFill/>
          <a:ln w="9525">
            <a:noFill/>
            <a:miter lim="800000"/>
            <a:headEnd/>
            <a:tailEnd/>
          </a:ln>
        </p:spPr>
      </p:pic>
      <p:sp>
        <p:nvSpPr>
          <p:cNvPr id="1027" name="Rectangle 2"/>
          <p:cNvSpPr>
            <a:spLocks noGrp="1" noChangeArrowheads="1"/>
          </p:cNvSpPr>
          <p:nvPr>
            <p:ph type="title"/>
          </p:nvPr>
        </p:nvSpPr>
        <p:spPr bwMode="white">
          <a:xfrm>
            <a:off x="457200" y="274637"/>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title</a:t>
            </a:r>
          </a:p>
        </p:txBody>
      </p:sp>
      <p:sp>
        <p:nvSpPr>
          <p:cNvPr id="1028" name="Rectangle 3"/>
          <p:cNvSpPr>
            <a:spLocks noGrp="1" noChangeArrowheads="1"/>
          </p:cNvSpPr>
          <p:nvPr>
            <p:ph type="body" idx="1"/>
          </p:nvPr>
        </p:nvSpPr>
        <p:spPr bwMode="auto">
          <a:xfrm>
            <a:off x="468313" y="1773237"/>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1051" name="Text Box 27"/>
          <p:cNvSpPr txBox="1">
            <a:spLocks noChangeArrowheads="1"/>
          </p:cNvSpPr>
          <p:nvPr/>
        </p:nvSpPr>
        <p:spPr bwMode="auto">
          <a:xfrm>
            <a:off x="0" y="6597651"/>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2"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1057" name="Rectangle 33"/>
          <p:cNvSpPr>
            <a:spLocks noChangeArrowheads="1"/>
          </p:cNvSpPr>
          <p:nvPr/>
        </p:nvSpPr>
        <p:spPr bwMode="auto">
          <a:xfrm>
            <a:off x="0" y="6477000"/>
            <a:ext cx="9144000" cy="381000"/>
          </a:xfrm>
          <a:prstGeom prst="rect">
            <a:avLst/>
          </a:prstGeom>
          <a:solidFill>
            <a:srgbClr val="561B17"/>
          </a:solidFill>
          <a:ln w="0">
            <a:noFill/>
            <a:miter lim="800000"/>
            <a:headEnd/>
            <a:tailEnd/>
          </a:ln>
          <a:effectLst/>
        </p:spPr>
        <p:txBody>
          <a:bodyPr wrap="none" anchor="ctr"/>
          <a:lstStyle/>
          <a:p>
            <a:pPr algn="ctr" eaLnBrk="0" fontAlgn="base" hangingPunct="0">
              <a:spcBef>
                <a:spcPct val="0"/>
              </a:spcBef>
              <a:spcAft>
                <a:spcPct val="0"/>
              </a:spcAft>
              <a:defRPr/>
            </a:pPr>
            <a:endParaRPr lang="en-US" sz="2400">
              <a:solidFill>
                <a:prstClr val="black"/>
              </a:solidFill>
              <a:ea typeface="ヒラギノ角ゴ Pro W3" pitchFamily="-112" charset="-128"/>
            </a:endParaRPr>
          </a:p>
        </p:txBody>
      </p:sp>
      <p:sp>
        <p:nvSpPr>
          <p:cNvPr id="3"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Tree>
    <p:extLst>
      <p:ext uri="{BB962C8B-B14F-4D97-AF65-F5344CB8AC3E}">
        <p14:creationId xmlns:p14="http://schemas.microsoft.com/office/powerpoint/2010/main" val="2022245540"/>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Lst>
  <p:hf hdr="0" ftr="0" dt="0"/>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defRPr>
      </a:lvl2pPr>
      <a:lvl3pPr algn="l" rtl="0" eaLnBrk="1" fontAlgn="base" hangingPunct="1">
        <a:spcBef>
          <a:spcPct val="0"/>
        </a:spcBef>
        <a:spcAft>
          <a:spcPct val="0"/>
        </a:spcAft>
        <a:defRPr sz="3600">
          <a:solidFill>
            <a:schemeClr val="bg1"/>
          </a:solidFill>
          <a:latin typeface="Arial" charset="0"/>
        </a:defRPr>
      </a:lvl3pPr>
      <a:lvl4pPr algn="l" rtl="0" eaLnBrk="1" fontAlgn="base" hangingPunct="1">
        <a:spcBef>
          <a:spcPct val="0"/>
        </a:spcBef>
        <a:spcAft>
          <a:spcPct val="0"/>
        </a:spcAft>
        <a:defRPr sz="3600">
          <a:solidFill>
            <a:schemeClr val="bg1"/>
          </a:solidFill>
          <a:latin typeface="Arial" charset="0"/>
        </a:defRPr>
      </a:lvl4pPr>
      <a:lvl5pPr algn="l" rtl="0" eaLnBrk="1" fontAlgn="base" hangingPunct="1">
        <a:spcBef>
          <a:spcPct val="0"/>
        </a:spcBef>
        <a:spcAft>
          <a:spcPct val="0"/>
        </a:spcAft>
        <a:defRPr sz="3600">
          <a:solidFill>
            <a:schemeClr val="bg1"/>
          </a:solidFill>
          <a:latin typeface="Arial" charset="0"/>
        </a:defRPr>
      </a:lvl5pPr>
      <a:lvl6pPr marL="457200" algn="l" rtl="0" eaLnBrk="1" fontAlgn="base" hangingPunct="1">
        <a:spcBef>
          <a:spcPct val="0"/>
        </a:spcBef>
        <a:spcAft>
          <a:spcPct val="0"/>
        </a:spcAft>
        <a:defRPr sz="3600">
          <a:solidFill>
            <a:schemeClr val="bg1"/>
          </a:solidFill>
          <a:latin typeface="Arial" charset="0"/>
        </a:defRPr>
      </a:lvl6pPr>
      <a:lvl7pPr marL="914400" algn="l" rtl="0" eaLnBrk="1" fontAlgn="base" hangingPunct="1">
        <a:spcBef>
          <a:spcPct val="0"/>
        </a:spcBef>
        <a:spcAft>
          <a:spcPct val="0"/>
        </a:spcAft>
        <a:defRPr sz="3600">
          <a:solidFill>
            <a:schemeClr val="bg1"/>
          </a:solidFill>
          <a:latin typeface="Arial" charset="0"/>
        </a:defRPr>
      </a:lvl7pPr>
      <a:lvl8pPr marL="1371600" algn="l" rtl="0" eaLnBrk="1" fontAlgn="base" hangingPunct="1">
        <a:spcBef>
          <a:spcPct val="0"/>
        </a:spcBef>
        <a:spcAft>
          <a:spcPct val="0"/>
        </a:spcAft>
        <a:defRPr sz="3600">
          <a:solidFill>
            <a:schemeClr val="bg1"/>
          </a:solidFill>
          <a:latin typeface="Arial" charset="0"/>
        </a:defRPr>
      </a:lvl8pPr>
      <a:lvl9pPr marL="1828800" algn="l" rtl="0" eaLnBrk="1" fontAlgn="base" hangingPunct="1">
        <a:spcBef>
          <a:spcPct val="0"/>
        </a:spcBef>
        <a:spcAft>
          <a:spcPct val="0"/>
        </a:spcAft>
        <a:defRPr sz="3600">
          <a:solidFill>
            <a:schemeClr val="bg1"/>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DMP_PPT-infopage-header"/>
          <p:cNvPicPr>
            <a:picLocks noChangeAspect="1" noChangeArrowheads="1"/>
          </p:cNvPicPr>
          <p:nvPr/>
        </p:nvPicPr>
        <p:blipFill>
          <a:blip r:embed="rId14" cstate="print"/>
          <a:srcRect/>
          <a:stretch>
            <a:fillRect/>
          </a:stretch>
        </p:blipFill>
        <p:spPr bwMode="auto">
          <a:xfrm>
            <a:off x="0" y="2"/>
            <a:ext cx="9144000" cy="1485900"/>
          </a:xfrm>
          <a:prstGeom prst="rect">
            <a:avLst/>
          </a:prstGeom>
          <a:noFill/>
          <a:ln w="9525">
            <a:noFill/>
            <a:miter lim="800000"/>
            <a:headEnd/>
            <a:tailEnd/>
          </a:ln>
        </p:spPr>
      </p:pic>
      <p:sp>
        <p:nvSpPr>
          <p:cNvPr id="1027" name="Rectangle 2"/>
          <p:cNvSpPr>
            <a:spLocks noGrp="1" noChangeArrowheads="1"/>
          </p:cNvSpPr>
          <p:nvPr>
            <p:ph type="title"/>
          </p:nvPr>
        </p:nvSpPr>
        <p:spPr bwMode="white">
          <a:xfrm>
            <a:off x="457200" y="274637"/>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title</a:t>
            </a:r>
          </a:p>
        </p:txBody>
      </p:sp>
      <p:sp>
        <p:nvSpPr>
          <p:cNvPr id="1028" name="Rectangle 3"/>
          <p:cNvSpPr>
            <a:spLocks noGrp="1" noChangeArrowheads="1"/>
          </p:cNvSpPr>
          <p:nvPr>
            <p:ph type="body" idx="1"/>
          </p:nvPr>
        </p:nvSpPr>
        <p:spPr bwMode="auto">
          <a:xfrm>
            <a:off x="468313" y="1773237"/>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1051" name="Text Box 27"/>
          <p:cNvSpPr txBox="1">
            <a:spLocks noChangeArrowheads="1"/>
          </p:cNvSpPr>
          <p:nvPr/>
        </p:nvSpPr>
        <p:spPr bwMode="auto">
          <a:xfrm>
            <a:off x="0" y="6597651"/>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2"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1057" name="Rectangle 33"/>
          <p:cNvSpPr>
            <a:spLocks noChangeArrowheads="1"/>
          </p:cNvSpPr>
          <p:nvPr/>
        </p:nvSpPr>
        <p:spPr bwMode="auto">
          <a:xfrm>
            <a:off x="0" y="6477000"/>
            <a:ext cx="9144000" cy="381000"/>
          </a:xfrm>
          <a:prstGeom prst="rect">
            <a:avLst/>
          </a:prstGeom>
          <a:solidFill>
            <a:srgbClr val="561B17"/>
          </a:solidFill>
          <a:ln w="0">
            <a:noFill/>
            <a:miter lim="800000"/>
            <a:headEnd/>
            <a:tailEnd/>
          </a:ln>
          <a:effectLst/>
        </p:spPr>
        <p:txBody>
          <a:bodyPr wrap="none" anchor="ctr"/>
          <a:lstStyle/>
          <a:p>
            <a:pPr algn="ctr" eaLnBrk="0" fontAlgn="base" hangingPunct="0">
              <a:spcBef>
                <a:spcPct val="0"/>
              </a:spcBef>
              <a:spcAft>
                <a:spcPct val="0"/>
              </a:spcAft>
              <a:defRPr/>
            </a:pPr>
            <a:endParaRPr lang="en-US" sz="2400">
              <a:solidFill>
                <a:prstClr val="black"/>
              </a:solidFill>
              <a:ea typeface="ヒラギノ角ゴ Pro W3" pitchFamily="-112" charset="-128"/>
            </a:endParaRPr>
          </a:p>
        </p:txBody>
      </p:sp>
      <p:sp>
        <p:nvSpPr>
          <p:cNvPr id="3"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Tree>
    <p:extLst>
      <p:ext uri="{BB962C8B-B14F-4D97-AF65-F5344CB8AC3E}">
        <p14:creationId xmlns:p14="http://schemas.microsoft.com/office/powerpoint/2010/main" val="222174103"/>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Lst>
  <p:hf hdr="0" ftr="0" dt="0"/>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defRPr>
      </a:lvl2pPr>
      <a:lvl3pPr algn="l" rtl="0" eaLnBrk="1" fontAlgn="base" hangingPunct="1">
        <a:spcBef>
          <a:spcPct val="0"/>
        </a:spcBef>
        <a:spcAft>
          <a:spcPct val="0"/>
        </a:spcAft>
        <a:defRPr sz="3600">
          <a:solidFill>
            <a:schemeClr val="bg1"/>
          </a:solidFill>
          <a:latin typeface="Arial" charset="0"/>
        </a:defRPr>
      </a:lvl3pPr>
      <a:lvl4pPr algn="l" rtl="0" eaLnBrk="1" fontAlgn="base" hangingPunct="1">
        <a:spcBef>
          <a:spcPct val="0"/>
        </a:spcBef>
        <a:spcAft>
          <a:spcPct val="0"/>
        </a:spcAft>
        <a:defRPr sz="3600">
          <a:solidFill>
            <a:schemeClr val="bg1"/>
          </a:solidFill>
          <a:latin typeface="Arial" charset="0"/>
        </a:defRPr>
      </a:lvl4pPr>
      <a:lvl5pPr algn="l" rtl="0" eaLnBrk="1" fontAlgn="base" hangingPunct="1">
        <a:spcBef>
          <a:spcPct val="0"/>
        </a:spcBef>
        <a:spcAft>
          <a:spcPct val="0"/>
        </a:spcAft>
        <a:defRPr sz="3600">
          <a:solidFill>
            <a:schemeClr val="bg1"/>
          </a:solidFill>
          <a:latin typeface="Arial" charset="0"/>
        </a:defRPr>
      </a:lvl5pPr>
      <a:lvl6pPr marL="457200" algn="l" rtl="0" eaLnBrk="1" fontAlgn="base" hangingPunct="1">
        <a:spcBef>
          <a:spcPct val="0"/>
        </a:spcBef>
        <a:spcAft>
          <a:spcPct val="0"/>
        </a:spcAft>
        <a:defRPr sz="3600">
          <a:solidFill>
            <a:schemeClr val="bg1"/>
          </a:solidFill>
          <a:latin typeface="Arial" charset="0"/>
        </a:defRPr>
      </a:lvl6pPr>
      <a:lvl7pPr marL="914400" algn="l" rtl="0" eaLnBrk="1" fontAlgn="base" hangingPunct="1">
        <a:spcBef>
          <a:spcPct val="0"/>
        </a:spcBef>
        <a:spcAft>
          <a:spcPct val="0"/>
        </a:spcAft>
        <a:defRPr sz="3600">
          <a:solidFill>
            <a:schemeClr val="bg1"/>
          </a:solidFill>
          <a:latin typeface="Arial" charset="0"/>
        </a:defRPr>
      </a:lvl7pPr>
      <a:lvl8pPr marL="1371600" algn="l" rtl="0" eaLnBrk="1" fontAlgn="base" hangingPunct="1">
        <a:spcBef>
          <a:spcPct val="0"/>
        </a:spcBef>
        <a:spcAft>
          <a:spcPct val="0"/>
        </a:spcAft>
        <a:defRPr sz="3600">
          <a:solidFill>
            <a:schemeClr val="bg1"/>
          </a:solidFill>
          <a:latin typeface="Arial" charset="0"/>
        </a:defRPr>
      </a:lvl8pPr>
      <a:lvl9pPr marL="1828800" algn="l" rtl="0" eaLnBrk="1" fontAlgn="base" hangingPunct="1">
        <a:spcBef>
          <a:spcPct val="0"/>
        </a:spcBef>
        <a:spcAft>
          <a:spcPct val="0"/>
        </a:spcAft>
        <a:defRPr sz="3600">
          <a:solidFill>
            <a:schemeClr val="bg1"/>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DMP_PPT-infopage-header"/>
          <p:cNvPicPr>
            <a:picLocks noChangeAspect="1" noChangeArrowheads="1"/>
          </p:cNvPicPr>
          <p:nvPr/>
        </p:nvPicPr>
        <p:blipFill>
          <a:blip r:embed="rId14" cstate="print"/>
          <a:srcRect/>
          <a:stretch>
            <a:fillRect/>
          </a:stretch>
        </p:blipFill>
        <p:spPr bwMode="auto">
          <a:xfrm>
            <a:off x="0" y="2"/>
            <a:ext cx="9144000" cy="1485900"/>
          </a:xfrm>
          <a:prstGeom prst="rect">
            <a:avLst/>
          </a:prstGeom>
          <a:noFill/>
          <a:ln w="9525">
            <a:noFill/>
            <a:miter lim="800000"/>
            <a:headEnd/>
            <a:tailEnd/>
          </a:ln>
        </p:spPr>
      </p:pic>
      <p:sp>
        <p:nvSpPr>
          <p:cNvPr id="1027" name="Rectangle 2"/>
          <p:cNvSpPr>
            <a:spLocks noGrp="1" noChangeArrowheads="1"/>
          </p:cNvSpPr>
          <p:nvPr>
            <p:ph type="title"/>
          </p:nvPr>
        </p:nvSpPr>
        <p:spPr bwMode="white">
          <a:xfrm>
            <a:off x="457200" y="274637"/>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title</a:t>
            </a:r>
          </a:p>
        </p:txBody>
      </p:sp>
      <p:sp>
        <p:nvSpPr>
          <p:cNvPr id="1028" name="Rectangle 3"/>
          <p:cNvSpPr>
            <a:spLocks noGrp="1" noChangeArrowheads="1"/>
          </p:cNvSpPr>
          <p:nvPr>
            <p:ph type="body" idx="1"/>
          </p:nvPr>
        </p:nvSpPr>
        <p:spPr bwMode="auto">
          <a:xfrm>
            <a:off x="468313" y="1773237"/>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1051" name="Text Box 27"/>
          <p:cNvSpPr txBox="1">
            <a:spLocks noChangeArrowheads="1"/>
          </p:cNvSpPr>
          <p:nvPr/>
        </p:nvSpPr>
        <p:spPr bwMode="auto">
          <a:xfrm>
            <a:off x="0" y="6597651"/>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2"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1057" name="Rectangle 33"/>
          <p:cNvSpPr>
            <a:spLocks noChangeArrowheads="1"/>
          </p:cNvSpPr>
          <p:nvPr/>
        </p:nvSpPr>
        <p:spPr bwMode="auto">
          <a:xfrm>
            <a:off x="0" y="6477000"/>
            <a:ext cx="9144000" cy="381000"/>
          </a:xfrm>
          <a:prstGeom prst="rect">
            <a:avLst/>
          </a:prstGeom>
          <a:solidFill>
            <a:srgbClr val="561B17"/>
          </a:solidFill>
          <a:ln w="0">
            <a:noFill/>
            <a:miter lim="800000"/>
            <a:headEnd/>
            <a:tailEnd/>
          </a:ln>
          <a:effectLst/>
        </p:spPr>
        <p:txBody>
          <a:bodyPr wrap="none" anchor="ctr"/>
          <a:lstStyle/>
          <a:p>
            <a:pPr algn="ctr" eaLnBrk="0" fontAlgn="base" hangingPunct="0">
              <a:spcBef>
                <a:spcPct val="0"/>
              </a:spcBef>
              <a:spcAft>
                <a:spcPct val="0"/>
              </a:spcAft>
              <a:defRPr/>
            </a:pPr>
            <a:endParaRPr lang="en-US" sz="2400">
              <a:solidFill>
                <a:prstClr val="black"/>
              </a:solidFill>
              <a:ea typeface="ヒラギノ角ゴ Pro W3" pitchFamily="-112" charset="-128"/>
            </a:endParaRPr>
          </a:p>
        </p:txBody>
      </p:sp>
      <p:sp>
        <p:nvSpPr>
          <p:cNvPr id="3"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Tree>
    <p:extLst>
      <p:ext uri="{BB962C8B-B14F-4D97-AF65-F5344CB8AC3E}">
        <p14:creationId xmlns:p14="http://schemas.microsoft.com/office/powerpoint/2010/main" val="135169624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defRPr>
      </a:lvl2pPr>
      <a:lvl3pPr algn="l" rtl="0" eaLnBrk="1" fontAlgn="base" hangingPunct="1">
        <a:spcBef>
          <a:spcPct val="0"/>
        </a:spcBef>
        <a:spcAft>
          <a:spcPct val="0"/>
        </a:spcAft>
        <a:defRPr sz="3600">
          <a:solidFill>
            <a:schemeClr val="bg1"/>
          </a:solidFill>
          <a:latin typeface="Arial" charset="0"/>
        </a:defRPr>
      </a:lvl3pPr>
      <a:lvl4pPr algn="l" rtl="0" eaLnBrk="1" fontAlgn="base" hangingPunct="1">
        <a:spcBef>
          <a:spcPct val="0"/>
        </a:spcBef>
        <a:spcAft>
          <a:spcPct val="0"/>
        </a:spcAft>
        <a:defRPr sz="3600">
          <a:solidFill>
            <a:schemeClr val="bg1"/>
          </a:solidFill>
          <a:latin typeface="Arial" charset="0"/>
        </a:defRPr>
      </a:lvl4pPr>
      <a:lvl5pPr algn="l" rtl="0" eaLnBrk="1" fontAlgn="base" hangingPunct="1">
        <a:spcBef>
          <a:spcPct val="0"/>
        </a:spcBef>
        <a:spcAft>
          <a:spcPct val="0"/>
        </a:spcAft>
        <a:defRPr sz="3600">
          <a:solidFill>
            <a:schemeClr val="bg1"/>
          </a:solidFill>
          <a:latin typeface="Arial" charset="0"/>
        </a:defRPr>
      </a:lvl5pPr>
      <a:lvl6pPr marL="457200" algn="l" rtl="0" eaLnBrk="1" fontAlgn="base" hangingPunct="1">
        <a:spcBef>
          <a:spcPct val="0"/>
        </a:spcBef>
        <a:spcAft>
          <a:spcPct val="0"/>
        </a:spcAft>
        <a:defRPr sz="3600">
          <a:solidFill>
            <a:schemeClr val="bg1"/>
          </a:solidFill>
          <a:latin typeface="Arial" charset="0"/>
        </a:defRPr>
      </a:lvl6pPr>
      <a:lvl7pPr marL="914400" algn="l" rtl="0" eaLnBrk="1" fontAlgn="base" hangingPunct="1">
        <a:spcBef>
          <a:spcPct val="0"/>
        </a:spcBef>
        <a:spcAft>
          <a:spcPct val="0"/>
        </a:spcAft>
        <a:defRPr sz="3600">
          <a:solidFill>
            <a:schemeClr val="bg1"/>
          </a:solidFill>
          <a:latin typeface="Arial" charset="0"/>
        </a:defRPr>
      </a:lvl7pPr>
      <a:lvl8pPr marL="1371600" algn="l" rtl="0" eaLnBrk="1" fontAlgn="base" hangingPunct="1">
        <a:spcBef>
          <a:spcPct val="0"/>
        </a:spcBef>
        <a:spcAft>
          <a:spcPct val="0"/>
        </a:spcAft>
        <a:defRPr sz="3600">
          <a:solidFill>
            <a:schemeClr val="bg1"/>
          </a:solidFill>
          <a:latin typeface="Arial" charset="0"/>
        </a:defRPr>
      </a:lvl8pPr>
      <a:lvl9pPr marL="1828800" algn="l" rtl="0" eaLnBrk="1" fontAlgn="base" hangingPunct="1">
        <a:spcBef>
          <a:spcPct val="0"/>
        </a:spcBef>
        <a:spcAft>
          <a:spcPct val="0"/>
        </a:spcAft>
        <a:defRPr sz="3600">
          <a:solidFill>
            <a:schemeClr val="bg1"/>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DMP_PPT-infopage-header"/>
          <p:cNvPicPr>
            <a:picLocks noChangeAspect="1" noChangeArrowheads="1"/>
          </p:cNvPicPr>
          <p:nvPr/>
        </p:nvPicPr>
        <p:blipFill>
          <a:blip r:embed="rId14" cstate="print"/>
          <a:srcRect/>
          <a:stretch>
            <a:fillRect/>
          </a:stretch>
        </p:blipFill>
        <p:spPr bwMode="auto">
          <a:xfrm>
            <a:off x="0" y="2"/>
            <a:ext cx="9144000" cy="1485900"/>
          </a:xfrm>
          <a:prstGeom prst="rect">
            <a:avLst/>
          </a:prstGeom>
          <a:noFill/>
          <a:ln w="9525">
            <a:noFill/>
            <a:miter lim="800000"/>
            <a:headEnd/>
            <a:tailEnd/>
          </a:ln>
        </p:spPr>
      </p:pic>
      <p:sp>
        <p:nvSpPr>
          <p:cNvPr id="1027" name="Rectangle 2"/>
          <p:cNvSpPr>
            <a:spLocks noGrp="1" noChangeArrowheads="1"/>
          </p:cNvSpPr>
          <p:nvPr>
            <p:ph type="title"/>
          </p:nvPr>
        </p:nvSpPr>
        <p:spPr bwMode="white">
          <a:xfrm>
            <a:off x="457200" y="274637"/>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title</a:t>
            </a:r>
          </a:p>
        </p:txBody>
      </p:sp>
      <p:sp>
        <p:nvSpPr>
          <p:cNvPr id="1028" name="Rectangle 3"/>
          <p:cNvSpPr>
            <a:spLocks noGrp="1" noChangeArrowheads="1"/>
          </p:cNvSpPr>
          <p:nvPr>
            <p:ph type="body" idx="1"/>
          </p:nvPr>
        </p:nvSpPr>
        <p:spPr bwMode="auto">
          <a:xfrm>
            <a:off x="468313" y="1773237"/>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1051" name="Text Box 27"/>
          <p:cNvSpPr txBox="1">
            <a:spLocks noChangeArrowheads="1"/>
          </p:cNvSpPr>
          <p:nvPr/>
        </p:nvSpPr>
        <p:spPr bwMode="auto">
          <a:xfrm>
            <a:off x="0" y="6597651"/>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2"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1057" name="Rectangle 33"/>
          <p:cNvSpPr>
            <a:spLocks noChangeArrowheads="1"/>
          </p:cNvSpPr>
          <p:nvPr/>
        </p:nvSpPr>
        <p:spPr bwMode="auto">
          <a:xfrm>
            <a:off x="0" y="6477000"/>
            <a:ext cx="9144000" cy="381000"/>
          </a:xfrm>
          <a:prstGeom prst="rect">
            <a:avLst/>
          </a:prstGeom>
          <a:solidFill>
            <a:srgbClr val="561B17"/>
          </a:solidFill>
          <a:ln w="0">
            <a:noFill/>
            <a:miter lim="800000"/>
            <a:headEnd/>
            <a:tailEnd/>
          </a:ln>
          <a:effectLst/>
        </p:spPr>
        <p:txBody>
          <a:bodyPr wrap="none" anchor="ctr"/>
          <a:lstStyle/>
          <a:p>
            <a:pPr algn="ctr" eaLnBrk="0" fontAlgn="base" hangingPunct="0">
              <a:spcBef>
                <a:spcPct val="0"/>
              </a:spcBef>
              <a:spcAft>
                <a:spcPct val="0"/>
              </a:spcAft>
              <a:defRPr/>
            </a:pPr>
            <a:endParaRPr lang="en-US" sz="2400">
              <a:solidFill>
                <a:prstClr val="black"/>
              </a:solidFill>
              <a:ea typeface="ヒラギノ角ゴ Pro W3" pitchFamily="-112" charset="-128"/>
            </a:endParaRPr>
          </a:p>
        </p:txBody>
      </p:sp>
      <p:sp>
        <p:nvSpPr>
          <p:cNvPr id="3"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Tree>
    <p:extLst>
      <p:ext uri="{BB962C8B-B14F-4D97-AF65-F5344CB8AC3E}">
        <p14:creationId xmlns:p14="http://schemas.microsoft.com/office/powerpoint/2010/main" val="67339535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defRPr>
      </a:lvl2pPr>
      <a:lvl3pPr algn="l" rtl="0" eaLnBrk="1" fontAlgn="base" hangingPunct="1">
        <a:spcBef>
          <a:spcPct val="0"/>
        </a:spcBef>
        <a:spcAft>
          <a:spcPct val="0"/>
        </a:spcAft>
        <a:defRPr sz="3600">
          <a:solidFill>
            <a:schemeClr val="bg1"/>
          </a:solidFill>
          <a:latin typeface="Arial" charset="0"/>
        </a:defRPr>
      </a:lvl3pPr>
      <a:lvl4pPr algn="l" rtl="0" eaLnBrk="1" fontAlgn="base" hangingPunct="1">
        <a:spcBef>
          <a:spcPct val="0"/>
        </a:spcBef>
        <a:spcAft>
          <a:spcPct val="0"/>
        </a:spcAft>
        <a:defRPr sz="3600">
          <a:solidFill>
            <a:schemeClr val="bg1"/>
          </a:solidFill>
          <a:latin typeface="Arial" charset="0"/>
        </a:defRPr>
      </a:lvl4pPr>
      <a:lvl5pPr algn="l" rtl="0" eaLnBrk="1" fontAlgn="base" hangingPunct="1">
        <a:spcBef>
          <a:spcPct val="0"/>
        </a:spcBef>
        <a:spcAft>
          <a:spcPct val="0"/>
        </a:spcAft>
        <a:defRPr sz="3600">
          <a:solidFill>
            <a:schemeClr val="bg1"/>
          </a:solidFill>
          <a:latin typeface="Arial" charset="0"/>
        </a:defRPr>
      </a:lvl5pPr>
      <a:lvl6pPr marL="457200" algn="l" rtl="0" eaLnBrk="1" fontAlgn="base" hangingPunct="1">
        <a:spcBef>
          <a:spcPct val="0"/>
        </a:spcBef>
        <a:spcAft>
          <a:spcPct val="0"/>
        </a:spcAft>
        <a:defRPr sz="3600">
          <a:solidFill>
            <a:schemeClr val="bg1"/>
          </a:solidFill>
          <a:latin typeface="Arial" charset="0"/>
        </a:defRPr>
      </a:lvl6pPr>
      <a:lvl7pPr marL="914400" algn="l" rtl="0" eaLnBrk="1" fontAlgn="base" hangingPunct="1">
        <a:spcBef>
          <a:spcPct val="0"/>
        </a:spcBef>
        <a:spcAft>
          <a:spcPct val="0"/>
        </a:spcAft>
        <a:defRPr sz="3600">
          <a:solidFill>
            <a:schemeClr val="bg1"/>
          </a:solidFill>
          <a:latin typeface="Arial" charset="0"/>
        </a:defRPr>
      </a:lvl7pPr>
      <a:lvl8pPr marL="1371600" algn="l" rtl="0" eaLnBrk="1" fontAlgn="base" hangingPunct="1">
        <a:spcBef>
          <a:spcPct val="0"/>
        </a:spcBef>
        <a:spcAft>
          <a:spcPct val="0"/>
        </a:spcAft>
        <a:defRPr sz="3600">
          <a:solidFill>
            <a:schemeClr val="bg1"/>
          </a:solidFill>
          <a:latin typeface="Arial" charset="0"/>
        </a:defRPr>
      </a:lvl8pPr>
      <a:lvl9pPr marL="1828800" algn="l" rtl="0" eaLnBrk="1" fontAlgn="base" hangingPunct="1">
        <a:spcBef>
          <a:spcPct val="0"/>
        </a:spcBef>
        <a:spcAft>
          <a:spcPct val="0"/>
        </a:spcAft>
        <a:defRPr sz="3600">
          <a:solidFill>
            <a:schemeClr val="bg1"/>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DMP_PPT-infopage-header"/>
          <p:cNvPicPr>
            <a:picLocks noChangeAspect="1" noChangeArrowheads="1"/>
          </p:cNvPicPr>
          <p:nvPr/>
        </p:nvPicPr>
        <p:blipFill>
          <a:blip r:embed="rId14" cstate="print"/>
          <a:srcRect/>
          <a:stretch>
            <a:fillRect/>
          </a:stretch>
        </p:blipFill>
        <p:spPr bwMode="auto">
          <a:xfrm>
            <a:off x="0" y="2"/>
            <a:ext cx="9144000" cy="1485900"/>
          </a:xfrm>
          <a:prstGeom prst="rect">
            <a:avLst/>
          </a:prstGeom>
          <a:noFill/>
          <a:ln w="9525">
            <a:noFill/>
            <a:miter lim="800000"/>
            <a:headEnd/>
            <a:tailEnd/>
          </a:ln>
        </p:spPr>
      </p:pic>
      <p:sp>
        <p:nvSpPr>
          <p:cNvPr id="1027" name="Rectangle 2"/>
          <p:cNvSpPr>
            <a:spLocks noGrp="1" noChangeArrowheads="1"/>
          </p:cNvSpPr>
          <p:nvPr>
            <p:ph type="title"/>
          </p:nvPr>
        </p:nvSpPr>
        <p:spPr bwMode="white">
          <a:xfrm>
            <a:off x="457200" y="274637"/>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title</a:t>
            </a:r>
          </a:p>
        </p:txBody>
      </p:sp>
      <p:sp>
        <p:nvSpPr>
          <p:cNvPr id="1028" name="Rectangle 3"/>
          <p:cNvSpPr>
            <a:spLocks noGrp="1" noChangeArrowheads="1"/>
          </p:cNvSpPr>
          <p:nvPr>
            <p:ph type="body" idx="1"/>
          </p:nvPr>
        </p:nvSpPr>
        <p:spPr bwMode="auto">
          <a:xfrm>
            <a:off x="468313" y="1773237"/>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1051" name="Text Box 27"/>
          <p:cNvSpPr txBox="1">
            <a:spLocks noChangeArrowheads="1"/>
          </p:cNvSpPr>
          <p:nvPr/>
        </p:nvSpPr>
        <p:spPr bwMode="auto">
          <a:xfrm>
            <a:off x="0" y="6597651"/>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2"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1057" name="Rectangle 33"/>
          <p:cNvSpPr>
            <a:spLocks noChangeArrowheads="1"/>
          </p:cNvSpPr>
          <p:nvPr/>
        </p:nvSpPr>
        <p:spPr bwMode="auto">
          <a:xfrm>
            <a:off x="0" y="6477000"/>
            <a:ext cx="9144000" cy="381000"/>
          </a:xfrm>
          <a:prstGeom prst="rect">
            <a:avLst/>
          </a:prstGeom>
          <a:solidFill>
            <a:srgbClr val="561B17"/>
          </a:solidFill>
          <a:ln w="0">
            <a:noFill/>
            <a:miter lim="800000"/>
            <a:headEnd/>
            <a:tailEnd/>
          </a:ln>
          <a:effectLst/>
        </p:spPr>
        <p:txBody>
          <a:bodyPr wrap="none" anchor="ctr"/>
          <a:lstStyle/>
          <a:p>
            <a:pPr algn="ctr" eaLnBrk="0" fontAlgn="base" hangingPunct="0">
              <a:spcBef>
                <a:spcPct val="0"/>
              </a:spcBef>
              <a:spcAft>
                <a:spcPct val="0"/>
              </a:spcAft>
              <a:defRPr/>
            </a:pPr>
            <a:endParaRPr lang="en-US" sz="2400">
              <a:solidFill>
                <a:prstClr val="black"/>
              </a:solidFill>
              <a:ea typeface="ヒラギノ角ゴ Pro W3" pitchFamily="-112" charset="-128"/>
            </a:endParaRPr>
          </a:p>
        </p:txBody>
      </p:sp>
      <p:sp>
        <p:nvSpPr>
          <p:cNvPr id="3"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Tree>
    <p:extLst>
      <p:ext uri="{BB962C8B-B14F-4D97-AF65-F5344CB8AC3E}">
        <p14:creationId xmlns:p14="http://schemas.microsoft.com/office/powerpoint/2010/main" val="2111826864"/>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hf hdr="0" ftr="0" dt="0"/>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defRPr>
      </a:lvl2pPr>
      <a:lvl3pPr algn="l" rtl="0" eaLnBrk="1" fontAlgn="base" hangingPunct="1">
        <a:spcBef>
          <a:spcPct val="0"/>
        </a:spcBef>
        <a:spcAft>
          <a:spcPct val="0"/>
        </a:spcAft>
        <a:defRPr sz="3600">
          <a:solidFill>
            <a:schemeClr val="bg1"/>
          </a:solidFill>
          <a:latin typeface="Arial" charset="0"/>
        </a:defRPr>
      </a:lvl3pPr>
      <a:lvl4pPr algn="l" rtl="0" eaLnBrk="1" fontAlgn="base" hangingPunct="1">
        <a:spcBef>
          <a:spcPct val="0"/>
        </a:spcBef>
        <a:spcAft>
          <a:spcPct val="0"/>
        </a:spcAft>
        <a:defRPr sz="3600">
          <a:solidFill>
            <a:schemeClr val="bg1"/>
          </a:solidFill>
          <a:latin typeface="Arial" charset="0"/>
        </a:defRPr>
      </a:lvl4pPr>
      <a:lvl5pPr algn="l" rtl="0" eaLnBrk="1" fontAlgn="base" hangingPunct="1">
        <a:spcBef>
          <a:spcPct val="0"/>
        </a:spcBef>
        <a:spcAft>
          <a:spcPct val="0"/>
        </a:spcAft>
        <a:defRPr sz="3600">
          <a:solidFill>
            <a:schemeClr val="bg1"/>
          </a:solidFill>
          <a:latin typeface="Arial" charset="0"/>
        </a:defRPr>
      </a:lvl5pPr>
      <a:lvl6pPr marL="457200" algn="l" rtl="0" eaLnBrk="1" fontAlgn="base" hangingPunct="1">
        <a:spcBef>
          <a:spcPct val="0"/>
        </a:spcBef>
        <a:spcAft>
          <a:spcPct val="0"/>
        </a:spcAft>
        <a:defRPr sz="3600">
          <a:solidFill>
            <a:schemeClr val="bg1"/>
          </a:solidFill>
          <a:latin typeface="Arial" charset="0"/>
        </a:defRPr>
      </a:lvl6pPr>
      <a:lvl7pPr marL="914400" algn="l" rtl="0" eaLnBrk="1" fontAlgn="base" hangingPunct="1">
        <a:spcBef>
          <a:spcPct val="0"/>
        </a:spcBef>
        <a:spcAft>
          <a:spcPct val="0"/>
        </a:spcAft>
        <a:defRPr sz="3600">
          <a:solidFill>
            <a:schemeClr val="bg1"/>
          </a:solidFill>
          <a:latin typeface="Arial" charset="0"/>
        </a:defRPr>
      </a:lvl7pPr>
      <a:lvl8pPr marL="1371600" algn="l" rtl="0" eaLnBrk="1" fontAlgn="base" hangingPunct="1">
        <a:spcBef>
          <a:spcPct val="0"/>
        </a:spcBef>
        <a:spcAft>
          <a:spcPct val="0"/>
        </a:spcAft>
        <a:defRPr sz="3600">
          <a:solidFill>
            <a:schemeClr val="bg1"/>
          </a:solidFill>
          <a:latin typeface="Arial" charset="0"/>
        </a:defRPr>
      </a:lvl8pPr>
      <a:lvl9pPr marL="1828800" algn="l" rtl="0" eaLnBrk="1" fontAlgn="base" hangingPunct="1">
        <a:spcBef>
          <a:spcPct val="0"/>
        </a:spcBef>
        <a:spcAft>
          <a:spcPct val="0"/>
        </a:spcAft>
        <a:defRPr sz="3600">
          <a:solidFill>
            <a:schemeClr val="bg1"/>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DMP_PPT-infopage-header"/>
          <p:cNvPicPr>
            <a:picLocks noChangeAspect="1" noChangeArrowheads="1"/>
          </p:cNvPicPr>
          <p:nvPr/>
        </p:nvPicPr>
        <p:blipFill>
          <a:blip r:embed="rId14" cstate="print"/>
          <a:srcRect/>
          <a:stretch>
            <a:fillRect/>
          </a:stretch>
        </p:blipFill>
        <p:spPr bwMode="auto">
          <a:xfrm>
            <a:off x="0" y="2"/>
            <a:ext cx="9144000" cy="1485900"/>
          </a:xfrm>
          <a:prstGeom prst="rect">
            <a:avLst/>
          </a:prstGeom>
          <a:noFill/>
          <a:ln w="9525">
            <a:noFill/>
            <a:miter lim="800000"/>
            <a:headEnd/>
            <a:tailEnd/>
          </a:ln>
        </p:spPr>
      </p:pic>
      <p:sp>
        <p:nvSpPr>
          <p:cNvPr id="1027" name="Rectangle 2"/>
          <p:cNvSpPr>
            <a:spLocks noGrp="1" noChangeArrowheads="1"/>
          </p:cNvSpPr>
          <p:nvPr>
            <p:ph type="title"/>
          </p:nvPr>
        </p:nvSpPr>
        <p:spPr bwMode="white">
          <a:xfrm>
            <a:off x="457200" y="274637"/>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title</a:t>
            </a:r>
          </a:p>
        </p:txBody>
      </p:sp>
      <p:sp>
        <p:nvSpPr>
          <p:cNvPr id="1028" name="Rectangle 3"/>
          <p:cNvSpPr>
            <a:spLocks noGrp="1" noChangeArrowheads="1"/>
          </p:cNvSpPr>
          <p:nvPr>
            <p:ph type="body" idx="1"/>
          </p:nvPr>
        </p:nvSpPr>
        <p:spPr bwMode="auto">
          <a:xfrm>
            <a:off x="468313" y="1773237"/>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1051" name="Text Box 27"/>
          <p:cNvSpPr txBox="1">
            <a:spLocks noChangeArrowheads="1"/>
          </p:cNvSpPr>
          <p:nvPr/>
        </p:nvSpPr>
        <p:spPr bwMode="auto">
          <a:xfrm>
            <a:off x="0" y="6597651"/>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2"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1057" name="Rectangle 33"/>
          <p:cNvSpPr>
            <a:spLocks noChangeArrowheads="1"/>
          </p:cNvSpPr>
          <p:nvPr/>
        </p:nvSpPr>
        <p:spPr bwMode="auto">
          <a:xfrm>
            <a:off x="0" y="6477000"/>
            <a:ext cx="9144000" cy="381000"/>
          </a:xfrm>
          <a:prstGeom prst="rect">
            <a:avLst/>
          </a:prstGeom>
          <a:solidFill>
            <a:srgbClr val="561B17"/>
          </a:solidFill>
          <a:ln w="0">
            <a:noFill/>
            <a:miter lim="800000"/>
            <a:headEnd/>
            <a:tailEnd/>
          </a:ln>
          <a:effectLst/>
        </p:spPr>
        <p:txBody>
          <a:bodyPr wrap="none" anchor="ctr"/>
          <a:lstStyle/>
          <a:p>
            <a:pPr algn="ctr" eaLnBrk="0" fontAlgn="base" hangingPunct="0">
              <a:spcBef>
                <a:spcPct val="0"/>
              </a:spcBef>
              <a:spcAft>
                <a:spcPct val="0"/>
              </a:spcAft>
              <a:defRPr/>
            </a:pPr>
            <a:endParaRPr lang="en-US" sz="2400">
              <a:solidFill>
                <a:prstClr val="black"/>
              </a:solidFill>
              <a:ea typeface="ヒラギノ角ゴ Pro W3" pitchFamily="-112" charset="-128"/>
            </a:endParaRPr>
          </a:p>
        </p:txBody>
      </p:sp>
      <p:sp>
        <p:nvSpPr>
          <p:cNvPr id="3"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Tree>
    <p:extLst>
      <p:ext uri="{BB962C8B-B14F-4D97-AF65-F5344CB8AC3E}">
        <p14:creationId xmlns:p14="http://schemas.microsoft.com/office/powerpoint/2010/main" val="617795789"/>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hf hdr="0" ftr="0" dt="0"/>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defRPr>
      </a:lvl2pPr>
      <a:lvl3pPr algn="l" rtl="0" eaLnBrk="1" fontAlgn="base" hangingPunct="1">
        <a:spcBef>
          <a:spcPct val="0"/>
        </a:spcBef>
        <a:spcAft>
          <a:spcPct val="0"/>
        </a:spcAft>
        <a:defRPr sz="3600">
          <a:solidFill>
            <a:schemeClr val="bg1"/>
          </a:solidFill>
          <a:latin typeface="Arial" charset="0"/>
        </a:defRPr>
      </a:lvl3pPr>
      <a:lvl4pPr algn="l" rtl="0" eaLnBrk="1" fontAlgn="base" hangingPunct="1">
        <a:spcBef>
          <a:spcPct val="0"/>
        </a:spcBef>
        <a:spcAft>
          <a:spcPct val="0"/>
        </a:spcAft>
        <a:defRPr sz="3600">
          <a:solidFill>
            <a:schemeClr val="bg1"/>
          </a:solidFill>
          <a:latin typeface="Arial" charset="0"/>
        </a:defRPr>
      </a:lvl4pPr>
      <a:lvl5pPr algn="l" rtl="0" eaLnBrk="1" fontAlgn="base" hangingPunct="1">
        <a:spcBef>
          <a:spcPct val="0"/>
        </a:spcBef>
        <a:spcAft>
          <a:spcPct val="0"/>
        </a:spcAft>
        <a:defRPr sz="3600">
          <a:solidFill>
            <a:schemeClr val="bg1"/>
          </a:solidFill>
          <a:latin typeface="Arial" charset="0"/>
        </a:defRPr>
      </a:lvl5pPr>
      <a:lvl6pPr marL="457200" algn="l" rtl="0" eaLnBrk="1" fontAlgn="base" hangingPunct="1">
        <a:spcBef>
          <a:spcPct val="0"/>
        </a:spcBef>
        <a:spcAft>
          <a:spcPct val="0"/>
        </a:spcAft>
        <a:defRPr sz="3600">
          <a:solidFill>
            <a:schemeClr val="bg1"/>
          </a:solidFill>
          <a:latin typeface="Arial" charset="0"/>
        </a:defRPr>
      </a:lvl6pPr>
      <a:lvl7pPr marL="914400" algn="l" rtl="0" eaLnBrk="1" fontAlgn="base" hangingPunct="1">
        <a:spcBef>
          <a:spcPct val="0"/>
        </a:spcBef>
        <a:spcAft>
          <a:spcPct val="0"/>
        </a:spcAft>
        <a:defRPr sz="3600">
          <a:solidFill>
            <a:schemeClr val="bg1"/>
          </a:solidFill>
          <a:latin typeface="Arial" charset="0"/>
        </a:defRPr>
      </a:lvl7pPr>
      <a:lvl8pPr marL="1371600" algn="l" rtl="0" eaLnBrk="1" fontAlgn="base" hangingPunct="1">
        <a:spcBef>
          <a:spcPct val="0"/>
        </a:spcBef>
        <a:spcAft>
          <a:spcPct val="0"/>
        </a:spcAft>
        <a:defRPr sz="3600">
          <a:solidFill>
            <a:schemeClr val="bg1"/>
          </a:solidFill>
          <a:latin typeface="Arial" charset="0"/>
        </a:defRPr>
      </a:lvl8pPr>
      <a:lvl9pPr marL="1828800" algn="l" rtl="0" eaLnBrk="1" fontAlgn="base" hangingPunct="1">
        <a:spcBef>
          <a:spcPct val="0"/>
        </a:spcBef>
        <a:spcAft>
          <a:spcPct val="0"/>
        </a:spcAft>
        <a:defRPr sz="3600">
          <a:solidFill>
            <a:schemeClr val="bg1"/>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DMP_PPT-infopage-header"/>
          <p:cNvPicPr>
            <a:picLocks noChangeAspect="1" noChangeArrowheads="1"/>
          </p:cNvPicPr>
          <p:nvPr/>
        </p:nvPicPr>
        <p:blipFill>
          <a:blip r:embed="rId14" cstate="print"/>
          <a:srcRect/>
          <a:stretch>
            <a:fillRect/>
          </a:stretch>
        </p:blipFill>
        <p:spPr bwMode="auto">
          <a:xfrm>
            <a:off x="0" y="2"/>
            <a:ext cx="9144000" cy="1485900"/>
          </a:xfrm>
          <a:prstGeom prst="rect">
            <a:avLst/>
          </a:prstGeom>
          <a:noFill/>
          <a:ln w="9525">
            <a:noFill/>
            <a:miter lim="800000"/>
            <a:headEnd/>
            <a:tailEnd/>
          </a:ln>
        </p:spPr>
      </p:pic>
      <p:sp>
        <p:nvSpPr>
          <p:cNvPr id="1027" name="Rectangle 2"/>
          <p:cNvSpPr>
            <a:spLocks noGrp="1" noChangeArrowheads="1"/>
          </p:cNvSpPr>
          <p:nvPr>
            <p:ph type="title"/>
          </p:nvPr>
        </p:nvSpPr>
        <p:spPr bwMode="white">
          <a:xfrm>
            <a:off x="457200" y="274637"/>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title</a:t>
            </a:r>
          </a:p>
        </p:txBody>
      </p:sp>
      <p:sp>
        <p:nvSpPr>
          <p:cNvPr id="1028" name="Rectangle 3"/>
          <p:cNvSpPr>
            <a:spLocks noGrp="1" noChangeArrowheads="1"/>
          </p:cNvSpPr>
          <p:nvPr>
            <p:ph type="body" idx="1"/>
          </p:nvPr>
        </p:nvSpPr>
        <p:spPr bwMode="auto">
          <a:xfrm>
            <a:off x="468313" y="1773237"/>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1051" name="Text Box 27"/>
          <p:cNvSpPr txBox="1">
            <a:spLocks noChangeArrowheads="1"/>
          </p:cNvSpPr>
          <p:nvPr/>
        </p:nvSpPr>
        <p:spPr bwMode="auto">
          <a:xfrm>
            <a:off x="0" y="6597651"/>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2"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1057" name="Rectangle 33"/>
          <p:cNvSpPr>
            <a:spLocks noChangeArrowheads="1"/>
          </p:cNvSpPr>
          <p:nvPr/>
        </p:nvSpPr>
        <p:spPr bwMode="auto">
          <a:xfrm>
            <a:off x="0" y="6477000"/>
            <a:ext cx="9144000" cy="381000"/>
          </a:xfrm>
          <a:prstGeom prst="rect">
            <a:avLst/>
          </a:prstGeom>
          <a:solidFill>
            <a:srgbClr val="561B17"/>
          </a:solidFill>
          <a:ln w="0">
            <a:noFill/>
            <a:miter lim="800000"/>
            <a:headEnd/>
            <a:tailEnd/>
          </a:ln>
          <a:effectLst/>
        </p:spPr>
        <p:txBody>
          <a:bodyPr wrap="none" anchor="ctr"/>
          <a:lstStyle/>
          <a:p>
            <a:pPr algn="ctr" eaLnBrk="0" fontAlgn="base" hangingPunct="0">
              <a:spcBef>
                <a:spcPct val="0"/>
              </a:spcBef>
              <a:spcAft>
                <a:spcPct val="0"/>
              </a:spcAft>
              <a:defRPr/>
            </a:pPr>
            <a:endParaRPr lang="en-US" sz="2400">
              <a:solidFill>
                <a:prstClr val="black"/>
              </a:solidFill>
              <a:ea typeface="ヒラギノ角ゴ Pro W3" pitchFamily="-112" charset="-128"/>
            </a:endParaRPr>
          </a:p>
        </p:txBody>
      </p:sp>
      <p:sp>
        <p:nvSpPr>
          <p:cNvPr id="3"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Tree>
    <p:extLst>
      <p:ext uri="{BB962C8B-B14F-4D97-AF65-F5344CB8AC3E}">
        <p14:creationId xmlns:p14="http://schemas.microsoft.com/office/powerpoint/2010/main" val="2471548013"/>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hf hdr="0" ftr="0" dt="0"/>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defRPr>
      </a:lvl2pPr>
      <a:lvl3pPr algn="l" rtl="0" eaLnBrk="1" fontAlgn="base" hangingPunct="1">
        <a:spcBef>
          <a:spcPct val="0"/>
        </a:spcBef>
        <a:spcAft>
          <a:spcPct val="0"/>
        </a:spcAft>
        <a:defRPr sz="3600">
          <a:solidFill>
            <a:schemeClr val="bg1"/>
          </a:solidFill>
          <a:latin typeface="Arial" charset="0"/>
        </a:defRPr>
      </a:lvl3pPr>
      <a:lvl4pPr algn="l" rtl="0" eaLnBrk="1" fontAlgn="base" hangingPunct="1">
        <a:spcBef>
          <a:spcPct val="0"/>
        </a:spcBef>
        <a:spcAft>
          <a:spcPct val="0"/>
        </a:spcAft>
        <a:defRPr sz="3600">
          <a:solidFill>
            <a:schemeClr val="bg1"/>
          </a:solidFill>
          <a:latin typeface="Arial" charset="0"/>
        </a:defRPr>
      </a:lvl4pPr>
      <a:lvl5pPr algn="l" rtl="0" eaLnBrk="1" fontAlgn="base" hangingPunct="1">
        <a:spcBef>
          <a:spcPct val="0"/>
        </a:spcBef>
        <a:spcAft>
          <a:spcPct val="0"/>
        </a:spcAft>
        <a:defRPr sz="3600">
          <a:solidFill>
            <a:schemeClr val="bg1"/>
          </a:solidFill>
          <a:latin typeface="Arial" charset="0"/>
        </a:defRPr>
      </a:lvl5pPr>
      <a:lvl6pPr marL="457200" algn="l" rtl="0" eaLnBrk="1" fontAlgn="base" hangingPunct="1">
        <a:spcBef>
          <a:spcPct val="0"/>
        </a:spcBef>
        <a:spcAft>
          <a:spcPct val="0"/>
        </a:spcAft>
        <a:defRPr sz="3600">
          <a:solidFill>
            <a:schemeClr val="bg1"/>
          </a:solidFill>
          <a:latin typeface="Arial" charset="0"/>
        </a:defRPr>
      </a:lvl6pPr>
      <a:lvl7pPr marL="914400" algn="l" rtl="0" eaLnBrk="1" fontAlgn="base" hangingPunct="1">
        <a:spcBef>
          <a:spcPct val="0"/>
        </a:spcBef>
        <a:spcAft>
          <a:spcPct val="0"/>
        </a:spcAft>
        <a:defRPr sz="3600">
          <a:solidFill>
            <a:schemeClr val="bg1"/>
          </a:solidFill>
          <a:latin typeface="Arial" charset="0"/>
        </a:defRPr>
      </a:lvl7pPr>
      <a:lvl8pPr marL="1371600" algn="l" rtl="0" eaLnBrk="1" fontAlgn="base" hangingPunct="1">
        <a:spcBef>
          <a:spcPct val="0"/>
        </a:spcBef>
        <a:spcAft>
          <a:spcPct val="0"/>
        </a:spcAft>
        <a:defRPr sz="3600">
          <a:solidFill>
            <a:schemeClr val="bg1"/>
          </a:solidFill>
          <a:latin typeface="Arial" charset="0"/>
        </a:defRPr>
      </a:lvl8pPr>
      <a:lvl9pPr marL="1828800" algn="l" rtl="0" eaLnBrk="1" fontAlgn="base" hangingPunct="1">
        <a:spcBef>
          <a:spcPct val="0"/>
        </a:spcBef>
        <a:spcAft>
          <a:spcPct val="0"/>
        </a:spcAft>
        <a:defRPr sz="3600">
          <a:solidFill>
            <a:schemeClr val="bg1"/>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DMP_PPT-infopage-header"/>
          <p:cNvPicPr>
            <a:picLocks noChangeAspect="1" noChangeArrowheads="1"/>
          </p:cNvPicPr>
          <p:nvPr/>
        </p:nvPicPr>
        <p:blipFill>
          <a:blip r:embed="rId14" cstate="print"/>
          <a:srcRect/>
          <a:stretch>
            <a:fillRect/>
          </a:stretch>
        </p:blipFill>
        <p:spPr bwMode="auto">
          <a:xfrm>
            <a:off x="0" y="2"/>
            <a:ext cx="9144000" cy="1485900"/>
          </a:xfrm>
          <a:prstGeom prst="rect">
            <a:avLst/>
          </a:prstGeom>
          <a:noFill/>
          <a:ln w="9525">
            <a:noFill/>
            <a:miter lim="800000"/>
            <a:headEnd/>
            <a:tailEnd/>
          </a:ln>
        </p:spPr>
      </p:pic>
      <p:sp>
        <p:nvSpPr>
          <p:cNvPr id="1027" name="Rectangle 2"/>
          <p:cNvSpPr>
            <a:spLocks noGrp="1" noChangeArrowheads="1"/>
          </p:cNvSpPr>
          <p:nvPr>
            <p:ph type="title"/>
          </p:nvPr>
        </p:nvSpPr>
        <p:spPr bwMode="white">
          <a:xfrm>
            <a:off x="457200" y="274637"/>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title</a:t>
            </a:r>
          </a:p>
        </p:txBody>
      </p:sp>
      <p:sp>
        <p:nvSpPr>
          <p:cNvPr id="1028" name="Rectangle 3"/>
          <p:cNvSpPr>
            <a:spLocks noGrp="1" noChangeArrowheads="1"/>
          </p:cNvSpPr>
          <p:nvPr>
            <p:ph type="body" idx="1"/>
          </p:nvPr>
        </p:nvSpPr>
        <p:spPr bwMode="auto">
          <a:xfrm>
            <a:off x="468313" y="1773237"/>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1051" name="Text Box 27"/>
          <p:cNvSpPr txBox="1">
            <a:spLocks noChangeArrowheads="1"/>
          </p:cNvSpPr>
          <p:nvPr/>
        </p:nvSpPr>
        <p:spPr bwMode="auto">
          <a:xfrm>
            <a:off x="0" y="6597651"/>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2"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1057" name="Rectangle 33"/>
          <p:cNvSpPr>
            <a:spLocks noChangeArrowheads="1"/>
          </p:cNvSpPr>
          <p:nvPr/>
        </p:nvSpPr>
        <p:spPr bwMode="auto">
          <a:xfrm>
            <a:off x="0" y="6477000"/>
            <a:ext cx="9144000" cy="381000"/>
          </a:xfrm>
          <a:prstGeom prst="rect">
            <a:avLst/>
          </a:prstGeom>
          <a:solidFill>
            <a:srgbClr val="561B17"/>
          </a:solidFill>
          <a:ln w="0">
            <a:noFill/>
            <a:miter lim="800000"/>
            <a:headEnd/>
            <a:tailEnd/>
          </a:ln>
          <a:effectLst/>
        </p:spPr>
        <p:txBody>
          <a:bodyPr wrap="none" anchor="ctr"/>
          <a:lstStyle/>
          <a:p>
            <a:pPr algn="ctr" eaLnBrk="0" fontAlgn="base" hangingPunct="0">
              <a:spcBef>
                <a:spcPct val="0"/>
              </a:spcBef>
              <a:spcAft>
                <a:spcPct val="0"/>
              </a:spcAft>
              <a:defRPr/>
            </a:pPr>
            <a:endParaRPr lang="en-US" sz="2400">
              <a:solidFill>
                <a:prstClr val="black"/>
              </a:solidFill>
              <a:ea typeface="ヒラギノ角ゴ Pro W3" pitchFamily="-112" charset="-128"/>
            </a:endParaRPr>
          </a:p>
        </p:txBody>
      </p:sp>
      <p:sp>
        <p:nvSpPr>
          <p:cNvPr id="3"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Tree>
    <p:extLst>
      <p:ext uri="{BB962C8B-B14F-4D97-AF65-F5344CB8AC3E}">
        <p14:creationId xmlns:p14="http://schemas.microsoft.com/office/powerpoint/2010/main" val="2136654233"/>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hf hdr="0" ftr="0" dt="0"/>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defRPr>
      </a:lvl2pPr>
      <a:lvl3pPr algn="l" rtl="0" eaLnBrk="1" fontAlgn="base" hangingPunct="1">
        <a:spcBef>
          <a:spcPct val="0"/>
        </a:spcBef>
        <a:spcAft>
          <a:spcPct val="0"/>
        </a:spcAft>
        <a:defRPr sz="3600">
          <a:solidFill>
            <a:schemeClr val="bg1"/>
          </a:solidFill>
          <a:latin typeface="Arial" charset="0"/>
        </a:defRPr>
      </a:lvl3pPr>
      <a:lvl4pPr algn="l" rtl="0" eaLnBrk="1" fontAlgn="base" hangingPunct="1">
        <a:spcBef>
          <a:spcPct val="0"/>
        </a:spcBef>
        <a:spcAft>
          <a:spcPct val="0"/>
        </a:spcAft>
        <a:defRPr sz="3600">
          <a:solidFill>
            <a:schemeClr val="bg1"/>
          </a:solidFill>
          <a:latin typeface="Arial" charset="0"/>
        </a:defRPr>
      </a:lvl4pPr>
      <a:lvl5pPr algn="l" rtl="0" eaLnBrk="1" fontAlgn="base" hangingPunct="1">
        <a:spcBef>
          <a:spcPct val="0"/>
        </a:spcBef>
        <a:spcAft>
          <a:spcPct val="0"/>
        </a:spcAft>
        <a:defRPr sz="3600">
          <a:solidFill>
            <a:schemeClr val="bg1"/>
          </a:solidFill>
          <a:latin typeface="Arial" charset="0"/>
        </a:defRPr>
      </a:lvl5pPr>
      <a:lvl6pPr marL="457200" algn="l" rtl="0" eaLnBrk="1" fontAlgn="base" hangingPunct="1">
        <a:spcBef>
          <a:spcPct val="0"/>
        </a:spcBef>
        <a:spcAft>
          <a:spcPct val="0"/>
        </a:spcAft>
        <a:defRPr sz="3600">
          <a:solidFill>
            <a:schemeClr val="bg1"/>
          </a:solidFill>
          <a:latin typeface="Arial" charset="0"/>
        </a:defRPr>
      </a:lvl6pPr>
      <a:lvl7pPr marL="914400" algn="l" rtl="0" eaLnBrk="1" fontAlgn="base" hangingPunct="1">
        <a:spcBef>
          <a:spcPct val="0"/>
        </a:spcBef>
        <a:spcAft>
          <a:spcPct val="0"/>
        </a:spcAft>
        <a:defRPr sz="3600">
          <a:solidFill>
            <a:schemeClr val="bg1"/>
          </a:solidFill>
          <a:latin typeface="Arial" charset="0"/>
        </a:defRPr>
      </a:lvl7pPr>
      <a:lvl8pPr marL="1371600" algn="l" rtl="0" eaLnBrk="1" fontAlgn="base" hangingPunct="1">
        <a:spcBef>
          <a:spcPct val="0"/>
        </a:spcBef>
        <a:spcAft>
          <a:spcPct val="0"/>
        </a:spcAft>
        <a:defRPr sz="3600">
          <a:solidFill>
            <a:schemeClr val="bg1"/>
          </a:solidFill>
          <a:latin typeface="Arial" charset="0"/>
        </a:defRPr>
      </a:lvl8pPr>
      <a:lvl9pPr marL="1828800" algn="l" rtl="0" eaLnBrk="1" fontAlgn="base" hangingPunct="1">
        <a:spcBef>
          <a:spcPct val="0"/>
        </a:spcBef>
        <a:spcAft>
          <a:spcPct val="0"/>
        </a:spcAft>
        <a:defRPr sz="3600">
          <a:solidFill>
            <a:schemeClr val="bg1"/>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DMP_PPT-infopage-header"/>
          <p:cNvPicPr>
            <a:picLocks noChangeAspect="1" noChangeArrowheads="1"/>
          </p:cNvPicPr>
          <p:nvPr/>
        </p:nvPicPr>
        <p:blipFill>
          <a:blip r:embed="rId14" cstate="print"/>
          <a:srcRect/>
          <a:stretch>
            <a:fillRect/>
          </a:stretch>
        </p:blipFill>
        <p:spPr bwMode="auto">
          <a:xfrm>
            <a:off x="0" y="2"/>
            <a:ext cx="9144000" cy="1485900"/>
          </a:xfrm>
          <a:prstGeom prst="rect">
            <a:avLst/>
          </a:prstGeom>
          <a:noFill/>
          <a:ln w="9525">
            <a:noFill/>
            <a:miter lim="800000"/>
            <a:headEnd/>
            <a:tailEnd/>
          </a:ln>
        </p:spPr>
      </p:pic>
      <p:sp>
        <p:nvSpPr>
          <p:cNvPr id="1027" name="Rectangle 2"/>
          <p:cNvSpPr>
            <a:spLocks noGrp="1" noChangeArrowheads="1"/>
          </p:cNvSpPr>
          <p:nvPr>
            <p:ph type="title"/>
          </p:nvPr>
        </p:nvSpPr>
        <p:spPr bwMode="white">
          <a:xfrm>
            <a:off x="457200" y="274637"/>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title</a:t>
            </a:r>
          </a:p>
        </p:txBody>
      </p:sp>
      <p:sp>
        <p:nvSpPr>
          <p:cNvPr id="1028" name="Rectangle 3"/>
          <p:cNvSpPr>
            <a:spLocks noGrp="1" noChangeArrowheads="1"/>
          </p:cNvSpPr>
          <p:nvPr>
            <p:ph type="body" idx="1"/>
          </p:nvPr>
        </p:nvSpPr>
        <p:spPr bwMode="auto">
          <a:xfrm>
            <a:off x="468313" y="1773237"/>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1051" name="Text Box 27"/>
          <p:cNvSpPr txBox="1">
            <a:spLocks noChangeArrowheads="1"/>
          </p:cNvSpPr>
          <p:nvPr/>
        </p:nvSpPr>
        <p:spPr bwMode="auto">
          <a:xfrm>
            <a:off x="0" y="6597651"/>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2"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1057" name="Rectangle 33"/>
          <p:cNvSpPr>
            <a:spLocks noChangeArrowheads="1"/>
          </p:cNvSpPr>
          <p:nvPr/>
        </p:nvSpPr>
        <p:spPr bwMode="auto">
          <a:xfrm>
            <a:off x="0" y="6477000"/>
            <a:ext cx="9144000" cy="381000"/>
          </a:xfrm>
          <a:prstGeom prst="rect">
            <a:avLst/>
          </a:prstGeom>
          <a:solidFill>
            <a:srgbClr val="561B17"/>
          </a:solidFill>
          <a:ln w="0">
            <a:noFill/>
            <a:miter lim="800000"/>
            <a:headEnd/>
            <a:tailEnd/>
          </a:ln>
          <a:effectLst/>
        </p:spPr>
        <p:txBody>
          <a:bodyPr wrap="none" anchor="ctr"/>
          <a:lstStyle/>
          <a:p>
            <a:pPr algn="ctr" eaLnBrk="0" fontAlgn="base" hangingPunct="0">
              <a:spcBef>
                <a:spcPct val="0"/>
              </a:spcBef>
              <a:spcAft>
                <a:spcPct val="0"/>
              </a:spcAft>
              <a:defRPr/>
            </a:pPr>
            <a:endParaRPr lang="en-US" sz="2400">
              <a:solidFill>
                <a:prstClr val="black"/>
              </a:solidFill>
              <a:ea typeface="ヒラギノ角ゴ Pro W3" pitchFamily="-112" charset="-128"/>
            </a:endParaRPr>
          </a:p>
        </p:txBody>
      </p:sp>
      <p:sp>
        <p:nvSpPr>
          <p:cNvPr id="3"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Tree>
    <p:extLst>
      <p:ext uri="{BB962C8B-B14F-4D97-AF65-F5344CB8AC3E}">
        <p14:creationId xmlns:p14="http://schemas.microsoft.com/office/powerpoint/2010/main" val="4053939467"/>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hf hdr="0" ftr="0" dt="0"/>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defRPr>
      </a:lvl2pPr>
      <a:lvl3pPr algn="l" rtl="0" eaLnBrk="1" fontAlgn="base" hangingPunct="1">
        <a:spcBef>
          <a:spcPct val="0"/>
        </a:spcBef>
        <a:spcAft>
          <a:spcPct val="0"/>
        </a:spcAft>
        <a:defRPr sz="3600">
          <a:solidFill>
            <a:schemeClr val="bg1"/>
          </a:solidFill>
          <a:latin typeface="Arial" charset="0"/>
        </a:defRPr>
      </a:lvl3pPr>
      <a:lvl4pPr algn="l" rtl="0" eaLnBrk="1" fontAlgn="base" hangingPunct="1">
        <a:spcBef>
          <a:spcPct val="0"/>
        </a:spcBef>
        <a:spcAft>
          <a:spcPct val="0"/>
        </a:spcAft>
        <a:defRPr sz="3600">
          <a:solidFill>
            <a:schemeClr val="bg1"/>
          </a:solidFill>
          <a:latin typeface="Arial" charset="0"/>
        </a:defRPr>
      </a:lvl4pPr>
      <a:lvl5pPr algn="l" rtl="0" eaLnBrk="1" fontAlgn="base" hangingPunct="1">
        <a:spcBef>
          <a:spcPct val="0"/>
        </a:spcBef>
        <a:spcAft>
          <a:spcPct val="0"/>
        </a:spcAft>
        <a:defRPr sz="3600">
          <a:solidFill>
            <a:schemeClr val="bg1"/>
          </a:solidFill>
          <a:latin typeface="Arial" charset="0"/>
        </a:defRPr>
      </a:lvl5pPr>
      <a:lvl6pPr marL="457200" algn="l" rtl="0" eaLnBrk="1" fontAlgn="base" hangingPunct="1">
        <a:spcBef>
          <a:spcPct val="0"/>
        </a:spcBef>
        <a:spcAft>
          <a:spcPct val="0"/>
        </a:spcAft>
        <a:defRPr sz="3600">
          <a:solidFill>
            <a:schemeClr val="bg1"/>
          </a:solidFill>
          <a:latin typeface="Arial" charset="0"/>
        </a:defRPr>
      </a:lvl6pPr>
      <a:lvl7pPr marL="914400" algn="l" rtl="0" eaLnBrk="1" fontAlgn="base" hangingPunct="1">
        <a:spcBef>
          <a:spcPct val="0"/>
        </a:spcBef>
        <a:spcAft>
          <a:spcPct val="0"/>
        </a:spcAft>
        <a:defRPr sz="3600">
          <a:solidFill>
            <a:schemeClr val="bg1"/>
          </a:solidFill>
          <a:latin typeface="Arial" charset="0"/>
        </a:defRPr>
      </a:lvl7pPr>
      <a:lvl8pPr marL="1371600" algn="l" rtl="0" eaLnBrk="1" fontAlgn="base" hangingPunct="1">
        <a:spcBef>
          <a:spcPct val="0"/>
        </a:spcBef>
        <a:spcAft>
          <a:spcPct val="0"/>
        </a:spcAft>
        <a:defRPr sz="3600">
          <a:solidFill>
            <a:schemeClr val="bg1"/>
          </a:solidFill>
          <a:latin typeface="Arial" charset="0"/>
        </a:defRPr>
      </a:lvl8pPr>
      <a:lvl9pPr marL="1828800" algn="l" rtl="0" eaLnBrk="1" fontAlgn="base" hangingPunct="1">
        <a:spcBef>
          <a:spcPct val="0"/>
        </a:spcBef>
        <a:spcAft>
          <a:spcPct val="0"/>
        </a:spcAft>
        <a:defRPr sz="3600">
          <a:solidFill>
            <a:schemeClr val="bg1"/>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DMP_PPT-infopage-header"/>
          <p:cNvPicPr>
            <a:picLocks noChangeAspect="1" noChangeArrowheads="1"/>
          </p:cNvPicPr>
          <p:nvPr/>
        </p:nvPicPr>
        <p:blipFill>
          <a:blip r:embed="rId14" cstate="print"/>
          <a:srcRect/>
          <a:stretch>
            <a:fillRect/>
          </a:stretch>
        </p:blipFill>
        <p:spPr bwMode="auto">
          <a:xfrm>
            <a:off x="0" y="2"/>
            <a:ext cx="9144000" cy="1485900"/>
          </a:xfrm>
          <a:prstGeom prst="rect">
            <a:avLst/>
          </a:prstGeom>
          <a:noFill/>
          <a:ln w="9525">
            <a:noFill/>
            <a:miter lim="800000"/>
            <a:headEnd/>
            <a:tailEnd/>
          </a:ln>
        </p:spPr>
      </p:pic>
      <p:sp>
        <p:nvSpPr>
          <p:cNvPr id="1027" name="Rectangle 2"/>
          <p:cNvSpPr>
            <a:spLocks noGrp="1" noChangeArrowheads="1"/>
          </p:cNvSpPr>
          <p:nvPr>
            <p:ph type="title"/>
          </p:nvPr>
        </p:nvSpPr>
        <p:spPr bwMode="white">
          <a:xfrm>
            <a:off x="457200" y="274637"/>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title</a:t>
            </a:r>
          </a:p>
        </p:txBody>
      </p:sp>
      <p:sp>
        <p:nvSpPr>
          <p:cNvPr id="1028" name="Rectangle 3"/>
          <p:cNvSpPr>
            <a:spLocks noGrp="1" noChangeArrowheads="1"/>
          </p:cNvSpPr>
          <p:nvPr>
            <p:ph type="body" idx="1"/>
          </p:nvPr>
        </p:nvSpPr>
        <p:spPr bwMode="auto">
          <a:xfrm>
            <a:off x="468313" y="1773237"/>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1051" name="Text Box 27"/>
          <p:cNvSpPr txBox="1">
            <a:spLocks noChangeArrowheads="1"/>
          </p:cNvSpPr>
          <p:nvPr/>
        </p:nvSpPr>
        <p:spPr bwMode="auto">
          <a:xfrm>
            <a:off x="0" y="6597651"/>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2"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
        <p:nvSpPr>
          <p:cNvPr id="1057" name="Rectangle 33"/>
          <p:cNvSpPr>
            <a:spLocks noChangeArrowheads="1"/>
          </p:cNvSpPr>
          <p:nvPr/>
        </p:nvSpPr>
        <p:spPr bwMode="auto">
          <a:xfrm>
            <a:off x="0" y="6477000"/>
            <a:ext cx="9144000" cy="381000"/>
          </a:xfrm>
          <a:prstGeom prst="rect">
            <a:avLst/>
          </a:prstGeom>
          <a:solidFill>
            <a:srgbClr val="561B17"/>
          </a:solidFill>
          <a:ln w="0">
            <a:noFill/>
            <a:miter lim="800000"/>
            <a:headEnd/>
            <a:tailEnd/>
          </a:ln>
          <a:effectLst/>
        </p:spPr>
        <p:txBody>
          <a:bodyPr wrap="none" anchor="ctr"/>
          <a:lstStyle/>
          <a:p>
            <a:pPr algn="ctr" eaLnBrk="0" fontAlgn="base" hangingPunct="0">
              <a:spcBef>
                <a:spcPct val="0"/>
              </a:spcBef>
              <a:spcAft>
                <a:spcPct val="0"/>
              </a:spcAft>
              <a:defRPr/>
            </a:pPr>
            <a:endParaRPr lang="en-US" sz="2400">
              <a:solidFill>
                <a:prstClr val="black"/>
              </a:solidFill>
              <a:ea typeface="ヒラギノ角ゴ Pro W3" pitchFamily="-112" charset="-128"/>
            </a:endParaRPr>
          </a:p>
        </p:txBody>
      </p:sp>
      <p:sp>
        <p:nvSpPr>
          <p:cNvPr id="3" name="Text Box 27"/>
          <p:cNvSpPr txBox="1">
            <a:spLocks noChangeArrowheads="1"/>
          </p:cNvSpPr>
          <p:nvPr/>
        </p:nvSpPr>
        <p:spPr bwMode="auto">
          <a:xfrm>
            <a:off x="0" y="6629400"/>
            <a:ext cx="9144000" cy="230832"/>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900">
                <a:solidFill>
                  <a:prstClr val="white"/>
                </a:solidFill>
                <a:ea typeface="ヒラギノ角ゴ Pro W3" pitchFamily="-112" charset="-128"/>
              </a:rPr>
              <a:t>Government of Western Australia  </a:t>
            </a:r>
            <a:r>
              <a:rPr lang="en-US" sz="900" b="1">
                <a:solidFill>
                  <a:prstClr val="white"/>
                </a:solidFill>
                <a:ea typeface="ヒラギノ角ゴ Pro W3" pitchFamily="-112" charset="-128"/>
              </a:rPr>
              <a:t>Department of Mines and Petroleum</a:t>
            </a:r>
          </a:p>
        </p:txBody>
      </p:sp>
    </p:spTree>
    <p:extLst>
      <p:ext uri="{BB962C8B-B14F-4D97-AF65-F5344CB8AC3E}">
        <p14:creationId xmlns:p14="http://schemas.microsoft.com/office/powerpoint/2010/main" val="1328739204"/>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Lst>
  <p:hf hdr="0" ftr="0" dt="0"/>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defRPr>
      </a:lvl2pPr>
      <a:lvl3pPr algn="l" rtl="0" eaLnBrk="1" fontAlgn="base" hangingPunct="1">
        <a:spcBef>
          <a:spcPct val="0"/>
        </a:spcBef>
        <a:spcAft>
          <a:spcPct val="0"/>
        </a:spcAft>
        <a:defRPr sz="3600">
          <a:solidFill>
            <a:schemeClr val="bg1"/>
          </a:solidFill>
          <a:latin typeface="Arial" charset="0"/>
        </a:defRPr>
      </a:lvl3pPr>
      <a:lvl4pPr algn="l" rtl="0" eaLnBrk="1" fontAlgn="base" hangingPunct="1">
        <a:spcBef>
          <a:spcPct val="0"/>
        </a:spcBef>
        <a:spcAft>
          <a:spcPct val="0"/>
        </a:spcAft>
        <a:defRPr sz="3600">
          <a:solidFill>
            <a:schemeClr val="bg1"/>
          </a:solidFill>
          <a:latin typeface="Arial" charset="0"/>
        </a:defRPr>
      </a:lvl4pPr>
      <a:lvl5pPr algn="l" rtl="0" eaLnBrk="1" fontAlgn="base" hangingPunct="1">
        <a:spcBef>
          <a:spcPct val="0"/>
        </a:spcBef>
        <a:spcAft>
          <a:spcPct val="0"/>
        </a:spcAft>
        <a:defRPr sz="3600">
          <a:solidFill>
            <a:schemeClr val="bg1"/>
          </a:solidFill>
          <a:latin typeface="Arial" charset="0"/>
        </a:defRPr>
      </a:lvl5pPr>
      <a:lvl6pPr marL="457200" algn="l" rtl="0" eaLnBrk="1" fontAlgn="base" hangingPunct="1">
        <a:spcBef>
          <a:spcPct val="0"/>
        </a:spcBef>
        <a:spcAft>
          <a:spcPct val="0"/>
        </a:spcAft>
        <a:defRPr sz="3600">
          <a:solidFill>
            <a:schemeClr val="bg1"/>
          </a:solidFill>
          <a:latin typeface="Arial" charset="0"/>
        </a:defRPr>
      </a:lvl6pPr>
      <a:lvl7pPr marL="914400" algn="l" rtl="0" eaLnBrk="1" fontAlgn="base" hangingPunct="1">
        <a:spcBef>
          <a:spcPct val="0"/>
        </a:spcBef>
        <a:spcAft>
          <a:spcPct val="0"/>
        </a:spcAft>
        <a:defRPr sz="3600">
          <a:solidFill>
            <a:schemeClr val="bg1"/>
          </a:solidFill>
          <a:latin typeface="Arial" charset="0"/>
        </a:defRPr>
      </a:lvl7pPr>
      <a:lvl8pPr marL="1371600" algn="l" rtl="0" eaLnBrk="1" fontAlgn="base" hangingPunct="1">
        <a:spcBef>
          <a:spcPct val="0"/>
        </a:spcBef>
        <a:spcAft>
          <a:spcPct val="0"/>
        </a:spcAft>
        <a:defRPr sz="3600">
          <a:solidFill>
            <a:schemeClr val="bg1"/>
          </a:solidFill>
          <a:latin typeface="Arial" charset="0"/>
        </a:defRPr>
      </a:lvl8pPr>
      <a:lvl9pPr marL="1828800" algn="l" rtl="0" eaLnBrk="1" fontAlgn="base" hangingPunct="1">
        <a:spcBef>
          <a:spcPct val="0"/>
        </a:spcBef>
        <a:spcAft>
          <a:spcPct val="0"/>
        </a:spcAft>
        <a:defRPr sz="3600">
          <a:solidFill>
            <a:schemeClr val="bg1"/>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SDComms@dmp.wa.gov.a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dmp.wa.gov.au/ResourcesSafety"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8.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10.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2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12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5"/>
          <p:cNvSpPr>
            <a:spLocks noGrp="1"/>
          </p:cNvSpPr>
          <p:nvPr>
            <p:ph type="title"/>
          </p:nvPr>
        </p:nvSpPr>
        <p:spPr>
          <a:xfrm>
            <a:off x="457200" y="260648"/>
            <a:ext cx="8229600" cy="1143000"/>
          </a:xfrm>
        </p:spPr>
        <p:txBody>
          <a:bodyPr/>
          <a:lstStyle/>
          <a:p>
            <a:r>
              <a:rPr lang="en-AU" altLang="en-US" sz="3200" dirty="0" smtClean="0"/>
              <a:t>Please read this before using presentation</a:t>
            </a:r>
          </a:p>
        </p:txBody>
      </p:sp>
      <p:sp>
        <p:nvSpPr>
          <p:cNvPr id="7" name="Content Placeholder 6"/>
          <p:cNvSpPr>
            <a:spLocks noGrp="1"/>
          </p:cNvSpPr>
          <p:nvPr>
            <p:ph idx="1"/>
          </p:nvPr>
        </p:nvSpPr>
        <p:spPr>
          <a:xfrm>
            <a:off x="35496" y="2036763"/>
            <a:ext cx="9001000" cy="4495800"/>
          </a:xfrm>
        </p:spPr>
        <p:txBody>
          <a:bodyPr/>
          <a:lstStyle/>
          <a:p>
            <a:pPr lvl="0">
              <a:defRPr/>
            </a:pPr>
            <a:r>
              <a:rPr lang="en-AU" sz="2000" dirty="0"/>
              <a:t>This presentation is based on content presented at the 2015 Exploration Industry Forum in June 2015</a:t>
            </a:r>
          </a:p>
          <a:p>
            <a:pPr>
              <a:defRPr/>
            </a:pPr>
            <a:r>
              <a:rPr lang="en-AU" sz="2000" dirty="0" smtClean="0"/>
              <a:t>The </a:t>
            </a:r>
            <a:r>
              <a:rPr lang="en-AU" sz="2000" dirty="0" smtClean="0"/>
              <a:t>Department </a:t>
            </a:r>
            <a:r>
              <a:rPr lang="en-AU" sz="2000" dirty="0"/>
              <a:t>of Mines and </a:t>
            </a:r>
            <a:r>
              <a:rPr lang="en-AU" sz="2000" dirty="0" smtClean="0"/>
              <a:t>Petroleum (DMP) supports </a:t>
            </a:r>
            <a:r>
              <a:rPr lang="en-AU" sz="2000" dirty="0"/>
              <a:t>and encourages </a:t>
            </a:r>
            <a:r>
              <a:rPr lang="en-AU" sz="2000" dirty="0" smtClean="0"/>
              <a:t>reuse </a:t>
            </a:r>
            <a:r>
              <a:rPr lang="en-AU" sz="2000" dirty="0"/>
              <a:t>of </a:t>
            </a:r>
            <a:r>
              <a:rPr lang="en-AU" sz="2000" dirty="0" smtClean="0"/>
              <a:t>its information </a:t>
            </a:r>
            <a:r>
              <a:rPr lang="en-AU" sz="2000" dirty="0"/>
              <a:t>(including data), and endorses </a:t>
            </a:r>
            <a:r>
              <a:rPr lang="en-AU" sz="2000" dirty="0" smtClean="0"/>
              <a:t>use </a:t>
            </a:r>
            <a:r>
              <a:rPr lang="en-AU" sz="2000" dirty="0"/>
              <a:t>of the </a:t>
            </a:r>
            <a:r>
              <a:rPr lang="en-AU" sz="2000" dirty="0" smtClean="0"/>
              <a:t>Australian </a:t>
            </a:r>
            <a:r>
              <a:rPr lang="en-AU" sz="2000" dirty="0"/>
              <a:t>Governments Open </a:t>
            </a:r>
            <a:r>
              <a:rPr lang="en-AU" sz="2000" dirty="0" smtClean="0"/>
              <a:t>Access and </a:t>
            </a:r>
            <a:r>
              <a:rPr lang="en-AU" sz="2000" dirty="0"/>
              <a:t>Licensing Framework (</a:t>
            </a:r>
            <a:r>
              <a:rPr lang="en-AU" sz="2000" dirty="0" err="1"/>
              <a:t>AusGOAL</a:t>
            </a:r>
            <a:r>
              <a:rPr lang="en-AU" sz="2000" dirty="0" smtClean="0"/>
              <a:t>)</a:t>
            </a:r>
            <a:endParaRPr lang="en-AU" sz="2000" dirty="0"/>
          </a:p>
          <a:p>
            <a:pPr>
              <a:defRPr/>
            </a:pPr>
            <a:r>
              <a:rPr lang="en-AU" sz="2000" dirty="0" smtClean="0"/>
              <a:t>This material is </a:t>
            </a:r>
            <a:r>
              <a:rPr lang="en-AU" sz="2000" dirty="0"/>
              <a:t>licensed under </a:t>
            </a:r>
            <a:r>
              <a:rPr lang="en-AU" sz="2000" dirty="0" smtClean="0"/>
              <a:t>Creative </a:t>
            </a:r>
            <a:r>
              <a:rPr lang="en-AU" sz="2000" dirty="0"/>
              <a:t>Commons </a:t>
            </a:r>
            <a:r>
              <a:rPr lang="en-AU" sz="2000" dirty="0" smtClean="0"/>
              <a:t>Attribution 4.0 licence. We request </a:t>
            </a:r>
            <a:r>
              <a:rPr lang="en-AU" sz="2000" dirty="0"/>
              <a:t>that you observe and retain any copyright or related notices that may </a:t>
            </a:r>
            <a:r>
              <a:rPr lang="en-AU" sz="2000" dirty="0" smtClean="0"/>
              <a:t>accompany this </a:t>
            </a:r>
            <a:r>
              <a:rPr lang="en-AU" sz="2000" dirty="0"/>
              <a:t>material as part of </a:t>
            </a:r>
            <a:r>
              <a:rPr lang="en-AU" sz="2000" dirty="0" smtClean="0"/>
              <a:t>attribution</a:t>
            </a:r>
            <a:r>
              <a:rPr lang="en-AU" sz="2000" dirty="0"/>
              <a:t>. This is </a:t>
            </a:r>
            <a:r>
              <a:rPr lang="en-AU" sz="2000" dirty="0" smtClean="0"/>
              <a:t>a </a:t>
            </a:r>
            <a:r>
              <a:rPr lang="en-AU" sz="2000" dirty="0"/>
              <a:t>requirement of </a:t>
            </a:r>
            <a:r>
              <a:rPr lang="en-AU" sz="2000" dirty="0" smtClean="0"/>
              <a:t>Creative Commons Licences.</a:t>
            </a:r>
            <a:r>
              <a:rPr lang="en-AU" sz="2000" b="1" dirty="0"/>
              <a:t> </a:t>
            </a:r>
            <a:endParaRPr lang="en-AU" sz="2000" b="1" dirty="0" smtClean="0"/>
          </a:p>
          <a:p>
            <a:pPr>
              <a:defRPr/>
            </a:pPr>
            <a:r>
              <a:rPr lang="en-AU" sz="2000" dirty="0" smtClean="0"/>
              <a:t>Please </a:t>
            </a:r>
            <a:r>
              <a:rPr lang="en-AU" sz="2000" dirty="0"/>
              <a:t>give attribution </a:t>
            </a:r>
            <a:r>
              <a:rPr lang="en-AU" sz="2000" dirty="0" smtClean="0"/>
              <a:t>to Department of Mines and Petroleum, 2015.</a:t>
            </a:r>
          </a:p>
          <a:p>
            <a:pPr>
              <a:defRPr/>
            </a:pPr>
            <a:r>
              <a:rPr lang="en-AU" altLang="en-US" sz="2000" dirty="0"/>
              <a:t>For resources, information or clarification, </a:t>
            </a:r>
            <a:r>
              <a:rPr lang="en-AU" altLang="en-US" sz="2000" dirty="0" smtClean="0"/>
              <a:t>please contact: </a:t>
            </a:r>
            <a:r>
              <a:rPr lang="en-AU" altLang="en-US" sz="2000" b="1" dirty="0" smtClean="0">
                <a:solidFill>
                  <a:srgbClr val="C00000"/>
                </a:solidFill>
                <a:hlinkClick r:id="rId3"/>
              </a:rPr>
              <a:t>RSDComms@dmp.wa.gov.au</a:t>
            </a:r>
            <a:r>
              <a:rPr lang="en-AU" altLang="en-US" sz="2000" b="1" dirty="0" smtClean="0">
                <a:solidFill>
                  <a:srgbClr val="C00000"/>
                </a:solidFill>
              </a:rPr>
              <a:t> </a:t>
            </a:r>
            <a:r>
              <a:rPr lang="en-AU" altLang="en-US" sz="2000" dirty="0" smtClean="0"/>
              <a:t>or </a:t>
            </a:r>
            <a:r>
              <a:rPr lang="en-AU" altLang="en-US" sz="2000" dirty="0" smtClean="0"/>
              <a:t>visit </a:t>
            </a:r>
            <a:r>
              <a:rPr lang="en-AU" altLang="en-US" sz="2000" b="1" dirty="0" smtClean="0">
                <a:solidFill>
                  <a:srgbClr val="C00000"/>
                </a:solidFill>
                <a:hlinkClick r:id="rId4"/>
              </a:rPr>
              <a:t>ww.dmp.wa.gov.au/</a:t>
            </a:r>
            <a:r>
              <a:rPr lang="en-AU" altLang="en-US" sz="2000" b="1" dirty="0" err="1" smtClean="0">
                <a:solidFill>
                  <a:srgbClr val="C00000"/>
                </a:solidFill>
                <a:hlinkClick r:id="rId4"/>
              </a:rPr>
              <a:t>ResourcesSafety</a:t>
            </a:r>
            <a:endParaRPr lang="en-AU" altLang="en-US" sz="2000" b="1" dirty="0">
              <a:solidFill>
                <a:srgbClr val="C00000"/>
              </a:solidFill>
            </a:endParaRPr>
          </a:p>
          <a:p>
            <a:pPr>
              <a:defRPr/>
            </a:pPr>
            <a:endParaRPr lang="en-AU" sz="2000" dirty="0"/>
          </a:p>
          <a:p>
            <a:pPr marL="0" indent="0">
              <a:buFontTx/>
              <a:buNone/>
              <a:defRPr/>
            </a:pPr>
            <a:endParaRPr lang="en-AU" sz="2000" dirty="0"/>
          </a:p>
        </p:txBody>
      </p:sp>
      <p:sp>
        <p:nvSpPr>
          <p:cNvPr id="23556" name="Slide Number Placeholder 3"/>
          <p:cNvSpPr>
            <a:spLocks noGrp="1"/>
          </p:cNvSpPr>
          <p:nvPr>
            <p:ph type="sldNum" sz="quarter" idx="4294967295"/>
          </p:nvPr>
        </p:nvSpPr>
        <p:spPr>
          <a:xfrm>
            <a:off x="7885113" y="6524625"/>
            <a:ext cx="1258887" cy="333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ea typeface="ＭＳ Ｐゴシック" pitchFamily="34" charset="-128"/>
              </a:defRPr>
            </a:lvl1pPr>
            <a:lvl2pPr marL="742950" indent="-285750" eaLnBrk="0" hangingPunct="0">
              <a:defRPr sz="3600">
                <a:solidFill>
                  <a:schemeClr val="tx1"/>
                </a:solidFill>
                <a:latin typeface="Arial" charset="0"/>
                <a:ea typeface="ＭＳ Ｐゴシック" pitchFamily="34" charset="-128"/>
              </a:defRPr>
            </a:lvl2pPr>
            <a:lvl3pPr marL="1143000" indent="-228600" eaLnBrk="0" hangingPunct="0">
              <a:defRPr sz="3600">
                <a:solidFill>
                  <a:schemeClr val="tx1"/>
                </a:solidFill>
                <a:latin typeface="Arial" charset="0"/>
                <a:ea typeface="ＭＳ Ｐゴシック" pitchFamily="34" charset="-128"/>
              </a:defRPr>
            </a:lvl3pPr>
            <a:lvl4pPr marL="1600200" indent="-228600" eaLnBrk="0" hangingPunct="0">
              <a:defRPr sz="3600">
                <a:solidFill>
                  <a:schemeClr val="tx1"/>
                </a:solidFill>
                <a:latin typeface="Arial" charset="0"/>
                <a:ea typeface="ＭＳ Ｐゴシック" pitchFamily="34" charset="-128"/>
              </a:defRPr>
            </a:lvl4pPr>
            <a:lvl5pPr marL="2057400" indent="-228600" eaLnBrk="0" hangingPunct="0">
              <a:defRPr sz="36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36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36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36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3600">
                <a:solidFill>
                  <a:schemeClr val="tx1"/>
                </a:solidFill>
                <a:latin typeface="Arial" charset="0"/>
                <a:ea typeface="ＭＳ Ｐゴシック" pitchFamily="34" charset="-128"/>
              </a:defRPr>
            </a:lvl9pPr>
          </a:lstStyle>
          <a:p>
            <a:fld id="{ED21A707-80FC-4A1B-BCE3-E00B8FBF7EF2}" type="slidenum">
              <a:rPr lang="en-US" altLang="en-US" sz="1200" smtClean="0">
                <a:solidFill>
                  <a:srgbClr val="CF5E31"/>
                </a:solidFill>
              </a:rPr>
              <a:pPr/>
              <a:t>1</a:t>
            </a:fld>
            <a:endParaRPr lang="en-US" altLang="en-US" sz="1200" smtClean="0">
              <a:solidFill>
                <a:srgbClr val="CF5E31"/>
              </a:solidFill>
            </a:endParaRPr>
          </a:p>
        </p:txBody>
      </p:sp>
      <p:pic>
        <p:nvPicPr>
          <p:cNvPr id="23557" name="Picture 2" descr="image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05646" y="1484784"/>
            <a:ext cx="1532709" cy="579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8457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3200" dirty="0"/>
              <a:t>Assessment and approval </a:t>
            </a:r>
            <a:r>
              <a:rPr lang="en-AU" sz="3200" dirty="0" smtClean="0"/>
              <a:t>process </a:t>
            </a:r>
            <a:endParaRPr lang="en-AU" sz="3200" dirty="0"/>
          </a:p>
        </p:txBody>
      </p:sp>
      <p:sp>
        <p:nvSpPr>
          <p:cNvPr id="3" name="Content Placeholder 2"/>
          <p:cNvSpPr>
            <a:spLocks noGrp="1"/>
          </p:cNvSpPr>
          <p:nvPr>
            <p:ph idx="1"/>
          </p:nvPr>
        </p:nvSpPr>
        <p:spPr>
          <a:xfrm>
            <a:off x="468313" y="2276872"/>
            <a:ext cx="8229600" cy="3888978"/>
          </a:xfrm>
        </p:spPr>
        <p:txBody>
          <a:bodyPr/>
          <a:lstStyle/>
          <a:p>
            <a:pPr marL="0" indent="0">
              <a:buNone/>
            </a:pPr>
            <a:r>
              <a:rPr lang="en-AU" sz="2200" dirty="0"/>
              <a:t>Approval of </a:t>
            </a:r>
            <a:r>
              <a:rPr lang="en-AU" sz="2200" dirty="0" err="1"/>
              <a:t>PoW</a:t>
            </a:r>
            <a:r>
              <a:rPr lang="en-AU" sz="2200" dirty="0"/>
              <a:t> may be subject to a bond request or additional tenement conditions</a:t>
            </a:r>
          </a:p>
          <a:p>
            <a:pPr marL="0" indent="0">
              <a:buNone/>
            </a:pPr>
            <a:endParaRPr lang="en-AU" sz="2200" dirty="0"/>
          </a:p>
          <a:p>
            <a:pPr marL="0" indent="0">
              <a:buNone/>
            </a:pPr>
            <a:r>
              <a:rPr lang="en-AU" sz="2200" dirty="0" err="1"/>
              <a:t>PoW</a:t>
            </a:r>
            <a:r>
              <a:rPr lang="en-AU" sz="2200" dirty="0"/>
              <a:t> approvals are valid for 4 years – post-exploration</a:t>
            </a:r>
            <a:r>
              <a:rPr lang="en-AU" sz="2200" dirty="0" smtClean="0"/>
              <a:t>/ prospecting </a:t>
            </a:r>
            <a:r>
              <a:rPr lang="en-AU" sz="2200" dirty="0"/>
              <a:t>rehabilitation reports are </a:t>
            </a:r>
            <a:r>
              <a:rPr lang="en-AU" sz="2200" dirty="0" smtClean="0"/>
              <a:t>to be submitted</a:t>
            </a:r>
            <a:endParaRPr lang="en-AU" sz="2200" dirty="0"/>
          </a:p>
          <a:p>
            <a:pPr marL="0" indent="0">
              <a:buNone/>
            </a:pPr>
            <a:endParaRPr lang="en-AU" sz="2200" dirty="0"/>
          </a:p>
          <a:p>
            <a:pPr marL="0" indent="0">
              <a:buNone/>
            </a:pPr>
            <a:r>
              <a:rPr lang="en-AU" sz="2200" dirty="0"/>
              <a:t>Extension of </a:t>
            </a:r>
            <a:r>
              <a:rPr lang="en-AU" sz="2200" dirty="0" err="1"/>
              <a:t>PoW</a:t>
            </a:r>
            <a:r>
              <a:rPr lang="en-AU" sz="2200" dirty="0"/>
              <a:t> </a:t>
            </a:r>
            <a:r>
              <a:rPr lang="en-AU" sz="2200" dirty="0" smtClean="0"/>
              <a:t>or </a:t>
            </a:r>
            <a:r>
              <a:rPr lang="en-AU" sz="2200" dirty="0"/>
              <a:t>timeframe for completion of rehabilitation can be granted </a:t>
            </a:r>
            <a:r>
              <a:rPr lang="en-AU" sz="2200" dirty="0" smtClean="0"/>
              <a:t>upon request prior to expiry of the </a:t>
            </a:r>
            <a:r>
              <a:rPr lang="en-AU" sz="2200" dirty="0" err="1" smtClean="0"/>
              <a:t>PoW</a:t>
            </a:r>
            <a:endParaRPr lang="en-AU" sz="2200" dirty="0"/>
          </a:p>
          <a:p>
            <a:endParaRPr lang="en-AU" dirty="0"/>
          </a:p>
        </p:txBody>
      </p:sp>
    </p:spTree>
    <p:extLst>
      <p:ext uri="{BB962C8B-B14F-4D97-AF65-F5344CB8AC3E}">
        <p14:creationId xmlns:p14="http://schemas.microsoft.com/office/powerpoint/2010/main" val="21626857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
            </a:r>
            <a:br>
              <a:rPr lang="en-AU" dirty="0" smtClean="0"/>
            </a:br>
            <a:r>
              <a:rPr lang="en-AU" dirty="0"/>
              <a:t/>
            </a:r>
            <a:br>
              <a:rPr lang="en-AU" dirty="0"/>
            </a:br>
            <a:r>
              <a:rPr lang="en-AU" sz="3200" dirty="0" smtClean="0"/>
              <a:t>‘Ins</a:t>
            </a:r>
            <a:r>
              <a:rPr lang="en-AU" sz="3200" dirty="0"/>
              <a:t>’ and ‘outs’ of </a:t>
            </a:r>
            <a:r>
              <a:rPr lang="en-AU" sz="3200" dirty="0" err="1"/>
              <a:t>PoW</a:t>
            </a:r>
            <a:r>
              <a:rPr lang="en-AU" sz="3200" dirty="0"/>
              <a:t> applications</a:t>
            </a:r>
            <a:br>
              <a:rPr lang="en-AU" sz="3200" dirty="0"/>
            </a:br>
            <a:r>
              <a:rPr lang="en-AU" sz="3200" b="1" dirty="0"/>
              <a:t/>
            </a:r>
            <a:br>
              <a:rPr lang="en-AU" sz="3200" b="1" dirty="0"/>
            </a:br>
            <a:endParaRPr lang="en-AU" sz="3200" dirty="0"/>
          </a:p>
        </p:txBody>
      </p:sp>
      <p:sp>
        <p:nvSpPr>
          <p:cNvPr id="3" name="Content Placeholder 2"/>
          <p:cNvSpPr>
            <a:spLocks noGrp="1"/>
          </p:cNvSpPr>
          <p:nvPr>
            <p:ph idx="1"/>
          </p:nvPr>
        </p:nvSpPr>
        <p:spPr>
          <a:xfrm>
            <a:off x="468313" y="1844675"/>
            <a:ext cx="8229600" cy="4464645"/>
          </a:xfrm>
        </p:spPr>
        <p:txBody>
          <a:bodyPr/>
          <a:lstStyle/>
          <a:p>
            <a:pPr marL="0" indent="0">
              <a:buNone/>
            </a:pPr>
            <a:r>
              <a:rPr lang="en-AU" sz="2400" dirty="0"/>
              <a:t>Examples of issues DMP typically encounters with </a:t>
            </a:r>
            <a:r>
              <a:rPr lang="en-AU" sz="2400" dirty="0" err="1"/>
              <a:t>PoW</a:t>
            </a:r>
            <a:r>
              <a:rPr lang="en-AU" sz="2400" dirty="0"/>
              <a:t> applications include: </a:t>
            </a:r>
          </a:p>
          <a:p>
            <a:pPr marL="0" indent="0">
              <a:buNone/>
            </a:pPr>
            <a:endParaRPr lang="en-AU" sz="1600" dirty="0"/>
          </a:p>
          <a:p>
            <a:pPr>
              <a:buSzPct val="100000"/>
              <a:buFont typeface="Arial" panose="020B0604020202020204" pitchFamily="34" charset="0"/>
              <a:buChar char="•"/>
            </a:pPr>
            <a:r>
              <a:rPr lang="en-AU" sz="2400" dirty="0" smtClean="0"/>
              <a:t>Incomplete application forms</a:t>
            </a:r>
          </a:p>
          <a:p>
            <a:pPr>
              <a:buSzPct val="100000"/>
              <a:buFont typeface="Arial" panose="020B0604020202020204" pitchFamily="34" charset="0"/>
              <a:buChar char="•"/>
            </a:pPr>
            <a:r>
              <a:rPr lang="en-AU" sz="2400" dirty="0" smtClean="0"/>
              <a:t>Lack of supporting information</a:t>
            </a:r>
          </a:p>
          <a:p>
            <a:pPr>
              <a:buSzPct val="100000"/>
              <a:buFont typeface="Arial" panose="020B0604020202020204" pitchFamily="34" charset="0"/>
              <a:buChar char="•"/>
            </a:pPr>
            <a:r>
              <a:rPr lang="en-AU" sz="2400" dirty="0" smtClean="0"/>
              <a:t>Tenure related issues </a:t>
            </a:r>
          </a:p>
          <a:p>
            <a:pPr>
              <a:buSzPct val="100000"/>
              <a:buFont typeface="Arial" panose="020B0604020202020204" pitchFamily="34" charset="0"/>
              <a:buChar char="•"/>
            </a:pPr>
            <a:r>
              <a:rPr lang="en-AU" sz="2400" dirty="0" smtClean="0"/>
              <a:t>Inadequate justification of proposed activities</a:t>
            </a:r>
          </a:p>
          <a:p>
            <a:pPr>
              <a:buSzPct val="100000"/>
              <a:buFont typeface="Arial" panose="020B0604020202020204" pitchFamily="34" charset="0"/>
              <a:buChar char="•"/>
            </a:pPr>
            <a:r>
              <a:rPr lang="en-AU" sz="2400" dirty="0" smtClean="0"/>
              <a:t>Poor </a:t>
            </a:r>
            <a:r>
              <a:rPr lang="en-AU" sz="2400" dirty="0"/>
              <a:t>quality </a:t>
            </a:r>
            <a:r>
              <a:rPr lang="en-AU" sz="2400" dirty="0" smtClean="0"/>
              <a:t>maps</a:t>
            </a:r>
            <a:endParaRPr lang="en-AU" sz="2400" dirty="0"/>
          </a:p>
          <a:p>
            <a:pPr>
              <a:buSzPct val="100000"/>
              <a:buFont typeface="Arial" panose="020B0604020202020204" pitchFamily="34" charset="0"/>
              <a:buChar char="•"/>
            </a:pPr>
            <a:r>
              <a:rPr lang="en-AU" sz="2400" dirty="0" err="1"/>
              <a:t>PoW</a:t>
            </a:r>
            <a:r>
              <a:rPr lang="en-AU" sz="2400" dirty="0"/>
              <a:t> application is not supported by management plans where </a:t>
            </a:r>
            <a:r>
              <a:rPr lang="en-AU" sz="2400" dirty="0" smtClean="0"/>
              <a:t>required</a:t>
            </a:r>
            <a:endParaRPr lang="en-AU" sz="2400" dirty="0"/>
          </a:p>
        </p:txBody>
      </p:sp>
    </p:spTree>
    <p:extLst>
      <p:ext uri="{BB962C8B-B14F-4D97-AF65-F5344CB8AC3E}">
        <p14:creationId xmlns:p14="http://schemas.microsoft.com/office/powerpoint/2010/main" val="11613952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3200" dirty="0"/>
              <a:t>DMP approvals snapshot</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1760" y="1484784"/>
            <a:ext cx="4405069" cy="4961870"/>
          </a:xfrm>
          <a:prstGeom prst="rect">
            <a:avLst/>
          </a:prstGeom>
        </p:spPr>
      </p:pic>
    </p:spTree>
    <p:extLst>
      <p:ext uri="{BB962C8B-B14F-4D97-AF65-F5344CB8AC3E}">
        <p14:creationId xmlns:p14="http://schemas.microsoft.com/office/powerpoint/2010/main" val="5086621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3200" dirty="0"/>
              <a:t>DMP approvals snapshot</a:t>
            </a:r>
            <a:r>
              <a:rPr lang="en-AU" sz="3200" dirty="0" smtClean="0"/>
              <a:t>	</a:t>
            </a:r>
            <a:endParaRPr lang="en-AU" sz="3200"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05347" y="2056612"/>
            <a:ext cx="5955532" cy="3897300"/>
          </a:xfrm>
        </p:spPr>
      </p:pic>
    </p:spTree>
    <p:extLst>
      <p:ext uri="{BB962C8B-B14F-4D97-AF65-F5344CB8AC3E}">
        <p14:creationId xmlns:p14="http://schemas.microsoft.com/office/powerpoint/2010/main" val="9947782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4"/>
          <p:cNvSpPr>
            <a:spLocks noGrp="1"/>
          </p:cNvSpPr>
          <p:nvPr>
            <p:ph type="title"/>
          </p:nvPr>
        </p:nvSpPr>
        <p:spPr/>
        <p:txBody>
          <a:bodyPr/>
          <a:lstStyle/>
          <a:p>
            <a:pPr algn="ctr"/>
            <a:r>
              <a:rPr lang="en-AU" sz="3200" dirty="0" smtClean="0"/>
              <a:t>Stay informed!</a:t>
            </a:r>
          </a:p>
        </p:txBody>
      </p:sp>
      <p:sp>
        <p:nvSpPr>
          <p:cNvPr id="6" name="Content Placeholder 5"/>
          <p:cNvSpPr>
            <a:spLocks noGrp="1"/>
          </p:cNvSpPr>
          <p:nvPr>
            <p:ph idx="1"/>
          </p:nvPr>
        </p:nvSpPr>
        <p:spPr/>
        <p:txBody>
          <a:bodyPr/>
          <a:lstStyle/>
          <a:p>
            <a:pPr marL="0" indent="0">
              <a:buFontTx/>
              <a:buNone/>
              <a:defRPr/>
            </a:pPr>
            <a:r>
              <a:rPr lang="en-AU" sz="2400" dirty="0"/>
              <a:t>Subscribe to our email alert service </a:t>
            </a:r>
          </a:p>
          <a:p>
            <a:pPr marL="0" indent="0">
              <a:buFontTx/>
              <a:buNone/>
              <a:defRPr/>
            </a:pPr>
            <a:r>
              <a:rPr lang="en-AU" sz="2400" dirty="0"/>
              <a:t>and receive weekly news about:</a:t>
            </a:r>
          </a:p>
          <a:p>
            <a:pPr>
              <a:defRPr/>
            </a:pPr>
            <a:r>
              <a:rPr lang="en-AU" sz="2400" dirty="0"/>
              <a:t>recent publications</a:t>
            </a:r>
          </a:p>
          <a:p>
            <a:pPr>
              <a:defRPr/>
            </a:pPr>
            <a:r>
              <a:rPr lang="en-AU" sz="2400" dirty="0"/>
              <a:t>latest safety alerts</a:t>
            </a:r>
          </a:p>
          <a:p>
            <a:pPr>
              <a:defRPr/>
            </a:pPr>
            <a:r>
              <a:rPr lang="en-AU" sz="2400" dirty="0" smtClean="0"/>
              <a:t>what’s </a:t>
            </a:r>
            <a:r>
              <a:rPr lang="en-AU" sz="2400" dirty="0"/>
              <a:t>happening at Resources Safety.</a:t>
            </a:r>
          </a:p>
          <a:p>
            <a:pPr>
              <a:defRPr/>
            </a:pPr>
            <a:endParaRPr lang="en-AU" sz="2400" dirty="0"/>
          </a:p>
          <a:p>
            <a:pPr marL="0" indent="0">
              <a:buFontTx/>
              <a:buNone/>
              <a:defRPr/>
            </a:pPr>
            <a:r>
              <a:rPr lang="en-AU" sz="2400" dirty="0"/>
              <a:t>Visit </a:t>
            </a:r>
            <a:r>
              <a:rPr lang="en-AU" sz="2400" dirty="0">
                <a:solidFill>
                  <a:srgbClr val="C00000"/>
                </a:solidFill>
              </a:rPr>
              <a:t>www.dmp.wa.gov.au/ResourcesSafety</a:t>
            </a:r>
          </a:p>
          <a:p>
            <a:pPr marL="0" indent="0">
              <a:buFontTx/>
              <a:buNone/>
              <a:defRPr/>
            </a:pPr>
            <a:r>
              <a:rPr lang="en-AU" sz="2400" dirty="0"/>
              <a:t>to sign up</a:t>
            </a:r>
          </a:p>
          <a:p>
            <a:pPr>
              <a:defRPr/>
            </a:pPr>
            <a:endParaRPr lang="en-AU" sz="2400" dirty="0"/>
          </a:p>
        </p:txBody>
      </p:sp>
      <p:pic>
        <p:nvPicPr>
          <p:cNvPr id="33796" name="Picture 5"/>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156176" y="1700808"/>
            <a:ext cx="2049462" cy="192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6"/>
          <p:cNvPicPr>
            <a:picLocks noChangeAspect="1" noChangeArrowheads="1"/>
          </p:cNvPicPr>
          <p:nvPr/>
        </p:nvPicPr>
        <p:blipFill>
          <a:blip r:embed="rId4"/>
          <a:srcRect/>
          <a:stretch>
            <a:fillRect/>
          </a:stretch>
        </p:blipFill>
        <p:spPr bwMode="auto">
          <a:xfrm>
            <a:off x="7621463" y="3476708"/>
            <a:ext cx="1343025" cy="130651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3978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sz="3200" dirty="0" smtClean="0"/>
              <a:t>Programme of work (</a:t>
            </a:r>
            <a:r>
              <a:rPr lang="en-AU" sz="3200" dirty="0" err="1" smtClean="0"/>
              <a:t>PoW</a:t>
            </a:r>
            <a:r>
              <a:rPr lang="en-AU" sz="3200" dirty="0" smtClean="0"/>
              <a:t>) applications</a:t>
            </a:r>
            <a:endParaRPr lang="en-AU" sz="3200" dirty="0"/>
          </a:p>
        </p:txBody>
      </p:sp>
      <p:pic>
        <p:nvPicPr>
          <p:cNvPr id="10"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1547664" y="3429000"/>
            <a:ext cx="6034617" cy="2520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32572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200" dirty="0"/>
              <a:t>Overview</a:t>
            </a:r>
          </a:p>
        </p:txBody>
      </p:sp>
      <p:sp>
        <p:nvSpPr>
          <p:cNvPr id="4" name="Content Placeholder 3"/>
          <p:cNvSpPr>
            <a:spLocks noGrp="1"/>
          </p:cNvSpPr>
          <p:nvPr>
            <p:ph idx="1"/>
          </p:nvPr>
        </p:nvSpPr>
        <p:spPr>
          <a:xfrm>
            <a:off x="468313" y="2132856"/>
            <a:ext cx="8229600" cy="4032994"/>
          </a:xfrm>
        </p:spPr>
        <p:txBody>
          <a:bodyPr/>
          <a:lstStyle/>
          <a:p>
            <a:pPr>
              <a:buSzPct val="100000"/>
              <a:buFont typeface="Arial" panose="020B0604020202020204" pitchFamily="34" charset="0"/>
              <a:buChar char="•"/>
            </a:pPr>
            <a:r>
              <a:rPr lang="en-AU" sz="2800" dirty="0"/>
              <a:t>Legislative context</a:t>
            </a:r>
          </a:p>
          <a:p>
            <a:pPr>
              <a:buSzPct val="100000"/>
              <a:buFont typeface="Arial" panose="020B0604020202020204" pitchFamily="34" charset="0"/>
              <a:buChar char="•"/>
            </a:pPr>
            <a:r>
              <a:rPr lang="en-AU" sz="2800" dirty="0"/>
              <a:t>Types, tenure and activities approved</a:t>
            </a:r>
          </a:p>
          <a:p>
            <a:pPr>
              <a:buSzPct val="100000"/>
              <a:buFont typeface="Arial" panose="020B0604020202020204" pitchFamily="34" charset="0"/>
              <a:buChar char="•"/>
            </a:pPr>
            <a:r>
              <a:rPr lang="en-AU" sz="2800" dirty="0" smtClean="0"/>
              <a:t>Application </a:t>
            </a:r>
            <a:r>
              <a:rPr lang="en-AU" sz="2800" dirty="0"/>
              <a:t>process</a:t>
            </a:r>
          </a:p>
          <a:p>
            <a:pPr>
              <a:buSzPct val="100000"/>
              <a:buFont typeface="Arial" panose="020B0604020202020204" pitchFamily="34" charset="0"/>
              <a:buChar char="•"/>
            </a:pPr>
            <a:r>
              <a:rPr lang="en-AU" sz="2800" dirty="0"/>
              <a:t>Assessment and approval process</a:t>
            </a:r>
          </a:p>
          <a:p>
            <a:pPr>
              <a:buSzPct val="100000"/>
              <a:buFont typeface="Arial" panose="020B0604020202020204" pitchFamily="34" charset="0"/>
              <a:buChar char="•"/>
            </a:pPr>
            <a:r>
              <a:rPr lang="en-AU" sz="2800" dirty="0"/>
              <a:t>The ‘ins’ and ‘outs’ of </a:t>
            </a:r>
            <a:r>
              <a:rPr lang="en-AU" sz="2800" dirty="0" err="1"/>
              <a:t>PoW</a:t>
            </a:r>
            <a:r>
              <a:rPr lang="en-AU" sz="2800" dirty="0"/>
              <a:t> </a:t>
            </a:r>
            <a:r>
              <a:rPr lang="en-AU" sz="2800" dirty="0" smtClean="0"/>
              <a:t>applications</a:t>
            </a:r>
          </a:p>
          <a:p>
            <a:pPr>
              <a:buSzPct val="100000"/>
              <a:buFont typeface="Arial" panose="020B0604020202020204" pitchFamily="34" charset="0"/>
              <a:buChar char="•"/>
            </a:pPr>
            <a:r>
              <a:rPr lang="en-AU" sz="2800" dirty="0"/>
              <a:t>DMP approvals </a:t>
            </a:r>
            <a:r>
              <a:rPr lang="en-AU" sz="2800" dirty="0" smtClean="0"/>
              <a:t>snapshot</a:t>
            </a:r>
            <a:endParaRPr lang="en-AU" sz="2800" dirty="0"/>
          </a:p>
        </p:txBody>
      </p:sp>
    </p:spTree>
    <p:extLst>
      <p:ext uri="{BB962C8B-B14F-4D97-AF65-F5344CB8AC3E}">
        <p14:creationId xmlns:p14="http://schemas.microsoft.com/office/powerpoint/2010/main" val="42125338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3200" dirty="0"/>
              <a:t>Legislative context</a:t>
            </a:r>
          </a:p>
        </p:txBody>
      </p:sp>
      <p:sp>
        <p:nvSpPr>
          <p:cNvPr id="3" name="Content Placeholder 2"/>
          <p:cNvSpPr>
            <a:spLocks noGrp="1"/>
          </p:cNvSpPr>
          <p:nvPr>
            <p:ph idx="1"/>
          </p:nvPr>
        </p:nvSpPr>
        <p:spPr>
          <a:xfrm>
            <a:off x="468313" y="2060848"/>
            <a:ext cx="8229600" cy="4105002"/>
          </a:xfrm>
        </p:spPr>
        <p:txBody>
          <a:bodyPr>
            <a:normAutofit fontScale="70000" lnSpcReduction="20000"/>
          </a:bodyPr>
          <a:lstStyle/>
          <a:p>
            <a:pPr marL="0" indent="0">
              <a:buNone/>
            </a:pPr>
            <a:r>
              <a:rPr lang="en-AU" i="1" dirty="0"/>
              <a:t>Mining Act 1978 – </a:t>
            </a:r>
            <a:r>
              <a:rPr lang="en-AU" dirty="0"/>
              <a:t>requirement that a </a:t>
            </a:r>
            <a:r>
              <a:rPr lang="en-AU" dirty="0" err="1"/>
              <a:t>PoW</a:t>
            </a:r>
            <a:r>
              <a:rPr lang="en-AU" dirty="0"/>
              <a:t> be lodged in </a:t>
            </a:r>
            <a:r>
              <a:rPr lang="en-AU" dirty="0" smtClean="0"/>
              <a:t>prescribed </a:t>
            </a:r>
            <a:r>
              <a:rPr lang="en-AU" dirty="0"/>
              <a:t>manner and approved prior to the use of ground disturbing equipment for mineral exploration or prospecting purposes  </a:t>
            </a:r>
          </a:p>
          <a:p>
            <a:pPr marL="0" indent="0">
              <a:buNone/>
            </a:pPr>
            <a:endParaRPr lang="en-AU" dirty="0"/>
          </a:p>
          <a:p>
            <a:pPr marL="0" indent="0">
              <a:buNone/>
            </a:pPr>
            <a:r>
              <a:rPr lang="en-AU" dirty="0"/>
              <a:t>Failure to obtain or comply with a </a:t>
            </a:r>
            <a:r>
              <a:rPr lang="en-AU" dirty="0" err="1"/>
              <a:t>PoW</a:t>
            </a:r>
            <a:r>
              <a:rPr lang="en-AU" dirty="0"/>
              <a:t> approval constitutes a breach of tenement condition, potentially rendering that tenement liable to forfeiture or other enforcement action </a:t>
            </a:r>
          </a:p>
          <a:p>
            <a:pPr marL="0" indent="0">
              <a:buNone/>
            </a:pPr>
            <a:endParaRPr lang="en-AU" dirty="0"/>
          </a:p>
          <a:p>
            <a:pPr marL="0" indent="0">
              <a:buNone/>
            </a:pPr>
            <a:r>
              <a:rPr lang="en-AU" dirty="0"/>
              <a:t>An approved </a:t>
            </a:r>
            <a:r>
              <a:rPr lang="en-AU" dirty="0" err="1"/>
              <a:t>PoW</a:t>
            </a:r>
            <a:r>
              <a:rPr lang="en-AU" dirty="0"/>
              <a:t> does not absolve the proponent from obtaining approvals under other legislation e.g. clearing permit, licence to construct bores and extract groundwater, </a:t>
            </a:r>
            <a:r>
              <a:rPr lang="en-AU" dirty="0" smtClean="0"/>
              <a:t>declared rare flora (DRF) </a:t>
            </a:r>
            <a:r>
              <a:rPr lang="en-AU" dirty="0"/>
              <a:t>permit</a:t>
            </a:r>
          </a:p>
        </p:txBody>
      </p:sp>
    </p:spTree>
    <p:extLst>
      <p:ext uri="{BB962C8B-B14F-4D97-AF65-F5344CB8AC3E}">
        <p14:creationId xmlns:p14="http://schemas.microsoft.com/office/powerpoint/2010/main" val="39537069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3200" dirty="0"/>
              <a:t>Types, tenure and activities approved</a:t>
            </a:r>
          </a:p>
        </p:txBody>
      </p:sp>
      <p:sp>
        <p:nvSpPr>
          <p:cNvPr id="3" name="Content Placeholder 2"/>
          <p:cNvSpPr>
            <a:spLocks noGrp="1"/>
          </p:cNvSpPr>
          <p:nvPr>
            <p:ph idx="1"/>
          </p:nvPr>
        </p:nvSpPr>
        <p:spPr/>
        <p:txBody>
          <a:bodyPr>
            <a:normAutofit fontScale="70000" lnSpcReduction="20000"/>
          </a:bodyPr>
          <a:lstStyle/>
          <a:p>
            <a:pPr marL="0" indent="0">
              <a:buNone/>
            </a:pPr>
            <a:r>
              <a:rPr lang="en-AU" sz="3400" dirty="0"/>
              <a:t>Two (2) types of </a:t>
            </a:r>
            <a:r>
              <a:rPr lang="en-AU" sz="3400" dirty="0" err="1" smtClean="0"/>
              <a:t>PoWs</a:t>
            </a:r>
            <a:r>
              <a:rPr lang="en-AU" sz="3400" dirty="0"/>
              <a:t>:</a:t>
            </a:r>
          </a:p>
          <a:p>
            <a:pPr marL="457200" indent="-185738">
              <a:buFont typeface="+mj-lt"/>
              <a:buAutoNum type="arabicPeriod"/>
            </a:pPr>
            <a:r>
              <a:rPr lang="en-AU" sz="3400" dirty="0"/>
              <a:t> Programme of </a:t>
            </a:r>
            <a:r>
              <a:rPr lang="en-AU" sz="3400" dirty="0" smtClean="0"/>
              <a:t>work </a:t>
            </a:r>
            <a:r>
              <a:rPr lang="en-AU" sz="3400" dirty="0"/>
              <a:t>– Exploration (</a:t>
            </a:r>
            <a:r>
              <a:rPr lang="en-AU" sz="3400" dirty="0" err="1"/>
              <a:t>PoW</a:t>
            </a:r>
            <a:r>
              <a:rPr lang="en-AU" sz="3400" dirty="0"/>
              <a:t>-E)</a:t>
            </a:r>
          </a:p>
          <a:p>
            <a:pPr marL="457200" indent="-185738">
              <a:buFont typeface="+mj-lt"/>
              <a:buAutoNum type="arabicPeriod"/>
            </a:pPr>
            <a:r>
              <a:rPr lang="en-AU" sz="3400" dirty="0"/>
              <a:t> Programme of </a:t>
            </a:r>
            <a:r>
              <a:rPr lang="en-AU" sz="3400" dirty="0" smtClean="0"/>
              <a:t>work </a:t>
            </a:r>
            <a:r>
              <a:rPr lang="en-AU" sz="3400" dirty="0"/>
              <a:t>– Prospecting (</a:t>
            </a:r>
            <a:r>
              <a:rPr lang="en-AU" sz="3400" dirty="0" err="1"/>
              <a:t>PoW</a:t>
            </a:r>
            <a:r>
              <a:rPr lang="en-AU" sz="3400" dirty="0"/>
              <a:t>-P)</a:t>
            </a:r>
          </a:p>
          <a:p>
            <a:pPr marL="457200" indent="-185738">
              <a:buFont typeface="+mj-lt"/>
              <a:buAutoNum type="arabicPeriod"/>
            </a:pPr>
            <a:endParaRPr lang="en-AU" sz="3400" dirty="0"/>
          </a:p>
          <a:p>
            <a:pPr marL="0" indent="0">
              <a:buNone/>
            </a:pPr>
            <a:r>
              <a:rPr lang="en-AU" sz="3400" b="1" dirty="0" err="1"/>
              <a:t>PoW</a:t>
            </a:r>
            <a:r>
              <a:rPr lang="en-AU" sz="3400" b="1" dirty="0"/>
              <a:t>-E: </a:t>
            </a:r>
            <a:r>
              <a:rPr lang="en-AU" sz="3400" dirty="0"/>
              <a:t>approves </a:t>
            </a:r>
            <a:r>
              <a:rPr lang="en-AU" sz="3400" dirty="0" smtClean="0"/>
              <a:t>exploration drilling </a:t>
            </a:r>
            <a:r>
              <a:rPr lang="en-AU" sz="3400" dirty="0"/>
              <a:t>and associated activities including </a:t>
            </a:r>
            <a:r>
              <a:rPr lang="en-AU" sz="3400" dirty="0" smtClean="0"/>
              <a:t>construction of tracks</a:t>
            </a:r>
            <a:r>
              <a:rPr lang="en-AU" sz="3400" dirty="0"/>
              <a:t>, </a:t>
            </a:r>
            <a:r>
              <a:rPr lang="en-AU" sz="3400" dirty="0" smtClean="0"/>
              <a:t>pads, sumps, camps and core yards. </a:t>
            </a:r>
            <a:r>
              <a:rPr lang="en-AU" sz="3400" dirty="0" err="1"/>
              <a:t>PoW</a:t>
            </a:r>
            <a:r>
              <a:rPr lang="en-AU" sz="3400" dirty="0"/>
              <a:t>-E approval can also be sought for hydrological and geotechnical investigations</a:t>
            </a:r>
          </a:p>
          <a:p>
            <a:pPr marL="0" indent="0">
              <a:buNone/>
            </a:pPr>
            <a:r>
              <a:rPr lang="en-AU" sz="3400" dirty="0"/>
              <a:t> </a:t>
            </a:r>
          </a:p>
          <a:p>
            <a:pPr marL="0" indent="0">
              <a:buNone/>
            </a:pPr>
            <a:r>
              <a:rPr lang="en-AU" sz="3400" b="1" dirty="0" err="1"/>
              <a:t>PoW</a:t>
            </a:r>
            <a:r>
              <a:rPr lang="en-AU" sz="3400" b="1" dirty="0"/>
              <a:t>-P: </a:t>
            </a:r>
            <a:r>
              <a:rPr lang="en-AU" sz="3400" dirty="0"/>
              <a:t>approves </a:t>
            </a:r>
            <a:r>
              <a:rPr lang="en-AU" sz="3400" dirty="0" smtClean="0"/>
              <a:t>prospecting activities </a:t>
            </a:r>
            <a:r>
              <a:rPr lang="en-AU" sz="3400" dirty="0"/>
              <a:t>including scraping and detecting, costeaning/trenching, </a:t>
            </a:r>
            <a:r>
              <a:rPr lang="en-AU" sz="3400" dirty="0" err="1"/>
              <a:t>dryblowing</a:t>
            </a:r>
            <a:r>
              <a:rPr lang="en-AU" sz="3400" dirty="0"/>
              <a:t>, small wet alluvial plants and bulk sampling projects</a:t>
            </a:r>
          </a:p>
          <a:p>
            <a:pPr marL="0" indent="0">
              <a:buNone/>
            </a:pPr>
            <a:endParaRPr lang="en-AU" sz="1800" dirty="0"/>
          </a:p>
        </p:txBody>
      </p:sp>
    </p:spTree>
    <p:extLst>
      <p:ext uri="{BB962C8B-B14F-4D97-AF65-F5344CB8AC3E}">
        <p14:creationId xmlns:p14="http://schemas.microsoft.com/office/powerpoint/2010/main" val="33725301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3200" dirty="0"/>
              <a:t>Types, tenure and activities approved</a:t>
            </a:r>
          </a:p>
        </p:txBody>
      </p:sp>
      <p:sp>
        <p:nvSpPr>
          <p:cNvPr id="3" name="Content Placeholder 2"/>
          <p:cNvSpPr>
            <a:spLocks noGrp="1"/>
          </p:cNvSpPr>
          <p:nvPr>
            <p:ph idx="1"/>
          </p:nvPr>
        </p:nvSpPr>
        <p:spPr/>
        <p:txBody>
          <a:bodyPr/>
          <a:lstStyle/>
          <a:p>
            <a:pPr marL="0" indent="0">
              <a:buNone/>
            </a:pPr>
            <a:r>
              <a:rPr lang="en-AU" sz="2400" dirty="0"/>
              <a:t>Appropriate tenure must be held and tonnage limits apply as follows:</a:t>
            </a:r>
          </a:p>
          <a:p>
            <a:pPr marL="0" indent="0">
              <a:buNone/>
            </a:pPr>
            <a:endParaRPr lang="en-AU" sz="2400" dirty="0"/>
          </a:p>
          <a:p>
            <a:pPr marL="0" indent="0">
              <a:buNone/>
            </a:pPr>
            <a:r>
              <a:rPr lang="en-AU" sz="2400" b="1" dirty="0"/>
              <a:t>Exploration Licence: </a:t>
            </a:r>
            <a:r>
              <a:rPr lang="en-AU" sz="2400" dirty="0" smtClean="0"/>
              <a:t>1,000 </a:t>
            </a:r>
            <a:r>
              <a:rPr lang="en-AU" sz="2400" dirty="0"/>
              <a:t>tonnes for the life of the tenement</a:t>
            </a:r>
          </a:p>
          <a:p>
            <a:pPr marL="0" indent="0">
              <a:buNone/>
            </a:pPr>
            <a:endParaRPr lang="en-AU" sz="2400" dirty="0"/>
          </a:p>
          <a:p>
            <a:pPr marL="0" indent="0">
              <a:buNone/>
            </a:pPr>
            <a:r>
              <a:rPr lang="en-AU" sz="2400" b="1" dirty="0"/>
              <a:t>Prospecting Licence</a:t>
            </a:r>
            <a:r>
              <a:rPr lang="en-AU" sz="2400" dirty="0"/>
              <a:t>: 500 tonnes for the life of the tenement </a:t>
            </a:r>
          </a:p>
          <a:p>
            <a:pPr marL="0" indent="0">
              <a:buNone/>
            </a:pPr>
            <a:endParaRPr lang="en-AU" dirty="0"/>
          </a:p>
        </p:txBody>
      </p:sp>
    </p:spTree>
    <p:extLst>
      <p:ext uri="{BB962C8B-B14F-4D97-AF65-F5344CB8AC3E}">
        <p14:creationId xmlns:p14="http://schemas.microsoft.com/office/powerpoint/2010/main" val="2000374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333375"/>
            <a:ext cx="8229600" cy="1007393"/>
          </a:xfrm>
        </p:spPr>
        <p:txBody>
          <a:bodyPr/>
          <a:lstStyle/>
          <a:p>
            <a:pPr algn="ctr"/>
            <a:r>
              <a:rPr lang="en-AU" sz="3200" dirty="0"/>
              <a:t>Application process</a:t>
            </a:r>
          </a:p>
        </p:txBody>
      </p:sp>
      <p:sp>
        <p:nvSpPr>
          <p:cNvPr id="3" name="Content Placeholder 2"/>
          <p:cNvSpPr>
            <a:spLocks noGrp="1"/>
          </p:cNvSpPr>
          <p:nvPr>
            <p:ph idx="1"/>
          </p:nvPr>
        </p:nvSpPr>
        <p:spPr>
          <a:xfrm>
            <a:off x="251520" y="1916832"/>
            <a:ext cx="8640959" cy="4320480"/>
          </a:xfrm>
        </p:spPr>
        <p:txBody>
          <a:bodyPr/>
          <a:lstStyle/>
          <a:p>
            <a:pPr marL="0" indent="0">
              <a:buNone/>
            </a:pPr>
            <a:r>
              <a:rPr lang="en-AU" sz="2400" dirty="0"/>
              <a:t>Online lodgement for </a:t>
            </a:r>
            <a:r>
              <a:rPr lang="en-AU" sz="2400" dirty="0" err="1" smtClean="0"/>
              <a:t>PoW-Es</a:t>
            </a:r>
            <a:r>
              <a:rPr lang="en-AU" sz="2400" dirty="0" smtClean="0"/>
              <a:t> </a:t>
            </a:r>
            <a:r>
              <a:rPr lang="en-AU" sz="2400" dirty="0"/>
              <a:t>via the </a:t>
            </a:r>
            <a:r>
              <a:rPr lang="en-AU" sz="2400" dirty="0" smtClean="0"/>
              <a:t>environmental assessment </a:t>
            </a:r>
            <a:r>
              <a:rPr lang="en-AU" sz="2400" dirty="0"/>
              <a:t>and </a:t>
            </a:r>
            <a:r>
              <a:rPr lang="en-AU" sz="2400" dirty="0" smtClean="0"/>
              <a:t>regulatory system </a:t>
            </a:r>
            <a:r>
              <a:rPr lang="en-AU" sz="2400" dirty="0"/>
              <a:t>(EARS</a:t>
            </a:r>
            <a:r>
              <a:rPr lang="en-AU" sz="2400" dirty="0" smtClean="0"/>
              <a:t>) – screening checks undertaken by approvals coordinator</a:t>
            </a:r>
          </a:p>
          <a:p>
            <a:pPr marL="0" indent="0">
              <a:buNone/>
            </a:pPr>
            <a:endParaRPr lang="en-AU" sz="2400" dirty="0" smtClean="0"/>
          </a:p>
          <a:p>
            <a:pPr marL="0" indent="0">
              <a:buNone/>
            </a:pPr>
            <a:r>
              <a:rPr lang="en-AU" sz="2400" dirty="0" smtClean="0"/>
              <a:t>Hardcopy lodgement for </a:t>
            </a:r>
            <a:r>
              <a:rPr lang="en-AU" sz="2400" dirty="0" err="1" smtClean="0"/>
              <a:t>PoW</a:t>
            </a:r>
            <a:r>
              <a:rPr lang="en-AU" sz="2400" dirty="0" smtClean="0"/>
              <a:t>-Ps acceptable until </a:t>
            </a:r>
            <a:r>
              <a:rPr lang="en-AU" sz="2400" b="1" dirty="0" smtClean="0"/>
              <a:t>1 July 2016 </a:t>
            </a:r>
          </a:p>
          <a:p>
            <a:pPr marL="0" indent="0">
              <a:buNone/>
            </a:pPr>
            <a:endParaRPr lang="en-AU" sz="1600" b="1" dirty="0" smtClean="0"/>
          </a:p>
          <a:p>
            <a:pPr>
              <a:buSzPct val="50000"/>
              <a:buFont typeface="Wingdings" pitchFamily="2" charset="2"/>
              <a:buChar char="q"/>
            </a:pPr>
            <a:endParaRPr lang="en-AU" sz="2000" dirty="0"/>
          </a:p>
          <a:p>
            <a:pPr>
              <a:buSzPct val="50000"/>
              <a:buFont typeface="Wingdings" pitchFamily="2" charset="2"/>
              <a:buChar char="q"/>
            </a:pPr>
            <a:endParaRPr lang="en-AU" sz="2000" dirty="0" smtClean="0"/>
          </a:p>
          <a:p>
            <a:pPr>
              <a:buSzPct val="50000"/>
              <a:buFont typeface="Wingdings" pitchFamily="2" charset="2"/>
              <a:buChar char="q"/>
            </a:pPr>
            <a:endParaRPr lang="en-AU" sz="2000" dirty="0"/>
          </a:p>
          <a:p>
            <a:pPr>
              <a:buSzPct val="50000"/>
              <a:buFont typeface="Wingdings" pitchFamily="2" charset="2"/>
              <a:buChar char="q"/>
            </a:pPr>
            <a:endParaRPr lang="en-AU" sz="2000" dirty="0" smtClean="0"/>
          </a:p>
        </p:txBody>
      </p:sp>
    </p:spTree>
    <p:extLst>
      <p:ext uri="{BB962C8B-B14F-4D97-AF65-F5344CB8AC3E}">
        <p14:creationId xmlns:p14="http://schemas.microsoft.com/office/powerpoint/2010/main" val="37713972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3200" dirty="0"/>
              <a:t>Application </a:t>
            </a:r>
            <a:r>
              <a:rPr lang="en-AU" sz="3200" dirty="0" smtClean="0"/>
              <a:t>process</a:t>
            </a:r>
            <a:endParaRPr lang="en-AU" sz="3200" dirty="0"/>
          </a:p>
        </p:txBody>
      </p:sp>
      <p:sp>
        <p:nvSpPr>
          <p:cNvPr id="3" name="Content Placeholder 2"/>
          <p:cNvSpPr>
            <a:spLocks noGrp="1"/>
          </p:cNvSpPr>
          <p:nvPr>
            <p:ph idx="1"/>
          </p:nvPr>
        </p:nvSpPr>
        <p:spPr>
          <a:xfrm>
            <a:off x="468313" y="1484238"/>
            <a:ext cx="8229600" cy="4249018"/>
          </a:xfrm>
        </p:spPr>
        <p:txBody>
          <a:bodyPr/>
          <a:lstStyle/>
          <a:p>
            <a:pPr marL="0" indent="0">
              <a:spcAft>
                <a:spcPts val="1200"/>
              </a:spcAft>
              <a:buNone/>
            </a:pPr>
            <a:r>
              <a:rPr lang="en-AU" sz="1800" dirty="0" err="1"/>
              <a:t>PoW</a:t>
            </a:r>
            <a:r>
              <a:rPr lang="en-AU" sz="1800" dirty="0"/>
              <a:t> applications to be accurately completed and accompanied by supporting information as required which may include</a:t>
            </a:r>
            <a:r>
              <a:rPr lang="en-AU" sz="1800" dirty="0" smtClean="0"/>
              <a:t>:</a:t>
            </a:r>
            <a:endParaRPr lang="en-AU" sz="1800" dirty="0"/>
          </a:p>
          <a:p>
            <a:pPr>
              <a:spcAft>
                <a:spcPts val="1200"/>
              </a:spcAft>
              <a:buSzPct val="100000"/>
              <a:buFont typeface="Arial" panose="020B0604020202020204" pitchFamily="34" charset="0"/>
              <a:buChar char="•"/>
            </a:pPr>
            <a:r>
              <a:rPr lang="en-AU" sz="1800" b="1" dirty="0"/>
              <a:t>Cover letter </a:t>
            </a:r>
            <a:r>
              <a:rPr lang="en-AU" sz="1800" dirty="0"/>
              <a:t>– content may comprise of detailed information in relation to the receiving environment, a summary of stakeholder consultation undertaken, status update in relation to other approvals that may be required or description of compliance with tenement </a:t>
            </a:r>
            <a:r>
              <a:rPr lang="en-AU" sz="1800" dirty="0" smtClean="0"/>
              <a:t>conditions</a:t>
            </a:r>
            <a:endParaRPr lang="en-AU" sz="1800" b="1" dirty="0" smtClean="0"/>
          </a:p>
          <a:p>
            <a:pPr>
              <a:spcAft>
                <a:spcPts val="1200"/>
              </a:spcAft>
              <a:buSzPct val="100000"/>
              <a:buFont typeface="Arial" panose="020B0604020202020204" pitchFamily="34" charset="0"/>
              <a:buChar char="•"/>
            </a:pPr>
            <a:r>
              <a:rPr lang="en-AU" sz="1800" b="1" dirty="0" smtClean="0"/>
              <a:t>Detailed </a:t>
            </a:r>
            <a:r>
              <a:rPr lang="en-AU" sz="1800" b="1" dirty="0"/>
              <a:t>map </a:t>
            </a:r>
            <a:r>
              <a:rPr lang="en-AU" sz="1800" dirty="0"/>
              <a:t>include scale bar, legend, </a:t>
            </a:r>
            <a:r>
              <a:rPr lang="en-AU" sz="1800" dirty="0" smtClean="0"/>
              <a:t>grid </a:t>
            </a:r>
            <a:r>
              <a:rPr lang="en-AU" sz="1800" dirty="0"/>
              <a:t>coordinates, tenement boundaries and labels, proposed drill hole locations and line and track </a:t>
            </a:r>
            <a:r>
              <a:rPr lang="en-AU" sz="1800" dirty="0" smtClean="0"/>
              <a:t>clearing</a:t>
            </a:r>
            <a:endParaRPr lang="en-AU" sz="1800" b="1" dirty="0" smtClean="0"/>
          </a:p>
          <a:p>
            <a:pPr>
              <a:spcAft>
                <a:spcPts val="1200"/>
              </a:spcAft>
              <a:buSzPct val="100000"/>
              <a:buFont typeface="Arial" panose="020B0604020202020204" pitchFamily="34" charset="0"/>
              <a:buChar char="•"/>
            </a:pPr>
            <a:r>
              <a:rPr lang="en-AU" sz="1800" b="1" dirty="0" smtClean="0"/>
              <a:t>Letter </a:t>
            </a:r>
            <a:r>
              <a:rPr lang="en-AU" sz="1800" b="1" dirty="0"/>
              <a:t>of consent </a:t>
            </a:r>
            <a:r>
              <a:rPr lang="en-AU" sz="1800" dirty="0"/>
              <a:t>from </a:t>
            </a:r>
            <a:r>
              <a:rPr lang="en-AU" sz="1800" dirty="0" smtClean="0"/>
              <a:t>all tenement holders including other parties that may have an interest in the tenement</a:t>
            </a:r>
            <a:endParaRPr lang="en-AU" sz="1800" dirty="0"/>
          </a:p>
          <a:p>
            <a:pPr>
              <a:spcAft>
                <a:spcPts val="1200"/>
              </a:spcAft>
              <a:buSzPct val="100000"/>
              <a:buFont typeface="Arial" panose="020B0604020202020204" pitchFamily="34" charset="0"/>
              <a:buChar char="•"/>
            </a:pPr>
            <a:r>
              <a:rPr lang="en-AU" sz="1800" b="1" dirty="0"/>
              <a:t>Excess tonnage approval </a:t>
            </a:r>
            <a:r>
              <a:rPr lang="en-AU" sz="1800" dirty="0"/>
              <a:t>from </a:t>
            </a:r>
            <a:r>
              <a:rPr lang="en-AU" sz="1800" dirty="0" smtClean="0"/>
              <a:t>Mineral </a:t>
            </a:r>
            <a:r>
              <a:rPr lang="en-AU" sz="1800" dirty="0"/>
              <a:t>Titles </a:t>
            </a:r>
            <a:r>
              <a:rPr lang="en-AU" sz="1800" dirty="0" smtClean="0"/>
              <a:t>Division</a:t>
            </a:r>
            <a:endParaRPr lang="en-AU" sz="1800" dirty="0"/>
          </a:p>
          <a:p>
            <a:pPr>
              <a:spcAft>
                <a:spcPts val="1200"/>
              </a:spcAft>
              <a:buSzPct val="100000"/>
              <a:buFont typeface="Arial" panose="020B0604020202020204" pitchFamily="34" charset="0"/>
              <a:buChar char="•"/>
            </a:pPr>
            <a:r>
              <a:rPr lang="en-AU" sz="1800" b="1" dirty="0" smtClean="0"/>
              <a:t>Management plans </a:t>
            </a:r>
            <a:r>
              <a:rPr lang="en-AU" sz="1800" dirty="0" smtClean="0"/>
              <a:t>where required</a:t>
            </a:r>
            <a:endParaRPr lang="en-AU" sz="1800" dirty="0"/>
          </a:p>
        </p:txBody>
      </p:sp>
    </p:spTree>
    <p:extLst>
      <p:ext uri="{BB962C8B-B14F-4D97-AF65-F5344CB8AC3E}">
        <p14:creationId xmlns:p14="http://schemas.microsoft.com/office/powerpoint/2010/main" val="4087740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3200" dirty="0"/>
              <a:t>Assessment and approval process</a:t>
            </a:r>
          </a:p>
        </p:txBody>
      </p:sp>
      <p:sp>
        <p:nvSpPr>
          <p:cNvPr id="3" name="Content Placeholder 2"/>
          <p:cNvSpPr>
            <a:spLocks noGrp="1"/>
          </p:cNvSpPr>
          <p:nvPr>
            <p:ph idx="1"/>
          </p:nvPr>
        </p:nvSpPr>
        <p:spPr>
          <a:xfrm>
            <a:off x="467544" y="2060848"/>
            <a:ext cx="8229600" cy="4320480"/>
          </a:xfrm>
        </p:spPr>
        <p:txBody>
          <a:bodyPr/>
          <a:lstStyle/>
          <a:p>
            <a:pPr marL="0" indent="0">
              <a:buNone/>
            </a:pPr>
            <a:r>
              <a:rPr lang="en-AU" sz="2000" dirty="0"/>
              <a:t>Assessing officer will check for compliance with tenement conditions and undertake database searches in relation to activities proposed. </a:t>
            </a:r>
            <a:r>
              <a:rPr lang="en-AU" sz="2000" dirty="0" smtClean="0"/>
              <a:t>Checks </a:t>
            </a:r>
            <a:r>
              <a:rPr lang="en-AU" sz="2000" dirty="0"/>
              <a:t>also undertaken for excess tonnage </a:t>
            </a:r>
            <a:r>
              <a:rPr lang="en-AU" sz="2000" dirty="0" smtClean="0"/>
              <a:t>approval, iron ore endorsements and </a:t>
            </a:r>
            <a:r>
              <a:rPr lang="en-AU" sz="2000" dirty="0"/>
              <a:t>surface rights where required </a:t>
            </a:r>
          </a:p>
          <a:p>
            <a:pPr marL="0" indent="0">
              <a:buNone/>
            </a:pPr>
            <a:endParaRPr lang="en-AU" sz="2000" dirty="0"/>
          </a:p>
          <a:p>
            <a:pPr marL="0" indent="0">
              <a:buNone/>
            </a:pPr>
            <a:r>
              <a:rPr lang="en-AU" sz="2000" dirty="0"/>
              <a:t>Further information from the proponent may be requested by the assessing officer once the </a:t>
            </a:r>
            <a:r>
              <a:rPr lang="en-AU" sz="2000" dirty="0" err="1"/>
              <a:t>PoW</a:t>
            </a:r>
            <a:r>
              <a:rPr lang="en-AU" sz="2000" dirty="0"/>
              <a:t> has been accepted for </a:t>
            </a:r>
            <a:r>
              <a:rPr lang="en-AU" sz="2000" dirty="0" smtClean="0"/>
              <a:t>assessment</a:t>
            </a:r>
          </a:p>
          <a:p>
            <a:pPr marL="0" indent="0">
              <a:buNone/>
            </a:pPr>
            <a:endParaRPr lang="en-AU" sz="2000" dirty="0"/>
          </a:p>
          <a:p>
            <a:pPr marL="0" indent="0">
              <a:buNone/>
            </a:pPr>
            <a:r>
              <a:rPr lang="en-AU" sz="2000" dirty="0"/>
              <a:t>Internal and external agency advice may be required depending on location or other environmental aspects of the </a:t>
            </a:r>
            <a:r>
              <a:rPr lang="en-AU" sz="2000" dirty="0" smtClean="0"/>
              <a:t>proposal</a:t>
            </a:r>
            <a:endParaRPr lang="en-AU" sz="2000" dirty="0"/>
          </a:p>
        </p:txBody>
      </p:sp>
    </p:spTree>
    <p:extLst>
      <p:ext uri="{BB962C8B-B14F-4D97-AF65-F5344CB8AC3E}">
        <p14:creationId xmlns:p14="http://schemas.microsoft.com/office/powerpoint/2010/main" val="1194734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ial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36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Official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36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0_Official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36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ial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36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ficial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36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Official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36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Official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36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Official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36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Official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36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Official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36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Official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36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OurDocs Document" ma:contentTypeID="0x0101000AC6246A9CD2FC45B52DC6FEC0F0AAAA00A5C1F1DA62DAB340B34B67F1BBB7A427" ma:contentTypeVersion="32" ma:contentTypeDescription="Create a new document." ma:contentTypeScope="" ma:versionID="ed85fc0e994bd587aacbec29dd8edd5c">
  <xsd:schema xmlns:xsd="http://www.w3.org/2001/XMLSchema" xmlns:xs="http://www.w3.org/2001/XMLSchema" xmlns:p="http://schemas.microsoft.com/office/2006/metadata/properties" xmlns:ns2="dce3ed02-b0cd-470d-9119-e5f1a2533a21" targetNamespace="http://schemas.microsoft.com/office/2006/metadata/properties" ma:root="true" ma:fieldsID="d6fc7f555b4b50738d5ce00429abb5da" ns2:_="">
    <xsd:import namespace="dce3ed02-b0cd-470d-9119-e5f1a2533a21"/>
    <xsd:element name="properties">
      <xsd:complexType>
        <xsd:sequence>
          <xsd:element name="documentManagement">
            <xsd:complexType>
              <xsd:all>
                <xsd:element ref="ns2:OurDocsDataStore"/>
                <xsd:element ref="ns2:OurDocsDocId"/>
                <xsd:element ref="ns2:OurDocsVersionNumber"/>
                <xsd:element ref="ns2:OurDocsIsRecordsDocument" minOccurs="0"/>
                <xsd:element ref="ns2:OurDocsIsLocked" minOccurs="0"/>
                <xsd:element ref="ns2:OurDocsTitle" minOccurs="0"/>
                <xsd:element ref="ns2:OurDocsDescription" minOccurs="0"/>
                <xsd:element ref="ns2:OurDocsAuthor" minOccurs="0"/>
                <xsd:element ref="ns2:OurDocsLocation" minOccurs="0"/>
                <xsd:element ref="ns2:OurDocsReleaseClassification" minOccurs="0"/>
                <xsd:element ref="ns2:OurDocsDocumentType" minOccurs="0"/>
                <xsd:element ref="ns2:OurDocsDocumentDate" minOccurs="0"/>
                <xsd:element ref="ns2:OurDocsDocumentSource" minOccurs="0"/>
                <xsd:element ref="ns2:OurDocsFileNumbers" minOccurs="0"/>
                <xsd:element ref="ns2:OurDocsLockedBy" minOccurs="0"/>
                <xsd:element ref="ns2:OurDocsLockedOnBehalfOf" minOccurs="0"/>
                <xsd:element ref="ns2:OurDocsLockedOn" minOccurs="0"/>
                <xsd:element ref="ns2:OurDocsVersionCreatedBy" minOccurs="0"/>
                <xsd:element ref="ns2:OurDocsVersionCreatedAt" minOccurs="0"/>
                <xsd:element ref="ns2:OurDocsVersionReas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e3ed02-b0cd-470d-9119-e5f1a2533a21" elementFormDefault="qualified">
    <xsd:import namespace="http://schemas.microsoft.com/office/2006/documentManagement/types"/>
    <xsd:import namespace="http://schemas.microsoft.com/office/infopath/2007/PartnerControls"/>
    <xsd:element name="OurDocsDataStore" ma:index="8" ma:displayName="DataStore" ma:internalName="OurDocsDataStore">
      <xsd:simpleType>
        <xsd:restriction base="dms:Text"/>
      </xsd:simpleType>
    </xsd:element>
    <xsd:element name="OurDocsDocId" ma:index="9" ma:displayName="DocId" ma:internalName="OurDocsDocId">
      <xsd:simpleType>
        <xsd:restriction base="dms:Text"/>
      </xsd:simpleType>
    </xsd:element>
    <xsd:element name="OurDocsVersionNumber" ma:index="10" ma:displayName="VersionNumber" ma:internalName="OurDocsVersionNumber">
      <xsd:simpleType>
        <xsd:restriction base="dms:Text"/>
      </xsd:simpleType>
    </xsd:element>
    <xsd:element name="OurDocsIsRecordsDocument" ma:index="11" nillable="true" ma:displayName="IsRecordsDocument" ma:internalName="OurDocsIsRecordsDocument">
      <xsd:simpleType>
        <xsd:restriction base="dms:Boolean"/>
      </xsd:simpleType>
    </xsd:element>
    <xsd:element name="OurDocsIsLocked" ma:index="12" nillable="true" ma:displayName="IsLocked" ma:internalName="OurDocsIsLocked">
      <xsd:simpleType>
        <xsd:restriction base="dms:Boolean"/>
      </xsd:simpleType>
    </xsd:element>
    <xsd:element name="OurDocsTitle" ma:index="13" nillable="true" ma:displayName="Title" ma:internalName="OurDocsTitle">
      <xsd:simpleType>
        <xsd:restriction base="dms:Text"/>
      </xsd:simpleType>
    </xsd:element>
    <xsd:element name="OurDocsDescription" ma:index="14" nillable="true" ma:displayName="Description" ma:internalName="OurDocsDescription">
      <xsd:simpleType>
        <xsd:restriction base="dms:Note">
          <xsd:maxLength value="255"/>
        </xsd:restriction>
      </xsd:simpleType>
    </xsd:element>
    <xsd:element name="OurDocsAuthor" ma:index="15" nillable="true" ma:displayName="Author" ma:internalName="OurDocsAuthor">
      <xsd:simpleType>
        <xsd:restriction base="dms:Text"/>
      </xsd:simpleType>
    </xsd:element>
    <xsd:element name="OurDocsLocation" ma:index="16" nillable="true" ma:displayName="Location" ma:internalName="OurDocsLocation">
      <xsd:simpleType>
        <xsd:restriction base="dms:Text"/>
      </xsd:simpleType>
    </xsd:element>
    <xsd:element name="OurDocsReleaseClassification" ma:index="17" nillable="true" ma:displayName="ReleaseClassification" ma:internalName="OurDocsReleaseClassification">
      <xsd:simpleType>
        <xsd:restriction base="dms:Choice">
          <xsd:enumeration value="Departmental Use Only"/>
          <xsd:enumeration value="Within Government Only"/>
          <xsd:enumeration value="Addressee Use Only"/>
          <xsd:enumeration value="Addressee and Within Government Only"/>
          <xsd:enumeration value="For Public Release"/>
          <xsd:enumeration value="UNKNOWN"/>
        </xsd:restriction>
      </xsd:simpleType>
    </xsd:element>
    <xsd:element name="OurDocsDocumentType" ma:index="18" nillable="true" ma:displayName="DocumentType" ma:internalName="OurDocsDocumentType">
      <xsd:simpleType>
        <xsd:restriction base="dms:Choice">
          <xsd:enumeration value="Administration"/>
          <xsd:enumeration value="Agenda"/>
          <xsd:enumeration value="Appointment"/>
          <xsd:enumeration value="Briefing Note"/>
          <xsd:enumeration value="Certificate of Competency"/>
          <xsd:enumeration value="Corporate Executive"/>
          <xsd:enumeration value="Corporate Form"/>
          <xsd:enumeration value="Corporate Policy"/>
          <xsd:enumeration value="Corporate Procedure"/>
          <xsd:enumeration value="Document"/>
          <xsd:enumeration value="Email"/>
          <xsd:enumeration value="External Presentations"/>
          <xsd:enumeration value="External Published Document"/>
          <xsd:enumeration value="Facsimile"/>
          <xsd:enumeration value="File"/>
          <xsd:enumeration value="File Note"/>
          <xsd:enumeration value="Form"/>
          <xsd:enumeration value="Incident Report"/>
          <xsd:enumeration value="Internal Memo"/>
          <xsd:enumeration value="Internal Presentations"/>
          <xsd:enumeration value="Investigation Document"/>
          <xsd:enumeration value="Letter"/>
          <xsd:enumeration value="Map"/>
          <xsd:enumeration value="Memorandum"/>
          <xsd:enumeration value="Ministerial"/>
          <xsd:enumeration value="Minutes"/>
          <xsd:enumeration value="Other"/>
          <xsd:enumeration value="Permit"/>
          <xsd:enumeration value="Photos"/>
          <xsd:enumeration value="Policy"/>
          <xsd:enumeration value="Press Clipping"/>
          <xsd:enumeration value="Press Release"/>
          <xsd:enumeration value="Procurement"/>
          <xsd:enumeration value="Production Report"/>
          <xsd:enumeration value="Report"/>
          <xsd:enumeration value="Risk Management"/>
          <xsd:enumeration value="Royalty Audit"/>
          <xsd:enumeration value="Royalty Payment/Revenue"/>
          <xsd:enumeration value="Royalty Return"/>
          <xsd:enumeration value="Safety Bulletin"/>
          <xsd:enumeration value="Speech"/>
          <xsd:enumeration value="Training"/>
          <xsd:enumeration value="Web Document"/>
        </xsd:restriction>
      </xsd:simpleType>
    </xsd:element>
    <xsd:element name="OurDocsDocumentDate" ma:index="19" nillable="true" ma:displayName="DocumentDate" ma:internalName="OurDocsDocumentDate">
      <xsd:simpleType>
        <xsd:restriction base="dms:DateTime"/>
      </xsd:simpleType>
    </xsd:element>
    <xsd:element name="OurDocsDocumentSource" ma:index="20" nillable="true" ma:displayName="DocumentSource" ma:internalName="OurDocsDocumentSource">
      <xsd:simpleType>
        <xsd:restriction base="dms:Choice">
          <xsd:enumeration value="Internal"/>
          <xsd:enumeration value="External"/>
          <xsd:enumeration value="UNKNOWN"/>
        </xsd:restriction>
      </xsd:simpleType>
    </xsd:element>
    <xsd:element name="OurDocsFileNumbers" ma:index="21" nillable="true" ma:displayName="FileNumbers" ma:internalName="OurDocsFileNumbers">
      <xsd:simpleType>
        <xsd:restriction base="dms:Note">
          <xsd:maxLength value="255"/>
        </xsd:restriction>
      </xsd:simpleType>
    </xsd:element>
    <xsd:element name="OurDocsLockedBy" ma:index="22" nillable="true" ma:displayName="LockedBy" ma:internalName="OurDocsLockedBy">
      <xsd:simpleType>
        <xsd:restriction base="dms:Text"/>
      </xsd:simpleType>
    </xsd:element>
    <xsd:element name="OurDocsLockedOnBehalfOf" ma:index="23" nillable="true" ma:displayName="LockedOnBehalfOf" ma:internalName="OurDocsLockedOnBehalfOf">
      <xsd:simpleType>
        <xsd:restriction base="dms:Text"/>
      </xsd:simpleType>
    </xsd:element>
    <xsd:element name="OurDocsLockedOn" ma:index="24" nillable="true" ma:displayName="LockedOn" ma:internalName="OurDocsLockedOn">
      <xsd:simpleType>
        <xsd:restriction base="dms:DateTime"/>
      </xsd:simpleType>
    </xsd:element>
    <xsd:element name="OurDocsVersionCreatedBy" ma:index="25" nillable="true" ma:displayName="VersionCreatedBy" ma:internalName="OurDocsVersionCreatedBy">
      <xsd:simpleType>
        <xsd:restriction base="dms:Text"/>
      </xsd:simpleType>
    </xsd:element>
    <xsd:element name="OurDocsVersionCreatedAt" ma:index="26" nillable="true" ma:displayName="VersionCreatedAt" ma:internalName="OurDocsVersionCreatedAt">
      <xsd:simpleType>
        <xsd:restriction base="dms:DateTime"/>
      </xsd:simpleType>
    </xsd:element>
    <xsd:element name="OurDocsVersionReason" ma:index="27" nillable="true" ma:displayName="VersionReason" ma:internalName="OurDocsVersionReas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47aadd75-fb41-49d7-866d-414b51aa1b7e" ContentTypeId="0x0101000AC6246A9CD2FC45B52DC6FEC0F0AAAA"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OurDocsVersionReason xmlns="dce3ed02-b0cd-470d-9119-e5f1a2533a21" xsi:nil="true"/>
    <OurDocsVersionCreatedAt xmlns="dce3ed02-b0cd-470d-9119-e5f1a2533a21">2015-07-03T05:52:23+00:00</OurDocsVersionCreatedAt>
    <OurDocsDocId xmlns="dce3ed02-b0cd-470d-9119-e5f1a2533a21">001434.Safety.Coms</OurDocsDocId>
    <OurDocsDocumentSource xmlns="dce3ed02-b0cd-470d-9119-e5f1a2533a21">Internal</OurDocsDocumentSource>
    <OurDocsLocation xmlns="dce3ed02-b0cd-470d-9119-e5f1a2533a21">Perth</OurDocsLocation>
    <OurDocsDataStore xmlns="dce3ed02-b0cd-470d-9119-e5f1a2533a21">Central</OurDocsDataStore>
    <OurDocsReleaseClassification xmlns="dce3ed02-b0cd-470d-9119-e5f1a2533a21">Departmental Use Only</OurDocsReleaseClassification>
    <OurDocsTitle xmlns="dce3ed02-b0cd-470d-9119-e5f1a2533a21">MS - Toolbox Presentation - 2015 Exploration Industry Forum - Programme of Work (PoW) applications</OurDocsTitle>
    <OurDocsLockedOnBehalfOf xmlns="dce3ed02-b0cd-470d-9119-e5f1a2533a21" xsi:nil="true"/>
    <OurDocsVersionNumber xmlns="dce3ed02-b0cd-470d-9119-e5f1a2533a21">1</OurDocsVersionNumber>
    <OurDocsAuthor xmlns="dce3ed02-b0cd-470d-9119-e5f1a2533a21">EDMONDSON, Vicki</OurDocsAuthor>
    <OurDocsDescription xmlns="dce3ed02-b0cd-470d-9119-e5f1a2533a21" xsi:nil="true"/>
    <OurDocsVersionCreatedBy xmlns="dce3ed02-b0cd-470d-9119-e5f1a2533a21">MIRSDVE</OurDocsVersionCreatedBy>
    <OurDocsIsLocked xmlns="dce3ed02-b0cd-470d-9119-e5f1a2533a21">false</OurDocsIsLocked>
    <OurDocsDocumentType xmlns="dce3ed02-b0cd-470d-9119-e5f1a2533a21">Web Document</OurDocsDocumentType>
    <OurDocsIsRecordsDocument xmlns="dce3ed02-b0cd-470d-9119-e5f1a2533a21">false</OurDocsIsRecordsDocument>
    <OurDocsDocumentDate xmlns="dce3ed02-b0cd-470d-9119-e5f1a2533a21">2015-07-02T16:00:00+00:00</OurDocsDocumentDate>
    <OurDocsLockedBy xmlns="dce3ed02-b0cd-470d-9119-e5f1a2533a21" xsi:nil="true"/>
    <OurDocsFileNumbers xmlns="dce3ed02-b0cd-470d-9119-e5f1a2533a21" xsi:nil="true"/>
    <OurDocsLockedOn xmlns="dce3ed02-b0cd-470d-9119-e5f1a2533a21" xsi:nil="true"/>
  </documentManagement>
</p:properties>
</file>

<file path=customXml/itemProps1.xml><?xml version="1.0" encoding="utf-8"?>
<ds:datastoreItem xmlns:ds="http://schemas.openxmlformats.org/officeDocument/2006/customXml" ds:itemID="{ABB10D41-BFA8-418F-BDF7-3240DAA8DF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e3ed02-b0cd-470d-9119-e5f1a2533a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A61D35E-ABCC-4B89-8FB1-6B411F1D7E2A}">
  <ds:schemaRefs>
    <ds:schemaRef ds:uri="Microsoft.SharePoint.Taxonomy.ContentTypeSync"/>
  </ds:schemaRefs>
</ds:datastoreItem>
</file>

<file path=customXml/itemProps3.xml><?xml version="1.0" encoding="utf-8"?>
<ds:datastoreItem xmlns:ds="http://schemas.openxmlformats.org/officeDocument/2006/customXml" ds:itemID="{ECCC5647-891B-4097-B8A7-37E65A2BEF08}">
  <ds:schemaRefs>
    <ds:schemaRef ds:uri="http://schemas.microsoft.com/sharepoint/v3/contenttype/forms"/>
  </ds:schemaRefs>
</ds:datastoreItem>
</file>

<file path=customXml/itemProps4.xml><?xml version="1.0" encoding="utf-8"?>
<ds:datastoreItem xmlns:ds="http://schemas.openxmlformats.org/officeDocument/2006/customXml" ds:itemID="{F40DD3F1-344A-4A30-9C22-0D8A772FD7A9}">
  <ds:schemaRefs>
    <ds:schemaRef ds:uri="dce3ed02-b0cd-470d-9119-e5f1a2533a21"/>
    <ds:schemaRef ds:uri="http://purl.org/dc/dcmitype/"/>
    <ds:schemaRef ds:uri="http://purl.org/dc/terms/"/>
    <ds:schemaRef ds:uri="http://schemas.openxmlformats.org/package/2006/metadata/core-properties"/>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236</TotalTime>
  <Words>1733</Words>
  <Application>Microsoft Office PowerPoint</Application>
  <PresentationFormat>On-screen Show (4:3)</PresentationFormat>
  <Paragraphs>153</Paragraphs>
  <Slides>14</Slides>
  <Notes>14</Notes>
  <HiddenSlides>0</HiddenSlides>
  <MMClips>0</MMClips>
  <ScaleCrop>false</ScaleCrop>
  <HeadingPairs>
    <vt:vector size="4" baseType="variant">
      <vt:variant>
        <vt:lpstr>Theme</vt:lpstr>
      </vt:variant>
      <vt:variant>
        <vt:i4>11</vt:i4>
      </vt:variant>
      <vt:variant>
        <vt:lpstr>Slide Titles</vt:lpstr>
      </vt:variant>
      <vt:variant>
        <vt:i4>14</vt:i4>
      </vt:variant>
    </vt:vector>
  </HeadingPairs>
  <TitlesOfParts>
    <vt:vector size="25" baseType="lpstr">
      <vt:lpstr>Official Presentation</vt:lpstr>
      <vt:lpstr>1_Official Presentation</vt:lpstr>
      <vt:lpstr>2_Official Presentation</vt:lpstr>
      <vt:lpstr>3_Official Presentation</vt:lpstr>
      <vt:lpstr>4_Official Presentation</vt:lpstr>
      <vt:lpstr>5_Official Presentation</vt:lpstr>
      <vt:lpstr>6_Official Presentation</vt:lpstr>
      <vt:lpstr>7_Official Presentation</vt:lpstr>
      <vt:lpstr>8_Official Presentation</vt:lpstr>
      <vt:lpstr>9_Official Presentation</vt:lpstr>
      <vt:lpstr>10_Official Presentation</vt:lpstr>
      <vt:lpstr>Please read this before using presentation</vt:lpstr>
      <vt:lpstr>Programme of work (PoW) applications</vt:lpstr>
      <vt:lpstr>Overview</vt:lpstr>
      <vt:lpstr>Legislative context</vt:lpstr>
      <vt:lpstr>Types, tenure and activities approved</vt:lpstr>
      <vt:lpstr>Types, tenure and activities approved</vt:lpstr>
      <vt:lpstr>Application process</vt:lpstr>
      <vt:lpstr>Application process</vt:lpstr>
      <vt:lpstr>Assessment and approval process</vt:lpstr>
      <vt:lpstr>Assessment and approval process </vt:lpstr>
      <vt:lpstr>  ‘Ins’ and ‘outs’ of PoW applications  </vt:lpstr>
      <vt:lpstr>DMP approvals snapshot</vt:lpstr>
      <vt:lpstr>DMP approvals snapshot </vt:lpstr>
      <vt:lpstr>Stay informed!</vt:lpstr>
    </vt:vector>
  </TitlesOfParts>
  <Company>Department of Mines and Petroleum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 - Toolbox Presentation - 2015 Exploration Industry Forum - Programme of Work (PoW) applications</dc:title>
  <dc:creator>EDMONDSON, Vicki</dc:creator>
  <cp:lastModifiedBy>MOORE, Bec</cp:lastModifiedBy>
  <cp:revision>8</cp:revision>
  <dcterms:created xsi:type="dcterms:W3CDTF">2015-07-03T03:42:49Z</dcterms:created>
  <dcterms:modified xsi:type="dcterms:W3CDTF">2016-01-05T03:14:29Z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0x0101000AC6246A9CD2FC45B52DC6FEC0F0AAAA00A5C1F1DA62DAB340B34B67F1BBB7A427</vt:lpwstr>
  </property>
  <property fmtid="{D5CDD505-2E9C-101B-9397-08002B2CF9AE}" pid="3" name="Site">
    <vt:lpwstr>Perth</vt:lpwstr>
  </property>
  <property fmtid="{D5CDD505-2E9C-101B-9397-08002B2CF9AE}" pid="4" name="SecType">
    <vt:lpwstr>Departmental Use Only</vt:lpwstr>
  </property>
  <property fmtid="{D5CDD505-2E9C-101B-9397-08002B2CF9AE}" pid="5" name="DataStore">
    <vt:lpwstr>Central</vt:lpwstr>
  </property>
  <property fmtid="{D5CDD505-2E9C-101B-9397-08002B2CF9AE}" pid="6" name="ReleaseClassification">
    <vt:lpwstr>Departmental Use Only</vt:lpwstr>
  </property>
</Properties>
</file>