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5"/>
  </p:sldMasterIdLst>
  <p:notesMasterIdLst>
    <p:notesMasterId r:id="rId15"/>
  </p:notesMasterIdLst>
  <p:sldIdLst>
    <p:sldId id="301" r:id="rId6"/>
    <p:sldId id="256" r:id="rId7"/>
    <p:sldId id="286" r:id="rId8"/>
    <p:sldId id="294" r:id="rId9"/>
    <p:sldId id="295" r:id="rId10"/>
    <p:sldId id="281" r:id="rId11"/>
    <p:sldId id="297" r:id="rId12"/>
    <p:sldId id="300" r:id="rId13"/>
    <p:sldId id="296" r:id="rId14"/>
  </p:sldIdLst>
  <p:sldSz cx="9144000" cy="5143500" type="screen16x9"/>
  <p:notesSz cx="6797675" cy="9926638"/>
  <p:defaultTextStyle>
    <a:defPPr>
      <a:defRPr lang="en-AU"/>
    </a:defPPr>
    <a:lvl1pPr algn="ctr" rtl="0" fontAlgn="base">
      <a:spcBef>
        <a:spcPct val="0"/>
      </a:spcBef>
      <a:spcAft>
        <a:spcPct val="0"/>
      </a:spcAft>
      <a:defRPr sz="3600" kern="1200">
        <a:solidFill>
          <a:schemeClr val="tx1"/>
        </a:solidFill>
        <a:latin typeface="Arial" charset="0"/>
        <a:ea typeface="+mn-ea"/>
        <a:cs typeface="+mn-cs"/>
      </a:defRPr>
    </a:lvl1pPr>
    <a:lvl2pPr marL="457200" algn="ctr" rtl="0" fontAlgn="base">
      <a:spcBef>
        <a:spcPct val="0"/>
      </a:spcBef>
      <a:spcAft>
        <a:spcPct val="0"/>
      </a:spcAft>
      <a:defRPr sz="3600" kern="1200">
        <a:solidFill>
          <a:schemeClr val="tx1"/>
        </a:solidFill>
        <a:latin typeface="Arial" charset="0"/>
        <a:ea typeface="+mn-ea"/>
        <a:cs typeface="+mn-cs"/>
      </a:defRPr>
    </a:lvl2pPr>
    <a:lvl3pPr marL="914400" algn="ctr" rtl="0" fontAlgn="base">
      <a:spcBef>
        <a:spcPct val="0"/>
      </a:spcBef>
      <a:spcAft>
        <a:spcPct val="0"/>
      </a:spcAft>
      <a:defRPr sz="3600" kern="1200">
        <a:solidFill>
          <a:schemeClr val="tx1"/>
        </a:solidFill>
        <a:latin typeface="Arial" charset="0"/>
        <a:ea typeface="+mn-ea"/>
        <a:cs typeface="+mn-cs"/>
      </a:defRPr>
    </a:lvl3pPr>
    <a:lvl4pPr marL="1371600" algn="ctr" rtl="0" fontAlgn="base">
      <a:spcBef>
        <a:spcPct val="0"/>
      </a:spcBef>
      <a:spcAft>
        <a:spcPct val="0"/>
      </a:spcAft>
      <a:defRPr sz="3600" kern="1200">
        <a:solidFill>
          <a:schemeClr val="tx1"/>
        </a:solidFill>
        <a:latin typeface="Arial" charset="0"/>
        <a:ea typeface="+mn-ea"/>
        <a:cs typeface="+mn-cs"/>
      </a:defRPr>
    </a:lvl4pPr>
    <a:lvl5pPr marL="1828800" algn="ctr" rtl="0" fontAlgn="base">
      <a:spcBef>
        <a:spcPct val="0"/>
      </a:spcBef>
      <a:spcAft>
        <a:spcPct val="0"/>
      </a:spcAft>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561B17"/>
    <a:srgbClr val="525D31"/>
    <a:srgbClr val="06B4F3"/>
    <a:srgbClr val="0690E8"/>
    <a:srgbClr val="E45304"/>
    <a:srgbClr val="227E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2" autoAdjust="0"/>
    <p:restoredTop sz="64343" autoAdjust="0"/>
  </p:normalViewPr>
  <p:slideViewPr>
    <p:cSldViewPr>
      <p:cViewPr>
        <p:scale>
          <a:sx n="75" d="100"/>
          <a:sy n="75" d="100"/>
        </p:scale>
        <p:origin x="-2664" y="-47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189" cy="49665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49899" y="0"/>
            <a:ext cx="2946189" cy="496650"/>
          </a:xfrm>
          <a:prstGeom prst="rect">
            <a:avLst/>
          </a:prstGeom>
        </p:spPr>
        <p:txBody>
          <a:bodyPr vert="horz" lIns="91440" tIns="45720" rIns="91440" bIns="45720" rtlCol="0"/>
          <a:lstStyle>
            <a:lvl1pPr algn="r">
              <a:defRPr sz="1200"/>
            </a:lvl1pPr>
          </a:lstStyle>
          <a:p>
            <a:fld id="{B146254C-BFDC-44E8-971E-DC74D41AD2BD}" type="datetimeFigureOut">
              <a:rPr lang="en-AU" smtClean="0"/>
              <a:t>16/08/2017</a:t>
            </a:fld>
            <a:endParaRPr lang="en-AU"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9768" y="4715788"/>
            <a:ext cx="5438140" cy="446667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1" y="9428402"/>
            <a:ext cx="2946189" cy="49665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49899" y="9428402"/>
            <a:ext cx="2946189" cy="496650"/>
          </a:xfrm>
          <a:prstGeom prst="rect">
            <a:avLst/>
          </a:prstGeom>
        </p:spPr>
        <p:txBody>
          <a:bodyPr vert="horz" lIns="91440" tIns="45720" rIns="91440" bIns="45720" rtlCol="0" anchor="b"/>
          <a:lstStyle>
            <a:lvl1pPr algn="r">
              <a:defRPr sz="1200"/>
            </a:lvl1pPr>
          </a:lstStyle>
          <a:p>
            <a:fld id="{AE8D4B3B-7D4C-4849-956A-2FF62D447998}" type="slidenum">
              <a:rPr lang="en-AU" smtClean="0"/>
              <a:t>‹#›</a:t>
            </a:fld>
            <a:endParaRPr lang="en-AU" dirty="0"/>
          </a:p>
        </p:txBody>
      </p:sp>
    </p:spTree>
    <p:extLst>
      <p:ext uri="{BB962C8B-B14F-4D97-AF65-F5344CB8AC3E}">
        <p14:creationId xmlns:p14="http://schemas.microsoft.com/office/powerpoint/2010/main" val="3929402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ltLang="en-US" sz="1200" b="0" dirty="0" smtClean="0">
              <a:solidFill>
                <a:srgbClr val="0000FF"/>
              </a:solidFill>
            </a:endParaRPr>
          </a:p>
          <a:p>
            <a:endParaRPr lang="en-AU" dirty="0"/>
          </a:p>
        </p:txBody>
      </p:sp>
      <p:sp>
        <p:nvSpPr>
          <p:cNvPr id="4" name="Slide Number Placeholder 3"/>
          <p:cNvSpPr>
            <a:spLocks noGrp="1"/>
          </p:cNvSpPr>
          <p:nvPr>
            <p:ph type="sldNum" sz="quarter" idx="10"/>
          </p:nvPr>
        </p:nvSpPr>
        <p:spPr/>
        <p:txBody>
          <a:bodyPr/>
          <a:lstStyle/>
          <a:p>
            <a:fld id="{AE8D4B3B-7D4C-4849-956A-2FF62D447998}" type="slidenum">
              <a:rPr lang="en-AU" smtClean="0"/>
              <a:t>1</a:t>
            </a:fld>
            <a:endParaRPr lang="en-AU" dirty="0"/>
          </a:p>
        </p:txBody>
      </p:sp>
    </p:spTree>
    <p:extLst>
      <p:ext uri="{BB962C8B-B14F-4D97-AF65-F5344CB8AC3E}">
        <p14:creationId xmlns:p14="http://schemas.microsoft.com/office/powerpoint/2010/main" val="2041435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r>
              <a:rPr lang="en-AU" dirty="0" smtClean="0"/>
              <a:t>This presentation is intended to remind workers and supervisors</a:t>
            </a:r>
            <a:r>
              <a:rPr lang="en-AU" baseline="0" dirty="0" smtClean="0"/>
              <a:t> of the importance of risk assessments.</a:t>
            </a:r>
            <a:endParaRPr lang="en-AU" dirty="0">
              <a:solidFill>
                <a:srgbClr val="FF0000"/>
              </a:solidFill>
            </a:endParaRPr>
          </a:p>
        </p:txBody>
      </p:sp>
      <p:sp>
        <p:nvSpPr>
          <p:cNvPr id="4" name="Slide Number Placeholder 3"/>
          <p:cNvSpPr>
            <a:spLocks noGrp="1"/>
          </p:cNvSpPr>
          <p:nvPr>
            <p:ph type="sldNum" sz="quarter" idx="10"/>
          </p:nvPr>
        </p:nvSpPr>
        <p:spPr/>
        <p:txBody>
          <a:bodyPr/>
          <a:lstStyle/>
          <a:p>
            <a:fld id="{AE8D4B3B-7D4C-4849-956A-2FF62D447998}" type="slidenum">
              <a:rPr lang="en-AU" smtClean="0"/>
              <a:t>2</a:t>
            </a:fld>
            <a:endParaRPr lang="en-AU" dirty="0"/>
          </a:p>
        </p:txBody>
      </p:sp>
    </p:spTree>
    <p:extLst>
      <p:ext uri="{BB962C8B-B14F-4D97-AF65-F5344CB8AC3E}">
        <p14:creationId xmlns:p14="http://schemas.microsoft.com/office/powerpoint/2010/main" val="2573153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smtClean="0"/>
              <a:t>There</a:t>
            </a:r>
            <a:r>
              <a:rPr lang="en-AU" baseline="0" dirty="0" smtClean="0"/>
              <a:t> can be a lot of paperwork to do before a job is supposed to start, such as a Take 5, or a JSA, JHA, Work at Heights permit, Confined Space Permit and more.</a:t>
            </a:r>
          </a:p>
          <a:p>
            <a:pPr marL="171450" indent="-171450">
              <a:buFont typeface="Arial" panose="020B0604020202020204" pitchFamily="34" charset="0"/>
              <a:buChar char="•"/>
            </a:pPr>
            <a:r>
              <a:rPr lang="en-AU" baseline="0" dirty="0" smtClean="0"/>
              <a:t>Paperwork doesn’t stop accident from happening but will prompt you to think about how to do the job, correctly completing the paperwork will help in identifying the hazards related to each job step, you will then be able to put adequate controls in place to complete the job safely.</a:t>
            </a:r>
          </a:p>
          <a:p>
            <a:pPr marL="171450" indent="-171450">
              <a:buFont typeface="Arial" panose="020B0604020202020204" pitchFamily="34" charset="0"/>
              <a:buChar char="•"/>
            </a:pPr>
            <a:r>
              <a:rPr lang="en-AU" baseline="0" dirty="0" smtClean="0"/>
              <a:t>You might or think you can do the job safely without doing the correct paperwork but can others?</a:t>
            </a:r>
          </a:p>
          <a:p>
            <a:pPr marL="171450" indent="-171450">
              <a:buFont typeface="Arial" panose="020B0604020202020204" pitchFamily="34" charset="0"/>
              <a:buChar char="•"/>
            </a:pPr>
            <a:r>
              <a:rPr lang="en-AU" baseline="0" dirty="0" smtClean="0"/>
              <a:t>Work sites require some form of risk assessment prior to the start of the job.</a:t>
            </a:r>
          </a:p>
          <a:p>
            <a:endParaRPr lang="en-AU" dirty="0"/>
          </a:p>
        </p:txBody>
      </p:sp>
      <p:sp>
        <p:nvSpPr>
          <p:cNvPr id="4" name="Slide Number Placeholder 3"/>
          <p:cNvSpPr>
            <a:spLocks noGrp="1"/>
          </p:cNvSpPr>
          <p:nvPr>
            <p:ph type="sldNum" sz="quarter" idx="10"/>
          </p:nvPr>
        </p:nvSpPr>
        <p:spPr/>
        <p:txBody>
          <a:bodyPr/>
          <a:lstStyle/>
          <a:p>
            <a:fld id="{AE8D4B3B-7D4C-4849-956A-2FF62D447998}" type="slidenum">
              <a:rPr lang="en-AU" smtClean="0"/>
              <a:t>3</a:t>
            </a:fld>
            <a:endParaRPr lang="en-AU" dirty="0"/>
          </a:p>
        </p:txBody>
      </p:sp>
    </p:spTree>
    <p:extLst>
      <p:ext uri="{BB962C8B-B14F-4D97-AF65-F5344CB8AC3E}">
        <p14:creationId xmlns:p14="http://schemas.microsoft.com/office/powerpoint/2010/main" val="2623642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smtClean="0"/>
              <a:t>DMP</a:t>
            </a:r>
            <a:r>
              <a:rPr lang="en-AU" baseline="0" dirty="0" smtClean="0"/>
              <a:t> Inspectors always check out the job paperwork when investigating a serious or fatal accident and a near miss.</a:t>
            </a:r>
          </a:p>
          <a:p>
            <a:pPr marL="171450" indent="-171450">
              <a:buFont typeface="Arial" panose="020B0604020202020204" pitchFamily="34" charset="0"/>
              <a:buChar char="•"/>
            </a:pPr>
            <a:r>
              <a:rPr lang="en-AU" baseline="0" dirty="0" smtClean="0"/>
              <a:t>Sometimes they find that no job paperwork was done at all even though it was a site requirement to have completed it and the persons doing the job had been trained in the site procedure.</a:t>
            </a:r>
          </a:p>
          <a:p>
            <a:pPr marL="171450" indent="-171450">
              <a:buFont typeface="Arial" panose="020B0604020202020204" pitchFamily="34" charset="0"/>
              <a:buChar char="•"/>
            </a:pPr>
            <a:r>
              <a:rPr lang="en-AU" dirty="0" smtClean="0"/>
              <a:t>It has been identified</a:t>
            </a:r>
            <a:r>
              <a:rPr lang="en-AU" baseline="0" dirty="0" smtClean="0"/>
              <a:t> on numerous occasions that the supervisor signing a JHA could not assess the paperwork as adequate because he was not a subject matter expert in the task. (</a:t>
            </a:r>
            <a:r>
              <a:rPr lang="en-AU" baseline="0" dirty="0" err="1" smtClean="0"/>
              <a:t>eg</a:t>
            </a:r>
            <a:r>
              <a:rPr lang="en-AU" baseline="0" dirty="0" smtClean="0"/>
              <a:t>. Mechanical workers should have their paperwork reviewed by a supervisor experienced in mechanical processes, procedures and tools.)</a:t>
            </a:r>
          </a:p>
          <a:p>
            <a:pPr marL="171450" indent="-171450">
              <a:buFont typeface="Arial" panose="020B0604020202020204" pitchFamily="34" charset="0"/>
              <a:buChar char="•"/>
            </a:pPr>
            <a:r>
              <a:rPr lang="en-AU" baseline="0" dirty="0" smtClean="0"/>
              <a:t>In many cases, the accident would have been prevented if the paperwork had been done properly and all hazards managed. </a:t>
            </a:r>
            <a:endParaRPr lang="en-AU" dirty="0" smtClean="0"/>
          </a:p>
          <a:p>
            <a:endParaRPr lang="en-AU" dirty="0"/>
          </a:p>
        </p:txBody>
      </p:sp>
      <p:sp>
        <p:nvSpPr>
          <p:cNvPr id="4" name="Slide Number Placeholder 3"/>
          <p:cNvSpPr>
            <a:spLocks noGrp="1"/>
          </p:cNvSpPr>
          <p:nvPr>
            <p:ph type="sldNum" sz="quarter" idx="10"/>
          </p:nvPr>
        </p:nvSpPr>
        <p:spPr/>
        <p:txBody>
          <a:bodyPr/>
          <a:lstStyle/>
          <a:p>
            <a:fld id="{AE8D4B3B-7D4C-4849-956A-2FF62D447998}" type="slidenum">
              <a:rPr lang="en-AU" smtClean="0"/>
              <a:t>4</a:t>
            </a:fld>
            <a:endParaRPr lang="en-AU" dirty="0"/>
          </a:p>
        </p:txBody>
      </p:sp>
    </p:spTree>
    <p:extLst>
      <p:ext uri="{BB962C8B-B14F-4D97-AF65-F5344CB8AC3E}">
        <p14:creationId xmlns:p14="http://schemas.microsoft.com/office/powerpoint/2010/main" val="4162696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smtClean="0"/>
              <a:t>It doesn’t matter how long someone has been doing the job, anyone can make a mistake.</a:t>
            </a:r>
          </a:p>
          <a:p>
            <a:pPr marL="171450" indent="-171450">
              <a:buFont typeface="Arial" panose="020B0604020202020204" pitchFamily="34" charset="0"/>
              <a:buChar char="•"/>
            </a:pPr>
            <a:r>
              <a:rPr lang="en-AU" dirty="0" smtClean="0"/>
              <a:t>Site required paperwork to be completed</a:t>
            </a:r>
          </a:p>
          <a:p>
            <a:pPr marL="171450" indent="-171450">
              <a:buFont typeface="Arial" panose="020B0604020202020204" pitchFamily="34" charset="0"/>
              <a:buChar char="•"/>
            </a:pPr>
            <a:r>
              <a:rPr lang="en-AU" dirty="0" smtClean="0"/>
              <a:t>Was allowed to do the job without the paperwork</a:t>
            </a:r>
          </a:p>
          <a:p>
            <a:pPr marL="171450" indent="-171450">
              <a:buFont typeface="Arial" panose="020B0604020202020204" pitchFamily="34" charset="0"/>
              <a:buChar char="•"/>
            </a:pPr>
            <a:r>
              <a:rPr lang="en-AU" dirty="0" smtClean="0"/>
              <a:t>Specific equipment was available at the mine to support the belly plate but it wasn’t considered.</a:t>
            </a:r>
          </a:p>
          <a:p>
            <a:pPr marL="171450" indent="-171450">
              <a:buFont typeface="Arial" panose="020B0604020202020204" pitchFamily="34" charset="0"/>
              <a:buChar char="•"/>
            </a:pPr>
            <a:r>
              <a:rPr lang="en-AU" sz="1200" dirty="0" smtClean="0">
                <a:solidFill>
                  <a:srgbClr val="C00000"/>
                </a:solidFill>
              </a:rPr>
              <a:t>SIR No 213 link</a:t>
            </a:r>
            <a:r>
              <a:rPr lang="en-AU" sz="1200" baseline="0" dirty="0" smtClean="0">
                <a:solidFill>
                  <a:srgbClr val="C00000"/>
                </a:solidFill>
              </a:rPr>
              <a:t> </a:t>
            </a:r>
            <a:r>
              <a:rPr lang="en-AU" sz="1200" dirty="0" smtClean="0">
                <a:solidFill>
                  <a:srgbClr val="C00000"/>
                </a:solidFill>
              </a:rPr>
              <a:t>- http://www.dmp.wa.gov.au/Documents/Safety/MSH_SIR_213.pdf</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smtClean="0">
              <a:solidFill>
                <a:srgbClr val="C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smtClean="0">
              <a:solidFill>
                <a:srgbClr val="C00000"/>
              </a:solidFill>
            </a:endParaRPr>
          </a:p>
          <a:p>
            <a:endParaRPr lang="en-AU" dirty="0"/>
          </a:p>
        </p:txBody>
      </p:sp>
      <p:sp>
        <p:nvSpPr>
          <p:cNvPr id="4" name="Slide Number Placeholder 3"/>
          <p:cNvSpPr>
            <a:spLocks noGrp="1"/>
          </p:cNvSpPr>
          <p:nvPr>
            <p:ph type="sldNum" sz="quarter" idx="10"/>
          </p:nvPr>
        </p:nvSpPr>
        <p:spPr/>
        <p:txBody>
          <a:bodyPr/>
          <a:lstStyle/>
          <a:p>
            <a:fld id="{AE8D4B3B-7D4C-4849-956A-2FF62D447998}" type="slidenum">
              <a:rPr lang="en-AU" smtClean="0"/>
              <a:t>5</a:t>
            </a:fld>
            <a:endParaRPr lang="en-AU" dirty="0"/>
          </a:p>
        </p:txBody>
      </p:sp>
    </p:spTree>
    <p:extLst>
      <p:ext uri="{BB962C8B-B14F-4D97-AF65-F5344CB8AC3E}">
        <p14:creationId xmlns:p14="http://schemas.microsoft.com/office/powerpoint/2010/main" val="3108308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smtClean="0"/>
              <a:t>Accidents happening on</a:t>
            </a:r>
            <a:r>
              <a:rPr lang="en-AU" baseline="0" dirty="0" smtClean="0"/>
              <a:t> a shift that took over a job are not uncommon.</a:t>
            </a:r>
          </a:p>
          <a:p>
            <a:pPr marL="171450" indent="-171450">
              <a:buFont typeface="Arial" panose="020B0604020202020204" pitchFamily="34" charset="0"/>
              <a:buChar char="•"/>
            </a:pPr>
            <a:r>
              <a:rPr lang="en-AU" baseline="0" dirty="0" smtClean="0"/>
              <a:t>Assumptions can be made that the other shift has covered everything, when they haven’t.</a:t>
            </a:r>
          </a:p>
          <a:p>
            <a:pPr marL="171450" indent="-171450">
              <a:buFont typeface="Arial" panose="020B0604020202020204" pitchFamily="34" charset="0"/>
              <a:buChar char="•"/>
            </a:pPr>
            <a:r>
              <a:rPr lang="en-AU" baseline="0" dirty="0" smtClean="0"/>
              <a:t>If you did the paperwork you may find they have missed something critical to you.</a:t>
            </a:r>
          </a:p>
          <a:p>
            <a:pPr marL="171450" indent="-171450">
              <a:buFont typeface="Arial" panose="020B0604020202020204" pitchFamily="34" charset="0"/>
              <a:buChar char="•"/>
            </a:pPr>
            <a:r>
              <a:rPr lang="en-AU" baseline="0" dirty="0" smtClean="0"/>
              <a:t>SIR No 193 link - http://www.dmp.wa.gov.au/Documents/Safety/MSH_SIR_193.pdf</a:t>
            </a:r>
          </a:p>
          <a:p>
            <a:pPr marL="171450" indent="-171450">
              <a:buFont typeface="Arial" panose="020B0604020202020204" pitchFamily="34" charset="0"/>
              <a:buChar char="•"/>
            </a:pPr>
            <a:r>
              <a:rPr lang="en-AU" baseline="0" dirty="0" smtClean="0"/>
              <a:t>SIR No 194 link - http://www.dmp.wa.gov.au/Documents/Safety/MSH_SIR_194.pdf</a:t>
            </a:r>
            <a:endParaRPr lang="en-AU" dirty="0"/>
          </a:p>
        </p:txBody>
      </p:sp>
      <p:sp>
        <p:nvSpPr>
          <p:cNvPr id="4" name="Slide Number Placeholder 3"/>
          <p:cNvSpPr>
            <a:spLocks noGrp="1"/>
          </p:cNvSpPr>
          <p:nvPr>
            <p:ph type="sldNum" sz="quarter" idx="10"/>
          </p:nvPr>
        </p:nvSpPr>
        <p:spPr/>
        <p:txBody>
          <a:bodyPr/>
          <a:lstStyle/>
          <a:p>
            <a:fld id="{AE8D4B3B-7D4C-4849-956A-2FF62D447998}" type="slidenum">
              <a:rPr lang="en-AU" smtClean="0"/>
              <a:t>6</a:t>
            </a:fld>
            <a:endParaRPr lang="en-AU" dirty="0"/>
          </a:p>
        </p:txBody>
      </p:sp>
    </p:spTree>
    <p:extLst>
      <p:ext uri="{BB962C8B-B14F-4D97-AF65-F5344CB8AC3E}">
        <p14:creationId xmlns:p14="http://schemas.microsoft.com/office/powerpoint/2010/main" val="3356199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See : www.dmirs.wa.gov.au</a:t>
            </a:r>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http://www.dmp.wa.gov.au/Safety/Mines-safety-alerts-13194.aspx</a:t>
            </a:r>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endParaRPr lang="en-AU" dirty="0"/>
          </a:p>
        </p:txBody>
      </p:sp>
      <p:sp>
        <p:nvSpPr>
          <p:cNvPr id="4" name="Slide Number Placeholder 3"/>
          <p:cNvSpPr>
            <a:spLocks noGrp="1"/>
          </p:cNvSpPr>
          <p:nvPr>
            <p:ph type="sldNum" sz="quarter" idx="10"/>
          </p:nvPr>
        </p:nvSpPr>
        <p:spPr/>
        <p:txBody>
          <a:bodyPr/>
          <a:lstStyle/>
          <a:p>
            <a:fld id="{AE8D4B3B-7D4C-4849-956A-2FF62D447998}" type="slidenum">
              <a:rPr lang="en-AU" smtClean="0"/>
              <a:t>7</a:t>
            </a:fld>
            <a:endParaRPr lang="en-AU" dirty="0"/>
          </a:p>
        </p:txBody>
      </p:sp>
    </p:spTree>
    <p:extLst>
      <p:ext uri="{BB962C8B-B14F-4D97-AF65-F5344CB8AC3E}">
        <p14:creationId xmlns:p14="http://schemas.microsoft.com/office/powerpoint/2010/main" val="720665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r>
              <a:rPr lang="en-AU" dirty="0" smtClean="0"/>
              <a:t>Make</a:t>
            </a:r>
            <a:r>
              <a:rPr lang="en-AU" baseline="0" dirty="0" smtClean="0"/>
              <a:t> sure all the paperwork is done correctly as its not just your own life that could be affected.</a:t>
            </a:r>
            <a:endParaRPr lang="en-AU" dirty="0" smtClean="0"/>
          </a:p>
          <a:p>
            <a:endParaRPr lang="en-AU" dirty="0"/>
          </a:p>
        </p:txBody>
      </p:sp>
      <p:sp>
        <p:nvSpPr>
          <p:cNvPr id="4" name="Slide Number Placeholder 3"/>
          <p:cNvSpPr>
            <a:spLocks noGrp="1"/>
          </p:cNvSpPr>
          <p:nvPr>
            <p:ph type="sldNum" sz="quarter" idx="10"/>
          </p:nvPr>
        </p:nvSpPr>
        <p:spPr/>
        <p:txBody>
          <a:bodyPr/>
          <a:lstStyle/>
          <a:p>
            <a:fld id="{AE8D4B3B-7D4C-4849-956A-2FF62D447998}" type="slidenum">
              <a:rPr lang="en-AU" smtClean="0"/>
              <a:t>8</a:t>
            </a:fld>
            <a:endParaRPr lang="en-AU" dirty="0"/>
          </a:p>
        </p:txBody>
      </p:sp>
    </p:spTree>
    <p:extLst>
      <p:ext uri="{BB962C8B-B14F-4D97-AF65-F5344CB8AC3E}">
        <p14:creationId xmlns:p14="http://schemas.microsoft.com/office/powerpoint/2010/main" val="1172989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smtClean="0"/>
              <a:t>There are a lot of people who took a casual approach to job paperwork and wish they had been</a:t>
            </a:r>
            <a:r>
              <a:rPr lang="en-AU" baseline="0" dirty="0" smtClean="0"/>
              <a:t> less casual or take it lightly.</a:t>
            </a:r>
          </a:p>
          <a:p>
            <a:pPr marL="171450" indent="-171450">
              <a:buFont typeface="Arial" panose="020B0604020202020204" pitchFamily="34" charset="0"/>
              <a:buChar char="•"/>
            </a:pPr>
            <a:r>
              <a:rPr lang="en-AU" baseline="0" dirty="0" smtClean="0"/>
              <a:t>Some of them will live with a physical and sometimes a mental reminder for the rest of their life.</a:t>
            </a:r>
          </a:p>
          <a:p>
            <a:pPr marL="171450" indent="-171450">
              <a:buFont typeface="Arial" panose="020B0604020202020204" pitchFamily="34" charset="0"/>
              <a:buChar char="•"/>
            </a:pPr>
            <a:r>
              <a:rPr lang="en-AU" baseline="0" dirty="0" smtClean="0"/>
              <a:t>Some lost their lives.</a:t>
            </a:r>
          </a:p>
          <a:p>
            <a:pPr marL="171450" indent="-171450">
              <a:buFont typeface="Arial" panose="020B0604020202020204" pitchFamily="34" charset="0"/>
              <a:buChar char="•"/>
            </a:pPr>
            <a:r>
              <a:rPr lang="en-AU" baseline="0" dirty="0" smtClean="0"/>
              <a:t>Don’t become the next statistic.</a:t>
            </a:r>
            <a:endParaRPr lang="en-AU" dirty="0"/>
          </a:p>
        </p:txBody>
      </p:sp>
      <p:sp>
        <p:nvSpPr>
          <p:cNvPr id="4" name="Slide Number Placeholder 3"/>
          <p:cNvSpPr>
            <a:spLocks noGrp="1"/>
          </p:cNvSpPr>
          <p:nvPr>
            <p:ph type="sldNum" sz="quarter" idx="10"/>
          </p:nvPr>
        </p:nvSpPr>
        <p:spPr/>
        <p:txBody>
          <a:bodyPr/>
          <a:lstStyle/>
          <a:p>
            <a:fld id="{AE8D4B3B-7D4C-4849-956A-2FF62D447998}" type="slidenum">
              <a:rPr lang="en-AU" smtClean="0"/>
              <a:t>9</a:t>
            </a:fld>
            <a:endParaRPr lang="en-AU" dirty="0"/>
          </a:p>
        </p:txBody>
      </p:sp>
    </p:spTree>
    <p:extLst>
      <p:ext uri="{BB962C8B-B14F-4D97-AF65-F5344CB8AC3E}">
        <p14:creationId xmlns:p14="http://schemas.microsoft.com/office/powerpoint/2010/main" val="9680077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4" name="Group 3"/>
          <p:cNvGrpSpPr/>
          <p:nvPr userDrawn="1"/>
        </p:nvGrpSpPr>
        <p:grpSpPr>
          <a:xfrm>
            <a:off x="0" y="0"/>
            <a:ext cx="9144000" cy="5143500"/>
            <a:chOff x="0" y="0"/>
            <a:chExt cx="9144000" cy="5143500"/>
          </a:xfrm>
        </p:grpSpPr>
        <p:pic>
          <p:nvPicPr>
            <p:cNvPr id="5" name="Picture 4" descr="DMIRS-PowerPoint-Template-June-2017_FINAL-16_9-2.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440180"/>
            </a:xfrm>
            <a:prstGeom prst="rect">
              <a:avLst/>
            </a:prstGeom>
          </p:spPr>
        </p:pic>
        <p:pic>
          <p:nvPicPr>
            <p:cNvPr id="6" name="Picture 5" descr="DMIRS-PowerPoint-Template-June-2017_FINAL-16_9-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24172"/>
              <a:ext cx="9144000" cy="719328"/>
            </a:xfrm>
            <a:prstGeom prst="rect">
              <a:avLst/>
            </a:prstGeom>
          </p:spPr>
        </p:pic>
      </p:grpSp>
      <p:sp>
        <p:nvSpPr>
          <p:cNvPr id="10" name="Text Placeholder 9"/>
          <p:cNvSpPr>
            <a:spLocks noGrp="1"/>
          </p:cNvSpPr>
          <p:nvPr>
            <p:ph type="body" sz="quarter" idx="11" hasCustomPrompt="1"/>
          </p:nvPr>
        </p:nvSpPr>
        <p:spPr>
          <a:xfrm>
            <a:off x="554400" y="305594"/>
            <a:ext cx="8229600" cy="935038"/>
          </a:xfrm>
        </p:spPr>
        <p:txBody>
          <a:bodyPr/>
          <a:lstStyle>
            <a:lvl1pPr marL="0" indent="0">
              <a:buNone/>
              <a:defRPr baseline="0">
                <a:solidFill>
                  <a:schemeClr val="bg1"/>
                </a:solidFill>
              </a:defRPr>
            </a:lvl1pPr>
          </a:lstStyle>
          <a:p>
            <a:pPr lvl="0"/>
            <a:r>
              <a:rPr lang="en-US" dirty="0" smtClean="0"/>
              <a:t>Insert Heading Here</a:t>
            </a:r>
          </a:p>
        </p:txBody>
      </p:sp>
      <p:sp>
        <p:nvSpPr>
          <p:cNvPr id="14" name="Text Placeholder 13"/>
          <p:cNvSpPr>
            <a:spLocks noGrp="1"/>
          </p:cNvSpPr>
          <p:nvPr>
            <p:ph type="body" sz="quarter" idx="12"/>
          </p:nvPr>
        </p:nvSpPr>
        <p:spPr>
          <a:xfrm>
            <a:off x="539750" y="1439863"/>
            <a:ext cx="8229600" cy="298450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985219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5" name="Group 4"/>
          <p:cNvGrpSpPr/>
          <p:nvPr userDrawn="1"/>
        </p:nvGrpSpPr>
        <p:grpSpPr>
          <a:xfrm>
            <a:off x="0" y="0"/>
            <a:ext cx="9144000" cy="5143500"/>
            <a:chOff x="0" y="0"/>
            <a:chExt cx="9144000" cy="5143500"/>
          </a:xfrm>
        </p:grpSpPr>
        <p:pic>
          <p:nvPicPr>
            <p:cNvPr id="6" name="Picture 5" descr="DMIRS-PowerPoint-Template-June-2017_FINAL-16_9-3.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251460"/>
            </a:xfrm>
            <a:prstGeom prst="rect">
              <a:avLst/>
            </a:prstGeom>
          </p:spPr>
        </p:pic>
        <p:pic>
          <p:nvPicPr>
            <p:cNvPr id="7" name="Picture 6" descr="DMIRS-PowerPoint-Template-June-2017_FINAL-16_9-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24172"/>
              <a:ext cx="9144000" cy="719328"/>
            </a:xfrm>
            <a:prstGeom prst="rect">
              <a:avLst/>
            </a:prstGeom>
          </p:spPr>
        </p:pic>
      </p:grpSp>
      <p:sp>
        <p:nvSpPr>
          <p:cNvPr id="9" name="TextBox 8"/>
          <p:cNvSpPr txBox="1"/>
          <p:nvPr userDrawn="1"/>
        </p:nvSpPr>
        <p:spPr>
          <a:xfrm>
            <a:off x="5510780" y="3363838"/>
            <a:ext cx="3756030" cy="830997"/>
          </a:xfrm>
          <a:prstGeom prst="rect">
            <a:avLst/>
          </a:prstGeom>
          <a:noFill/>
        </p:spPr>
        <p:txBody>
          <a:bodyPr wrap="square" rtlCol="0">
            <a:spAutoFit/>
          </a:bodyPr>
          <a:lstStyle/>
          <a:p>
            <a:r>
              <a:rPr lang="en-US" sz="2000" b="1" dirty="0" smtClean="0">
                <a:solidFill>
                  <a:schemeClr val="bg1"/>
                </a:solidFill>
              </a:rPr>
              <a:t>REPLACE IMAGE</a:t>
            </a:r>
          </a:p>
          <a:p>
            <a:r>
              <a:rPr lang="en-US" sz="1400" b="1" dirty="0" smtClean="0">
                <a:solidFill>
                  <a:schemeClr val="bg1"/>
                </a:solidFill>
              </a:rPr>
              <a:t>NOTE: Right click  on the image and select Arrange and Send to Back</a:t>
            </a:r>
            <a:endParaRPr lang="en-US" sz="1400" b="1" dirty="0">
              <a:solidFill>
                <a:schemeClr val="bg1"/>
              </a:solidFill>
            </a:endParaRPr>
          </a:p>
        </p:txBody>
      </p:sp>
      <p:sp>
        <p:nvSpPr>
          <p:cNvPr id="14" name="Text Placeholder 13"/>
          <p:cNvSpPr>
            <a:spLocks noGrp="1"/>
          </p:cNvSpPr>
          <p:nvPr>
            <p:ph type="body" sz="quarter" idx="13"/>
          </p:nvPr>
        </p:nvSpPr>
        <p:spPr>
          <a:xfrm>
            <a:off x="323850" y="339725"/>
            <a:ext cx="4824214" cy="40846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Picture Placeholder 12"/>
          <p:cNvSpPr>
            <a:spLocks noGrp="1"/>
          </p:cNvSpPr>
          <p:nvPr>
            <p:ph type="pic" sz="quarter" idx="11"/>
          </p:nvPr>
        </p:nvSpPr>
        <p:spPr>
          <a:xfrm>
            <a:off x="5148064" y="188641"/>
            <a:ext cx="3887986" cy="4235531"/>
          </a:xfrm>
        </p:spPr>
        <p:txBody>
          <a:bodyPr/>
          <a:lstStyle>
            <a:lvl1pPr marL="0" indent="0" algn="ctr">
              <a:buNone/>
              <a:defRPr baseline="0">
                <a:solidFill>
                  <a:schemeClr val="bg2">
                    <a:lumMod val="60000"/>
                    <a:lumOff val="40000"/>
                  </a:schemeClr>
                </a:solidFill>
              </a:defRPr>
            </a:lvl1pPr>
          </a:lstStyle>
          <a:p>
            <a:r>
              <a:rPr lang="en-US" dirty="0" smtClean="0"/>
              <a:t>Click icon to add picture</a:t>
            </a:r>
            <a:endParaRPr lang="en-US" dirty="0"/>
          </a:p>
        </p:txBody>
      </p:sp>
    </p:spTree>
    <p:extLst>
      <p:ext uri="{BB962C8B-B14F-4D97-AF65-F5344CB8AC3E}">
        <p14:creationId xmlns:p14="http://schemas.microsoft.com/office/powerpoint/2010/main" val="36607172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57200" y="205979"/>
            <a:ext cx="8229600" cy="857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AU" smtClean="0"/>
              <a:t>Click to edit title</a:t>
            </a:r>
          </a:p>
        </p:txBody>
      </p:sp>
      <p:sp>
        <p:nvSpPr>
          <p:cNvPr id="25603" name="Rectangle 3"/>
          <p:cNvSpPr>
            <a:spLocks noGrp="1" noChangeArrowheads="1"/>
          </p:cNvSpPr>
          <p:nvPr>
            <p:ph type="body" idx="1"/>
          </p:nvPr>
        </p:nvSpPr>
        <p:spPr bwMode="auto">
          <a:xfrm>
            <a:off x="468313" y="1329928"/>
            <a:ext cx="8229600" cy="33944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51" name="Text Box 27"/>
          <p:cNvSpPr txBox="1">
            <a:spLocks noChangeArrowheads="1"/>
          </p:cNvSpPr>
          <p:nvPr userDrawn="1"/>
        </p:nvSpPr>
        <p:spPr bwMode="auto">
          <a:xfrm>
            <a:off x="0" y="4948238"/>
            <a:ext cx="9144000" cy="230832"/>
          </a:xfrm>
          <a:prstGeom prst="rect">
            <a:avLst/>
          </a:prstGeom>
          <a:noFill/>
          <a:ln w="9525">
            <a:noFill/>
            <a:miter lim="800000"/>
            <a:headEnd/>
            <a:tailEnd/>
          </a:ln>
        </p:spPr>
        <p:txBody>
          <a:bodyPr>
            <a:spAutoFit/>
          </a:bodyPr>
          <a:lstStyle/>
          <a:p>
            <a:pPr eaLnBrk="0" hangingPunct="0">
              <a:defRPr/>
            </a:pPr>
            <a:r>
              <a:rPr lang="en-US" sz="900" dirty="0">
                <a:solidFill>
                  <a:schemeClr val="bg1"/>
                </a:solidFill>
                <a:ea typeface="ヒラギノ角ゴ Pro W3" pitchFamily="-112" charset="-128"/>
              </a:rPr>
              <a:t>Government of Western Australia  </a:t>
            </a:r>
            <a:r>
              <a:rPr lang="en-US" sz="900" b="1" dirty="0">
                <a:solidFill>
                  <a:schemeClr val="bg1"/>
                </a:solidFill>
                <a:ea typeface="ヒラギノ角ゴ Pro W3" pitchFamily="-112" charset="-128"/>
              </a:rPr>
              <a:t>Department of Mines and Petroleum</a:t>
            </a:r>
          </a:p>
        </p:txBody>
      </p:sp>
      <p:sp>
        <p:nvSpPr>
          <p:cNvPr id="2" name="Text Box 27"/>
          <p:cNvSpPr txBox="1">
            <a:spLocks noChangeArrowheads="1"/>
          </p:cNvSpPr>
          <p:nvPr userDrawn="1"/>
        </p:nvSpPr>
        <p:spPr bwMode="auto">
          <a:xfrm>
            <a:off x="0" y="4972050"/>
            <a:ext cx="9144000" cy="230832"/>
          </a:xfrm>
          <a:prstGeom prst="rect">
            <a:avLst/>
          </a:prstGeom>
          <a:noFill/>
          <a:ln w="9525">
            <a:noFill/>
            <a:miter lim="800000"/>
            <a:headEnd/>
            <a:tailEnd/>
          </a:ln>
        </p:spPr>
        <p:txBody>
          <a:bodyPr>
            <a:spAutoFit/>
          </a:bodyPr>
          <a:lstStyle/>
          <a:p>
            <a:pPr eaLnBrk="0" hangingPunct="0">
              <a:defRPr/>
            </a:pPr>
            <a:r>
              <a:rPr lang="en-US" sz="900" dirty="0">
                <a:solidFill>
                  <a:schemeClr val="bg1"/>
                </a:solidFill>
                <a:ea typeface="ヒラギノ角ゴ Pro W3" pitchFamily="-112" charset="-128"/>
              </a:rPr>
              <a:t>Government of Western Australia  </a:t>
            </a:r>
            <a:r>
              <a:rPr lang="en-US" sz="900" b="1" dirty="0">
                <a:solidFill>
                  <a:schemeClr val="bg1"/>
                </a:solidFill>
                <a:ea typeface="ヒラギノ角ゴ Pro W3" pitchFamily="-112" charset="-128"/>
              </a:rPr>
              <a:t>Department of Mines and Petroleum</a:t>
            </a:r>
          </a:p>
        </p:txBody>
      </p:sp>
      <p:sp>
        <p:nvSpPr>
          <p:cNvPr id="3" name="Text Box 27"/>
          <p:cNvSpPr txBox="1">
            <a:spLocks noChangeArrowheads="1"/>
          </p:cNvSpPr>
          <p:nvPr userDrawn="1"/>
        </p:nvSpPr>
        <p:spPr bwMode="auto">
          <a:xfrm>
            <a:off x="0" y="4972050"/>
            <a:ext cx="9144000" cy="230832"/>
          </a:xfrm>
          <a:prstGeom prst="rect">
            <a:avLst/>
          </a:prstGeom>
          <a:noFill/>
          <a:ln w="9525">
            <a:noFill/>
            <a:miter lim="800000"/>
            <a:headEnd/>
            <a:tailEnd/>
          </a:ln>
        </p:spPr>
        <p:txBody>
          <a:bodyPr>
            <a:spAutoFit/>
          </a:bodyPr>
          <a:lstStyle/>
          <a:p>
            <a:pPr eaLnBrk="0" hangingPunct="0">
              <a:defRPr/>
            </a:pPr>
            <a:r>
              <a:rPr lang="en-US" sz="900" dirty="0">
                <a:solidFill>
                  <a:schemeClr val="bg1"/>
                </a:solidFill>
                <a:ea typeface="ヒラギノ角ゴ Pro W3" pitchFamily="-112" charset="-128"/>
              </a:rPr>
              <a:t>Government of Western Australia  </a:t>
            </a:r>
            <a:r>
              <a:rPr lang="en-US" sz="900" b="1" dirty="0">
                <a:solidFill>
                  <a:schemeClr val="bg1"/>
                </a:solidFill>
                <a:ea typeface="ヒラギノ角ゴ Pro W3" pitchFamily="-112" charset="-128"/>
              </a:rPr>
              <a:t>Department of Mines and Petroleum</a:t>
            </a:r>
          </a:p>
        </p:txBody>
      </p:sp>
    </p:spTree>
    <p:extLst>
      <p:ext uri="{BB962C8B-B14F-4D97-AF65-F5344CB8AC3E}">
        <p14:creationId xmlns:p14="http://schemas.microsoft.com/office/powerpoint/2010/main" val="3914930904"/>
      </p:ext>
    </p:extLst>
  </p:cSld>
  <p:clrMap bg1="lt1" tx1="dk1" bg2="lt2" tx2="dk2" accent1="accent1" accent2="accent2" accent3="accent3" accent4="accent4" accent5="accent5" accent6="accent6" hlink="hlink" folHlink="folHlink"/>
  <p:sldLayoutIdLst>
    <p:sldLayoutId id="2147483679" r:id="rId1"/>
    <p:sldLayoutId id="2147483680" r:id="rId2"/>
  </p:sldLayoutIdLst>
  <p:timing>
    <p:tnLst>
      <p:par>
        <p:cTn id="1" dur="indefinite" restart="never" nodeType="tmRoot"/>
      </p:par>
    </p:tnLst>
  </p:timing>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defRPr>
      </a:lvl2pPr>
      <a:lvl3pPr algn="l" rtl="0" eaLnBrk="1" fontAlgn="base" hangingPunct="1">
        <a:spcBef>
          <a:spcPct val="0"/>
        </a:spcBef>
        <a:spcAft>
          <a:spcPct val="0"/>
        </a:spcAft>
        <a:defRPr sz="3600">
          <a:solidFill>
            <a:schemeClr val="bg1"/>
          </a:solidFill>
          <a:latin typeface="Arial" charset="0"/>
        </a:defRPr>
      </a:lvl3pPr>
      <a:lvl4pPr algn="l" rtl="0" eaLnBrk="1" fontAlgn="base" hangingPunct="1">
        <a:spcBef>
          <a:spcPct val="0"/>
        </a:spcBef>
        <a:spcAft>
          <a:spcPct val="0"/>
        </a:spcAft>
        <a:defRPr sz="3600">
          <a:solidFill>
            <a:schemeClr val="bg1"/>
          </a:solidFill>
          <a:latin typeface="Arial" charset="0"/>
        </a:defRPr>
      </a:lvl4pPr>
      <a:lvl5pPr algn="l" rtl="0" eaLnBrk="1" fontAlgn="base" hangingPunct="1">
        <a:spcBef>
          <a:spcPct val="0"/>
        </a:spcBef>
        <a:spcAft>
          <a:spcPct val="0"/>
        </a:spcAft>
        <a:defRPr sz="3600">
          <a:solidFill>
            <a:schemeClr val="bg1"/>
          </a:solidFill>
          <a:latin typeface="Arial" charset="0"/>
        </a:defRPr>
      </a:lvl5pPr>
      <a:lvl6pPr marL="457200" algn="l" rtl="0" eaLnBrk="1" fontAlgn="base" hangingPunct="1">
        <a:spcBef>
          <a:spcPct val="0"/>
        </a:spcBef>
        <a:spcAft>
          <a:spcPct val="0"/>
        </a:spcAft>
        <a:defRPr sz="3600">
          <a:solidFill>
            <a:schemeClr val="bg1"/>
          </a:solidFill>
          <a:latin typeface="Arial" charset="0"/>
        </a:defRPr>
      </a:lvl6pPr>
      <a:lvl7pPr marL="914400" algn="l" rtl="0" eaLnBrk="1" fontAlgn="base" hangingPunct="1">
        <a:spcBef>
          <a:spcPct val="0"/>
        </a:spcBef>
        <a:spcAft>
          <a:spcPct val="0"/>
        </a:spcAft>
        <a:defRPr sz="3600">
          <a:solidFill>
            <a:schemeClr val="bg1"/>
          </a:solidFill>
          <a:latin typeface="Arial" charset="0"/>
        </a:defRPr>
      </a:lvl7pPr>
      <a:lvl8pPr marL="1371600" algn="l" rtl="0" eaLnBrk="1" fontAlgn="base" hangingPunct="1">
        <a:spcBef>
          <a:spcPct val="0"/>
        </a:spcBef>
        <a:spcAft>
          <a:spcPct val="0"/>
        </a:spcAft>
        <a:defRPr sz="3600">
          <a:solidFill>
            <a:schemeClr val="bg1"/>
          </a:solidFill>
          <a:latin typeface="Arial" charset="0"/>
        </a:defRPr>
      </a:lvl8pPr>
      <a:lvl9pPr marL="1828800" algn="l" rtl="0" eaLnBrk="1" fontAlgn="base" hangingPunct="1">
        <a:spcBef>
          <a:spcPct val="0"/>
        </a:spcBef>
        <a:spcAft>
          <a:spcPct val="0"/>
        </a:spcAft>
        <a:defRPr sz="36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67544" y="877986"/>
            <a:ext cx="8516762" cy="3652590"/>
          </a:xfrm>
        </p:spPr>
        <p:txBody>
          <a:bodyPr/>
          <a:lstStyle/>
          <a:p>
            <a:pPr lvl="0">
              <a:defRPr/>
            </a:pPr>
            <a:r>
              <a:rPr lang="en-AU" sz="1700" dirty="0"/>
              <a:t>This presentation is based on </a:t>
            </a:r>
            <a:r>
              <a:rPr lang="en-AU" sz="1700" smtClean="0"/>
              <a:t>the findings </a:t>
            </a:r>
            <a:r>
              <a:rPr lang="en-AU" sz="1700" dirty="0" smtClean="0"/>
              <a:t>of investigations by Department of Mines, Industry Regulation and Safety.</a:t>
            </a:r>
            <a:endParaRPr lang="en-AU" sz="1700" dirty="0"/>
          </a:p>
          <a:p>
            <a:pPr>
              <a:defRPr/>
            </a:pPr>
            <a:r>
              <a:rPr lang="en-AU" sz="1700" dirty="0"/>
              <a:t>Department of Mines, Industry Regulation and Safety</a:t>
            </a:r>
            <a:r>
              <a:rPr lang="en-AU" sz="1700" dirty="0" smtClean="0"/>
              <a:t>(DMIRS) </a:t>
            </a:r>
            <a:r>
              <a:rPr lang="en-AU" sz="1700" dirty="0"/>
              <a:t>supports and encourages reuse of its information (including data), and endorses use of the Australian Governments Open Access and Licensing Framework (AusGOAL)</a:t>
            </a:r>
          </a:p>
          <a:p>
            <a:pPr>
              <a:defRPr/>
            </a:pPr>
            <a:r>
              <a:rPr lang="en-AU" sz="1700" dirty="0"/>
              <a:t>This material is licensed under Creative Commons Attribution 4.0 licence. We request that you observe and retain any copyright or related notices that may accompany this material as part of attribution. This is a requirement of Creative Commons Licences.</a:t>
            </a:r>
            <a:r>
              <a:rPr lang="en-AU" sz="1700" b="1" dirty="0"/>
              <a:t> </a:t>
            </a:r>
          </a:p>
          <a:p>
            <a:pPr>
              <a:defRPr/>
            </a:pPr>
            <a:r>
              <a:rPr lang="en-AU" sz="1700" dirty="0"/>
              <a:t>Please give attribution to Department of Mines, Industry Regulation and </a:t>
            </a:r>
            <a:r>
              <a:rPr lang="en-AU" sz="1700" dirty="0" smtClean="0"/>
              <a:t>Safety, 2017.</a:t>
            </a:r>
            <a:endParaRPr lang="en-AU" sz="1700" dirty="0"/>
          </a:p>
          <a:p>
            <a:pPr>
              <a:defRPr/>
            </a:pPr>
            <a:r>
              <a:rPr lang="en-AU" altLang="en-US" sz="1700" dirty="0"/>
              <a:t>For resources, information or clarification, please </a:t>
            </a:r>
            <a:r>
              <a:rPr lang="en-AU" altLang="en-US" sz="1700" dirty="0" smtClean="0"/>
              <a:t>contact: </a:t>
            </a:r>
            <a:r>
              <a:rPr lang="en-AU" altLang="en-US" sz="1700" b="1" dirty="0" smtClean="0">
                <a:solidFill>
                  <a:srgbClr val="0000FF"/>
                </a:solidFill>
              </a:rPr>
              <a:t>RSDComms@dmirs.wa.gov.au</a:t>
            </a:r>
            <a:r>
              <a:rPr lang="en-AU" altLang="en-US" sz="1700" b="1" dirty="0" smtClean="0">
                <a:solidFill>
                  <a:srgbClr val="C00000"/>
                </a:solidFill>
              </a:rPr>
              <a:t> </a:t>
            </a:r>
            <a:r>
              <a:rPr lang="en-AU" altLang="en-US" sz="1700" dirty="0" smtClean="0"/>
              <a:t>or visit </a:t>
            </a:r>
            <a:r>
              <a:rPr lang="en-AU" altLang="en-US" sz="1700" b="1" dirty="0" smtClean="0">
                <a:solidFill>
                  <a:srgbClr val="0000FF"/>
                </a:solidFill>
              </a:rPr>
              <a:t>www.dmirs.wa.gov.au/ResourcesSafety</a:t>
            </a:r>
          </a:p>
          <a:p>
            <a:pPr>
              <a:defRPr/>
            </a:pPr>
            <a:endParaRPr lang="en-AU" altLang="en-US" sz="1700" b="1" dirty="0">
              <a:solidFill>
                <a:srgbClr val="C00000"/>
              </a:solidFill>
            </a:endParaRPr>
          </a:p>
          <a:p>
            <a:endParaRPr lang="en-AU" sz="1700" dirty="0"/>
          </a:p>
        </p:txBody>
      </p:sp>
      <p:pic>
        <p:nvPicPr>
          <p:cNvPr id="4" name="Picture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4228" y="201215"/>
            <a:ext cx="18383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5"/>
          <p:cNvSpPr txBox="1">
            <a:spLocks/>
          </p:cNvSpPr>
          <p:nvPr/>
        </p:nvSpPr>
        <p:spPr>
          <a:xfrm>
            <a:off x="323528" y="228600"/>
            <a:ext cx="8134672" cy="1143000"/>
          </a:xfrm>
          <a:prstGeom prst="rect">
            <a:avLst/>
          </a:prstGeom>
        </p:spPr>
        <p:txBody>
          <a:bodyPr/>
          <a:lst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defRPr>
            </a:lvl2pPr>
            <a:lvl3pPr algn="l" rtl="0" eaLnBrk="1" fontAlgn="base" hangingPunct="1">
              <a:spcBef>
                <a:spcPct val="0"/>
              </a:spcBef>
              <a:spcAft>
                <a:spcPct val="0"/>
              </a:spcAft>
              <a:defRPr sz="3600">
                <a:solidFill>
                  <a:schemeClr val="bg1"/>
                </a:solidFill>
                <a:latin typeface="Arial" charset="0"/>
              </a:defRPr>
            </a:lvl3pPr>
            <a:lvl4pPr algn="l" rtl="0" eaLnBrk="1" fontAlgn="base" hangingPunct="1">
              <a:spcBef>
                <a:spcPct val="0"/>
              </a:spcBef>
              <a:spcAft>
                <a:spcPct val="0"/>
              </a:spcAft>
              <a:defRPr sz="3600">
                <a:solidFill>
                  <a:schemeClr val="bg1"/>
                </a:solidFill>
                <a:latin typeface="Arial" charset="0"/>
              </a:defRPr>
            </a:lvl4pPr>
            <a:lvl5pPr algn="l" rtl="0" eaLnBrk="1" fontAlgn="base" hangingPunct="1">
              <a:spcBef>
                <a:spcPct val="0"/>
              </a:spcBef>
              <a:spcAft>
                <a:spcPct val="0"/>
              </a:spcAft>
              <a:defRPr sz="3600">
                <a:solidFill>
                  <a:schemeClr val="bg1"/>
                </a:solidFill>
                <a:latin typeface="Arial" charset="0"/>
              </a:defRPr>
            </a:lvl5pPr>
            <a:lvl6pPr marL="457200" algn="l" rtl="0" eaLnBrk="1" fontAlgn="base" hangingPunct="1">
              <a:spcBef>
                <a:spcPct val="0"/>
              </a:spcBef>
              <a:spcAft>
                <a:spcPct val="0"/>
              </a:spcAft>
              <a:defRPr sz="3600">
                <a:solidFill>
                  <a:schemeClr val="bg1"/>
                </a:solidFill>
                <a:latin typeface="Arial" charset="0"/>
              </a:defRPr>
            </a:lvl6pPr>
            <a:lvl7pPr marL="914400" algn="l" rtl="0" eaLnBrk="1" fontAlgn="base" hangingPunct="1">
              <a:spcBef>
                <a:spcPct val="0"/>
              </a:spcBef>
              <a:spcAft>
                <a:spcPct val="0"/>
              </a:spcAft>
              <a:defRPr sz="3600">
                <a:solidFill>
                  <a:schemeClr val="bg1"/>
                </a:solidFill>
                <a:latin typeface="Arial" charset="0"/>
              </a:defRPr>
            </a:lvl7pPr>
            <a:lvl8pPr marL="1371600" algn="l" rtl="0" eaLnBrk="1" fontAlgn="base" hangingPunct="1">
              <a:spcBef>
                <a:spcPct val="0"/>
              </a:spcBef>
              <a:spcAft>
                <a:spcPct val="0"/>
              </a:spcAft>
              <a:defRPr sz="3600">
                <a:solidFill>
                  <a:schemeClr val="bg1"/>
                </a:solidFill>
                <a:latin typeface="Arial" charset="0"/>
              </a:defRPr>
            </a:lvl8pPr>
            <a:lvl9pPr marL="1828800" algn="l" rtl="0" eaLnBrk="1" fontAlgn="base" hangingPunct="1">
              <a:spcBef>
                <a:spcPct val="0"/>
              </a:spcBef>
              <a:spcAft>
                <a:spcPct val="0"/>
              </a:spcAft>
              <a:defRPr sz="3600">
                <a:solidFill>
                  <a:schemeClr val="bg1"/>
                </a:solidFill>
                <a:latin typeface="Arial" charset="0"/>
              </a:defRPr>
            </a:lvl9pPr>
          </a:lstStyle>
          <a:p>
            <a:r>
              <a:rPr lang="en-AU" altLang="en-US" sz="2800" kern="0" dirty="0" smtClean="0">
                <a:solidFill>
                  <a:srgbClr val="CF5E31"/>
                </a:solidFill>
              </a:rPr>
              <a:t>Please read this before using presentation</a:t>
            </a:r>
            <a:endParaRPr lang="en-AU" altLang="en-US" sz="2800" kern="0" dirty="0" smtClean="0"/>
          </a:p>
        </p:txBody>
      </p:sp>
    </p:spTree>
    <p:extLst>
      <p:ext uri="{BB962C8B-B14F-4D97-AF65-F5344CB8AC3E}">
        <p14:creationId xmlns:p14="http://schemas.microsoft.com/office/powerpoint/2010/main" val="1937270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DMP_GWA_monowh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303610"/>
            <a:ext cx="4249738" cy="586978"/>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txBox="1">
            <a:spLocks/>
          </p:cNvSpPr>
          <p:nvPr/>
        </p:nvSpPr>
        <p:spPr bwMode="auto">
          <a:xfrm>
            <a:off x="1070992" y="1563638"/>
            <a:ext cx="7219850" cy="24767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defRPr>
            </a:lvl2pPr>
            <a:lvl3pPr algn="l" rtl="0" eaLnBrk="1" fontAlgn="base" hangingPunct="1">
              <a:spcBef>
                <a:spcPct val="0"/>
              </a:spcBef>
              <a:spcAft>
                <a:spcPct val="0"/>
              </a:spcAft>
              <a:defRPr sz="3600">
                <a:solidFill>
                  <a:schemeClr val="bg1"/>
                </a:solidFill>
                <a:latin typeface="Arial" charset="0"/>
              </a:defRPr>
            </a:lvl3pPr>
            <a:lvl4pPr algn="l" rtl="0" eaLnBrk="1" fontAlgn="base" hangingPunct="1">
              <a:spcBef>
                <a:spcPct val="0"/>
              </a:spcBef>
              <a:spcAft>
                <a:spcPct val="0"/>
              </a:spcAft>
              <a:defRPr sz="3600">
                <a:solidFill>
                  <a:schemeClr val="bg1"/>
                </a:solidFill>
                <a:latin typeface="Arial" charset="0"/>
              </a:defRPr>
            </a:lvl4pPr>
            <a:lvl5pPr algn="l" rtl="0" eaLnBrk="1" fontAlgn="base" hangingPunct="1">
              <a:spcBef>
                <a:spcPct val="0"/>
              </a:spcBef>
              <a:spcAft>
                <a:spcPct val="0"/>
              </a:spcAft>
              <a:defRPr sz="3600">
                <a:solidFill>
                  <a:schemeClr val="bg1"/>
                </a:solidFill>
                <a:latin typeface="Arial" charset="0"/>
              </a:defRPr>
            </a:lvl5pPr>
            <a:lvl6pPr marL="457200" algn="l" rtl="0" eaLnBrk="1" fontAlgn="base" hangingPunct="1">
              <a:spcBef>
                <a:spcPct val="0"/>
              </a:spcBef>
              <a:spcAft>
                <a:spcPct val="0"/>
              </a:spcAft>
              <a:defRPr sz="3600">
                <a:solidFill>
                  <a:schemeClr val="bg1"/>
                </a:solidFill>
                <a:latin typeface="Arial" charset="0"/>
              </a:defRPr>
            </a:lvl6pPr>
            <a:lvl7pPr marL="914400" algn="l" rtl="0" eaLnBrk="1" fontAlgn="base" hangingPunct="1">
              <a:spcBef>
                <a:spcPct val="0"/>
              </a:spcBef>
              <a:spcAft>
                <a:spcPct val="0"/>
              </a:spcAft>
              <a:defRPr sz="3600">
                <a:solidFill>
                  <a:schemeClr val="bg1"/>
                </a:solidFill>
                <a:latin typeface="Arial" charset="0"/>
              </a:defRPr>
            </a:lvl7pPr>
            <a:lvl8pPr marL="1371600" algn="l" rtl="0" eaLnBrk="1" fontAlgn="base" hangingPunct="1">
              <a:spcBef>
                <a:spcPct val="0"/>
              </a:spcBef>
              <a:spcAft>
                <a:spcPct val="0"/>
              </a:spcAft>
              <a:defRPr sz="3600">
                <a:solidFill>
                  <a:schemeClr val="bg1"/>
                </a:solidFill>
                <a:latin typeface="Arial" charset="0"/>
              </a:defRPr>
            </a:lvl8pPr>
            <a:lvl9pPr marL="1828800" algn="l" rtl="0" eaLnBrk="1" fontAlgn="base" hangingPunct="1">
              <a:spcBef>
                <a:spcPct val="0"/>
              </a:spcBef>
              <a:spcAft>
                <a:spcPct val="0"/>
              </a:spcAft>
              <a:defRPr sz="3600">
                <a:solidFill>
                  <a:schemeClr val="bg1"/>
                </a:solidFill>
                <a:latin typeface="Arial" charset="0"/>
              </a:defRPr>
            </a:lvl9pPr>
          </a:lstStyle>
          <a:p>
            <a:pPr algn="ctr">
              <a:lnSpc>
                <a:spcPct val="90000"/>
              </a:lnSpc>
              <a:spcBef>
                <a:spcPts val="1800"/>
              </a:spcBef>
            </a:pPr>
            <a:r>
              <a:rPr lang="en-AU" sz="4000" b="1" kern="0" dirty="0" smtClean="0">
                <a:solidFill>
                  <a:srgbClr val="0E6E71"/>
                </a:solidFill>
              </a:rPr>
              <a:t>Risk assessment prior to commencing the work</a:t>
            </a:r>
            <a:r>
              <a:rPr lang="en-AU" b="1" kern="0" dirty="0" smtClean="0">
                <a:solidFill>
                  <a:srgbClr val="0E6E71"/>
                </a:solidFill>
              </a:rPr>
              <a:t> </a:t>
            </a:r>
            <a:r>
              <a:rPr lang="en-AU" sz="3000" b="1" kern="0" dirty="0" smtClean="0"/>
              <a:t/>
            </a:r>
            <a:br>
              <a:rPr lang="en-AU" sz="3000" b="1" kern="0" dirty="0" smtClean="0"/>
            </a:br>
            <a:endParaRPr lang="en-AU" sz="3000" b="1" kern="0" dirty="0"/>
          </a:p>
          <a:p>
            <a:pPr algn="ctr">
              <a:lnSpc>
                <a:spcPct val="90000"/>
              </a:lnSpc>
              <a:spcBef>
                <a:spcPts val="1800"/>
              </a:spcBef>
            </a:pPr>
            <a:r>
              <a:rPr lang="en-AU" sz="3200" b="1" i="1" kern="0" dirty="0" smtClean="0">
                <a:solidFill>
                  <a:srgbClr val="8E1A16"/>
                </a:solidFill>
              </a:rPr>
              <a:t>What do you need to be aware of?</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1"/>
          </p:nvPr>
        </p:nvSpPr>
        <p:spPr>
          <a:xfrm>
            <a:off x="539552" y="1275606"/>
            <a:ext cx="8410088" cy="3456384"/>
          </a:xfrm>
        </p:spPr>
        <p:txBody>
          <a:bodyPr/>
          <a:lstStyle/>
          <a:p>
            <a:pPr marL="342900" indent="-342900">
              <a:lnSpc>
                <a:spcPct val="150000"/>
              </a:lnSpc>
              <a:buFont typeface="Arial" panose="020B0604020202020204" pitchFamily="34" charset="0"/>
              <a:buChar char="•"/>
            </a:pPr>
            <a:r>
              <a:rPr lang="en-AU" sz="2400" dirty="0">
                <a:solidFill>
                  <a:schemeClr val="tx1"/>
                </a:solidFill>
              </a:rPr>
              <a:t>Is job paperwork a waste of time?</a:t>
            </a:r>
          </a:p>
          <a:p>
            <a:pPr marL="342900" indent="-342900">
              <a:lnSpc>
                <a:spcPct val="150000"/>
              </a:lnSpc>
              <a:buFont typeface="Arial" panose="020B0604020202020204" pitchFamily="34" charset="0"/>
              <a:buChar char="•"/>
            </a:pPr>
            <a:r>
              <a:rPr lang="en-AU" sz="2400" dirty="0">
                <a:solidFill>
                  <a:schemeClr val="tx1"/>
                </a:solidFill>
              </a:rPr>
              <a:t>Did job paperwork ever stop an accident from happening?</a:t>
            </a:r>
          </a:p>
          <a:p>
            <a:pPr marL="342900" indent="-342900">
              <a:lnSpc>
                <a:spcPct val="150000"/>
              </a:lnSpc>
              <a:buFont typeface="Arial" panose="020B0604020202020204" pitchFamily="34" charset="0"/>
              <a:buChar char="•"/>
            </a:pPr>
            <a:r>
              <a:rPr lang="en-AU" sz="2400" dirty="0">
                <a:solidFill>
                  <a:schemeClr val="tx1"/>
                </a:solidFill>
              </a:rPr>
              <a:t>Can you do the job safely without any paperwork?</a:t>
            </a:r>
          </a:p>
          <a:p>
            <a:pPr marL="342900" indent="-342900">
              <a:lnSpc>
                <a:spcPct val="150000"/>
              </a:lnSpc>
              <a:buFont typeface="Arial" panose="020B0604020202020204" pitchFamily="34" charset="0"/>
              <a:buChar char="•"/>
            </a:pPr>
            <a:r>
              <a:rPr lang="en-AU" sz="2400" dirty="0">
                <a:solidFill>
                  <a:schemeClr val="tx1"/>
                </a:solidFill>
              </a:rPr>
              <a:t>Are </a:t>
            </a:r>
            <a:r>
              <a:rPr lang="en-AU" sz="2400" dirty="0" smtClean="0">
                <a:solidFill>
                  <a:schemeClr val="tx1"/>
                </a:solidFill>
              </a:rPr>
              <a:t>you </a:t>
            </a:r>
            <a:r>
              <a:rPr lang="en-AU" sz="2400" dirty="0">
                <a:solidFill>
                  <a:schemeClr val="tx1"/>
                </a:solidFill>
              </a:rPr>
              <a:t>required to complete the </a:t>
            </a:r>
            <a:r>
              <a:rPr lang="en-AU" sz="2400" dirty="0" smtClean="0">
                <a:solidFill>
                  <a:schemeClr val="tx1"/>
                </a:solidFill>
              </a:rPr>
              <a:t> </a:t>
            </a:r>
            <a:r>
              <a:rPr lang="en-AU" sz="2400" dirty="0">
                <a:solidFill>
                  <a:schemeClr val="tx1"/>
                </a:solidFill>
              </a:rPr>
              <a:t>paperwork at site </a:t>
            </a:r>
            <a:r>
              <a:rPr lang="en-AU" sz="2400" dirty="0" smtClean="0">
                <a:solidFill>
                  <a:schemeClr val="tx1"/>
                </a:solidFill>
              </a:rPr>
              <a:t>prior </a:t>
            </a:r>
            <a:r>
              <a:rPr lang="en-AU" sz="2400" dirty="0">
                <a:solidFill>
                  <a:schemeClr val="tx1"/>
                </a:solidFill>
              </a:rPr>
              <a:t>to commencing the job</a:t>
            </a:r>
            <a:r>
              <a:rPr lang="en-AU" sz="2400" dirty="0" smtClean="0">
                <a:solidFill>
                  <a:schemeClr val="tx1"/>
                </a:solidFill>
              </a:rPr>
              <a:t>?</a:t>
            </a:r>
            <a:endParaRPr lang="en-AU" sz="2400" dirty="0">
              <a:solidFill>
                <a:schemeClr val="tx1"/>
              </a:solidFill>
            </a:endParaRPr>
          </a:p>
        </p:txBody>
      </p:sp>
      <p:sp>
        <p:nvSpPr>
          <p:cNvPr id="2" name="Title 1"/>
          <p:cNvSpPr>
            <a:spLocks noGrp="1"/>
          </p:cNvSpPr>
          <p:nvPr>
            <p:ph type="title" idx="4294967295"/>
          </p:nvPr>
        </p:nvSpPr>
        <p:spPr>
          <a:xfrm>
            <a:off x="539552" y="195486"/>
            <a:ext cx="8229600" cy="857250"/>
          </a:xfrm>
        </p:spPr>
        <p:txBody>
          <a:bodyPr/>
          <a:lstStyle/>
          <a:p>
            <a:r>
              <a:rPr lang="en-AU" sz="2800" dirty="0">
                <a:cs typeface="ＭＳ Ｐゴシック"/>
              </a:rPr>
              <a:t>What use is </a:t>
            </a:r>
            <a:r>
              <a:rPr lang="en-AU" sz="2800" dirty="0" smtClean="0">
                <a:cs typeface="ＭＳ Ｐゴシック"/>
              </a:rPr>
              <a:t>paperwork</a:t>
            </a:r>
            <a:r>
              <a:rPr lang="en-AU" sz="2800" dirty="0">
                <a:cs typeface="ＭＳ Ｐゴシック"/>
              </a:rPr>
              <a:t>?</a:t>
            </a:r>
            <a:endParaRPr lang="en-AU" sz="2800" dirty="0"/>
          </a:p>
        </p:txBody>
      </p:sp>
    </p:spTree>
    <p:extLst>
      <p:ext uri="{BB962C8B-B14F-4D97-AF65-F5344CB8AC3E}">
        <p14:creationId xmlns:p14="http://schemas.microsoft.com/office/powerpoint/2010/main" val="77458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1"/>
          </p:nvPr>
        </p:nvSpPr>
        <p:spPr>
          <a:xfrm>
            <a:off x="554400" y="1202400"/>
            <a:ext cx="8229600" cy="3384376"/>
          </a:xfrm>
        </p:spPr>
        <p:txBody>
          <a:bodyPr/>
          <a:lstStyle/>
          <a:p>
            <a:pPr marL="342900" indent="-342900" algn="just">
              <a:buFont typeface="Arial" panose="020B0604020202020204" pitchFamily="34" charset="0"/>
              <a:buChar char="•"/>
            </a:pPr>
            <a:r>
              <a:rPr lang="en-AU" sz="2200" dirty="0" smtClean="0">
                <a:solidFill>
                  <a:schemeClr val="tx1"/>
                </a:solidFill>
              </a:rPr>
              <a:t>Risk assessments for the job are not done well</a:t>
            </a:r>
            <a:endParaRPr lang="en-AU" sz="2200" dirty="0">
              <a:solidFill>
                <a:schemeClr val="tx1"/>
              </a:solidFill>
            </a:endParaRPr>
          </a:p>
          <a:p>
            <a:pPr marL="342900" indent="-342900" algn="just">
              <a:buFont typeface="Arial" panose="020B0604020202020204" pitchFamily="34" charset="0"/>
              <a:buChar char="•"/>
            </a:pPr>
            <a:r>
              <a:rPr lang="en-AU" sz="2200" dirty="0">
                <a:solidFill>
                  <a:schemeClr val="tx1"/>
                </a:solidFill>
              </a:rPr>
              <a:t>Sometimes no job paperwork </a:t>
            </a:r>
            <a:r>
              <a:rPr lang="en-AU" sz="2200" dirty="0" smtClean="0">
                <a:solidFill>
                  <a:schemeClr val="tx1"/>
                </a:solidFill>
              </a:rPr>
              <a:t>is done</a:t>
            </a:r>
          </a:p>
          <a:p>
            <a:pPr marL="342900" indent="-342900" algn="just">
              <a:buFont typeface="Arial" panose="020B0604020202020204" pitchFamily="34" charset="0"/>
              <a:buChar char="•"/>
            </a:pPr>
            <a:r>
              <a:rPr lang="en-AU" sz="2200" dirty="0">
                <a:solidFill>
                  <a:schemeClr val="tx1"/>
                </a:solidFill>
              </a:rPr>
              <a:t>Supervisors signing off the paperwork are </a:t>
            </a:r>
            <a:r>
              <a:rPr lang="en-AU" sz="2200" dirty="0" smtClean="0">
                <a:solidFill>
                  <a:schemeClr val="tx1"/>
                </a:solidFill>
              </a:rPr>
              <a:t>often not </a:t>
            </a:r>
            <a:r>
              <a:rPr lang="en-AU" sz="2200" dirty="0">
                <a:solidFill>
                  <a:schemeClr val="tx1"/>
                </a:solidFill>
              </a:rPr>
              <a:t>aware of how the job should be </a:t>
            </a:r>
            <a:r>
              <a:rPr lang="en-AU" sz="2200" dirty="0" smtClean="0">
                <a:solidFill>
                  <a:schemeClr val="tx1"/>
                </a:solidFill>
              </a:rPr>
              <a:t>done and </a:t>
            </a:r>
            <a:r>
              <a:rPr lang="en-AU" sz="2200" dirty="0">
                <a:solidFill>
                  <a:schemeClr val="tx1"/>
                </a:solidFill>
              </a:rPr>
              <a:t>what hazards and controls are </a:t>
            </a:r>
            <a:r>
              <a:rPr lang="en-AU" sz="2200" dirty="0" smtClean="0">
                <a:solidFill>
                  <a:schemeClr val="tx1"/>
                </a:solidFill>
              </a:rPr>
              <a:t>needed</a:t>
            </a:r>
          </a:p>
          <a:p>
            <a:pPr marL="342900" indent="-342900" algn="just">
              <a:buFont typeface="Arial" panose="020B0604020202020204" pitchFamily="34" charset="0"/>
              <a:buChar char="•"/>
            </a:pPr>
            <a:r>
              <a:rPr lang="en-AU" sz="2200" dirty="0" smtClean="0">
                <a:solidFill>
                  <a:schemeClr val="tx1"/>
                </a:solidFill>
              </a:rPr>
              <a:t>Workers </a:t>
            </a:r>
            <a:r>
              <a:rPr lang="en-AU" sz="2200" dirty="0">
                <a:solidFill>
                  <a:schemeClr val="tx1"/>
                </a:solidFill>
              </a:rPr>
              <a:t>a</a:t>
            </a:r>
            <a:r>
              <a:rPr lang="en-AU" sz="2200" dirty="0" smtClean="0">
                <a:solidFill>
                  <a:schemeClr val="tx1"/>
                </a:solidFill>
              </a:rPr>
              <a:t>re not trained in how to complete the paperwork</a:t>
            </a:r>
            <a:endParaRPr lang="en-AU" sz="2200" dirty="0">
              <a:solidFill>
                <a:schemeClr val="tx1"/>
              </a:solidFill>
            </a:endParaRPr>
          </a:p>
          <a:p>
            <a:pPr marL="342900" indent="-342900" algn="just">
              <a:buFont typeface="Arial" panose="020B0604020202020204" pitchFamily="34" charset="0"/>
              <a:buChar char="•"/>
            </a:pPr>
            <a:r>
              <a:rPr lang="en-AU" sz="2200" dirty="0" smtClean="0">
                <a:solidFill>
                  <a:schemeClr val="tx1"/>
                </a:solidFill>
              </a:rPr>
              <a:t>Workers are unaware of the Safe Work </a:t>
            </a:r>
            <a:r>
              <a:rPr lang="en-AU" sz="2200" dirty="0">
                <a:solidFill>
                  <a:schemeClr val="tx1"/>
                </a:solidFill>
              </a:rPr>
              <a:t>P</a:t>
            </a:r>
            <a:r>
              <a:rPr lang="en-AU" sz="2200" dirty="0" smtClean="0">
                <a:solidFill>
                  <a:schemeClr val="tx1"/>
                </a:solidFill>
              </a:rPr>
              <a:t>rocedure for the job</a:t>
            </a:r>
          </a:p>
          <a:p>
            <a:pPr marL="342900" indent="-342900" algn="just">
              <a:buFont typeface="Arial" panose="020B0604020202020204" pitchFamily="34" charset="0"/>
              <a:buChar char="•"/>
            </a:pPr>
            <a:r>
              <a:rPr lang="en-AU" sz="2200" dirty="0" smtClean="0">
                <a:solidFill>
                  <a:schemeClr val="tx1"/>
                </a:solidFill>
              </a:rPr>
              <a:t>When the job extends over more than one shift, there is no record of any handover.</a:t>
            </a:r>
            <a:endParaRPr lang="en-AU" sz="2200" dirty="0">
              <a:solidFill>
                <a:schemeClr val="tx1"/>
              </a:solidFill>
            </a:endParaRPr>
          </a:p>
          <a:p>
            <a:pPr marL="342900" indent="-342900" algn="just">
              <a:buFont typeface="Arial" panose="020B0604020202020204" pitchFamily="34" charset="0"/>
              <a:buChar char="•"/>
            </a:pPr>
            <a:endParaRPr lang="en-AU" sz="2200" dirty="0">
              <a:solidFill>
                <a:schemeClr val="tx1"/>
              </a:solidFill>
            </a:endParaRPr>
          </a:p>
        </p:txBody>
      </p:sp>
      <p:sp>
        <p:nvSpPr>
          <p:cNvPr id="2" name="Title 1"/>
          <p:cNvSpPr>
            <a:spLocks noGrp="1"/>
          </p:cNvSpPr>
          <p:nvPr>
            <p:ph type="title" idx="4294967295"/>
          </p:nvPr>
        </p:nvSpPr>
        <p:spPr>
          <a:xfrm>
            <a:off x="554400" y="194400"/>
            <a:ext cx="8686800" cy="857250"/>
          </a:xfrm>
        </p:spPr>
        <p:txBody>
          <a:bodyPr/>
          <a:lstStyle/>
          <a:p>
            <a:r>
              <a:rPr lang="en-AU" sz="2800" dirty="0">
                <a:cs typeface="ＭＳ Ｐゴシック"/>
              </a:rPr>
              <a:t>What </a:t>
            </a:r>
            <a:r>
              <a:rPr lang="en-AU" sz="2800" dirty="0" smtClean="0">
                <a:cs typeface="ＭＳ Ｐゴシック"/>
              </a:rPr>
              <a:t>common failings do DMIRS Investigations reveal?</a:t>
            </a:r>
            <a:endParaRPr lang="en-AU" sz="2800" dirty="0"/>
          </a:p>
        </p:txBody>
      </p:sp>
    </p:spTree>
    <p:extLst>
      <p:ext uri="{BB962C8B-B14F-4D97-AF65-F5344CB8AC3E}">
        <p14:creationId xmlns:p14="http://schemas.microsoft.com/office/powerpoint/2010/main" val="165911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1"/>
          </p:nvPr>
        </p:nvSpPr>
        <p:spPr>
          <a:xfrm>
            <a:off x="539552" y="1203598"/>
            <a:ext cx="8424936" cy="4210372"/>
          </a:xfrm>
        </p:spPr>
        <p:txBody>
          <a:bodyPr/>
          <a:lstStyle/>
          <a:p>
            <a:pPr marL="342900" indent="-342900">
              <a:buFont typeface="Arial" panose="020B0604020202020204" pitchFamily="34" charset="0"/>
              <a:buChar char="•"/>
            </a:pPr>
            <a:r>
              <a:rPr lang="en-AU" sz="2200" dirty="0">
                <a:solidFill>
                  <a:schemeClr val="tx1"/>
                </a:solidFill>
              </a:rPr>
              <a:t>Tradesman with over 40 years practical </a:t>
            </a:r>
            <a:r>
              <a:rPr lang="en-AU" sz="2200" dirty="0" smtClean="0">
                <a:solidFill>
                  <a:schemeClr val="tx1"/>
                </a:solidFill>
              </a:rPr>
              <a:t>experience</a:t>
            </a:r>
            <a:endParaRPr lang="en-AU" sz="2200" dirty="0">
              <a:solidFill>
                <a:schemeClr val="tx1"/>
              </a:solidFill>
            </a:endParaRPr>
          </a:p>
          <a:p>
            <a:pPr marL="342900" indent="-342900">
              <a:buFont typeface="Arial" panose="020B0604020202020204" pitchFamily="34" charset="0"/>
              <a:buChar char="•"/>
            </a:pPr>
            <a:r>
              <a:rPr lang="en-AU" sz="2200" dirty="0" smtClean="0">
                <a:solidFill>
                  <a:schemeClr val="tx1"/>
                </a:solidFill>
              </a:rPr>
              <a:t>Tasked with cleaning the </a:t>
            </a:r>
            <a:r>
              <a:rPr lang="en-AU" sz="2200" dirty="0">
                <a:solidFill>
                  <a:schemeClr val="tx1"/>
                </a:solidFill>
              </a:rPr>
              <a:t>muck out of a machine belly </a:t>
            </a:r>
            <a:r>
              <a:rPr lang="en-AU" sz="2200" dirty="0" smtClean="0">
                <a:solidFill>
                  <a:schemeClr val="tx1"/>
                </a:solidFill>
              </a:rPr>
              <a:t>plate</a:t>
            </a:r>
            <a:endParaRPr lang="en-AU" sz="2200" dirty="0">
              <a:solidFill>
                <a:schemeClr val="tx1"/>
              </a:solidFill>
            </a:endParaRPr>
          </a:p>
          <a:p>
            <a:pPr marL="342900" indent="-342900">
              <a:buFont typeface="Arial" panose="020B0604020202020204" pitchFamily="34" charset="0"/>
              <a:buChar char="•"/>
            </a:pPr>
            <a:r>
              <a:rPr lang="en-AU" sz="2200" dirty="0">
                <a:solidFill>
                  <a:schemeClr val="tx1"/>
                </a:solidFill>
              </a:rPr>
              <a:t>Didn’t bother with the paperwork when planning the </a:t>
            </a:r>
            <a:r>
              <a:rPr lang="en-AU" sz="2200" dirty="0" smtClean="0">
                <a:solidFill>
                  <a:schemeClr val="tx1"/>
                </a:solidFill>
              </a:rPr>
              <a:t>job</a:t>
            </a:r>
          </a:p>
          <a:p>
            <a:pPr marL="342900" indent="-342900">
              <a:buFont typeface="Arial" panose="020B0604020202020204" pitchFamily="34" charset="0"/>
              <a:buChar char="•"/>
            </a:pPr>
            <a:r>
              <a:rPr lang="en-AU" sz="2200" dirty="0" smtClean="0">
                <a:solidFill>
                  <a:schemeClr val="tx1"/>
                </a:solidFill>
              </a:rPr>
              <a:t>Was allowed to do the job without paperwork</a:t>
            </a:r>
            <a:endParaRPr lang="en-AU" sz="2200" dirty="0">
              <a:solidFill>
                <a:schemeClr val="tx1"/>
              </a:solidFill>
            </a:endParaRPr>
          </a:p>
          <a:p>
            <a:pPr marL="342900" indent="-342900">
              <a:buFont typeface="Arial" panose="020B0604020202020204" pitchFamily="34" charset="0"/>
              <a:buChar char="•"/>
            </a:pPr>
            <a:r>
              <a:rPr lang="en-AU" sz="2200" dirty="0">
                <a:solidFill>
                  <a:schemeClr val="tx1"/>
                </a:solidFill>
              </a:rPr>
              <a:t>Died when the belly plate fell on </a:t>
            </a:r>
            <a:r>
              <a:rPr lang="en-AU" sz="2200" dirty="0" smtClean="0">
                <a:solidFill>
                  <a:schemeClr val="tx1"/>
                </a:solidFill>
              </a:rPr>
              <a:t>him</a:t>
            </a:r>
            <a:endParaRPr lang="en-AU" sz="2200" dirty="0">
              <a:solidFill>
                <a:schemeClr val="tx1"/>
              </a:solidFill>
            </a:endParaRPr>
          </a:p>
          <a:p>
            <a:pPr marL="342900" indent="-342900">
              <a:buFont typeface="Arial" panose="020B0604020202020204" pitchFamily="34" charset="0"/>
              <a:buChar char="•"/>
            </a:pPr>
            <a:r>
              <a:rPr lang="en-AU" sz="2200" dirty="0">
                <a:solidFill>
                  <a:schemeClr val="tx1"/>
                </a:solidFill>
              </a:rPr>
              <a:t>Tools were available to complete the task </a:t>
            </a:r>
            <a:r>
              <a:rPr lang="en-AU" sz="2200" dirty="0" smtClean="0">
                <a:solidFill>
                  <a:schemeClr val="tx1"/>
                </a:solidFill>
              </a:rPr>
              <a:t>safely</a:t>
            </a:r>
          </a:p>
          <a:p>
            <a:pPr marL="342900" indent="-342900">
              <a:buFont typeface="Arial" panose="020B0604020202020204" pitchFamily="34" charset="0"/>
              <a:buChar char="•"/>
            </a:pPr>
            <a:r>
              <a:rPr lang="en-AU" sz="2200" dirty="0" smtClean="0">
                <a:solidFill>
                  <a:schemeClr val="tx1"/>
                </a:solidFill>
              </a:rPr>
              <a:t>Site required paperwork to be completed</a:t>
            </a:r>
          </a:p>
          <a:p>
            <a:pPr algn="ctr"/>
            <a:endParaRPr lang="en-AU" sz="800" dirty="0">
              <a:solidFill>
                <a:schemeClr val="tx1"/>
              </a:solidFill>
            </a:endParaRPr>
          </a:p>
          <a:p>
            <a:pPr algn="ctr"/>
            <a:r>
              <a:rPr lang="en-AU" sz="2200" dirty="0" smtClean="0">
                <a:solidFill>
                  <a:srgbClr val="C00000"/>
                </a:solidFill>
              </a:rPr>
              <a:t>SIR </a:t>
            </a:r>
            <a:r>
              <a:rPr lang="en-AU" sz="2200" dirty="0">
                <a:solidFill>
                  <a:srgbClr val="C00000"/>
                </a:solidFill>
              </a:rPr>
              <a:t>No 213 – Maintenance worker pinned by </a:t>
            </a:r>
            <a:r>
              <a:rPr lang="en-AU" sz="2200" dirty="0" smtClean="0">
                <a:solidFill>
                  <a:srgbClr val="C00000"/>
                </a:solidFill>
              </a:rPr>
              <a:t>bulldozer </a:t>
            </a:r>
            <a:r>
              <a:rPr lang="en-AU" sz="2200" dirty="0">
                <a:solidFill>
                  <a:srgbClr val="C00000"/>
                </a:solidFill>
              </a:rPr>
              <a:t>belly </a:t>
            </a:r>
            <a:r>
              <a:rPr lang="en-AU" sz="2200" dirty="0" smtClean="0">
                <a:solidFill>
                  <a:srgbClr val="C00000"/>
                </a:solidFill>
              </a:rPr>
              <a:t>plate</a:t>
            </a:r>
            <a:endParaRPr lang="en-AU" sz="2200" dirty="0">
              <a:solidFill>
                <a:srgbClr val="C00000"/>
              </a:solidFill>
            </a:endParaRPr>
          </a:p>
          <a:p>
            <a:pPr marL="342900" indent="-342900">
              <a:buFont typeface="Arial" panose="020B0604020202020204" pitchFamily="34" charset="0"/>
              <a:buChar char="•"/>
            </a:pPr>
            <a:endParaRPr lang="en-AU" sz="2200" dirty="0">
              <a:solidFill>
                <a:srgbClr val="C00000"/>
              </a:solidFill>
            </a:endParaRPr>
          </a:p>
          <a:p>
            <a:pPr marL="342900" indent="-342900">
              <a:buFont typeface="Arial" panose="020B0604020202020204" pitchFamily="34" charset="0"/>
              <a:buChar char="•"/>
            </a:pPr>
            <a:endParaRPr lang="en-AU" sz="2200" dirty="0">
              <a:solidFill>
                <a:schemeClr val="tx1"/>
              </a:solidFill>
            </a:endParaRPr>
          </a:p>
        </p:txBody>
      </p:sp>
      <p:sp>
        <p:nvSpPr>
          <p:cNvPr id="2" name="Title 1"/>
          <p:cNvSpPr>
            <a:spLocks noGrp="1"/>
          </p:cNvSpPr>
          <p:nvPr>
            <p:ph type="title" idx="4294967295"/>
          </p:nvPr>
        </p:nvSpPr>
        <p:spPr>
          <a:xfrm>
            <a:off x="539552" y="206375"/>
            <a:ext cx="7690048" cy="857250"/>
          </a:xfrm>
        </p:spPr>
        <p:txBody>
          <a:bodyPr/>
          <a:lstStyle/>
          <a:p>
            <a:r>
              <a:rPr lang="en-AU" sz="2800" dirty="0" smtClean="0">
                <a:cs typeface="ＭＳ Ｐゴシック"/>
              </a:rPr>
              <a:t>Example </a:t>
            </a:r>
            <a:r>
              <a:rPr lang="en-AU" sz="2800" dirty="0">
                <a:cs typeface="ＭＳ Ｐゴシック"/>
              </a:rPr>
              <a:t>1</a:t>
            </a:r>
            <a:endParaRPr lang="en-AU" sz="2800" dirty="0"/>
          </a:p>
        </p:txBody>
      </p:sp>
    </p:spTree>
    <p:extLst>
      <p:ext uri="{BB962C8B-B14F-4D97-AF65-F5344CB8AC3E}">
        <p14:creationId xmlns:p14="http://schemas.microsoft.com/office/powerpoint/2010/main" val="343292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1"/>
          </p:nvPr>
        </p:nvSpPr>
        <p:spPr>
          <a:xfrm>
            <a:off x="539552" y="1202400"/>
            <a:ext cx="8352928" cy="3456384"/>
          </a:xfrm>
        </p:spPr>
        <p:txBody>
          <a:bodyPr/>
          <a:lstStyle/>
          <a:p>
            <a:pPr marL="342900" indent="-342900">
              <a:buFont typeface="Arial" panose="020B0604020202020204" pitchFamily="34" charset="0"/>
              <a:buChar char="•"/>
            </a:pPr>
            <a:r>
              <a:rPr lang="en-AU" sz="2000" dirty="0">
                <a:solidFill>
                  <a:schemeClr val="tx1"/>
                </a:solidFill>
              </a:rPr>
              <a:t>Two tradesmen with years of practical experience between </a:t>
            </a:r>
            <a:r>
              <a:rPr lang="en-AU" sz="2000" dirty="0" smtClean="0">
                <a:solidFill>
                  <a:schemeClr val="tx1"/>
                </a:solidFill>
              </a:rPr>
              <a:t>them</a:t>
            </a:r>
            <a:endParaRPr lang="en-AU" sz="2000" dirty="0">
              <a:solidFill>
                <a:schemeClr val="tx1"/>
              </a:solidFill>
            </a:endParaRPr>
          </a:p>
          <a:p>
            <a:pPr marL="342900" indent="-342900">
              <a:buFont typeface="Arial" panose="020B0604020202020204" pitchFamily="34" charset="0"/>
              <a:buChar char="•"/>
            </a:pPr>
            <a:r>
              <a:rPr lang="en-AU" sz="2000" dirty="0">
                <a:solidFill>
                  <a:schemeClr val="tx1"/>
                </a:solidFill>
              </a:rPr>
              <a:t>Took over </a:t>
            </a:r>
            <a:r>
              <a:rPr lang="en-AU" sz="2000" dirty="0" smtClean="0">
                <a:solidFill>
                  <a:schemeClr val="tx1"/>
                </a:solidFill>
              </a:rPr>
              <a:t>from </a:t>
            </a:r>
            <a:r>
              <a:rPr lang="en-AU" sz="2000" dirty="0">
                <a:solidFill>
                  <a:schemeClr val="tx1"/>
                </a:solidFill>
              </a:rPr>
              <a:t>another </a:t>
            </a:r>
            <a:r>
              <a:rPr lang="en-AU" sz="2000" dirty="0" smtClean="0">
                <a:solidFill>
                  <a:schemeClr val="tx1"/>
                </a:solidFill>
              </a:rPr>
              <a:t>shift and did not bother to check the paperwork that had been completed</a:t>
            </a:r>
            <a:endParaRPr lang="en-AU" sz="2000" dirty="0">
              <a:solidFill>
                <a:schemeClr val="tx1"/>
              </a:solidFill>
            </a:endParaRPr>
          </a:p>
          <a:p>
            <a:pPr marL="342900" indent="-342900">
              <a:buFont typeface="Arial" panose="020B0604020202020204" pitchFamily="34" charset="0"/>
              <a:buChar char="•"/>
            </a:pPr>
            <a:r>
              <a:rPr lang="en-AU" sz="2000" dirty="0">
                <a:solidFill>
                  <a:schemeClr val="tx1"/>
                </a:solidFill>
              </a:rPr>
              <a:t>A</a:t>
            </a:r>
            <a:r>
              <a:rPr lang="en-AU" sz="2000" dirty="0" smtClean="0">
                <a:solidFill>
                  <a:schemeClr val="tx1"/>
                </a:solidFill>
              </a:rPr>
              <a:t>dvised </a:t>
            </a:r>
            <a:r>
              <a:rPr lang="en-AU" sz="2000" dirty="0">
                <a:solidFill>
                  <a:schemeClr val="tx1"/>
                </a:solidFill>
              </a:rPr>
              <a:t>the </a:t>
            </a:r>
            <a:r>
              <a:rPr lang="en-AU" sz="2000" dirty="0" smtClean="0">
                <a:solidFill>
                  <a:schemeClr val="tx1"/>
                </a:solidFill>
              </a:rPr>
              <a:t>supervisor </a:t>
            </a:r>
            <a:r>
              <a:rPr lang="en-AU" sz="2000" dirty="0">
                <a:solidFill>
                  <a:schemeClr val="tx1"/>
                </a:solidFill>
              </a:rPr>
              <a:t>that the appropriate paperwork had been </a:t>
            </a:r>
            <a:r>
              <a:rPr lang="en-AU" sz="2000" dirty="0" smtClean="0">
                <a:solidFill>
                  <a:schemeClr val="tx1"/>
                </a:solidFill>
              </a:rPr>
              <a:t>completed</a:t>
            </a:r>
            <a:endParaRPr lang="en-AU" sz="2000" dirty="0">
              <a:solidFill>
                <a:schemeClr val="tx1"/>
              </a:solidFill>
            </a:endParaRPr>
          </a:p>
          <a:p>
            <a:pPr marL="342900" indent="-342900">
              <a:buFont typeface="Arial" panose="020B0604020202020204" pitchFamily="34" charset="0"/>
              <a:buChar char="•"/>
            </a:pPr>
            <a:r>
              <a:rPr lang="en-AU" sz="2000" dirty="0">
                <a:solidFill>
                  <a:schemeClr val="tx1"/>
                </a:solidFill>
              </a:rPr>
              <a:t>Supervisor trusted the two </a:t>
            </a:r>
            <a:r>
              <a:rPr lang="en-AU" sz="2000" dirty="0" smtClean="0">
                <a:solidFill>
                  <a:schemeClr val="tx1"/>
                </a:solidFill>
              </a:rPr>
              <a:t>tradesmen who proceeded to work directly under a load that dropped</a:t>
            </a:r>
            <a:endParaRPr lang="en-AU" sz="2000" dirty="0">
              <a:solidFill>
                <a:schemeClr val="tx1"/>
              </a:solidFill>
            </a:endParaRPr>
          </a:p>
          <a:p>
            <a:pPr marL="342900" indent="-342900">
              <a:buFont typeface="Arial" panose="020B0604020202020204" pitchFamily="34" charset="0"/>
              <a:buChar char="•"/>
            </a:pPr>
            <a:r>
              <a:rPr lang="en-AU" sz="2000" dirty="0">
                <a:solidFill>
                  <a:schemeClr val="tx1"/>
                </a:solidFill>
              </a:rPr>
              <a:t>One died, the other will carry the pain for </a:t>
            </a:r>
            <a:r>
              <a:rPr lang="en-AU" sz="2000" dirty="0" smtClean="0">
                <a:solidFill>
                  <a:schemeClr val="tx1"/>
                </a:solidFill>
              </a:rPr>
              <a:t>life</a:t>
            </a:r>
          </a:p>
          <a:p>
            <a:endParaRPr lang="en-AU" sz="800" dirty="0" smtClean="0">
              <a:solidFill>
                <a:schemeClr val="tx1"/>
              </a:solidFill>
            </a:endParaRPr>
          </a:p>
          <a:p>
            <a:pPr marL="0" indent="0">
              <a:buNone/>
            </a:pPr>
            <a:r>
              <a:rPr lang="en-AU" sz="1900" dirty="0">
                <a:solidFill>
                  <a:srgbClr val="C00000"/>
                </a:solidFill>
              </a:rPr>
              <a:t>SIR No </a:t>
            </a:r>
            <a:r>
              <a:rPr lang="en-AU" sz="1900" dirty="0" smtClean="0">
                <a:solidFill>
                  <a:srgbClr val="C00000"/>
                </a:solidFill>
              </a:rPr>
              <a:t>193 </a:t>
            </a:r>
            <a:r>
              <a:rPr lang="en-AU" sz="1900" dirty="0">
                <a:solidFill>
                  <a:srgbClr val="C00000"/>
                </a:solidFill>
              </a:rPr>
              <a:t>– 194 Crush injuries sustained from working </a:t>
            </a:r>
            <a:r>
              <a:rPr lang="en-AU" sz="1900" dirty="0" smtClean="0">
                <a:solidFill>
                  <a:srgbClr val="C00000"/>
                </a:solidFill>
              </a:rPr>
              <a:t>with suspended load</a:t>
            </a:r>
            <a:endParaRPr lang="en-AU" sz="1900" dirty="0" smtClean="0">
              <a:solidFill>
                <a:schemeClr val="tx1"/>
              </a:solidFill>
            </a:endParaRPr>
          </a:p>
        </p:txBody>
      </p:sp>
      <p:sp>
        <p:nvSpPr>
          <p:cNvPr id="2" name="Title 1"/>
          <p:cNvSpPr>
            <a:spLocks noGrp="1"/>
          </p:cNvSpPr>
          <p:nvPr>
            <p:ph type="title" idx="4294967295"/>
          </p:nvPr>
        </p:nvSpPr>
        <p:spPr>
          <a:xfrm>
            <a:off x="554400" y="195486"/>
            <a:ext cx="8301608" cy="857250"/>
          </a:xfrm>
        </p:spPr>
        <p:txBody>
          <a:bodyPr/>
          <a:lstStyle/>
          <a:p>
            <a:r>
              <a:rPr lang="en-AU" sz="2800" dirty="0" smtClean="0">
                <a:cs typeface="ＭＳ Ｐゴシック"/>
              </a:rPr>
              <a:t>Example </a:t>
            </a:r>
            <a:r>
              <a:rPr lang="en-AU" sz="2800" dirty="0">
                <a:cs typeface="ＭＳ Ｐゴシック"/>
              </a:rPr>
              <a:t>2</a:t>
            </a:r>
            <a:endParaRPr lang="en-AU" sz="2800" dirty="0"/>
          </a:p>
        </p:txBody>
      </p:sp>
    </p:spTree>
    <p:extLst>
      <p:ext uri="{BB962C8B-B14F-4D97-AF65-F5344CB8AC3E}">
        <p14:creationId xmlns:p14="http://schemas.microsoft.com/office/powerpoint/2010/main" val="16370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1"/>
          </p:nvPr>
        </p:nvSpPr>
        <p:spPr>
          <a:xfrm>
            <a:off x="611560" y="1563638"/>
            <a:ext cx="8229600" cy="3241558"/>
          </a:xfrm>
        </p:spPr>
        <p:txBody>
          <a:bodyPr/>
          <a:lstStyle/>
          <a:p>
            <a:pPr marL="0" indent="0">
              <a:buNone/>
            </a:pPr>
            <a:r>
              <a:rPr lang="en-AU" sz="2200" dirty="0" smtClean="0">
                <a:solidFill>
                  <a:schemeClr val="tx1"/>
                </a:solidFill>
              </a:rPr>
              <a:t>Take a look at the Significant Incident </a:t>
            </a:r>
            <a:r>
              <a:rPr lang="en-AU" sz="2200" dirty="0">
                <a:solidFill>
                  <a:schemeClr val="tx1"/>
                </a:solidFill>
              </a:rPr>
              <a:t>R</a:t>
            </a:r>
            <a:r>
              <a:rPr lang="en-AU" sz="2200" dirty="0" smtClean="0">
                <a:solidFill>
                  <a:schemeClr val="tx1"/>
                </a:solidFill>
              </a:rPr>
              <a:t>eports and Safety Bulletins on the DMIRS website to see how many fatal and serious injuries could have been prevented by completing a thorough and appropriate risk assessment prior to the job commencing</a:t>
            </a:r>
          </a:p>
          <a:p>
            <a:pPr marL="0" indent="0">
              <a:lnSpc>
                <a:spcPct val="150000"/>
              </a:lnSpc>
              <a:buNone/>
            </a:pPr>
            <a:r>
              <a:rPr lang="en-AU" sz="2200" dirty="0" smtClean="0">
                <a:solidFill>
                  <a:srgbClr val="0000FF"/>
                </a:solidFill>
              </a:rPr>
              <a:t>www.dmp.wa.gov.au/Safety/Mines-safety-alerts-13194.aspx</a:t>
            </a:r>
          </a:p>
          <a:p>
            <a:pPr marL="0" indent="0">
              <a:lnSpc>
                <a:spcPct val="150000"/>
              </a:lnSpc>
              <a:buNone/>
            </a:pPr>
            <a:endParaRPr lang="en-AU" sz="2200" dirty="0" smtClean="0">
              <a:solidFill>
                <a:srgbClr val="0000FF"/>
              </a:solidFill>
            </a:endParaRPr>
          </a:p>
        </p:txBody>
      </p:sp>
      <p:sp>
        <p:nvSpPr>
          <p:cNvPr id="2" name="Title 1"/>
          <p:cNvSpPr>
            <a:spLocks noGrp="1"/>
          </p:cNvSpPr>
          <p:nvPr>
            <p:ph type="title" idx="4294967295"/>
          </p:nvPr>
        </p:nvSpPr>
        <p:spPr>
          <a:xfrm>
            <a:off x="554400" y="195263"/>
            <a:ext cx="8532441" cy="911225"/>
          </a:xfrm>
        </p:spPr>
        <p:txBody>
          <a:bodyPr/>
          <a:lstStyle/>
          <a:p>
            <a:r>
              <a:rPr lang="en-AU" sz="2800" dirty="0" smtClean="0">
                <a:cs typeface="ＭＳ Ｐゴシック"/>
              </a:rPr>
              <a:t>Significant incident reports and safety bulletins are on the DMIRS website</a:t>
            </a:r>
            <a:endParaRPr lang="en-AU" sz="2800" dirty="0"/>
          </a:p>
        </p:txBody>
      </p:sp>
    </p:spTree>
    <p:extLst>
      <p:ext uri="{BB962C8B-B14F-4D97-AF65-F5344CB8AC3E}">
        <p14:creationId xmlns:p14="http://schemas.microsoft.com/office/powerpoint/2010/main" val="3275492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1"/>
          </p:nvPr>
        </p:nvSpPr>
        <p:spPr>
          <a:xfrm>
            <a:off x="611560" y="1491630"/>
            <a:ext cx="8229600" cy="3168352"/>
          </a:xfrm>
        </p:spPr>
        <p:txBody>
          <a:bodyPr/>
          <a:lstStyle/>
          <a:p>
            <a:pPr marL="342900" indent="-342900">
              <a:buFont typeface="Arial" panose="020B0604020202020204" pitchFamily="34" charset="0"/>
              <a:buChar char="•"/>
            </a:pPr>
            <a:r>
              <a:rPr lang="en-AU" sz="2200" dirty="0" smtClean="0">
                <a:solidFill>
                  <a:schemeClr val="tx1"/>
                </a:solidFill>
              </a:rPr>
              <a:t>Not completing paperwork</a:t>
            </a:r>
          </a:p>
          <a:p>
            <a:pPr marL="342900" indent="-342900">
              <a:buFont typeface="Arial" panose="020B0604020202020204" pitchFamily="34" charset="0"/>
              <a:buChar char="•"/>
            </a:pPr>
            <a:r>
              <a:rPr lang="en-AU" sz="2200" dirty="0" smtClean="0">
                <a:solidFill>
                  <a:schemeClr val="tx1"/>
                </a:solidFill>
              </a:rPr>
              <a:t>Badly completing paperwork</a:t>
            </a:r>
          </a:p>
          <a:p>
            <a:pPr marL="342900" indent="-342900">
              <a:buFont typeface="Arial" panose="020B0604020202020204" pitchFamily="34" charset="0"/>
              <a:buChar char="•"/>
            </a:pPr>
            <a:r>
              <a:rPr lang="en-AU" sz="2200" dirty="0" smtClean="0">
                <a:solidFill>
                  <a:schemeClr val="tx1"/>
                </a:solidFill>
              </a:rPr>
              <a:t>Not including work team in preparation</a:t>
            </a:r>
          </a:p>
          <a:p>
            <a:pPr marL="342900" indent="-342900">
              <a:buFont typeface="Arial" panose="020B0604020202020204" pitchFamily="34" charset="0"/>
              <a:buChar char="•"/>
            </a:pPr>
            <a:r>
              <a:rPr lang="en-AU" sz="2200" dirty="0" smtClean="0">
                <a:solidFill>
                  <a:schemeClr val="tx1"/>
                </a:solidFill>
              </a:rPr>
              <a:t>Signing off paperwork when you don’t understand the hazards involved</a:t>
            </a:r>
          </a:p>
          <a:p>
            <a:pPr marL="342900" indent="-342900">
              <a:buFont typeface="Arial" panose="020B0604020202020204" pitchFamily="34" charset="0"/>
              <a:buChar char="•"/>
            </a:pPr>
            <a:r>
              <a:rPr lang="en-AU" sz="2200" dirty="0" smtClean="0">
                <a:solidFill>
                  <a:schemeClr val="tx1"/>
                </a:solidFill>
              </a:rPr>
              <a:t>Introducing new tools or steps during the job without risk assessing them</a:t>
            </a:r>
            <a:endParaRPr lang="en-AU" sz="2200" dirty="0">
              <a:solidFill>
                <a:schemeClr val="tx1"/>
              </a:solidFill>
            </a:endParaRPr>
          </a:p>
          <a:p>
            <a:pPr marL="0" indent="0">
              <a:buNone/>
            </a:pPr>
            <a:endParaRPr lang="en-AU" sz="2200" dirty="0">
              <a:solidFill>
                <a:schemeClr val="tx1"/>
              </a:solidFill>
            </a:endParaRPr>
          </a:p>
        </p:txBody>
      </p:sp>
      <p:sp>
        <p:nvSpPr>
          <p:cNvPr id="2" name="Title 1"/>
          <p:cNvSpPr>
            <a:spLocks noGrp="1"/>
          </p:cNvSpPr>
          <p:nvPr>
            <p:ph type="title" idx="4294967295"/>
          </p:nvPr>
        </p:nvSpPr>
        <p:spPr>
          <a:xfrm>
            <a:off x="611560" y="195486"/>
            <a:ext cx="8229600" cy="906463"/>
          </a:xfrm>
        </p:spPr>
        <p:txBody>
          <a:bodyPr/>
          <a:lstStyle/>
          <a:p>
            <a:pPr marL="0" indent="0"/>
            <a:r>
              <a:rPr lang="en-AU" sz="2800" dirty="0"/>
              <a:t>You </a:t>
            </a:r>
            <a:r>
              <a:rPr lang="en-AU" sz="2800" dirty="0" smtClean="0"/>
              <a:t>may be </a:t>
            </a:r>
            <a:r>
              <a:rPr lang="en-AU" sz="2800" dirty="0"/>
              <a:t>putting your life and </a:t>
            </a:r>
            <a:r>
              <a:rPr lang="en-AU" sz="2800" dirty="0" smtClean="0"/>
              <a:t>others </a:t>
            </a:r>
            <a:r>
              <a:rPr lang="en-AU" sz="2800" dirty="0"/>
              <a:t>at </a:t>
            </a:r>
            <a:r>
              <a:rPr lang="en-AU" sz="2800" dirty="0" smtClean="0"/>
              <a:t>risk if you are</a:t>
            </a:r>
            <a:endParaRPr lang="en-AU" sz="2800" dirty="0"/>
          </a:p>
        </p:txBody>
      </p:sp>
    </p:spTree>
    <p:extLst>
      <p:ext uri="{BB962C8B-B14F-4D97-AF65-F5344CB8AC3E}">
        <p14:creationId xmlns:p14="http://schemas.microsoft.com/office/powerpoint/2010/main" val="3575684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1"/>
          </p:nvPr>
        </p:nvSpPr>
        <p:spPr>
          <a:xfrm>
            <a:off x="539552" y="1419622"/>
            <a:ext cx="7848872" cy="3168352"/>
          </a:xfrm>
        </p:spPr>
        <p:txBody>
          <a:bodyPr/>
          <a:lstStyle/>
          <a:p>
            <a:pPr marL="342900" indent="-342900">
              <a:buFont typeface="Arial" panose="020B0604020202020204" pitchFamily="34" charset="0"/>
              <a:buChar char="•"/>
            </a:pPr>
            <a:r>
              <a:rPr lang="en-AU" sz="2200" dirty="0">
                <a:solidFill>
                  <a:schemeClr val="tx1"/>
                </a:solidFill>
              </a:rPr>
              <a:t>Paperwork </a:t>
            </a:r>
            <a:r>
              <a:rPr lang="en-AU" sz="2200" dirty="0" smtClean="0">
                <a:solidFill>
                  <a:schemeClr val="tx1"/>
                </a:solidFill>
              </a:rPr>
              <a:t>is not </a:t>
            </a:r>
            <a:r>
              <a:rPr lang="en-AU" sz="2200" dirty="0">
                <a:solidFill>
                  <a:schemeClr val="tx1"/>
                </a:solidFill>
              </a:rPr>
              <a:t>a waste of </a:t>
            </a:r>
            <a:r>
              <a:rPr lang="en-AU" sz="2200" dirty="0" smtClean="0">
                <a:solidFill>
                  <a:schemeClr val="tx1"/>
                </a:solidFill>
              </a:rPr>
              <a:t>time</a:t>
            </a:r>
          </a:p>
          <a:p>
            <a:pPr marL="171450" indent="-171450">
              <a:buFont typeface="Arial" panose="020B0604020202020204" pitchFamily="34" charset="0"/>
              <a:buChar char="•"/>
            </a:pPr>
            <a:endParaRPr lang="en-AU" sz="1000" dirty="0">
              <a:solidFill>
                <a:schemeClr val="tx1"/>
              </a:solidFill>
            </a:endParaRPr>
          </a:p>
          <a:p>
            <a:pPr marL="342900" indent="-342900">
              <a:buFont typeface="Arial" panose="020B0604020202020204" pitchFamily="34" charset="0"/>
              <a:buChar char="•"/>
            </a:pPr>
            <a:r>
              <a:rPr lang="en-AU" sz="2200" dirty="0">
                <a:solidFill>
                  <a:schemeClr val="tx1"/>
                </a:solidFill>
              </a:rPr>
              <a:t>Doing it properly gives you the best chance of not missing </a:t>
            </a:r>
            <a:r>
              <a:rPr lang="en-AU" sz="2200" dirty="0" smtClean="0">
                <a:solidFill>
                  <a:schemeClr val="tx1"/>
                </a:solidFill>
              </a:rPr>
              <a:t>any critical things</a:t>
            </a:r>
          </a:p>
          <a:p>
            <a:pPr marL="171450" indent="-171450">
              <a:buFont typeface="Arial" panose="020B0604020202020204" pitchFamily="34" charset="0"/>
              <a:buChar char="•"/>
            </a:pPr>
            <a:endParaRPr lang="en-AU" sz="1000" dirty="0">
              <a:solidFill>
                <a:schemeClr val="tx1"/>
              </a:solidFill>
            </a:endParaRPr>
          </a:p>
          <a:p>
            <a:pPr marL="342900" indent="-342900">
              <a:buFont typeface="Arial" panose="020B0604020202020204" pitchFamily="34" charset="0"/>
              <a:buChar char="•"/>
            </a:pPr>
            <a:r>
              <a:rPr lang="en-AU" sz="2200" dirty="0">
                <a:solidFill>
                  <a:schemeClr val="tx1"/>
                </a:solidFill>
              </a:rPr>
              <a:t>Even when you know how to do the job, do the </a:t>
            </a:r>
            <a:r>
              <a:rPr lang="en-AU" sz="2200" dirty="0" smtClean="0">
                <a:solidFill>
                  <a:schemeClr val="tx1"/>
                </a:solidFill>
              </a:rPr>
              <a:t>paperwork – it</a:t>
            </a:r>
            <a:r>
              <a:rPr lang="en-AU" sz="2200" dirty="0">
                <a:solidFill>
                  <a:schemeClr val="tx1"/>
                </a:solidFill>
              </a:rPr>
              <a:t> </a:t>
            </a:r>
            <a:r>
              <a:rPr lang="en-AU" sz="2200" dirty="0" smtClean="0">
                <a:solidFill>
                  <a:schemeClr val="tx1"/>
                </a:solidFill>
              </a:rPr>
              <a:t>is a </a:t>
            </a:r>
            <a:r>
              <a:rPr lang="en-AU" sz="2200" dirty="0">
                <a:solidFill>
                  <a:schemeClr val="tx1"/>
                </a:solidFill>
              </a:rPr>
              <a:t>good practice for when you </a:t>
            </a:r>
            <a:r>
              <a:rPr lang="en-AU" sz="2200" dirty="0" smtClean="0">
                <a:solidFill>
                  <a:schemeClr val="tx1"/>
                </a:solidFill>
              </a:rPr>
              <a:t>start a job you have not done before</a:t>
            </a:r>
            <a:endParaRPr lang="en-AU" sz="2200" dirty="0">
              <a:solidFill>
                <a:schemeClr val="tx1"/>
              </a:solidFill>
            </a:endParaRPr>
          </a:p>
          <a:p>
            <a:pPr marL="342900" indent="-342900">
              <a:buFont typeface="Arial" panose="020B0604020202020204" pitchFamily="34" charset="0"/>
              <a:buChar char="•"/>
            </a:pPr>
            <a:endParaRPr lang="en-AU" sz="2200" dirty="0">
              <a:solidFill>
                <a:schemeClr val="tx1"/>
              </a:solidFill>
            </a:endParaRPr>
          </a:p>
        </p:txBody>
      </p:sp>
      <p:sp>
        <p:nvSpPr>
          <p:cNvPr id="2" name="Title 1"/>
          <p:cNvSpPr>
            <a:spLocks noGrp="1"/>
          </p:cNvSpPr>
          <p:nvPr>
            <p:ph type="title" idx="4294967295"/>
          </p:nvPr>
        </p:nvSpPr>
        <p:spPr>
          <a:xfrm>
            <a:off x="467544" y="206375"/>
            <a:ext cx="7762056" cy="857250"/>
          </a:xfrm>
        </p:spPr>
        <p:txBody>
          <a:bodyPr/>
          <a:lstStyle/>
          <a:p>
            <a:r>
              <a:rPr lang="en-AU" sz="2800" dirty="0">
                <a:cs typeface="ＭＳ Ｐゴシック"/>
              </a:rPr>
              <a:t>Take </a:t>
            </a:r>
            <a:r>
              <a:rPr lang="en-AU" sz="2800" dirty="0" smtClean="0">
                <a:cs typeface="ＭＳ Ｐゴシック"/>
              </a:rPr>
              <a:t>away messages</a:t>
            </a:r>
            <a:endParaRPr lang="en-AU" sz="2800" dirty="0"/>
          </a:p>
        </p:txBody>
      </p:sp>
    </p:spTree>
    <p:extLst>
      <p:ext uri="{BB962C8B-B14F-4D97-AF65-F5344CB8AC3E}">
        <p14:creationId xmlns:p14="http://schemas.microsoft.com/office/powerpoint/2010/main" val="360459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DMIRS PowerPoint Template_Widev2" id="{137EBD89-5122-AF4D-980B-2194C86E1A1D}" vid="{4E4DC5C9-D90D-2148-A0CC-F3212A6885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47aadd75-fb41-49d7-866d-414b51aa1b7e" ContentTypeId="0x0101000AC6246A9CD2FC45B52DC6FEC0F0AAAA" PreviousValue="false"/>
</file>

<file path=customXml/item2.xml><?xml version="1.0" encoding="utf-8"?>
<p:properties xmlns:p="http://schemas.microsoft.com/office/2006/metadata/properties" xmlns:xsi="http://www.w3.org/2001/XMLSchema-instance" xmlns:pc="http://schemas.microsoft.com/office/infopath/2007/PartnerControls">
  <documentManagement>
    <OurDocsVersionReason xmlns="dce3ed02-b0cd-470d-9119-e5f1a2533a21" xsi:nil="true"/>
    <OurDocsVersionCreatedAt xmlns="dce3ed02-b0cd-470d-9119-e5f1a2533a21">2017-05-24T10:11:17+00:00</OurDocsVersionCreatedAt>
    <OurDocsDocId xmlns="dce3ed02-b0cd-470d-9119-e5f1a2533a21">005293.Safety.Coms</OurDocsDocId>
    <OurDocsDocumentSource xmlns="dce3ed02-b0cd-470d-9119-e5f1a2533a21">Internal</OurDocsDocumentSource>
    <OurDocsFileNumbers xmlns="dce3ed02-b0cd-470d-9119-e5f1a2533a21" xsi:nil="true"/>
    <OurDocsLocation xmlns="dce3ed02-b0cd-470d-9119-e5f1a2533a21">Perth</OurDocsLocation>
    <OurDocsDataStore xmlns="dce3ed02-b0cd-470d-9119-e5f1a2533a21">Central</OurDocsDataStore>
    <OurDocsReleaseClassification xmlns="dce3ed02-b0cd-470d-9119-e5f1a2533a21">Departmental Use Only</OurDocsReleaseClassification>
    <OurDocsTitle xmlns="dce3ed02-b0cd-470d-9119-e5f1a2533a21">MS - Toolbox Presentation - 2017 - The importance of paperwork</OurDocsTitle>
    <OurDocsLockedOnBehalfOf xmlns="dce3ed02-b0cd-470d-9119-e5f1a2533a21" xsi:nil="true"/>
    <OurDocsVersionNumber xmlns="dce3ed02-b0cd-470d-9119-e5f1a2533a21">1</OurDocsVersionNumber>
    <OurDocsAuthor xmlns="dce3ed02-b0cd-470d-9119-e5f1a2533a21">Tim.BAXTER</OurDocsAuthor>
    <OurDocsDescription xmlns="dce3ed02-b0cd-470d-9119-e5f1a2533a21">PI 12 Toolbox Presentation
Formerly Central/001971.Tim.BAXTER/1
Formerly Central/001344.Colin.BOOTHROYD/1</OurDocsDescription>
    <OurDocsVersionCreatedBy xmlns="dce3ed02-b0cd-470d-9119-e5f1a2533a21">MIRSDLC</OurDocsVersionCreatedBy>
    <OurDocsIsLocked xmlns="dce3ed02-b0cd-470d-9119-e5f1a2533a21">false</OurDocsIsLocked>
    <OurDocsDocumentType xmlns="dce3ed02-b0cd-470d-9119-e5f1a2533a21">Other</OurDocsDocumentType>
    <OurDocsIsRecordsDocument xmlns="dce3ed02-b0cd-470d-9119-e5f1a2533a21">false</OurDocsIsRecordsDocument>
    <OurDocsDocumentDate xmlns="dce3ed02-b0cd-470d-9119-e5f1a2533a21">2017-05-23T16:00:00+00:00</OurDocsDocumentDate>
    <OurDocsLockedBy xmlns="dce3ed02-b0cd-470d-9119-e5f1a2533a21" xsi:nil="true"/>
    <OurDocsLockedOn xmlns="dce3ed02-b0cd-470d-9119-e5f1a2533a2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OurDocs Document" ma:contentTypeID="0x0101000AC6246A9CD2FC45B52DC6FEC0F0AAAA00A5C1F1DA62DAB340B34B67F1BBB7A427" ma:contentTypeVersion="64" ma:contentTypeDescription="Create a new document." ma:contentTypeScope="" ma:versionID="ef2e723b636d3c93d418fb45a6196212">
  <xsd:schema xmlns:xsd="http://www.w3.org/2001/XMLSchema" xmlns:xs="http://www.w3.org/2001/XMLSchema" xmlns:p="http://schemas.microsoft.com/office/2006/metadata/properties" xmlns:ns2="dce3ed02-b0cd-470d-9119-e5f1a2533a21" targetNamespace="http://schemas.microsoft.com/office/2006/metadata/properties" ma:root="true" ma:fieldsID="1930c6e2245d17f1468825221903f85e" ns2:_="">
    <xsd:import namespace="dce3ed02-b0cd-470d-9119-e5f1a2533a21"/>
    <xsd:element name="properties">
      <xsd:complexType>
        <xsd:sequence>
          <xsd:element name="documentManagement">
            <xsd:complexType>
              <xsd:all>
                <xsd:element ref="ns2:OurDocsDataStore"/>
                <xsd:element ref="ns2:OurDocsDocId"/>
                <xsd:element ref="ns2:OurDocsVersionNumber"/>
                <xsd:element ref="ns2:OurDocsIsRecordsDocument" minOccurs="0"/>
                <xsd:element ref="ns2:OurDocsIsLocked" minOccurs="0"/>
                <xsd:element ref="ns2:OurDocsTitle" minOccurs="0"/>
                <xsd:element ref="ns2:OurDocsDescription" minOccurs="0"/>
                <xsd:element ref="ns2:OurDocsAuthor" minOccurs="0"/>
                <xsd:element ref="ns2:OurDocsLocation" minOccurs="0"/>
                <xsd:element ref="ns2:OurDocsReleaseClassification" minOccurs="0"/>
                <xsd:element ref="ns2:OurDocsDocumentType" minOccurs="0"/>
                <xsd:element ref="ns2:OurDocsDocumentDate" minOccurs="0"/>
                <xsd:element ref="ns2:OurDocsDocumentSource" minOccurs="0"/>
                <xsd:element ref="ns2:OurDocsFileNumbers" minOccurs="0"/>
                <xsd:element ref="ns2:OurDocsLockedBy" minOccurs="0"/>
                <xsd:element ref="ns2:OurDocsLockedOnBehalfOf" minOccurs="0"/>
                <xsd:element ref="ns2:OurDocsLockedOn" minOccurs="0"/>
                <xsd:element ref="ns2:OurDocsVersionCreatedBy" minOccurs="0"/>
                <xsd:element ref="ns2:OurDocsVersionCreatedAt" minOccurs="0"/>
                <xsd:element ref="ns2:OurDocsVersionReas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e3ed02-b0cd-470d-9119-e5f1a2533a21" elementFormDefault="qualified">
    <xsd:import namespace="http://schemas.microsoft.com/office/2006/documentManagement/types"/>
    <xsd:import namespace="http://schemas.microsoft.com/office/infopath/2007/PartnerControls"/>
    <xsd:element name="OurDocsDataStore" ma:index="8" ma:displayName="DataStore" ma:internalName="OurDocsDataStore">
      <xsd:simpleType>
        <xsd:restriction base="dms:Text"/>
      </xsd:simpleType>
    </xsd:element>
    <xsd:element name="OurDocsDocId" ma:index="9" ma:displayName="DocId" ma:internalName="OurDocsDocId">
      <xsd:simpleType>
        <xsd:restriction base="dms:Text"/>
      </xsd:simpleType>
    </xsd:element>
    <xsd:element name="OurDocsVersionNumber" ma:index="10" ma:displayName="VersionNumber" ma:internalName="OurDocsVersionNumber">
      <xsd:simpleType>
        <xsd:restriction base="dms:Text"/>
      </xsd:simpleType>
    </xsd:element>
    <xsd:element name="OurDocsIsRecordsDocument" ma:index="11" nillable="true" ma:displayName="IsRecordsDocument" ma:internalName="OurDocsIsRecordsDocument">
      <xsd:simpleType>
        <xsd:restriction base="dms:Boolean"/>
      </xsd:simpleType>
    </xsd:element>
    <xsd:element name="OurDocsIsLocked" ma:index="12" nillable="true" ma:displayName="IsLocked" ma:internalName="OurDocsIsLocked">
      <xsd:simpleType>
        <xsd:restriction base="dms:Boolean"/>
      </xsd:simpleType>
    </xsd:element>
    <xsd:element name="OurDocsTitle" ma:index="13" nillable="true" ma:displayName="Title" ma:internalName="OurDocsTitle">
      <xsd:simpleType>
        <xsd:restriction base="dms:Text"/>
      </xsd:simpleType>
    </xsd:element>
    <xsd:element name="OurDocsDescription" ma:index="14" nillable="true" ma:displayName="Description" ma:internalName="OurDocsDescription">
      <xsd:simpleType>
        <xsd:restriction base="dms:Note">
          <xsd:maxLength value="255"/>
        </xsd:restriction>
      </xsd:simpleType>
    </xsd:element>
    <xsd:element name="OurDocsAuthor" ma:index="15" nillable="true" ma:displayName="Author" ma:internalName="OurDocsAuthor">
      <xsd:simpleType>
        <xsd:restriction base="dms:Text"/>
      </xsd:simpleType>
    </xsd:element>
    <xsd:element name="OurDocsLocation" ma:index="16" nillable="true" ma:displayName="Location" ma:internalName="OurDocsLocation">
      <xsd:simpleType>
        <xsd:restriction base="dms:Text"/>
      </xsd:simpleType>
    </xsd:element>
    <xsd:element name="OurDocsReleaseClassification" ma:index="17" nillable="true" ma:displayName="ReleaseClassification" ma:internalName="OurDocsReleaseClassification">
      <xsd:simpleType>
        <xsd:restriction base="dms:Choice">
          <xsd:enumeration value="Departmental Use Only"/>
          <xsd:enumeration value="Within Government Only"/>
          <xsd:enumeration value="Addressee Use Only"/>
          <xsd:enumeration value="Addressee and Within Government Only"/>
          <xsd:enumeration value="For Public Release"/>
          <xsd:enumeration value="UNKNOWN"/>
        </xsd:restriction>
      </xsd:simpleType>
    </xsd:element>
    <xsd:element name="OurDocsDocumentType" ma:index="18" nillable="true" ma:displayName="DocumentType" ma:format="Dropdown" ma:internalName="OurDocsDocumentType" ma:readOnly="false">
      <xsd:simpleType>
        <xsd:restriction base="dms:Choice">
          <xsd:enumeration value="Administration"/>
          <xsd:enumeration value="Agenda"/>
          <xsd:enumeration value="Appointment"/>
          <xsd:enumeration value="Briefing Note"/>
          <xsd:enumeration value="Certificate of Competency"/>
          <xsd:enumeration value="Corporate Executive"/>
          <xsd:enumeration value="Corporate Form"/>
          <xsd:enumeration value="Corporate Policy"/>
          <xsd:enumeration value="Corporate Procedure"/>
          <xsd:enumeration value="Document"/>
          <xsd:enumeration value="Email"/>
          <xsd:enumeration value="External Presentations"/>
          <xsd:enumeration value="External Published Document"/>
          <xsd:enumeration value="Facsimile"/>
          <xsd:enumeration value="File"/>
          <xsd:enumeration value="File Note"/>
          <xsd:enumeration value="Form"/>
          <xsd:enumeration value="Incident Report"/>
          <xsd:enumeration value="Internal Memo"/>
          <xsd:enumeration value="Internal Presentations"/>
          <xsd:enumeration value="Investigation Document"/>
          <xsd:enumeration value="Letter"/>
          <xsd:enumeration value="Map"/>
          <xsd:enumeration value="Memorandum"/>
          <xsd:enumeration value="Ministerial"/>
          <xsd:enumeration value="Minutes"/>
          <xsd:enumeration value="Other"/>
          <xsd:enumeration value="Permit"/>
          <xsd:enumeration value="Photos"/>
          <xsd:enumeration value="Policy"/>
          <xsd:enumeration value="Press Clipping"/>
          <xsd:enumeration value="Press Release"/>
          <xsd:enumeration value="Procurement"/>
          <xsd:enumeration value="Production Report"/>
          <xsd:enumeration value="Report"/>
          <xsd:enumeration value="Risk Management"/>
          <xsd:enumeration value="Royalty Audit"/>
          <xsd:enumeration value="Royalty Payment/Revenue"/>
          <xsd:enumeration value="Royalty Return"/>
          <xsd:enumeration value="Safety Bulletin"/>
          <xsd:enumeration value="Speech"/>
          <xsd:enumeration value="Training"/>
          <xsd:enumeration value="Travel"/>
          <xsd:enumeration value="Web Document"/>
        </xsd:restriction>
      </xsd:simpleType>
    </xsd:element>
    <xsd:element name="OurDocsDocumentDate" ma:index="19" nillable="true" ma:displayName="DocumentDate" ma:internalName="OurDocsDocumentDate">
      <xsd:simpleType>
        <xsd:restriction base="dms:DateTime"/>
      </xsd:simpleType>
    </xsd:element>
    <xsd:element name="OurDocsDocumentSource" ma:index="20" nillable="true" ma:displayName="DocumentSource" ma:internalName="OurDocsDocumentSource">
      <xsd:simpleType>
        <xsd:restriction base="dms:Choice">
          <xsd:enumeration value="Internal"/>
          <xsd:enumeration value="External"/>
          <xsd:enumeration value="UNKNOWN"/>
        </xsd:restriction>
      </xsd:simpleType>
    </xsd:element>
    <xsd:element name="OurDocsFileNumbers" ma:index="21" nillable="true" ma:displayName="FileNumbers" ma:internalName="OurDocsFileNumbers">
      <xsd:simpleType>
        <xsd:restriction base="dms:Note">
          <xsd:maxLength value="255"/>
        </xsd:restriction>
      </xsd:simpleType>
    </xsd:element>
    <xsd:element name="OurDocsLockedBy" ma:index="22" nillable="true" ma:displayName="LockedBy" ma:internalName="OurDocsLockedBy">
      <xsd:simpleType>
        <xsd:restriction base="dms:Text"/>
      </xsd:simpleType>
    </xsd:element>
    <xsd:element name="OurDocsLockedOnBehalfOf" ma:index="23" nillable="true" ma:displayName="LockedOnBehalfOf" ma:internalName="OurDocsLockedOnBehalfOf">
      <xsd:simpleType>
        <xsd:restriction base="dms:Text"/>
      </xsd:simpleType>
    </xsd:element>
    <xsd:element name="OurDocsLockedOn" ma:index="24" nillable="true" ma:displayName="LockedOn" ma:internalName="OurDocsLockedOn">
      <xsd:simpleType>
        <xsd:restriction base="dms:DateTime"/>
      </xsd:simpleType>
    </xsd:element>
    <xsd:element name="OurDocsVersionCreatedBy" ma:index="25" nillable="true" ma:displayName="VersionCreatedBy" ma:internalName="OurDocsVersionCreatedBy">
      <xsd:simpleType>
        <xsd:restriction base="dms:Text"/>
      </xsd:simpleType>
    </xsd:element>
    <xsd:element name="OurDocsVersionCreatedAt" ma:index="26" nillable="true" ma:displayName="VersionCreatedAt" ma:internalName="OurDocsVersionCreatedAt">
      <xsd:simpleType>
        <xsd:restriction base="dms:DateTime"/>
      </xsd:simpleType>
    </xsd:element>
    <xsd:element name="OurDocsVersionReason" ma:index="27" nillable="true" ma:displayName="VersionReason" ma:internalName="OurDocsVersionReas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06F997-555F-4272-A8A3-9CD237D37BBD}">
  <ds:schemaRefs>
    <ds:schemaRef ds:uri="Microsoft.SharePoint.Taxonomy.ContentTypeSync"/>
  </ds:schemaRefs>
</ds:datastoreItem>
</file>

<file path=customXml/itemProps2.xml><?xml version="1.0" encoding="utf-8"?>
<ds:datastoreItem xmlns:ds="http://schemas.openxmlformats.org/officeDocument/2006/customXml" ds:itemID="{4F1954D5-A026-4910-B91B-590E7B9BCD94}">
  <ds:schemaRefs>
    <ds:schemaRef ds:uri="http://schemas.microsoft.com/office/2006/documentManagement/types"/>
    <ds:schemaRef ds:uri="http://purl.org/dc/elements/1.1/"/>
    <ds:schemaRef ds:uri="http://www.w3.org/XML/1998/namespace"/>
    <ds:schemaRef ds:uri="http://schemas.microsoft.com/office/infopath/2007/PartnerControls"/>
    <ds:schemaRef ds:uri="http://purl.org/dc/terms/"/>
    <ds:schemaRef ds:uri="http://purl.org/dc/dcmitype/"/>
    <ds:schemaRef ds:uri="http://schemas.openxmlformats.org/package/2006/metadata/core-properties"/>
    <ds:schemaRef ds:uri="dce3ed02-b0cd-470d-9119-e5f1a2533a21"/>
    <ds:schemaRef ds:uri="http://schemas.microsoft.com/office/2006/metadata/properties"/>
  </ds:schemaRefs>
</ds:datastoreItem>
</file>

<file path=customXml/itemProps3.xml><?xml version="1.0" encoding="utf-8"?>
<ds:datastoreItem xmlns:ds="http://schemas.openxmlformats.org/officeDocument/2006/customXml" ds:itemID="{4D3F140C-7F35-45C9-B234-75A89018629C}">
  <ds:schemaRefs>
    <ds:schemaRef ds:uri="http://schemas.microsoft.com/sharepoint/v3/contenttype/forms"/>
  </ds:schemaRefs>
</ds:datastoreItem>
</file>

<file path=customXml/itemProps4.xml><?xml version="1.0" encoding="utf-8"?>
<ds:datastoreItem xmlns:ds="http://schemas.openxmlformats.org/officeDocument/2006/customXml" ds:itemID="{214652DA-6664-4C02-8F7C-1046BBB24C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e3ed02-b0cd-470d-9119-e5f1a2533a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2814</TotalTime>
  <Words>1058</Words>
  <Application>Microsoft Office PowerPoint</Application>
  <PresentationFormat>On-screen Show (16:9)</PresentationFormat>
  <Paragraphs>89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Custom Design</vt:lpstr>
      <vt:lpstr>PowerPoint Presentation</vt:lpstr>
      <vt:lpstr>PowerPoint Presentation</vt:lpstr>
      <vt:lpstr>What use is paperwork?</vt:lpstr>
      <vt:lpstr>What common failings do DMIRS Investigations reveal?</vt:lpstr>
      <vt:lpstr>Example 1</vt:lpstr>
      <vt:lpstr>Example 2</vt:lpstr>
      <vt:lpstr>Significant incident reports and safety bulletins are on the DMIRS website</vt:lpstr>
      <vt:lpstr>You may be putting your life and others at risk if you are</vt:lpstr>
      <vt:lpstr>Take away messages</vt:lpstr>
    </vt:vector>
  </TitlesOfParts>
  <Company>Department of Mines and Petroleum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 Toolbox Presentation - 2017 - The importance of paperwork</dc:title>
  <dc:subject>PI 12 Toolbox Presentation
Formerly Central/001971.Tim.BAXTER/1
Formerly Central/001344.Colin.BOOTHROYD/1</dc:subject>
  <dc:creator>Colin.BOOTHROYD</dc:creator>
  <cp:keywords>DocSrc=Internal&lt;!&gt;VersionNo=1&lt;!&gt;VersionBy=jemma.williams&lt;!&gt;VersionDate=18 Dec 2008 13:53:49&lt;!&gt;Branch=Communications and Marketing&lt;!&gt;Division=&lt;!&gt;Section=</cp:keywords>
  <dc:description>FileNo=TBA&lt;!&gt;Site=Perth&lt;!&gt;MDNo=&lt;!&gt;DocType=Other&lt;!&gt;DocSec=&lt;!&gt;Owner=jemma.williams&lt;!&gt;Filename=000121.jemma.williams.ppt&lt;!&gt;Project=&lt;!&gt;Group=Corporate Support Group&lt;!&gt;SecType=Departmental Use Only</dc:description>
  <cp:lastModifiedBy>Safety Comms</cp:lastModifiedBy>
  <cp:revision>175</cp:revision>
  <cp:lastPrinted>2017-01-24T03:27:47Z</cp:lastPrinted>
  <dcterms:created xsi:type="dcterms:W3CDTF">2016-05-04T06:34:42Z</dcterms:created>
  <dcterms:modified xsi:type="dcterms:W3CDTF">2017-08-16T03:04:29Z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ite">
    <vt:lpwstr>Perth</vt:lpwstr>
  </property>
  <property fmtid="{D5CDD505-2E9C-101B-9397-08002B2CF9AE}" pid="3" name="SecType">
    <vt:lpwstr>Departmental Use Only</vt:lpwstr>
  </property>
  <property fmtid="{D5CDD505-2E9C-101B-9397-08002B2CF9AE}" pid="4" name="ContentTypeId">
    <vt:lpwstr>0x0101000AC6246A9CD2FC45B52DC6FEC0F0AAAA00A5C1F1DA62DAB340B34B67F1BBB7A427</vt:lpwstr>
  </property>
  <property fmtid="{D5CDD505-2E9C-101B-9397-08002B2CF9AE}" pid="5" name="DataStore">
    <vt:lpwstr>Central</vt:lpwstr>
  </property>
</Properties>
</file>