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7" r:id="rId6"/>
  </p:sldMasterIdLst>
  <p:notesMasterIdLst>
    <p:notesMasterId r:id="rId31"/>
  </p:notesMasterIdLst>
  <p:sldIdLst>
    <p:sldId id="282" r:id="rId7"/>
    <p:sldId id="259" r:id="rId8"/>
    <p:sldId id="260" r:id="rId9"/>
    <p:sldId id="261" r:id="rId10"/>
    <p:sldId id="273"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 id="280" r:id="rId29"/>
    <p:sldId id="281"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00" autoAdjust="0"/>
  </p:normalViewPr>
  <p:slideViewPr>
    <p:cSldViewPr>
      <p:cViewPr varScale="1">
        <p:scale>
          <a:sx n="62" d="100"/>
          <a:sy n="62" d="100"/>
        </p:scale>
        <p:origin x="-294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0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odstore.internal.dom/OurDocs02/Users/Open/Users/Su.HO/Safety%20performance/002354.su.ho.ca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odstore.internal.dom/OurDocs02/Users/Open/Users/Su.HO/Safety%20performance/002354.su.ho.c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4887262783736E-2"/>
          <c:y val="0.11948178733755842"/>
          <c:w val="0.85229854697184848"/>
          <c:h val="0.7751199274756273"/>
        </c:manualLayout>
      </c:layout>
      <c:scatterChart>
        <c:scatterStyle val="lineMarker"/>
        <c:varyColors val="0"/>
        <c:ser>
          <c:idx val="0"/>
          <c:order val="0"/>
          <c:tx>
            <c:strRef>
              <c:f>'Fatalities by year since 1896'!$C$2</c:f>
              <c:strCache>
                <c:ptCount val="1"/>
                <c:pt idx="0">
                  <c:v>No. Mining Fatalities</c:v>
                </c:pt>
              </c:strCache>
            </c:strRef>
          </c:tx>
          <c:spPr>
            <a:ln w="15875">
              <a:solidFill>
                <a:srgbClr val="0070C0"/>
              </a:solidFill>
            </a:ln>
          </c:spPr>
          <c:marker>
            <c:symbol val="diamond"/>
            <c:size val="3"/>
            <c:spPr>
              <a:solidFill>
                <a:schemeClr val="tx1"/>
              </a:solidFill>
            </c:spPr>
          </c:marker>
          <c:xVal>
            <c:numRef>
              <c:f>'Fatalities by year since 1896'!$B$3:$B$123</c:f>
              <c:numCache>
                <c:formatCode>General</c:formatCode>
                <c:ptCount val="121"/>
                <c:pt idx="0">
                  <c:v>1896</c:v>
                </c:pt>
                <c:pt idx="1">
                  <c:v>1897</c:v>
                </c:pt>
                <c:pt idx="2">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formatCode="0">
                  <c:v>1950</c:v>
                </c:pt>
                <c:pt idx="55" formatCode="0">
                  <c:v>1951</c:v>
                </c:pt>
                <c:pt idx="56" formatCode="0">
                  <c:v>1952</c:v>
                </c:pt>
                <c:pt idx="57" formatCode="0">
                  <c:v>1953</c:v>
                </c:pt>
                <c:pt idx="58" formatCode="0">
                  <c:v>1954</c:v>
                </c:pt>
                <c:pt idx="59" formatCode="0">
                  <c:v>1955</c:v>
                </c:pt>
                <c:pt idx="60" formatCode="0">
                  <c:v>1956</c:v>
                </c:pt>
                <c:pt idx="61" formatCode="0">
                  <c:v>1957</c:v>
                </c:pt>
                <c:pt idx="62" formatCode="0">
                  <c:v>1958</c:v>
                </c:pt>
                <c:pt idx="63" formatCode="0">
                  <c:v>1959</c:v>
                </c:pt>
                <c:pt idx="64" formatCode="0">
                  <c:v>1960</c:v>
                </c:pt>
                <c:pt idx="65" formatCode="0">
                  <c:v>1961</c:v>
                </c:pt>
                <c:pt idx="66" formatCode="0">
                  <c:v>1962</c:v>
                </c:pt>
                <c:pt idx="67" formatCode="0">
                  <c:v>1963</c:v>
                </c:pt>
                <c:pt idx="68" formatCode="0">
                  <c:v>1964</c:v>
                </c:pt>
                <c:pt idx="69" formatCode="0">
                  <c:v>1965</c:v>
                </c:pt>
                <c:pt idx="70" formatCode="0">
                  <c:v>1966</c:v>
                </c:pt>
                <c:pt idx="71" formatCode="0">
                  <c:v>1967</c:v>
                </c:pt>
                <c:pt idx="72" formatCode="0">
                  <c:v>1968</c:v>
                </c:pt>
                <c:pt idx="73" formatCode="0">
                  <c:v>1969</c:v>
                </c:pt>
                <c:pt idx="74" formatCode="0">
                  <c:v>1970</c:v>
                </c:pt>
                <c:pt idx="75" formatCode="0">
                  <c:v>1971</c:v>
                </c:pt>
                <c:pt idx="76" formatCode="0">
                  <c:v>1972</c:v>
                </c:pt>
                <c:pt idx="77" formatCode="0">
                  <c:v>1973</c:v>
                </c:pt>
                <c:pt idx="78" formatCode="0">
                  <c:v>1974</c:v>
                </c:pt>
                <c:pt idx="79" formatCode="0">
                  <c:v>1975</c:v>
                </c:pt>
                <c:pt idx="80" formatCode="0">
                  <c:v>1976</c:v>
                </c:pt>
                <c:pt idx="81" formatCode="0">
                  <c:v>1977</c:v>
                </c:pt>
                <c:pt idx="82" formatCode="0">
                  <c:v>1978</c:v>
                </c:pt>
                <c:pt idx="83" formatCode="0">
                  <c:v>1979</c:v>
                </c:pt>
                <c:pt idx="84" formatCode="0">
                  <c:v>1980</c:v>
                </c:pt>
                <c:pt idx="85" formatCode="0">
                  <c:v>1981</c:v>
                </c:pt>
                <c:pt idx="86" formatCode="0">
                  <c:v>1982</c:v>
                </c:pt>
                <c:pt idx="87" formatCode="0">
                  <c:v>1983</c:v>
                </c:pt>
                <c:pt idx="88" formatCode="0">
                  <c:v>1984</c:v>
                </c:pt>
                <c:pt idx="89" formatCode="0">
                  <c:v>1985</c:v>
                </c:pt>
                <c:pt idx="90" formatCode="0">
                  <c:v>1986</c:v>
                </c:pt>
                <c:pt idx="91" formatCode="0">
                  <c:v>1987</c:v>
                </c:pt>
                <c:pt idx="92" formatCode="0">
                  <c:v>1988</c:v>
                </c:pt>
                <c:pt idx="93" formatCode="0">
                  <c:v>1989</c:v>
                </c:pt>
                <c:pt idx="94" formatCode="0">
                  <c:v>1990</c:v>
                </c:pt>
                <c:pt idx="95" formatCode="0">
                  <c:v>1991</c:v>
                </c:pt>
                <c:pt idx="96" formatCode="0">
                  <c:v>1992</c:v>
                </c:pt>
                <c:pt idx="97" formatCode="0">
                  <c:v>1993</c:v>
                </c:pt>
                <c:pt idx="98" formatCode="0">
                  <c:v>1994</c:v>
                </c:pt>
                <c:pt idx="99" formatCode="0">
                  <c:v>1995</c:v>
                </c:pt>
                <c:pt idx="100" formatCode="0">
                  <c:v>1996</c:v>
                </c:pt>
                <c:pt idx="101" formatCode="0">
                  <c:v>1997</c:v>
                </c:pt>
                <c:pt idx="102" formatCode="0">
                  <c:v>1998</c:v>
                </c:pt>
                <c:pt idx="103" formatCode="0">
                  <c:v>1999</c:v>
                </c:pt>
                <c:pt idx="104" formatCode="0">
                  <c:v>2000</c:v>
                </c:pt>
                <c:pt idx="105">
                  <c:v>2001</c:v>
                </c:pt>
                <c:pt idx="106" formatCode="0">
                  <c:v>2002</c:v>
                </c:pt>
                <c:pt idx="107" formatCode="0">
                  <c:v>2003</c:v>
                </c:pt>
                <c:pt idx="108" formatCode="0">
                  <c:v>2004</c:v>
                </c:pt>
                <c:pt idx="109" formatCode="0">
                  <c:v>2005</c:v>
                </c:pt>
                <c:pt idx="110" formatCode="0">
                  <c:v>2006</c:v>
                </c:pt>
                <c:pt idx="111" formatCode="0">
                  <c:v>2007</c:v>
                </c:pt>
                <c:pt idx="112" formatCode="0">
                  <c:v>2008</c:v>
                </c:pt>
                <c:pt idx="113">
                  <c:v>2009</c:v>
                </c:pt>
                <c:pt idx="114">
                  <c:v>2010</c:v>
                </c:pt>
                <c:pt idx="115">
                  <c:v>2011</c:v>
                </c:pt>
                <c:pt idx="116">
                  <c:v>2012</c:v>
                </c:pt>
                <c:pt idx="117">
                  <c:v>2013</c:v>
                </c:pt>
                <c:pt idx="118">
                  <c:v>2014</c:v>
                </c:pt>
                <c:pt idx="119">
                  <c:v>2015</c:v>
                </c:pt>
                <c:pt idx="120">
                  <c:v>2016</c:v>
                </c:pt>
              </c:numCache>
            </c:numRef>
          </c:xVal>
          <c:yVal>
            <c:numRef>
              <c:f>'Fatalities by year since 1896'!$C$3:$C$123</c:f>
              <c:numCache>
                <c:formatCode>General</c:formatCode>
                <c:ptCount val="121"/>
                <c:pt idx="0">
                  <c:v>18</c:v>
                </c:pt>
                <c:pt idx="1">
                  <c:v>27</c:v>
                </c:pt>
                <c:pt idx="2">
                  <c:v>31</c:v>
                </c:pt>
                <c:pt idx="3">
                  <c:v>45</c:v>
                </c:pt>
                <c:pt idx="4">
                  <c:v>45</c:v>
                </c:pt>
                <c:pt idx="5">
                  <c:v>45</c:v>
                </c:pt>
                <c:pt idx="6">
                  <c:v>39</c:v>
                </c:pt>
                <c:pt idx="7">
                  <c:v>43</c:v>
                </c:pt>
                <c:pt idx="8">
                  <c:v>42</c:v>
                </c:pt>
                <c:pt idx="9">
                  <c:v>34</c:v>
                </c:pt>
                <c:pt idx="10">
                  <c:v>40</c:v>
                </c:pt>
                <c:pt idx="11">
                  <c:v>46</c:v>
                </c:pt>
                <c:pt idx="12">
                  <c:v>40</c:v>
                </c:pt>
                <c:pt idx="13">
                  <c:v>34</c:v>
                </c:pt>
                <c:pt idx="14">
                  <c:v>29</c:v>
                </c:pt>
                <c:pt idx="15">
                  <c:v>37</c:v>
                </c:pt>
                <c:pt idx="16">
                  <c:v>35</c:v>
                </c:pt>
                <c:pt idx="17">
                  <c:v>26</c:v>
                </c:pt>
                <c:pt idx="18">
                  <c:v>26</c:v>
                </c:pt>
                <c:pt idx="19">
                  <c:v>34</c:v>
                </c:pt>
                <c:pt idx="20">
                  <c:v>22</c:v>
                </c:pt>
                <c:pt idx="21">
                  <c:v>21</c:v>
                </c:pt>
                <c:pt idx="22">
                  <c:v>25</c:v>
                </c:pt>
                <c:pt idx="23">
                  <c:v>26</c:v>
                </c:pt>
                <c:pt idx="24">
                  <c:v>21</c:v>
                </c:pt>
                <c:pt idx="25">
                  <c:v>18</c:v>
                </c:pt>
                <c:pt idx="26">
                  <c:v>10</c:v>
                </c:pt>
                <c:pt idx="27">
                  <c:v>11</c:v>
                </c:pt>
                <c:pt idx="28">
                  <c:v>10</c:v>
                </c:pt>
                <c:pt idx="29">
                  <c:v>12</c:v>
                </c:pt>
                <c:pt idx="30">
                  <c:v>7</c:v>
                </c:pt>
                <c:pt idx="31">
                  <c:v>16</c:v>
                </c:pt>
                <c:pt idx="32">
                  <c:v>4</c:v>
                </c:pt>
                <c:pt idx="33">
                  <c:v>11</c:v>
                </c:pt>
                <c:pt idx="34">
                  <c:v>14</c:v>
                </c:pt>
                <c:pt idx="35">
                  <c:v>17</c:v>
                </c:pt>
                <c:pt idx="36">
                  <c:v>17</c:v>
                </c:pt>
                <c:pt idx="37">
                  <c:v>22</c:v>
                </c:pt>
                <c:pt idx="38">
                  <c:v>33</c:v>
                </c:pt>
                <c:pt idx="39">
                  <c:v>30</c:v>
                </c:pt>
                <c:pt idx="40">
                  <c:v>40</c:v>
                </c:pt>
                <c:pt idx="41">
                  <c:v>38</c:v>
                </c:pt>
                <c:pt idx="42">
                  <c:v>28</c:v>
                </c:pt>
                <c:pt idx="43">
                  <c:v>39</c:v>
                </c:pt>
                <c:pt idx="44">
                  <c:v>28</c:v>
                </c:pt>
                <c:pt idx="45">
                  <c:v>27</c:v>
                </c:pt>
                <c:pt idx="46">
                  <c:v>20</c:v>
                </c:pt>
                <c:pt idx="47">
                  <c:v>15</c:v>
                </c:pt>
                <c:pt idx="48">
                  <c:v>9</c:v>
                </c:pt>
                <c:pt idx="49">
                  <c:v>12</c:v>
                </c:pt>
                <c:pt idx="50">
                  <c:v>11</c:v>
                </c:pt>
                <c:pt idx="51">
                  <c:v>19</c:v>
                </c:pt>
                <c:pt idx="52">
                  <c:v>12</c:v>
                </c:pt>
                <c:pt idx="53">
                  <c:v>10</c:v>
                </c:pt>
                <c:pt idx="54">
                  <c:v>19</c:v>
                </c:pt>
                <c:pt idx="55">
                  <c:v>19</c:v>
                </c:pt>
                <c:pt idx="56">
                  <c:v>16</c:v>
                </c:pt>
                <c:pt idx="57">
                  <c:v>18</c:v>
                </c:pt>
                <c:pt idx="58">
                  <c:v>16</c:v>
                </c:pt>
                <c:pt idx="59">
                  <c:v>15</c:v>
                </c:pt>
                <c:pt idx="60">
                  <c:v>9</c:v>
                </c:pt>
                <c:pt idx="61">
                  <c:v>12</c:v>
                </c:pt>
                <c:pt idx="62">
                  <c:v>10</c:v>
                </c:pt>
                <c:pt idx="63">
                  <c:v>3</c:v>
                </c:pt>
                <c:pt idx="64">
                  <c:v>14</c:v>
                </c:pt>
                <c:pt idx="65">
                  <c:v>7</c:v>
                </c:pt>
                <c:pt idx="66">
                  <c:v>8</c:v>
                </c:pt>
                <c:pt idx="67">
                  <c:v>3</c:v>
                </c:pt>
                <c:pt idx="68">
                  <c:v>7</c:v>
                </c:pt>
                <c:pt idx="69">
                  <c:v>11</c:v>
                </c:pt>
                <c:pt idx="70">
                  <c:v>10</c:v>
                </c:pt>
                <c:pt idx="71">
                  <c:v>6</c:v>
                </c:pt>
                <c:pt idx="72">
                  <c:v>14</c:v>
                </c:pt>
                <c:pt idx="73">
                  <c:v>12</c:v>
                </c:pt>
                <c:pt idx="74">
                  <c:v>11</c:v>
                </c:pt>
                <c:pt idx="75">
                  <c:v>15</c:v>
                </c:pt>
                <c:pt idx="76">
                  <c:v>14</c:v>
                </c:pt>
                <c:pt idx="77">
                  <c:v>12</c:v>
                </c:pt>
                <c:pt idx="78">
                  <c:v>12</c:v>
                </c:pt>
                <c:pt idx="79">
                  <c:v>18</c:v>
                </c:pt>
                <c:pt idx="80">
                  <c:v>11</c:v>
                </c:pt>
                <c:pt idx="81">
                  <c:v>13</c:v>
                </c:pt>
                <c:pt idx="82">
                  <c:v>7</c:v>
                </c:pt>
                <c:pt idx="83">
                  <c:v>7</c:v>
                </c:pt>
                <c:pt idx="84">
                  <c:v>5</c:v>
                </c:pt>
                <c:pt idx="85">
                  <c:v>14</c:v>
                </c:pt>
                <c:pt idx="86">
                  <c:v>6</c:v>
                </c:pt>
                <c:pt idx="87">
                  <c:v>6</c:v>
                </c:pt>
                <c:pt idx="88">
                  <c:v>10</c:v>
                </c:pt>
                <c:pt idx="89">
                  <c:v>9</c:v>
                </c:pt>
                <c:pt idx="90">
                  <c:v>4</c:v>
                </c:pt>
                <c:pt idx="91">
                  <c:v>6</c:v>
                </c:pt>
                <c:pt idx="92">
                  <c:v>10</c:v>
                </c:pt>
                <c:pt idx="93">
                  <c:v>18</c:v>
                </c:pt>
                <c:pt idx="94">
                  <c:v>5</c:v>
                </c:pt>
                <c:pt idx="95">
                  <c:v>11</c:v>
                </c:pt>
                <c:pt idx="96">
                  <c:v>6</c:v>
                </c:pt>
                <c:pt idx="97">
                  <c:v>7</c:v>
                </c:pt>
                <c:pt idx="98">
                  <c:v>4</c:v>
                </c:pt>
                <c:pt idx="99">
                  <c:v>8</c:v>
                </c:pt>
                <c:pt idx="100">
                  <c:v>7</c:v>
                </c:pt>
                <c:pt idx="101">
                  <c:v>9</c:v>
                </c:pt>
                <c:pt idx="102">
                  <c:v>7</c:v>
                </c:pt>
                <c:pt idx="103">
                  <c:v>2</c:v>
                </c:pt>
                <c:pt idx="104">
                  <c:v>7</c:v>
                </c:pt>
                <c:pt idx="105">
                  <c:v>6</c:v>
                </c:pt>
                <c:pt idx="106">
                  <c:v>2</c:v>
                </c:pt>
                <c:pt idx="107">
                  <c:v>5</c:v>
                </c:pt>
                <c:pt idx="108">
                  <c:v>4</c:v>
                </c:pt>
                <c:pt idx="109">
                  <c:v>4</c:v>
                </c:pt>
                <c:pt idx="110">
                  <c:v>3</c:v>
                </c:pt>
                <c:pt idx="111">
                  <c:v>3</c:v>
                </c:pt>
                <c:pt idx="112">
                  <c:v>4</c:v>
                </c:pt>
                <c:pt idx="113">
                  <c:v>6</c:v>
                </c:pt>
                <c:pt idx="114">
                  <c:v>3</c:v>
                </c:pt>
                <c:pt idx="115">
                  <c:v>3</c:v>
                </c:pt>
                <c:pt idx="116" formatCode="0">
                  <c:v>0</c:v>
                </c:pt>
                <c:pt idx="117">
                  <c:v>3</c:v>
                </c:pt>
                <c:pt idx="118">
                  <c:v>3</c:v>
                </c:pt>
                <c:pt idx="119">
                  <c:v>3</c:v>
                </c:pt>
              </c:numCache>
            </c:numRef>
          </c:yVal>
          <c:smooth val="0"/>
        </c:ser>
        <c:dLbls>
          <c:showLegendKey val="0"/>
          <c:showVal val="0"/>
          <c:showCatName val="0"/>
          <c:showSerName val="0"/>
          <c:showPercent val="0"/>
          <c:showBubbleSize val="0"/>
        </c:dLbls>
        <c:axId val="138281344"/>
        <c:axId val="138283264"/>
      </c:scatterChart>
      <c:valAx>
        <c:axId val="138281344"/>
        <c:scaling>
          <c:orientation val="minMax"/>
          <c:max val="2016"/>
          <c:min val="1896"/>
        </c:scaling>
        <c:delete val="0"/>
        <c:axPos val="b"/>
        <c:numFmt formatCode="General" sourceLinked="1"/>
        <c:majorTickMark val="none"/>
        <c:minorTickMark val="none"/>
        <c:tickLblPos val="nextTo"/>
        <c:txPr>
          <a:bodyPr rot="-5400000" vert="horz"/>
          <a:lstStyle/>
          <a:p>
            <a:pPr>
              <a:defRPr sz="1200" baseline="0">
                <a:latin typeface="Arial" panose="020B0604020202020204" pitchFamily="34" charset="0"/>
              </a:defRPr>
            </a:pPr>
            <a:endParaRPr lang="en-US"/>
          </a:p>
        </c:txPr>
        <c:crossAx val="138283264"/>
        <c:crosses val="autoZero"/>
        <c:crossBetween val="midCat"/>
        <c:majorUnit val="4"/>
        <c:minorUnit val="4"/>
      </c:valAx>
      <c:valAx>
        <c:axId val="138283264"/>
        <c:scaling>
          <c:orientation val="minMax"/>
        </c:scaling>
        <c:delete val="0"/>
        <c:axPos val="l"/>
        <c:majorGridlines/>
        <c:title>
          <c:tx>
            <c:rich>
              <a:bodyPr/>
              <a:lstStyle/>
              <a:p>
                <a:pPr>
                  <a:defRPr sz="1400" b="1" baseline="0">
                    <a:latin typeface="+mn-lt"/>
                  </a:defRPr>
                </a:pPr>
                <a:r>
                  <a:rPr lang="en-AU" sz="1400" b="1" baseline="0" dirty="0">
                    <a:latin typeface="+mn-lt"/>
                    <a:cs typeface="Arial" pitchFamily="34" charset="0"/>
                  </a:rPr>
                  <a:t>Number of fatalities</a:t>
                </a:r>
              </a:p>
            </c:rich>
          </c:tx>
          <c:layout/>
          <c:overlay val="0"/>
        </c:title>
        <c:numFmt formatCode="General" sourceLinked="1"/>
        <c:majorTickMark val="none"/>
        <c:minorTickMark val="none"/>
        <c:tickLblPos val="nextTo"/>
        <c:txPr>
          <a:bodyPr/>
          <a:lstStyle/>
          <a:p>
            <a:pPr>
              <a:defRPr sz="1600" baseline="0">
                <a:latin typeface="+mn-lt"/>
              </a:defRPr>
            </a:pPr>
            <a:endParaRPr lang="en-US"/>
          </a:p>
        </c:txPr>
        <c:crossAx val="138281344"/>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86725002255244E-2"/>
          <c:y val="0.11948178733755842"/>
          <c:w val="0.8967811218557894"/>
          <c:h val="0.7751199274756273"/>
        </c:manualLayout>
      </c:layout>
      <c:scatterChart>
        <c:scatterStyle val="lineMarker"/>
        <c:varyColors val="0"/>
        <c:ser>
          <c:idx val="0"/>
          <c:order val="0"/>
          <c:tx>
            <c:strRef>
              <c:f>'Fatalities by year since 1896'!$C$2</c:f>
              <c:strCache>
                <c:ptCount val="1"/>
                <c:pt idx="0">
                  <c:v>No. Mining Fatalities</c:v>
                </c:pt>
              </c:strCache>
            </c:strRef>
          </c:tx>
          <c:spPr>
            <a:ln w="15875">
              <a:solidFill>
                <a:srgbClr val="0070C0"/>
              </a:solidFill>
            </a:ln>
          </c:spPr>
          <c:marker>
            <c:symbol val="diamond"/>
            <c:size val="3"/>
            <c:spPr>
              <a:solidFill>
                <a:schemeClr val="tx1"/>
              </a:solidFill>
            </c:spPr>
          </c:marker>
          <c:xVal>
            <c:numRef>
              <c:f>'Fatalities by year since 1896'!$B$72:$B$123</c:f>
              <c:numCache>
                <c:formatCode>0</c:formatCod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formatCode="General">
                  <c:v>2001</c:v>
                </c:pt>
                <c:pt idx="37">
                  <c:v>2002</c:v>
                </c:pt>
                <c:pt idx="38">
                  <c:v>2003</c:v>
                </c:pt>
                <c:pt idx="39">
                  <c:v>2004</c:v>
                </c:pt>
                <c:pt idx="40">
                  <c:v>2005</c:v>
                </c:pt>
                <c:pt idx="41">
                  <c:v>2006</c:v>
                </c:pt>
                <c:pt idx="42">
                  <c:v>2007</c:v>
                </c:pt>
                <c:pt idx="43">
                  <c:v>2008</c:v>
                </c:pt>
                <c:pt idx="44" formatCode="General">
                  <c:v>2009</c:v>
                </c:pt>
                <c:pt idx="45" formatCode="General">
                  <c:v>2010</c:v>
                </c:pt>
                <c:pt idx="46" formatCode="General">
                  <c:v>2011</c:v>
                </c:pt>
                <c:pt idx="47" formatCode="General">
                  <c:v>2012</c:v>
                </c:pt>
                <c:pt idx="48" formatCode="General">
                  <c:v>2013</c:v>
                </c:pt>
                <c:pt idx="49" formatCode="General">
                  <c:v>2014</c:v>
                </c:pt>
                <c:pt idx="50" formatCode="General">
                  <c:v>2015</c:v>
                </c:pt>
                <c:pt idx="51" formatCode="General">
                  <c:v>2016</c:v>
                </c:pt>
              </c:numCache>
            </c:numRef>
          </c:xVal>
          <c:yVal>
            <c:numRef>
              <c:f>'Fatalities by year since 1896'!$C$72:$C$123</c:f>
              <c:numCache>
                <c:formatCode>General</c:formatCode>
                <c:ptCount val="52"/>
                <c:pt idx="0">
                  <c:v>11</c:v>
                </c:pt>
                <c:pt idx="1">
                  <c:v>10</c:v>
                </c:pt>
                <c:pt idx="2">
                  <c:v>6</c:v>
                </c:pt>
                <c:pt idx="3">
                  <c:v>14</c:v>
                </c:pt>
                <c:pt idx="4">
                  <c:v>12</c:v>
                </c:pt>
                <c:pt idx="5">
                  <c:v>11</c:v>
                </c:pt>
                <c:pt idx="6">
                  <c:v>15</c:v>
                </c:pt>
                <c:pt idx="7">
                  <c:v>14</c:v>
                </c:pt>
                <c:pt idx="8">
                  <c:v>12</c:v>
                </c:pt>
                <c:pt idx="9">
                  <c:v>12</c:v>
                </c:pt>
                <c:pt idx="10">
                  <c:v>18</c:v>
                </c:pt>
                <c:pt idx="11">
                  <c:v>11</c:v>
                </c:pt>
                <c:pt idx="12">
                  <c:v>13</c:v>
                </c:pt>
                <c:pt idx="13">
                  <c:v>7</c:v>
                </c:pt>
                <c:pt idx="14">
                  <c:v>7</c:v>
                </c:pt>
                <c:pt idx="15">
                  <c:v>5</c:v>
                </c:pt>
                <c:pt idx="16">
                  <c:v>14</c:v>
                </c:pt>
                <c:pt idx="17">
                  <c:v>6</c:v>
                </c:pt>
                <c:pt idx="18">
                  <c:v>6</c:v>
                </c:pt>
                <c:pt idx="19">
                  <c:v>10</c:v>
                </c:pt>
                <c:pt idx="20">
                  <c:v>9</c:v>
                </c:pt>
                <c:pt idx="21">
                  <c:v>4</c:v>
                </c:pt>
                <c:pt idx="22">
                  <c:v>6</c:v>
                </c:pt>
                <c:pt idx="23">
                  <c:v>10</c:v>
                </c:pt>
                <c:pt idx="24">
                  <c:v>18</c:v>
                </c:pt>
                <c:pt idx="25">
                  <c:v>5</c:v>
                </c:pt>
                <c:pt idx="26">
                  <c:v>11</c:v>
                </c:pt>
                <c:pt idx="27">
                  <c:v>6</c:v>
                </c:pt>
                <c:pt idx="28">
                  <c:v>7</c:v>
                </c:pt>
                <c:pt idx="29">
                  <c:v>4</c:v>
                </c:pt>
                <c:pt idx="30">
                  <c:v>8</c:v>
                </c:pt>
                <c:pt idx="31">
                  <c:v>7</c:v>
                </c:pt>
                <c:pt idx="32">
                  <c:v>9</c:v>
                </c:pt>
                <c:pt idx="33">
                  <c:v>7</c:v>
                </c:pt>
                <c:pt idx="34">
                  <c:v>2</c:v>
                </c:pt>
                <c:pt idx="35">
                  <c:v>7</c:v>
                </c:pt>
                <c:pt idx="36">
                  <c:v>6</c:v>
                </c:pt>
                <c:pt idx="37">
                  <c:v>2</c:v>
                </c:pt>
                <c:pt idx="38">
                  <c:v>5</c:v>
                </c:pt>
                <c:pt idx="39">
                  <c:v>4</c:v>
                </c:pt>
                <c:pt idx="40">
                  <c:v>4</c:v>
                </c:pt>
                <c:pt idx="41">
                  <c:v>3</c:v>
                </c:pt>
                <c:pt idx="42">
                  <c:v>3</c:v>
                </c:pt>
                <c:pt idx="43">
                  <c:v>4</c:v>
                </c:pt>
                <c:pt idx="44">
                  <c:v>6</c:v>
                </c:pt>
                <c:pt idx="45">
                  <c:v>3</c:v>
                </c:pt>
                <c:pt idx="46">
                  <c:v>3</c:v>
                </c:pt>
                <c:pt idx="47" formatCode="0">
                  <c:v>0</c:v>
                </c:pt>
                <c:pt idx="48">
                  <c:v>3</c:v>
                </c:pt>
                <c:pt idx="49">
                  <c:v>3</c:v>
                </c:pt>
                <c:pt idx="50">
                  <c:v>4</c:v>
                </c:pt>
              </c:numCache>
            </c:numRef>
          </c:yVal>
          <c:smooth val="0"/>
        </c:ser>
        <c:dLbls>
          <c:showLegendKey val="0"/>
          <c:showVal val="0"/>
          <c:showCatName val="0"/>
          <c:showSerName val="0"/>
          <c:showPercent val="0"/>
          <c:showBubbleSize val="0"/>
        </c:dLbls>
        <c:axId val="138634368"/>
        <c:axId val="138636288"/>
      </c:scatterChart>
      <c:valAx>
        <c:axId val="138634368"/>
        <c:scaling>
          <c:orientation val="minMax"/>
          <c:max val="2016"/>
          <c:min val="1965"/>
        </c:scaling>
        <c:delete val="0"/>
        <c:axPos val="b"/>
        <c:numFmt formatCode="0" sourceLinked="1"/>
        <c:majorTickMark val="none"/>
        <c:minorTickMark val="none"/>
        <c:tickLblPos val="nextTo"/>
        <c:txPr>
          <a:bodyPr rot="-5400000" vert="horz"/>
          <a:lstStyle/>
          <a:p>
            <a:pPr>
              <a:defRPr sz="1200" baseline="0">
                <a:latin typeface="Arial" panose="020B0604020202020204" pitchFamily="34" charset="0"/>
              </a:defRPr>
            </a:pPr>
            <a:endParaRPr lang="en-US"/>
          </a:p>
        </c:txPr>
        <c:crossAx val="138636288"/>
        <c:crosses val="autoZero"/>
        <c:crossBetween val="midCat"/>
        <c:majorUnit val="2"/>
        <c:minorUnit val="2"/>
      </c:valAx>
      <c:valAx>
        <c:axId val="138636288"/>
        <c:scaling>
          <c:orientation val="minMax"/>
        </c:scaling>
        <c:delete val="0"/>
        <c:axPos val="l"/>
        <c:majorGridlines/>
        <c:numFmt formatCode="General" sourceLinked="1"/>
        <c:majorTickMark val="none"/>
        <c:minorTickMark val="none"/>
        <c:tickLblPos val="nextTo"/>
        <c:txPr>
          <a:bodyPr/>
          <a:lstStyle/>
          <a:p>
            <a:pPr>
              <a:defRPr sz="1600" baseline="0">
                <a:latin typeface="+mn-lt"/>
              </a:defRPr>
            </a:pPr>
            <a:endParaRPr lang="en-US"/>
          </a:p>
        </c:txPr>
        <c:crossAx val="138634368"/>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2ADA1-10C2-44B6-9ACE-ABE32E27F1DC}"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AU"/>
        </a:p>
      </dgm:t>
    </dgm:pt>
    <dgm:pt modelId="{EF694C67-A3B9-4087-B6C6-7639F5C032EE}">
      <dgm:prSet phldrT="[Text]" custT="1"/>
      <dgm:spPr>
        <a:solidFill>
          <a:srgbClr val="CF5E31"/>
        </a:solidFill>
      </dgm:spPr>
      <dgm:t>
        <a:bodyPr/>
        <a:lstStyle/>
        <a:p>
          <a:r>
            <a:rPr lang="en-AU" sz="2400" dirty="0" smtClean="0"/>
            <a:t>Legislation</a:t>
          </a:r>
          <a:endParaRPr lang="en-AU" sz="2400" dirty="0"/>
        </a:p>
      </dgm:t>
    </dgm:pt>
    <dgm:pt modelId="{F886DE3F-5668-40EB-8BF8-72834975CCE3}" type="parTrans" cxnId="{BB7BB82E-E59D-49A1-ABC7-553E1EC1DC69}">
      <dgm:prSet/>
      <dgm:spPr/>
      <dgm:t>
        <a:bodyPr/>
        <a:lstStyle/>
        <a:p>
          <a:endParaRPr lang="en-AU"/>
        </a:p>
      </dgm:t>
    </dgm:pt>
    <dgm:pt modelId="{E0C29C46-4C61-48C1-815A-2007944AD9E5}" type="sibTrans" cxnId="{BB7BB82E-E59D-49A1-ABC7-553E1EC1DC69}">
      <dgm:prSet/>
      <dgm:spPr/>
      <dgm:t>
        <a:bodyPr/>
        <a:lstStyle/>
        <a:p>
          <a:endParaRPr lang="en-AU"/>
        </a:p>
      </dgm:t>
    </dgm:pt>
    <dgm:pt modelId="{F27E51AB-B922-40CA-8089-74BEAA840AAF}">
      <dgm:prSet custT="1"/>
      <dgm:spPr>
        <a:ln>
          <a:solidFill>
            <a:srgbClr val="CF5E31"/>
          </a:solidFill>
        </a:ln>
      </dgm:spPr>
      <dgm:t>
        <a:bodyPr lIns="612000" rIns="432000"/>
        <a:lstStyle/>
        <a:p>
          <a:r>
            <a:rPr lang="en-AU" sz="2400" i="1" dirty="0" smtClean="0"/>
            <a:t>Mines Safety and Inspection Act 1994</a:t>
          </a:r>
        </a:p>
      </dgm:t>
    </dgm:pt>
    <dgm:pt modelId="{1B8D6DC5-EF03-405B-9076-21D951A526A5}" type="parTrans" cxnId="{4782C582-3FCD-4238-9F89-9675441228AC}">
      <dgm:prSet/>
      <dgm:spPr/>
      <dgm:t>
        <a:bodyPr/>
        <a:lstStyle/>
        <a:p>
          <a:endParaRPr lang="en-AU"/>
        </a:p>
      </dgm:t>
    </dgm:pt>
    <dgm:pt modelId="{96A2D2BE-FE0D-46FA-88B9-901446A7E28B}" type="sibTrans" cxnId="{4782C582-3FCD-4238-9F89-9675441228AC}">
      <dgm:prSet/>
      <dgm:spPr/>
      <dgm:t>
        <a:bodyPr/>
        <a:lstStyle/>
        <a:p>
          <a:endParaRPr lang="en-AU"/>
        </a:p>
      </dgm:t>
    </dgm:pt>
    <dgm:pt modelId="{0DC5DD15-7F1D-4F48-9488-D05C87EA6E18}">
      <dgm:prSet custT="1"/>
      <dgm:spPr>
        <a:ln>
          <a:solidFill>
            <a:srgbClr val="CF5E31"/>
          </a:solidFill>
        </a:ln>
      </dgm:spPr>
      <dgm:t>
        <a:bodyPr lIns="612000" rIns="432000"/>
        <a:lstStyle/>
        <a:p>
          <a:r>
            <a:rPr lang="en-AU" sz="2400" dirty="0" smtClean="0"/>
            <a:t>Mines Safety and Inspection Regulations 1995 </a:t>
          </a:r>
        </a:p>
      </dgm:t>
    </dgm:pt>
    <dgm:pt modelId="{E76DC20D-C3CD-44A0-9AB7-3B743EABBD6D}" type="parTrans" cxnId="{C732E0F7-1EF4-4E71-B573-CF9F5B609DA1}">
      <dgm:prSet/>
      <dgm:spPr/>
      <dgm:t>
        <a:bodyPr/>
        <a:lstStyle/>
        <a:p>
          <a:endParaRPr lang="en-AU"/>
        </a:p>
      </dgm:t>
    </dgm:pt>
    <dgm:pt modelId="{3500D273-2B6E-4B51-8F5B-7F7C8183C619}" type="sibTrans" cxnId="{C732E0F7-1EF4-4E71-B573-CF9F5B609DA1}">
      <dgm:prSet/>
      <dgm:spPr/>
      <dgm:t>
        <a:bodyPr/>
        <a:lstStyle/>
        <a:p>
          <a:endParaRPr lang="en-AU"/>
        </a:p>
      </dgm:t>
    </dgm:pt>
    <dgm:pt modelId="{B2D20D87-9A80-4A6A-8C03-A3D08CF0A024}">
      <dgm:prSet custT="1"/>
      <dgm:spPr>
        <a:solidFill>
          <a:srgbClr val="CF5E31"/>
        </a:solidFill>
      </dgm:spPr>
      <dgm:t>
        <a:bodyPr/>
        <a:lstStyle/>
        <a:p>
          <a:r>
            <a:rPr lang="en-AU" sz="2400" dirty="0" smtClean="0"/>
            <a:t>Remember</a:t>
          </a:r>
          <a:endParaRPr lang="en-AU" sz="2400" dirty="0"/>
        </a:p>
      </dgm:t>
    </dgm:pt>
    <dgm:pt modelId="{B23386AD-0238-4367-9EAE-26986C6933B0}" type="parTrans" cxnId="{502873D2-2AFE-4E0D-81DB-075AC0698506}">
      <dgm:prSet/>
      <dgm:spPr/>
      <dgm:t>
        <a:bodyPr/>
        <a:lstStyle/>
        <a:p>
          <a:endParaRPr lang="en-AU"/>
        </a:p>
      </dgm:t>
    </dgm:pt>
    <dgm:pt modelId="{E0889F37-C3BA-4C08-9E87-63363AF5DBFE}" type="sibTrans" cxnId="{502873D2-2AFE-4E0D-81DB-075AC0698506}">
      <dgm:prSet/>
      <dgm:spPr/>
      <dgm:t>
        <a:bodyPr/>
        <a:lstStyle/>
        <a:p>
          <a:endParaRPr lang="en-AU"/>
        </a:p>
      </dgm:t>
    </dgm:pt>
    <dgm:pt modelId="{1DD063EA-68A3-4C68-BCF0-19EF8C17FDB1}">
      <dgm:prSet custT="1"/>
      <dgm:spPr>
        <a:ln>
          <a:solidFill>
            <a:srgbClr val="CF5E31"/>
          </a:solidFill>
        </a:ln>
      </dgm:spPr>
      <dgm:t>
        <a:bodyPr/>
        <a:lstStyle/>
        <a:p>
          <a:r>
            <a:rPr lang="en-AU" sz="2800" dirty="0" smtClean="0"/>
            <a:t>All parts of the Act and regulations apply</a:t>
          </a:r>
          <a:endParaRPr lang="en-AU" sz="2800" dirty="0"/>
        </a:p>
      </dgm:t>
    </dgm:pt>
    <dgm:pt modelId="{A377CE38-0FCA-4540-AEF9-EDB554845295}" type="parTrans" cxnId="{AA345181-17EB-4373-AB6D-914B6722788F}">
      <dgm:prSet/>
      <dgm:spPr/>
      <dgm:t>
        <a:bodyPr/>
        <a:lstStyle/>
        <a:p>
          <a:endParaRPr lang="en-AU"/>
        </a:p>
      </dgm:t>
    </dgm:pt>
    <dgm:pt modelId="{72A254D9-61A6-4256-B900-8FC3564896E0}" type="sibTrans" cxnId="{AA345181-17EB-4373-AB6D-914B6722788F}">
      <dgm:prSet/>
      <dgm:spPr/>
      <dgm:t>
        <a:bodyPr/>
        <a:lstStyle/>
        <a:p>
          <a:endParaRPr lang="en-AU"/>
        </a:p>
      </dgm:t>
    </dgm:pt>
    <dgm:pt modelId="{5D5A3E5A-B6A7-43F5-94E9-EA14194F0379}" type="pres">
      <dgm:prSet presAssocID="{6DD2ADA1-10C2-44B6-9ACE-ABE32E27F1DC}" presName="linear" presStyleCnt="0">
        <dgm:presLayoutVars>
          <dgm:dir/>
          <dgm:animLvl val="lvl"/>
          <dgm:resizeHandles val="exact"/>
        </dgm:presLayoutVars>
      </dgm:prSet>
      <dgm:spPr/>
      <dgm:t>
        <a:bodyPr/>
        <a:lstStyle/>
        <a:p>
          <a:endParaRPr lang="en-AU"/>
        </a:p>
      </dgm:t>
    </dgm:pt>
    <dgm:pt modelId="{C46F15AD-E5BC-442B-A2E8-8FBAE6F9AAE7}" type="pres">
      <dgm:prSet presAssocID="{EF694C67-A3B9-4087-B6C6-7639F5C032EE}" presName="parentLin" presStyleCnt="0"/>
      <dgm:spPr/>
    </dgm:pt>
    <dgm:pt modelId="{C60AE7C1-CD18-43E5-A7F2-6FB033F97F3F}" type="pres">
      <dgm:prSet presAssocID="{EF694C67-A3B9-4087-B6C6-7639F5C032EE}" presName="parentLeftMargin" presStyleLbl="node1" presStyleIdx="0" presStyleCnt="2"/>
      <dgm:spPr/>
      <dgm:t>
        <a:bodyPr/>
        <a:lstStyle/>
        <a:p>
          <a:endParaRPr lang="en-AU"/>
        </a:p>
      </dgm:t>
    </dgm:pt>
    <dgm:pt modelId="{EE0F65AF-D32C-4E1C-8F3B-498B6D4496B7}" type="pres">
      <dgm:prSet presAssocID="{EF694C67-A3B9-4087-B6C6-7639F5C032EE}" presName="parentText" presStyleLbl="node1" presStyleIdx="0" presStyleCnt="2">
        <dgm:presLayoutVars>
          <dgm:chMax val="0"/>
          <dgm:bulletEnabled val="1"/>
        </dgm:presLayoutVars>
      </dgm:prSet>
      <dgm:spPr/>
      <dgm:t>
        <a:bodyPr/>
        <a:lstStyle/>
        <a:p>
          <a:endParaRPr lang="en-AU"/>
        </a:p>
      </dgm:t>
    </dgm:pt>
    <dgm:pt modelId="{397B6B08-172F-484D-9ED2-D01B6262B267}" type="pres">
      <dgm:prSet presAssocID="{EF694C67-A3B9-4087-B6C6-7639F5C032EE}" presName="negativeSpace" presStyleCnt="0"/>
      <dgm:spPr/>
    </dgm:pt>
    <dgm:pt modelId="{2CD363C3-B5B4-4AB2-82F1-088236AFFA7B}" type="pres">
      <dgm:prSet presAssocID="{EF694C67-A3B9-4087-B6C6-7639F5C032EE}" presName="childText" presStyleLbl="conFgAcc1" presStyleIdx="0" presStyleCnt="2">
        <dgm:presLayoutVars>
          <dgm:bulletEnabled val="1"/>
        </dgm:presLayoutVars>
      </dgm:prSet>
      <dgm:spPr/>
      <dgm:t>
        <a:bodyPr/>
        <a:lstStyle/>
        <a:p>
          <a:endParaRPr lang="en-AU"/>
        </a:p>
      </dgm:t>
    </dgm:pt>
    <dgm:pt modelId="{82C7D575-B3C2-4271-B4C3-B41C836D8464}" type="pres">
      <dgm:prSet presAssocID="{E0C29C46-4C61-48C1-815A-2007944AD9E5}" presName="spaceBetweenRectangles" presStyleCnt="0"/>
      <dgm:spPr/>
    </dgm:pt>
    <dgm:pt modelId="{85B2C4B9-CBAD-4FA4-9969-8E787B469AE6}" type="pres">
      <dgm:prSet presAssocID="{B2D20D87-9A80-4A6A-8C03-A3D08CF0A024}" presName="parentLin" presStyleCnt="0"/>
      <dgm:spPr/>
    </dgm:pt>
    <dgm:pt modelId="{9B11521A-513E-4B53-9CFC-6D15398CAD3D}" type="pres">
      <dgm:prSet presAssocID="{B2D20D87-9A80-4A6A-8C03-A3D08CF0A024}" presName="parentLeftMargin" presStyleLbl="node1" presStyleIdx="0" presStyleCnt="2"/>
      <dgm:spPr/>
      <dgm:t>
        <a:bodyPr/>
        <a:lstStyle/>
        <a:p>
          <a:endParaRPr lang="en-AU"/>
        </a:p>
      </dgm:t>
    </dgm:pt>
    <dgm:pt modelId="{FB3752B1-3870-49AE-9155-0F6055F51E10}" type="pres">
      <dgm:prSet presAssocID="{B2D20D87-9A80-4A6A-8C03-A3D08CF0A024}" presName="parentText" presStyleLbl="node1" presStyleIdx="1" presStyleCnt="2">
        <dgm:presLayoutVars>
          <dgm:chMax val="0"/>
          <dgm:bulletEnabled val="1"/>
        </dgm:presLayoutVars>
      </dgm:prSet>
      <dgm:spPr/>
      <dgm:t>
        <a:bodyPr/>
        <a:lstStyle/>
        <a:p>
          <a:endParaRPr lang="en-AU"/>
        </a:p>
      </dgm:t>
    </dgm:pt>
    <dgm:pt modelId="{5DC62B2E-CC66-4AC1-9F6D-4D6442A6151A}" type="pres">
      <dgm:prSet presAssocID="{B2D20D87-9A80-4A6A-8C03-A3D08CF0A024}" presName="negativeSpace" presStyleCnt="0"/>
      <dgm:spPr/>
    </dgm:pt>
    <dgm:pt modelId="{4E8C3546-9FAE-4301-9656-7D8B87FDA020}" type="pres">
      <dgm:prSet presAssocID="{B2D20D87-9A80-4A6A-8C03-A3D08CF0A024}" presName="childText" presStyleLbl="conFgAcc1" presStyleIdx="1" presStyleCnt="2">
        <dgm:presLayoutVars>
          <dgm:bulletEnabled val="1"/>
        </dgm:presLayoutVars>
      </dgm:prSet>
      <dgm:spPr/>
      <dgm:t>
        <a:bodyPr/>
        <a:lstStyle/>
        <a:p>
          <a:endParaRPr lang="en-AU"/>
        </a:p>
      </dgm:t>
    </dgm:pt>
  </dgm:ptLst>
  <dgm:cxnLst>
    <dgm:cxn modelId="{BB7BB82E-E59D-49A1-ABC7-553E1EC1DC69}" srcId="{6DD2ADA1-10C2-44B6-9ACE-ABE32E27F1DC}" destId="{EF694C67-A3B9-4087-B6C6-7639F5C032EE}" srcOrd="0" destOrd="0" parTransId="{F886DE3F-5668-40EB-8BF8-72834975CCE3}" sibTransId="{E0C29C46-4C61-48C1-815A-2007944AD9E5}"/>
    <dgm:cxn modelId="{45DC06A9-6908-4DB8-8CD9-B0813DFCCB47}" type="presOf" srcId="{B2D20D87-9A80-4A6A-8C03-A3D08CF0A024}" destId="{9B11521A-513E-4B53-9CFC-6D15398CAD3D}" srcOrd="0" destOrd="0" presId="urn:microsoft.com/office/officeart/2005/8/layout/list1"/>
    <dgm:cxn modelId="{502873D2-2AFE-4E0D-81DB-075AC0698506}" srcId="{6DD2ADA1-10C2-44B6-9ACE-ABE32E27F1DC}" destId="{B2D20D87-9A80-4A6A-8C03-A3D08CF0A024}" srcOrd="1" destOrd="0" parTransId="{B23386AD-0238-4367-9EAE-26986C6933B0}" sibTransId="{E0889F37-C3BA-4C08-9E87-63363AF5DBFE}"/>
    <dgm:cxn modelId="{6FA45D2F-7469-417C-A12E-DB6C88BE3634}" type="presOf" srcId="{0DC5DD15-7F1D-4F48-9488-D05C87EA6E18}" destId="{2CD363C3-B5B4-4AB2-82F1-088236AFFA7B}" srcOrd="0" destOrd="1" presId="urn:microsoft.com/office/officeart/2005/8/layout/list1"/>
    <dgm:cxn modelId="{E1F40B84-C9AC-4C2E-96BA-CF90C01F82F3}" type="presOf" srcId="{F27E51AB-B922-40CA-8089-74BEAA840AAF}" destId="{2CD363C3-B5B4-4AB2-82F1-088236AFFA7B}" srcOrd="0" destOrd="0" presId="urn:microsoft.com/office/officeart/2005/8/layout/list1"/>
    <dgm:cxn modelId="{AA345181-17EB-4373-AB6D-914B6722788F}" srcId="{B2D20D87-9A80-4A6A-8C03-A3D08CF0A024}" destId="{1DD063EA-68A3-4C68-BCF0-19EF8C17FDB1}" srcOrd="0" destOrd="0" parTransId="{A377CE38-0FCA-4540-AEF9-EDB554845295}" sibTransId="{72A254D9-61A6-4256-B900-8FC3564896E0}"/>
    <dgm:cxn modelId="{5FEFC1D2-5113-4B8F-94A9-B57AED03F53D}" type="presOf" srcId="{EF694C67-A3B9-4087-B6C6-7639F5C032EE}" destId="{C60AE7C1-CD18-43E5-A7F2-6FB033F97F3F}" srcOrd="0" destOrd="0" presId="urn:microsoft.com/office/officeart/2005/8/layout/list1"/>
    <dgm:cxn modelId="{BF4C5D62-11CE-491F-AB82-593F848F9F71}" type="presOf" srcId="{B2D20D87-9A80-4A6A-8C03-A3D08CF0A024}" destId="{FB3752B1-3870-49AE-9155-0F6055F51E10}" srcOrd="1" destOrd="0" presId="urn:microsoft.com/office/officeart/2005/8/layout/list1"/>
    <dgm:cxn modelId="{77BA81BE-F7BF-407E-8844-F48DF87F7992}" type="presOf" srcId="{EF694C67-A3B9-4087-B6C6-7639F5C032EE}" destId="{EE0F65AF-D32C-4E1C-8F3B-498B6D4496B7}" srcOrd="1" destOrd="0" presId="urn:microsoft.com/office/officeart/2005/8/layout/list1"/>
    <dgm:cxn modelId="{680FEC45-9310-4098-A511-AF605DE437DC}" type="presOf" srcId="{6DD2ADA1-10C2-44B6-9ACE-ABE32E27F1DC}" destId="{5D5A3E5A-B6A7-43F5-94E9-EA14194F0379}" srcOrd="0" destOrd="0" presId="urn:microsoft.com/office/officeart/2005/8/layout/list1"/>
    <dgm:cxn modelId="{153810B4-31C5-4C39-91E0-361136C31FF1}" type="presOf" srcId="{1DD063EA-68A3-4C68-BCF0-19EF8C17FDB1}" destId="{4E8C3546-9FAE-4301-9656-7D8B87FDA020}" srcOrd="0" destOrd="0" presId="urn:microsoft.com/office/officeart/2005/8/layout/list1"/>
    <dgm:cxn modelId="{4782C582-3FCD-4238-9F89-9675441228AC}" srcId="{EF694C67-A3B9-4087-B6C6-7639F5C032EE}" destId="{F27E51AB-B922-40CA-8089-74BEAA840AAF}" srcOrd="0" destOrd="0" parTransId="{1B8D6DC5-EF03-405B-9076-21D951A526A5}" sibTransId="{96A2D2BE-FE0D-46FA-88B9-901446A7E28B}"/>
    <dgm:cxn modelId="{C732E0F7-1EF4-4E71-B573-CF9F5B609DA1}" srcId="{EF694C67-A3B9-4087-B6C6-7639F5C032EE}" destId="{0DC5DD15-7F1D-4F48-9488-D05C87EA6E18}" srcOrd="1" destOrd="0" parTransId="{E76DC20D-C3CD-44A0-9AB7-3B743EABBD6D}" sibTransId="{3500D273-2B6E-4B51-8F5B-7F7C8183C619}"/>
    <dgm:cxn modelId="{21947E5B-96C1-45F5-BD45-B4F3B1F7EB56}" type="presParOf" srcId="{5D5A3E5A-B6A7-43F5-94E9-EA14194F0379}" destId="{C46F15AD-E5BC-442B-A2E8-8FBAE6F9AAE7}" srcOrd="0" destOrd="0" presId="urn:microsoft.com/office/officeart/2005/8/layout/list1"/>
    <dgm:cxn modelId="{D3C9781A-08AD-432E-9ECF-FCBDE72D0F44}" type="presParOf" srcId="{C46F15AD-E5BC-442B-A2E8-8FBAE6F9AAE7}" destId="{C60AE7C1-CD18-43E5-A7F2-6FB033F97F3F}" srcOrd="0" destOrd="0" presId="urn:microsoft.com/office/officeart/2005/8/layout/list1"/>
    <dgm:cxn modelId="{86BDA4D4-790E-4C2B-813A-C2761659AE1C}" type="presParOf" srcId="{C46F15AD-E5BC-442B-A2E8-8FBAE6F9AAE7}" destId="{EE0F65AF-D32C-4E1C-8F3B-498B6D4496B7}" srcOrd="1" destOrd="0" presId="urn:microsoft.com/office/officeart/2005/8/layout/list1"/>
    <dgm:cxn modelId="{8CEAB0D1-6113-4F36-83CA-309CDABF3AEA}" type="presParOf" srcId="{5D5A3E5A-B6A7-43F5-94E9-EA14194F0379}" destId="{397B6B08-172F-484D-9ED2-D01B6262B267}" srcOrd="1" destOrd="0" presId="urn:microsoft.com/office/officeart/2005/8/layout/list1"/>
    <dgm:cxn modelId="{7C7B3DD2-4E24-496E-B945-70C4BC1CC0F8}" type="presParOf" srcId="{5D5A3E5A-B6A7-43F5-94E9-EA14194F0379}" destId="{2CD363C3-B5B4-4AB2-82F1-088236AFFA7B}" srcOrd="2" destOrd="0" presId="urn:microsoft.com/office/officeart/2005/8/layout/list1"/>
    <dgm:cxn modelId="{149700F9-63BA-4FF0-913B-3CF75B87C7C4}" type="presParOf" srcId="{5D5A3E5A-B6A7-43F5-94E9-EA14194F0379}" destId="{82C7D575-B3C2-4271-B4C3-B41C836D8464}" srcOrd="3" destOrd="0" presId="urn:microsoft.com/office/officeart/2005/8/layout/list1"/>
    <dgm:cxn modelId="{003AFD6F-8AB5-4E1D-8AA0-695135D0CC0A}" type="presParOf" srcId="{5D5A3E5A-B6A7-43F5-94E9-EA14194F0379}" destId="{85B2C4B9-CBAD-4FA4-9969-8E787B469AE6}" srcOrd="4" destOrd="0" presId="urn:microsoft.com/office/officeart/2005/8/layout/list1"/>
    <dgm:cxn modelId="{8AFADFC2-CC72-4C1A-8697-3F7BAF5CBF3D}" type="presParOf" srcId="{85B2C4B9-CBAD-4FA4-9969-8E787B469AE6}" destId="{9B11521A-513E-4B53-9CFC-6D15398CAD3D}" srcOrd="0" destOrd="0" presId="urn:microsoft.com/office/officeart/2005/8/layout/list1"/>
    <dgm:cxn modelId="{244D8076-BDCF-483D-87B9-72319244EB5C}" type="presParOf" srcId="{85B2C4B9-CBAD-4FA4-9969-8E787B469AE6}" destId="{FB3752B1-3870-49AE-9155-0F6055F51E10}" srcOrd="1" destOrd="0" presId="urn:microsoft.com/office/officeart/2005/8/layout/list1"/>
    <dgm:cxn modelId="{7B993FE8-6394-496C-8B31-57513BC98BF1}" type="presParOf" srcId="{5D5A3E5A-B6A7-43F5-94E9-EA14194F0379}" destId="{5DC62B2E-CC66-4AC1-9F6D-4D6442A6151A}" srcOrd="5" destOrd="0" presId="urn:microsoft.com/office/officeart/2005/8/layout/list1"/>
    <dgm:cxn modelId="{67E5D77B-91AE-4404-A188-3484E8EBA10A}" type="presParOf" srcId="{5D5A3E5A-B6A7-43F5-94E9-EA14194F0379}" destId="{4E8C3546-9FAE-4301-9656-7D8B87FDA0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1ADAD-804D-4743-B161-BE9B4B013409}"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AU"/>
        </a:p>
      </dgm:t>
    </dgm:pt>
    <dgm:pt modelId="{278DA5C3-D2AD-4E8A-8C3E-9ACAE1353901}">
      <dgm:prSet phldrT="[Text]" custT="1"/>
      <dgm:spPr/>
      <dgm:t>
        <a:bodyPr/>
        <a:lstStyle/>
        <a:p>
          <a:r>
            <a:rPr lang="en-AU" sz="2000" dirty="0" smtClean="0">
              <a:solidFill>
                <a:srgbClr val="CF5E31"/>
              </a:solidFill>
            </a:rPr>
            <a:t>Promote</a:t>
          </a:r>
          <a:r>
            <a:rPr lang="en-AU" sz="2000" dirty="0" smtClean="0"/>
            <a:t> and </a:t>
          </a:r>
          <a:r>
            <a:rPr lang="en-AU" sz="2000" dirty="0" smtClean="0">
              <a:solidFill>
                <a:srgbClr val="CF5E31"/>
              </a:solidFill>
            </a:rPr>
            <a:t>secure</a:t>
          </a:r>
          <a:r>
            <a:rPr lang="en-AU" sz="2000" dirty="0" smtClean="0"/>
            <a:t> the </a:t>
          </a:r>
          <a:r>
            <a:rPr lang="en-AU" sz="2000" dirty="0" smtClean="0">
              <a:solidFill>
                <a:srgbClr val="CF5E31"/>
              </a:solidFill>
            </a:rPr>
            <a:t>safety</a:t>
          </a:r>
          <a:r>
            <a:rPr lang="en-AU" sz="2000" dirty="0" smtClean="0"/>
            <a:t> and </a:t>
          </a:r>
          <a:r>
            <a:rPr lang="en-AU" sz="2000" dirty="0" smtClean="0">
              <a:solidFill>
                <a:srgbClr val="CF5E31"/>
              </a:solidFill>
            </a:rPr>
            <a:t>health</a:t>
          </a:r>
          <a:r>
            <a:rPr lang="en-AU" sz="2000" dirty="0" smtClean="0"/>
            <a:t> of persons</a:t>
          </a:r>
          <a:endParaRPr lang="en-AU" sz="2000" dirty="0"/>
        </a:p>
      </dgm:t>
    </dgm:pt>
    <dgm:pt modelId="{569AA8BC-47AB-499B-B873-A8F595D88626}" type="parTrans" cxnId="{90D6A13C-3E8C-4238-ACB7-4F84CD4F8ADD}">
      <dgm:prSet/>
      <dgm:spPr/>
      <dgm:t>
        <a:bodyPr/>
        <a:lstStyle/>
        <a:p>
          <a:endParaRPr lang="en-AU" sz="2000"/>
        </a:p>
      </dgm:t>
    </dgm:pt>
    <dgm:pt modelId="{455900BC-06FC-48CF-B2BD-172D9C187BB5}" type="sibTrans" cxnId="{90D6A13C-3E8C-4238-ACB7-4F84CD4F8ADD}">
      <dgm:prSet/>
      <dgm:spPr/>
      <dgm:t>
        <a:bodyPr/>
        <a:lstStyle/>
        <a:p>
          <a:endParaRPr lang="en-AU" sz="2000"/>
        </a:p>
      </dgm:t>
    </dgm:pt>
    <dgm:pt modelId="{905615B0-62BA-432F-8B08-3BD838DA6B07}">
      <dgm:prSet custT="1"/>
      <dgm:spPr/>
      <dgm:t>
        <a:bodyPr/>
        <a:lstStyle/>
        <a:p>
          <a:r>
            <a:rPr lang="en-AU" sz="2000" dirty="0" smtClean="0"/>
            <a:t>Assist employers and employees to </a:t>
          </a:r>
          <a:r>
            <a:rPr lang="en-AU" sz="2000" dirty="0" smtClean="0">
              <a:solidFill>
                <a:srgbClr val="CF5E31"/>
              </a:solidFill>
            </a:rPr>
            <a:t>identify</a:t>
          </a:r>
          <a:r>
            <a:rPr lang="en-AU" sz="2000" dirty="0" smtClean="0"/>
            <a:t> and </a:t>
          </a:r>
          <a:r>
            <a:rPr lang="en-AU" sz="2000" dirty="0" smtClean="0">
              <a:solidFill>
                <a:srgbClr val="CF5E31"/>
              </a:solidFill>
            </a:rPr>
            <a:t>reduce</a:t>
          </a:r>
          <a:r>
            <a:rPr lang="en-AU" sz="2000" dirty="0" smtClean="0"/>
            <a:t> </a:t>
          </a:r>
          <a:r>
            <a:rPr lang="en-AU" sz="2000" dirty="0" smtClean="0">
              <a:solidFill>
                <a:srgbClr val="CF5E31"/>
              </a:solidFill>
            </a:rPr>
            <a:t>hazards</a:t>
          </a:r>
          <a:endParaRPr lang="en-AU" sz="2000" dirty="0">
            <a:solidFill>
              <a:srgbClr val="CF5E31"/>
            </a:solidFill>
          </a:endParaRPr>
        </a:p>
      </dgm:t>
    </dgm:pt>
    <dgm:pt modelId="{B3F0FFF7-7996-40E0-B874-D36339905844}" type="parTrans" cxnId="{C7E3F4E1-70D7-4340-9FE2-540520F5BF89}">
      <dgm:prSet/>
      <dgm:spPr/>
      <dgm:t>
        <a:bodyPr/>
        <a:lstStyle/>
        <a:p>
          <a:endParaRPr lang="en-AU" sz="2000"/>
        </a:p>
      </dgm:t>
    </dgm:pt>
    <dgm:pt modelId="{69F636B8-536B-4C93-AF13-B2C7914131CC}" type="sibTrans" cxnId="{C7E3F4E1-70D7-4340-9FE2-540520F5BF89}">
      <dgm:prSet/>
      <dgm:spPr/>
      <dgm:t>
        <a:bodyPr/>
        <a:lstStyle/>
        <a:p>
          <a:endParaRPr lang="en-AU" sz="2000"/>
        </a:p>
      </dgm:t>
    </dgm:pt>
    <dgm:pt modelId="{AE6E6747-3F64-4EDB-92B3-9A2AD958BEE2}">
      <dgm:prSet custT="1"/>
      <dgm:spPr/>
      <dgm:t>
        <a:bodyPr/>
        <a:lstStyle/>
        <a:p>
          <a:r>
            <a:rPr lang="en-AU" sz="2000" dirty="0" smtClean="0">
              <a:solidFill>
                <a:srgbClr val="CF5E31"/>
              </a:solidFill>
            </a:rPr>
            <a:t>Protect</a:t>
          </a:r>
          <a:r>
            <a:rPr lang="en-AU" sz="2000" dirty="0" smtClean="0"/>
            <a:t> employees </a:t>
          </a:r>
          <a:r>
            <a:rPr lang="en-AU" sz="2000" dirty="0" smtClean="0">
              <a:solidFill>
                <a:srgbClr val="CF5E31"/>
              </a:solidFill>
            </a:rPr>
            <a:t>against risks </a:t>
          </a:r>
          <a:r>
            <a:rPr lang="en-AU" sz="2000" dirty="0" smtClean="0"/>
            <a:t>associated with mining operations</a:t>
          </a:r>
          <a:endParaRPr lang="en-AU" sz="2000" dirty="0"/>
        </a:p>
      </dgm:t>
    </dgm:pt>
    <dgm:pt modelId="{ACBD6636-222D-4B45-8FB8-A11CDA8BD92F}" type="parTrans" cxnId="{A566929D-5CC7-47D2-AE84-4DDB8C7EF0A6}">
      <dgm:prSet/>
      <dgm:spPr/>
      <dgm:t>
        <a:bodyPr/>
        <a:lstStyle/>
        <a:p>
          <a:endParaRPr lang="en-AU" sz="2000"/>
        </a:p>
      </dgm:t>
    </dgm:pt>
    <dgm:pt modelId="{DB41E4C1-DF58-4AB1-9D71-2F0F7E96876E}" type="sibTrans" cxnId="{A566929D-5CC7-47D2-AE84-4DDB8C7EF0A6}">
      <dgm:prSet/>
      <dgm:spPr/>
      <dgm:t>
        <a:bodyPr/>
        <a:lstStyle/>
        <a:p>
          <a:endParaRPr lang="en-AU" sz="2000"/>
        </a:p>
      </dgm:t>
    </dgm:pt>
    <dgm:pt modelId="{E04743FD-4CB2-4CEF-84AB-EB6773D244A6}">
      <dgm:prSet custT="1"/>
      <dgm:spPr/>
      <dgm:t>
        <a:bodyPr/>
        <a:lstStyle/>
        <a:p>
          <a:r>
            <a:rPr lang="en-AU" sz="2000" dirty="0" smtClean="0">
              <a:solidFill>
                <a:srgbClr val="CF5E31"/>
              </a:solidFill>
            </a:rPr>
            <a:t>Foster</a:t>
          </a:r>
          <a:r>
            <a:rPr lang="en-AU" sz="2000" dirty="0" smtClean="0"/>
            <a:t> and </a:t>
          </a:r>
          <a:r>
            <a:rPr lang="en-AU" sz="2000" dirty="0" smtClean="0">
              <a:solidFill>
                <a:srgbClr val="CF5E31"/>
              </a:solidFill>
            </a:rPr>
            <a:t>facilitate</a:t>
          </a:r>
          <a:r>
            <a:rPr lang="en-AU" sz="2000" dirty="0" smtClean="0"/>
            <a:t> </a:t>
          </a:r>
          <a:r>
            <a:rPr lang="en-AU" sz="2000" dirty="0" smtClean="0">
              <a:solidFill>
                <a:srgbClr val="CF5E31"/>
              </a:solidFill>
            </a:rPr>
            <a:t>cooperation</a:t>
          </a:r>
          <a:r>
            <a:rPr lang="en-AU" sz="2000" dirty="0" smtClean="0"/>
            <a:t> and </a:t>
          </a:r>
          <a:r>
            <a:rPr lang="en-AU" sz="2000" dirty="0" smtClean="0">
              <a:solidFill>
                <a:srgbClr val="CF5E31"/>
              </a:solidFill>
            </a:rPr>
            <a:t>consultation</a:t>
          </a:r>
          <a:r>
            <a:rPr lang="en-AU" sz="2000" dirty="0" smtClean="0"/>
            <a:t> between employers and employees</a:t>
          </a:r>
          <a:endParaRPr lang="en-AU" sz="2000" dirty="0"/>
        </a:p>
      </dgm:t>
    </dgm:pt>
    <dgm:pt modelId="{0FEE9DB4-6598-4986-81FD-D8F84B69C58A}" type="parTrans" cxnId="{E815F949-3691-43D7-BC89-8206E8C3FF59}">
      <dgm:prSet/>
      <dgm:spPr/>
      <dgm:t>
        <a:bodyPr/>
        <a:lstStyle/>
        <a:p>
          <a:endParaRPr lang="en-AU" sz="2000"/>
        </a:p>
      </dgm:t>
    </dgm:pt>
    <dgm:pt modelId="{0DC91B4B-B9FE-40A2-B309-539A9459BFD6}" type="sibTrans" cxnId="{E815F949-3691-43D7-BC89-8206E8C3FF59}">
      <dgm:prSet/>
      <dgm:spPr/>
      <dgm:t>
        <a:bodyPr/>
        <a:lstStyle/>
        <a:p>
          <a:endParaRPr lang="en-AU" sz="2000"/>
        </a:p>
      </dgm:t>
    </dgm:pt>
    <dgm:pt modelId="{27CF11FE-74E2-4068-B4BD-8A175A6E829C}">
      <dgm:prSet custT="1"/>
      <dgm:spPr/>
      <dgm:t>
        <a:bodyPr/>
        <a:lstStyle/>
        <a:p>
          <a:r>
            <a:rPr lang="en-AU" sz="2000" dirty="0" smtClean="0">
              <a:solidFill>
                <a:srgbClr val="CF5E31"/>
              </a:solidFill>
            </a:rPr>
            <a:t>Promote contribution </a:t>
          </a:r>
          <a:r>
            <a:rPr lang="en-AU" sz="2000" dirty="0" smtClean="0"/>
            <a:t>from employers and employees to the development of </a:t>
          </a:r>
          <a:r>
            <a:rPr lang="en-AU" sz="2000" dirty="0" smtClean="0">
              <a:solidFill>
                <a:srgbClr val="CF5E31"/>
              </a:solidFill>
            </a:rPr>
            <a:t>safety legislation</a:t>
          </a:r>
          <a:endParaRPr lang="en-AU" sz="2000" dirty="0">
            <a:solidFill>
              <a:srgbClr val="CF5E31"/>
            </a:solidFill>
          </a:endParaRPr>
        </a:p>
      </dgm:t>
    </dgm:pt>
    <dgm:pt modelId="{1F52B10A-0003-4E9B-B67B-0037BC2F1FC8}" type="parTrans" cxnId="{28F45B89-AA4D-4023-A70A-95C3A7411315}">
      <dgm:prSet/>
      <dgm:spPr/>
      <dgm:t>
        <a:bodyPr/>
        <a:lstStyle/>
        <a:p>
          <a:endParaRPr lang="en-AU" sz="2000"/>
        </a:p>
      </dgm:t>
    </dgm:pt>
    <dgm:pt modelId="{77D39653-E8D6-415E-A271-6169F80589B6}" type="sibTrans" cxnId="{28F45B89-AA4D-4023-A70A-95C3A7411315}">
      <dgm:prSet/>
      <dgm:spPr/>
      <dgm:t>
        <a:bodyPr/>
        <a:lstStyle/>
        <a:p>
          <a:endParaRPr lang="en-AU" sz="2000"/>
        </a:p>
      </dgm:t>
    </dgm:pt>
    <dgm:pt modelId="{6AC479E2-CCF2-4FAE-BB25-C4E14086FE21}" type="pres">
      <dgm:prSet presAssocID="{01A1ADAD-804D-4743-B161-BE9B4B013409}" presName="linear" presStyleCnt="0">
        <dgm:presLayoutVars>
          <dgm:dir/>
          <dgm:animLvl val="lvl"/>
          <dgm:resizeHandles val="exact"/>
        </dgm:presLayoutVars>
      </dgm:prSet>
      <dgm:spPr/>
      <dgm:t>
        <a:bodyPr/>
        <a:lstStyle/>
        <a:p>
          <a:endParaRPr lang="en-AU"/>
        </a:p>
      </dgm:t>
    </dgm:pt>
    <dgm:pt modelId="{9F3F9F3E-F4C3-4B1B-9C6A-77C61CA0C368}" type="pres">
      <dgm:prSet presAssocID="{278DA5C3-D2AD-4E8A-8C3E-9ACAE1353901}" presName="parentLin" presStyleCnt="0"/>
      <dgm:spPr/>
      <dgm:t>
        <a:bodyPr/>
        <a:lstStyle/>
        <a:p>
          <a:endParaRPr lang="en-AU"/>
        </a:p>
      </dgm:t>
    </dgm:pt>
    <dgm:pt modelId="{A12272C1-FE12-4D04-A3E7-700FF5996F49}" type="pres">
      <dgm:prSet presAssocID="{278DA5C3-D2AD-4E8A-8C3E-9ACAE1353901}" presName="parentLeftMargin" presStyleLbl="node1" presStyleIdx="0" presStyleCnt="5"/>
      <dgm:spPr/>
      <dgm:t>
        <a:bodyPr/>
        <a:lstStyle/>
        <a:p>
          <a:endParaRPr lang="en-AU"/>
        </a:p>
      </dgm:t>
    </dgm:pt>
    <dgm:pt modelId="{F1EC3378-E33B-4F6E-A0D6-95E714FAFA4B}" type="pres">
      <dgm:prSet presAssocID="{278DA5C3-D2AD-4E8A-8C3E-9ACAE1353901}" presName="parentText" presStyleLbl="node1" presStyleIdx="0" presStyleCnt="5" custScaleX="138095" custLinFactNeighborX="-66104">
        <dgm:presLayoutVars>
          <dgm:chMax val="0"/>
          <dgm:bulletEnabled val="1"/>
        </dgm:presLayoutVars>
      </dgm:prSet>
      <dgm:spPr/>
      <dgm:t>
        <a:bodyPr/>
        <a:lstStyle/>
        <a:p>
          <a:endParaRPr lang="en-AU"/>
        </a:p>
      </dgm:t>
    </dgm:pt>
    <dgm:pt modelId="{1E03AEDE-246B-4FF6-8C38-B45960270B3E}" type="pres">
      <dgm:prSet presAssocID="{278DA5C3-D2AD-4E8A-8C3E-9ACAE1353901}" presName="negativeSpace" presStyleCnt="0"/>
      <dgm:spPr/>
      <dgm:t>
        <a:bodyPr/>
        <a:lstStyle/>
        <a:p>
          <a:endParaRPr lang="en-AU"/>
        </a:p>
      </dgm:t>
    </dgm:pt>
    <dgm:pt modelId="{B40C7807-E4EA-4757-9F99-E58EB76BD501}" type="pres">
      <dgm:prSet presAssocID="{278DA5C3-D2AD-4E8A-8C3E-9ACAE1353901}" presName="childText" presStyleLbl="conFgAcc1" presStyleIdx="0" presStyleCnt="5">
        <dgm:presLayoutVars>
          <dgm:bulletEnabled val="1"/>
        </dgm:presLayoutVars>
      </dgm:prSet>
      <dgm:spPr/>
      <dgm:t>
        <a:bodyPr/>
        <a:lstStyle/>
        <a:p>
          <a:endParaRPr lang="en-AU"/>
        </a:p>
      </dgm:t>
    </dgm:pt>
    <dgm:pt modelId="{2E963C7F-59A8-443E-A55C-492E0F72595C}" type="pres">
      <dgm:prSet presAssocID="{455900BC-06FC-48CF-B2BD-172D9C187BB5}" presName="spaceBetweenRectangles" presStyleCnt="0"/>
      <dgm:spPr/>
      <dgm:t>
        <a:bodyPr/>
        <a:lstStyle/>
        <a:p>
          <a:endParaRPr lang="en-AU"/>
        </a:p>
      </dgm:t>
    </dgm:pt>
    <dgm:pt modelId="{D3F072F0-DA17-4E04-B47A-5E6E4C8B11EC}" type="pres">
      <dgm:prSet presAssocID="{905615B0-62BA-432F-8B08-3BD838DA6B07}" presName="parentLin" presStyleCnt="0"/>
      <dgm:spPr/>
      <dgm:t>
        <a:bodyPr/>
        <a:lstStyle/>
        <a:p>
          <a:endParaRPr lang="en-AU"/>
        </a:p>
      </dgm:t>
    </dgm:pt>
    <dgm:pt modelId="{BC2F6CF5-6FF7-461A-9B4E-BFE009758EF4}" type="pres">
      <dgm:prSet presAssocID="{905615B0-62BA-432F-8B08-3BD838DA6B07}" presName="parentLeftMargin" presStyleLbl="node1" presStyleIdx="0" presStyleCnt="5"/>
      <dgm:spPr/>
      <dgm:t>
        <a:bodyPr/>
        <a:lstStyle/>
        <a:p>
          <a:endParaRPr lang="en-AU"/>
        </a:p>
      </dgm:t>
    </dgm:pt>
    <dgm:pt modelId="{0CA2A0B9-99CE-491E-8046-CD4FBBF61C5C}" type="pres">
      <dgm:prSet presAssocID="{905615B0-62BA-432F-8B08-3BD838DA6B07}" presName="parentText" presStyleLbl="node1" presStyleIdx="1" presStyleCnt="5" custScaleX="138095" custLinFactNeighborX="-66104">
        <dgm:presLayoutVars>
          <dgm:chMax val="0"/>
          <dgm:bulletEnabled val="1"/>
        </dgm:presLayoutVars>
      </dgm:prSet>
      <dgm:spPr/>
      <dgm:t>
        <a:bodyPr/>
        <a:lstStyle/>
        <a:p>
          <a:endParaRPr lang="en-AU"/>
        </a:p>
      </dgm:t>
    </dgm:pt>
    <dgm:pt modelId="{285488B5-20AF-4DB5-A11F-D2205EC36D9C}" type="pres">
      <dgm:prSet presAssocID="{905615B0-62BA-432F-8B08-3BD838DA6B07}" presName="negativeSpace" presStyleCnt="0"/>
      <dgm:spPr/>
      <dgm:t>
        <a:bodyPr/>
        <a:lstStyle/>
        <a:p>
          <a:endParaRPr lang="en-AU"/>
        </a:p>
      </dgm:t>
    </dgm:pt>
    <dgm:pt modelId="{575EE447-A10D-4D6B-8785-43A5DD175A1C}" type="pres">
      <dgm:prSet presAssocID="{905615B0-62BA-432F-8B08-3BD838DA6B07}" presName="childText" presStyleLbl="conFgAcc1" presStyleIdx="1" presStyleCnt="5">
        <dgm:presLayoutVars>
          <dgm:bulletEnabled val="1"/>
        </dgm:presLayoutVars>
      </dgm:prSet>
      <dgm:spPr/>
      <dgm:t>
        <a:bodyPr/>
        <a:lstStyle/>
        <a:p>
          <a:endParaRPr lang="en-AU"/>
        </a:p>
      </dgm:t>
    </dgm:pt>
    <dgm:pt modelId="{25BCDF2A-9504-4032-8BF3-E0018BB3D8F4}" type="pres">
      <dgm:prSet presAssocID="{69F636B8-536B-4C93-AF13-B2C7914131CC}" presName="spaceBetweenRectangles" presStyleCnt="0"/>
      <dgm:spPr/>
      <dgm:t>
        <a:bodyPr/>
        <a:lstStyle/>
        <a:p>
          <a:endParaRPr lang="en-AU"/>
        </a:p>
      </dgm:t>
    </dgm:pt>
    <dgm:pt modelId="{D8D9E54A-445A-4E25-9CE2-D6855EC946FA}" type="pres">
      <dgm:prSet presAssocID="{AE6E6747-3F64-4EDB-92B3-9A2AD958BEE2}" presName="parentLin" presStyleCnt="0"/>
      <dgm:spPr/>
      <dgm:t>
        <a:bodyPr/>
        <a:lstStyle/>
        <a:p>
          <a:endParaRPr lang="en-AU"/>
        </a:p>
      </dgm:t>
    </dgm:pt>
    <dgm:pt modelId="{C8DC7A35-7FF4-483C-83BE-144D697548BC}" type="pres">
      <dgm:prSet presAssocID="{AE6E6747-3F64-4EDB-92B3-9A2AD958BEE2}" presName="parentLeftMargin" presStyleLbl="node1" presStyleIdx="1" presStyleCnt="5"/>
      <dgm:spPr/>
      <dgm:t>
        <a:bodyPr/>
        <a:lstStyle/>
        <a:p>
          <a:endParaRPr lang="en-AU"/>
        </a:p>
      </dgm:t>
    </dgm:pt>
    <dgm:pt modelId="{4B1094E9-02E3-446C-B1BB-3A8E003AFE8B}" type="pres">
      <dgm:prSet presAssocID="{AE6E6747-3F64-4EDB-92B3-9A2AD958BEE2}" presName="parentText" presStyleLbl="node1" presStyleIdx="2" presStyleCnt="5" custScaleX="138095" custLinFactNeighborX="-66104">
        <dgm:presLayoutVars>
          <dgm:chMax val="0"/>
          <dgm:bulletEnabled val="1"/>
        </dgm:presLayoutVars>
      </dgm:prSet>
      <dgm:spPr/>
      <dgm:t>
        <a:bodyPr/>
        <a:lstStyle/>
        <a:p>
          <a:endParaRPr lang="en-AU"/>
        </a:p>
      </dgm:t>
    </dgm:pt>
    <dgm:pt modelId="{D1D83BEB-42CE-490D-8794-0F4D6FC2EB03}" type="pres">
      <dgm:prSet presAssocID="{AE6E6747-3F64-4EDB-92B3-9A2AD958BEE2}" presName="negativeSpace" presStyleCnt="0"/>
      <dgm:spPr/>
      <dgm:t>
        <a:bodyPr/>
        <a:lstStyle/>
        <a:p>
          <a:endParaRPr lang="en-AU"/>
        </a:p>
      </dgm:t>
    </dgm:pt>
    <dgm:pt modelId="{2BFC283B-D28F-441E-B332-9E52CF564893}" type="pres">
      <dgm:prSet presAssocID="{AE6E6747-3F64-4EDB-92B3-9A2AD958BEE2}" presName="childText" presStyleLbl="conFgAcc1" presStyleIdx="2" presStyleCnt="5">
        <dgm:presLayoutVars>
          <dgm:bulletEnabled val="1"/>
        </dgm:presLayoutVars>
      </dgm:prSet>
      <dgm:spPr/>
      <dgm:t>
        <a:bodyPr/>
        <a:lstStyle/>
        <a:p>
          <a:endParaRPr lang="en-AU"/>
        </a:p>
      </dgm:t>
    </dgm:pt>
    <dgm:pt modelId="{8D8A9963-5903-42EE-B990-3187C0D75660}" type="pres">
      <dgm:prSet presAssocID="{DB41E4C1-DF58-4AB1-9D71-2F0F7E96876E}" presName="spaceBetweenRectangles" presStyleCnt="0"/>
      <dgm:spPr/>
      <dgm:t>
        <a:bodyPr/>
        <a:lstStyle/>
        <a:p>
          <a:endParaRPr lang="en-AU"/>
        </a:p>
      </dgm:t>
    </dgm:pt>
    <dgm:pt modelId="{EF26D69A-CBA3-4509-94BB-D32A30489A69}" type="pres">
      <dgm:prSet presAssocID="{E04743FD-4CB2-4CEF-84AB-EB6773D244A6}" presName="parentLin" presStyleCnt="0"/>
      <dgm:spPr/>
      <dgm:t>
        <a:bodyPr/>
        <a:lstStyle/>
        <a:p>
          <a:endParaRPr lang="en-AU"/>
        </a:p>
      </dgm:t>
    </dgm:pt>
    <dgm:pt modelId="{C62A9FB7-4472-4AB6-9722-F5DE5FC33FD9}" type="pres">
      <dgm:prSet presAssocID="{E04743FD-4CB2-4CEF-84AB-EB6773D244A6}" presName="parentLeftMargin" presStyleLbl="node1" presStyleIdx="2" presStyleCnt="5"/>
      <dgm:spPr/>
      <dgm:t>
        <a:bodyPr/>
        <a:lstStyle/>
        <a:p>
          <a:endParaRPr lang="en-AU"/>
        </a:p>
      </dgm:t>
    </dgm:pt>
    <dgm:pt modelId="{6B4CDBB7-18D1-4A2A-A050-7CD37186BEEC}" type="pres">
      <dgm:prSet presAssocID="{E04743FD-4CB2-4CEF-84AB-EB6773D244A6}" presName="parentText" presStyleLbl="node1" presStyleIdx="3" presStyleCnt="5" custScaleX="138095" custLinFactNeighborX="-66104">
        <dgm:presLayoutVars>
          <dgm:chMax val="0"/>
          <dgm:bulletEnabled val="1"/>
        </dgm:presLayoutVars>
      </dgm:prSet>
      <dgm:spPr/>
      <dgm:t>
        <a:bodyPr/>
        <a:lstStyle/>
        <a:p>
          <a:endParaRPr lang="en-AU"/>
        </a:p>
      </dgm:t>
    </dgm:pt>
    <dgm:pt modelId="{17F5A4E8-0F50-4744-B9FA-40B2B0EED7FE}" type="pres">
      <dgm:prSet presAssocID="{E04743FD-4CB2-4CEF-84AB-EB6773D244A6}" presName="negativeSpace" presStyleCnt="0"/>
      <dgm:spPr/>
      <dgm:t>
        <a:bodyPr/>
        <a:lstStyle/>
        <a:p>
          <a:endParaRPr lang="en-AU"/>
        </a:p>
      </dgm:t>
    </dgm:pt>
    <dgm:pt modelId="{CE744AB6-5B88-417D-9A01-9B4E3B0019DD}" type="pres">
      <dgm:prSet presAssocID="{E04743FD-4CB2-4CEF-84AB-EB6773D244A6}" presName="childText" presStyleLbl="conFgAcc1" presStyleIdx="3" presStyleCnt="5">
        <dgm:presLayoutVars>
          <dgm:bulletEnabled val="1"/>
        </dgm:presLayoutVars>
      </dgm:prSet>
      <dgm:spPr/>
      <dgm:t>
        <a:bodyPr/>
        <a:lstStyle/>
        <a:p>
          <a:endParaRPr lang="en-AU"/>
        </a:p>
      </dgm:t>
    </dgm:pt>
    <dgm:pt modelId="{4A62F44B-A05C-47AB-BCC4-7B172E15D700}" type="pres">
      <dgm:prSet presAssocID="{0DC91B4B-B9FE-40A2-B309-539A9459BFD6}" presName="spaceBetweenRectangles" presStyleCnt="0"/>
      <dgm:spPr/>
      <dgm:t>
        <a:bodyPr/>
        <a:lstStyle/>
        <a:p>
          <a:endParaRPr lang="en-AU"/>
        </a:p>
      </dgm:t>
    </dgm:pt>
    <dgm:pt modelId="{A7D128B0-DA4A-42EA-B63B-48651982629B}" type="pres">
      <dgm:prSet presAssocID="{27CF11FE-74E2-4068-B4BD-8A175A6E829C}" presName="parentLin" presStyleCnt="0"/>
      <dgm:spPr/>
      <dgm:t>
        <a:bodyPr/>
        <a:lstStyle/>
        <a:p>
          <a:endParaRPr lang="en-AU"/>
        </a:p>
      </dgm:t>
    </dgm:pt>
    <dgm:pt modelId="{F95816B6-7575-4649-8844-D6935CC9B6D0}" type="pres">
      <dgm:prSet presAssocID="{27CF11FE-74E2-4068-B4BD-8A175A6E829C}" presName="parentLeftMargin" presStyleLbl="node1" presStyleIdx="3" presStyleCnt="5"/>
      <dgm:spPr/>
      <dgm:t>
        <a:bodyPr/>
        <a:lstStyle/>
        <a:p>
          <a:endParaRPr lang="en-AU"/>
        </a:p>
      </dgm:t>
    </dgm:pt>
    <dgm:pt modelId="{110181A0-A17B-4008-AF48-1AE0E6168798}" type="pres">
      <dgm:prSet presAssocID="{27CF11FE-74E2-4068-B4BD-8A175A6E829C}" presName="parentText" presStyleLbl="node1" presStyleIdx="4" presStyleCnt="5" custScaleX="138095" custLinFactNeighborX="-66104">
        <dgm:presLayoutVars>
          <dgm:chMax val="0"/>
          <dgm:bulletEnabled val="1"/>
        </dgm:presLayoutVars>
      </dgm:prSet>
      <dgm:spPr/>
      <dgm:t>
        <a:bodyPr/>
        <a:lstStyle/>
        <a:p>
          <a:endParaRPr lang="en-AU"/>
        </a:p>
      </dgm:t>
    </dgm:pt>
    <dgm:pt modelId="{2FDAE67A-FB4A-412D-8BB6-D306EBA54E6E}" type="pres">
      <dgm:prSet presAssocID="{27CF11FE-74E2-4068-B4BD-8A175A6E829C}" presName="negativeSpace" presStyleCnt="0"/>
      <dgm:spPr/>
      <dgm:t>
        <a:bodyPr/>
        <a:lstStyle/>
        <a:p>
          <a:endParaRPr lang="en-AU"/>
        </a:p>
      </dgm:t>
    </dgm:pt>
    <dgm:pt modelId="{58A38C8A-3AA9-4322-82BF-BEDA21131D02}" type="pres">
      <dgm:prSet presAssocID="{27CF11FE-74E2-4068-B4BD-8A175A6E829C}" presName="childText" presStyleLbl="conFgAcc1" presStyleIdx="4" presStyleCnt="5">
        <dgm:presLayoutVars>
          <dgm:bulletEnabled val="1"/>
        </dgm:presLayoutVars>
      </dgm:prSet>
      <dgm:spPr/>
      <dgm:t>
        <a:bodyPr/>
        <a:lstStyle/>
        <a:p>
          <a:endParaRPr lang="en-AU"/>
        </a:p>
      </dgm:t>
    </dgm:pt>
  </dgm:ptLst>
  <dgm:cxnLst>
    <dgm:cxn modelId="{90D6A13C-3E8C-4238-ACB7-4F84CD4F8ADD}" srcId="{01A1ADAD-804D-4743-B161-BE9B4B013409}" destId="{278DA5C3-D2AD-4E8A-8C3E-9ACAE1353901}" srcOrd="0" destOrd="0" parTransId="{569AA8BC-47AB-499B-B873-A8F595D88626}" sibTransId="{455900BC-06FC-48CF-B2BD-172D9C187BB5}"/>
    <dgm:cxn modelId="{28F45B89-AA4D-4023-A70A-95C3A7411315}" srcId="{01A1ADAD-804D-4743-B161-BE9B4B013409}" destId="{27CF11FE-74E2-4068-B4BD-8A175A6E829C}" srcOrd="4" destOrd="0" parTransId="{1F52B10A-0003-4E9B-B67B-0037BC2F1FC8}" sibTransId="{77D39653-E8D6-415E-A271-6169F80589B6}"/>
    <dgm:cxn modelId="{546333F1-9AA0-4128-93D6-3C8A41D23430}" type="presOf" srcId="{905615B0-62BA-432F-8B08-3BD838DA6B07}" destId="{BC2F6CF5-6FF7-461A-9B4E-BFE009758EF4}" srcOrd="0" destOrd="0" presId="urn:microsoft.com/office/officeart/2005/8/layout/list1"/>
    <dgm:cxn modelId="{C7E3F4E1-70D7-4340-9FE2-540520F5BF89}" srcId="{01A1ADAD-804D-4743-B161-BE9B4B013409}" destId="{905615B0-62BA-432F-8B08-3BD838DA6B07}" srcOrd="1" destOrd="0" parTransId="{B3F0FFF7-7996-40E0-B874-D36339905844}" sibTransId="{69F636B8-536B-4C93-AF13-B2C7914131CC}"/>
    <dgm:cxn modelId="{C04C5ABA-F0C1-4487-BA67-5660E4F44100}" type="presOf" srcId="{AE6E6747-3F64-4EDB-92B3-9A2AD958BEE2}" destId="{4B1094E9-02E3-446C-B1BB-3A8E003AFE8B}" srcOrd="1" destOrd="0" presId="urn:microsoft.com/office/officeart/2005/8/layout/list1"/>
    <dgm:cxn modelId="{E815F949-3691-43D7-BC89-8206E8C3FF59}" srcId="{01A1ADAD-804D-4743-B161-BE9B4B013409}" destId="{E04743FD-4CB2-4CEF-84AB-EB6773D244A6}" srcOrd="3" destOrd="0" parTransId="{0FEE9DB4-6598-4986-81FD-D8F84B69C58A}" sibTransId="{0DC91B4B-B9FE-40A2-B309-539A9459BFD6}"/>
    <dgm:cxn modelId="{CF0D01D6-8D80-437B-A3A6-DAD67668B97E}" type="presOf" srcId="{905615B0-62BA-432F-8B08-3BD838DA6B07}" destId="{0CA2A0B9-99CE-491E-8046-CD4FBBF61C5C}" srcOrd="1" destOrd="0" presId="urn:microsoft.com/office/officeart/2005/8/layout/list1"/>
    <dgm:cxn modelId="{FD10E701-1FAA-423E-AF4D-42D0D143542A}" type="presOf" srcId="{AE6E6747-3F64-4EDB-92B3-9A2AD958BEE2}" destId="{C8DC7A35-7FF4-483C-83BE-144D697548BC}" srcOrd="0" destOrd="0" presId="urn:microsoft.com/office/officeart/2005/8/layout/list1"/>
    <dgm:cxn modelId="{1D0819E1-F7EB-4A3D-B300-9B80D31C35FE}" type="presOf" srcId="{27CF11FE-74E2-4068-B4BD-8A175A6E829C}" destId="{110181A0-A17B-4008-AF48-1AE0E6168798}" srcOrd="1" destOrd="0" presId="urn:microsoft.com/office/officeart/2005/8/layout/list1"/>
    <dgm:cxn modelId="{FEEDBE37-D889-4552-BC5D-88E6674A955D}" type="presOf" srcId="{278DA5C3-D2AD-4E8A-8C3E-9ACAE1353901}" destId="{A12272C1-FE12-4D04-A3E7-700FF5996F49}" srcOrd="0" destOrd="0" presId="urn:microsoft.com/office/officeart/2005/8/layout/list1"/>
    <dgm:cxn modelId="{05E40BD9-44B1-439D-9E43-42990E06ED36}" type="presOf" srcId="{278DA5C3-D2AD-4E8A-8C3E-9ACAE1353901}" destId="{F1EC3378-E33B-4F6E-A0D6-95E714FAFA4B}" srcOrd="1" destOrd="0" presId="urn:microsoft.com/office/officeart/2005/8/layout/list1"/>
    <dgm:cxn modelId="{5A54C09A-67E9-43FF-A8A4-2F649D8DB76F}" type="presOf" srcId="{27CF11FE-74E2-4068-B4BD-8A175A6E829C}" destId="{F95816B6-7575-4649-8844-D6935CC9B6D0}" srcOrd="0" destOrd="0" presId="urn:microsoft.com/office/officeart/2005/8/layout/list1"/>
    <dgm:cxn modelId="{786A62C7-0755-4487-813D-0E426C31A45C}" type="presOf" srcId="{01A1ADAD-804D-4743-B161-BE9B4B013409}" destId="{6AC479E2-CCF2-4FAE-BB25-C4E14086FE21}" srcOrd="0" destOrd="0" presId="urn:microsoft.com/office/officeart/2005/8/layout/list1"/>
    <dgm:cxn modelId="{A566929D-5CC7-47D2-AE84-4DDB8C7EF0A6}" srcId="{01A1ADAD-804D-4743-B161-BE9B4B013409}" destId="{AE6E6747-3F64-4EDB-92B3-9A2AD958BEE2}" srcOrd="2" destOrd="0" parTransId="{ACBD6636-222D-4B45-8FB8-A11CDA8BD92F}" sibTransId="{DB41E4C1-DF58-4AB1-9D71-2F0F7E96876E}"/>
    <dgm:cxn modelId="{244C3DA3-8E91-4DF1-BD74-53CD9588B576}" type="presOf" srcId="{E04743FD-4CB2-4CEF-84AB-EB6773D244A6}" destId="{6B4CDBB7-18D1-4A2A-A050-7CD37186BEEC}" srcOrd="1" destOrd="0" presId="urn:microsoft.com/office/officeart/2005/8/layout/list1"/>
    <dgm:cxn modelId="{E6C47B9C-7170-4A0A-88ED-E746AC4C04A0}" type="presOf" srcId="{E04743FD-4CB2-4CEF-84AB-EB6773D244A6}" destId="{C62A9FB7-4472-4AB6-9722-F5DE5FC33FD9}" srcOrd="0" destOrd="0" presId="urn:microsoft.com/office/officeart/2005/8/layout/list1"/>
    <dgm:cxn modelId="{430FCC93-2534-4507-8919-B8BA9195435F}" type="presParOf" srcId="{6AC479E2-CCF2-4FAE-BB25-C4E14086FE21}" destId="{9F3F9F3E-F4C3-4B1B-9C6A-77C61CA0C368}" srcOrd="0" destOrd="0" presId="urn:microsoft.com/office/officeart/2005/8/layout/list1"/>
    <dgm:cxn modelId="{ACFF04F0-30AE-4DCE-B79A-A8C227CCD78F}" type="presParOf" srcId="{9F3F9F3E-F4C3-4B1B-9C6A-77C61CA0C368}" destId="{A12272C1-FE12-4D04-A3E7-700FF5996F49}" srcOrd="0" destOrd="0" presId="urn:microsoft.com/office/officeart/2005/8/layout/list1"/>
    <dgm:cxn modelId="{0E613359-9185-474A-870D-D2B50B841572}" type="presParOf" srcId="{9F3F9F3E-F4C3-4B1B-9C6A-77C61CA0C368}" destId="{F1EC3378-E33B-4F6E-A0D6-95E714FAFA4B}" srcOrd="1" destOrd="0" presId="urn:microsoft.com/office/officeart/2005/8/layout/list1"/>
    <dgm:cxn modelId="{67668789-4D0C-4A9A-83DF-9DB7B908ECE8}" type="presParOf" srcId="{6AC479E2-CCF2-4FAE-BB25-C4E14086FE21}" destId="{1E03AEDE-246B-4FF6-8C38-B45960270B3E}" srcOrd="1" destOrd="0" presId="urn:microsoft.com/office/officeart/2005/8/layout/list1"/>
    <dgm:cxn modelId="{DE510C4B-75DB-4A6B-A7BF-B5E6ECCBAE19}" type="presParOf" srcId="{6AC479E2-CCF2-4FAE-BB25-C4E14086FE21}" destId="{B40C7807-E4EA-4757-9F99-E58EB76BD501}" srcOrd="2" destOrd="0" presId="urn:microsoft.com/office/officeart/2005/8/layout/list1"/>
    <dgm:cxn modelId="{3ADFABB4-8DE2-421D-932E-E897C5409F07}" type="presParOf" srcId="{6AC479E2-CCF2-4FAE-BB25-C4E14086FE21}" destId="{2E963C7F-59A8-443E-A55C-492E0F72595C}" srcOrd="3" destOrd="0" presId="urn:microsoft.com/office/officeart/2005/8/layout/list1"/>
    <dgm:cxn modelId="{3F39A7E0-4AAD-4E8D-A48F-C34DEED66C45}" type="presParOf" srcId="{6AC479E2-CCF2-4FAE-BB25-C4E14086FE21}" destId="{D3F072F0-DA17-4E04-B47A-5E6E4C8B11EC}" srcOrd="4" destOrd="0" presId="urn:microsoft.com/office/officeart/2005/8/layout/list1"/>
    <dgm:cxn modelId="{1A9E129F-068C-4A62-8892-82D7217CA24B}" type="presParOf" srcId="{D3F072F0-DA17-4E04-B47A-5E6E4C8B11EC}" destId="{BC2F6CF5-6FF7-461A-9B4E-BFE009758EF4}" srcOrd="0" destOrd="0" presId="urn:microsoft.com/office/officeart/2005/8/layout/list1"/>
    <dgm:cxn modelId="{E8DD2275-108E-4680-B5C0-1A20751DE299}" type="presParOf" srcId="{D3F072F0-DA17-4E04-B47A-5E6E4C8B11EC}" destId="{0CA2A0B9-99CE-491E-8046-CD4FBBF61C5C}" srcOrd="1" destOrd="0" presId="urn:microsoft.com/office/officeart/2005/8/layout/list1"/>
    <dgm:cxn modelId="{51858A37-0740-428A-BEFC-87B2A0AEAAB1}" type="presParOf" srcId="{6AC479E2-CCF2-4FAE-BB25-C4E14086FE21}" destId="{285488B5-20AF-4DB5-A11F-D2205EC36D9C}" srcOrd="5" destOrd="0" presId="urn:microsoft.com/office/officeart/2005/8/layout/list1"/>
    <dgm:cxn modelId="{E876CDFB-F9DF-4259-B7CA-CE6F96E15B41}" type="presParOf" srcId="{6AC479E2-CCF2-4FAE-BB25-C4E14086FE21}" destId="{575EE447-A10D-4D6B-8785-43A5DD175A1C}" srcOrd="6" destOrd="0" presId="urn:microsoft.com/office/officeart/2005/8/layout/list1"/>
    <dgm:cxn modelId="{8BC9D2D3-CC30-4AD0-AD11-289822880BFA}" type="presParOf" srcId="{6AC479E2-CCF2-4FAE-BB25-C4E14086FE21}" destId="{25BCDF2A-9504-4032-8BF3-E0018BB3D8F4}" srcOrd="7" destOrd="0" presId="urn:microsoft.com/office/officeart/2005/8/layout/list1"/>
    <dgm:cxn modelId="{CFA1BB34-4612-4130-A4A9-66C20148A459}" type="presParOf" srcId="{6AC479E2-CCF2-4FAE-BB25-C4E14086FE21}" destId="{D8D9E54A-445A-4E25-9CE2-D6855EC946FA}" srcOrd="8" destOrd="0" presId="urn:microsoft.com/office/officeart/2005/8/layout/list1"/>
    <dgm:cxn modelId="{AD09BE17-457D-4742-ADA2-C95D1DD54602}" type="presParOf" srcId="{D8D9E54A-445A-4E25-9CE2-D6855EC946FA}" destId="{C8DC7A35-7FF4-483C-83BE-144D697548BC}" srcOrd="0" destOrd="0" presId="urn:microsoft.com/office/officeart/2005/8/layout/list1"/>
    <dgm:cxn modelId="{2FBC8207-3F27-461B-A92E-62456FECBCB6}" type="presParOf" srcId="{D8D9E54A-445A-4E25-9CE2-D6855EC946FA}" destId="{4B1094E9-02E3-446C-B1BB-3A8E003AFE8B}" srcOrd="1" destOrd="0" presId="urn:microsoft.com/office/officeart/2005/8/layout/list1"/>
    <dgm:cxn modelId="{90EAA8F4-7C92-43D4-9E5C-CF70FF81D3F8}" type="presParOf" srcId="{6AC479E2-CCF2-4FAE-BB25-C4E14086FE21}" destId="{D1D83BEB-42CE-490D-8794-0F4D6FC2EB03}" srcOrd="9" destOrd="0" presId="urn:microsoft.com/office/officeart/2005/8/layout/list1"/>
    <dgm:cxn modelId="{6B119DB4-9261-48CD-A3CE-AD043D35C54D}" type="presParOf" srcId="{6AC479E2-CCF2-4FAE-BB25-C4E14086FE21}" destId="{2BFC283B-D28F-441E-B332-9E52CF564893}" srcOrd="10" destOrd="0" presId="urn:microsoft.com/office/officeart/2005/8/layout/list1"/>
    <dgm:cxn modelId="{FEDBD061-347F-4938-BA65-82575FFA92C6}" type="presParOf" srcId="{6AC479E2-CCF2-4FAE-BB25-C4E14086FE21}" destId="{8D8A9963-5903-42EE-B990-3187C0D75660}" srcOrd="11" destOrd="0" presId="urn:microsoft.com/office/officeart/2005/8/layout/list1"/>
    <dgm:cxn modelId="{7F9EC514-55DA-4B80-88E3-0C509B9F0ECB}" type="presParOf" srcId="{6AC479E2-CCF2-4FAE-BB25-C4E14086FE21}" destId="{EF26D69A-CBA3-4509-94BB-D32A30489A69}" srcOrd="12" destOrd="0" presId="urn:microsoft.com/office/officeart/2005/8/layout/list1"/>
    <dgm:cxn modelId="{EE665FCC-36D8-413D-AB7D-CFB62D91F9A7}" type="presParOf" srcId="{EF26D69A-CBA3-4509-94BB-D32A30489A69}" destId="{C62A9FB7-4472-4AB6-9722-F5DE5FC33FD9}" srcOrd="0" destOrd="0" presId="urn:microsoft.com/office/officeart/2005/8/layout/list1"/>
    <dgm:cxn modelId="{D0112417-BDE2-4901-8743-90DD9020AE8B}" type="presParOf" srcId="{EF26D69A-CBA3-4509-94BB-D32A30489A69}" destId="{6B4CDBB7-18D1-4A2A-A050-7CD37186BEEC}" srcOrd="1" destOrd="0" presId="urn:microsoft.com/office/officeart/2005/8/layout/list1"/>
    <dgm:cxn modelId="{79ED5D07-899A-4A14-A214-3690D3D607BD}" type="presParOf" srcId="{6AC479E2-CCF2-4FAE-BB25-C4E14086FE21}" destId="{17F5A4E8-0F50-4744-B9FA-40B2B0EED7FE}" srcOrd="13" destOrd="0" presId="urn:microsoft.com/office/officeart/2005/8/layout/list1"/>
    <dgm:cxn modelId="{29F740A5-82D5-42B1-BBB2-898AFB4868E9}" type="presParOf" srcId="{6AC479E2-CCF2-4FAE-BB25-C4E14086FE21}" destId="{CE744AB6-5B88-417D-9A01-9B4E3B0019DD}" srcOrd="14" destOrd="0" presId="urn:microsoft.com/office/officeart/2005/8/layout/list1"/>
    <dgm:cxn modelId="{BAEF7B60-2BCD-4D83-B93F-8B772C87F63A}" type="presParOf" srcId="{6AC479E2-CCF2-4FAE-BB25-C4E14086FE21}" destId="{4A62F44B-A05C-47AB-BCC4-7B172E15D700}" srcOrd="15" destOrd="0" presId="urn:microsoft.com/office/officeart/2005/8/layout/list1"/>
    <dgm:cxn modelId="{89011542-1A92-487E-BF37-B3D1776C7B02}" type="presParOf" srcId="{6AC479E2-CCF2-4FAE-BB25-C4E14086FE21}" destId="{A7D128B0-DA4A-42EA-B63B-48651982629B}" srcOrd="16" destOrd="0" presId="urn:microsoft.com/office/officeart/2005/8/layout/list1"/>
    <dgm:cxn modelId="{72B2387D-81B8-4BE2-8A34-B6DCFAFB4890}" type="presParOf" srcId="{A7D128B0-DA4A-42EA-B63B-48651982629B}" destId="{F95816B6-7575-4649-8844-D6935CC9B6D0}" srcOrd="0" destOrd="0" presId="urn:microsoft.com/office/officeart/2005/8/layout/list1"/>
    <dgm:cxn modelId="{F0778B74-ADA5-4DCA-9CAA-3157A21F9035}" type="presParOf" srcId="{A7D128B0-DA4A-42EA-B63B-48651982629B}" destId="{110181A0-A17B-4008-AF48-1AE0E6168798}" srcOrd="1" destOrd="0" presId="urn:microsoft.com/office/officeart/2005/8/layout/list1"/>
    <dgm:cxn modelId="{0363D9B5-A905-4CEC-B61F-5B120F4A74AD}" type="presParOf" srcId="{6AC479E2-CCF2-4FAE-BB25-C4E14086FE21}" destId="{2FDAE67A-FB4A-412D-8BB6-D306EBA54E6E}" srcOrd="17" destOrd="0" presId="urn:microsoft.com/office/officeart/2005/8/layout/list1"/>
    <dgm:cxn modelId="{C6264C62-5BA5-4FDA-A084-90A59272FBFD}" type="presParOf" srcId="{6AC479E2-CCF2-4FAE-BB25-C4E14086FE21}" destId="{58A38C8A-3AA9-4322-82BF-BEDA21131D0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363C3-B5B4-4AB2-82F1-088236AFFA7B}">
      <dsp:nvSpPr>
        <dsp:cNvPr id="0" name=""/>
        <dsp:cNvSpPr/>
      </dsp:nvSpPr>
      <dsp:spPr>
        <a:xfrm>
          <a:off x="0" y="670767"/>
          <a:ext cx="8280920" cy="1760850"/>
        </a:xfrm>
        <a:prstGeom prst="rect">
          <a:avLst/>
        </a:prstGeom>
        <a:solidFill>
          <a:schemeClr val="lt1">
            <a:alpha val="90000"/>
            <a:hueOff val="0"/>
            <a:satOff val="0"/>
            <a:lumOff val="0"/>
            <a:alphaOff val="0"/>
          </a:schemeClr>
        </a:solidFill>
        <a:ln w="25400" cap="flat" cmpd="sng" algn="ctr">
          <a:solidFill>
            <a:srgbClr val="CF5E31"/>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895604" rIns="432000" bIns="170688" numCol="1" spcCol="1270" anchor="t" anchorCtr="0">
          <a:noAutofit/>
        </a:bodyPr>
        <a:lstStyle/>
        <a:p>
          <a:pPr marL="228600" lvl="1" indent="-228600" algn="l" defTabSz="1066800">
            <a:lnSpc>
              <a:spcPct val="90000"/>
            </a:lnSpc>
            <a:spcBef>
              <a:spcPct val="0"/>
            </a:spcBef>
            <a:spcAft>
              <a:spcPct val="15000"/>
            </a:spcAft>
            <a:buChar char="••"/>
          </a:pPr>
          <a:r>
            <a:rPr lang="en-AU" sz="2400" i="1" kern="1200" dirty="0" smtClean="0"/>
            <a:t>Mines Safety and Inspection Act 1994</a:t>
          </a:r>
        </a:p>
        <a:p>
          <a:pPr marL="228600" lvl="1" indent="-228600" algn="l" defTabSz="1066800">
            <a:lnSpc>
              <a:spcPct val="90000"/>
            </a:lnSpc>
            <a:spcBef>
              <a:spcPct val="0"/>
            </a:spcBef>
            <a:spcAft>
              <a:spcPct val="15000"/>
            </a:spcAft>
            <a:buChar char="••"/>
          </a:pPr>
          <a:r>
            <a:rPr lang="en-AU" sz="2400" kern="1200" dirty="0" smtClean="0"/>
            <a:t>Mines Safety and Inspection Regulations 1995 </a:t>
          </a:r>
        </a:p>
      </dsp:txBody>
      <dsp:txXfrm>
        <a:off x="0" y="670767"/>
        <a:ext cx="8280920" cy="1760850"/>
      </dsp:txXfrm>
    </dsp:sp>
    <dsp:sp modelId="{EE0F65AF-D32C-4E1C-8F3B-498B6D4496B7}">
      <dsp:nvSpPr>
        <dsp:cNvPr id="0" name=""/>
        <dsp:cNvSpPr/>
      </dsp:nvSpPr>
      <dsp:spPr>
        <a:xfrm>
          <a:off x="414046" y="36087"/>
          <a:ext cx="5796644" cy="1269360"/>
        </a:xfrm>
        <a:prstGeom prst="roundRect">
          <a:avLst/>
        </a:prstGeom>
        <a:solidFill>
          <a:srgbClr val="CF5E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1066800">
            <a:lnSpc>
              <a:spcPct val="90000"/>
            </a:lnSpc>
            <a:spcBef>
              <a:spcPct val="0"/>
            </a:spcBef>
            <a:spcAft>
              <a:spcPct val="35000"/>
            </a:spcAft>
          </a:pPr>
          <a:r>
            <a:rPr lang="en-AU" sz="2400" kern="1200" dirty="0" smtClean="0"/>
            <a:t>Legislation</a:t>
          </a:r>
          <a:endParaRPr lang="en-AU" sz="2400" kern="1200" dirty="0"/>
        </a:p>
      </dsp:txBody>
      <dsp:txXfrm>
        <a:off x="476011" y="98052"/>
        <a:ext cx="5672714" cy="1145430"/>
      </dsp:txXfrm>
    </dsp:sp>
    <dsp:sp modelId="{4E8C3546-9FAE-4301-9656-7D8B87FDA020}">
      <dsp:nvSpPr>
        <dsp:cNvPr id="0" name=""/>
        <dsp:cNvSpPr/>
      </dsp:nvSpPr>
      <dsp:spPr>
        <a:xfrm>
          <a:off x="0" y="3298497"/>
          <a:ext cx="8280920" cy="1489950"/>
        </a:xfrm>
        <a:prstGeom prst="rect">
          <a:avLst/>
        </a:prstGeom>
        <a:solidFill>
          <a:schemeClr val="lt1">
            <a:alpha val="90000"/>
            <a:hueOff val="0"/>
            <a:satOff val="0"/>
            <a:lumOff val="0"/>
            <a:alphaOff val="0"/>
          </a:schemeClr>
        </a:solidFill>
        <a:ln w="25400" cap="flat" cmpd="sng" algn="ctr">
          <a:solidFill>
            <a:srgbClr val="CF5E31"/>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95604" rIns="642691" bIns="199136" numCol="1" spcCol="1270" anchor="t" anchorCtr="0">
          <a:noAutofit/>
        </a:bodyPr>
        <a:lstStyle/>
        <a:p>
          <a:pPr marL="285750" lvl="1" indent="-285750" algn="l" defTabSz="1244600">
            <a:lnSpc>
              <a:spcPct val="90000"/>
            </a:lnSpc>
            <a:spcBef>
              <a:spcPct val="0"/>
            </a:spcBef>
            <a:spcAft>
              <a:spcPct val="15000"/>
            </a:spcAft>
            <a:buChar char="••"/>
          </a:pPr>
          <a:r>
            <a:rPr lang="en-AU" sz="2800" kern="1200" dirty="0" smtClean="0"/>
            <a:t>All parts of the Act and regulations apply</a:t>
          </a:r>
          <a:endParaRPr lang="en-AU" sz="2800" kern="1200" dirty="0"/>
        </a:p>
      </dsp:txBody>
      <dsp:txXfrm>
        <a:off x="0" y="3298497"/>
        <a:ext cx="8280920" cy="1489950"/>
      </dsp:txXfrm>
    </dsp:sp>
    <dsp:sp modelId="{FB3752B1-3870-49AE-9155-0F6055F51E10}">
      <dsp:nvSpPr>
        <dsp:cNvPr id="0" name=""/>
        <dsp:cNvSpPr/>
      </dsp:nvSpPr>
      <dsp:spPr>
        <a:xfrm>
          <a:off x="414046" y="2663818"/>
          <a:ext cx="5796644" cy="1269360"/>
        </a:xfrm>
        <a:prstGeom prst="roundRect">
          <a:avLst/>
        </a:prstGeom>
        <a:solidFill>
          <a:srgbClr val="CF5E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1066800">
            <a:lnSpc>
              <a:spcPct val="90000"/>
            </a:lnSpc>
            <a:spcBef>
              <a:spcPct val="0"/>
            </a:spcBef>
            <a:spcAft>
              <a:spcPct val="35000"/>
            </a:spcAft>
          </a:pPr>
          <a:r>
            <a:rPr lang="en-AU" sz="2400" kern="1200" dirty="0" smtClean="0"/>
            <a:t>Remember</a:t>
          </a:r>
          <a:endParaRPr lang="en-AU" sz="2400" kern="1200" dirty="0"/>
        </a:p>
      </dsp:txBody>
      <dsp:txXfrm>
        <a:off x="476011" y="2725783"/>
        <a:ext cx="5672714" cy="1145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C7807-E4EA-4757-9F99-E58EB76BD501}">
      <dsp:nvSpPr>
        <dsp:cNvPr id="0" name=""/>
        <dsp:cNvSpPr/>
      </dsp:nvSpPr>
      <dsp:spPr>
        <a:xfrm>
          <a:off x="0" y="421883"/>
          <a:ext cx="8496944" cy="655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C3378-E33B-4F6E-A0D6-95E714FAFA4B}">
      <dsp:nvSpPr>
        <dsp:cNvPr id="0" name=""/>
        <dsp:cNvSpPr/>
      </dsp:nvSpPr>
      <dsp:spPr>
        <a:xfrm>
          <a:off x="141615" y="38123"/>
          <a:ext cx="8077338"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n-AU" sz="2000" kern="1200" dirty="0" smtClean="0">
              <a:solidFill>
                <a:srgbClr val="CF5E31"/>
              </a:solidFill>
            </a:rPr>
            <a:t>Promote</a:t>
          </a:r>
          <a:r>
            <a:rPr lang="en-AU" sz="2000" kern="1200" dirty="0" smtClean="0"/>
            <a:t> and </a:t>
          </a:r>
          <a:r>
            <a:rPr lang="en-AU" sz="2000" kern="1200" dirty="0" smtClean="0">
              <a:solidFill>
                <a:srgbClr val="CF5E31"/>
              </a:solidFill>
            </a:rPr>
            <a:t>secure</a:t>
          </a:r>
          <a:r>
            <a:rPr lang="en-AU" sz="2000" kern="1200" dirty="0" smtClean="0"/>
            <a:t> the </a:t>
          </a:r>
          <a:r>
            <a:rPr lang="en-AU" sz="2000" kern="1200" dirty="0" smtClean="0">
              <a:solidFill>
                <a:srgbClr val="CF5E31"/>
              </a:solidFill>
            </a:rPr>
            <a:t>safety</a:t>
          </a:r>
          <a:r>
            <a:rPr lang="en-AU" sz="2000" kern="1200" dirty="0" smtClean="0"/>
            <a:t> and </a:t>
          </a:r>
          <a:r>
            <a:rPr lang="en-AU" sz="2000" kern="1200" dirty="0" smtClean="0">
              <a:solidFill>
                <a:srgbClr val="CF5E31"/>
              </a:solidFill>
            </a:rPr>
            <a:t>health</a:t>
          </a:r>
          <a:r>
            <a:rPr lang="en-AU" sz="2000" kern="1200" dirty="0" smtClean="0"/>
            <a:t> of persons</a:t>
          </a:r>
          <a:endParaRPr lang="en-AU" sz="2000" kern="1200" dirty="0"/>
        </a:p>
      </dsp:txBody>
      <dsp:txXfrm>
        <a:off x="179082" y="75590"/>
        <a:ext cx="8002404" cy="692586"/>
      </dsp:txXfrm>
    </dsp:sp>
    <dsp:sp modelId="{575EE447-A10D-4D6B-8785-43A5DD175A1C}">
      <dsp:nvSpPr>
        <dsp:cNvPr id="0" name=""/>
        <dsp:cNvSpPr/>
      </dsp:nvSpPr>
      <dsp:spPr>
        <a:xfrm>
          <a:off x="0" y="1601243"/>
          <a:ext cx="8496944" cy="655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2A0B9-99CE-491E-8046-CD4FBBF61C5C}">
      <dsp:nvSpPr>
        <dsp:cNvPr id="0" name=""/>
        <dsp:cNvSpPr/>
      </dsp:nvSpPr>
      <dsp:spPr>
        <a:xfrm>
          <a:off x="141615" y="1217483"/>
          <a:ext cx="8077338"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n-AU" sz="2000" kern="1200" dirty="0" smtClean="0"/>
            <a:t>Assist employers and employees to </a:t>
          </a:r>
          <a:r>
            <a:rPr lang="en-AU" sz="2000" kern="1200" dirty="0" smtClean="0">
              <a:solidFill>
                <a:srgbClr val="CF5E31"/>
              </a:solidFill>
            </a:rPr>
            <a:t>identify</a:t>
          </a:r>
          <a:r>
            <a:rPr lang="en-AU" sz="2000" kern="1200" dirty="0" smtClean="0"/>
            <a:t> and </a:t>
          </a:r>
          <a:r>
            <a:rPr lang="en-AU" sz="2000" kern="1200" dirty="0" smtClean="0">
              <a:solidFill>
                <a:srgbClr val="CF5E31"/>
              </a:solidFill>
            </a:rPr>
            <a:t>reduce</a:t>
          </a:r>
          <a:r>
            <a:rPr lang="en-AU" sz="2000" kern="1200" dirty="0" smtClean="0"/>
            <a:t> </a:t>
          </a:r>
          <a:r>
            <a:rPr lang="en-AU" sz="2000" kern="1200" dirty="0" smtClean="0">
              <a:solidFill>
                <a:srgbClr val="CF5E31"/>
              </a:solidFill>
            </a:rPr>
            <a:t>hazards</a:t>
          </a:r>
          <a:endParaRPr lang="en-AU" sz="2000" kern="1200" dirty="0">
            <a:solidFill>
              <a:srgbClr val="CF5E31"/>
            </a:solidFill>
          </a:endParaRPr>
        </a:p>
      </dsp:txBody>
      <dsp:txXfrm>
        <a:off x="179082" y="1254950"/>
        <a:ext cx="8002404" cy="692586"/>
      </dsp:txXfrm>
    </dsp:sp>
    <dsp:sp modelId="{2BFC283B-D28F-441E-B332-9E52CF564893}">
      <dsp:nvSpPr>
        <dsp:cNvPr id="0" name=""/>
        <dsp:cNvSpPr/>
      </dsp:nvSpPr>
      <dsp:spPr>
        <a:xfrm>
          <a:off x="0" y="2780603"/>
          <a:ext cx="8496944" cy="655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094E9-02E3-446C-B1BB-3A8E003AFE8B}">
      <dsp:nvSpPr>
        <dsp:cNvPr id="0" name=""/>
        <dsp:cNvSpPr/>
      </dsp:nvSpPr>
      <dsp:spPr>
        <a:xfrm>
          <a:off x="141615" y="2396843"/>
          <a:ext cx="8077338"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n-AU" sz="2000" kern="1200" dirty="0" smtClean="0">
              <a:solidFill>
                <a:srgbClr val="CF5E31"/>
              </a:solidFill>
            </a:rPr>
            <a:t>Protect</a:t>
          </a:r>
          <a:r>
            <a:rPr lang="en-AU" sz="2000" kern="1200" dirty="0" smtClean="0"/>
            <a:t> employees </a:t>
          </a:r>
          <a:r>
            <a:rPr lang="en-AU" sz="2000" kern="1200" dirty="0" smtClean="0">
              <a:solidFill>
                <a:srgbClr val="CF5E31"/>
              </a:solidFill>
            </a:rPr>
            <a:t>against risks </a:t>
          </a:r>
          <a:r>
            <a:rPr lang="en-AU" sz="2000" kern="1200" dirty="0" smtClean="0"/>
            <a:t>associated with mining operations</a:t>
          </a:r>
          <a:endParaRPr lang="en-AU" sz="2000" kern="1200" dirty="0"/>
        </a:p>
      </dsp:txBody>
      <dsp:txXfrm>
        <a:off x="179082" y="2434310"/>
        <a:ext cx="8002404" cy="692586"/>
      </dsp:txXfrm>
    </dsp:sp>
    <dsp:sp modelId="{CE744AB6-5B88-417D-9A01-9B4E3B0019DD}">
      <dsp:nvSpPr>
        <dsp:cNvPr id="0" name=""/>
        <dsp:cNvSpPr/>
      </dsp:nvSpPr>
      <dsp:spPr>
        <a:xfrm>
          <a:off x="0" y="3959964"/>
          <a:ext cx="8496944" cy="655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CDBB7-18D1-4A2A-A050-7CD37186BEEC}">
      <dsp:nvSpPr>
        <dsp:cNvPr id="0" name=""/>
        <dsp:cNvSpPr/>
      </dsp:nvSpPr>
      <dsp:spPr>
        <a:xfrm>
          <a:off x="141615" y="3576204"/>
          <a:ext cx="8077338"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n-AU" sz="2000" kern="1200" dirty="0" smtClean="0">
              <a:solidFill>
                <a:srgbClr val="CF5E31"/>
              </a:solidFill>
            </a:rPr>
            <a:t>Foster</a:t>
          </a:r>
          <a:r>
            <a:rPr lang="en-AU" sz="2000" kern="1200" dirty="0" smtClean="0"/>
            <a:t> and </a:t>
          </a:r>
          <a:r>
            <a:rPr lang="en-AU" sz="2000" kern="1200" dirty="0" smtClean="0">
              <a:solidFill>
                <a:srgbClr val="CF5E31"/>
              </a:solidFill>
            </a:rPr>
            <a:t>facilitate</a:t>
          </a:r>
          <a:r>
            <a:rPr lang="en-AU" sz="2000" kern="1200" dirty="0" smtClean="0"/>
            <a:t> </a:t>
          </a:r>
          <a:r>
            <a:rPr lang="en-AU" sz="2000" kern="1200" dirty="0" smtClean="0">
              <a:solidFill>
                <a:srgbClr val="CF5E31"/>
              </a:solidFill>
            </a:rPr>
            <a:t>cooperation</a:t>
          </a:r>
          <a:r>
            <a:rPr lang="en-AU" sz="2000" kern="1200" dirty="0" smtClean="0"/>
            <a:t> and </a:t>
          </a:r>
          <a:r>
            <a:rPr lang="en-AU" sz="2000" kern="1200" dirty="0" smtClean="0">
              <a:solidFill>
                <a:srgbClr val="CF5E31"/>
              </a:solidFill>
            </a:rPr>
            <a:t>consultation</a:t>
          </a:r>
          <a:r>
            <a:rPr lang="en-AU" sz="2000" kern="1200" dirty="0" smtClean="0"/>
            <a:t> between employers and employees</a:t>
          </a:r>
          <a:endParaRPr lang="en-AU" sz="2000" kern="1200" dirty="0"/>
        </a:p>
      </dsp:txBody>
      <dsp:txXfrm>
        <a:off x="179082" y="3613671"/>
        <a:ext cx="8002404" cy="692586"/>
      </dsp:txXfrm>
    </dsp:sp>
    <dsp:sp modelId="{58A38C8A-3AA9-4322-82BF-BEDA21131D02}">
      <dsp:nvSpPr>
        <dsp:cNvPr id="0" name=""/>
        <dsp:cNvSpPr/>
      </dsp:nvSpPr>
      <dsp:spPr>
        <a:xfrm>
          <a:off x="0" y="5139324"/>
          <a:ext cx="8496944" cy="655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181A0-A17B-4008-AF48-1AE0E6168798}">
      <dsp:nvSpPr>
        <dsp:cNvPr id="0" name=""/>
        <dsp:cNvSpPr/>
      </dsp:nvSpPr>
      <dsp:spPr>
        <a:xfrm>
          <a:off x="141615" y="4755563"/>
          <a:ext cx="8077338"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n-AU" sz="2000" kern="1200" dirty="0" smtClean="0">
              <a:solidFill>
                <a:srgbClr val="CF5E31"/>
              </a:solidFill>
            </a:rPr>
            <a:t>Promote contribution </a:t>
          </a:r>
          <a:r>
            <a:rPr lang="en-AU" sz="2000" kern="1200" dirty="0" smtClean="0"/>
            <a:t>from employers and employees to the development of </a:t>
          </a:r>
          <a:r>
            <a:rPr lang="en-AU" sz="2000" kern="1200" dirty="0" smtClean="0">
              <a:solidFill>
                <a:srgbClr val="CF5E31"/>
              </a:solidFill>
            </a:rPr>
            <a:t>safety legislation</a:t>
          </a:r>
          <a:endParaRPr lang="en-AU" sz="2000" kern="1200" dirty="0">
            <a:solidFill>
              <a:srgbClr val="CF5E31"/>
            </a:solidFill>
          </a:endParaRPr>
        </a:p>
      </dsp:txBody>
      <dsp:txXfrm>
        <a:off x="179082" y="4793030"/>
        <a:ext cx="800240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0.85673</cdr:x>
      <cdr:y>0.49938</cdr:y>
    </cdr:from>
    <cdr:to>
      <cdr:x>0.92349</cdr:x>
      <cdr:y>0.8195</cdr:y>
    </cdr:to>
    <cdr:sp macro="" textlink="">
      <cdr:nvSpPr>
        <cdr:cNvPr id="3" name="Down Arrow 2"/>
        <cdr:cNvSpPr/>
      </cdr:nvSpPr>
      <cdr:spPr bwMode="auto">
        <a:xfrm xmlns:a="http://schemas.openxmlformats.org/drawingml/2006/main">
          <a:off x="8316416" y="2808312"/>
          <a:ext cx="648072" cy="1800200"/>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2C0995-FA97-4197-8E6F-0F239977B34F}" type="datetimeFigureOut">
              <a:rPr lang="en-AU" smtClean="0"/>
              <a:t>25/01/2016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DCFE0BF-9B27-4A4B-B5FE-CC68E74BB22A}" type="slidenum">
              <a:rPr lang="en-AU" smtClean="0"/>
              <a:t>‹#›</a:t>
            </a:fld>
            <a:endParaRPr lang="en-AU"/>
          </a:p>
        </p:txBody>
      </p:sp>
    </p:spTree>
    <p:extLst>
      <p:ext uri="{BB962C8B-B14F-4D97-AF65-F5344CB8AC3E}">
        <p14:creationId xmlns:p14="http://schemas.microsoft.com/office/powerpoint/2010/main" val="160822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mp.wa.gov.au/ResourcesSafet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b="0" i="0" dirty="0" smtClean="0"/>
              <a:t>This graph</a:t>
            </a:r>
            <a:r>
              <a:rPr lang="en-AU" b="0" i="0" baseline="0" dirty="0" smtClean="0"/>
              <a:t> shows mining fatalities since records began in 1896.</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0" i="0"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0" i="0" baseline="0" dirty="0" smtClean="0"/>
              <a:t>Overall the trend has been down, despite increasing workforce numbers.</a:t>
            </a:r>
          </a:p>
          <a:p>
            <a:pPr marL="0" marR="0" lvl="0" indent="0" algn="l" defTabSz="914400" rtl="0" eaLnBrk="0" fontAlgn="base" latinLnBrk="0" hangingPunct="0">
              <a:lnSpc>
                <a:spcPct val="100000"/>
              </a:lnSpc>
              <a:spcBef>
                <a:spcPts val="0"/>
              </a:spcBef>
              <a:spcAft>
                <a:spcPts val="600"/>
              </a:spcAft>
              <a:buClrTx/>
              <a:buSzTx/>
              <a:buFont typeface="+mj-lt"/>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 typeface="+mj-lt"/>
              <a:buNone/>
              <a:tabLst/>
              <a:defRPr/>
            </a:pPr>
            <a:r>
              <a:rPr lang="en-AU" baseline="0" dirty="0" smtClean="0"/>
              <a:t>With a gap two days short of two years, the mining industry has proven that zero fatalities in a year is possible.</a:t>
            </a: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10</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14375"/>
            <a:ext cx="4962525" cy="3722688"/>
          </a:xfrm>
        </p:spPr>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11</a:t>
            </a:fld>
            <a:endParaRPr lang="en-AU" dirty="0">
              <a:solidFill>
                <a:prstClr val="black"/>
              </a:solidFill>
            </a:endParaRPr>
          </a:p>
        </p:txBody>
      </p:sp>
      <p:sp>
        <p:nvSpPr>
          <p:cNvPr id="5" name="Notes Placeholder 4"/>
          <p:cNvSpPr>
            <a:spLocks noGrp="1"/>
          </p:cNvSpPr>
          <p:nvPr>
            <p:ph type="body" sz="quarter" idx="11"/>
          </p:nvPr>
        </p:nvSpPr>
        <p:spPr>
          <a:xfrm>
            <a:off x="679767" y="4715153"/>
            <a:ext cx="5743405" cy="4466987"/>
          </a:xfrm>
        </p:spPr>
        <p:txBody>
          <a:bodyPr/>
          <a:lstStyle/>
          <a:p>
            <a:pPr lvl="0" eaLnBrk="0" fontAlgn="base" hangingPunct="0">
              <a:spcAft>
                <a:spcPts val="600"/>
              </a:spcAft>
              <a:defRPr/>
            </a:pPr>
            <a:r>
              <a:rPr lang="en-AU" dirty="0"/>
              <a:t>This graph shows mining fatalities in recent history (1965 </a:t>
            </a:r>
            <a:r>
              <a:rPr lang="en-AU" dirty="0" smtClean="0"/>
              <a:t>onwards</a:t>
            </a:r>
            <a:r>
              <a:rPr lang="en-AU" dirty="0"/>
              <a:t>). Let’s look at </a:t>
            </a:r>
            <a:r>
              <a:rPr lang="en-AU" dirty="0" smtClean="0"/>
              <a:t>this </a:t>
            </a:r>
            <a:r>
              <a:rPr lang="en-AU" dirty="0"/>
              <a:t>more recent </a:t>
            </a:r>
            <a:r>
              <a:rPr lang="en-AU" dirty="0" smtClean="0"/>
              <a:t>data, specifically fatalities related </a:t>
            </a:r>
            <a:r>
              <a:rPr lang="en-AU" dirty="0"/>
              <a:t>to </a:t>
            </a:r>
            <a:r>
              <a:rPr lang="en-AU" dirty="0" smtClean="0"/>
              <a:t>mining </a:t>
            </a:r>
            <a:r>
              <a:rPr lang="en-AU" dirty="0"/>
              <a:t>drilling activity.</a:t>
            </a:r>
          </a:p>
          <a:p>
            <a:pPr lvl="0" eaLnBrk="0" fontAlgn="base" hangingPunct="0">
              <a:spcAft>
                <a:spcPts val="600"/>
              </a:spcAft>
              <a:defRPr/>
            </a:pPr>
            <a:r>
              <a:rPr lang="en-AU" dirty="0" smtClean="0"/>
              <a:t>On average a drilling employee is fatally injured every 3.57 years. The role of both the Department of Mines and Petroleum and industry is to ensure the current period without </a:t>
            </a:r>
            <a:r>
              <a:rPr lang="en-AU" dirty="0"/>
              <a:t>fatalities </a:t>
            </a:r>
            <a:r>
              <a:rPr lang="en-AU" dirty="0" smtClean="0"/>
              <a:t>continues (</a:t>
            </a:r>
            <a:r>
              <a:rPr lang="en-AU" dirty="0"/>
              <a:t>since 2007</a:t>
            </a:r>
            <a:r>
              <a:rPr lang="en-AU" dirty="0" smtClean="0"/>
              <a:t>). </a:t>
            </a:r>
          </a:p>
          <a:p>
            <a:pPr marL="228600" lvl="0" indent="-228600" eaLnBrk="0" fontAlgn="base" hangingPunct="0">
              <a:spcAft>
                <a:spcPts val="600"/>
              </a:spcAft>
              <a:buFont typeface="+mj-lt"/>
              <a:buAutoNum type="arabicPeriod"/>
              <a:defRPr/>
            </a:pPr>
            <a:r>
              <a:rPr lang="en-AU" dirty="0" smtClean="0"/>
              <a:t>2015 – A fitter was fatally injured when working on a </a:t>
            </a:r>
            <a:r>
              <a:rPr lang="en-AU" smtClean="0"/>
              <a:t>dozer and was </a:t>
            </a:r>
            <a:r>
              <a:rPr lang="en-AU" dirty="0" smtClean="0"/>
              <a:t>crushed by the dozer belly plate.</a:t>
            </a:r>
          </a:p>
          <a:p>
            <a:pPr marL="228600" lvl="0" indent="-228600" eaLnBrk="0" fontAlgn="base" hangingPunct="0">
              <a:spcAft>
                <a:spcPts val="600"/>
              </a:spcAft>
              <a:buFont typeface="+mj-lt"/>
              <a:buAutoNum type="arabicPeriod"/>
              <a:defRPr/>
            </a:pPr>
            <a:r>
              <a:rPr lang="en-AU" dirty="0" smtClean="0"/>
              <a:t>2007 </a:t>
            </a:r>
            <a:r>
              <a:rPr lang="en-AU" dirty="0" smtClean="0"/>
              <a:t>– A 19 year-old driller's assistant clearing a blockage in the sample hose was struck and fatally injured by the sample hose and a dust deflector box (which detached from the cyclone).</a:t>
            </a:r>
          </a:p>
          <a:p>
            <a:pPr marL="228600" lvl="0" indent="-228600" eaLnBrk="0" fontAlgn="base" hangingPunct="0">
              <a:spcAft>
                <a:spcPts val="600"/>
              </a:spcAft>
              <a:buFont typeface="+mj-lt"/>
              <a:buAutoNum type="arabicPeriod"/>
              <a:defRPr/>
            </a:pPr>
            <a:r>
              <a:rPr lang="en-AU" dirty="0" smtClean="0"/>
              <a:t>2006 </a:t>
            </a:r>
            <a:r>
              <a:rPr lang="en-AU" dirty="0"/>
              <a:t>– A 25 </a:t>
            </a:r>
            <a:r>
              <a:rPr lang="en-AU" dirty="0" smtClean="0"/>
              <a:t>year-old </a:t>
            </a:r>
            <a:r>
              <a:rPr lang="en-AU" dirty="0"/>
              <a:t>driller </a:t>
            </a:r>
            <a:r>
              <a:rPr lang="en-AU" dirty="0" smtClean="0"/>
              <a:t>died </a:t>
            </a:r>
            <a:r>
              <a:rPr lang="en-AU" dirty="0"/>
              <a:t>as a result of injuries </a:t>
            </a:r>
            <a:r>
              <a:rPr lang="en-AU" dirty="0" smtClean="0"/>
              <a:t>received in </a:t>
            </a:r>
            <a:r>
              <a:rPr lang="en-AU" dirty="0"/>
              <a:t>an incident at </a:t>
            </a:r>
            <a:r>
              <a:rPr lang="en-AU" dirty="0" smtClean="0"/>
              <a:t>a mine. </a:t>
            </a:r>
            <a:endParaRPr lang="en-AU" dirty="0"/>
          </a:p>
          <a:p>
            <a:pPr marL="228600" lvl="0" indent="-228600" eaLnBrk="0" fontAlgn="base" hangingPunct="0">
              <a:spcAft>
                <a:spcPts val="600"/>
              </a:spcAft>
              <a:buFont typeface="+mj-lt"/>
              <a:buAutoNum type="arabicPeriod"/>
              <a:defRPr/>
            </a:pPr>
            <a:r>
              <a:rPr lang="en-AU" dirty="0"/>
              <a:t>2002 – A drill jumbo operator </a:t>
            </a:r>
            <a:r>
              <a:rPr lang="en-AU" dirty="0" smtClean="0"/>
              <a:t>was fatally injured in </a:t>
            </a:r>
            <a:r>
              <a:rPr lang="en-AU" dirty="0"/>
              <a:t>an accident at </a:t>
            </a:r>
            <a:r>
              <a:rPr lang="en-AU" dirty="0" smtClean="0"/>
              <a:t>a mine.</a:t>
            </a:r>
            <a:endParaRPr lang="en-AU" dirty="0"/>
          </a:p>
          <a:p>
            <a:pPr marL="228600" lvl="0" indent="-228600" eaLnBrk="0" fontAlgn="base" hangingPunct="0">
              <a:spcAft>
                <a:spcPts val="600"/>
              </a:spcAft>
              <a:buFont typeface="+mj-lt"/>
              <a:buAutoNum type="arabicPeriod"/>
              <a:defRPr/>
            </a:pPr>
            <a:r>
              <a:rPr lang="en-AU" dirty="0"/>
              <a:t>1995 – A diamond driller </a:t>
            </a:r>
            <a:r>
              <a:rPr lang="en-AU" dirty="0" smtClean="0"/>
              <a:t>operating </a:t>
            </a:r>
            <a:r>
              <a:rPr lang="en-AU" dirty="0"/>
              <a:t>a </a:t>
            </a:r>
            <a:r>
              <a:rPr lang="en-AU" dirty="0" smtClean="0"/>
              <a:t>track-mounted </a:t>
            </a:r>
            <a:r>
              <a:rPr lang="en-AU" dirty="0"/>
              <a:t>rotary diamond drill </a:t>
            </a:r>
            <a:r>
              <a:rPr lang="en-AU" dirty="0" smtClean="0"/>
              <a:t>rig became </a:t>
            </a:r>
            <a:r>
              <a:rPr lang="en-AU" dirty="0"/>
              <a:t>caught between the rotating drill rod and the mast of the </a:t>
            </a:r>
            <a:r>
              <a:rPr lang="en-AU" dirty="0" smtClean="0"/>
              <a:t>drill rig. </a:t>
            </a:r>
            <a:endParaRPr lang="en-AU" dirty="0"/>
          </a:p>
          <a:p>
            <a:pPr marL="228600" lvl="0" indent="-228600" eaLnBrk="0" fontAlgn="base" hangingPunct="0">
              <a:spcAft>
                <a:spcPts val="600"/>
              </a:spcAft>
              <a:buFont typeface="+mj-lt"/>
              <a:buAutoNum type="arabicPeriod"/>
              <a:defRPr/>
            </a:pPr>
            <a:r>
              <a:rPr lang="en-AU" dirty="0"/>
              <a:t>1992 – </a:t>
            </a:r>
            <a:r>
              <a:rPr lang="en-AU" dirty="0" smtClean="0"/>
              <a:t>A driller moving </a:t>
            </a:r>
            <a:r>
              <a:rPr lang="en-AU" dirty="0"/>
              <a:t>the mast of a </a:t>
            </a:r>
            <a:r>
              <a:rPr lang="en-AU" dirty="0" smtClean="0"/>
              <a:t>truck-mounted </a:t>
            </a:r>
            <a:r>
              <a:rPr lang="en-AU" dirty="0"/>
              <a:t>drill rig to drill angled blast </a:t>
            </a:r>
            <a:r>
              <a:rPr lang="en-AU" dirty="0" smtClean="0"/>
              <a:t>holes was </a:t>
            </a:r>
            <a:r>
              <a:rPr lang="en-AU" dirty="0"/>
              <a:t>found trapped between the truck and the mast of the rig.</a:t>
            </a:r>
          </a:p>
          <a:p>
            <a:pPr marL="228600" lvl="0" indent="-228600" eaLnBrk="0" fontAlgn="base" hangingPunct="0">
              <a:spcAft>
                <a:spcPts val="600"/>
              </a:spcAft>
              <a:buFont typeface="+mj-lt"/>
              <a:buAutoNum type="arabicPeriod"/>
              <a:defRPr/>
            </a:pPr>
            <a:r>
              <a:rPr lang="en-AU" dirty="0"/>
              <a:t> 1989 – </a:t>
            </a:r>
            <a:r>
              <a:rPr lang="en-AU" dirty="0" smtClean="0"/>
              <a:t>A worker was fatally injured when their overalls </a:t>
            </a:r>
            <a:r>
              <a:rPr lang="en-AU" dirty="0"/>
              <a:t>became caught on </a:t>
            </a:r>
            <a:r>
              <a:rPr lang="en-AU" dirty="0" smtClean="0"/>
              <a:t>the rotating </a:t>
            </a:r>
            <a:r>
              <a:rPr lang="en-AU" dirty="0"/>
              <a:t>steel of </a:t>
            </a:r>
            <a:r>
              <a:rPr lang="en-AU" dirty="0" smtClean="0"/>
              <a:t>a drill </a:t>
            </a:r>
            <a:r>
              <a:rPr lang="en-AU" dirty="0"/>
              <a:t>jumbo.</a:t>
            </a:r>
          </a:p>
          <a:p>
            <a:pPr marL="228600" lvl="0" indent="-228600" eaLnBrk="0" fontAlgn="base" hangingPunct="0">
              <a:spcAft>
                <a:spcPts val="600"/>
              </a:spcAft>
              <a:buFont typeface="+mj-lt"/>
              <a:buAutoNum type="arabicPeriod"/>
              <a:defRPr/>
            </a:pPr>
            <a:r>
              <a:rPr lang="en-AU" dirty="0"/>
              <a:t>1989 – A blockage developed in a suction hose.  When </a:t>
            </a:r>
            <a:r>
              <a:rPr lang="en-AU" dirty="0" smtClean="0"/>
              <a:t>a worker attempted </a:t>
            </a:r>
            <a:r>
              <a:rPr lang="en-AU" dirty="0"/>
              <a:t>to clear </a:t>
            </a:r>
            <a:r>
              <a:rPr lang="en-AU" dirty="0" smtClean="0"/>
              <a:t>the blockage the hose’s clamp </a:t>
            </a:r>
            <a:r>
              <a:rPr lang="en-AU" dirty="0"/>
              <a:t>broke free and struck his head.</a:t>
            </a:r>
          </a:p>
          <a:p>
            <a:pPr marL="228600" lvl="0" indent="-228600" eaLnBrk="0" fontAlgn="base" hangingPunct="0">
              <a:spcAft>
                <a:spcPts val="600"/>
              </a:spcAft>
              <a:buFont typeface="+mj-lt"/>
              <a:buAutoNum type="arabicPeriod"/>
              <a:defRPr/>
            </a:pPr>
            <a:r>
              <a:rPr lang="en-AU" dirty="0"/>
              <a:t>1988 – While moving </a:t>
            </a:r>
            <a:r>
              <a:rPr lang="en-AU" dirty="0" smtClean="0"/>
              <a:t>a drill rig, the pin </a:t>
            </a:r>
            <a:r>
              <a:rPr lang="en-AU" dirty="0"/>
              <a:t>came out of </a:t>
            </a:r>
            <a:r>
              <a:rPr lang="en-AU" dirty="0" smtClean="0"/>
              <a:t>the boom ram and the boom fell </a:t>
            </a:r>
            <a:r>
              <a:rPr lang="en-AU" dirty="0"/>
              <a:t>on </a:t>
            </a:r>
            <a:r>
              <a:rPr lang="en-AU" dirty="0" smtClean="0"/>
              <a:t>a worker.</a:t>
            </a:r>
            <a:endParaRPr lang="en-AU" dirty="0"/>
          </a:p>
          <a:p>
            <a:pPr marL="228600" lvl="0" indent="-228600" eaLnBrk="0" fontAlgn="base" hangingPunct="0">
              <a:spcAft>
                <a:spcPts val="600"/>
              </a:spcAft>
              <a:buFont typeface="+mj-lt"/>
              <a:buAutoNum type="arabicPeriod"/>
              <a:defRPr/>
            </a:pPr>
            <a:r>
              <a:rPr lang="en-AU" dirty="0"/>
              <a:t>1987 – </a:t>
            </a:r>
            <a:r>
              <a:rPr lang="en-AU" dirty="0" smtClean="0"/>
              <a:t>Drill rods were being disconnected after </a:t>
            </a:r>
            <a:r>
              <a:rPr lang="en-AU" dirty="0"/>
              <a:t>running them out of </a:t>
            </a:r>
            <a:r>
              <a:rPr lang="en-AU" dirty="0" smtClean="0"/>
              <a:t>the hole</a:t>
            </a:r>
            <a:r>
              <a:rPr lang="en-AU" dirty="0"/>
              <a:t>.  The lower end of a rod freed itself from the </a:t>
            </a:r>
            <a:r>
              <a:rPr lang="en-AU" dirty="0" smtClean="0"/>
              <a:t>joint. The </a:t>
            </a:r>
            <a:r>
              <a:rPr lang="en-AU" dirty="0"/>
              <a:t>rod swung in an arc and struck </a:t>
            </a:r>
            <a:r>
              <a:rPr lang="en-AU" dirty="0" smtClean="0"/>
              <a:t>a worker on </a:t>
            </a:r>
            <a:r>
              <a:rPr lang="en-AU" dirty="0"/>
              <a:t>the right arm and </a:t>
            </a:r>
            <a:r>
              <a:rPr lang="en-AU" dirty="0" smtClean="0"/>
              <a:t>the right-side </a:t>
            </a:r>
            <a:r>
              <a:rPr lang="en-AU" dirty="0"/>
              <a:t>of the body.</a:t>
            </a:r>
          </a:p>
          <a:p>
            <a:pPr marL="228600" lvl="0" indent="-228600" eaLnBrk="0" fontAlgn="base" hangingPunct="0">
              <a:spcAft>
                <a:spcPts val="600"/>
              </a:spcAft>
              <a:buFont typeface="+mj-lt"/>
              <a:buAutoNum type="arabicPeriod"/>
              <a:defRPr/>
            </a:pPr>
            <a:r>
              <a:rPr lang="en-AU" dirty="0"/>
              <a:t> 1984 – </a:t>
            </a:r>
            <a:r>
              <a:rPr lang="en-AU" dirty="0" smtClean="0"/>
              <a:t>A worker was struck </a:t>
            </a:r>
            <a:r>
              <a:rPr lang="en-AU" dirty="0"/>
              <a:t>by a </a:t>
            </a:r>
            <a:r>
              <a:rPr lang="en-AU" dirty="0" smtClean="0"/>
              <a:t>high-pressure </a:t>
            </a:r>
            <a:r>
              <a:rPr lang="en-AU" dirty="0"/>
              <a:t>hose connection which came apart when the coupling failed. </a:t>
            </a:r>
            <a:r>
              <a:rPr lang="en-AU" dirty="0" smtClean="0"/>
              <a:t>The </a:t>
            </a:r>
            <a:r>
              <a:rPr lang="en-AU" dirty="0"/>
              <a:t>drill rig </a:t>
            </a:r>
            <a:r>
              <a:rPr lang="en-AU" dirty="0" smtClean="0"/>
              <a:t>was </a:t>
            </a:r>
            <a:r>
              <a:rPr lang="en-AU" dirty="0"/>
              <a:t>being </a:t>
            </a:r>
            <a:r>
              <a:rPr lang="en-AU" dirty="0" smtClean="0"/>
              <a:t>shifted.</a:t>
            </a:r>
            <a:endParaRPr lang="en-AU" dirty="0"/>
          </a:p>
          <a:p>
            <a:pPr marL="228600" lvl="0" indent="-228600" eaLnBrk="0" fontAlgn="base" hangingPunct="0">
              <a:spcAft>
                <a:spcPts val="600"/>
              </a:spcAft>
              <a:buFont typeface="+mj-lt"/>
              <a:buAutoNum type="arabicPeriod"/>
              <a:defRPr/>
            </a:pPr>
            <a:r>
              <a:rPr lang="en-AU" dirty="0"/>
              <a:t> 1984 – </a:t>
            </a:r>
            <a:r>
              <a:rPr lang="en-AU" dirty="0" smtClean="0"/>
              <a:t>As </a:t>
            </a:r>
            <a:r>
              <a:rPr lang="en-AU" dirty="0"/>
              <a:t>a drill rod was being uncoupled it swung sideways </a:t>
            </a:r>
            <a:r>
              <a:rPr lang="en-AU" dirty="0" smtClean="0"/>
              <a:t>knocking a worker off </a:t>
            </a:r>
            <a:r>
              <a:rPr lang="en-AU" dirty="0"/>
              <a:t>the mast. He fell </a:t>
            </a:r>
            <a:r>
              <a:rPr lang="en-AU" dirty="0" smtClean="0"/>
              <a:t>two </a:t>
            </a:r>
            <a:r>
              <a:rPr lang="en-AU" dirty="0"/>
              <a:t>metres to the ground.</a:t>
            </a:r>
          </a:p>
          <a:p>
            <a:pPr marL="228600" lvl="0" indent="-228600" eaLnBrk="0" fontAlgn="base" hangingPunct="0">
              <a:spcAft>
                <a:spcPts val="600"/>
              </a:spcAft>
              <a:buFont typeface="+mj-lt"/>
              <a:buAutoNum type="arabicPeriod"/>
              <a:defRPr/>
            </a:pPr>
            <a:r>
              <a:rPr lang="en-AU" dirty="0"/>
              <a:t> 1969 – A drill stabilizer dislodged from a drill rod and fell </a:t>
            </a:r>
            <a:r>
              <a:rPr lang="en-AU" dirty="0" smtClean="0"/>
              <a:t>around 65 feet, striking a worker causing fatal </a:t>
            </a:r>
            <a:r>
              <a:rPr lang="en-AU" dirty="0"/>
              <a:t>head injuries.</a:t>
            </a:r>
          </a:p>
          <a:p>
            <a:pPr marL="228600" lvl="0" indent="-228600" eaLnBrk="0" fontAlgn="base" hangingPunct="0">
              <a:spcAft>
                <a:spcPts val="600"/>
              </a:spcAft>
              <a:buFont typeface="+mj-lt"/>
              <a:buAutoNum type="arabicPeriod"/>
              <a:defRPr/>
            </a:pPr>
            <a:r>
              <a:rPr lang="en-AU" dirty="0"/>
              <a:t> 1967 – </a:t>
            </a:r>
            <a:r>
              <a:rPr lang="en-AU" dirty="0" smtClean="0"/>
              <a:t>The malfunction </a:t>
            </a:r>
            <a:r>
              <a:rPr lang="en-AU" dirty="0"/>
              <a:t>of </a:t>
            </a:r>
            <a:r>
              <a:rPr lang="en-AU" dirty="0" smtClean="0"/>
              <a:t>a "pick-up </a:t>
            </a:r>
            <a:r>
              <a:rPr lang="en-AU" dirty="0"/>
              <a:t>elevator" caused </a:t>
            </a:r>
            <a:r>
              <a:rPr lang="en-AU" dirty="0" smtClean="0"/>
              <a:t>a drill </a:t>
            </a:r>
            <a:r>
              <a:rPr lang="en-AU" dirty="0"/>
              <a:t>rod to fall and </a:t>
            </a:r>
            <a:r>
              <a:rPr lang="en-AU" dirty="0" smtClean="0"/>
              <a:t>strike a worker.</a:t>
            </a:r>
            <a:endParaRPr lang="en-AU" dirty="0"/>
          </a:p>
          <a:p>
            <a:pPr marL="228600" lvl="0" indent="-228600" eaLnBrk="0" fontAlgn="base" hangingPunct="0">
              <a:spcAft>
                <a:spcPts val="600"/>
              </a:spcAft>
              <a:buFont typeface="+mj-lt"/>
              <a:buAutoNum type="arabicPeriod"/>
              <a:defRPr/>
            </a:pPr>
            <a:r>
              <a:rPr lang="en-AU" dirty="0"/>
              <a:t> 1966 – </a:t>
            </a:r>
            <a:r>
              <a:rPr lang="en-AU" dirty="0" smtClean="0"/>
              <a:t>A worker died when a </a:t>
            </a:r>
            <a:r>
              <a:rPr lang="en-AU" dirty="0"/>
              <a:t>drilling line broke </a:t>
            </a:r>
            <a:r>
              <a:rPr lang="en-AU" dirty="0" smtClean="0"/>
              <a:t>and the </a:t>
            </a:r>
            <a:r>
              <a:rPr lang="en-AU" dirty="0"/>
              <a:t>travelling </a:t>
            </a:r>
            <a:r>
              <a:rPr lang="en-AU" dirty="0" smtClean="0"/>
              <a:t>block (which was </a:t>
            </a:r>
            <a:r>
              <a:rPr lang="en-AU" dirty="0"/>
              <a:t>overwound into the crown </a:t>
            </a:r>
            <a:r>
              <a:rPr lang="en-AU" dirty="0" smtClean="0"/>
              <a:t>block) fell and struck the worker.</a:t>
            </a:r>
            <a:endParaRPr lang="en-AU" dirty="0"/>
          </a:p>
        </p:txBody>
      </p:sp>
    </p:spTree>
    <p:extLst>
      <p:ext uri="{BB962C8B-B14F-4D97-AF65-F5344CB8AC3E}">
        <p14:creationId xmlns:p14="http://schemas.microsoft.com/office/powerpoint/2010/main" val="280144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Mines</a:t>
            </a:r>
            <a:r>
              <a:rPr lang="en-AU" baseline="0" dirty="0" smtClean="0"/>
              <a:t> Safety Inspection Regulations 1995 </a:t>
            </a:r>
            <a:r>
              <a:rPr lang="en-AU" dirty="0" smtClean="0"/>
              <a:t>clearly outline the requirements for plant safety. Mines Safety Bulletin No. 21 reminds industry of these requirements (e.g. guarding of drill strings and other rotating parts hazards).</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12</a:t>
            </a:fld>
            <a:endParaRPr lang="en-AU"/>
          </a:p>
        </p:txBody>
      </p:sp>
    </p:spTree>
    <p:extLst>
      <p:ext uri="{BB962C8B-B14F-4D97-AF65-F5344CB8AC3E}">
        <p14:creationId xmlns:p14="http://schemas.microsoft.com/office/powerpoint/2010/main" val="98558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Mines Safety Significant Incident Report No. 20 </a:t>
            </a:r>
            <a:r>
              <a:rPr lang="en-AU" i="1" dirty="0" smtClean="0"/>
              <a:t>Drilling rig fire</a:t>
            </a:r>
            <a:r>
              <a:rPr lang="en-AU" dirty="0" smtClean="0"/>
              <a:t> was issued in February 1991 to alert industry of the need to ensure competent design of rig systems to prevent the risk of injury by</a:t>
            </a:r>
            <a:r>
              <a:rPr lang="en-AU" baseline="0" dirty="0" smtClean="0"/>
              <a:t> inherent drilling hazards (e.g. hydraulics, compressed air, diesel fuel systems).</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13</a:t>
            </a:fld>
            <a:endParaRPr lang="en-AU"/>
          </a:p>
        </p:txBody>
      </p:sp>
    </p:spTree>
    <p:extLst>
      <p:ext uri="{BB962C8B-B14F-4D97-AF65-F5344CB8AC3E}">
        <p14:creationId xmlns:p14="http://schemas.microsoft.com/office/powerpoint/2010/main" val="219791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1993, Mines Safety Significant Incident Report No. 21 </a:t>
            </a:r>
            <a:r>
              <a:rPr lang="en-AU" i="1" dirty="0" smtClean="0"/>
              <a:t>Injuries sustained whilst working on drilling mast</a:t>
            </a:r>
            <a:r>
              <a:rPr lang="en-AU" dirty="0" smtClean="0"/>
              <a:t> reminded industry of the hazards of working at heights and the need to employ isolation systems.</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14</a:t>
            </a:fld>
            <a:endParaRPr lang="en-AU"/>
          </a:p>
        </p:txBody>
      </p:sp>
    </p:spTree>
    <p:extLst>
      <p:ext uri="{BB962C8B-B14F-4D97-AF65-F5344CB8AC3E}">
        <p14:creationId xmlns:p14="http://schemas.microsoft.com/office/powerpoint/2010/main" val="108103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1994, Mines </a:t>
            </a:r>
            <a:r>
              <a:rPr lang="en-AU" dirty="0"/>
              <a:t>Safety Significant Incident Report No. </a:t>
            </a:r>
            <a:r>
              <a:rPr lang="en-AU" dirty="0" smtClean="0"/>
              <a:t>47 </a:t>
            </a:r>
            <a:r>
              <a:rPr lang="en-AU" i="1" dirty="0" smtClean="0"/>
              <a:t>Injuries sustained while working on drilling mast</a:t>
            </a:r>
            <a:r>
              <a:rPr lang="en-AU" dirty="0" smtClean="0"/>
              <a:t> was released following an injury resulting from entanglement in rotating parts.</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15</a:t>
            </a:fld>
            <a:endParaRPr lang="en-AU"/>
          </a:p>
        </p:txBody>
      </p:sp>
    </p:spTree>
    <p:extLst>
      <p:ext uri="{BB962C8B-B14F-4D97-AF65-F5344CB8AC3E}">
        <p14:creationId xmlns:p14="http://schemas.microsoft.com/office/powerpoint/2010/main" val="403275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00040" eaLnBrk="0" hangingPunct="0">
              <a:defRPr kumimoji="1" sz="2400">
                <a:solidFill>
                  <a:schemeClr val="tx1"/>
                </a:solidFill>
                <a:latin typeface="Arial" charset="0"/>
              </a:defRPr>
            </a:lvl1pPr>
            <a:lvl2pPr marL="742889" indent="-285726" defTabSz="900040" eaLnBrk="0" hangingPunct="0">
              <a:defRPr kumimoji="1" sz="2400">
                <a:solidFill>
                  <a:schemeClr val="tx1"/>
                </a:solidFill>
                <a:latin typeface="Arial" charset="0"/>
              </a:defRPr>
            </a:lvl2pPr>
            <a:lvl3pPr marL="1142907" indent="-228581" defTabSz="900040" eaLnBrk="0" hangingPunct="0">
              <a:defRPr kumimoji="1" sz="2400">
                <a:solidFill>
                  <a:schemeClr val="tx1"/>
                </a:solidFill>
                <a:latin typeface="Arial" charset="0"/>
              </a:defRPr>
            </a:lvl3pPr>
            <a:lvl4pPr marL="1600070" indent="-228581" defTabSz="900040" eaLnBrk="0" hangingPunct="0">
              <a:defRPr kumimoji="1" sz="2400">
                <a:solidFill>
                  <a:schemeClr val="tx1"/>
                </a:solidFill>
                <a:latin typeface="Arial" charset="0"/>
              </a:defRPr>
            </a:lvl4pPr>
            <a:lvl5pPr marL="2057232" indent="-228581" defTabSz="900040" eaLnBrk="0" hangingPunct="0">
              <a:defRPr kumimoji="1" sz="2400">
                <a:solidFill>
                  <a:schemeClr val="tx1"/>
                </a:solidFill>
                <a:latin typeface="Arial" charset="0"/>
              </a:defRPr>
            </a:lvl5pPr>
            <a:lvl6pPr marL="2514395" indent="-228581" defTabSz="900040" eaLnBrk="0" fontAlgn="base" hangingPunct="0">
              <a:spcBef>
                <a:spcPct val="0"/>
              </a:spcBef>
              <a:spcAft>
                <a:spcPct val="0"/>
              </a:spcAft>
              <a:defRPr kumimoji="1" sz="2400">
                <a:solidFill>
                  <a:schemeClr val="tx1"/>
                </a:solidFill>
                <a:latin typeface="Arial" charset="0"/>
              </a:defRPr>
            </a:lvl6pPr>
            <a:lvl7pPr marL="2971559" indent="-228581" defTabSz="900040" eaLnBrk="0" fontAlgn="base" hangingPunct="0">
              <a:spcBef>
                <a:spcPct val="0"/>
              </a:spcBef>
              <a:spcAft>
                <a:spcPct val="0"/>
              </a:spcAft>
              <a:defRPr kumimoji="1" sz="2400">
                <a:solidFill>
                  <a:schemeClr val="tx1"/>
                </a:solidFill>
                <a:latin typeface="Arial" charset="0"/>
              </a:defRPr>
            </a:lvl7pPr>
            <a:lvl8pPr marL="3428722" indent="-228581" defTabSz="900040" eaLnBrk="0" fontAlgn="base" hangingPunct="0">
              <a:spcBef>
                <a:spcPct val="0"/>
              </a:spcBef>
              <a:spcAft>
                <a:spcPct val="0"/>
              </a:spcAft>
              <a:defRPr kumimoji="1" sz="2400">
                <a:solidFill>
                  <a:schemeClr val="tx1"/>
                </a:solidFill>
                <a:latin typeface="Arial" charset="0"/>
              </a:defRPr>
            </a:lvl8pPr>
            <a:lvl9pPr marL="3885884" indent="-228581" defTabSz="900040" eaLnBrk="0" fontAlgn="base" hangingPunct="0">
              <a:spcBef>
                <a:spcPct val="0"/>
              </a:spcBef>
              <a:spcAft>
                <a:spcPct val="0"/>
              </a:spcAft>
              <a:defRPr kumimoji="1" sz="2400">
                <a:solidFill>
                  <a:schemeClr val="tx1"/>
                </a:solidFill>
                <a:latin typeface="Arial" charset="0"/>
              </a:defRPr>
            </a:lvl9pPr>
          </a:lstStyle>
          <a:p>
            <a:r>
              <a:rPr kumimoji="0" lang="en-AU" sz="120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40" eaLnBrk="0" hangingPunct="0">
              <a:defRPr kumimoji="1" sz="2400">
                <a:solidFill>
                  <a:schemeClr val="tx1"/>
                </a:solidFill>
                <a:latin typeface="Arial" charset="0"/>
              </a:defRPr>
            </a:lvl1pPr>
            <a:lvl2pPr marL="742889" indent="-285726" defTabSz="900040" eaLnBrk="0" hangingPunct="0">
              <a:defRPr kumimoji="1" sz="2400">
                <a:solidFill>
                  <a:schemeClr val="tx1"/>
                </a:solidFill>
                <a:latin typeface="Arial" charset="0"/>
              </a:defRPr>
            </a:lvl2pPr>
            <a:lvl3pPr marL="1142907" indent="-228581" defTabSz="900040" eaLnBrk="0" hangingPunct="0">
              <a:defRPr kumimoji="1" sz="2400">
                <a:solidFill>
                  <a:schemeClr val="tx1"/>
                </a:solidFill>
                <a:latin typeface="Arial" charset="0"/>
              </a:defRPr>
            </a:lvl3pPr>
            <a:lvl4pPr marL="1600070" indent="-228581" defTabSz="900040" eaLnBrk="0" hangingPunct="0">
              <a:defRPr kumimoji="1" sz="2400">
                <a:solidFill>
                  <a:schemeClr val="tx1"/>
                </a:solidFill>
                <a:latin typeface="Arial" charset="0"/>
              </a:defRPr>
            </a:lvl4pPr>
            <a:lvl5pPr marL="2057232" indent="-228581" defTabSz="900040" eaLnBrk="0" hangingPunct="0">
              <a:defRPr kumimoji="1" sz="2400">
                <a:solidFill>
                  <a:schemeClr val="tx1"/>
                </a:solidFill>
                <a:latin typeface="Arial" charset="0"/>
              </a:defRPr>
            </a:lvl5pPr>
            <a:lvl6pPr marL="2514395" indent="-228581" defTabSz="900040" eaLnBrk="0" fontAlgn="base" hangingPunct="0">
              <a:spcBef>
                <a:spcPct val="0"/>
              </a:spcBef>
              <a:spcAft>
                <a:spcPct val="0"/>
              </a:spcAft>
              <a:defRPr kumimoji="1" sz="2400">
                <a:solidFill>
                  <a:schemeClr val="tx1"/>
                </a:solidFill>
                <a:latin typeface="Arial" charset="0"/>
              </a:defRPr>
            </a:lvl6pPr>
            <a:lvl7pPr marL="2971559" indent="-228581" defTabSz="900040" eaLnBrk="0" fontAlgn="base" hangingPunct="0">
              <a:spcBef>
                <a:spcPct val="0"/>
              </a:spcBef>
              <a:spcAft>
                <a:spcPct val="0"/>
              </a:spcAft>
              <a:defRPr kumimoji="1" sz="2400">
                <a:solidFill>
                  <a:schemeClr val="tx1"/>
                </a:solidFill>
                <a:latin typeface="Arial" charset="0"/>
              </a:defRPr>
            </a:lvl7pPr>
            <a:lvl8pPr marL="3428722" indent="-228581" defTabSz="900040" eaLnBrk="0" fontAlgn="base" hangingPunct="0">
              <a:spcBef>
                <a:spcPct val="0"/>
              </a:spcBef>
              <a:spcAft>
                <a:spcPct val="0"/>
              </a:spcAft>
              <a:defRPr kumimoji="1" sz="2400">
                <a:solidFill>
                  <a:schemeClr val="tx1"/>
                </a:solidFill>
                <a:latin typeface="Arial" charset="0"/>
              </a:defRPr>
            </a:lvl8pPr>
            <a:lvl9pPr marL="3885884" indent="-228581" defTabSz="900040"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a:solidFill>
                  <a:prstClr val="black"/>
                </a:solidFill>
                <a:latin typeface="Times New Roman" pitchFamily="18" charset="0"/>
              </a:rPr>
              <a:pPr/>
              <a:t>16</a:t>
            </a:fld>
            <a:endParaRPr kumimoji="0" lang="en-AU" sz="120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Become familiar with these requirements under the </a:t>
            </a:r>
            <a:r>
              <a:rPr lang="en-AU" i="1" dirty="0" smtClean="0"/>
              <a:t>Mines Safety and Inspection Act 1994</a:t>
            </a:r>
            <a:r>
              <a:rPr lang="en-AU" dirty="0" smtClean="0"/>
              <a:t>.</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17</a:t>
            </a:fld>
            <a:endParaRPr lang="en-AU"/>
          </a:p>
        </p:txBody>
      </p:sp>
    </p:spTree>
    <p:extLst>
      <p:ext uri="{BB962C8B-B14F-4D97-AF65-F5344CB8AC3E}">
        <p14:creationId xmlns:p14="http://schemas.microsoft.com/office/powerpoint/2010/main" val="413548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mining operation (e.g. exploration companies) must submit these under the Mines Safety and Inspection Regulations 1995.</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18</a:t>
            </a:fld>
            <a:endParaRPr lang="en-AU"/>
          </a:p>
        </p:txBody>
      </p:sp>
    </p:spTree>
    <p:extLst>
      <p:ext uri="{BB962C8B-B14F-4D97-AF65-F5344CB8AC3E}">
        <p14:creationId xmlns:p14="http://schemas.microsoft.com/office/powerpoint/2010/main" val="65895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the key requirements for an employer to provide training and equipment appropriate for the hazards</a:t>
            </a:r>
            <a:r>
              <a:rPr lang="en-AU" baseline="0" dirty="0" smtClean="0"/>
              <a:t> an employee will be exposed to whilst undertaking exploration work.</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19</a:t>
            </a:fld>
            <a:endParaRPr lang="en-AU"/>
          </a:p>
        </p:txBody>
      </p:sp>
    </p:spTree>
    <p:extLst>
      <p:ext uri="{BB962C8B-B14F-4D97-AF65-F5344CB8AC3E}">
        <p14:creationId xmlns:p14="http://schemas.microsoft.com/office/powerpoint/2010/main" val="264009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DCFE0BF-9B27-4A4B-B5FE-CC68E74BB22A}" type="slidenum">
              <a:rPr lang="en-AU" smtClean="0"/>
              <a:t>2</a:t>
            </a:fld>
            <a:endParaRPr lang="en-AU"/>
          </a:p>
        </p:txBody>
      </p:sp>
    </p:spTree>
    <p:extLst>
      <p:ext uri="{BB962C8B-B14F-4D97-AF65-F5344CB8AC3E}">
        <p14:creationId xmlns:p14="http://schemas.microsoft.com/office/powerpoint/2010/main" val="3053930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Specific requirements for the training and competence</a:t>
            </a:r>
            <a:r>
              <a:rPr lang="en-AU" baseline="0" dirty="0" smtClean="0"/>
              <a:t> of drill crew employees.</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20</a:t>
            </a:fld>
            <a:endParaRPr lang="en-AU"/>
          </a:p>
        </p:txBody>
      </p:sp>
    </p:spTree>
    <p:extLst>
      <p:ext uri="{BB962C8B-B14F-4D97-AF65-F5344CB8AC3E}">
        <p14:creationId xmlns:p14="http://schemas.microsoft.com/office/powerpoint/2010/main" val="358276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Designers and manufacturers of plant have responsibilities.</a:t>
            </a:r>
            <a:r>
              <a:rPr lang="en-AU" baseline="0" dirty="0" smtClean="0"/>
              <a:t> Ensure they have met their obligations and supplied you with legally compliant plant and equipment.</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21</a:t>
            </a:fld>
            <a:endParaRPr lang="en-AU"/>
          </a:p>
        </p:txBody>
      </p:sp>
    </p:spTree>
    <p:extLst>
      <p:ext uri="{BB962C8B-B14F-4D97-AF65-F5344CB8AC3E}">
        <p14:creationId xmlns:p14="http://schemas.microsoft.com/office/powerpoint/2010/main" val="2800376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 employer must identify hazards associated with plant, conduct risk assessments, reduce the risks identified, and prevent unsafe use of plant [</a:t>
            </a:r>
            <a:r>
              <a:rPr lang="en-AU" dirty="0" err="1" smtClean="0"/>
              <a:t>rr</a:t>
            </a:r>
            <a:r>
              <a:rPr lang="en-AU" dirty="0" smtClean="0"/>
              <a:t>. 6.17, 6.18 and 6.21].</a:t>
            </a:r>
          </a:p>
          <a:p>
            <a:endParaRPr lang="en-AU" dirty="0" smtClean="0"/>
          </a:p>
          <a:p>
            <a:r>
              <a:rPr lang="en-AU" dirty="0" smtClean="0"/>
              <a:t>Duty holders should be familiar with the requirements of Part 6 of the Mines Safety and Inspection Regulations 1995 – Safety in using certain types of plant in mines. </a:t>
            </a:r>
            <a:endParaRPr lang="en-AU" dirty="0"/>
          </a:p>
        </p:txBody>
      </p:sp>
      <p:sp>
        <p:nvSpPr>
          <p:cNvPr id="4" name="Slide Number Placeholder 3"/>
          <p:cNvSpPr>
            <a:spLocks noGrp="1"/>
          </p:cNvSpPr>
          <p:nvPr>
            <p:ph type="sldNum" sz="quarter" idx="10"/>
          </p:nvPr>
        </p:nvSpPr>
        <p:spPr/>
        <p:txBody>
          <a:bodyPr/>
          <a:lstStyle/>
          <a:p>
            <a:fld id="{3CF46ED0-B02C-4DA5-BEDC-4AA3801DFB8D}"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3495432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Department </a:t>
            </a:r>
            <a:r>
              <a:rPr lang="en-AU" dirty="0" smtClean="0"/>
              <a:t>of Mines and Petroleum has </a:t>
            </a:r>
            <a:r>
              <a:rPr lang="en-AU" dirty="0"/>
              <a:t>produced several resources to assist the drilling and exploration industry. The </a:t>
            </a:r>
            <a:r>
              <a:rPr lang="en-AU" i="1" dirty="0"/>
              <a:t>Mineral exploration drilling – code of practice</a:t>
            </a:r>
            <a:r>
              <a:rPr lang="en-AU" dirty="0"/>
              <a:t> was developed with </a:t>
            </a:r>
            <a:r>
              <a:rPr lang="en-AU" dirty="0" smtClean="0"/>
              <a:t>was </a:t>
            </a:r>
            <a:r>
              <a:rPr lang="en-AU" dirty="0"/>
              <a:t>designed for ease of use and risk-based approach. It is a practical guide to assist in the development and implementation of safe systems of work for all drilling operations.</a:t>
            </a:r>
          </a:p>
        </p:txBody>
      </p:sp>
      <p:sp>
        <p:nvSpPr>
          <p:cNvPr id="4" name="Slide Number Placeholder 3"/>
          <p:cNvSpPr>
            <a:spLocks noGrp="1"/>
          </p:cNvSpPr>
          <p:nvPr>
            <p:ph type="sldNum" sz="quarter" idx="10"/>
          </p:nvPr>
        </p:nvSpPr>
        <p:spPr/>
        <p:txBody>
          <a:bodyPr/>
          <a:lstStyle/>
          <a:p>
            <a:pPr>
              <a:defRPr/>
            </a:pPr>
            <a:fld id="{BE638847-E83C-4AF2-A513-41F2CA282A01}" type="slidenum">
              <a:rPr lang="en-AU" smtClean="0">
                <a:solidFill>
                  <a:prstClr val="black"/>
                </a:solidFill>
              </a:rPr>
              <a:pPr>
                <a:defRPr/>
              </a:pPr>
              <a:t>23</a:t>
            </a:fld>
            <a:endParaRPr lang="en-AU">
              <a:solidFill>
                <a:prstClr val="black"/>
              </a:solidFill>
            </a:endParaRPr>
          </a:p>
        </p:txBody>
      </p:sp>
    </p:spTree>
    <p:extLst>
      <p:ext uri="{BB962C8B-B14F-4D97-AF65-F5344CB8AC3E}">
        <p14:creationId xmlns:p14="http://schemas.microsoft.com/office/powerpoint/2010/main" val="324655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r>
              <a:rPr lang="en-AU" dirty="0"/>
              <a:t>The code of </a:t>
            </a:r>
            <a:r>
              <a:rPr lang="en-AU" dirty="0" smtClean="0"/>
              <a:t>practice was developed with industry input.</a:t>
            </a:r>
          </a:p>
          <a:p>
            <a:endParaRPr lang="en-AU" dirty="0"/>
          </a:p>
          <a:p>
            <a:r>
              <a:rPr lang="en-AU" dirty="0" smtClean="0"/>
              <a:t>The code is </a:t>
            </a:r>
            <a:r>
              <a:rPr lang="en-AU" dirty="0"/>
              <a:t>supported by mineral exploration audits. The audits are structured so that operators can select those aspects relevant to the size and complexity of their operations, and the activities undertaken, and tailor the audit accordingly.</a:t>
            </a:r>
          </a:p>
          <a:p>
            <a:r>
              <a:rPr lang="en-AU" dirty="0"/>
              <a:t> </a:t>
            </a:r>
          </a:p>
          <a:p>
            <a:r>
              <a:rPr lang="en-AU" dirty="0"/>
              <a:t>These and other </a:t>
            </a:r>
            <a:r>
              <a:rPr lang="en-AU" dirty="0" smtClean="0"/>
              <a:t>resources</a:t>
            </a:r>
            <a:r>
              <a:rPr lang="en-AU" dirty="0"/>
              <a:t> can be accessed through the </a:t>
            </a:r>
            <a:r>
              <a:rPr lang="en-AU" dirty="0" smtClean="0"/>
              <a:t>Department of Mines and Petroleum’s </a:t>
            </a:r>
            <a:r>
              <a:rPr lang="en-AU" dirty="0"/>
              <a:t>website at </a:t>
            </a:r>
            <a:r>
              <a:rPr lang="en-AU" u="sng" dirty="0">
                <a:hlinkClick r:id="rId3"/>
              </a:rPr>
              <a:t>www.dmp.wa.gov.au/ResourcesSafety</a:t>
            </a:r>
            <a:r>
              <a:rPr lang="en-AU" dirty="0"/>
              <a:t> and </a:t>
            </a:r>
            <a:r>
              <a:rPr lang="en-AU" dirty="0" smtClean="0"/>
              <a:t>through subscription </a:t>
            </a:r>
            <a:r>
              <a:rPr lang="en-AU" dirty="0"/>
              <a:t>services</a:t>
            </a:r>
            <a:r>
              <a:rPr lang="en-AU" dirty="0" smtClean="0"/>
              <a:t>.</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24</a:t>
            </a:fld>
            <a:endParaRPr lang="en-A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 how far we have come.</a:t>
            </a:r>
            <a:endParaRPr lang="en-AU" dirty="0"/>
          </a:p>
        </p:txBody>
      </p:sp>
      <p:sp>
        <p:nvSpPr>
          <p:cNvPr id="4" name="Slide Number Placeholder 3"/>
          <p:cNvSpPr>
            <a:spLocks noGrp="1"/>
          </p:cNvSpPr>
          <p:nvPr>
            <p:ph type="sldNum" sz="quarter" idx="10"/>
          </p:nvPr>
        </p:nvSpPr>
        <p:spPr/>
        <p:txBody>
          <a:bodyPr/>
          <a:lstStyle/>
          <a:p>
            <a:fld id="{1DCFE0BF-9B27-4A4B-B5FE-CC68E74BB22A}" type="slidenum">
              <a:rPr lang="en-AU" smtClean="0"/>
              <a:t>3</a:t>
            </a:fld>
            <a:endParaRPr lang="en-AU"/>
          </a:p>
        </p:txBody>
      </p:sp>
    </p:spTree>
    <p:extLst>
      <p:ext uri="{BB962C8B-B14F-4D97-AF65-F5344CB8AC3E}">
        <p14:creationId xmlns:p14="http://schemas.microsoft.com/office/powerpoint/2010/main" val="62392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DCFE0BF-9B27-4A4B-B5FE-CC68E74BB22A}" type="slidenum">
              <a:rPr lang="en-AU" smtClean="0"/>
              <a:t>4</a:t>
            </a:fld>
            <a:endParaRPr lang="en-AU"/>
          </a:p>
        </p:txBody>
      </p:sp>
    </p:spTree>
    <p:extLst>
      <p:ext uri="{BB962C8B-B14F-4D97-AF65-F5344CB8AC3E}">
        <p14:creationId xmlns:p14="http://schemas.microsoft.com/office/powerpoint/2010/main" val="423707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06DC62D-5E7E-406B-9BEC-E8E59DB96ACC}"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200096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baseline="0" dirty="0" smtClean="0"/>
              <a:t>These objectives are taken directly from section 3 of the </a:t>
            </a:r>
            <a:r>
              <a:rPr lang="en-AU" sz="1100" i="1" baseline="0" dirty="0" smtClean="0"/>
              <a:t>Mines Safety and Inspection Act</a:t>
            </a:r>
            <a:r>
              <a:rPr lang="en-AU" sz="1100" i="1" dirty="0" smtClean="0"/>
              <a:t> </a:t>
            </a:r>
            <a:r>
              <a:rPr lang="en-AU" sz="1100" i="1" baseline="0" dirty="0" smtClean="0"/>
              <a:t>1994</a:t>
            </a:r>
            <a:r>
              <a:rPr lang="en-AU" sz="1100" baseline="0" dirty="0" smtClean="0"/>
              <a:t>.</a:t>
            </a:r>
            <a:endParaRPr lang="en-AU" sz="1100" dirty="0"/>
          </a:p>
        </p:txBody>
      </p:sp>
      <p:sp>
        <p:nvSpPr>
          <p:cNvPr id="4" name="Slide Number Placeholder 3"/>
          <p:cNvSpPr>
            <a:spLocks noGrp="1"/>
          </p:cNvSpPr>
          <p:nvPr>
            <p:ph type="sldNum" sz="quarter" idx="10"/>
          </p:nvPr>
        </p:nvSpPr>
        <p:spPr/>
        <p:txBody>
          <a:bodyPr/>
          <a:lstStyle/>
          <a:p>
            <a:pPr>
              <a:defRPr/>
            </a:pPr>
            <a:fld id="{BE638847-E83C-4AF2-A513-41F2CA282A01}" type="slidenum">
              <a:rPr lang="en-AU" smtClean="0">
                <a:solidFill>
                  <a:prstClr val="black"/>
                </a:solidFill>
              </a:rPr>
              <a:pPr>
                <a:defRPr/>
              </a:pPr>
              <a:t>6</a:t>
            </a:fld>
            <a:endParaRPr lang="en-AU"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DCFE0BF-9B27-4A4B-B5FE-CC68E74BB22A}" type="slidenum">
              <a:rPr lang="en-AU" smtClean="0"/>
              <a:t>7</a:t>
            </a:fld>
            <a:endParaRPr lang="en-AU"/>
          </a:p>
        </p:txBody>
      </p:sp>
    </p:spTree>
    <p:extLst>
      <p:ext uri="{BB962C8B-B14F-4D97-AF65-F5344CB8AC3E}">
        <p14:creationId xmlns:p14="http://schemas.microsoft.com/office/powerpoint/2010/main" val="296326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Department of Mines and Petroleum’s mines safety priorities specifically</a:t>
            </a:r>
            <a:r>
              <a:rPr lang="en-AU" baseline="0" dirty="0" smtClean="0"/>
              <a:t> relating to the drilling sector.</a:t>
            </a:r>
            <a:endParaRPr lang="en-AU" dirty="0"/>
          </a:p>
        </p:txBody>
      </p:sp>
      <p:sp>
        <p:nvSpPr>
          <p:cNvPr id="4" name="Slide Number Placeholder 3"/>
          <p:cNvSpPr>
            <a:spLocks noGrp="1"/>
          </p:cNvSpPr>
          <p:nvPr>
            <p:ph type="sldNum" sz="quarter" idx="10"/>
          </p:nvPr>
        </p:nvSpPr>
        <p:spPr/>
        <p:txBody>
          <a:bodyPr/>
          <a:lstStyle/>
          <a:p>
            <a:fld id="{3CF46ED0-B02C-4DA5-BEDC-4AA3801DFB8D}"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73695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sz="1200" dirty="0" smtClean="0"/>
              <a:t>The safety reform spectrum, available from the Department’s website, lists the attributes of different organisations – with the most prone to failure on the left, and moving across in increasing levels of trust and system development. The row across the bottom shows the ways in which regulators tend to vary their strategies to deal with each</a:t>
            </a:r>
            <a:r>
              <a:rPr lang="en-AU" dirty="0" smtClean="0"/>
              <a:t> organisational </a:t>
            </a:r>
            <a:r>
              <a:rPr lang="en-AU" sz="1200" dirty="0" smtClean="0"/>
              <a:t>type.</a:t>
            </a:r>
          </a:p>
          <a:p>
            <a:pPr>
              <a:spcBef>
                <a:spcPct val="0"/>
              </a:spcBef>
            </a:pPr>
            <a:endParaRPr lang="en-AU" sz="1200" dirty="0" smtClean="0"/>
          </a:p>
          <a:p>
            <a:pPr>
              <a:spcBef>
                <a:spcPct val="0"/>
              </a:spcBef>
            </a:pPr>
            <a:r>
              <a:rPr lang="en-AU" sz="1200" dirty="0" smtClean="0"/>
              <a:t>All operations should aspire to be RESILIENT. T</a:t>
            </a:r>
            <a:r>
              <a:rPr lang="en-AU" sz="1200" baseline="0" dirty="0" smtClean="0"/>
              <a:t>his is the goal of the inspector under the Reform and Development at Resources Safety (RADARS) program.</a:t>
            </a:r>
          </a:p>
          <a:p>
            <a:pPr marL="171450" indent="-171450">
              <a:buFont typeface="Arial" panose="020B0604020202020204" pitchFamily="34" charset="0"/>
              <a:buChar char="•"/>
            </a:pPr>
            <a:r>
              <a:rPr lang="en-AU" sz="1200" dirty="0" smtClean="0"/>
              <a:t>To</a:t>
            </a:r>
            <a:r>
              <a:rPr lang="en-AU" sz="1200" baseline="0" dirty="0" smtClean="0"/>
              <a:t> </a:t>
            </a:r>
            <a:r>
              <a:rPr lang="en-AU" sz="1200" b="1" baseline="0" dirty="0" smtClean="0"/>
              <a:t>strive for resilience of systems </a:t>
            </a:r>
            <a:r>
              <a:rPr lang="en-AU" sz="1200" baseline="0" dirty="0" smtClean="0"/>
              <a:t>you must be able to take a hit and recover (e.g. receive negative feedback and react proactively).</a:t>
            </a:r>
            <a:endParaRPr lang="en-AU" dirty="0"/>
          </a:p>
          <a:p>
            <a:pPr marL="171450" indent="-171450">
              <a:buFont typeface="Arial" panose="020B0604020202020204" pitchFamily="34" charset="0"/>
              <a:buChar char="•"/>
            </a:pPr>
            <a:r>
              <a:rPr lang="en-AU" sz="1200" b="1" baseline="0" dirty="0" smtClean="0"/>
              <a:t>Reform rather than repair</a:t>
            </a:r>
            <a:r>
              <a:rPr lang="en-AU" sz="1200" baseline="0" dirty="0" smtClean="0"/>
              <a:t>. If something goes wrong, or there is a near miss, take the opportunity to really address the issues using the hierarchy of control rather than do a “quick fix”.</a:t>
            </a:r>
          </a:p>
          <a:p>
            <a:pPr marL="171450" indent="-171450">
              <a:buFont typeface="Arial" panose="020B0604020202020204" pitchFamily="34" charset="0"/>
              <a:buChar char="•"/>
            </a:pPr>
            <a:r>
              <a:rPr lang="en-AU" sz="1200" b="1" baseline="0" dirty="0" smtClean="0"/>
              <a:t>Responsibility shared</a:t>
            </a:r>
            <a:r>
              <a:rPr lang="en-AU" sz="1200" baseline="0" dirty="0" smtClean="0"/>
              <a:t>. </a:t>
            </a:r>
            <a:r>
              <a:rPr lang="en-AU" dirty="0" smtClean="0"/>
              <a:t>E</a:t>
            </a:r>
            <a:r>
              <a:rPr lang="en-AU" sz="1200" baseline="0" dirty="0" smtClean="0"/>
              <a:t>very employee on the mine is responsible for safety not just safety representatives, safety advisors and management.</a:t>
            </a:r>
          </a:p>
          <a:p>
            <a:pPr marL="171450" indent="-171450">
              <a:buFont typeface="Arial" panose="020B0604020202020204" pitchFamily="34" charset="0"/>
              <a:buChar char="•"/>
            </a:pPr>
            <a:r>
              <a:rPr lang="en-AU" sz="1200" b="1" baseline="0" dirty="0" smtClean="0"/>
              <a:t>Seek new ideas</a:t>
            </a:r>
            <a:r>
              <a:rPr lang="en-AU" sz="1200" baseline="0" dirty="0" smtClean="0"/>
              <a:t>. Is there a better way of doing what we are doing?</a:t>
            </a:r>
          </a:p>
          <a:p>
            <a:pPr marL="171450" indent="-171450">
              <a:buFont typeface="Arial" panose="020B0604020202020204" pitchFamily="34" charset="0"/>
              <a:buChar char="•"/>
            </a:pPr>
            <a:r>
              <a:rPr lang="en-AU" sz="1200" b="1" baseline="0" dirty="0" smtClean="0"/>
              <a:t>Messengers rewarded </a:t>
            </a:r>
            <a:r>
              <a:rPr lang="en-AU" sz="1200" baseline="0" dirty="0" smtClean="0"/>
              <a:t>with positive feedback and recognition.</a:t>
            </a:r>
          </a:p>
          <a:p>
            <a:pPr marL="171450" indent="-171450">
              <a:buFont typeface="Arial" panose="020B0604020202020204" pitchFamily="34" charset="0"/>
              <a:buChar char="•"/>
            </a:pPr>
            <a:r>
              <a:rPr lang="en-AU" sz="1200" b="1" baseline="0" dirty="0" smtClean="0"/>
              <a:t>Proactive as well as reactive</a:t>
            </a:r>
            <a:r>
              <a:rPr lang="en-AU" sz="1200" baseline="0" dirty="0" smtClean="0"/>
              <a:t>. Use audit findings</a:t>
            </a:r>
            <a:r>
              <a:rPr lang="en-AU" sz="1200" dirty="0" smtClean="0"/>
              <a:t> and </a:t>
            </a:r>
            <a:r>
              <a:rPr lang="en-AU" sz="1200" baseline="0" dirty="0" smtClean="0"/>
              <a:t>consult with the workforce to proactively deal with hazards prior to an event.</a:t>
            </a:r>
          </a:p>
          <a:p>
            <a:pPr marL="171450" indent="-171450">
              <a:buFont typeface="Arial" panose="020B0604020202020204" pitchFamily="34" charset="0"/>
              <a:buChar char="•"/>
            </a:pPr>
            <a:r>
              <a:rPr lang="en-AU" sz="1200" b="1" baseline="0" dirty="0" smtClean="0"/>
              <a:t>Failures prompt far reaching inquiries</a:t>
            </a:r>
            <a:r>
              <a:rPr lang="en-AU" sz="1200" baseline="0" dirty="0" smtClean="0"/>
              <a:t> and do not just blame the operator. What can we do as an organisation?</a:t>
            </a:r>
          </a:p>
          <a:p>
            <a:pPr marL="171450" indent="-171450">
              <a:buFont typeface="Arial" panose="020B0604020202020204" pitchFamily="34" charset="0"/>
              <a:buChar char="•"/>
            </a:pPr>
            <a:r>
              <a:rPr lang="en-AU" sz="1200" b="1" baseline="0" dirty="0" smtClean="0"/>
              <a:t>Flexibility of operation</a:t>
            </a:r>
            <a:r>
              <a:rPr lang="en-AU" sz="1200" baseline="0" dirty="0" smtClean="0"/>
              <a:t> to overcome and resolve issues and deal with change.</a:t>
            </a:r>
          </a:p>
          <a:p>
            <a:pPr marL="171450" indent="-171450">
              <a:buFont typeface="Arial" panose="020B0604020202020204" pitchFamily="34" charset="0"/>
              <a:buChar char="•"/>
            </a:pPr>
            <a:r>
              <a:rPr lang="en-AU" sz="1200" b="1" baseline="0" dirty="0" smtClean="0"/>
              <a:t>Consistent mindset, maintain a state of awareness</a:t>
            </a:r>
            <a:r>
              <a:rPr lang="en-AU" sz="1200" baseline="0" dirty="0" smtClean="0"/>
              <a:t>. Celebrate success and do not rest on your achievements.</a:t>
            </a:r>
          </a:p>
        </p:txBody>
      </p:sp>
      <p:sp>
        <p:nvSpPr>
          <p:cNvPr id="4" name="Slide Number Placeholder 3"/>
          <p:cNvSpPr>
            <a:spLocks noGrp="1"/>
          </p:cNvSpPr>
          <p:nvPr>
            <p:ph type="sldNum" sz="quarter" idx="10"/>
          </p:nvPr>
        </p:nvSpPr>
        <p:spPr/>
        <p:txBody>
          <a:bodyPr/>
          <a:lstStyle/>
          <a:p>
            <a:fld id="{1DCFE0BF-9B27-4A4B-B5FE-CC68E74BB22A}" type="slidenum">
              <a:rPr lang="en-AU" smtClean="0"/>
              <a:t>9</a:t>
            </a:fld>
            <a:endParaRPr lang="en-AU"/>
          </a:p>
        </p:txBody>
      </p:sp>
    </p:spTree>
    <p:extLst>
      <p:ext uri="{BB962C8B-B14F-4D97-AF65-F5344CB8AC3E}">
        <p14:creationId xmlns:p14="http://schemas.microsoft.com/office/powerpoint/2010/main" val="400058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12136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85500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69068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27962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225413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380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FCEB48F7-F26E-4901-8D04-BE175A1C4DA8}" type="slidenum">
              <a:rPr lang="en-US"/>
              <a:pPr>
                <a:defRPr/>
              </a:pPr>
              <a:t>‹#›</a:t>
            </a:fld>
            <a:endParaRPr lang="en-US" dirty="0"/>
          </a:p>
        </p:txBody>
      </p:sp>
    </p:spTree>
    <p:extLst>
      <p:ext uri="{BB962C8B-B14F-4D97-AF65-F5344CB8AC3E}">
        <p14:creationId xmlns:p14="http://schemas.microsoft.com/office/powerpoint/2010/main" val="397510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FCA3A2E5-348A-44D8-8934-73F7E2C0EF3C}" type="slidenum">
              <a:rPr lang="en-US"/>
              <a:pPr>
                <a:defRPr/>
              </a:pPr>
              <a:t>‹#›</a:t>
            </a:fld>
            <a:endParaRPr lang="en-US" dirty="0"/>
          </a:p>
        </p:txBody>
      </p:sp>
    </p:spTree>
    <p:extLst>
      <p:ext uri="{BB962C8B-B14F-4D97-AF65-F5344CB8AC3E}">
        <p14:creationId xmlns:p14="http://schemas.microsoft.com/office/powerpoint/2010/main" val="2579573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B060408-B7A2-42C9-BB7B-8EB6356256EC}" type="slidenum">
              <a:rPr lang="en-US"/>
              <a:pPr>
                <a:defRPr/>
              </a:pPr>
              <a:t>‹#›</a:t>
            </a:fld>
            <a:endParaRPr lang="en-US" dirty="0"/>
          </a:p>
        </p:txBody>
      </p:sp>
    </p:spTree>
    <p:extLst>
      <p:ext uri="{BB962C8B-B14F-4D97-AF65-F5344CB8AC3E}">
        <p14:creationId xmlns:p14="http://schemas.microsoft.com/office/powerpoint/2010/main" val="320936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764E6572-18DF-43C5-86E3-C5F1067B37C9}" type="slidenum">
              <a:rPr lang="en-US"/>
              <a:pPr>
                <a:defRPr/>
              </a:pPr>
              <a:t>‹#›</a:t>
            </a:fld>
            <a:endParaRPr lang="en-US" dirty="0"/>
          </a:p>
        </p:txBody>
      </p:sp>
    </p:spTree>
    <p:extLst>
      <p:ext uri="{BB962C8B-B14F-4D97-AF65-F5344CB8AC3E}">
        <p14:creationId xmlns:p14="http://schemas.microsoft.com/office/powerpoint/2010/main" val="356579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45011FEF-51CB-4211-9052-FD241BEACBD4}" type="slidenum">
              <a:rPr lang="en-US"/>
              <a:pPr>
                <a:defRPr/>
              </a:pPr>
              <a:t>‹#›</a:t>
            </a:fld>
            <a:endParaRPr lang="en-US" dirty="0"/>
          </a:p>
        </p:txBody>
      </p:sp>
    </p:spTree>
    <p:extLst>
      <p:ext uri="{BB962C8B-B14F-4D97-AF65-F5344CB8AC3E}">
        <p14:creationId xmlns:p14="http://schemas.microsoft.com/office/powerpoint/2010/main" val="7258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451763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3688F1E0-EF9E-4A83-8CB0-97F7FE820872}" type="slidenum">
              <a:rPr lang="en-US"/>
              <a:pPr>
                <a:defRPr/>
              </a:pPr>
              <a:t>‹#›</a:t>
            </a:fld>
            <a:endParaRPr lang="en-US" dirty="0"/>
          </a:p>
        </p:txBody>
      </p:sp>
    </p:spTree>
    <p:extLst>
      <p:ext uri="{BB962C8B-B14F-4D97-AF65-F5344CB8AC3E}">
        <p14:creationId xmlns:p14="http://schemas.microsoft.com/office/powerpoint/2010/main" val="506268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986FCF0-3A97-4CB8-A7FF-30D49CA032BC}" type="slidenum">
              <a:rPr lang="en-US"/>
              <a:pPr>
                <a:defRPr/>
              </a:pPr>
              <a:t>‹#›</a:t>
            </a:fld>
            <a:endParaRPr lang="en-US" dirty="0"/>
          </a:p>
        </p:txBody>
      </p:sp>
    </p:spTree>
    <p:extLst>
      <p:ext uri="{BB962C8B-B14F-4D97-AF65-F5344CB8AC3E}">
        <p14:creationId xmlns:p14="http://schemas.microsoft.com/office/powerpoint/2010/main" val="2488190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BF82A44C-DF87-4476-9A55-6378AE81D2B2}" type="slidenum">
              <a:rPr lang="en-US"/>
              <a:pPr>
                <a:defRPr/>
              </a:pPr>
              <a:t>‹#›</a:t>
            </a:fld>
            <a:endParaRPr lang="en-US"/>
          </a:p>
        </p:txBody>
      </p:sp>
    </p:spTree>
    <p:extLst>
      <p:ext uri="{BB962C8B-B14F-4D97-AF65-F5344CB8AC3E}">
        <p14:creationId xmlns:p14="http://schemas.microsoft.com/office/powerpoint/2010/main" val="1282891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343B9A7C-F9B4-4F78-AE12-546103D595C3}" type="slidenum">
              <a:rPr lang="en-US"/>
              <a:pPr>
                <a:defRPr/>
              </a:pPr>
              <a:t>‹#›</a:t>
            </a:fld>
            <a:endParaRPr lang="en-US"/>
          </a:p>
        </p:txBody>
      </p:sp>
    </p:spTree>
    <p:extLst>
      <p:ext uri="{BB962C8B-B14F-4D97-AF65-F5344CB8AC3E}">
        <p14:creationId xmlns:p14="http://schemas.microsoft.com/office/powerpoint/2010/main" val="405783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a:lvl1pPr>
          </a:lstStyle>
          <a:p>
            <a:pPr>
              <a:defRPr/>
            </a:pPr>
            <a:fld id="{4C0E9F8B-A175-470F-9B7F-BB3F42207629}" type="slidenum">
              <a:rPr lang="en-US"/>
              <a:pPr>
                <a:defRPr/>
              </a:pPr>
              <a:t>‹#›</a:t>
            </a:fld>
            <a:endParaRPr lang="en-US"/>
          </a:p>
        </p:txBody>
      </p:sp>
    </p:spTree>
    <p:extLst>
      <p:ext uri="{BB962C8B-B14F-4D97-AF65-F5344CB8AC3E}">
        <p14:creationId xmlns:p14="http://schemas.microsoft.com/office/powerpoint/2010/main" val="8713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380591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a:lvl1pPr>
          </a:lstStyle>
          <a:p>
            <a:pPr>
              <a:defRPr/>
            </a:pPr>
            <a:fld id="{7FCC6BBF-923B-48E4-8C81-6887550059A0}" type="slidenum">
              <a:rPr lang="en-US"/>
              <a:pPr>
                <a:defRPr/>
              </a:pPr>
              <a:t>‹#›</a:t>
            </a:fld>
            <a:endParaRPr lang="en-US"/>
          </a:p>
        </p:txBody>
      </p:sp>
    </p:spTree>
    <p:extLst>
      <p:ext uri="{BB962C8B-B14F-4D97-AF65-F5344CB8AC3E}">
        <p14:creationId xmlns:p14="http://schemas.microsoft.com/office/powerpoint/2010/main" val="2464040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kumimoji="1"/>
            </a:lvl1pPr>
          </a:lstStyle>
          <a:p>
            <a:pPr>
              <a:defRPr/>
            </a:pPr>
            <a:fld id="{748EC4EB-C7E3-4946-A0A5-62F17D96857B}" type="slidenum">
              <a:rPr lang="en-US"/>
              <a:pPr>
                <a:defRPr/>
              </a:pPr>
              <a:t>‹#›</a:t>
            </a:fld>
            <a:endParaRPr lang="en-US"/>
          </a:p>
        </p:txBody>
      </p:sp>
    </p:spTree>
    <p:extLst>
      <p:ext uri="{BB962C8B-B14F-4D97-AF65-F5344CB8AC3E}">
        <p14:creationId xmlns:p14="http://schemas.microsoft.com/office/powerpoint/2010/main" val="145381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8461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24418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250115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20439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420174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6578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332764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168037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517668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Powerpoint design"/>
          <p:cNvPicPr>
            <a:picLocks noChangeAspect="1" noChangeArrowheads="1"/>
          </p:cNvPicPr>
          <p:nvPr/>
        </p:nvPicPr>
        <p:blipFill>
          <a:blip r:embed="rId16">
            <a:extLst>
              <a:ext uri="{28A0092B-C50C-407E-A947-70E740481C1C}">
                <a14:useLocalDpi xmlns:a14="http://schemas.microsoft.com/office/drawing/2010/main" val="0"/>
              </a:ext>
            </a:extLst>
          </a:blip>
          <a:srcRect l="841" t="73334" r="3508"/>
          <a:stretch>
            <a:fillRect/>
          </a:stretch>
        </p:blipFill>
        <p:spPr bwMode="auto">
          <a:xfrm>
            <a:off x="0" y="5029200"/>
            <a:ext cx="882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8"/>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algn="ctr" fontAlgn="base">
              <a:spcBef>
                <a:spcPct val="0"/>
              </a:spcBef>
              <a:spcAft>
                <a:spcPct val="0"/>
              </a:spcAft>
            </a:pPr>
            <a:r>
              <a:rPr lang="en-US" altLang="en-US" sz="1400" smtClean="0">
                <a:solidFill>
                  <a:srgbClr val="FFFFFF"/>
                </a:solidFill>
                <a:cs typeface="Arial" charset="0"/>
              </a:rPr>
              <a:t> www.dmp.wa.gov.au/ResourcesSafety</a:t>
            </a:r>
          </a:p>
        </p:txBody>
      </p:sp>
      <p:sp>
        <p:nvSpPr>
          <p:cNvPr id="2054" name="Line 10"/>
          <p:cNvSpPr>
            <a:spLocks noChangeShapeType="1"/>
          </p:cNvSpPr>
          <p:nvPr/>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sz="3600" smtClean="0">
              <a:solidFill>
                <a:prstClr val="black"/>
              </a:solidFill>
              <a:cs typeface="Arial" charset="0"/>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BB1CDD69-4E99-4CA9-9FE5-9D45ED5811D1}"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356267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m.au/url?sa=i&amp;rct=j&amp;q=&amp;esrc=s&amp;frm=1&amp;source=images&amp;cd=&amp;cad=rja&amp;uact=8&amp;ved=0CAcQjRxqFQoTCISDjNSakcgCFSEmpgodUhEAXA&amp;url=http://hydcointernational.mezmamedia.com/drill-rigs/HYDCO-1200H-DIAMOND/21&amp;psig=AFQjCNEEhRch4blvEx62P5ZvCz8L44aOYQ&amp;ust=1443236896997135" TargetMode="External"/><Relationship Id="rId7" Type="http://schemas.openxmlformats.org/officeDocument/2006/relationships/hyperlink" Target="http://www.google.com.au/url?sa=i&amp;rct=j&amp;q=&amp;esrc=s&amp;frm=1&amp;source=images&amp;cd=&amp;cad=rja&amp;uact=8&amp;ved=0CAcQjRxqFQoTCKf48p-ckcgCFWXmpgodP2QAuw&amp;url=http://www.livinghistoryfarm.org/farminginthe40s/water_02.html&amp;psig=AFQjCNE-JIamnBp-4uhOqMEr0QQM7gnFxQ&amp;ust=14432373500141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au/url?sa=i&amp;rct=j&amp;q=&amp;esrc=s&amp;frm=1&amp;source=images&amp;cd=&amp;cad=rja&amp;uact=8&amp;ved=0CAcQjRxqFQoTCK2KmOGckcgCFSSqpgodsr4GaQ&amp;url=http://petroleumhistory.org/OilHistory/pages/steam.html&amp;psig=AFQjCNGdBT3R7RyaFpJUOhDHIV6FIdgunA&amp;ust=1443237423384289"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323850" y="2036763"/>
            <a:ext cx="8820150" cy="4495800"/>
          </a:xfrm>
        </p:spPr>
        <p:txBody>
          <a:bodyPr/>
          <a:lstStyle/>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790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our history tell us?</a:t>
            </a:r>
            <a:endParaRPr lang="en-AU" dirty="0"/>
          </a:p>
        </p:txBody>
      </p:sp>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10</a:t>
            </a:fld>
            <a:endParaRPr lang="en-US" dirty="0" smtClean="0">
              <a:latin typeface="Arial" pitchFamily="34" charset="0"/>
              <a:ea typeface="ＭＳ Ｐゴシック"/>
              <a:cs typeface="ＭＳ Ｐゴシック"/>
            </a:endParaRPr>
          </a:p>
        </p:txBody>
      </p:sp>
      <p:graphicFrame>
        <p:nvGraphicFramePr>
          <p:cNvPr id="6" name="Chart 5"/>
          <p:cNvGraphicFramePr>
            <a:graphicFrameLocks/>
          </p:cNvGraphicFramePr>
          <p:nvPr>
            <p:extLst>
              <p:ext uri="{D42A27DB-BD31-4B8C-83A1-F6EECF244321}">
                <p14:modId xmlns:p14="http://schemas.microsoft.com/office/powerpoint/2010/main" val="1118873417"/>
              </p:ext>
            </p:extLst>
          </p:nvPr>
        </p:nvGraphicFramePr>
        <p:xfrm>
          <a:off x="0" y="1052736"/>
          <a:ext cx="9707176" cy="5623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52536" y="1268760"/>
            <a:ext cx="9793088" cy="338554"/>
          </a:xfrm>
          <a:prstGeom prst="rect">
            <a:avLst/>
          </a:prstGeom>
        </p:spPr>
        <p:txBody>
          <a:bodyPr wrap="square">
            <a:spAutoFit/>
          </a:bodyPr>
          <a:lstStyle/>
          <a:p>
            <a:pPr algn="ctr">
              <a:defRPr sz="1600" b="0" i="0" u="none" strike="noStrike" kern="1200" baseline="0">
                <a:solidFill>
                  <a:prstClr val="black"/>
                </a:solidFill>
                <a:latin typeface="+mn-lt"/>
                <a:ea typeface="+mn-ea"/>
                <a:cs typeface="+mn-cs"/>
              </a:defRPr>
            </a:pPr>
            <a:r>
              <a:rPr lang="en-AU" sz="1600" dirty="0">
                <a:solidFill>
                  <a:prstClr val="black"/>
                </a:solidFill>
                <a:cs typeface="Arial" pitchFamily="34" charset="0"/>
              </a:rPr>
              <a:t>Fatal injuries in the Western Australian mining industry 1896 - 2015  (part year to 30 June 2015)</a:t>
            </a:r>
          </a:p>
        </p:txBody>
      </p:sp>
    </p:spTree>
    <p:extLst>
      <p:ext uri="{BB962C8B-B14F-4D97-AF65-F5344CB8AC3E}">
        <p14:creationId xmlns:p14="http://schemas.microsoft.com/office/powerpoint/2010/main" val="198178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607809349"/>
              </p:ext>
            </p:extLst>
          </p:nvPr>
        </p:nvGraphicFramePr>
        <p:xfrm>
          <a:off x="-65541" y="980728"/>
          <a:ext cx="9311640" cy="56235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AU" dirty="0" smtClean="0"/>
              <a:t>What does our history tell us?</a:t>
            </a:r>
            <a:endParaRPr lang="en-AU" dirty="0"/>
          </a:p>
        </p:txBody>
      </p:sp>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11</a:t>
            </a:fld>
            <a:endParaRPr lang="en-US" dirty="0" smtClean="0">
              <a:latin typeface="Arial" pitchFamily="34" charset="0"/>
              <a:ea typeface="ＭＳ Ｐゴシック"/>
              <a:cs typeface="ＭＳ Ｐゴシック"/>
            </a:endParaRPr>
          </a:p>
        </p:txBody>
      </p:sp>
      <p:sp>
        <p:nvSpPr>
          <p:cNvPr id="8" name="Rectangle 7"/>
          <p:cNvSpPr/>
          <p:nvPr/>
        </p:nvSpPr>
        <p:spPr>
          <a:xfrm>
            <a:off x="-252536" y="1268760"/>
            <a:ext cx="9793088" cy="338554"/>
          </a:xfrm>
          <a:prstGeom prst="rect">
            <a:avLst/>
          </a:prstGeom>
        </p:spPr>
        <p:txBody>
          <a:bodyPr wrap="square">
            <a:spAutoFit/>
          </a:bodyPr>
          <a:lstStyle/>
          <a:p>
            <a:pPr algn="ctr">
              <a:defRPr sz="1600" b="0" i="0" u="none" strike="noStrike" kern="1200" baseline="0">
                <a:solidFill>
                  <a:prstClr val="black"/>
                </a:solidFill>
                <a:latin typeface="+mn-lt"/>
                <a:ea typeface="+mn-ea"/>
                <a:cs typeface="+mn-cs"/>
              </a:defRPr>
            </a:pPr>
            <a:r>
              <a:rPr lang="en-AU" sz="1600" dirty="0">
                <a:solidFill>
                  <a:prstClr val="black"/>
                </a:solidFill>
                <a:cs typeface="Arial" pitchFamily="34" charset="0"/>
              </a:rPr>
              <a:t>Fatal injuries in the Western Australian mining industry </a:t>
            </a:r>
            <a:r>
              <a:rPr lang="en-AU" sz="1600" dirty="0" smtClean="0">
                <a:solidFill>
                  <a:prstClr val="black"/>
                </a:solidFill>
                <a:cs typeface="Arial" pitchFamily="34" charset="0"/>
              </a:rPr>
              <a:t>1965 </a:t>
            </a:r>
            <a:r>
              <a:rPr lang="en-AU" sz="1600" dirty="0">
                <a:solidFill>
                  <a:prstClr val="black"/>
                </a:solidFill>
                <a:cs typeface="Arial" pitchFamily="34" charset="0"/>
              </a:rPr>
              <a:t>- 2015  (part year to 30 June 2015)</a:t>
            </a:r>
          </a:p>
        </p:txBody>
      </p:sp>
      <p:grpSp>
        <p:nvGrpSpPr>
          <p:cNvPr id="34" name="Group 33"/>
          <p:cNvGrpSpPr/>
          <p:nvPr/>
        </p:nvGrpSpPr>
        <p:grpSpPr>
          <a:xfrm>
            <a:off x="1322770" y="2940790"/>
            <a:ext cx="2448272" cy="1280298"/>
            <a:chOff x="5508103" y="3419708"/>
            <a:chExt cx="2900067" cy="801381"/>
          </a:xfrm>
        </p:grpSpPr>
        <p:sp>
          <p:nvSpPr>
            <p:cNvPr id="32" name="Left-Right Arrow 31"/>
            <p:cNvSpPr/>
            <p:nvPr/>
          </p:nvSpPr>
          <p:spPr bwMode="auto">
            <a:xfrm>
              <a:off x="5678695" y="3419709"/>
              <a:ext cx="2537870" cy="801380"/>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AU" sz="1600" dirty="0">
                  <a:solidFill>
                    <a:sysClr val="windowText" lastClr="000000"/>
                  </a:solidFill>
                </a:rPr>
                <a:t>15 year gap for exploration</a:t>
              </a:r>
            </a:p>
          </p:txBody>
        </p:sp>
        <p:sp>
          <p:nvSpPr>
            <p:cNvPr id="33" name="TextBox 32"/>
            <p:cNvSpPr txBox="1"/>
            <p:nvPr/>
          </p:nvSpPr>
          <p:spPr>
            <a:xfrm>
              <a:off x="5508103" y="3419708"/>
              <a:ext cx="2900067" cy="369332"/>
            </a:xfrm>
            <a:prstGeom prst="rect">
              <a:avLst/>
            </a:prstGeom>
            <a:noFill/>
          </p:spPr>
          <p:txBody>
            <a:bodyPr wrap="square" rtlCol="0">
              <a:spAutoFit/>
            </a:bodyPr>
            <a:lstStyle/>
            <a:p>
              <a:endParaRPr lang="en-AU" dirty="0">
                <a:solidFill>
                  <a:prstClr val="black"/>
                </a:solidFill>
              </a:endParaRPr>
            </a:p>
          </p:txBody>
        </p:sp>
      </p:grpSp>
      <p:sp>
        <p:nvSpPr>
          <p:cNvPr id="5" name="Rectangle 4"/>
          <p:cNvSpPr/>
          <p:nvPr/>
        </p:nvSpPr>
        <p:spPr>
          <a:xfrm rot="16200000">
            <a:off x="-810120" y="3770561"/>
            <a:ext cx="1854995" cy="307777"/>
          </a:xfrm>
          <a:prstGeom prst="rect">
            <a:avLst/>
          </a:prstGeom>
        </p:spPr>
        <p:txBody>
          <a:bodyPr wrap="none">
            <a:spAutoFit/>
          </a:bodyPr>
          <a:lstStyle/>
          <a:p>
            <a:pPr algn="ctr">
              <a:defRPr sz="1400" b="1" i="0" u="none" strike="noStrike" kern="1200" baseline="0">
                <a:solidFill>
                  <a:prstClr val="black"/>
                </a:solidFill>
                <a:latin typeface="+mn-lt"/>
                <a:ea typeface="+mn-ea"/>
                <a:cs typeface="+mn-cs"/>
              </a:defRPr>
            </a:pPr>
            <a:r>
              <a:rPr lang="en-AU" sz="1400" b="1" dirty="0">
                <a:solidFill>
                  <a:prstClr val="black"/>
                </a:solidFill>
                <a:cs typeface="Arial" pitchFamily="34" charset="0"/>
              </a:rPr>
              <a:t>Number of fatalities</a:t>
            </a:r>
          </a:p>
        </p:txBody>
      </p:sp>
      <p:sp>
        <p:nvSpPr>
          <p:cNvPr id="25" name="5-Point Star 24"/>
          <p:cNvSpPr/>
          <p:nvPr/>
        </p:nvSpPr>
        <p:spPr bwMode="auto">
          <a:xfrm>
            <a:off x="7308304" y="5127596"/>
            <a:ext cx="504056" cy="476731"/>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6" name="5-Point Star 25"/>
          <p:cNvSpPr/>
          <p:nvPr/>
        </p:nvSpPr>
        <p:spPr bwMode="auto">
          <a:xfrm>
            <a:off x="7092224" y="5127596"/>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7" name="5-Point Star 26"/>
          <p:cNvSpPr/>
          <p:nvPr/>
        </p:nvSpPr>
        <p:spPr bwMode="auto">
          <a:xfrm>
            <a:off x="6548677" y="5266940"/>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13" name="5-Point Star 12"/>
          <p:cNvSpPr/>
          <p:nvPr/>
        </p:nvSpPr>
        <p:spPr bwMode="auto">
          <a:xfrm>
            <a:off x="5374912" y="3991273"/>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14" name="5-Point Star 13"/>
          <p:cNvSpPr/>
          <p:nvPr/>
        </p:nvSpPr>
        <p:spPr bwMode="auto">
          <a:xfrm>
            <a:off x="5035393" y="4230317"/>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15" name="5-Point Star 14"/>
          <p:cNvSpPr/>
          <p:nvPr/>
        </p:nvSpPr>
        <p:spPr bwMode="auto">
          <a:xfrm>
            <a:off x="4392008" y="1916831"/>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smtClean="0">
                <a:solidFill>
                  <a:prstClr val="black"/>
                </a:solidFill>
              </a:rPr>
              <a:t>2</a:t>
            </a:r>
            <a:endParaRPr lang="en-AU" sz="1600" dirty="0">
              <a:solidFill>
                <a:prstClr val="black"/>
              </a:solidFill>
            </a:endParaRPr>
          </a:p>
        </p:txBody>
      </p:sp>
      <p:sp>
        <p:nvSpPr>
          <p:cNvPr id="17" name="5-Point Star 16"/>
          <p:cNvSpPr/>
          <p:nvPr/>
        </p:nvSpPr>
        <p:spPr bwMode="auto">
          <a:xfrm>
            <a:off x="4194313" y="3606627"/>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18" name="5-Point Star 17"/>
          <p:cNvSpPr/>
          <p:nvPr/>
        </p:nvSpPr>
        <p:spPr bwMode="auto">
          <a:xfrm>
            <a:off x="4135704" y="4466473"/>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0" name="5-Point Star 19"/>
          <p:cNvSpPr/>
          <p:nvPr/>
        </p:nvSpPr>
        <p:spPr bwMode="auto">
          <a:xfrm>
            <a:off x="3631704" y="3417554"/>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smtClean="0">
                <a:solidFill>
                  <a:prstClr val="black"/>
                </a:solidFill>
              </a:rPr>
              <a:t>2</a:t>
            </a:r>
            <a:endParaRPr lang="en-AU" sz="1600" dirty="0">
              <a:solidFill>
                <a:prstClr val="black"/>
              </a:solidFill>
            </a:endParaRPr>
          </a:p>
        </p:txBody>
      </p:sp>
      <p:sp>
        <p:nvSpPr>
          <p:cNvPr id="21" name="5-Point Star 20"/>
          <p:cNvSpPr/>
          <p:nvPr/>
        </p:nvSpPr>
        <p:spPr bwMode="auto">
          <a:xfrm>
            <a:off x="1126440" y="3235815"/>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2" name="5-Point Star 21"/>
          <p:cNvSpPr/>
          <p:nvPr/>
        </p:nvSpPr>
        <p:spPr bwMode="auto">
          <a:xfrm>
            <a:off x="813096" y="4466473"/>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4" name="5-Point Star 23"/>
          <p:cNvSpPr/>
          <p:nvPr/>
        </p:nvSpPr>
        <p:spPr bwMode="auto">
          <a:xfrm>
            <a:off x="622440" y="3625970"/>
            <a:ext cx="504000" cy="4752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1</a:t>
            </a:r>
            <a:endParaRPr lang="en-AU" sz="1600" dirty="0">
              <a:solidFill>
                <a:prstClr val="black"/>
              </a:solidFill>
            </a:endParaRPr>
          </a:p>
        </p:txBody>
      </p:sp>
      <p:sp>
        <p:nvSpPr>
          <p:cNvPr id="28" name="5-Point Star 27"/>
          <p:cNvSpPr/>
          <p:nvPr/>
        </p:nvSpPr>
        <p:spPr bwMode="auto">
          <a:xfrm>
            <a:off x="8639944" y="4851947"/>
            <a:ext cx="504056" cy="476731"/>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1600" dirty="0" smtClean="0">
                <a:solidFill>
                  <a:prstClr val="black"/>
                </a:solidFill>
              </a:rPr>
              <a:t>1</a:t>
            </a:r>
            <a:endParaRPr lang="en-AU" sz="1600" dirty="0">
              <a:solidFill>
                <a:prstClr val="black"/>
              </a:solidFill>
            </a:endParaRPr>
          </a:p>
        </p:txBody>
      </p:sp>
    </p:spTree>
    <p:extLst>
      <p:ext uri="{BB962C8B-B14F-4D97-AF65-F5344CB8AC3E}">
        <p14:creationId xmlns:p14="http://schemas.microsoft.com/office/powerpoint/2010/main" val="12736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childTnLst>
                                </p:cTn>
                              </p:par>
                            </p:childTnLst>
                          </p:cTn>
                        </p:par>
                        <p:par>
                          <p:cTn id="52" fill="hold">
                            <p:stCondLst>
                              <p:cond delay="12000"/>
                            </p:stCondLst>
                            <p:childTnLst>
                              <p:par>
                                <p:cTn id="53" presetID="1"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3" grpId="0" animBg="1"/>
      <p:bldP spid="14" grpId="0" animBg="1"/>
      <p:bldP spid="15" grpId="0" animBg="1"/>
      <p:bldP spid="17" grpId="0" animBg="1"/>
      <p:bldP spid="18" grpId="0" animBg="1"/>
      <p:bldP spid="20" grpId="0" animBg="1"/>
      <p:bldP spid="21" grpId="0" animBg="1"/>
      <p:bldP spid="22" grpId="0" animBg="1"/>
      <p:bldP spid="24"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Safety Bulletin No. 21</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4306">
            <a:off x="4399755" y="1588342"/>
            <a:ext cx="4354924" cy="4915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997262"/>
            <a:ext cx="5040560" cy="575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1412776"/>
            <a:ext cx="2052165" cy="461665"/>
          </a:xfrm>
          <a:prstGeom prst="rect">
            <a:avLst/>
          </a:prstGeom>
        </p:spPr>
        <p:txBody>
          <a:bodyPr wrap="none">
            <a:spAutoFit/>
          </a:bodyPr>
          <a:lstStyle/>
          <a:p>
            <a:r>
              <a:rPr lang="en-AU" sz="2400" dirty="0">
                <a:solidFill>
                  <a:prstClr val="black"/>
                </a:solidFill>
              </a:rPr>
              <a:t>26 June 1996</a:t>
            </a:r>
          </a:p>
        </p:txBody>
      </p:sp>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21863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1143000"/>
          </a:xfrm>
        </p:spPr>
        <p:txBody>
          <a:bodyPr/>
          <a:lstStyle/>
          <a:p>
            <a:r>
              <a:rPr lang="en-AU" dirty="0" smtClean="0"/>
              <a:t>Significant Incident Report No. 20</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7810">
            <a:off x="5449370" y="607149"/>
            <a:ext cx="3243412" cy="596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6" y="1412776"/>
            <a:ext cx="3007266" cy="461665"/>
          </a:xfrm>
          <a:prstGeom prst="rect">
            <a:avLst/>
          </a:prstGeom>
        </p:spPr>
        <p:txBody>
          <a:bodyPr wrap="square">
            <a:spAutoFit/>
          </a:bodyPr>
          <a:lstStyle/>
          <a:p>
            <a:pPr eaLnBrk="0" fontAlgn="base" hangingPunct="0">
              <a:spcBef>
                <a:spcPct val="0"/>
              </a:spcBef>
              <a:spcAft>
                <a:spcPct val="0"/>
              </a:spcAft>
            </a:pPr>
            <a:r>
              <a:rPr lang="en-AU" sz="2400" kern="0" dirty="0">
                <a:solidFill>
                  <a:prstClr val="black"/>
                </a:solidFill>
              </a:rPr>
              <a:t>February 1991</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754"/>
          <a:stretch/>
        </p:blipFill>
        <p:spPr bwMode="auto">
          <a:xfrm>
            <a:off x="395536" y="4653136"/>
            <a:ext cx="7456562" cy="1405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160" b="51033"/>
          <a:stretch/>
        </p:blipFill>
        <p:spPr bwMode="auto">
          <a:xfrm>
            <a:off x="251520" y="2852936"/>
            <a:ext cx="7456562" cy="558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24945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Significant Incident Report No. 36</a:t>
            </a:r>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6529">
            <a:off x="5323316" y="897882"/>
            <a:ext cx="3508392" cy="5389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16" y="2132856"/>
            <a:ext cx="6912768" cy="3093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5576" y="1412776"/>
            <a:ext cx="3007266" cy="461665"/>
          </a:xfrm>
          <a:prstGeom prst="rect">
            <a:avLst/>
          </a:prstGeom>
        </p:spPr>
        <p:txBody>
          <a:bodyPr wrap="square">
            <a:spAutoFit/>
          </a:bodyPr>
          <a:lstStyle/>
          <a:p>
            <a:pPr eaLnBrk="0" fontAlgn="base" hangingPunct="0">
              <a:spcBef>
                <a:spcPct val="0"/>
              </a:spcBef>
              <a:spcAft>
                <a:spcPct val="0"/>
              </a:spcAft>
            </a:pPr>
            <a:r>
              <a:rPr lang="en-AU" sz="2400" kern="0" dirty="0">
                <a:solidFill>
                  <a:prstClr val="black"/>
                </a:solidFill>
              </a:rPr>
              <a:t>27 April 1993</a:t>
            </a:r>
          </a:p>
        </p:txBody>
      </p:sp>
    </p:spTree>
    <p:extLst>
      <p:ext uri="{BB962C8B-B14F-4D97-AF65-F5344CB8AC3E}">
        <p14:creationId xmlns:p14="http://schemas.microsoft.com/office/powerpoint/2010/main" val="29437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Significant Incident Report No. 47</a:t>
            </a:r>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6584">
            <a:off x="5365664" y="730438"/>
            <a:ext cx="3580433" cy="570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231" r="23886"/>
          <a:stretch/>
        </p:blipFill>
        <p:spPr bwMode="auto">
          <a:xfrm>
            <a:off x="395536" y="2861205"/>
            <a:ext cx="6083670" cy="756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5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We are not bulletproof</a:t>
            </a:r>
            <a:endParaRPr lang="en-AU" dirty="0"/>
          </a:p>
        </p:txBody>
      </p:sp>
      <p:sp>
        <p:nvSpPr>
          <p:cNvPr id="2" name="Content Placeholder 1"/>
          <p:cNvSpPr>
            <a:spLocks noGrp="1"/>
          </p:cNvSpPr>
          <p:nvPr>
            <p:ph idx="1"/>
          </p:nvPr>
        </p:nvSpPr>
        <p:spPr>
          <a:xfrm>
            <a:off x="685800" y="1600200"/>
            <a:ext cx="5038328" cy="4495800"/>
          </a:xfrm>
        </p:spPr>
        <p:txBody>
          <a:bodyPr/>
          <a:lstStyle/>
          <a:p>
            <a:pPr marL="0" indent="0">
              <a:buNone/>
            </a:pPr>
            <a:r>
              <a:rPr lang="en-AU" dirty="0"/>
              <a:t>The human body is extremely fragile.</a:t>
            </a:r>
          </a:p>
          <a:p>
            <a:endParaRPr lang="en-AU" dirty="0"/>
          </a:p>
          <a:p>
            <a:pPr marL="0" indent="0">
              <a:buNone/>
            </a:pPr>
            <a:r>
              <a:rPr lang="en-AU" dirty="0"/>
              <a:t>Where engineers are involved in design this invariably means energies exceed human tolerance.</a:t>
            </a:r>
          </a:p>
          <a:p>
            <a:endParaRPr lang="en-AU" dirty="0"/>
          </a:p>
          <a:p>
            <a:pPr marL="0" indent="0">
              <a:buNone/>
            </a:pPr>
            <a:r>
              <a:rPr lang="en-AU" dirty="0" smtClean="0"/>
              <a:t>Therefore </a:t>
            </a:r>
            <a:r>
              <a:rPr lang="en-AU" dirty="0"/>
              <a:t>uncontrolled interaction with these energies will almost always result in serious injury or death.</a:t>
            </a:r>
          </a:p>
          <a:p>
            <a:pPr marL="0" indent="0">
              <a:buNone/>
            </a:pPr>
            <a:endParaRPr lang="en-AU" dirty="0" smtClean="0"/>
          </a:p>
        </p:txBody>
      </p:sp>
      <p:sp>
        <p:nvSpPr>
          <p:cNvPr id="6" name="Slide Number Placeholder 3"/>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pic>
        <p:nvPicPr>
          <p:cNvPr id="8199" name="Picture 7" descr="C:\Users\bec.moore@dmp.wa.gov.au\AppData\Local\Microsoft\Windows\Temporary Internet Files\Content.IE5\OEOGCJOZ\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556792"/>
            <a:ext cx="2625756"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4521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parts of MSI Act to be aware of</a:t>
            </a:r>
            <a:endParaRPr lang="en-AU" dirty="0"/>
          </a:p>
        </p:txBody>
      </p:sp>
      <p:sp>
        <p:nvSpPr>
          <p:cNvPr id="3" name="Content Placeholder 2"/>
          <p:cNvSpPr>
            <a:spLocks noGrp="1"/>
          </p:cNvSpPr>
          <p:nvPr>
            <p:ph idx="1"/>
          </p:nvPr>
        </p:nvSpPr>
        <p:spPr/>
        <p:txBody>
          <a:bodyPr/>
          <a:lstStyle/>
          <a:p>
            <a:pPr marL="0" indent="0">
              <a:buNone/>
            </a:pPr>
            <a:r>
              <a:rPr lang="en-AU" sz="2000" dirty="0"/>
              <a:t>78.	Some occurrences at mines to be notified and recorded</a:t>
            </a:r>
          </a:p>
          <a:p>
            <a:pPr marL="0" indent="0">
              <a:buNone/>
            </a:pPr>
            <a:r>
              <a:rPr lang="en-AU" sz="1800" dirty="0"/>
              <a:t>	(1)	The manager must immediately give notice to the district inspector for the region in which the mine is situated of an occurrence to which this section applies, whether or not any bodily injury to any person or damage to property has resulted from the occurrence, and must give to the district inspector such particulars in respect of the occurrence as the inspector may require</a:t>
            </a:r>
            <a:r>
              <a:rPr lang="en-AU" sz="1800" dirty="0" smtClean="0"/>
              <a:t>.</a:t>
            </a:r>
          </a:p>
          <a:p>
            <a:pPr marL="0" indent="0">
              <a:buNone/>
            </a:pPr>
            <a:endParaRPr lang="en-AU" sz="1800" dirty="0"/>
          </a:p>
          <a:p>
            <a:pPr marL="0" indent="0">
              <a:buNone/>
            </a:pPr>
            <a:r>
              <a:rPr lang="en-AU" sz="2000" dirty="0"/>
              <a:t>79.	Some potentially serious occurrences to be notified</a:t>
            </a:r>
          </a:p>
          <a:p>
            <a:pPr marL="0" indent="0">
              <a:buNone/>
            </a:pPr>
            <a:r>
              <a:rPr lang="en-AU" sz="1800" dirty="0"/>
              <a:t>	(1)	The manager must inform the district inspector for the region in which the mine is situated of any occurrence at the mine which in the manager’s opinion had the potential to cause serious injury or harm to health (other than an occurrence referred to in section 78) although no injury or harm in fact happened.</a:t>
            </a:r>
          </a:p>
          <a:p>
            <a:pPr marL="0" indent="0">
              <a:buNone/>
            </a:pPr>
            <a:endParaRPr lang="en-AU" sz="1800"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230053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Key parts of MSI </a:t>
            </a:r>
            <a:r>
              <a:rPr lang="en-AU" dirty="0" smtClean="0"/>
              <a:t>regulations </a:t>
            </a:r>
            <a:r>
              <a:rPr lang="en-AU" dirty="0"/>
              <a:t>to be aware of</a:t>
            </a:r>
          </a:p>
        </p:txBody>
      </p:sp>
      <p:sp>
        <p:nvSpPr>
          <p:cNvPr id="4" name="Content Placeholder 3"/>
          <p:cNvSpPr>
            <a:spLocks noGrp="1"/>
          </p:cNvSpPr>
          <p:nvPr>
            <p:ph idx="1"/>
          </p:nvPr>
        </p:nvSpPr>
        <p:spPr/>
        <p:txBody>
          <a:bodyPr/>
          <a:lstStyle/>
          <a:p>
            <a:pPr marL="0" indent="0">
              <a:buNone/>
            </a:pPr>
            <a:r>
              <a:rPr lang="en-AU" sz="2000" dirty="0"/>
              <a:t>3.3.	Provision of information — earth disturbing operations</a:t>
            </a:r>
            <a:r>
              <a:rPr lang="en-AU" sz="1800" dirty="0"/>
              <a:t> </a:t>
            </a:r>
          </a:p>
          <a:p>
            <a:pPr marL="0" indent="0">
              <a:buNone/>
            </a:pPr>
            <a:r>
              <a:rPr lang="en-AU" sz="1800" dirty="0"/>
              <a:t>	(1)	This regulation applies to any exploration operation that involves the disturbance of earth (including drilling, costeaning or trial pit excavation).</a:t>
            </a:r>
          </a:p>
          <a:p>
            <a:pPr marL="0" indent="0">
              <a:buNone/>
            </a:pPr>
            <a:r>
              <a:rPr lang="en-AU" sz="1800" dirty="0"/>
              <a:t>	(2)	For the purposes of section 47(3) of the Act, information relating to any exploration operation to which this regulation applies must, so far as is practicable — </a:t>
            </a:r>
          </a:p>
          <a:p>
            <a:pPr marL="0" indent="0">
              <a:buNone/>
            </a:pPr>
            <a:r>
              <a:rPr lang="en-AU" sz="1800" dirty="0"/>
              <a:t>	(a)	be provided before the exploration operation takes place; and</a:t>
            </a:r>
          </a:p>
          <a:p>
            <a:pPr marL="0" indent="0">
              <a:buNone/>
            </a:pPr>
            <a:r>
              <a:rPr lang="en-AU" sz="1800" dirty="0"/>
              <a:t>	(b)	include details of the location, scope and nature of all such exploration operations (including the intended date of commencement and conclusion of exploration activities) that are proposed during an ensuing 6 or 12 month period (as elected by the exploration manager).</a:t>
            </a:r>
          </a:p>
          <a:p>
            <a:endParaRPr lang="en-AU" dirty="0"/>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228158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Key parts of MSI regulations to be aware of</a:t>
            </a:r>
          </a:p>
        </p:txBody>
      </p:sp>
      <p:sp>
        <p:nvSpPr>
          <p:cNvPr id="5" name="Content Placeholder 4"/>
          <p:cNvSpPr>
            <a:spLocks noGrp="1"/>
          </p:cNvSpPr>
          <p:nvPr>
            <p:ph idx="1"/>
          </p:nvPr>
        </p:nvSpPr>
        <p:spPr>
          <a:xfrm>
            <a:off x="685800" y="1600200"/>
            <a:ext cx="8278688" cy="4495800"/>
          </a:xfrm>
        </p:spPr>
        <p:txBody>
          <a:bodyPr/>
          <a:lstStyle/>
          <a:p>
            <a:pPr marL="0" indent="0">
              <a:buNone/>
            </a:pPr>
            <a:r>
              <a:rPr lang="en-AU" sz="2000" dirty="0"/>
              <a:t>3.6.	Training of persons </a:t>
            </a:r>
          </a:p>
          <a:p>
            <a:pPr marL="0" indent="0">
              <a:buNone/>
            </a:pPr>
            <a:r>
              <a:rPr lang="en-AU" sz="1800" dirty="0"/>
              <a:t>	(1)	An employer must ensure that each employee engaged in exploration operations is provided with such training as is necessary to enable the employee to manage risks associated with the hazards of exploration operations in remote sites, including the lack of infrastructure and support and adverse climatic conditions.</a:t>
            </a:r>
          </a:p>
          <a:p>
            <a:pPr marL="0" indent="0">
              <a:buNone/>
            </a:pPr>
            <a:r>
              <a:rPr lang="en-AU" sz="1800" dirty="0"/>
              <a:t>	Penalty: See regulation 17.1.</a:t>
            </a:r>
          </a:p>
          <a:p>
            <a:pPr marL="0" indent="0">
              <a:buNone/>
            </a:pPr>
            <a:r>
              <a:rPr lang="en-AU" sz="1800" dirty="0"/>
              <a:t>	(2)	The requirement in </a:t>
            </a:r>
            <a:r>
              <a:rPr lang="en-AU" sz="1800" dirty="0" err="1"/>
              <a:t>subregulation</a:t>
            </a:r>
            <a:r>
              <a:rPr lang="en-AU" sz="1800" dirty="0"/>
              <a:t> (1) is in addition to the requirements of regulation 4.13.</a:t>
            </a:r>
          </a:p>
          <a:p>
            <a:pPr marL="0" indent="0">
              <a:buNone/>
            </a:pPr>
            <a:endParaRPr lang="en-AU" sz="1800" dirty="0" smtClean="0"/>
          </a:p>
          <a:p>
            <a:pPr marL="0" indent="0">
              <a:buNone/>
            </a:pPr>
            <a:r>
              <a:rPr lang="en-AU" sz="2000" dirty="0"/>
              <a:t>3.7.	Suitable equipment to be provided </a:t>
            </a:r>
          </a:p>
          <a:p>
            <a:pPr marL="0" indent="0">
              <a:buNone/>
            </a:pPr>
            <a:r>
              <a:rPr lang="en-AU" sz="1800" dirty="0"/>
              <a:t>		An employer must ensure that employees engaged in exploration operations are provided with suitable vehicles and appropriate equipment (including communications and emergency equipment) to engage in that operation.</a:t>
            </a:r>
          </a:p>
          <a:p>
            <a:pPr marL="0" indent="0">
              <a:buNone/>
            </a:pPr>
            <a:r>
              <a:rPr lang="en-AU" sz="1800" dirty="0"/>
              <a:t>	Penalty: See regulation 17.1.</a:t>
            </a:r>
          </a:p>
          <a:p>
            <a:endParaRPr lang="en-AU" dirty="0"/>
          </a:p>
        </p:txBody>
      </p:sp>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120504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prstClr val="black"/>
                </a:solidFill>
                <a:latin typeface="Arial" panose="020B0604020202020204" pitchFamily="34" charset="0"/>
                <a:cs typeface="Arial" panose="020B0604020202020204" pitchFamily="34" charset="0"/>
              </a:rPr>
              <a:t>Safe drilling: The </a:t>
            </a:r>
            <a:r>
              <a:rPr lang="en-AU" dirty="0" smtClean="0">
                <a:solidFill>
                  <a:prstClr val="black"/>
                </a:solidFill>
                <a:latin typeface="Arial" panose="020B0604020202020204" pitchFamily="34" charset="0"/>
                <a:cs typeface="Arial" panose="020B0604020202020204" pitchFamily="34" charset="0"/>
              </a:rPr>
              <a:t>journey (part 1)</a:t>
            </a:r>
            <a:endParaRPr lang="en-AU" dirty="0">
              <a:solidFill>
                <a:srgbClr val="CF5E31"/>
              </a:solidFill>
            </a:endParaRPr>
          </a:p>
        </p:txBody>
      </p:sp>
      <p:sp>
        <p:nvSpPr>
          <p:cNvPr id="6" name="Content Placeholder 5"/>
          <p:cNvSpPr>
            <a:spLocks noGrp="1"/>
          </p:cNvSpPr>
          <p:nvPr>
            <p:ph idx="1"/>
          </p:nvPr>
        </p:nvSpPr>
        <p:spPr/>
        <p:txBody>
          <a:bodyPr/>
          <a:lstStyle/>
          <a:p>
            <a:pPr marL="0" indent="0">
              <a:buNone/>
            </a:pPr>
            <a:r>
              <a:rPr lang="en-AU" dirty="0">
                <a:solidFill>
                  <a:srgbClr val="CF5E31"/>
                </a:solidFill>
              </a:rPr>
              <a:t>The past</a:t>
            </a: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p:txBody>
      </p:sp>
      <p:pic>
        <p:nvPicPr>
          <p:cNvPr id="4" name="Picture 10" descr="http://tse1.mm.bing.net/th?&amp;id=OIP.M46ba388d0ba44ae95014412eaeccc700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24944"/>
            <a:ext cx="4007923" cy="22577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364512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Key parts of MSI regulations to be aware of</a:t>
            </a:r>
          </a:p>
        </p:txBody>
      </p:sp>
      <p:sp>
        <p:nvSpPr>
          <p:cNvPr id="4" name="Content Placeholder 3"/>
          <p:cNvSpPr>
            <a:spLocks noGrp="1"/>
          </p:cNvSpPr>
          <p:nvPr>
            <p:ph idx="1"/>
          </p:nvPr>
        </p:nvSpPr>
        <p:spPr/>
        <p:txBody>
          <a:bodyPr/>
          <a:lstStyle/>
          <a:p>
            <a:pPr marL="0" indent="0">
              <a:buNone/>
            </a:pPr>
            <a:r>
              <a:rPr lang="en-AU" sz="2000" dirty="0"/>
              <a:t>3.9.	Drilling and excavation operations </a:t>
            </a:r>
          </a:p>
          <a:p>
            <a:pPr marL="0" indent="0">
              <a:buNone/>
            </a:pPr>
            <a:r>
              <a:rPr lang="en-AU" sz="1800" dirty="0"/>
              <a:t>		An employer must ensure that any employee engaged in exploration operations does not engage in drilling or excavation operations unless the employee is adequately trained and competent to do so.</a:t>
            </a:r>
          </a:p>
          <a:p>
            <a:pPr marL="0" indent="0">
              <a:buNone/>
            </a:pPr>
            <a:r>
              <a:rPr lang="en-AU" sz="1800" dirty="0"/>
              <a:t>	Penalty: See regulation 17.1.</a:t>
            </a:r>
          </a:p>
          <a:p>
            <a:endParaRPr lang="en-AU" dirty="0"/>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558846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parts of MSI regulations to be aware of</a:t>
            </a:r>
          </a:p>
        </p:txBody>
      </p:sp>
      <p:sp>
        <p:nvSpPr>
          <p:cNvPr id="5" name="Content Placeholder 4"/>
          <p:cNvSpPr>
            <a:spLocks noGrp="1"/>
          </p:cNvSpPr>
          <p:nvPr>
            <p:ph idx="1"/>
          </p:nvPr>
        </p:nvSpPr>
        <p:spPr/>
        <p:txBody>
          <a:bodyPr/>
          <a:lstStyle/>
          <a:p>
            <a:pPr marL="0" indent="0">
              <a:buNone/>
            </a:pPr>
            <a:r>
              <a:rPr lang="en-AU" sz="2000" dirty="0"/>
              <a:t>6.3.	Designer to identify hazards associated with plant and to assess risks </a:t>
            </a:r>
          </a:p>
          <a:p>
            <a:pPr marL="0" indent="0">
              <a:buNone/>
            </a:pPr>
            <a:r>
              <a:rPr lang="en-AU" sz="1800" dirty="0"/>
              <a:t>		A designer must — </a:t>
            </a:r>
          </a:p>
          <a:p>
            <a:pPr marL="0" indent="0">
              <a:buNone/>
            </a:pPr>
            <a:r>
              <a:rPr lang="en-AU" sz="1800" dirty="0"/>
              <a:t>	(a)	identify any hazard associated with plant, during the design process, if the plant is intended for use at a mine; and</a:t>
            </a:r>
          </a:p>
          <a:p>
            <a:pPr marL="0" indent="0">
              <a:buNone/>
            </a:pPr>
            <a:r>
              <a:rPr lang="en-AU" sz="1800" dirty="0"/>
              <a:t>	(b)	assess the risk of exposure of a person to a hazard, if any, identified under paragraph (a).</a:t>
            </a:r>
          </a:p>
          <a:p>
            <a:pPr marL="0" indent="0">
              <a:buNone/>
            </a:pPr>
            <a:r>
              <a:rPr lang="en-AU" sz="1800" dirty="0"/>
              <a:t>	Penalty: See regulation 17.1</a:t>
            </a:r>
            <a:r>
              <a:rPr lang="en-AU" sz="1800" dirty="0" smtClean="0"/>
              <a:t>.</a:t>
            </a:r>
          </a:p>
          <a:p>
            <a:pPr marL="0" indent="0">
              <a:buNone/>
            </a:pPr>
            <a:endParaRPr lang="en-AU" sz="1800" dirty="0"/>
          </a:p>
          <a:p>
            <a:pPr marL="0" indent="0">
              <a:buNone/>
            </a:pPr>
            <a:r>
              <a:rPr lang="en-AU" sz="2000" dirty="0"/>
              <a:t>6.6.	Manufacturer to identify hazards and to assess and reduce risks if designer outside jurisdiction </a:t>
            </a:r>
          </a:p>
          <a:p>
            <a:pPr marL="0" indent="0">
              <a:buNone/>
            </a:pPr>
            <a:r>
              <a:rPr lang="en-AU" sz="1800" dirty="0"/>
              <a:t>		If the designer of plant is not within the jurisdiction of the State, the manufacturer of the plant must carry out the designer’s duties under regulations 6.3 and 6.4.</a:t>
            </a:r>
          </a:p>
          <a:p>
            <a:pPr marL="0" indent="0">
              <a:buNone/>
            </a:pPr>
            <a:r>
              <a:rPr lang="en-AU" sz="1800" dirty="0"/>
              <a:t>	Penalty: See regulation 17.1.</a:t>
            </a:r>
          </a:p>
          <a:p>
            <a:endParaRPr lang="en-AU" dirty="0"/>
          </a:p>
        </p:txBody>
      </p:sp>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409214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Key parts of MSI regulations to be aware of</a:t>
            </a:r>
          </a:p>
        </p:txBody>
      </p:sp>
      <p:sp>
        <p:nvSpPr>
          <p:cNvPr id="4" name="Content Placeholder 3"/>
          <p:cNvSpPr>
            <a:spLocks noGrp="1"/>
          </p:cNvSpPr>
          <p:nvPr>
            <p:ph idx="1"/>
          </p:nvPr>
        </p:nvSpPr>
        <p:spPr>
          <a:xfrm>
            <a:off x="578296" y="1196752"/>
            <a:ext cx="8674224" cy="4495800"/>
          </a:xfrm>
        </p:spPr>
        <p:txBody>
          <a:bodyPr/>
          <a:lstStyle/>
          <a:p>
            <a:pPr marL="0" indent="0">
              <a:buNone/>
            </a:pPr>
            <a:r>
              <a:rPr lang="en-AU" sz="2000" dirty="0"/>
              <a:t>6.17.	Employer to identify hazards associated with plant and to assess risks</a:t>
            </a:r>
            <a:r>
              <a:rPr lang="en-AU" sz="1800" dirty="0"/>
              <a:t> </a:t>
            </a:r>
          </a:p>
          <a:p>
            <a:pPr marL="0" indent="0">
              <a:buNone/>
            </a:pPr>
            <a:r>
              <a:rPr lang="en-AU" sz="1800" dirty="0"/>
              <a:t>	(1)	An employer must identify all reasonably foreseeable hazards associated with plant — </a:t>
            </a:r>
          </a:p>
          <a:p>
            <a:pPr marL="0" indent="0">
              <a:buNone/>
            </a:pPr>
            <a:r>
              <a:rPr lang="en-AU" sz="1800" dirty="0"/>
              <a:t>	(a)	both before and during the introduction of plant at a mine; and</a:t>
            </a:r>
          </a:p>
          <a:p>
            <a:pPr marL="0" indent="0">
              <a:buNone/>
            </a:pPr>
            <a:r>
              <a:rPr lang="en-AU" sz="1800" dirty="0"/>
              <a:t>	(b)	both before and during — </a:t>
            </a:r>
          </a:p>
          <a:p>
            <a:pPr marL="0" indent="0">
              <a:buNone/>
            </a:pPr>
            <a:r>
              <a:rPr lang="en-AU" sz="1800" dirty="0"/>
              <a:t>	(</a:t>
            </a:r>
            <a:r>
              <a:rPr lang="en-AU" sz="1800" dirty="0" err="1"/>
              <a:t>i</a:t>
            </a:r>
            <a:r>
              <a:rPr lang="en-AU" sz="1800" dirty="0"/>
              <a:t>)	any alteration to the plant;</a:t>
            </a:r>
          </a:p>
          <a:p>
            <a:pPr marL="0" indent="0">
              <a:buNone/>
            </a:pPr>
            <a:r>
              <a:rPr lang="en-AU" sz="1800" dirty="0"/>
              <a:t>	(ii)	any change in the way the plant is used;</a:t>
            </a:r>
          </a:p>
          <a:p>
            <a:pPr marL="0" indent="0">
              <a:buNone/>
            </a:pPr>
            <a:r>
              <a:rPr lang="en-AU" sz="1800" dirty="0"/>
              <a:t>	(iii)	any change in a system of work associated with the plant,</a:t>
            </a:r>
          </a:p>
          <a:p>
            <a:pPr marL="0" indent="0">
              <a:buNone/>
            </a:pPr>
            <a:r>
              <a:rPr lang="en-AU" sz="1800" dirty="0"/>
              <a:t>		(including, where appropriate, a change in the location of the plant), which is likely to involve a risk of a person being exposed to a hazard; and</a:t>
            </a:r>
          </a:p>
          <a:p>
            <a:pPr marL="0" indent="0">
              <a:buNone/>
            </a:pPr>
            <a:r>
              <a:rPr lang="en-AU" sz="1800" dirty="0"/>
              <a:t>	(c)	that may become apparent as a result of new or further safety or health information relating to the plant or its associated systems of work becoming available to the employer; and</a:t>
            </a:r>
          </a:p>
          <a:p>
            <a:pPr marL="0" indent="0">
              <a:buNone/>
            </a:pPr>
            <a:r>
              <a:rPr lang="en-AU" sz="1800" dirty="0"/>
              <a:t>	(d)	assess the risk of exposure of a person to each hazard, if any, identified.</a:t>
            </a:r>
          </a:p>
          <a:p>
            <a:pPr marL="0" indent="0">
              <a:buNone/>
            </a:pPr>
            <a:r>
              <a:rPr lang="en-AU" sz="1800" dirty="0"/>
              <a:t>	Penalty: See regulation 17.1.</a:t>
            </a:r>
          </a:p>
          <a:p>
            <a:endParaRPr lang="en-AU" dirty="0"/>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402519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Mineral exploration drilling – code of practice</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23</a:t>
            </a:fld>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20547815">
            <a:off x="971276" y="1797633"/>
            <a:ext cx="2655462" cy="3753168"/>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4283968" y="1600200"/>
            <a:ext cx="4174232"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AU" dirty="0" smtClean="0">
                <a:solidFill>
                  <a:prstClr val="black"/>
                </a:solidFill>
              </a:rPr>
              <a:t>Part 1 </a:t>
            </a:r>
          </a:p>
          <a:p>
            <a:pPr marL="0" indent="0">
              <a:buFontTx/>
              <a:buNone/>
            </a:pPr>
            <a:r>
              <a:rPr lang="en-AU" b="1" dirty="0" smtClean="0">
                <a:solidFill>
                  <a:srgbClr val="CF5E31"/>
                </a:solidFill>
              </a:rPr>
              <a:t>Risk management approach</a:t>
            </a:r>
          </a:p>
          <a:p>
            <a:pPr marL="0" indent="0">
              <a:buFontTx/>
              <a:buNone/>
            </a:pPr>
            <a:endParaRPr lang="en-AU" dirty="0" smtClean="0">
              <a:solidFill>
                <a:prstClr val="black"/>
              </a:solidFill>
            </a:endParaRPr>
          </a:p>
          <a:p>
            <a:pPr marL="0" indent="0">
              <a:buFontTx/>
              <a:buNone/>
            </a:pPr>
            <a:r>
              <a:rPr lang="en-AU" dirty="0" smtClean="0">
                <a:solidFill>
                  <a:prstClr val="black"/>
                </a:solidFill>
              </a:rPr>
              <a:t>Part 2</a:t>
            </a:r>
          </a:p>
          <a:p>
            <a:pPr marL="0" indent="0">
              <a:buFontTx/>
              <a:buNone/>
            </a:pPr>
            <a:r>
              <a:rPr lang="en-AU" b="1" dirty="0" smtClean="0">
                <a:solidFill>
                  <a:srgbClr val="CF5E31"/>
                </a:solidFill>
              </a:rPr>
              <a:t>Drilling hazards</a:t>
            </a:r>
          </a:p>
          <a:p>
            <a:pPr marL="0" indent="0">
              <a:buFontTx/>
              <a:buNone/>
            </a:pPr>
            <a:endParaRPr lang="en-AU" dirty="0" smtClean="0">
              <a:solidFill>
                <a:prstClr val="black"/>
              </a:solidFill>
            </a:endParaRPr>
          </a:p>
          <a:p>
            <a:pPr marL="0" indent="0">
              <a:buFontTx/>
              <a:buNone/>
            </a:pPr>
            <a:r>
              <a:rPr lang="en-AU" dirty="0" smtClean="0">
                <a:solidFill>
                  <a:prstClr val="black"/>
                </a:solidFill>
              </a:rPr>
              <a:t>Part 3</a:t>
            </a:r>
          </a:p>
          <a:p>
            <a:pPr marL="0" indent="0">
              <a:buFontTx/>
              <a:buNone/>
            </a:pPr>
            <a:r>
              <a:rPr lang="en-AU" b="1" dirty="0" smtClean="0">
                <a:solidFill>
                  <a:srgbClr val="CF5E31"/>
                </a:solidFill>
              </a:rPr>
              <a:t>Emergency preparedness</a:t>
            </a:r>
            <a:endParaRPr lang="en-AU" b="1" dirty="0">
              <a:solidFill>
                <a:srgbClr val="CF5E31"/>
              </a:solidFill>
            </a:endParaRPr>
          </a:p>
        </p:txBody>
      </p:sp>
    </p:spTree>
    <p:extLst>
      <p:ext uri="{BB962C8B-B14F-4D97-AF65-F5344CB8AC3E}">
        <p14:creationId xmlns:p14="http://schemas.microsoft.com/office/powerpoint/2010/main" val="3562909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z="2800" dirty="0" smtClean="0"/>
              <a:t>How has the code been developed?</a:t>
            </a:r>
          </a:p>
        </p:txBody>
      </p:sp>
      <p:sp>
        <p:nvSpPr>
          <p:cNvPr id="4099" name="Content Placeholder 2"/>
          <p:cNvSpPr>
            <a:spLocks noGrp="1"/>
          </p:cNvSpPr>
          <p:nvPr>
            <p:ph idx="1"/>
          </p:nvPr>
        </p:nvSpPr>
        <p:spPr/>
        <p:txBody>
          <a:bodyPr/>
          <a:lstStyle/>
          <a:p>
            <a:pPr>
              <a:spcBef>
                <a:spcPct val="0"/>
              </a:spcBef>
              <a:spcAft>
                <a:spcPts val="600"/>
              </a:spcAft>
            </a:pPr>
            <a:r>
              <a:rPr lang="en-AU" dirty="0" smtClean="0"/>
              <a:t>Mineral exploration drilling in remote </a:t>
            </a:r>
          </a:p>
          <a:p>
            <a:pPr marL="0" indent="0">
              <a:spcBef>
                <a:spcPct val="0"/>
              </a:spcBef>
              <a:spcAft>
                <a:spcPts val="600"/>
              </a:spcAft>
              <a:buNone/>
              <a:tabLst>
                <a:tab pos="363538" algn="l"/>
              </a:tabLst>
            </a:pPr>
            <a:r>
              <a:rPr lang="en-AU" dirty="0" smtClean="0"/>
              <a:t>	locations</a:t>
            </a:r>
          </a:p>
          <a:p>
            <a:pPr>
              <a:spcBef>
                <a:spcPct val="0"/>
              </a:spcBef>
              <a:spcAft>
                <a:spcPts val="600"/>
              </a:spcAft>
            </a:pPr>
            <a:r>
              <a:rPr lang="en-AU" dirty="0" smtClean="0"/>
              <a:t>Developed with industry input from </a:t>
            </a:r>
          </a:p>
          <a:p>
            <a:pPr marL="0" indent="0">
              <a:spcBef>
                <a:spcPct val="0"/>
              </a:spcBef>
              <a:spcAft>
                <a:spcPts val="600"/>
              </a:spcAft>
              <a:buNone/>
              <a:tabLst>
                <a:tab pos="363538" algn="l"/>
              </a:tabLst>
            </a:pPr>
            <a:r>
              <a:rPr lang="en-AU" dirty="0" smtClean="0"/>
              <a:t>	various sources</a:t>
            </a:r>
          </a:p>
          <a:p>
            <a:pPr lvl="1">
              <a:spcBef>
                <a:spcPct val="0"/>
              </a:spcBef>
              <a:spcAft>
                <a:spcPts val="600"/>
              </a:spcAft>
            </a:pPr>
            <a:r>
              <a:rPr lang="en-AU" sz="2200" dirty="0" smtClean="0"/>
              <a:t>Working and focus groups</a:t>
            </a:r>
          </a:p>
          <a:p>
            <a:pPr lvl="1">
              <a:spcBef>
                <a:spcPct val="0"/>
              </a:spcBef>
              <a:spcAft>
                <a:spcPts val="600"/>
              </a:spcAft>
            </a:pPr>
            <a:r>
              <a:rPr lang="en-AU" sz="2200" dirty="0" smtClean="0"/>
              <a:t>2010 and 2011 Exploration Safety </a:t>
            </a:r>
            <a:r>
              <a:rPr lang="en-AU" sz="2200" dirty="0" err="1" smtClean="0"/>
              <a:t>Roadshows</a:t>
            </a:r>
            <a:endParaRPr lang="en-AU" sz="2200" dirty="0" smtClean="0"/>
          </a:p>
          <a:p>
            <a:pPr lvl="1">
              <a:spcBef>
                <a:spcPct val="0"/>
              </a:spcBef>
              <a:spcAft>
                <a:spcPts val="600"/>
              </a:spcAft>
            </a:pPr>
            <a:r>
              <a:rPr lang="en-AU" sz="2200" dirty="0" smtClean="0"/>
              <a:t>Industry comment sought early 2012</a:t>
            </a:r>
          </a:p>
          <a:p>
            <a:pPr lvl="1">
              <a:spcBef>
                <a:spcPct val="0"/>
              </a:spcBef>
              <a:spcAft>
                <a:spcPts val="600"/>
              </a:spcAft>
            </a:pPr>
            <a:r>
              <a:rPr lang="en-AU" sz="2200" dirty="0" smtClean="0"/>
              <a:t>ADIA </a:t>
            </a:r>
            <a:r>
              <a:rPr lang="en-AU" sz="2200" dirty="0" err="1" smtClean="0"/>
              <a:t>Sundowner</a:t>
            </a:r>
            <a:r>
              <a:rPr lang="en-AU" sz="2200" dirty="0" smtClean="0"/>
              <a:t> March 2012</a:t>
            </a:r>
          </a:p>
          <a:p>
            <a:pPr>
              <a:spcBef>
                <a:spcPct val="0"/>
              </a:spcBef>
              <a:spcAft>
                <a:spcPts val="600"/>
              </a:spcAft>
            </a:pPr>
            <a:r>
              <a:rPr lang="en-AU" dirty="0" smtClean="0"/>
              <a:t>Designed for ease of use and risk-based approach</a:t>
            </a:r>
          </a:p>
          <a:p>
            <a:pPr>
              <a:spcBef>
                <a:spcPct val="0"/>
              </a:spcBef>
              <a:spcAft>
                <a:spcPts val="600"/>
              </a:spcAft>
            </a:pPr>
            <a:r>
              <a:rPr lang="en-AU" dirty="0" smtClean="0"/>
              <a:t>Released December 2012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65597">
            <a:off x="6768788" y="209967"/>
            <a:ext cx="2258170" cy="3191643"/>
          </a:xfrm>
          <a:prstGeom prst="rect">
            <a:avLst/>
          </a:prstGeom>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24</a:t>
            </a:fld>
            <a:endParaRPr lang="en-US" dirty="0"/>
          </a:p>
        </p:txBody>
      </p:sp>
    </p:spTree>
    <p:extLst>
      <p:ext uri="{BB962C8B-B14F-4D97-AF65-F5344CB8AC3E}">
        <p14:creationId xmlns:p14="http://schemas.microsoft.com/office/powerpoint/2010/main" val="377393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MHpEXiTa4__H-dozplMyzOZrFyx5udcJNt8vIDiNEMxHL3MMxq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328" y="1870374"/>
            <a:ext cx="2376264" cy="3803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petroleumhistory.org/OilHistory/images/steam/pre-Keyston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16" y="2935213"/>
            <a:ext cx="3185142" cy="2149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livinghistoryfarm.org/farminginthe40s/media/water_020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2852936"/>
            <a:ext cx="306705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a:t>Evolution of drilling</a:t>
            </a: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275810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 Resources Safety do</a:t>
            </a:r>
            <a:r>
              <a:rPr lang="en-AU" dirty="0" smtClean="0"/>
              <a:t>?</a:t>
            </a:r>
            <a:endParaRPr lang="en-AU" dirty="0"/>
          </a:p>
        </p:txBody>
      </p:sp>
      <p:sp>
        <p:nvSpPr>
          <p:cNvPr id="5" name="Content Placeholder 4"/>
          <p:cNvSpPr>
            <a:spLocks noGrp="1"/>
          </p:cNvSpPr>
          <p:nvPr>
            <p:ph idx="1"/>
          </p:nvPr>
        </p:nvSpPr>
        <p:spPr/>
        <p:txBody>
          <a:bodyPr/>
          <a:lstStyle/>
          <a:p>
            <a:pPr marL="0" indent="0">
              <a:buNone/>
            </a:pPr>
            <a:r>
              <a:rPr lang="en-AU" dirty="0">
                <a:solidFill>
                  <a:schemeClr val="accent6">
                    <a:lumMod val="75000"/>
                  </a:schemeClr>
                </a:solidFill>
              </a:rPr>
              <a:t>Resources Safety promotes safety in the mining, dangerous goods and petroleum industries in Western Australia by raising awareness, promoting compliance, using enforcement when necessary and providing specialist advice</a:t>
            </a:r>
          </a:p>
          <a:p>
            <a:endParaRPr lang="en-AU" dirty="0">
              <a:solidFill>
                <a:schemeClr val="accent6">
                  <a:lumMod val="75000"/>
                </a:schemeClr>
              </a:solidFill>
            </a:endParaRPr>
          </a:p>
          <a:p>
            <a:pPr marL="0" indent="0">
              <a:buNone/>
            </a:pPr>
            <a:r>
              <a:rPr lang="en-AU" dirty="0">
                <a:solidFill>
                  <a:srgbClr val="CF5E31"/>
                </a:solidFill>
              </a:rPr>
              <a:t>Outcome: </a:t>
            </a:r>
            <a:r>
              <a:rPr lang="en-AU" dirty="0"/>
              <a:t>Responsible exploration and development of mineral and energy resources ensuring community expectations are met</a:t>
            </a:r>
          </a:p>
          <a:p>
            <a:endParaRPr lang="en-AU" dirty="0">
              <a:solidFill>
                <a:schemeClr val="accent6">
                  <a:lumMod val="75000"/>
                </a:schemeClr>
              </a:solidFill>
            </a:endParaRP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366914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dirty="0"/>
              <a:t>What governs </a:t>
            </a:r>
            <a:r>
              <a:rPr lang="en-AU" dirty="0" smtClean="0"/>
              <a:t>exploration </a:t>
            </a:r>
            <a:r>
              <a:rPr lang="en-AU" dirty="0"/>
              <a:t>safety and </a:t>
            </a:r>
            <a:r>
              <a:rPr lang="en-AU" dirty="0" smtClean="0"/>
              <a:t>health?</a:t>
            </a:r>
          </a:p>
        </p:txBody>
      </p:sp>
      <p:graphicFrame>
        <p:nvGraphicFramePr>
          <p:cNvPr id="4" name="Diagram 3"/>
          <p:cNvGraphicFramePr/>
          <p:nvPr>
            <p:extLst>
              <p:ext uri="{D42A27DB-BD31-4B8C-83A1-F6EECF244321}">
                <p14:modId xmlns:p14="http://schemas.microsoft.com/office/powerpoint/2010/main" val="537646194"/>
              </p:ext>
            </p:extLst>
          </p:nvPr>
        </p:nvGraphicFramePr>
        <p:xfrm>
          <a:off x="467544" y="1268760"/>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419119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90264"/>
            <a:ext cx="7772400" cy="1143000"/>
          </a:xfrm>
        </p:spPr>
        <p:txBody>
          <a:bodyPr/>
          <a:lstStyle/>
          <a:p>
            <a:pPr eaLnBrk="1" hangingPunct="1"/>
            <a:r>
              <a:rPr lang="en-AU" dirty="0" smtClean="0"/>
              <a:t>What are the objects of the Act?</a:t>
            </a:r>
            <a:endParaRPr lang="en-US" dirty="0" smtClean="0"/>
          </a:p>
        </p:txBody>
      </p:sp>
      <p:graphicFrame>
        <p:nvGraphicFramePr>
          <p:cNvPr id="4" name="Diagram 3"/>
          <p:cNvGraphicFramePr/>
          <p:nvPr>
            <p:extLst>
              <p:ext uri="{D42A27DB-BD31-4B8C-83A1-F6EECF244321}">
                <p14:modId xmlns:p14="http://schemas.microsoft.com/office/powerpoint/2010/main" val="3303215744"/>
              </p:ext>
            </p:extLst>
          </p:nvPr>
        </p:nvGraphicFramePr>
        <p:xfrm>
          <a:off x="467544" y="764704"/>
          <a:ext cx="849694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299683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437063"/>
            <a:ext cx="32559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370263"/>
            <a:ext cx="32559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124200"/>
            <a:ext cx="32575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AU" altLang="en-US" dirty="0"/>
              <a:t>Our </a:t>
            </a:r>
            <a:r>
              <a:rPr lang="en-AU" altLang="en-US" dirty="0" smtClean="0"/>
              <a:t>commitment</a:t>
            </a:r>
            <a:endParaRPr lang="en-AU" dirty="0"/>
          </a:p>
        </p:txBody>
      </p:sp>
      <p:sp>
        <p:nvSpPr>
          <p:cNvPr id="7" name="Content Placeholder 6"/>
          <p:cNvSpPr>
            <a:spLocks noGrp="1"/>
          </p:cNvSpPr>
          <p:nvPr>
            <p:ph idx="1"/>
          </p:nvPr>
        </p:nvSpPr>
        <p:spPr/>
        <p:txBody>
          <a:bodyPr/>
          <a:lstStyle/>
          <a:p>
            <a:pPr marL="0" lvl="0" indent="0">
              <a:buNone/>
            </a:pPr>
            <a:r>
              <a:rPr lang="en-AU" altLang="en-US" dirty="0">
                <a:solidFill>
                  <a:prstClr val="black"/>
                </a:solidFill>
                <a:ea typeface="ＭＳ Ｐゴシック" pitchFamily="-124" charset="-128"/>
              </a:rPr>
              <a:t>To work with industry to reduce serious accidents and incidents, and provide tangible support in achieving a positive cultural change.</a:t>
            </a:r>
          </a:p>
          <a:p>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378268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83475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15536" y="228600"/>
            <a:ext cx="8450832" cy="11430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algn="ctr"/>
            <a:r>
              <a:rPr lang="en-AU" kern="0" dirty="0" smtClean="0">
                <a:solidFill>
                  <a:srgbClr val="F79646">
                    <a:lumMod val="75000"/>
                  </a:srgbClr>
                </a:solidFill>
              </a:rPr>
              <a:t>Resources Safety’s focus for mining</a:t>
            </a:r>
            <a:endParaRPr lang="en-AU" kern="0" dirty="0">
              <a:solidFill>
                <a:srgbClr val="F79646">
                  <a:lumMod val="75000"/>
                </a:srgbClr>
              </a:solidFill>
            </a:endParaRPr>
          </a:p>
        </p:txBody>
      </p:sp>
      <p:sp>
        <p:nvSpPr>
          <p:cNvPr id="5" name="Oval 4"/>
          <p:cNvSpPr/>
          <p:nvPr/>
        </p:nvSpPr>
        <p:spPr bwMode="auto">
          <a:xfrm>
            <a:off x="-108520" y="3573016"/>
            <a:ext cx="2987824" cy="2592289"/>
          </a:xfrm>
          <a:prstGeom prst="ellipse">
            <a:avLst/>
          </a:prstGeom>
          <a:noFill/>
          <a:ln w="28575" cap="flat" cmpd="sng" algn="ctr">
            <a:solidFill>
              <a:srgbClr val="CF5E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6" name="Oval 5"/>
          <p:cNvSpPr/>
          <p:nvPr/>
        </p:nvSpPr>
        <p:spPr bwMode="auto">
          <a:xfrm>
            <a:off x="3024336" y="4788577"/>
            <a:ext cx="2987824" cy="368615"/>
          </a:xfrm>
          <a:prstGeom prst="ellipse">
            <a:avLst/>
          </a:prstGeom>
          <a:noFill/>
          <a:ln w="28575" cap="flat" cmpd="sng" algn="ctr">
            <a:solidFill>
              <a:srgbClr val="CF5E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7" name="Oval 6"/>
          <p:cNvSpPr/>
          <p:nvPr/>
        </p:nvSpPr>
        <p:spPr bwMode="auto">
          <a:xfrm>
            <a:off x="3024336" y="5148617"/>
            <a:ext cx="2987824" cy="368615"/>
          </a:xfrm>
          <a:prstGeom prst="ellipse">
            <a:avLst/>
          </a:prstGeom>
          <a:noFill/>
          <a:ln w="28575" cap="flat" cmpd="sng" algn="ctr">
            <a:solidFill>
              <a:srgbClr val="CF5E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8" name="Oval 7"/>
          <p:cNvSpPr/>
          <p:nvPr/>
        </p:nvSpPr>
        <p:spPr bwMode="auto">
          <a:xfrm>
            <a:off x="5976664" y="4567734"/>
            <a:ext cx="2987824" cy="661466"/>
          </a:xfrm>
          <a:prstGeom prst="ellipse">
            <a:avLst/>
          </a:prstGeom>
          <a:noFill/>
          <a:ln w="28575" cap="flat" cmpd="sng" algn="ctr">
            <a:solidFill>
              <a:srgbClr val="CF5E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9" name="Slide Number Placeholder 8"/>
          <p:cNvSpPr>
            <a:spLocks noGrp="1"/>
          </p:cNvSpPr>
          <p:nvPr>
            <p:ph type="sldNum" sz="quarter" idx="10"/>
          </p:nvPr>
        </p:nvSpPr>
        <p:spPr/>
        <p:txBody>
          <a:bodyPr/>
          <a:lstStyle/>
          <a:p>
            <a:pPr>
              <a:defRPr/>
            </a:pPr>
            <a:fld id="{9D30122D-1597-4234-B249-780DB57BB217}" type="slidenum">
              <a:rPr lang="en-US" smtClean="0"/>
              <a:pPr>
                <a:defRPr/>
              </a:pPr>
              <a:t>8</a:t>
            </a:fld>
            <a:endParaRPr lang="en-US"/>
          </a:p>
        </p:txBody>
      </p:sp>
    </p:spTree>
    <p:extLst>
      <p:ext uri="{BB962C8B-B14F-4D97-AF65-F5344CB8AC3E}">
        <p14:creationId xmlns:p14="http://schemas.microsoft.com/office/powerpoint/2010/main" val="37834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solidFill>
                <a:prstClr val="black"/>
              </a:solidFill>
            </a:endParaRPr>
          </a:p>
        </p:txBody>
      </p:sp>
      <p:sp>
        <p:nvSpPr>
          <p:cNvPr id="5" name="Rectangle 4"/>
          <p:cNvSpPr>
            <a:spLocks noChangeArrowheads="1"/>
          </p:cNvSpPr>
          <p:nvPr/>
        </p:nvSpPr>
        <p:spPr bwMode="auto">
          <a:xfrm>
            <a:off x="530774" y="572541"/>
            <a:ext cx="7806630" cy="51435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0000"/>
              </a:lnSpc>
            </a:pPr>
            <a:r>
              <a:rPr lang="en-AU" sz="2800" dirty="0">
                <a:solidFill>
                  <a:prstClr val="white"/>
                </a:solidFill>
              </a:rPr>
              <a:t>What are the characteristics of a resilient culture?</a:t>
            </a:r>
            <a:endParaRPr lang="en-AU" sz="2600" dirty="0">
              <a:solidFill>
                <a:prstClr val="white"/>
              </a:solidFill>
              <a:latin typeface="Trebuchet MS" pitchFamily="34" charset="0"/>
            </a:endParaRPr>
          </a:p>
        </p:txBody>
      </p:sp>
      <p:graphicFrame>
        <p:nvGraphicFramePr>
          <p:cNvPr id="6" name="Group 5"/>
          <p:cNvGraphicFramePr>
            <a:graphicFrameLocks/>
          </p:cNvGraphicFramePr>
          <p:nvPr/>
        </p:nvGraphicFramePr>
        <p:xfrm>
          <a:off x="171450" y="1143000"/>
          <a:ext cx="8793165" cy="5607050"/>
        </p:xfrm>
        <a:graphic>
          <a:graphicData uri="http://schemas.openxmlformats.org/drawingml/2006/table">
            <a:tbl>
              <a:tblPr/>
              <a:tblGrid>
                <a:gridCol w="1758633"/>
                <a:gridCol w="1758633"/>
                <a:gridCol w="1758633"/>
                <a:gridCol w="1758633"/>
                <a:gridCol w="1758633"/>
              </a:tblGrid>
              <a:tr h="348504">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Vulnerable</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Rule followers</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Robust</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Enlightened</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Resilient</a:t>
                      </a:r>
                    </a:p>
                  </a:txBody>
                  <a:tcPr marL="97184" marR="97184" marT="48587" marB="48587"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3F54"/>
                    </a:solidFill>
                  </a:tcPr>
                </a:tc>
              </a:tr>
              <a:tr h="4327651">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 denial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Messengers ‘shot’</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Whistleblowers dismissed or discredited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Protection of the powerful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hoarded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shirked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Failure punished or covered up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crushed</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Deal ‘by the book’</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Conform to rules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Target = ‘zero’</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Repair not reform</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neglected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compartmentalised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 ‘problems’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risk management capacity</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Enhance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Improve suite of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action plans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Monitor and review progress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Clarify/refine objectives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Active leadership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Safety management plan widely known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Competent people with experience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Accountabilities understood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Advanced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Regular reviews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Range of emergency responses catered for</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Strive for resilience of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Reform rather than repair</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Responsibility shared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Actively seek new ideas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Messengers rewarded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Proactive as well as 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Failures prompt far-reaching inquiries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Flexibility of operation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Consistent mindset is ‘wariness’</a:t>
                      </a:r>
                    </a:p>
                  </a:txBody>
                  <a:tcPr marL="97184" marR="97184" marT="48587" marB="48587" horzOverflow="overflow">
                    <a:lnL w="12700" cap="flat" cmpd="sng" algn="ctr">
                      <a:solidFill>
                        <a:srgbClr val="C0CADA"/>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743">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‘in disarray’</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pathological</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‘organised’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reactive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‘credible’</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calculative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‘trusting’</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proactive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‘disciplined’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generative</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53152">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Sanction</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Direct</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Encourage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Partner</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charset="0"/>
                        </a:rPr>
                        <a:t>Champion</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3943258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2015-10-26T07:03:34+00:00</OurDocsVersionCreatedAt>
    <OurDocsDocId xmlns="dce3ed02-b0cd-470d-9119-e5f1a2533a21">001872.Safety.Coms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 Safe drilling: The jounrey (part 1) - The past</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2015-10-25T16:00:00+00:00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Props1.xml><?xml version="1.0" encoding="utf-8"?>
<ds:datastoreItem xmlns:ds="http://schemas.openxmlformats.org/officeDocument/2006/customXml" ds:itemID="{6B421B0A-1875-4C6A-B618-FF839E8A985B}"/>
</file>

<file path=customXml/itemProps2.xml><?xml version="1.0" encoding="utf-8"?>
<ds:datastoreItem xmlns:ds="http://schemas.openxmlformats.org/officeDocument/2006/customXml" ds:itemID="{60E3EB91-6B18-4673-9F87-D79AD3A1EFB8}"/>
</file>

<file path=customXml/itemProps3.xml><?xml version="1.0" encoding="utf-8"?>
<ds:datastoreItem xmlns:ds="http://schemas.openxmlformats.org/officeDocument/2006/customXml" ds:itemID="{A2692D00-0693-4A80-A2BC-BAF13C0C7423}"/>
</file>

<file path=customXml/itemProps4.xml><?xml version="1.0" encoding="utf-8"?>
<ds:datastoreItem xmlns:ds="http://schemas.openxmlformats.org/officeDocument/2006/customXml" ds:itemID="{2E31D898-C794-419D-A08E-B7FEB7A47BEB}"/>
</file>

<file path=docProps/app.xml><?xml version="1.0" encoding="utf-8"?>
<Properties xmlns="http://schemas.openxmlformats.org/officeDocument/2006/extended-properties" xmlns:vt="http://schemas.openxmlformats.org/officeDocument/2006/docPropsVTypes">
  <TotalTime>571</TotalTime>
  <Words>2026</Words>
  <Application>Microsoft Office PowerPoint</Application>
  <PresentationFormat>On-screen Show (4:3)</PresentationFormat>
  <Paragraphs>295</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4_Blank Presentation</vt:lpstr>
      <vt:lpstr>5_Blank Presentation</vt:lpstr>
      <vt:lpstr>Please read this before using presentation</vt:lpstr>
      <vt:lpstr>Safe drilling: The journey (part 1)</vt:lpstr>
      <vt:lpstr>Evolution of drilling</vt:lpstr>
      <vt:lpstr>What does Resources Safety do?</vt:lpstr>
      <vt:lpstr>What governs exploration safety and health?</vt:lpstr>
      <vt:lpstr>What are the objects of the Act?</vt:lpstr>
      <vt:lpstr>Our commitment</vt:lpstr>
      <vt:lpstr>PowerPoint Presentation</vt:lpstr>
      <vt:lpstr>PowerPoint Presentation</vt:lpstr>
      <vt:lpstr>What does our history tell us?</vt:lpstr>
      <vt:lpstr>What does our history tell us?</vt:lpstr>
      <vt:lpstr>Safety Bulletin No. 21</vt:lpstr>
      <vt:lpstr>Significant Incident Report No. 20</vt:lpstr>
      <vt:lpstr>Significant Incident Report No. 36</vt:lpstr>
      <vt:lpstr>Significant Incident Report No. 47</vt:lpstr>
      <vt:lpstr>We are not bulletproof</vt:lpstr>
      <vt:lpstr>Key parts of MSI Act to be aware of</vt:lpstr>
      <vt:lpstr>Key parts of MSI regulations to be aware of</vt:lpstr>
      <vt:lpstr>Key parts of MSI regulations to be aware of</vt:lpstr>
      <vt:lpstr>Key parts of MSI regulations to be aware of</vt:lpstr>
      <vt:lpstr>Key parts of MSI regulations to be aware of</vt:lpstr>
      <vt:lpstr>Key parts of MSI regulations to be aware of</vt:lpstr>
      <vt:lpstr>Mineral exploration drilling – code of practice</vt:lpstr>
      <vt:lpstr>How has the code been developed?</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 Safe drilling: The jounrey (part 1) - The past</dc:title>
  <dc:subject/>
  <dc:creator>MOORE, Bec</dc:creator>
  <cp:lastModifiedBy>MOORE, Bec</cp:lastModifiedBy>
  <cp:revision>43</cp:revision>
  <cp:lastPrinted>2015-12-15T00:48:45Z</cp:lastPrinted>
  <dcterms:created xsi:type="dcterms:W3CDTF">2015-10-26T06:10:12Z</dcterms:created>
  <dcterms:modified xsi:type="dcterms:W3CDTF">2016-01-25T03:09:29Z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