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5" r:id="rId6"/>
  </p:sldMasterIdLst>
  <p:notesMasterIdLst>
    <p:notesMasterId r:id="rId18"/>
  </p:notesMasterIdLst>
  <p:handoutMasterIdLst>
    <p:handoutMasterId r:id="rId19"/>
  </p:handoutMasterIdLst>
  <p:sldIdLst>
    <p:sldId id="320" r:id="rId7"/>
    <p:sldId id="319" r:id="rId8"/>
    <p:sldId id="318" r:id="rId9"/>
    <p:sldId id="316" r:id="rId10"/>
    <p:sldId id="317" r:id="rId11"/>
    <p:sldId id="311" r:id="rId12"/>
    <p:sldId id="315" r:id="rId13"/>
    <p:sldId id="314" r:id="rId14"/>
    <p:sldId id="313" r:id="rId15"/>
    <p:sldId id="309" r:id="rId16"/>
    <p:sldId id="308" r:id="rId17"/>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D99694"/>
    <a:srgbClr val="FF9999"/>
    <a:srgbClr val="4B81BD"/>
    <a:srgbClr val="C3D69B"/>
    <a:srgbClr val="CCFFCC"/>
    <a:srgbClr val="E1F10F"/>
    <a:srgbClr val="561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43" autoAdjust="0"/>
    <p:restoredTop sz="71086" autoAdjust="0"/>
  </p:normalViewPr>
  <p:slideViewPr>
    <p:cSldViewPr>
      <p:cViewPr>
        <p:scale>
          <a:sx n="100" d="100"/>
          <a:sy n="100" d="100"/>
        </p:scale>
        <p:origin x="-1944" y="-24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956"/>
    </p:cViewPr>
  </p:sorterViewPr>
  <p:notesViewPr>
    <p:cSldViewPr>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mn-ea"/>
              </a:defRPr>
            </a:lvl1pPr>
          </a:lstStyle>
          <a:p>
            <a:pPr>
              <a:defRPr/>
            </a:pPr>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ea typeface="+mn-ea"/>
              </a:defRPr>
            </a:lvl1pPr>
          </a:lstStyle>
          <a:p>
            <a:pPr>
              <a:defRPr/>
            </a:pPr>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ea typeface="+mn-ea"/>
              </a:defRPr>
            </a:lvl1pPr>
          </a:lstStyle>
          <a:p>
            <a:pPr>
              <a:defRPr/>
            </a:pPr>
            <a:fld id="{B75EEB03-E6F3-4946-8343-32435E3EA6EB}" type="slidenum">
              <a:rPr lang="en-AU"/>
              <a:pPr>
                <a:defRPr/>
              </a:pPr>
              <a:t>‹#›</a:t>
            </a:fld>
            <a:endParaRPr lang="en-AU" dirty="0"/>
          </a:p>
        </p:txBody>
      </p:sp>
    </p:spTree>
    <p:extLst>
      <p:ext uri="{BB962C8B-B14F-4D97-AF65-F5344CB8AC3E}">
        <p14:creationId xmlns:p14="http://schemas.microsoft.com/office/powerpoint/2010/main" val="15281607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mn-ea"/>
              </a:defRPr>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ea typeface="+mn-ea"/>
              </a:defRPr>
            </a:lvl1pPr>
          </a:lstStyle>
          <a:p>
            <a:pPr>
              <a:defRPr/>
            </a:pPr>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AU" noProof="0" dirty="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ea typeface="+mn-ea"/>
              </a:defRPr>
            </a:lvl1pPr>
          </a:lstStyle>
          <a:p>
            <a:pPr>
              <a:defRPr/>
            </a:pPr>
            <a:fld id="{A8076942-E1C0-47DA-85B0-2D6275E0242B}" type="slidenum">
              <a:rPr lang="en-AU"/>
              <a:pPr>
                <a:defRPr/>
              </a:pPr>
              <a:t>‹#›</a:t>
            </a:fld>
            <a:endParaRPr lang="en-AU" dirty="0"/>
          </a:p>
        </p:txBody>
      </p:sp>
    </p:spTree>
    <p:extLst>
      <p:ext uri="{BB962C8B-B14F-4D97-AF65-F5344CB8AC3E}">
        <p14:creationId xmlns:p14="http://schemas.microsoft.com/office/powerpoint/2010/main" val="416392087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solidFill>
                <a:srgbClr val="0000FF"/>
              </a:solidFill>
            </a:endParaRPr>
          </a:p>
          <a:p>
            <a:endParaRPr lang="en-AU"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08DE5C1-1876-4DA1-B165-410C71D7ED1F}" type="slidenum">
              <a:rPr lang="en-AU" altLang="en-US" smtClean="0">
                <a:latin typeface="Arial" charset="0"/>
                <a:ea typeface="ＭＳ Ｐゴシック" pitchFamily="34" charset="-128"/>
              </a:rPr>
              <a:pPr eaLnBrk="1" hangingPunct="1">
                <a:spcBef>
                  <a:spcPct val="0"/>
                </a:spcBef>
              </a:pPr>
              <a:t>1</a:t>
            </a:fld>
            <a:endParaRPr lang="en-AU" altLang="en-US"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3379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AU" altLang="en-US" smtClean="0">
              <a:latin typeface="Arial" charset="0"/>
              <a:ea typeface="ＭＳ Ｐゴシック" pitchFamily="34" charset="-128"/>
            </a:endParaRPr>
          </a:p>
        </p:txBody>
      </p:sp>
      <p:sp>
        <p:nvSpPr>
          <p:cNvPr id="337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7E6A5A-FC67-4B43-8894-111CFB5C6777}" type="slidenum">
              <a:rPr lang="en-AU" altLang="en-US" smtClean="0">
                <a:latin typeface="Arial" charset="0"/>
                <a:ea typeface="ＭＳ Ｐゴシック" pitchFamily="34" charset="-128"/>
              </a:rPr>
              <a:pPr eaLnBrk="1" hangingPunct="1">
                <a:spcBef>
                  <a:spcPct val="0"/>
                </a:spcBef>
              </a:pPr>
              <a:t>10</a:t>
            </a:fld>
            <a:endParaRPr lang="en-AU" altLang="en-US"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z="1000" smtClean="0"/>
              <a:t>Final takeaway: </a:t>
            </a:r>
          </a:p>
          <a:p>
            <a:endParaRPr lang="en-AU" altLang="en-US" sz="1000" smtClean="0"/>
          </a:p>
          <a:p>
            <a:r>
              <a:rPr lang="en-AU" altLang="en-US" sz="1000" smtClean="0"/>
              <a:t>As you walk around your workplace today ask yourself: “Is it practicable to provide </a:t>
            </a:r>
            <a:r>
              <a:rPr lang="en-AU" altLang="en-US" sz="1000" i="1" smtClean="0"/>
              <a:t>a higher level</a:t>
            </a:r>
            <a:r>
              <a:rPr lang="en-AU" altLang="en-US" sz="1000" smtClean="0"/>
              <a:t> of guarding than that already provided?” </a:t>
            </a:r>
          </a:p>
        </p:txBody>
      </p:sp>
      <p:sp>
        <p:nvSpPr>
          <p:cNvPr id="3482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AU" altLang="en-US" smtClean="0">
              <a:latin typeface="Arial" charset="0"/>
              <a:ea typeface="ＭＳ Ｐゴシック" pitchFamily="34" charset="-128"/>
            </a:endParaRPr>
          </a:p>
        </p:txBody>
      </p:sp>
      <p:sp>
        <p:nvSpPr>
          <p:cNvPr id="348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53123C-D5C0-4055-924C-07E955EA50D4}" type="slidenum">
              <a:rPr lang="en-AU" altLang="en-US" smtClean="0">
                <a:latin typeface="Arial" charset="0"/>
                <a:ea typeface="ＭＳ Ｐゴシック" pitchFamily="34" charset="-128"/>
              </a:rPr>
              <a:pPr eaLnBrk="1" hangingPunct="1">
                <a:spcBef>
                  <a:spcPct val="0"/>
                </a:spcBef>
              </a:pPr>
              <a:t>11</a:t>
            </a:fld>
            <a:endParaRPr lang="en-AU" alt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AU" altLang="en-US" dirty="0" smtClean="0"/>
              <a:t>This presentation may be run in conjunction with the Department of Mines, Industry Regulation and Safety ‘Know your hazards’ video series:</a:t>
            </a:r>
          </a:p>
          <a:p>
            <a:pPr eaLnBrk="1" hangingPunct="1">
              <a:spcBef>
                <a:spcPct val="0"/>
              </a:spcBef>
              <a:defRPr/>
            </a:pPr>
            <a:endParaRPr lang="en-AU" altLang="en-US" dirty="0" smtClean="0"/>
          </a:p>
          <a:p>
            <a:pPr marL="171450" indent="-171450" eaLnBrk="1" hangingPunct="1">
              <a:spcBef>
                <a:spcPct val="0"/>
              </a:spcBef>
              <a:buFont typeface="Arial" panose="020B0604020202020204" pitchFamily="34" charset="0"/>
              <a:buChar char="•"/>
              <a:defRPr/>
            </a:pPr>
            <a:r>
              <a:rPr lang="en-AU" altLang="en-US" dirty="0" smtClean="0"/>
              <a:t>Pressing concerns – crushed </a:t>
            </a:r>
          </a:p>
          <a:p>
            <a:pPr marL="171450" indent="-171450" eaLnBrk="1" hangingPunct="1">
              <a:spcBef>
                <a:spcPct val="0"/>
              </a:spcBef>
              <a:buFont typeface="Arial" panose="020B0604020202020204" pitchFamily="34" charset="0"/>
              <a:buChar char="•"/>
              <a:defRPr/>
            </a:pPr>
            <a:r>
              <a:rPr lang="en-AU" altLang="en-US" dirty="0" smtClean="0"/>
              <a:t>Pressing concerns – caught</a:t>
            </a:r>
          </a:p>
          <a:p>
            <a:pPr marL="171450" indent="-171450" eaLnBrk="1" hangingPunct="1">
              <a:spcBef>
                <a:spcPct val="0"/>
              </a:spcBef>
              <a:buFont typeface="Arial" panose="020B0604020202020204" pitchFamily="34" charset="0"/>
              <a:buChar char="•"/>
              <a:defRPr/>
            </a:pPr>
            <a:r>
              <a:rPr lang="en-AU" altLang="en-US" dirty="0" smtClean="0"/>
              <a:t>Pressing concerns - trapped</a:t>
            </a:r>
          </a:p>
          <a:p>
            <a:pPr eaLnBrk="1" hangingPunct="1">
              <a:spcBef>
                <a:spcPct val="0"/>
              </a:spcBef>
              <a:defRPr/>
            </a:pPr>
            <a:endParaRPr lang="en-AU" altLang="en-US" dirty="0" smtClean="0"/>
          </a:p>
          <a:p>
            <a:pPr eaLnBrk="1" hangingPunct="1">
              <a:spcBef>
                <a:spcPct val="0"/>
              </a:spcBef>
              <a:defRPr/>
            </a:pPr>
            <a:r>
              <a:rPr lang="en-AU" altLang="en-US" dirty="0" smtClean="0"/>
              <a:t>This presentation covers the statutory obligations mines have to ensure persons are not exposed to hazards from dangerous moving parts of machinery and plant. This presentation concentrates on how to control hazards from machinery and plant through the use of guarding systems. </a:t>
            </a:r>
          </a:p>
          <a:p>
            <a:pPr eaLnBrk="1" hangingPunct="1">
              <a:spcBef>
                <a:spcPct val="0"/>
              </a:spcBef>
              <a:defRPr/>
            </a:pPr>
            <a:endParaRPr lang="en-AU" altLang="en-US" dirty="0" smtClean="0"/>
          </a:p>
          <a:p>
            <a:pPr>
              <a:defRPr/>
            </a:pPr>
            <a:r>
              <a:rPr lang="en-AU" altLang="en-US" dirty="0" smtClean="0"/>
              <a:t>Records of Notifiable Injuries illustrate particular concerns at the number of workers being injured through exposure to dangerous moving parts of machinery that are not adequately or securely guarded. </a:t>
            </a:r>
          </a:p>
          <a:p>
            <a:pPr>
              <a:defRPr/>
            </a:pPr>
            <a:r>
              <a:rPr lang="en-AU" altLang="en-US" dirty="0" smtClean="0"/>
              <a:t> </a:t>
            </a:r>
          </a:p>
          <a:p>
            <a:pPr>
              <a:defRPr/>
            </a:pPr>
            <a:r>
              <a:rPr lang="en-AU" altLang="en-US" dirty="0" smtClean="0"/>
              <a:t>Regulations require that every dangerous part of fixed, mobile or hand held plant must as far as practicable, be fenced or guarded. The inclusion of the term “as far as practicable” is not intended to be reason for non-compliance on grounds such as cost but rather to cover situations such as with a circular saw blade, which needs part of its circumference unguarded in order to carry out its function, and to cover the very unlikely possibility that it would not be practicable to guard a particular machine or part thereof.</a:t>
            </a:r>
          </a:p>
          <a:p>
            <a:pPr>
              <a:defRPr/>
            </a:pPr>
            <a:r>
              <a:rPr lang="en-AU" altLang="en-US" dirty="0" smtClean="0"/>
              <a:t> </a:t>
            </a:r>
          </a:p>
          <a:p>
            <a:pPr>
              <a:defRPr/>
            </a:pPr>
            <a:r>
              <a:rPr lang="en-AU" altLang="en-US" dirty="0" smtClean="0"/>
              <a:t>Guidance as to compliance may be found in the Code of Practice – Safeguarding of Machinery and Plant 2009 and Australian Standard AS4024. </a:t>
            </a:r>
          </a:p>
          <a:p>
            <a:pPr>
              <a:defRPr/>
            </a:pP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06FECC-BAC8-4BFC-9890-1A4874C2B78F}" type="slidenum">
              <a:rPr lang="en-AU" altLang="en-US" smtClean="0">
                <a:latin typeface="Arial" charset="0"/>
                <a:ea typeface="ＭＳ Ｐゴシック" pitchFamily="34" charset="-128"/>
              </a:rPr>
              <a:pPr eaLnBrk="1" hangingPunct="1">
                <a:spcBef>
                  <a:spcPct val="0"/>
                </a:spcBef>
              </a:pPr>
              <a:t>2</a:t>
            </a:fld>
            <a:endParaRPr lang="en-AU" alt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AU" altLang="en-US" sz="1000" dirty="0" smtClean="0"/>
              <a:t>There are multiple hazards that persons can be exposed to from plant and machinery. This presentation concentrates on how to control mechanical hazards from energised plant and machinery. Mechanical hazards include:</a:t>
            </a:r>
          </a:p>
          <a:p>
            <a:pPr>
              <a:defRPr/>
            </a:pPr>
            <a:endParaRPr lang="en-AU" altLang="en-US" sz="1000" dirty="0" smtClean="0"/>
          </a:p>
          <a:p>
            <a:pPr marL="171450" indent="-171450">
              <a:buFont typeface="Arial" panose="020B0604020202020204" pitchFamily="34" charset="0"/>
              <a:buChar char="•"/>
              <a:defRPr/>
            </a:pPr>
            <a:r>
              <a:rPr lang="en-AU" altLang="en-US" sz="1000" dirty="0" smtClean="0"/>
              <a:t>Shearing – applying power to a slide or knife in order to trim or shear metal or other materials</a:t>
            </a:r>
          </a:p>
          <a:p>
            <a:pPr marL="171450" indent="-171450">
              <a:buFont typeface="Arial" panose="020B0604020202020204" pitchFamily="34" charset="0"/>
              <a:buChar char="•"/>
              <a:defRPr/>
            </a:pPr>
            <a:endParaRPr lang="en-AU" altLang="en-US" sz="800" dirty="0" smtClean="0"/>
          </a:p>
          <a:p>
            <a:pPr marL="171450" indent="-171450">
              <a:buFont typeface="Arial" panose="020B0604020202020204" pitchFamily="34" charset="0"/>
              <a:buChar char="•"/>
              <a:defRPr/>
            </a:pPr>
            <a:r>
              <a:rPr lang="en-AU" altLang="en-US" sz="1000" dirty="0" smtClean="0"/>
              <a:t>Entanglement – being caught in machine by loose items such as clothing, gloves, ties, jewellery, long hair etc.</a:t>
            </a:r>
          </a:p>
          <a:p>
            <a:pPr>
              <a:defRPr/>
            </a:pPr>
            <a:endParaRPr lang="en-AU" altLang="en-US" sz="800" dirty="0" smtClean="0"/>
          </a:p>
          <a:p>
            <a:pPr marL="171450" indent="-171450">
              <a:buFont typeface="Arial" panose="020B0604020202020204" pitchFamily="34" charset="0"/>
              <a:buChar char="•"/>
              <a:defRPr/>
            </a:pPr>
            <a:r>
              <a:rPr lang="en-AU" altLang="en-US" sz="1000" dirty="0" smtClean="0"/>
              <a:t>Friction and abrasion – caused by parts operating at high speed</a:t>
            </a:r>
          </a:p>
          <a:p>
            <a:pPr marL="171450" indent="-171450">
              <a:buFont typeface="Arial" panose="020B0604020202020204" pitchFamily="34" charset="0"/>
              <a:buChar char="•"/>
              <a:defRPr/>
            </a:pPr>
            <a:endParaRPr lang="en-AU" altLang="en-US" sz="800" dirty="0" smtClean="0"/>
          </a:p>
          <a:p>
            <a:pPr marL="171450" indent="-171450">
              <a:buFont typeface="Arial" panose="020B0604020202020204" pitchFamily="34" charset="0"/>
              <a:buChar char="•"/>
              <a:defRPr/>
            </a:pPr>
            <a:r>
              <a:rPr lang="en-AU" altLang="en-US" sz="1000" dirty="0" smtClean="0"/>
              <a:t>Cutting – rotating, reciprocating or transverse motion that cuts</a:t>
            </a:r>
          </a:p>
          <a:p>
            <a:pPr marL="171450" indent="-171450">
              <a:buFont typeface="Arial" panose="020B0604020202020204" pitchFamily="34" charset="0"/>
              <a:buChar char="•"/>
              <a:defRPr/>
            </a:pPr>
            <a:endParaRPr lang="en-AU" altLang="en-US" sz="1000" dirty="0" smtClean="0"/>
          </a:p>
          <a:p>
            <a:pPr marL="171450" indent="-171450">
              <a:buFont typeface="Arial" panose="020B0604020202020204" pitchFamily="34" charset="0"/>
              <a:buChar char="•"/>
              <a:defRPr/>
            </a:pPr>
            <a:r>
              <a:rPr lang="en-AU" altLang="en-US" sz="1000" dirty="0" smtClean="0"/>
              <a:t>Drawing in – when part of the body is draw in to a ‘nip point’</a:t>
            </a:r>
          </a:p>
          <a:p>
            <a:pPr>
              <a:buFont typeface="Arial" panose="020B0604020202020204" pitchFamily="34" charset="0"/>
              <a:buNone/>
              <a:defRPr/>
            </a:pPr>
            <a:endParaRPr lang="en-AU" altLang="en-US" sz="800" dirty="0" smtClean="0"/>
          </a:p>
          <a:p>
            <a:pPr marL="171450" indent="-171450">
              <a:buFont typeface="Arial" panose="020B0604020202020204" pitchFamily="34" charset="0"/>
              <a:buChar char="•"/>
              <a:defRPr/>
            </a:pPr>
            <a:r>
              <a:rPr lang="en-AU" altLang="en-US" sz="1000" dirty="0" smtClean="0"/>
              <a:t>Crushing – when part of the body is caught between fixed and moving parts of a machine</a:t>
            </a:r>
          </a:p>
          <a:p>
            <a:pPr>
              <a:defRPr/>
            </a:pPr>
            <a:endParaRPr lang="en-AU" altLang="en-US" sz="800" dirty="0" smtClean="0"/>
          </a:p>
          <a:p>
            <a:pPr marL="171450" indent="-171450">
              <a:buFont typeface="Arial" panose="020B0604020202020204" pitchFamily="34" charset="0"/>
              <a:buChar char="•"/>
              <a:defRPr/>
            </a:pPr>
            <a:r>
              <a:rPr lang="en-AU" altLang="en-US" sz="1000" dirty="0" smtClean="0"/>
              <a:t>Impact – objects that strike the body but do not penetrate it</a:t>
            </a:r>
          </a:p>
          <a:p>
            <a:pPr marL="171450" indent="-171450">
              <a:buFont typeface="Arial" panose="020B0604020202020204" pitchFamily="34" charset="0"/>
              <a:buChar char="•"/>
              <a:defRPr/>
            </a:pPr>
            <a:endParaRPr lang="en-AU" altLang="en-US" sz="800" dirty="0" smtClean="0"/>
          </a:p>
          <a:p>
            <a:pPr marL="171450" indent="-171450">
              <a:buFont typeface="Arial" panose="020B0604020202020204" pitchFamily="34" charset="0"/>
              <a:buChar char="•"/>
              <a:defRPr/>
            </a:pPr>
            <a:r>
              <a:rPr lang="en-AU" altLang="en-US" sz="1000" dirty="0" smtClean="0"/>
              <a:t>Stabbing and puncturing – when the human body is penetrated by flying objects or rapidly moving parts of machinery or pieces</a:t>
            </a:r>
          </a:p>
          <a:p>
            <a:pPr>
              <a:defRPr/>
            </a:pPr>
            <a:endParaRPr lang="en-AU" altLang="en-US" sz="1000" dirty="0" smtClean="0"/>
          </a:p>
          <a:p>
            <a:pPr>
              <a:defRPr/>
            </a:pPr>
            <a:r>
              <a:rPr lang="en-AU" altLang="en-US" sz="1000" dirty="0" smtClean="0"/>
              <a:t>Note: solid red arrows – where parts of the body can be injured. White arrows -  movement of machine parts.</a:t>
            </a:r>
          </a:p>
          <a:p>
            <a:pPr>
              <a:defRPr/>
            </a:pPr>
            <a:endParaRPr lang="en-AU" dirty="0"/>
          </a:p>
        </p:txBody>
      </p:sp>
      <p:sp>
        <p:nvSpPr>
          <p:cNvPr id="2662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AU" altLang="en-US" smtClean="0">
              <a:latin typeface="Arial" charset="0"/>
              <a:ea typeface="ＭＳ Ｐゴシック" pitchFamily="34" charset="-128"/>
            </a:endParaRPr>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9F9D29-7D64-4F26-9D5E-B7BE9E859C45}" type="slidenum">
              <a:rPr lang="en-AU" altLang="en-US" smtClean="0">
                <a:latin typeface="Arial" charset="0"/>
                <a:ea typeface="ＭＳ Ｐゴシック" pitchFamily="34" charset="-128"/>
              </a:rPr>
              <a:pPr eaLnBrk="1" hangingPunct="1">
                <a:spcBef>
                  <a:spcPct val="0"/>
                </a:spcBef>
              </a:pPr>
              <a:t>3</a:t>
            </a:fld>
            <a:endParaRPr lang="en-AU" alt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z="1000" smtClean="0"/>
              <a:t>SIR No 248 link – http://www.dmp.wa.gov.au/Documents/Safety/MSH_SIR_248.pdf</a:t>
            </a:r>
          </a:p>
          <a:p>
            <a:r>
              <a:rPr lang="en-AU" altLang="en-US" sz="1000" smtClean="0"/>
              <a:t>SIR No 251 link – http://www.dmp.wa.gov.au/Documents/Safety/MSH_SIR_251.pdf</a:t>
            </a:r>
          </a:p>
          <a:p>
            <a:endParaRPr lang="en-AU" altLang="en-US" smtClean="0"/>
          </a:p>
        </p:txBody>
      </p:sp>
      <p:sp>
        <p:nvSpPr>
          <p:cNvPr id="2765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AU" altLang="en-US" smtClean="0">
              <a:latin typeface="Arial" charset="0"/>
              <a:ea typeface="ＭＳ Ｐゴシック" pitchFamily="34" charset="-128"/>
            </a:endParaRPr>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8CCF8B-9A7A-4E73-87CB-324F92F3967B}" type="slidenum">
              <a:rPr lang="en-AU" altLang="en-US" smtClean="0">
                <a:latin typeface="Arial" charset="0"/>
                <a:ea typeface="ＭＳ Ｐゴシック" pitchFamily="34" charset="-128"/>
              </a:rPr>
              <a:pPr eaLnBrk="1" hangingPunct="1">
                <a:spcBef>
                  <a:spcPct val="0"/>
                </a:spcBef>
              </a:pPr>
              <a:t>4</a:t>
            </a:fld>
            <a:endParaRPr lang="en-AU" altLang="en-US"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z="1000" smtClean="0"/>
              <a:t>SIR No 205 – http://www.dmp.wa.gov.au/Documents/Safety/MSH_SIR_205.pdf</a:t>
            </a:r>
          </a:p>
          <a:p>
            <a:r>
              <a:rPr lang="en-AU" altLang="en-US" sz="1000" smtClean="0"/>
              <a:t>SIR No 225 – http://www.dmp.wa.gov.au/Documents/Safety/MS_SIR_225_Worker_seriously_injured_by_moving_parts_in_a_modified_stemming_bucket.pdf</a:t>
            </a:r>
          </a:p>
          <a:p>
            <a:r>
              <a:rPr lang="en-AU" altLang="en-US" sz="1000" smtClean="0"/>
              <a:t>SIR No 186 – http://www.dmp.wa.gov.au/Documents/Safety/MSH_SIR_186.pdf</a:t>
            </a:r>
          </a:p>
          <a:p>
            <a:endParaRPr lang="en-AU" altLang="en-US" smtClean="0"/>
          </a:p>
        </p:txBody>
      </p:sp>
      <p:sp>
        <p:nvSpPr>
          <p:cNvPr id="2867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AU" altLang="en-US" smtClean="0">
              <a:latin typeface="Arial" charset="0"/>
              <a:ea typeface="ＭＳ Ｐゴシック" pitchFamily="34" charset="-128"/>
            </a:endParaRPr>
          </a:p>
        </p:txBody>
      </p:sp>
      <p:sp>
        <p:nvSpPr>
          <p:cNvPr id="286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9D6D7C-02F3-4C39-8EE4-28AA44125994}" type="slidenum">
              <a:rPr lang="en-AU" altLang="en-US" smtClean="0">
                <a:latin typeface="Arial" charset="0"/>
                <a:ea typeface="ＭＳ Ｐゴシック" pitchFamily="34" charset="-128"/>
              </a:rPr>
              <a:pPr eaLnBrk="1" hangingPunct="1">
                <a:spcBef>
                  <a:spcPct val="0"/>
                </a:spcBef>
              </a:pPr>
              <a:t>5</a:t>
            </a:fld>
            <a:endParaRPr lang="en-AU" altLang="en-US" smtClean="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z="1000" smtClean="0"/>
              <a:t>Regulation 4.4 (3) any moving machinery at the mine which creates a risk of injury to an employee through inadvertent contact is screened or guarded to prevent such contact. </a:t>
            </a:r>
          </a:p>
          <a:p>
            <a:endParaRPr lang="en-AU" altLang="en-US" sz="1000" smtClean="0"/>
          </a:p>
          <a:p>
            <a:r>
              <a:rPr lang="en-AU" altLang="en-US" sz="1000" smtClean="0"/>
              <a:t>Regulation 6.2 (f) outlines the hierarchy of control for guarding. Consideration of each higher control measure must be made before a lower form of control is employed unless it is not practicable. </a:t>
            </a:r>
          </a:p>
          <a:p>
            <a:endParaRPr lang="en-AU" altLang="en-US" sz="1000" smtClean="0"/>
          </a:p>
          <a:p>
            <a:r>
              <a:rPr lang="en-AU" altLang="en-US" sz="1000" smtClean="0"/>
              <a:t>Guarding must be in place where persons can access dangerous moving parts. In practice often engineering controls are applied as a control measure to protect from dangerous moving parts. The most effective controls are permanent guards ranging down to presence sensing devices as the lowest engineering control. </a:t>
            </a:r>
          </a:p>
          <a:p>
            <a:endParaRPr lang="en-AU" altLang="en-US" sz="1000" smtClean="0"/>
          </a:p>
          <a:p>
            <a:r>
              <a:rPr lang="en-AU" altLang="en-US" sz="1000" smtClean="0"/>
              <a:t>Where it is </a:t>
            </a:r>
            <a:r>
              <a:rPr lang="en-AU" altLang="en-US" sz="1000" u="sng" smtClean="0"/>
              <a:t>not</a:t>
            </a:r>
            <a:r>
              <a:rPr lang="en-AU" altLang="en-US" sz="1000" smtClean="0"/>
              <a:t> practicable to guard machinery, and persons are required to operate or pass in close proximity to dangerous moving parts a </a:t>
            </a:r>
            <a:r>
              <a:rPr lang="en-AU" altLang="en-US" sz="1000" i="1" smtClean="0"/>
              <a:t>safe system of work must be in place to reduce the risk as far as is practicable.</a:t>
            </a:r>
            <a:endParaRPr lang="en-AU" altLang="en-US" sz="1000" smtClean="0"/>
          </a:p>
          <a:p>
            <a:endParaRPr lang="en-AU" altLang="en-US" smtClean="0"/>
          </a:p>
          <a:p>
            <a:r>
              <a:rPr lang="en-AU" altLang="en-US" smtClean="0"/>
              <a:t/>
            </a:r>
            <a:br>
              <a:rPr lang="en-AU" altLang="en-US" smtClean="0"/>
            </a:br>
            <a:endParaRPr lang="en-AU" altLang="en-US" smtClean="0"/>
          </a:p>
          <a:p>
            <a:r>
              <a:rPr lang="en-AU" altLang="en-US" smtClean="0"/>
              <a:t> </a:t>
            </a:r>
            <a:r>
              <a:rPr lang="en-US" altLang="en-US" smtClean="0"/>
              <a:t> </a:t>
            </a:r>
            <a:endParaRPr lang="en-AU" altLang="en-US" smtClean="0"/>
          </a:p>
        </p:txBody>
      </p:sp>
      <p:sp>
        <p:nvSpPr>
          <p:cNvPr id="2970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AU" altLang="en-US" smtClean="0">
              <a:latin typeface="Arial" charset="0"/>
              <a:ea typeface="ＭＳ Ｐゴシック" pitchFamily="34" charset="-128"/>
            </a:endParaRPr>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63DF04-0998-4E29-B147-DCACB8D752EA}" type="slidenum">
              <a:rPr lang="en-AU" altLang="en-US" smtClean="0">
                <a:latin typeface="Arial" charset="0"/>
                <a:ea typeface="ＭＳ Ｐゴシック" pitchFamily="34" charset="-128"/>
              </a:rPr>
              <a:pPr eaLnBrk="1" hangingPunct="1">
                <a:spcBef>
                  <a:spcPct val="0"/>
                </a:spcBef>
              </a:pPr>
              <a:t>6</a:t>
            </a:fld>
            <a:endParaRPr lang="en-AU" altLang="en-US"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307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AU" altLang="en-US" smtClean="0">
              <a:latin typeface="Arial" charset="0"/>
              <a:ea typeface="ＭＳ Ｐゴシック" pitchFamily="34" charset="-128"/>
            </a:endParaRPr>
          </a:p>
        </p:txBody>
      </p:sp>
      <p:sp>
        <p:nvSpPr>
          <p:cNvPr id="307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E7C37B-543B-4D4F-BF87-224B9B87EE39}" type="slidenum">
              <a:rPr lang="en-AU" altLang="en-US" smtClean="0">
                <a:latin typeface="Arial" charset="0"/>
                <a:ea typeface="ＭＳ Ｐゴシック" pitchFamily="34" charset="-128"/>
              </a:rPr>
              <a:pPr eaLnBrk="1" hangingPunct="1">
                <a:spcBef>
                  <a:spcPct val="0"/>
                </a:spcBef>
              </a:pPr>
              <a:t>7</a:t>
            </a:fld>
            <a:endParaRPr lang="en-AU" altLang="en-US"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3174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AU" altLang="en-US" smtClean="0">
              <a:latin typeface="Arial" charset="0"/>
              <a:ea typeface="ＭＳ Ｐゴシック" pitchFamily="34" charset="-128"/>
            </a:endParaRPr>
          </a:p>
        </p:txBody>
      </p:sp>
      <p:sp>
        <p:nvSpPr>
          <p:cNvPr id="31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9235CCF-2707-4F46-BC87-5985FB929523}" type="slidenum">
              <a:rPr lang="en-AU" altLang="en-US" smtClean="0">
                <a:latin typeface="Arial" charset="0"/>
                <a:ea typeface="ＭＳ Ｐゴシック" pitchFamily="34" charset="-128"/>
              </a:rPr>
              <a:pPr eaLnBrk="1" hangingPunct="1">
                <a:spcBef>
                  <a:spcPct val="0"/>
                </a:spcBef>
              </a:pPr>
              <a:t>8</a:t>
            </a:fld>
            <a:endParaRPr lang="en-AU" altLang="en-US"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 </a:t>
            </a:r>
          </a:p>
        </p:txBody>
      </p:sp>
      <p:sp>
        <p:nvSpPr>
          <p:cNvPr id="32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AU" altLang="en-US" smtClean="0">
              <a:latin typeface="Arial" charset="0"/>
              <a:ea typeface="ＭＳ Ｐゴシック" pitchFamily="34" charset="-128"/>
            </a:endParaRPr>
          </a:p>
        </p:txBody>
      </p:sp>
      <p:sp>
        <p:nvSpPr>
          <p:cNvPr id="327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EC5B6A-2944-4DC8-95B9-144BBFEF4C30}" type="slidenum">
              <a:rPr lang="en-AU" altLang="en-US" smtClean="0">
                <a:latin typeface="Arial" charset="0"/>
                <a:ea typeface="ＭＳ Ｐゴシック" pitchFamily="34" charset="-128"/>
              </a:rPr>
              <a:pPr eaLnBrk="1" hangingPunct="1">
                <a:spcBef>
                  <a:spcPct val="0"/>
                </a:spcBef>
              </a:pPr>
              <a:t>9</a:t>
            </a:fld>
            <a:endParaRPr lang="en-AU" alt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21"/>
            <a:ext cx="7772400" cy="1102519"/>
          </a:xfrm>
        </p:spPr>
        <p:txBody>
          <a:bodyPr/>
          <a:lstStyle>
            <a:lvl1pPr algn="ctr">
              <a:defRPr sz="27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sz="1800"/>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dirty="0" smtClean="0"/>
              <a:t>Click to edit Master subtitle style</a:t>
            </a:r>
            <a:endParaRPr lang="en-AU" dirty="0"/>
          </a:p>
        </p:txBody>
      </p:sp>
      <p:sp>
        <p:nvSpPr>
          <p:cNvPr id="5" name="Rectangle 4"/>
          <p:cNvSpPr>
            <a:spLocks noGrp="1" noChangeArrowheads="1"/>
          </p:cNvSpPr>
          <p:nvPr>
            <p:ph type="sldNum" sz="quarter" idx="10"/>
          </p:nvPr>
        </p:nvSpPr>
        <p:spPr/>
        <p:txBody>
          <a:bodyPr/>
          <a:lstStyle>
            <a:lvl1pPr>
              <a:defRPr/>
            </a:lvl1pPr>
          </a:lstStyle>
          <a:p>
            <a:pPr>
              <a:defRPr/>
            </a:pPr>
            <a:fld id="{0DEFFF11-9D47-48A9-95B5-741EA9F2DCD3}" type="slidenum">
              <a:rPr lang="en-US"/>
              <a:pPr>
                <a:defRPr/>
              </a:pPr>
              <a:t>‹#›</a:t>
            </a:fld>
            <a:endParaRPr lang="en-US"/>
          </a:p>
        </p:txBody>
      </p:sp>
    </p:spTree>
    <p:extLst>
      <p:ext uri="{BB962C8B-B14F-4D97-AF65-F5344CB8AC3E}">
        <p14:creationId xmlns:p14="http://schemas.microsoft.com/office/powerpoint/2010/main" val="193094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5143500"/>
            <a:chOff x="0" y="0"/>
            <a:chExt cx="9144000" cy="5143500"/>
          </a:xfrm>
        </p:grpSpPr>
        <p:pic>
          <p:nvPicPr>
            <p:cNvPr id="5" name="Picture 7" descr="DMIRS-PowerPoint-Template-June-2017_FINAL-16_9-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MIRS-PowerPoint-Template-June-2017_FINAL-16_9-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24172"/>
              <a:ext cx="9144000"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1"/>
          </p:nvPr>
        </p:nvSpPr>
        <p:spPr>
          <a:xfrm>
            <a:off x="539750" y="305594"/>
            <a:ext cx="8229600" cy="935038"/>
          </a:xfrm>
        </p:spPr>
        <p:txBody>
          <a:bodyPr/>
          <a:lstStyle>
            <a:lvl1pPr marL="0" indent="0">
              <a:buNone/>
              <a:defRPr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35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71450"/>
            <a:ext cx="7772400" cy="564096"/>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sldNum" sz="quarter" idx="10"/>
          </p:nvPr>
        </p:nvSpPr>
        <p:spPr/>
        <p:txBody>
          <a:bodyPr/>
          <a:lstStyle>
            <a:lvl1pPr>
              <a:defRPr/>
            </a:lvl1pPr>
          </a:lstStyle>
          <a:p>
            <a:pPr>
              <a:defRPr/>
            </a:pPr>
            <a:fld id="{3B2CB7B5-33F2-4BF9-9507-C6C04CE29261}" type="slidenum">
              <a:rPr lang="en-US"/>
              <a:pPr>
                <a:defRPr/>
              </a:pPr>
              <a:t>‹#›</a:t>
            </a:fld>
            <a:endParaRPr lang="en-US"/>
          </a:p>
        </p:txBody>
      </p:sp>
    </p:spTree>
    <p:extLst>
      <p:ext uri="{BB962C8B-B14F-4D97-AF65-F5344CB8AC3E}">
        <p14:creationId xmlns:p14="http://schemas.microsoft.com/office/powerpoint/2010/main" val="160743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85800" y="1200150"/>
            <a:ext cx="3810000" cy="3261810"/>
          </a:xfrm>
        </p:spPr>
        <p:txBody>
          <a:bodyPr/>
          <a:lstStyle>
            <a:lvl1pPr>
              <a:defRPr sz="1800"/>
            </a:lvl1pPr>
            <a:lvl2pPr>
              <a:defRPr sz="1800"/>
            </a:lvl2pPr>
            <a:lvl3pPr>
              <a:defRPr sz="1500"/>
            </a:lvl3pPr>
            <a:lvl4pPr>
              <a:defRPr sz="1500"/>
            </a:lvl4pPr>
            <a:lvl5pPr>
              <a:defRPr sz="15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200150"/>
            <a:ext cx="3810000" cy="3261810"/>
          </a:xfrm>
        </p:spPr>
        <p:txBody>
          <a:bodyPr/>
          <a:lstStyle>
            <a:lvl1pPr>
              <a:defRPr sz="1800"/>
            </a:lvl1pPr>
            <a:lvl2pPr>
              <a:defRPr sz="1800"/>
            </a:lvl2pPr>
            <a:lvl3pPr>
              <a:defRPr sz="1500"/>
            </a:lvl3pPr>
            <a:lvl4pPr>
              <a:defRPr sz="1500"/>
            </a:lvl4pPr>
            <a:lvl5pPr>
              <a:defRPr sz="15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itle 1"/>
          <p:cNvSpPr>
            <a:spLocks noGrp="1"/>
          </p:cNvSpPr>
          <p:nvPr>
            <p:ph type="title"/>
          </p:nvPr>
        </p:nvSpPr>
        <p:spPr>
          <a:xfrm>
            <a:off x="685800" y="171450"/>
            <a:ext cx="7772400" cy="564096"/>
          </a:xfrm>
        </p:spPr>
        <p:txBody>
          <a:bodyPr/>
          <a:lstStyle>
            <a:lvl1pPr>
              <a:defRPr>
                <a:solidFill>
                  <a:schemeClr val="bg1"/>
                </a:solidFill>
              </a:defRPr>
            </a:lvl1pPr>
          </a:lstStyle>
          <a:p>
            <a:r>
              <a:rPr lang="en-US" dirty="0" smtClean="0"/>
              <a:t>Click to edit Master title style</a:t>
            </a:r>
            <a:endParaRPr lang="en-AU" dirty="0"/>
          </a:p>
        </p:txBody>
      </p:sp>
      <p:sp>
        <p:nvSpPr>
          <p:cNvPr id="6" name="Rectangle 5"/>
          <p:cNvSpPr>
            <a:spLocks noGrp="1" noChangeArrowheads="1"/>
          </p:cNvSpPr>
          <p:nvPr>
            <p:ph type="sldNum" sz="quarter" idx="10"/>
          </p:nvPr>
        </p:nvSpPr>
        <p:spPr/>
        <p:txBody>
          <a:bodyPr/>
          <a:lstStyle>
            <a:lvl1pPr>
              <a:defRPr/>
            </a:lvl1pPr>
          </a:lstStyle>
          <a:p>
            <a:pPr>
              <a:defRPr/>
            </a:pPr>
            <a:fld id="{B2DC3966-FD73-471A-B7FA-2345991D56B3}" type="slidenum">
              <a:rPr lang="en-US"/>
              <a:pPr>
                <a:defRPr/>
              </a:pPr>
              <a:t>‹#›</a:t>
            </a:fld>
            <a:endParaRPr lang="en-US"/>
          </a:p>
        </p:txBody>
      </p:sp>
    </p:spTree>
    <p:extLst>
      <p:ext uri="{BB962C8B-B14F-4D97-AF65-F5344CB8AC3E}">
        <p14:creationId xmlns:p14="http://schemas.microsoft.com/office/powerpoint/2010/main" val="294631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151335"/>
            <a:ext cx="4040188" cy="479822"/>
          </a:xfrm>
        </p:spPr>
        <p:txBody>
          <a:bodyPr anchor="b"/>
          <a:lstStyle>
            <a:lvl1pPr marL="0" indent="0">
              <a:buNone/>
              <a:defRPr sz="15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1631157"/>
            <a:ext cx="4040188" cy="2830804"/>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5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7" y="1631157"/>
            <a:ext cx="4041775" cy="2830804"/>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itle 1"/>
          <p:cNvSpPr>
            <a:spLocks noGrp="1"/>
          </p:cNvSpPr>
          <p:nvPr>
            <p:ph type="title"/>
          </p:nvPr>
        </p:nvSpPr>
        <p:spPr>
          <a:xfrm>
            <a:off x="685800" y="171450"/>
            <a:ext cx="7772400" cy="564096"/>
          </a:xfrm>
        </p:spPr>
        <p:txBody>
          <a:bodyPr/>
          <a:lstStyle>
            <a:lvl1pPr>
              <a:defRPr>
                <a:solidFill>
                  <a:schemeClr val="bg1"/>
                </a:solidFill>
              </a:defRPr>
            </a:lvl1pPr>
          </a:lstStyle>
          <a:p>
            <a:r>
              <a:rPr lang="en-US" dirty="0" smtClean="0"/>
              <a:t>Click to edit Master title style</a:t>
            </a:r>
            <a:endParaRPr lang="en-AU" dirty="0"/>
          </a:p>
        </p:txBody>
      </p:sp>
      <p:sp>
        <p:nvSpPr>
          <p:cNvPr id="8" name="Rectangle 7"/>
          <p:cNvSpPr>
            <a:spLocks noGrp="1" noChangeArrowheads="1"/>
          </p:cNvSpPr>
          <p:nvPr>
            <p:ph type="sldNum" sz="quarter" idx="10"/>
          </p:nvPr>
        </p:nvSpPr>
        <p:spPr/>
        <p:txBody>
          <a:bodyPr/>
          <a:lstStyle>
            <a:lvl1pPr>
              <a:defRPr/>
            </a:lvl1pPr>
          </a:lstStyle>
          <a:p>
            <a:pPr>
              <a:defRPr/>
            </a:pPr>
            <a:fld id="{6312A7F4-636C-46A4-AD03-8168BBC205A4}" type="slidenum">
              <a:rPr lang="en-US"/>
              <a:pPr>
                <a:defRPr/>
              </a:pPr>
              <a:t>‹#›</a:t>
            </a:fld>
            <a:endParaRPr lang="en-US"/>
          </a:p>
        </p:txBody>
      </p:sp>
    </p:spTree>
    <p:extLst>
      <p:ext uri="{BB962C8B-B14F-4D97-AF65-F5344CB8AC3E}">
        <p14:creationId xmlns:p14="http://schemas.microsoft.com/office/powerpoint/2010/main" val="288807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85800" y="171450"/>
            <a:ext cx="7772400" cy="564096"/>
          </a:xfrm>
        </p:spPr>
        <p:txBody>
          <a:bodyPr/>
          <a:lstStyle>
            <a:lvl1pPr>
              <a:defRPr>
                <a:solidFill>
                  <a:schemeClr val="accent1">
                    <a:lumMod val="50000"/>
                  </a:schemeClr>
                </a:solidFill>
              </a:defRPr>
            </a:lvl1pPr>
          </a:lstStyle>
          <a:p>
            <a:r>
              <a:rPr lang="en-US" dirty="0" smtClean="0"/>
              <a:t>Click to edit Master title style</a:t>
            </a:r>
            <a:endParaRPr lang="en-AU" dirty="0"/>
          </a:p>
        </p:txBody>
      </p:sp>
      <p:sp>
        <p:nvSpPr>
          <p:cNvPr id="4" name="Rectangle 3"/>
          <p:cNvSpPr>
            <a:spLocks noGrp="1" noChangeArrowheads="1"/>
          </p:cNvSpPr>
          <p:nvPr>
            <p:ph type="sldNum" sz="quarter" idx="10"/>
          </p:nvPr>
        </p:nvSpPr>
        <p:spPr/>
        <p:txBody>
          <a:bodyPr/>
          <a:lstStyle>
            <a:lvl1pPr>
              <a:defRPr/>
            </a:lvl1pPr>
          </a:lstStyle>
          <a:p>
            <a:pPr>
              <a:defRPr/>
            </a:pPr>
            <a:fld id="{25FA3D7B-D8DC-4709-8C03-0215C5D83DEA}" type="slidenum">
              <a:rPr lang="en-US"/>
              <a:pPr>
                <a:defRPr/>
              </a:pPr>
              <a:t>‹#›</a:t>
            </a:fld>
            <a:endParaRPr lang="en-US"/>
          </a:p>
        </p:txBody>
      </p:sp>
    </p:spTree>
    <p:extLst>
      <p:ext uri="{BB962C8B-B14F-4D97-AF65-F5344CB8AC3E}">
        <p14:creationId xmlns:p14="http://schemas.microsoft.com/office/powerpoint/2010/main" val="243278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898525"/>
            <a:ext cx="7777163" cy="52388"/>
          </a:xfrm>
          <a:prstGeom prst="rect">
            <a:avLst/>
          </a:prstGeom>
          <a:solidFill>
            <a:schemeClr val="bg1"/>
          </a:solidFill>
          <a:ln w="9525" algn="ctr">
            <a:solidFill>
              <a:schemeClr val="bg1"/>
            </a:solidFill>
            <a:round/>
            <a:headEnd/>
            <a:tailEnd/>
          </a:ln>
        </p:spPr>
        <p:txBody>
          <a:bodyPr lIns="68579" tIns="34289" rIns="68579" bIns="34289"/>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AU" altLang="en-US" smtClean="0"/>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10"/>
          </p:nvPr>
        </p:nvSpPr>
        <p:spPr/>
        <p:txBody>
          <a:bodyPr/>
          <a:lstStyle>
            <a:lvl1pPr>
              <a:defRPr/>
            </a:lvl1pPr>
          </a:lstStyle>
          <a:p>
            <a:pPr>
              <a:defRPr/>
            </a:pPr>
            <a:fld id="{D7BF2EDF-55D4-41F4-9E9C-05B7BB1B1E30}" type="slidenum">
              <a:rPr lang="en-US"/>
              <a:pPr>
                <a:defRPr/>
              </a:pPr>
              <a:t>‹#›</a:t>
            </a:fld>
            <a:endParaRPr lang="en-US"/>
          </a:p>
        </p:txBody>
      </p:sp>
    </p:spTree>
    <p:extLst>
      <p:ext uri="{BB962C8B-B14F-4D97-AF65-F5344CB8AC3E}">
        <p14:creationId xmlns:p14="http://schemas.microsoft.com/office/powerpoint/2010/main" val="214434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AU" noProof="0" smtClean="0"/>
          </a:p>
        </p:txBody>
      </p:sp>
      <p:sp>
        <p:nvSpPr>
          <p:cNvPr id="4" name="Text Placeholder 3"/>
          <p:cNvSpPr>
            <a:spLocks noGrp="1"/>
          </p:cNvSpPr>
          <p:nvPr>
            <p:ph type="body" sz="half" idx="2"/>
          </p:nvPr>
        </p:nvSpPr>
        <p:spPr>
          <a:xfrm>
            <a:off x="1792288" y="4025504"/>
            <a:ext cx="5486400" cy="490463"/>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smtClean="0"/>
              <a:t>Click to edit Master text styles</a:t>
            </a:r>
          </a:p>
        </p:txBody>
      </p:sp>
      <p:sp>
        <p:nvSpPr>
          <p:cNvPr id="6" name="Rectangle 5"/>
          <p:cNvSpPr>
            <a:spLocks noGrp="1" noChangeArrowheads="1"/>
          </p:cNvSpPr>
          <p:nvPr>
            <p:ph type="sldNum" sz="quarter" idx="10"/>
          </p:nvPr>
        </p:nvSpPr>
        <p:spPr/>
        <p:txBody>
          <a:bodyPr/>
          <a:lstStyle>
            <a:lvl1pPr>
              <a:defRPr/>
            </a:lvl1pPr>
          </a:lstStyle>
          <a:p>
            <a:pPr>
              <a:defRPr/>
            </a:pPr>
            <a:fld id="{1F0318BD-588C-4154-8FAA-46E35702D4F8}" type="slidenum">
              <a:rPr lang="en-US"/>
              <a:pPr>
                <a:defRPr/>
              </a:pPr>
              <a:t>‹#›</a:t>
            </a:fld>
            <a:endParaRPr lang="en-US"/>
          </a:p>
        </p:txBody>
      </p:sp>
    </p:spTree>
    <p:extLst>
      <p:ext uri="{BB962C8B-B14F-4D97-AF65-F5344CB8AC3E}">
        <p14:creationId xmlns:p14="http://schemas.microsoft.com/office/powerpoint/2010/main" val="366396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5143500"/>
            <a:chOff x="0" y="0"/>
            <a:chExt cx="9144000" cy="5143500"/>
          </a:xfrm>
        </p:grpSpPr>
        <p:pic>
          <p:nvPicPr>
            <p:cNvPr id="5" name="Picture 7" descr="DMIRS-PowerPoint-Template-June-2017_FINAL-16_9-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MIRS-PowerPoint-Template-June-2017_FINAL-16_9-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24172"/>
              <a:ext cx="9144000"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a:spLocks noChangeArrowheads="1"/>
          </p:cNvSpPr>
          <p:nvPr userDrawn="1"/>
        </p:nvSpPr>
        <p:spPr bwMode="auto">
          <a:xfrm>
            <a:off x="5510213" y="3363913"/>
            <a:ext cx="3756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2000" b="1" smtClean="0">
                <a:solidFill>
                  <a:schemeClr val="bg1"/>
                </a:solidFill>
                <a:ea typeface="+mn-ea"/>
              </a:rPr>
              <a:t>REPLACE IMAGE</a:t>
            </a:r>
          </a:p>
          <a:p>
            <a:pPr eaLnBrk="1" hangingPunct="1">
              <a:defRPr/>
            </a:pPr>
            <a:r>
              <a:rPr lang="en-US" altLang="en-US" sz="1400" b="1" smtClean="0">
                <a:solidFill>
                  <a:schemeClr val="bg1"/>
                </a:solidFill>
                <a:ea typeface="+mn-ea"/>
              </a:rPr>
              <a:t>NOTE: Right click  on the image and select Arrange and Send to Back</a:t>
            </a:r>
          </a:p>
        </p:txBody>
      </p:sp>
      <p:sp>
        <p:nvSpPr>
          <p:cNvPr id="14" name="Text Placeholder 13"/>
          <p:cNvSpPr>
            <a:spLocks noGrp="1"/>
          </p:cNvSpPr>
          <p:nvPr>
            <p:ph type="body" sz="quarter" idx="13"/>
          </p:nvPr>
        </p:nvSpPr>
        <p:spPr>
          <a:xfrm>
            <a:off x="323850" y="339725"/>
            <a:ext cx="4824214" cy="40846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339502"/>
            <a:ext cx="3887986" cy="4084670"/>
          </a:xfrm>
        </p:spPr>
        <p:txBody>
          <a:bodyPr/>
          <a:lstStyle>
            <a:lvl1pPr marL="0" indent="0" algn="ctr">
              <a:buNone/>
              <a:defRPr baseline="0">
                <a:solidFill>
                  <a:schemeClr val="bg2">
                    <a:lumMod val="60000"/>
                    <a:lumOff val="40000"/>
                  </a:schemeClr>
                </a:solidFill>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69912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5143500"/>
            <a:chOff x="0" y="0"/>
            <a:chExt cx="9144000" cy="5143500"/>
          </a:xfrm>
        </p:grpSpPr>
        <p:pic>
          <p:nvPicPr>
            <p:cNvPr id="5" name="Picture 7" descr="DMIRS-PowerPoint-Template-June-2017_FINAL-16_9-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MIRS-PowerPoint-Template-June-2017_FINAL-16_9-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24172"/>
              <a:ext cx="9144000"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1"/>
          </p:nvPr>
        </p:nvSpPr>
        <p:spPr>
          <a:xfrm>
            <a:off x="539750" y="305594"/>
            <a:ext cx="8229600" cy="935038"/>
          </a:xfrm>
        </p:spPr>
        <p:txBody>
          <a:bodyPr/>
          <a:lstStyle>
            <a:lvl1pPr marL="0" indent="0">
              <a:buNone/>
              <a:defRPr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562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4473575"/>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7145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200150"/>
            <a:ext cx="77724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239000" y="4875213"/>
            <a:ext cx="1905000" cy="27146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r">
              <a:defRPr sz="1100">
                <a:solidFill>
                  <a:schemeClr val="bg1"/>
                </a:solidFill>
                <a:ea typeface="+mn-ea"/>
              </a:defRPr>
            </a:lvl1pPr>
          </a:lstStyle>
          <a:p>
            <a:pPr>
              <a:defRPr/>
            </a:pPr>
            <a:fld id="{68A637BC-7BD1-4C07-99FA-FD6D495C728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Lst>
  <p:timing>
    <p:tnLst>
      <p:par>
        <p:cTn id="1" dur="indefinite" restart="never" nodeType="tmRoot"/>
      </p:par>
    </p:tnLst>
  </p:timing>
  <p:txStyles>
    <p:title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Arial" charset="0"/>
          <a:ea typeface="ＭＳ Ｐゴシック" pitchFamily="-124" charset="-128"/>
        </a:defRPr>
      </a:lvl2pPr>
      <a:lvl3pPr algn="l" rtl="0" eaLnBrk="0" fontAlgn="base" hangingPunct="0">
        <a:spcBef>
          <a:spcPct val="0"/>
        </a:spcBef>
        <a:spcAft>
          <a:spcPct val="0"/>
        </a:spcAft>
        <a:defRPr sz="2100">
          <a:solidFill>
            <a:schemeClr val="tx2"/>
          </a:solidFill>
          <a:latin typeface="Arial" charset="0"/>
          <a:ea typeface="ＭＳ Ｐゴシック" pitchFamily="-124" charset="-128"/>
        </a:defRPr>
      </a:lvl3pPr>
      <a:lvl4pPr algn="l" rtl="0" eaLnBrk="0" fontAlgn="base" hangingPunct="0">
        <a:spcBef>
          <a:spcPct val="0"/>
        </a:spcBef>
        <a:spcAft>
          <a:spcPct val="0"/>
        </a:spcAft>
        <a:defRPr sz="2100">
          <a:solidFill>
            <a:schemeClr val="tx2"/>
          </a:solidFill>
          <a:latin typeface="Arial" charset="0"/>
          <a:ea typeface="ＭＳ Ｐゴシック" pitchFamily="-124" charset="-128"/>
        </a:defRPr>
      </a:lvl4pPr>
      <a:lvl5pPr algn="l" rtl="0" eaLnBrk="0" fontAlgn="base" hangingPunct="0">
        <a:spcBef>
          <a:spcPct val="0"/>
        </a:spcBef>
        <a:spcAft>
          <a:spcPct val="0"/>
        </a:spcAft>
        <a:defRPr sz="2100">
          <a:solidFill>
            <a:schemeClr val="tx2"/>
          </a:solidFill>
          <a:latin typeface="Arial" charset="0"/>
          <a:ea typeface="ＭＳ Ｐゴシック" pitchFamily="-124" charset="-128"/>
        </a:defRPr>
      </a:lvl5pPr>
      <a:lvl6pPr marL="342900" algn="l" rtl="0" fontAlgn="base">
        <a:spcBef>
          <a:spcPct val="0"/>
        </a:spcBef>
        <a:spcAft>
          <a:spcPct val="0"/>
        </a:spcAft>
        <a:defRPr sz="3300">
          <a:solidFill>
            <a:schemeClr val="tx2"/>
          </a:solidFill>
          <a:latin typeface="Arial" charset="0"/>
          <a:ea typeface="ＭＳ Ｐゴシック" pitchFamily="-124" charset="-128"/>
        </a:defRPr>
      </a:lvl6pPr>
      <a:lvl7pPr marL="685800" algn="l" rtl="0" fontAlgn="base">
        <a:spcBef>
          <a:spcPct val="0"/>
        </a:spcBef>
        <a:spcAft>
          <a:spcPct val="0"/>
        </a:spcAft>
        <a:defRPr sz="3300">
          <a:solidFill>
            <a:schemeClr val="tx2"/>
          </a:solidFill>
          <a:latin typeface="Arial" charset="0"/>
          <a:ea typeface="ＭＳ Ｐゴシック" pitchFamily="-124" charset="-128"/>
        </a:defRPr>
      </a:lvl7pPr>
      <a:lvl8pPr marL="1028700" algn="l" rtl="0" fontAlgn="base">
        <a:spcBef>
          <a:spcPct val="0"/>
        </a:spcBef>
        <a:spcAft>
          <a:spcPct val="0"/>
        </a:spcAft>
        <a:defRPr sz="3300">
          <a:solidFill>
            <a:schemeClr val="tx2"/>
          </a:solidFill>
          <a:latin typeface="Arial" charset="0"/>
          <a:ea typeface="ＭＳ Ｐゴシック" pitchFamily="-124" charset="-128"/>
        </a:defRPr>
      </a:lvl8pPr>
      <a:lvl9pPr marL="1371600" algn="l" rtl="0" fontAlgn="base">
        <a:spcBef>
          <a:spcPct val="0"/>
        </a:spcBef>
        <a:spcAft>
          <a:spcPct val="0"/>
        </a:spcAft>
        <a:defRPr sz="3300">
          <a:solidFill>
            <a:schemeClr val="tx2"/>
          </a:solidFill>
          <a:latin typeface="Arial" charset="0"/>
          <a:ea typeface="ＭＳ Ｐゴシック" pitchFamily="-124" charset="-128"/>
        </a:defRPr>
      </a:lvl9pPr>
    </p:titleStyle>
    <p:bodyStyle>
      <a:lvl1pPr marL="257175" indent="-257175" algn="l" rtl="0" eaLnBrk="0" fontAlgn="base" hangingPunct="0">
        <a:spcBef>
          <a:spcPct val="20000"/>
        </a:spcBef>
        <a:spcAft>
          <a:spcPct val="0"/>
        </a:spcAft>
        <a:buChar char="•"/>
        <a:defRPr>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www.dmp.wa.gov.au/Documents/Safety/MSH_SIR_248.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mp.wa.gov.au/Documents/Safety/MSH_SIR_251.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dmp.wa.gov.au/Documents/Safety/MSH_SIR_205.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dmp.wa.gov.au/Documents/Safety/MSH_SIR_186.pdf" TargetMode="External"/><Relationship Id="rId4" Type="http://schemas.openxmlformats.org/officeDocument/2006/relationships/hyperlink" Target="http://www.dmp.wa.gov.au/Documents/Safety/MS_SIR_225_Worker_seriously_injured_by_moving_parts_in_a_modified_stemming_bucke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sz="quarter" idx="4294967295"/>
          </p:nvPr>
        </p:nvSpPr>
        <p:spPr>
          <a:xfrm>
            <a:off x="468313" y="877888"/>
            <a:ext cx="8351837" cy="3652837"/>
          </a:xfrm>
        </p:spPr>
        <p:txBody>
          <a:bodyPr/>
          <a:lstStyle/>
          <a:p>
            <a:r>
              <a:rPr lang="en-AU" altLang="en-US" sz="1700" smtClean="0"/>
              <a:t>This presentation is based on the findings of investigations by Department of Mines, Industry Regulation and Safety.</a:t>
            </a:r>
          </a:p>
          <a:p>
            <a:r>
              <a:rPr lang="en-AU" altLang="en-US" sz="1700" smtClean="0"/>
              <a:t>Department of Mines, Industry Regulation and Safety(DMIRS) supports and encourages reuse of its information (including data), and endorses use of the Australian Governments Open Access and Licensing Framework (AusGOAL)</a:t>
            </a:r>
          </a:p>
          <a:p>
            <a:r>
              <a:rPr lang="en-AU" altLang="en-US" sz="1700" smtClean="0"/>
              <a:t>This material is licensed under Creative Commons Attribution 4.0 licence. We request that you observe and retain any copyright or related notices that may accompany this material as part of attribution. This is a requirement of Creative Commons Licences.</a:t>
            </a:r>
            <a:r>
              <a:rPr lang="en-AU" altLang="en-US" sz="1700" b="1" smtClean="0"/>
              <a:t> </a:t>
            </a:r>
          </a:p>
          <a:p>
            <a:r>
              <a:rPr lang="en-AU" altLang="en-US" sz="1700" smtClean="0"/>
              <a:t>Please give attribution to Department of Mines, Industry Regulation and Safety, 2017.</a:t>
            </a:r>
          </a:p>
          <a:p>
            <a:r>
              <a:rPr lang="en-AU" altLang="en-US" sz="1700" smtClean="0"/>
              <a:t>For resources, information or clarification, please contact: </a:t>
            </a:r>
            <a:r>
              <a:rPr lang="en-AU" altLang="en-US" sz="1700" b="1" smtClean="0">
                <a:solidFill>
                  <a:srgbClr val="0000FF"/>
                </a:solidFill>
              </a:rPr>
              <a:t>RSDComms@dmirs.wa.gov.au</a:t>
            </a:r>
            <a:r>
              <a:rPr lang="en-AU" altLang="en-US" sz="1700" b="1" smtClean="0">
                <a:solidFill>
                  <a:srgbClr val="C00000"/>
                </a:solidFill>
              </a:rPr>
              <a:t> </a:t>
            </a:r>
            <a:r>
              <a:rPr lang="en-AU" altLang="en-US" sz="1700" smtClean="0"/>
              <a:t>or visit </a:t>
            </a:r>
            <a:r>
              <a:rPr lang="en-AU" altLang="en-US" sz="1700" smtClean="0">
                <a:solidFill>
                  <a:srgbClr val="0000FF"/>
                </a:solidFill>
              </a:rPr>
              <a:t>www.dmirs.wa.gov.au/ResourcesSafety</a:t>
            </a:r>
          </a:p>
          <a:p>
            <a:endParaRPr lang="en-AU" altLang="en-US" sz="1700" b="1" smtClean="0">
              <a:solidFill>
                <a:srgbClr val="C00000"/>
              </a:solidFill>
            </a:endParaRPr>
          </a:p>
          <a:p>
            <a:endParaRPr lang="en-AU" altLang="en-US" sz="1700" smtClean="0"/>
          </a:p>
        </p:txBody>
      </p:sp>
      <p:pic>
        <p:nvPicPr>
          <p:cNvPr id="12291"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2016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23850" y="228600"/>
            <a:ext cx="8134350"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a:defRPr/>
            </a:pPr>
            <a:r>
              <a:rPr lang="en-AU" altLang="en-US" sz="2800" kern="0" dirty="0" smtClean="0">
                <a:solidFill>
                  <a:srgbClr val="CF5E31"/>
                </a:solidFill>
              </a:rPr>
              <a:t>Please read this before using presentation</a:t>
            </a:r>
            <a:endParaRPr lang="en-AU" altLang="en-US" sz="2800"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468313" y="1276350"/>
            <a:ext cx="4824412"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eaLnBrk="1" hangingPunct="1">
              <a:spcBef>
                <a:spcPct val="0"/>
              </a:spcBef>
            </a:pPr>
            <a:r>
              <a:rPr lang="en-AU" altLang="en-US" sz="2000"/>
              <a:t>Must operate as intended and stop the machinery when the light beams or sensors are interrupted before person moves to a position where they could be injured</a:t>
            </a:r>
          </a:p>
          <a:p>
            <a:pPr eaLnBrk="1" hangingPunct="1">
              <a:spcBef>
                <a:spcPct val="0"/>
              </a:spcBef>
            </a:pPr>
            <a:endParaRPr lang="en-AU" altLang="en-US" sz="1000"/>
          </a:p>
          <a:p>
            <a:pPr eaLnBrk="1" hangingPunct="1">
              <a:spcBef>
                <a:spcPct val="0"/>
              </a:spcBef>
            </a:pPr>
            <a:r>
              <a:rPr lang="en-AU" altLang="en-US" sz="2000"/>
              <a:t>Must be operated and maintained according to manufacturers instructions</a:t>
            </a:r>
          </a:p>
          <a:p>
            <a:pPr eaLnBrk="1" hangingPunct="1">
              <a:spcBef>
                <a:spcPct val="0"/>
              </a:spcBef>
            </a:pPr>
            <a:endParaRPr lang="en-AU" altLang="en-US" sz="1000"/>
          </a:p>
          <a:p>
            <a:pPr eaLnBrk="1" hangingPunct="1">
              <a:spcBef>
                <a:spcPct val="0"/>
              </a:spcBef>
            </a:pPr>
            <a:r>
              <a:rPr lang="en-AU" altLang="en-US" sz="2000"/>
              <a:t>Examples - photoelectric curtains, laser scanners and pressure mats</a:t>
            </a:r>
          </a:p>
        </p:txBody>
      </p:sp>
      <p:pic>
        <p:nvPicPr>
          <p:cNvPr id="5" name="Picture 4"/>
          <p:cNvPicPr>
            <a:picLocks noChangeAspect="1"/>
          </p:cNvPicPr>
          <p:nvPr/>
        </p:nvPicPr>
        <p:blipFill>
          <a:blip r:embed="rId3"/>
          <a:stretch>
            <a:fillRect/>
          </a:stretch>
        </p:blipFill>
        <p:spPr>
          <a:xfrm>
            <a:off x="5364163" y="1743075"/>
            <a:ext cx="3671887" cy="2178050"/>
          </a:xfrm>
          <a:prstGeom prst="rect">
            <a:avLst/>
          </a:prstGeom>
          <a:ln>
            <a:solidFill>
              <a:schemeClr val="accent1">
                <a:shade val="50000"/>
              </a:schemeClr>
            </a:solidFill>
          </a:ln>
        </p:spPr>
      </p:pic>
      <p:sp>
        <p:nvSpPr>
          <p:cNvPr id="21508" name="Title 1"/>
          <p:cNvSpPr>
            <a:spLocks noGrp="1"/>
          </p:cNvSpPr>
          <p:nvPr>
            <p:ph type="title"/>
          </p:nvPr>
        </p:nvSpPr>
        <p:spPr>
          <a:xfrm>
            <a:off x="685800" y="171450"/>
            <a:ext cx="7772400" cy="563563"/>
          </a:xfrm>
        </p:spPr>
        <p:txBody>
          <a:bodyPr/>
          <a:lstStyle/>
          <a:p>
            <a:r>
              <a:rPr lang="en-AU" altLang="en-US" sz="2800" smtClean="0"/>
              <a:t>Controls - presence sensing devices</a:t>
            </a:r>
            <a:endParaRPr lang="en-AU" alt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288" y="1263650"/>
            <a:ext cx="8424862" cy="3324225"/>
          </a:xfrm>
          <a:prstGeom prst="rect">
            <a:avLst/>
          </a:prstGeom>
          <a:noFill/>
        </p:spPr>
        <p:txBody>
          <a:bodyPr>
            <a:spAutoFit/>
          </a:bodyPr>
          <a:lstStyle/>
          <a:p>
            <a:pPr>
              <a:defRPr/>
            </a:pPr>
            <a:r>
              <a:rPr lang="en-AU" sz="2000" dirty="0">
                <a:latin typeface="Arial" pitchFamily="34" charset="0"/>
                <a:ea typeface="+mn-ea"/>
              </a:rPr>
              <a:t>Ensure chosen fence or guard:</a:t>
            </a:r>
          </a:p>
          <a:p>
            <a:pPr marL="285750" indent="-285750">
              <a:buFont typeface="Arial" panose="020B0604020202020204" pitchFamily="34" charset="0"/>
              <a:buChar char="•"/>
              <a:defRPr/>
            </a:pPr>
            <a:endParaRPr lang="en-AU" sz="1000" dirty="0">
              <a:latin typeface="Arial" pitchFamily="34" charset="0"/>
              <a:ea typeface="+mn-ea"/>
            </a:endParaRPr>
          </a:p>
          <a:p>
            <a:pPr marL="285750" indent="-285750">
              <a:buFont typeface="Arial" panose="020B0604020202020204" pitchFamily="34" charset="0"/>
              <a:buChar char="•"/>
              <a:defRPr/>
            </a:pPr>
            <a:r>
              <a:rPr lang="en-AU" sz="2000" dirty="0">
                <a:latin typeface="Arial" pitchFamily="34" charset="0"/>
                <a:ea typeface="+mn-ea"/>
              </a:rPr>
              <a:t>Prevents all access to the dangerous moving parts</a:t>
            </a:r>
          </a:p>
          <a:p>
            <a:pPr marL="285750" indent="-285750">
              <a:buFont typeface="Arial" panose="020B0604020202020204" pitchFamily="34" charset="0"/>
              <a:buChar char="•"/>
              <a:defRPr/>
            </a:pPr>
            <a:r>
              <a:rPr lang="en-AU" sz="2000" dirty="0">
                <a:latin typeface="Arial" pitchFamily="34" charset="0"/>
                <a:ea typeface="+mn-ea"/>
              </a:rPr>
              <a:t>Suitable signage to warn of the hazard</a:t>
            </a:r>
          </a:p>
          <a:p>
            <a:pPr marL="285750" indent="-285750">
              <a:buFont typeface="Arial" panose="020B0604020202020204" pitchFamily="34" charset="0"/>
              <a:buChar char="•"/>
              <a:defRPr/>
            </a:pPr>
            <a:r>
              <a:rPr lang="en-AU" sz="2000" dirty="0">
                <a:latin typeface="Arial" pitchFamily="34" charset="0"/>
                <a:ea typeface="+mn-ea"/>
              </a:rPr>
              <a:t>Substantial construction – strength &amp; quality materials                              (AS 4024 design standard)</a:t>
            </a:r>
          </a:p>
          <a:p>
            <a:pPr marL="285750" indent="-285750">
              <a:buFont typeface="Arial" panose="020B0604020202020204" pitchFamily="34" charset="0"/>
              <a:buChar char="•"/>
              <a:defRPr/>
            </a:pPr>
            <a:r>
              <a:rPr lang="en-AU" sz="2000" dirty="0">
                <a:latin typeface="Arial" pitchFamily="34" charset="0"/>
                <a:ea typeface="+mn-ea"/>
              </a:rPr>
              <a:t>Constantly maintained</a:t>
            </a:r>
          </a:p>
          <a:p>
            <a:pPr marL="285750" indent="-285750">
              <a:buFont typeface="Arial" panose="020B0604020202020204" pitchFamily="34" charset="0"/>
              <a:buChar char="•"/>
              <a:defRPr/>
            </a:pPr>
            <a:r>
              <a:rPr lang="en-AU" sz="2000" dirty="0">
                <a:latin typeface="Arial" pitchFamily="34" charset="0"/>
                <a:ea typeface="+mn-ea"/>
              </a:rPr>
              <a:t>Kept in position and secured while machinery or plant is operated</a:t>
            </a:r>
          </a:p>
          <a:p>
            <a:pPr marL="285750" indent="-285750">
              <a:buFont typeface="Arial" panose="020B0604020202020204" pitchFamily="34" charset="0"/>
              <a:buChar char="•"/>
              <a:defRPr/>
            </a:pPr>
            <a:r>
              <a:rPr lang="en-AU" sz="2000" dirty="0">
                <a:latin typeface="Arial" pitchFamily="34" charset="0"/>
                <a:ea typeface="+mn-ea"/>
              </a:rPr>
              <a:t>Plant is effectively de-energised and isolated before any guard is removed</a:t>
            </a:r>
          </a:p>
          <a:p>
            <a:pPr marL="285750" indent="-285750">
              <a:buFont typeface="Arial" panose="020B0604020202020204" pitchFamily="34" charset="0"/>
              <a:buChar char="•"/>
              <a:defRPr/>
            </a:pPr>
            <a:r>
              <a:rPr lang="en-AU" sz="2000" dirty="0">
                <a:latin typeface="Arial" pitchFamily="34" charset="0"/>
                <a:ea typeface="+mn-ea"/>
              </a:rPr>
              <a:t>Guards are secured in place before plant is re-energised and operated</a:t>
            </a:r>
          </a:p>
        </p:txBody>
      </p:sp>
      <p:sp>
        <p:nvSpPr>
          <p:cNvPr id="22531" name="Title 2"/>
          <p:cNvSpPr>
            <a:spLocks noGrp="1"/>
          </p:cNvSpPr>
          <p:nvPr>
            <p:ph type="title"/>
          </p:nvPr>
        </p:nvSpPr>
        <p:spPr>
          <a:xfrm>
            <a:off x="685800" y="171450"/>
            <a:ext cx="7772400" cy="563563"/>
          </a:xfrm>
        </p:spPr>
        <p:txBody>
          <a:bodyPr/>
          <a:lstStyle/>
          <a:p>
            <a:r>
              <a:rPr lang="en-AU" altLang="en-US" sz="2800" smtClean="0"/>
              <a:t>Summary</a:t>
            </a:r>
            <a:endParaRPr lang="en-AU" altLang="en-US"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825500"/>
            <a:ext cx="3673475"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ctrTitle"/>
          </p:nvPr>
        </p:nvSpPr>
        <p:spPr>
          <a:xfrm>
            <a:off x="684213" y="1492250"/>
            <a:ext cx="4533900" cy="2790825"/>
          </a:xfrm>
        </p:spPr>
        <p:txBody>
          <a:bodyPr/>
          <a:lstStyle/>
          <a:p>
            <a:pPr eaLnBrk="1" hangingPunct="1">
              <a:lnSpc>
                <a:spcPct val="90000"/>
              </a:lnSpc>
              <a:spcBef>
                <a:spcPts val="1800"/>
              </a:spcBef>
            </a:pPr>
            <a:r>
              <a:rPr lang="en-AU" altLang="en-US" sz="4000" b="1" smtClean="0">
                <a:solidFill>
                  <a:srgbClr val="0E6E71"/>
                </a:solidFill>
              </a:rPr>
              <a:t>Preventing access to dangerous moving parts and machinery</a:t>
            </a:r>
            <a:endParaRPr lang="en-AU" altLang="en-US" sz="2600" smtClean="0">
              <a:solidFill>
                <a:srgbClr val="8E1A16"/>
              </a:solidFill>
            </a:endParaRPr>
          </a:p>
        </p:txBody>
      </p:sp>
      <p:grpSp>
        <p:nvGrpSpPr>
          <p:cNvPr id="13316" name="Group 14"/>
          <p:cNvGrpSpPr>
            <a:grpSpLocks/>
          </p:cNvGrpSpPr>
          <p:nvPr/>
        </p:nvGrpSpPr>
        <p:grpSpPr bwMode="auto">
          <a:xfrm>
            <a:off x="0" y="-34925"/>
            <a:ext cx="9144000" cy="5143500"/>
            <a:chOff x="0" y="0"/>
            <a:chExt cx="9144000" cy="5143500"/>
          </a:xfrm>
        </p:grpSpPr>
        <p:pic>
          <p:nvPicPr>
            <p:cNvPr id="13317" name="Picture 12" descr="DMIRS-PowerPoint-Template-June-2017_FINAL-16_9-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3" descr="DMIRS-PowerPoint-Template-June-2017_FINAL-16_9-4.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424172"/>
              <a:ext cx="9144000"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6"/>
          <p:cNvGrpSpPr>
            <a:grpSpLocks/>
          </p:cNvGrpSpPr>
          <p:nvPr/>
        </p:nvGrpSpPr>
        <p:grpSpPr bwMode="auto">
          <a:xfrm>
            <a:off x="900113" y="1254125"/>
            <a:ext cx="1476375" cy="1598613"/>
            <a:chOff x="552203" y="1346214"/>
            <a:chExt cx="1476375" cy="1787633"/>
          </a:xfrm>
        </p:grpSpPr>
        <p:pic>
          <p:nvPicPr>
            <p:cNvPr id="14352" name="Picture 13"/>
            <p:cNvPicPr>
              <a:picLocks noChangeAspect="1"/>
            </p:cNvPicPr>
            <p:nvPr/>
          </p:nvPicPr>
          <p:blipFill>
            <a:blip r:embed="rId3">
              <a:extLst>
                <a:ext uri="{28A0092B-C50C-407E-A947-70E740481C1C}">
                  <a14:useLocalDpi xmlns:a14="http://schemas.microsoft.com/office/drawing/2010/main" val="0"/>
                </a:ext>
              </a:extLst>
            </a:blip>
            <a:srcRect t="1019" b="-2"/>
            <a:stretch>
              <a:fillRect/>
            </a:stretch>
          </p:blipFill>
          <p:spPr bwMode="auto">
            <a:xfrm>
              <a:off x="552203" y="1346214"/>
              <a:ext cx="1476375" cy="1548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Box 15"/>
            <p:cNvSpPr txBox="1">
              <a:spLocks noChangeArrowheads="1"/>
            </p:cNvSpPr>
            <p:nvPr/>
          </p:nvSpPr>
          <p:spPr bwMode="auto">
            <a:xfrm>
              <a:off x="596653" y="2763959"/>
              <a:ext cx="13727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algn="ctr" eaLnBrk="1" hangingPunct="1">
                <a:spcBef>
                  <a:spcPct val="0"/>
                </a:spcBef>
                <a:buFontTx/>
                <a:buNone/>
              </a:pPr>
              <a:r>
                <a:rPr lang="en-AU" altLang="en-US"/>
                <a:t>Shearing</a:t>
              </a:r>
            </a:p>
          </p:txBody>
        </p:sp>
      </p:grpSp>
      <p:sp>
        <p:nvSpPr>
          <p:cNvPr id="14339" name="Title 1"/>
          <p:cNvSpPr>
            <a:spLocks noGrp="1"/>
          </p:cNvSpPr>
          <p:nvPr>
            <p:ph type="title"/>
          </p:nvPr>
        </p:nvSpPr>
        <p:spPr>
          <a:xfrm>
            <a:off x="685800" y="171450"/>
            <a:ext cx="7772400" cy="563563"/>
          </a:xfrm>
        </p:spPr>
        <p:txBody>
          <a:bodyPr/>
          <a:lstStyle/>
          <a:p>
            <a:r>
              <a:rPr lang="en-AU" altLang="en-US" sz="2800" smtClean="0"/>
              <a:t>Mechanical hazards</a:t>
            </a:r>
          </a:p>
        </p:txBody>
      </p:sp>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9600" y="1204913"/>
            <a:ext cx="13811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900" y="1201738"/>
            <a:ext cx="2846388"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p:cNvPicPr>
          <p:nvPr/>
        </p:nvPicPr>
        <p:blipFill>
          <a:blip r:embed="rId6" cstate="print">
            <a:extLst>
              <a:ext uri="{28A0092B-C50C-407E-A947-70E740481C1C}">
                <a14:useLocalDpi xmlns:a14="http://schemas.microsoft.com/office/drawing/2010/main" val="0"/>
              </a:ext>
            </a:extLst>
          </a:blip>
          <a:srcRect t="5853" r="9396" b="3075"/>
          <a:stretch>
            <a:fillRect/>
          </a:stretch>
        </p:blipFill>
        <p:spPr bwMode="auto">
          <a:xfrm>
            <a:off x="4110038" y="2947988"/>
            <a:ext cx="14081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Group 17"/>
          <p:cNvGrpSpPr>
            <a:grpSpLocks/>
          </p:cNvGrpSpPr>
          <p:nvPr/>
        </p:nvGrpSpPr>
        <p:grpSpPr bwMode="auto">
          <a:xfrm>
            <a:off x="1874838" y="2903538"/>
            <a:ext cx="1476375" cy="1631950"/>
            <a:chOff x="1894235" y="2618441"/>
            <a:chExt cx="1476375" cy="1812232"/>
          </a:xfrm>
        </p:grpSpPr>
        <p:pic>
          <p:nvPicPr>
            <p:cNvPr id="14350"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4235" y="2618441"/>
              <a:ext cx="1476375" cy="155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Box 5"/>
            <p:cNvSpPr txBox="1">
              <a:spLocks noChangeArrowheads="1"/>
            </p:cNvSpPr>
            <p:nvPr/>
          </p:nvSpPr>
          <p:spPr bwMode="auto">
            <a:xfrm>
              <a:off x="1929706" y="4060785"/>
              <a:ext cx="134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algn="ctr" eaLnBrk="1" hangingPunct="1">
                <a:spcBef>
                  <a:spcPct val="0"/>
                </a:spcBef>
                <a:buFontTx/>
                <a:buNone/>
              </a:pPr>
              <a:r>
                <a:rPr lang="en-AU" altLang="en-US"/>
                <a:t>Cutting</a:t>
              </a:r>
            </a:p>
          </p:txBody>
        </p:sp>
      </p:grpSp>
      <p:sp>
        <p:nvSpPr>
          <p:cNvPr id="11" name="TextBox 7"/>
          <p:cNvSpPr txBox="1">
            <a:spLocks noChangeArrowheads="1"/>
          </p:cNvSpPr>
          <p:nvPr/>
        </p:nvSpPr>
        <p:spPr bwMode="auto">
          <a:xfrm>
            <a:off x="2928938" y="2527300"/>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algn="ctr" eaLnBrk="1" hangingPunct="1">
              <a:spcBef>
                <a:spcPct val="0"/>
              </a:spcBef>
              <a:buFontTx/>
              <a:buNone/>
            </a:pPr>
            <a:r>
              <a:rPr lang="en-AU" altLang="en-US"/>
              <a:t>Entanglement</a:t>
            </a:r>
          </a:p>
        </p:txBody>
      </p:sp>
      <p:sp>
        <p:nvSpPr>
          <p:cNvPr id="5" name="TextBox 4"/>
          <p:cNvSpPr txBox="1">
            <a:spLocks noChangeArrowheads="1"/>
          </p:cNvSpPr>
          <p:nvPr/>
        </p:nvSpPr>
        <p:spPr bwMode="auto">
          <a:xfrm>
            <a:off x="4122738" y="4222750"/>
            <a:ext cx="1382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algn="ctr" eaLnBrk="1" hangingPunct="1">
              <a:spcBef>
                <a:spcPct val="0"/>
              </a:spcBef>
              <a:buFontTx/>
              <a:buNone/>
            </a:pPr>
            <a:r>
              <a:rPr lang="en-AU" altLang="en-US"/>
              <a:t>Drawing in</a:t>
            </a:r>
          </a:p>
        </p:txBody>
      </p:sp>
      <p:sp>
        <p:nvSpPr>
          <p:cNvPr id="7" name="TextBox 8"/>
          <p:cNvSpPr txBox="1">
            <a:spLocks noChangeArrowheads="1"/>
          </p:cNvSpPr>
          <p:nvPr/>
        </p:nvSpPr>
        <p:spPr bwMode="auto">
          <a:xfrm>
            <a:off x="5368925" y="2509838"/>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algn="ctr" eaLnBrk="1" hangingPunct="1">
              <a:spcBef>
                <a:spcPct val="0"/>
              </a:spcBef>
              <a:buFontTx/>
              <a:buNone/>
            </a:pPr>
            <a:r>
              <a:rPr lang="en-AU" altLang="en-US"/>
              <a:t>Friction and abrasion</a:t>
            </a:r>
          </a:p>
        </p:txBody>
      </p:sp>
      <p:grpSp>
        <p:nvGrpSpPr>
          <p:cNvPr id="14347" name="Group 18"/>
          <p:cNvGrpSpPr>
            <a:grpSpLocks/>
          </p:cNvGrpSpPr>
          <p:nvPr/>
        </p:nvGrpSpPr>
        <p:grpSpPr bwMode="auto">
          <a:xfrm>
            <a:off x="6318250" y="2916238"/>
            <a:ext cx="1557338" cy="1635125"/>
            <a:chOff x="5877893" y="3075879"/>
            <a:chExt cx="1557337" cy="1635307"/>
          </a:xfrm>
        </p:grpSpPr>
        <p:pic>
          <p:nvPicPr>
            <p:cNvPr id="14348" name="Picture 2"/>
            <p:cNvPicPr>
              <a:picLocks noChangeAspect="1"/>
            </p:cNvPicPr>
            <p:nvPr/>
          </p:nvPicPr>
          <p:blipFill>
            <a:blip r:embed="rId8" cstate="print">
              <a:extLst>
                <a:ext uri="{28A0092B-C50C-407E-A947-70E740481C1C}">
                  <a14:useLocalDpi xmlns:a14="http://schemas.microsoft.com/office/drawing/2010/main" val="0"/>
                </a:ext>
              </a:extLst>
            </a:blip>
            <a:srcRect b="11603"/>
            <a:stretch>
              <a:fillRect/>
            </a:stretch>
          </p:blipFill>
          <p:spPr bwMode="auto">
            <a:xfrm>
              <a:off x="5877893" y="3075879"/>
              <a:ext cx="1557337" cy="133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Box 6"/>
            <p:cNvSpPr txBox="1">
              <a:spLocks noChangeArrowheads="1"/>
            </p:cNvSpPr>
            <p:nvPr/>
          </p:nvSpPr>
          <p:spPr bwMode="auto">
            <a:xfrm>
              <a:off x="5959276" y="4341298"/>
              <a:ext cx="134902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algn="ctr" eaLnBrk="1" hangingPunct="1">
                <a:spcBef>
                  <a:spcPct val="0"/>
                </a:spcBef>
                <a:buFontTx/>
                <a:buNone/>
              </a:pPr>
              <a:r>
                <a:rPr lang="en-AU" altLang="en-US"/>
                <a:t>Crushing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68313" y="1404938"/>
            <a:ext cx="82073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eaLnBrk="1" hangingPunct="1">
              <a:spcBef>
                <a:spcPct val="0"/>
              </a:spcBef>
            </a:pPr>
            <a:r>
              <a:rPr lang="en-AU" altLang="en-US" sz="2200"/>
              <a:t>Employee working alone attempted to remove a rock from unguarded return conveyor when both arms were drawn in causing serious crush injuries (</a:t>
            </a:r>
            <a:r>
              <a:rPr lang="en-AU" altLang="en-US" sz="2200">
                <a:hlinkClick r:id="rId3"/>
              </a:rPr>
              <a:t>SIR 248</a:t>
            </a:r>
            <a:r>
              <a:rPr lang="en-AU" altLang="en-US" sz="2200"/>
              <a:t>)</a:t>
            </a:r>
          </a:p>
          <a:p>
            <a:pPr eaLnBrk="1" hangingPunct="1">
              <a:spcBef>
                <a:spcPct val="0"/>
              </a:spcBef>
            </a:pPr>
            <a:endParaRPr lang="en-AU" altLang="en-US" sz="2200"/>
          </a:p>
          <a:p>
            <a:pPr eaLnBrk="1" hangingPunct="1">
              <a:spcBef>
                <a:spcPct val="0"/>
              </a:spcBef>
            </a:pPr>
            <a:r>
              <a:rPr lang="en-AU" altLang="en-US" sz="2200"/>
              <a:t>While attempting to remove a rock, an employee was trapped between the moving tamper head and feed tray of a limestone block making machine resulting in multiple injuries (</a:t>
            </a:r>
            <a:r>
              <a:rPr lang="en-AU" altLang="en-US" sz="2200">
                <a:hlinkClick r:id="rId4"/>
              </a:rPr>
              <a:t>SIR 251</a:t>
            </a:r>
            <a:r>
              <a:rPr lang="en-AU" altLang="en-US" sz="2200"/>
              <a:t>)</a:t>
            </a:r>
          </a:p>
          <a:p>
            <a:pPr eaLnBrk="1" hangingPunct="1">
              <a:spcBef>
                <a:spcPct val="0"/>
              </a:spcBef>
            </a:pPr>
            <a:endParaRPr lang="en-AU" altLang="en-US" sz="2200"/>
          </a:p>
        </p:txBody>
      </p:sp>
      <p:sp>
        <p:nvSpPr>
          <p:cNvPr id="15363" name="Title 1"/>
          <p:cNvSpPr>
            <a:spLocks noGrp="1"/>
          </p:cNvSpPr>
          <p:nvPr>
            <p:ph type="title"/>
          </p:nvPr>
        </p:nvSpPr>
        <p:spPr>
          <a:xfrm>
            <a:off x="685800" y="171450"/>
            <a:ext cx="7772400" cy="563563"/>
          </a:xfrm>
        </p:spPr>
        <p:txBody>
          <a:bodyPr/>
          <a:lstStyle/>
          <a:p>
            <a:r>
              <a:rPr lang="en-AU" altLang="en-US" sz="2800" smtClean="0"/>
              <a:t>Serious injuries – lack of guarding</a:t>
            </a:r>
            <a:endParaRPr lang="en-AU" alt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68313" y="1276350"/>
            <a:ext cx="834548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eaLnBrk="1" hangingPunct="1">
              <a:spcBef>
                <a:spcPct val="0"/>
              </a:spcBef>
            </a:pPr>
            <a:r>
              <a:rPr lang="en-AU" altLang="en-US" sz="2200"/>
              <a:t>Employee opened a hatch to remove a bag from an automatic sampler when it activated entrapping his left arm (</a:t>
            </a:r>
            <a:r>
              <a:rPr lang="en-AU" altLang="en-US" sz="2200">
                <a:hlinkClick r:id="rId3"/>
              </a:rPr>
              <a:t>SIR 205</a:t>
            </a:r>
            <a:r>
              <a:rPr lang="en-AU" altLang="en-US" sz="2200"/>
              <a:t>)</a:t>
            </a:r>
          </a:p>
          <a:p>
            <a:pPr eaLnBrk="1" hangingPunct="1">
              <a:spcBef>
                <a:spcPct val="0"/>
              </a:spcBef>
            </a:pPr>
            <a:endParaRPr lang="en-AU" altLang="en-US" sz="2000"/>
          </a:p>
          <a:p>
            <a:pPr eaLnBrk="1" hangingPunct="1">
              <a:spcBef>
                <a:spcPct val="0"/>
              </a:spcBef>
            </a:pPr>
            <a:r>
              <a:rPr lang="en-AU" altLang="en-US" sz="2200"/>
              <a:t>An employee trying to dislodge a blockage from discharge outlet of a stemming bucket severed his fingers (later amputated) (</a:t>
            </a:r>
            <a:r>
              <a:rPr lang="en-AU" altLang="en-US" sz="2200">
                <a:hlinkClick r:id="rId4"/>
              </a:rPr>
              <a:t>SIR 225</a:t>
            </a:r>
            <a:r>
              <a:rPr lang="en-AU" altLang="en-US" sz="2200"/>
              <a:t>)</a:t>
            </a:r>
          </a:p>
          <a:p>
            <a:pPr eaLnBrk="1" hangingPunct="1">
              <a:spcBef>
                <a:spcPct val="0"/>
              </a:spcBef>
            </a:pPr>
            <a:endParaRPr lang="en-AU" altLang="en-US" sz="2000"/>
          </a:p>
          <a:p>
            <a:pPr eaLnBrk="1" hangingPunct="1">
              <a:spcBef>
                <a:spcPct val="0"/>
              </a:spcBef>
            </a:pPr>
            <a:r>
              <a:rPr lang="en-AU" altLang="en-US" sz="2200" u="sng"/>
              <a:t>Fatal</a:t>
            </a:r>
            <a:r>
              <a:rPr lang="en-AU" altLang="en-US" sz="2200"/>
              <a:t> incident where employee’s head was crushed between motor cable termination box and a moving component of a tripper unit (</a:t>
            </a:r>
            <a:r>
              <a:rPr lang="en-AU" altLang="en-US" sz="2200">
                <a:hlinkClick r:id="rId5"/>
              </a:rPr>
              <a:t>SIR 186</a:t>
            </a:r>
            <a:r>
              <a:rPr lang="en-AU" altLang="en-US" sz="2200"/>
              <a:t>) </a:t>
            </a:r>
          </a:p>
        </p:txBody>
      </p:sp>
      <p:sp>
        <p:nvSpPr>
          <p:cNvPr id="16387" name="Title 1"/>
          <p:cNvSpPr>
            <a:spLocks noGrp="1"/>
          </p:cNvSpPr>
          <p:nvPr>
            <p:ph type="title"/>
          </p:nvPr>
        </p:nvSpPr>
        <p:spPr>
          <a:xfrm>
            <a:off x="685800" y="171450"/>
            <a:ext cx="7772400" cy="563563"/>
          </a:xfrm>
        </p:spPr>
        <p:txBody>
          <a:bodyPr/>
          <a:lstStyle/>
          <a:p>
            <a:r>
              <a:rPr lang="en-AU" altLang="en-US" sz="2800" smtClean="0"/>
              <a:t>Serious injuries – lack of guarding (continued)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0" y="1308100"/>
            <a:ext cx="471646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a:solidFill>
                  <a:schemeClr val="tx1"/>
                </a:solidFill>
                <a:latin typeface="Arial" charset="0"/>
                <a:ea typeface="ＭＳ Ｐゴシック" pitchFamily="34" charset="-128"/>
              </a:defRPr>
            </a:lvl1pPr>
            <a:lvl2pPr marL="727075" indent="-34290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eaLnBrk="1" hangingPunct="1">
              <a:spcBef>
                <a:spcPct val="0"/>
              </a:spcBef>
            </a:pPr>
            <a:r>
              <a:rPr lang="en-AU" altLang="en-US" sz="2200"/>
              <a:t>When choosing engineering controls the highest practicable control measure must be implemented. From highest to lowest these are: </a:t>
            </a:r>
          </a:p>
          <a:p>
            <a:pPr eaLnBrk="1" hangingPunct="1">
              <a:spcBef>
                <a:spcPct val="0"/>
              </a:spcBef>
            </a:pPr>
            <a:endParaRPr lang="en-AU" altLang="en-US" sz="1000"/>
          </a:p>
          <a:p>
            <a:pPr lvl="1" eaLnBrk="1" hangingPunct="1">
              <a:spcBef>
                <a:spcPct val="0"/>
              </a:spcBef>
            </a:pPr>
            <a:r>
              <a:rPr lang="en-AU" altLang="en-US" sz="2000"/>
              <a:t>Permanent barrier</a:t>
            </a:r>
          </a:p>
          <a:p>
            <a:pPr lvl="1" eaLnBrk="1" hangingPunct="1">
              <a:spcBef>
                <a:spcPct val="0"/>
              </a:spcBef>
            </a:pPr>
            <a:r>
              <a:rPr lang="en-AU" altLang="en-US" sz="2000"/>
              <a:t>Interlocked barrier</a:t>
            </a:r>
          </a:p>
          <a:p>
            <a:pPr lvl="1" eaLnBrk="1" hangingPunct="1">
              <a:spcBef>
                <a:spcPct val="0"/>
              </a:spcBef>
            </a:pPr>
            <a:r>
              <a:rPr lang="en-AU" altLang="en-US" sz="2000"/>
              <a:t>Fixed barrier (secured by fasteners)</a:t>
            </a:r>
          </a:p>
          <a:p>
            <a:pPr lvl="1" eaLnBrk="1" hangingPunct="1">
              <a:spcBef>
                <a:spcPct val="0"/>
              </a:spcBef>
            </a:pPr>
            <a:r>
              <a:rPr lang="en-AU" altLang="en-US" sz="2000"/>
              <a:t>Presence sensing devices</a:t>
            </a:r>
          </a:p>
        </p:txBody>
      </p:sp>
      <p:pic>
        <p:nvPicPr>
          <p:cNvPr id="17411" name="Picture 15" descr="C:\Users\mirsdlc\AppData\Local\Microsoft\Windows\Temporary Internet Files\Content.Outlook\HMHTEEFO\Hierarchy of cont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1277938"/>
            <a:ext cx="33782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1"/>
          <p:cNvSpPr>
            <a:spLocks noGrp="1"/>
          </p:cNvSpPr>
          <p:nvPr>
            <p:ph type="title"/>
          </p:nvPr>
        </p:nvSpPr>
        <p:spPr>
          <a:xfrm>
            <a:off x="685800" y="171450"/>
            <a:ext cx="7772400" cy="563563"/>
          </a:xfrm>
        </p:spPr>
        <p:txBody>
          <a:bodyPr/>
          <a:lstStyle/>
          <a:p>
            <a:r>
              <a:rPr lang="en-AU" altLang="en-US" sz="2800" smtClean="0"/>
              <a:t>Hierarchy of control – Regulation 4.4 &amp; 6.2</a:t>
            </a:r>
            <a:endParaRPr lang="en-AU" alt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68313" y="1487488"/>
            <a:ext cx="8064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eaLnBrk="1" hangingPunct="1">
              <a:spcBef>
                <a:spcPct val="0"/>
              </a:spcBef>
            </a:pPr>
            <a:r>
              <a:rPr lang="en-AU" altLang="en-US" sz="2200"/>
              <a:t>Most effective guarding type</a:t>
            </a:r>
          </a:p>
          <a:p>
            <a:pPr eaLnBrk="1" hangingPunct="1">
              <a:spcBef>
                <a:spcPct val="0"/>
              </a:spcBef>
            </a:pPr>
            <a:endParaRPr lang="en-AU" altLang="en-US" sz="1000"/>
          </a:p>
          <a:p>
            <a:pPr eaLnBrk="1" hangingPunct="1">
              <a:spcBef>
                <a:spcPct val="0"/>
              </a:spcBef>
            </a:pPr>
            <a:r>
              <a:rPr lang="en-AU" altLang="en-US" sz="2200"/>
              <a:t>Welded or incorporated into body of machine</a:t>
            </a:r>
          </a:p>
          <a:p>
            <a:pPr eaLnBrk="1" hangingPunct="1">
              <a:spcBef>
                <a:spcPct val="0"/>
              </a:spcBef>
            </a:pPr>
            <a:endParaRPr lang="en-AU" altLang="en-US" sz="1000"/>
          </a:p>
          <a:p>
            <a:pPr eaLnBrk="1" hangingPunct="1">
              <a:spcBef>
                <a:spcPct val="0"/>
              </a:spcBef>
            </a:pPr>
            <a:r>
              <a:rPr lang="en-AU" altLang="en-US" sz="2200"/>
              <a:t>Where no person requires complete or partial access to dangerous area</a:t>
            </a:r>
          </a:p>
        </p:txBody>
      </p:sp>
      <p:sp>
        <p:nvSpPr>
          <p:cNvPr id="18435" name="Title 1"/>
          <p:cNvSpPr>
            <a:spLocks noGrp="1"/>
          </p:cNvSpPr>
          <p:nvPr>
            <p:ph type="title"/>
          </p:nvPr>
        </p:nvSpPr>
        <p:spPr>
          <a:xfrm>
            <a:off x="685800" y="171450"/>
            <a:ext cx="7772400" cy="563563"/>
          </a:xfrm>
        </p:spPr>
        <p:txBody>
          <a:bodyPr/>
          <a:lstStyle/>
          <a:p>
            <a:r>
              <a:rPr lang="en-AU" altLang="en-US" sz="2800" smtClean="0"/>
              <a:t>Controls – permanent guards</a:t>
            </a:r>
            <a:endParaRPr lang="en-AU" altLang="en-US"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276350"/>
            <a:ext cx="5256212" cy="3368675"/>
          </a:xfrm>
          <a:prstGeom prst="rect">
            <a:avLst/>
          </a:prstGeom>
          <a:noFill/>
        </p:spPr>
        <p:txBody>
          <a:bodyPr>
            <a:spAutoFit/>
          </a:bodyPr>
          <a:lstStyle/>
          <a:p>
            <a:pPr marL="285750" indent="-285750">
              <a:buFont typeface="Arial" panose="020B0604020202020204" pitchFamily="34" charset="0"/>
              <a:buChar char="•"/>
              <a:defRPr/>
            </a:pPr>
            <a:r>
              <a:rPr lang="en-AU" dirty="0">
                <a:latin typeface="Arial" pitchFamily="34" charset="0"/>
                <a:ea typeface="+mn-ea"/>
              </a:rPr>
              <a:t>Enclosure guards (also called movable guards)</a:t>
            </a:r>
          </a:p>
          <a:p>
            <a:pPr marL="285750" indent="-285750">
              <a:buFont typeface="Arial" panose="020B0604020202020204" pitchFamily="34" charset="0"/>
              <a:buChar char="•"/>
              <a:defRPr/>
            </a:pPr>
            <a:endParaRPr lang="en-AU" sz="1000" dirty="0">
              <a:latin typeface="Arial" pitchFamily="34" charset="0"/>
              <a:ea typeface="+mn-ea"/>
            </a:endParaRPr>
          </a:p>
          <a:p>
            <a:pPr marL="285750" indent="-285750">
              <a:buFont typeface="Arial" panose="020B0604020202020204" pitchFamily="34" charset="0"/>
              <a:buChar char="•"/>
              <a:defRPr/>
            </a:pPr>
            <a:r>
              <a:rPr lang="en-AU" dirty="0">
                <a:latin typeface="Arial" pitchFamily="34" charset="0"/>
                <a:ea typeface="+mn-ea"/>
              </a:rPr>
              <a:t>Interconnected with the power and control system of machine (interlock)</a:t>
            </a:r>
          </a:p>
          <a:p>
            <a:pPr marL="285750" indent="-285750">
              <a:buFont typeface="Arial" panose="020B0604020202020204" pitchFamily="34" charset="0"/>
              <a:buChar char="•"/>
              <a:defRPr/>
            </a:pPr>
            <a:endParaRPr lang="en-AU" sz="1000" dirty="0">
              <a:latin typeface="Arial" pitchFamily="34" charset="0"/>
              <a:ea typeface="+mn-ea"/>
            </a:endParaRPr>
          </a:p>
          <a:p>
            <a:pPr marL="285750" indent="-285750">
              <a:buFont typeface="Arial" panose="020B0604020202020204" pitchFamily="34" charset="0"/>
              <a:buChar char="•"/>
              <a:defRPr/>
            </a:pPr>
            <a:r>
              <a:rPr lang="en-AU" dirty="0">
                <a:latin typeface="Arial" pitchFamily="34" charset="0"/>
                <a:ea typeface="+mn-ea"/>
              </a:rPr>
              <a:t>Must be designed so any failure does not expose people to danger (‘fail to safe’)</a:t>
            </a:r>
          </a:p>
          <a:p>
            <a:pPr marL="742950" lvl="1" indent="-285750">
              <a:buFont typeface="Arial" panose="020B0604020202020204" pitchFamily="34" charset="0"/>
              <a:buChar char="̶"/>
              <a:defRPr/>
            </a:pPr>
            <a:r>
              <a:rPr lang="en-AU" dirty="0">
                <a:latin typeface="Arial" pitchFamily="34" charset="0"/>
                <a:ea typeface="+mn-ea"/>
              </a:rPr>
              <a:t>prevents starting of moving parts and / or stops them</a:t>
            </a:r>
          </a:p>
          <a:p>
            <a:pPr>
              <a:defRPr/>
            </a:pPr>
            <a:endParaRPr lang="en-AU" sz="1000" dirty="0">
              <a:latin typeface="Arial" pitchFamily="34" charset="0"/>
              <a:ea typeface="+mn-ea"/>
            </a:endParaRPr>
          </a:p>
          <a:p>
            <a:pPr marL="285750" indent="-285750">
              <a:buFont typeface="Arial" panose="020B0604020202020204" pitchFamily="34" charset="0"/>
              <a:buChar char="•"/>
              <a:defRPr/>
            </a:pPr>
            <a:r>
              <a:rPr lang="en-AU" dirty="0">
                <a:latin typeface="Arial" pitchFamily="34" charset="0"/>
                <a:ea typeface="+mn-ea"/>
              </a:rPr>
              <a:t>Design needs to consider person inside dangerous area when an attempt is made to start machine</a:t>
            </a:r>
          </a:p>
        </p:txBody>
      </p:sp>
      <p:pic>
        <p:nvPicPr>
          <p:cNvPr id="3" name="Picture 2"/>
          <p:cNvPicPr>
            <a:picLocks noChangeAspect="1"/>
          </p:cNvPicPr>
          <p:nvPr/>
        </p:nvPicPr>
        <p:blipFill>
          <a:blip r:embed="rId3"/>
          <a:stretch>
            <a:fillRect/>
          </a:stretch>
        </p:blipFill>
        <p:spPr>
          <a:xfrm>
            <a:off x="5724525" y="1649413"/>
            <a:ext cx="3382963" cy="2378075"/>
          </a:xfrm>
          <a:prstGeom prst="rect">
            <a:avLst/>
          </a:prstGeom>
          <a:ln>
            <a:solidFill>
              <a:schemeClr val="accent1">
                <a:shade val="50000"/>
              </a:schemeClr>
            </a:solidFill>
          </a:ln>
        </p:spPr>
      </p:pic>
      <p:sp>
        <p:nvSpPr>
          <p:cNvPr id="19460" name="Title 3"/>
          <p:cNvSpPr>
            <a:spLocks noGrp="1"/>
          </p:cNvSpPr>
          <p:nvPr>
            <p:ph type="title"/>
          </p:nvPr>
        </p:nvSpPr>
        <p:spPr>
          <a:xfrm>
            <a:off x="685800" y="171450"/>
            <a:ext cx="7772400" cy="563563"/>
          </a:xfrm>
        </p:spPr>
        <p:txBody>
          <a:bodyPr/>
          <a:lstStyle/>
          <a:p>
            <a:r>
              <a:rPr lang="en-AU" altLang="en-US" sz="2800" smtClean="0"/>
              <a:t>Controls – interlocking guards</a:t>
            </a:r>
            <a:endParaRPr lang="en-AU" alt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468313" y="1276350"/>
            <a:ext cx="496728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500">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eaLnBrk="1" hangingPunct="1">
              <a:spcBef>
                <a:spcPct val="0"/>
              </a:spcBef>
            </a:pPr>
            <a:r>
              <a:rPr lang="en-AU" altLang="en-US" sz="2000"/>
              <a:t>Should be easy to remove and replace but only with the aid of a special tool (eg. spanner or Allen key)</a:t>
            </a:r>
          </a:p>
          <a:p>
            <a:pPr eaLnBrk="1" hangingPunct="1">
              <a:spcBef>
                <a:spcPct val="0"/>
              </a:spcBef>
            </a:pPr>
            <a:endParaRPr lang="en-AU" altLang="en-US" sz="1000"/>
          </a:p>
          <a:p>
            <a:pPr eaLnBrk="1" hangingPunct="1">
              <a:spcBef>
                <a:spcPct val="0"/>
              </a:spcBef>
            </a:pPr>
            <a:r>
              <a:rPr lang="en-AU" altLang="en-US" sz="2000"/>
              <a:t>Wing nuts, wedge inserts etc. which can be operated with fingers or become stuck should not be used</a:t>
            </a:r>
          </a:p>
          <a:p>
            <a:pPr eaLnBrk="1" hangingPunct="1">
              <a:spcBef>
                <a:spcPct val="0"/>
              </a:spcBef>
            </a:pPr>
            <a:endParaRPr lang="en-AU" altLang="en-US" sz="1000"/>
          </a:p>
          <a:p>
            <a:pPr eaLnBrk="1" hangingPunct="1">
              <a:spcBef>
                <a:spcPct val="0"/>
              </a:spcBef>
            </a:pPr>
            <a:r>
              <a:rPr lang="en-AU" altLang="en-US" sz="2000"/>
              <a:t>Can be designed with provision for cleaning, maintenance, adjustment and repair</a:t>
            </a:r>
          </a:p>
        </p:txBody>
      </p:sp>
      <p:pic>
        <p:nvPicPr>
          <p:cNvPr id="204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0363" y="1606550"/>
            <a:ext cx="3605212"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a:xfrm>
            <a:off x="685800" y="171450"/>
            <a:ext cx="7772400" cy="563563"/>
          </a:xfrm>
        </p:spPr>
        <p:txBody>
          <a:bodyPr/>
          <a:lstStyle/>
          <a:p>
            <a:r>
              <a:rPr lang="en-AU" altLang="en-US" sz="2800" smtClean="0"/>
              <a:t>Controls – fixed guards</a:t>
            </a:r>
            <a:endParaRPr lang="en-AU" altLang="en-US"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64" ma:contentTypeDescription="Create a new document." ma:contentTypeScope="" ma:versionID="ef2e723b636d3c93d418fb45a6196212">
  <xsd:schema xmlns:xsd="http://www.w3.org/2001/XMLSchema" xmlns:xs="http://www.w3.org/2001/XMLSchema" xmlns:p="http://schemas.microsoft.com/office/2006/metadata/properties" xmlns:ns2="dce3ed02-b0cd-470d-9119-e5f1a2533a21" targetNamespace="http://schemas.microsoft.com/office/2006/metadata/properties" ma:root="true" ma:fieldsID="1930c6e2245d17f1468825221903f85e"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Travel"/>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005289.Safety.Coms</OurDocsDocId>
    <OurDocsVersionCreatedBy xmlns="dce3ed02-b0cd-470d-9119-e5f1a2533a21">MIRSDLC</OurDocsVersionCreatedBy>
    <OurDocsIsLocked xmlns="dce3ed02-b0cd-470d-9119-e5f1a2533a21">false</OurDocsIsLocked>
    <OurDocsDocumentType xmlns="dce3ed02-b0cd-470d-9119-e5f1a2533a21">External Presentations</OurDocsDocumentType>
    <OurDocsFileNumbers xmlns="dce3ed02-b0cd-470d-9119-e5f1a2533a21">TBA</OurDocsFileNumbers>
    <OurDocsLockedOnBehalfOf xmlns="dce3ed02-b0cd-470d-9119-e5f1a2533a21" xsi:nil="true"/>
    <OurDocsDocumentDate xmlns="dce3ed02-b0cd-470d-9119-e5f1a2533a21">2017-05-23T00:00:00Z</OurDocsDocumentDate>
    <OurDocsVersionCreatedAt xmlns="dce3ed02-b0cd-470d-9119-e5f1a2533a21">2017-05-23T17:08:44Z</OurDocsVersionCreatedAt>
    <OurDocsReleaseClassification xmlns="dce3ed02-b0cd-470d-9119-e5f1a2533a21">Departmental Use Only</OurDocsReleaseClassification>
    <OurDocsTitle xmlns="dce3ed02-b0cd-470d-9119-e5f1a2533a21">MS - Toolbox Presentation - 2017 - Safeguarding of plant and machinery</OurDocsTitle>
    <OurDocsLocation xmlns="dce3ed02-b0cd-470d-9119-e5f1a2533a21">Perth</OurDocsLocation>
    <OurDocsDescription xmlns="dce3ed02-b0cd-470d-9119-e5f1a2533a21">Safeguarding of plant and machinery
100764_DMP_WS_PP.ppt</OurDocsDescription>
    <OurDocsVersionReason xmlns="dce3ed02-b0cd-470d-9119-e5f1a2533a21" xsi:nil="true"/>
    <OurDocsAuthor xmlns="dce3ed02-b0cd-470d-9119-e5f1a2533a21">Craig.CULLEN</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Props1.xml><?xml version="1.0" encoding="utf-8"?>
<ds:datastoreItem xmlns:ds="http://schemas.openxmlformats.org/officeDocument/2006/customXml" ds:itemID="{F9ACB2BF-FD57-43C1-A2B5-1952EC39A0A0}">
  <ds:schemaRefs>
    <ds:schemaRef ds:uri="Microsoft.SharePoint.Taxonomy.ContentTypeSync"/>
  </ds:schemaRefs>
</ds:datastoreItem>
</file>

<file path=customXml/itemProps2.xml><?xml version="1.0" encoding="utf-8"?>
<ds:datastoreItem xmlns:ds="http://schemas.openxmlformats.org/officeDocument/2006/customXml" ds:itemID="{FC0304C3-6A05-4353-AD66-F3F95E3E12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76ED3-202B-4FCA-ACA0-D7C90B216B84}">
  <ds:schemaRefs>
    <ds:schemaRef ds:uri="http://schemas.microsoft.com/office/2006/metadata/longProperties"/>
  </ds:schemaRefs>
</ds:datastoreItem>
</file>

<file path=customXml/itemProps4.xml><?xml version="1.0" encoding="utf-8"?>
<ds:datastoreItem xmlns:ds="http://schemas.openxmlformats.org/officeDocument/2006/customXml" ds:itemID="{352FC4DA-DEB5-4884-8668-CB0453580850}">
  <ds:schemaRefs>
    <ds:schemaRef ds:uri="http://schemas.microsoft.com/sharepoint/v3/contenttype/forms"/>
  </ds:schemaRefs>
</ds:datastoreItem>
</file>

<file path=customXml/itemProps5.xml><?xml version="1.0" encoding="utf-8"?>
<ds:datastoreItem xmlns:ds="http://schemas.openxmlformats.org/officeDocument/2006/customXml" ds:itemID="{DE248B06-6F4C-40DD-8109-C80F47AA7F5A}">
  <ds:schemaRefs>
    <ds:schemaRef ds:uri="dce3ed02-b0cd-470d-9119-e5f1a2533a21"/>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2236</TotalTime>
  <Words>1149</Words>
  <Application>Microsoft Office PowerPoint</Application>
  <PresentationFormat>On-screen Show (16:9)</PresentationFormat>
  <Paragraphs>130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ＭＳ Ｐゴシック</vt:lpstr>
      <vt:lpstr>Calibri</vt:lpstr>
      <vt:lpstr>Blank Presentation</vt:lpstr>
      <vt:lpstr>PowerPoint Presentation</vt:lpstr>
      <vt:lpstr>Preventing access to dangerous moving parts and machinery</vt:lpstr>
      <vt:lpstr>Mechanical hazards</vt:lpstr>
      <vt:lpstr>Serious injuries – lack of guarding</vt:lpstr>
      <vt:lpstr>Serious injuries – lack of guarding (continued)</vt:lpstr>
      <vt:lpstr>Hierarchy of control – Regulation 4.4 &amp; 6.2</vt:lpstr>
      <vt:lpstr>Controls – permanent guards</vt:lpstr>
      <vt:lpstr>Controls – interlocking guards</vt:lpstr>
      <vt:lpstr>Controls – fixed guards</vt:lpstr>
      <vt:lpstr>Controls - presence sensing devices</vt:lpstr>
      <vt:lpstr>Summary</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- 2017 - Safeguarding of plant and machinery</dc:title>
  <dc:subject>100764_DMP_WS_PP.ppt</dc:subject>
  <dc:creator>jemma.williams</dc:creator>
  <cp:keywords>DocSrc=Internal&lt;!&gt;VersionNo=1&lt;!&gt;VersionBy=jemma.williams&lt;!&gt;VersionDate=06/12/2010 13:09:39&lt;!&gt;Branch=&lt;!&gt;Division=&lt;!&gt;Section=&lt;!&gt;LockedBy=&lt;!&gt;LockedOn=&lt;!&gt;LockedBehalfof=</cp:keywords>
  <dc:description>FileNo=TBA&lt;!&gt;Site=Perth&lt;!&gt;MDNo=&lt;!&gt;DocType=External Presentations&lt;!&gt;DocSec=&lt;!&gt;Owner=jemma.williams&lt;!&gt;Filename=000338.jemma.williams.ppt&lt;!&gt;Project=&lt;!&gt;Group=Corporate Support Group&lt;!&gt;SecType=Departmental Use Only</dc:description>
  <cp:lastModifiedBy>Safety Comms</cp:lastModifiedBy>
  <cp:revision>183</cp:revision>
  <cp:lastPrinted>2017-07-11T05:05:58Z</cp:lastPrinted>
  <dcterms:created xsi:type="dcterms:W3CDTF">2009-06-10T08:05:23Z</dcterms:created>
  <dcterms:modified xsi:type="dcterms:W3CDTF">2017-08-16T04:34:13Z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display_urn:schemas-microsoft-com:office:office#Editor">
    <vt:lpwstr>CHEW, Lindy</vt:lpwstr>
  </property>
  <property fmtid="{D5CDD505-2E9C-101B-9397-08002B2CF9AE}" pid="5" name="display_urn:schemas-microsoft-com:office:office#Author">
    <vt:lpwstr>CHEW, Lindy</vt:lpwstr>
  </property>
</Properties>
</file>