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3"/>
  </p:notesMasterIdLst>
  <p:sldIdLst>
    <p:sldId id="257" r:id="rId2"/>
    <p:sldId id="256" r:id="rId3"/>
    <p:sldId id="258" r:id="rId4"/>
    <p:sldId id="259" r:id="rId5"/>
    <p:sldId id="260" r:id="rId6"/>
    <p:sldId id="261" r:id="rId7"/>
    <p:sldId id="262" r:id="rId8"/>
    <p:sldId id="275" r:id="rId9"/>
    <p:sldId id="263" r:id="rId10"/>
    <p:sldId id="264" r:id="rId11"/>
    <p:sldId id="265" r:id="rId12"/>
    <p:sldId id="276" r:id="rId13"/>
    <p:sldId id="266" r:id="rId14"/>
    <p:sldId id="267" r:id="rId15"/>
    <p:sldId id="268" r:id="rId16"/>
    <p:sldId id="269" r:id="rId17"/>
    <p:sldId id="270" r:id="rId18"/>
    <p:sldId id="271" r:id="rId19"/>
    <p:sldId id="272" r:id="rId20"/>
    <p:sldId id="273" r:id="rId21"/>
    <p:sldId id="274" r:id="rId22"/>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77" autoAdjust="0"/>
    <p:restoredTop sz="89394" autoAdjust="0"/>
  </p:normalViewPr>
  <p:slideViewPr>
    <p:cSldViewPr>
      <p:cViewPr>
        <p:scale>
          <a:sx n="80" d="100"/>
          <a:sy n="80" d="100"/>
        </p:scale>
        <p:origin x="-462"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890"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08FD2B78-51AB-42CA-8558-A5FEE7AE81FC}" type="datetimeFigureOut">
              <a:rPr lang="en-AU"/>
              <a:pPr>
                <a:defRPr/>
              </a:pPr>
              <a:t>18/09/2013</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pPr>
              <a:defRPr/>
            </a:pPr>
            <a:fld id="{7C6F102F-E387-48DC-8196-303C4BAEF10E}" type="slidenum">
              <a:rPr lang="en-AU"/>
              <a:pPr>
                <a:defRPr/>
              </a:pPr>
              <a:t>‹#›</a:t>
            </a:fld>
            <a:endParaRPr lang="en-AU"/>
          </a:p>
        </p:txBody>
      </p:sp>
    </p:spTree>
    <p:extLst>
      <p:ext uri="{BB962C8B-B14F-4D97-AF65-F5344CB8AC3E}">
        <p14:creationId xmlns:p14="http://schemas.microsoft.com/office/powerpoint/2010/main" val="3022220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1</a:t>
            </a:fld>
            <a:endParaRPr lang="en-AU"/>
          </a:p>
        </p:txBody>
      </p:sp>
    </p:spTree>
    <p:extLst>
      <p:ext uri="{BB962C8B-B14F-4D97-AF65-F5344CB8AC3E}">
        <p14:creationId xmlns:p14="http://schemas.microsoft.com/office/powerpoint/2010/main" val="322434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3</a:t>
            </a:fld>
            <a:endParaRPr lang="en-AU"/>
          </a:p>
        </p:txBody>
      </p:sp>
    </p:spTree>
    <p:extLst>
      <p:ext uri="{BB962C8B-B14F-4D97-AF65-F5344CB8AC3E}">
        <p14:creationId xmlns:p14="http://schemas.microsoft.com/office/powerpoint/2010/main" val="6422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4</a:t>
            </a:fld>
            <a:endParaRPr lang="en-AU"/>
          </a:p>
        </p:txBody>
      </p:sp>
    </p:spTree>
    <p:extLst>
      <p:ext uri="{BB962C8B-B14F-4D97-AF65-F5344CB8AC3E}">
        <p14:creationId xmlns:p14="http://schemas.microsoft.com/office/powerpoint/2010/main" val="173548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5</a:t>
            </a:fld>
            <a:endParaRPr lang="en-AU"/>
          </a:p>
        </p:txBody>
      </p:sp>
    </p:spTree>
    <p:extLst>
      <p:ext uri="{BB962C8B-B14F-4D97-AF65-F5344CB8AC3E}">
        <p14:creationId xmlns:p14="http://schemas.microsoft.com/office/powerpoint/2010/main" val="2161731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6</a:t>
            </a:fld>
            <a:endParaRPr lang="en-AU"/>
          </a:p>
        </p:txBody>
      </p:sp>
    </p:spTree>
    <p:extLst>
      <p:ext uri="{BB962C8B-B14F-4D97-AF65-F5344CB8AC3E}">
        <p14:creationId xmlns:p14="http://schemas.microsoft.com/office/powerpoint/2010/main" val="2945694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7</a:t>
            </a:fld>
            <a:endParaRPr lang="en-AU"/>
          </a:p>
        </p:txBody>
      </p:sp>
    </p:spTree>
    <p:extLst>
      <p:ext uri="{BB962C8B-B14F-4D97-AF65-F5344CB8AC3E}">
        <p14:creationId xmlns:p14="http://schemas.microsoft.com/office/powerpoint/2010/main" val="2962659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8</a:t>
            </a:fld>
            <a:endParaRPr lang="en-AU"/>
          </a:p>
        </p:txBody>
      </p:sp>
    </p:spTree>
    <p:extLst>
      <p:ext uri="{BB962C8B-B14F-4D97-AF65-F5344CB8AC3E}">
        <p14:creationId xmlns:p14="http://schemas.microsoft.com/office/powerpoint/2010/main" val="67891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9</a:t>
            </a:fld>
            <a:endParaRPr lang="en-AU"/>
          </a:p>
        </p:txBody>
      </p:sp>
    </p:spTree>
    <p:extLst>
      <p:ext uri="{BB962C8B-B14F-4D97-AF65-F5344CB8AC3E}">
        <p14:creationId xmlns:p14="http://schemas.microsoft.com/office/powerpoint/2010/main" val="154518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pPr>
              <a:defRPr/>
            </a:pPr>
            <a:fld id="{7C6F102F-E387-48DC-8196-303C4BAEF10E}" type="slidenum">
              <a:rPr lang="en-AU" smtClean="0"/>
              <a:pPr>
                <a:defRPr/>
              </a:pPr>
              <a:t>10</a:t>
            </a:fld>
            <a:endParaRPr lang="en-AU"/>
          </a:p>
        </p:txBody>
      </p:sp>
    </p:spTree>
    <p:extLst>
      <p:ext uri="{BB962C8B-B14F-4D97-AF65-F5344CB8AC3E}">
        <p14:creationId xmlns:p14="http://schemas.microsoft.com/office/powerpoint/2010/main" val="1983786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F04AA86A-8774-4BD5-95CF-C04AD70211A3}" type="slidenum">
              <a:rPr lang="en-US"/>
              <a:pPr>
                <a:defRPr/>
              </a:pPr>
              <a:t>‹#›</a:t>
            </a:fld>
            <a:endParaRPr lang="en-US"/>
          </a:p>
        </p:txBody>
      </p:sp>
    </p:spTree>
    <p:extLst>
      <p:ext uri="{BB962C8B-B14F-4D97-AF65-F5344CB8AC3E}">
        <p14:creationId xmlns:p14="http://schemas.microsoft.com/office/powerpoint/2010/main" val="402214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8ABE8994-397B-48F4-8D1A-9909CD430922}" type="slidenum">
              <a:rPr lang="en-US"/>
              <a:pPr>
                <a:defRPr/>
              </a:pPr>
              <a:t>‹#›</a:t>
            </a:fld>
            <a:endParaRPr lang="en-US"/>
          </a:p>
        </p:txBody>
      </p:sp>
    </p:spTree>
    <p:extLst>
      <p:ext uri="{BB962C8B-B14F-4D97-AF65-F5344CB8AC3E}">
        <p14:creationId xmlns:p14="http://schemas.microsoft.com/office/powerpoint/2010/main" val="1773472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72F903BD-6531-48EE-9625-BD9B15786BAD}" type="slidenum">
              <a:rPr lang="en-US"/>
              <a:pPr>
                <a:defRPr/>
              </a:pPr>
              <a:t>‹#›</a:t>
            </a:fld>
            <a:endParaRPr lang="en-US"/>
          </a:p>
        </p:txBody>
      </p:sp>
    </p:spTree>
    <p:extLst>
      <p:ext uri="{BB962C8B-B14F-4D97-AF65-F5344CB8AC3E}">
        <p14:creationId xmlns:p14="http://schemas.microsoft.com/office/powerpoint/2010/main" val="215358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8BBF684A-07D1-45D0-A06B-7D572602443B}" type="slidenum">
              <a:rPr lang="en-US"/>
              <a:pPr>
                <a:defRPr/>
              </a:pPr>
              <a:t>‹#›</a:t>
            </a:fld>
            <a:endParaRPr lang="en-US"/>
          </a:p>
        </p:txBody>
      </p:sp>
    </p:spTree>
    <p:extLst>
      <p:ext uri="{BB962C8B-B14F-4D97-AF65-F5344CB8AC3E}">
        <p14:creationId xmlns:p14="http://schemas.microsoft.com/office/powerpoint/2010/main" val="2728491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8807407D-5709-4A0A-9547-7762557F3C05}" type="slidenum">
              <a:rPr lang="en-US"/>
              <a:pPr>
                <a:defRPr/>
              </a:pPr>
              <a:t>‹#›</a:t>
            </a:fld>
            <a:endParaRPr lang="en-US"/>
          </a:p>
        </p:txBody>
      </p:sp>
    </p:spTree>
    <p:extLst>
      <p:ext uri="{BB962C8B-B14F-4D97-AF65-F5344CB8AC3E}">
        <p14:creationId xmlns:p14="http://schemas.microsoft.com/office/powerpoint/2010/main" val="3698107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Rectangle 6"/>
          <p:cNvSpPr>
            <a:spLocks noGrp="1" noChangeArrowheads="1"/>
          </p:cNvSpPr>
          <p:nvPr>
            <p:ph type="sldNum" sz="quarter" idx="10"/>
          </p:nvPr>
        </p:nvSpPr>
        <p:spPr>
          <a:ln/>
        </p:spPr>
        <p:txBody>
          <a:bodyPr/>
          <a:lstStyle>
            <a:lvl1pPr>
              <a:defRPr/>
            </a:lvl1pPr>
          </a:lstStyle>
          <a:p>
            <a:pPr>
              <a:defRPr/>
            </a:pPr>
            <a:fld id="{5C825571-D211-4A8B-8CBA-5E33BAA2BADB}" type="slidenum">
              <a:rPr lang="en-US"/>
              <a:pPr>
                <a:defRPr/>
              </a:pPr>
              <a:t>‹#›</a:t>
            </a:fld>
            <a:endParaRPr lang="en-US"/>
          </a:p>
        </p:txBody>
      </p:sp>
    </p:spTree>
    <p:extLst>
      <p:ext uri="{BB962C8B-B14F-4D97-AF65-F5344CB8AC3E}">
        <p14:creationId xmlns:p14="http://schemas.microsoft.com/office/powerpoint/2010/main" val="3707365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Rectangle 6"/>
          <p:cNvSpPr>
            <a:spLocks noGrp="1" noChangeArrowheads="1"/>
          </p:cNvSpPr>
          <p:nvPr>
            <p:ph type="sldNum" sz="quarter" idx="10"/>
          </p:nvPr>
        </p:nvSpPr>
        <p:spPr>
          <a:ln/>
        </p:spPr>
        <p:txBody>
          <a:bodyPr/>
          <a:lstStyle>
            <a:lvl1pPr>
              <a:defRPr/>
            </a:lvl1pPr>
          </a:lstStyle>
          <a:p>
            <a:pPr>
              <a:defRPr/>
            </a:pPr>
            <a:fld id="{D327B65B-00B7-4F39-91D3-C593BE1FC68E}" type="slidenum">
              <a:rPr lang="en-US"/>
              <a:pPr>
                <a:defRPr/>
              </a:pPr>
              <a:t>‹#›</a:t>
            </a:fld>
            <a:endParaRPr lang="en-US"/>
          </a:p>
        </p:txBody>
      </p:sp>
    </p:spTree>
    <p:extLst>
      <p:ext uri="{BB962C8B-B14F-4D97-AF65-F5344CB8AC3E}">
        <p14:creationId xmlns:p14="http://schemas.microsoft.com/office/powerpoint/2010/main" val="140290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Rectangle 6"/>
          <p:cNvSpPr>
            <a:spLocks noGrp="1" noChangeArrowheads="1"/>
          </p:cNvSpPr>
          <p:nvPr>
            <p:ph type="sldNum" sz="quarter" idx="10"/>
          </p:nvPr>
        </p:nvSpPr>
        <p:spPr>
          <a:ln/>
        </p:spPr>
        <p:txBody>
          <a:bodyPr/>
          <a:lstStyle>
            <a:lvl1pPr>
              <a:defRPr/>
            </a:lvl1pPr>
          </a:lstStyle>
          <a:p>
            <a:pPr>
              <a:defRPr/>
            </a:pPr>
            <a:fld id="{3C481027-A202-46EE-848A-B465C0636594}" type="slidenum">
              <a:rPr lang="en-US"/>
              <a:pPr>
                <a:defRPr/>
              </a:pPr>
              <a:t>‹#›</a:t>
            </a:fld>
            <a:endParaRPr lang="en-US"/>
          </a:p>
        </p:txBody>
      </p:sp>
    </p:spTree>
    <p:extLst>
      <p:ext uri="{BB962C8B-B14F-4D97-AF65-F5344CB8AC3E}">
        <p14:creationId xmlns:p14="http://schemas.microsoft.com/office/powerpoint/2010/main" val="231901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E17E5C1-9A64-47DF-ADD6-EECC7E412CDA}" type="slidenum">
              <a:rPr lang="en-US"/>
              <a:pPr>
                <a:defRPr/>
              </a:pPr>
              <a:t>‹#›</a:t>
            </a:fld>
            <a:endParaRPr lang="en-US"/>
          </a:p>
        </p:txBody>
      </p:sp>
    </p:spTree>
    <p:extLst>
      <p:ext uri="{BB962C8B-B14F-4D97-AF65-F5344CB8AC3E}">
        <p14:creationId xmlns:p14="http://schemas.microsoft.com/office/powerpoint/2010/main" val="104184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56F5E35-D1EA-42B1-A068-C0A15F925417}" type="slidenum">
              <a:rPr lang="en-US"/>
              <a:pPr>
                <a:defRPr/>
              </a:pPr>
              <a:t>‹#›</a:t>
            </a:fld>
            <a:endParaRPr lang="en-US"/>
          </a:p>
        </p:txBody>
      </p:sp>
    </p:spTree>
    <p:extLst>
      <p:ext uri="{BB962C8B-B14F-4D97-AF65-F5344CB8AC3E}">
        <p14:creationId xmlns:p14="http://schemas.microsoft.com/office/powerpoint/2010/main" val="2387652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CA509D8-690F-469D-922C-B50C51489F80}" type="slidenum">
              <a:rPr lang="en-US"/>
              <a:pPr>
                <a:defRPr/>
              </a:pPr>
              <a:t>‹#›</a:t>
            </a:fld>
            <a:endParaRPr lang="en-US"/>
          </a:p>
        </p:txBody>
      </p:sp>
    </p:spTree>
    <p:extLst>
      <p:ext uri="{BB962C8B-B14F-4D97-AF65-F5344CB8AC3E}">
        <p14:creationId xmlns:p14="http://schemas.microsoft.com/office/powerpoint/2010/main" val="1697506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Powerpoint design"/>
          <p:cNvPicPr>
            <a:picLocks noChangeAspect="1" noChangeArrowheads="1"/>
          </p:cNvPicPr>
          <p:nvPr userDrawn="1"/>
        </p:nvPicPr>
        <p:blipFill>
          <a:blip r:embed="rId13">
            <a:extLst>
              <a:ext uri="{28A0092B-C50C-407E-A947-70E740481C1C}">
                <a14:useLocalDpi xmlns:a14="http://schemas.microsoft.com/office/drawing/2010/main" val="0"/>
              </a:ext>
            </a:extLst>
          </a:blip>
          <a:srcRect l="841" t="73334"/>
          <a:stretch>
            <a:fillRect/>
          </a:stretch>
        </p:blipFill>
        <p:spPr bwMode="auto">
          <a:xfrm>
            <a:off x="0" y="50292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858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685800" y="16002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E273E010-C556-4742-9DAA-125930E63895}" type="slidenum">
              <a:rPr lang="en-US"/>
              <a:pPr>
                <a:defRPr/>
              </a:pPr>
              <a:t>‹#›</a:t>
            </a:fld>
            <a:endParaRPr lang="en-US"/>
          </a:p>
        </p:txBody>
      </p:sp>
      <p:sp>
        <p:nvSpPr>
          <p:cNvPr id="1032" name="Text Box 8"/>
          <p:cNvSpPr txBox="1">
            <a:spLocks noChangeArrowheads="1"/>
          </p:cNvSpPr>
          <p:nvPr userDrawn="1"/>
        </p:nvSpPr>
        <p:spPr bwMode="auto">
          <a:xfrm>
            <a:off x="1600200" y="6537325"/>
            <a:ext cx="7543800" cy="304800"/>
          </a:xfrm>
          <a:prstGeom prst="rect">
            <a:avLst/>
          </a:prstGeom>
          <a:noFill/>
          <a:ln w="9525">
            <a:noFill/>
            <a:miter lim="800000"/>
            <a:headEnd/>
            <a:tailEnd/>
          </a:ln>
        </p:spPr>
        <p:txBody>
          <a:bodyPr>
            <a:spAutoFit/>
          </a:bodyPr>
          <a:lstStyle/>
          <a:p>
            <a:pPr algn="ctr">
              <a:defRPr/>
            </a:pPr>
            <a:r>
              <a:rPr lang="en-US" sz="1400" dirty="0">
                <a:solidFill>
                  <a:schemeClr val="bg1"/>
                </a:solidFill>
              </a:rPr>
              <a:t> www.dmp.wa.gov.au/ResourcesSafety</a:t>
            </a:r>
          </a:p>
        </p:txBody>
      </p:sp>
      <p:sp>
        <p:nvSpPr>
          <p:cNvPr id="1034" name="Line 10"/>
          <p:cNvSpPr>
            <a:spLocks noChangeShapeType="1"/>
          </p:cNvSpPr>
          <p:nvPr userDrawn="1"/>
        </p:nvSpPr>
        <p:spPr bwMode="auto">
          <a:xfrm>
            <a:off x="838200" y="1219200"/>
            <a:ext cx="7620000" cy="0"/>
          </a:xfrm>
          <a:prstGeom prst="line">
            <a:avLst/>
          </a:prstGeom>
          <a:noFill/>
          <a:ln w="15875">
            <a:solidFill>
              <a:schemeClr val="tx1"/>
            </a:solidFill>
            <a:round/>
            <a:headEnd/>
            <a:tailEnd/>
          </a:ln>
        </p:spPr>
        <p:txBody>
          <a:bodyPr wrap="none" anchor="ctr"/>
          <a:lstStyle/>
          <a:p>
            <a:pPr>
              <a:defRPr/>
            </a:pPr>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ea typeface="ＭＳ Ｐゴシック" pitchFamily="-124" charset="-128"/>
        </a:defRPr>
      </a:lvl2pPr>
      <a:lvl3pPr algn="l" rtl="0" eaLnBrk="0" fontAlgn="base" hangingPunct="0">
        <a:spcBef>
          <a:spcPct val="0"/>
        </a:spcBef>
        <a:spcAft>
          <a:spcPct val="0"/>
        </a:spcAft>
        <a:defRPr sz="4400">
          <a:solidFill>
            <a:schemeClr val="tx2"/>
          </a:solidFill>
          <a:latin typeface="Arial" charset="0"/>
          <a:ea typeface="ＭＳ Ｐゴシック" pitchFamily="-124" charset="-128"/>
        </a:defRPr>
      </a:lvl3pPr>
      <a:lvl4pPr algn="l" rtl="0" eaLnBrk="0" fontAlgn="base" hangingPunct="0">
        <a:spcBef>
          <a:spcPct val="0"/>
        </a:spcBef>
        <a:spcAft>
          <a:spcPct val="0"/>
        </a:spcAft>
        <a:defRPr sz="4400">
          <a:solidFill>
            <a:schemeClr val="tx2"/>
          </a:solidFill>
          <a:latin typeface="Arial" charset="0"/>
          <a:ea typeface="ＭＳ Ｐゴシック" pitchFamily="-124" charset="-128"/>
        </a:defRPr>
      </a:lvl4pPr>
      <a:lvl5pPr algn="l" rtl="0" eaLnBrk="0" fontAlgn="base" hangingPunct="0">
        <a:spcBef>
          <a:spcPct val="0"/>
        </a:spcBef>
        <a:spcAft>
          <a:spcPct val="0"/>
        </a:spcAft>
        <a:defRPr sz="44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1412875"/>
            <a:ext cx="7772400" cy="4319588"/>
          </a:xfrm>
        </p:spPr>
        <p:txBody>
          <a:bodyPr/>
          <a:lstStyle/>
          <a:p>
            <a:pPr eaLnBrk="1" hangingPunct="1"/>
            <a:r>
              <a:rPr lang="en-US" sz="1800" smtClean="0">
                <a:solidFill>
                  <a:srgbClr val="000000"/>
                </a:solidFill>
              </a:rPr>
              <a:t>The charts and tables in this presentation were prepared by Resources Safety from data submitted by mining operations throughout Western Australia as required by section 76 of the </a:t>
            </a:r>
            <a:r>
              <a:rPr lang="en-US" sz="1800" i="1" smtClean="0">
                <a:solidFill>
                  <a:srgbClr val="000000"/>
                </a:solidFill>
              </a:rPr>
              <a:t>Mines Safety and Inspection Act 1994</a:t>
            </a:r>
            <a:r>
              <a:rPr lang="en-US" sz="1800" smtClean="0">
                <a:solidFill>
                  <a:srgbClr val="000000"/>
                </a:solidFill>
              </a:rPr>
              <a:t>. Note that, apart from slides 8 and 12, exploration data are not included in the charts.</a:t>
            </a:r>
            <a:endParaRPr lang="en-US" sz="1800" smtClean="0"/>
          </a:p>
          <a:p>
            <a:pPr eaLnBrk="1" hangingPunct="1"/>
            <a:r>
              <a:rPr lang="en-AU" sz="1800" smtClean="0"/>
              <a:t>This presentation is made available for non-commercial use (e.g. toolbox meetings) subject to the condition that the content is not altered without permission from Resources Safety</a:t>
            </a:r>
          </a:p>
          <a:p>
            <a:pPr eaLnBrk="1" hangingPunct="1"/>
            <a:r>
              <a:rPr lang="en-AU" sz="1800" smtClean="0"/>
              <a:t>Supporting resources, such as brochures and posters, are available from Resources Safety</a:t>
            </a:r>
          </a:p>
          <a:p>
            <a:pPr eaLnBrk="1" hangingPunct="1"/>
            <a:r>
              <a:rPr lang="en-AU" sz="1800" smtClean="0"/>
              <a:t>For resources, information or clarification, please contact:</a:t>
            </a:r>
          </a:p>
          <a:p>
            <a:pPr lvl="1" eaLnBrk="1" hangingPunct="1"/>
            <a:r>
              <a:rPr lang="en-AU" sz="1800" smtClean="0">
                <a:solidFill>
                  <a:srgbClr val="CC6600"/>
                </a:solidFill>
              </a:rPr>
              <a:t>ResourcesSafety@dmp.wa.gov.au</a:t>
            </a:r>
          </a:p>
          <a:p>
            <a:pPr lvl="1" eaLnBrk="1" hangingPunct="1">
              <a:buFontTx/>
              <a:buNone/>
            </a:pPr>
            <a:r>
              <a:rPr lang="en-AU" sz="1800" smtClean="0"/>
              <a:t>or visit</a:t>
            </a:r>
          </a:p>
          <a:p>
            <a:pPr lvl="1" eaLnBrk="1" hangingPunct="1"/>
            <a:r>
              <a:rPr lang="en-AU" sz="1800" smtClean="0">
                <a:solidFill>
                  <a:srgbClr val="CC6600"/>
                </a:solidFill>
              </a:rPr>
              <a:t>www.dmp.wa.gov.au/ResourcesSafety</a:t>
            </a:r>
            <a:endParaRPr lang="en-US" sz="1800" smtClean="0">
              <a:solidFill>
                <a:srgbClr val="CC6600"/>
              </a:solidFill>
            </a:endParaRPr>
          </a:p>
          <a:p>
            <a:pPr eaLnBrk="1" hangingPunct="1">
              <a:buFontTx/>
              <a:buNone/>
            </a:pPr>
            <a:endParaRPr lang="en-US" sz="1600" smtClean="0"/>
          </a:p>
        </p:txBody>
      </p:sp>
      <p:sp>
        <p:nvSpPr>
          <p:cNvPr id="3075" name="Title 1"/>
          <p:cNvSpPr>
            <a:spLocks noGrp="1"/>
          </p:cNvSpPr>
          <p:nvPr>
            <p:ph type="title"/>
          </p:nvPr>
        </p:nvSpPr>
        <p:spPr>
          <a:xfrm>
            <a:off x="685800" y="620713"/>
            <a:ext cx="7772400" cy="679450"/>
          </a:xfrm>
        </p:spPr>
        <p:txBody>
          <a:bodyPr/>
          <a:lstStyle/>
          <a:p>
            <a:r>
              <a:rPr lang="en-AU" sz="2800" smtClean="0">
                <a:solidFill>
                  <a:srgbClr val="CC6600"/>
                </a:solidFill>
              </a:rPr>
              <a:t>Please read this before using the presentation</a:t>
            </a:r>
            <a:endParaRPr lang="en-AU" smtClean="0">
              <a:solidFill>
                <a:srgbClr val="CC66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r>
              <a:rPr lang="en-AU" sz="2000" dirty="0" smtClean="0"/>
              <a:t>A scaffolder working under the wharf at an iron ore port facility, dismantling a cantilevered section on the end of a scaffold structure, drowned when the section he was working on failed and collapsed, falling into the water beneath the wharf. His body was retrieved by Water Police divers.</a:t>
            </a:r>
          </a:p>
        </p:txBody>
      </p:sp>
      <p:sp>
        <p:nvSpPr>
          <p:cNvPr id="11267" name="Title 4"/>
          <p:cNvSpPr>
            <a:spLocks noGrp="1"/>
          </p:cNvSpPr>
          <p:nvPr>
            <p:ph type="title"/>
          </p:nvPr>
        </p:nvSpPr>
        <p:spPr/>
        <p:txBody>
          <a:bodyPr/>
          <a:lstStyle/>
          <a:p>
            <a:r>
              <a:rPr lang="en-AU" sz="3200" dirty="0" smtClean="0"/>
              <a:t>Fatal accidents 2010-11 </a:t>
            </a:r>
            <a:r>
              <a:rPr lang="en-AU" sz="2000" dirty="0" smtClean="0"/>
              <a:t>cont.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p:txBody>
          <a:bodyPr/>
          <a:lstStyle/>
          <a:p>
            <a:r>
              <a:rPr lang="en-AU" sz="2000" dirty="0" smtClean="0"/>
              <a:t>A fitter conducting work on the front suspension of a haul truck at an iron ore mine was fatally injured when there was a release of energy and he was struck be a component of the suspension strut.</a:t>
            </a:r>
          </a:p>
          <a:p>
            <a:endParaRPr lang="en-AU" sz="2000" dirty="0" smtClean="0"/>
          </a:p>
        </p:txBody>
      </p:sp>
      <p:sp>
        <p:nvSpPr>
          <p:cNvPr id="12291" name="Title 3"/>
          <p:cNvSpPr>
            <a:spLocks noGrp="1"/>
          </p:cNvSpPr>
          <p:nvPr>
            <p:ph type="title"/>
          </p:nvPr>
        </p:nvSpPr>
        <p:spPr/>
        <p:txBody>
          <a:bodyPr/>
          <a:lstStyle/>
          <a:p>
            <a:r>
              <a:rPr lang="en-AU" sz="3200" dirty="0" smtClean="0"/>
              <a:t>Fatal accidents 2010-11 </a:t>
            </a:r>
            <a:r>
              <a:rPr lang="en-AU" sz="2000" dirty="0" smtClean="0"/>
              <a:t>cont.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200" dirty="0"/>
              <a:t>Fatal accidents 2010-11 </a:t>
            </a:r>
            <a:r>
              <a:rPr lang="en-AU" sz="2000" dirty="0"/>
              <a:t>cont.</a:t>
            </a:r>
          </a:p>
        </p:txBody>
      </p:sp>
      <p:sp>
        <p:nvSpPr>
          <p:cNvPr id="3" name="Content Placeholder 2"/>
          <p:cNvSpPr>
            <a:spLocks noGrp="1"/>
          </p:cNvSpPr>
          <p:nvPr>
            <p:ph idx="1"/>
          </p:nvPr>
        </p:nvSpPr>
        <p:spPr/>
        <p:txBody>
          <a:bodyPr/>
          <a:lstStyle/>
          <a:p>
            <a:r>
              <a:rPr lang="en-AU" sz="2000" dirty="0" smtClean="0"/>
              <a:t>An exploration geologist collapsed after spending a day collecting samples at an exploration site in the north of the State.</a:t>
            </a:r>
            <a:endParaRPr lang="en-AU" sz="2000" dirty="0"/>
          </a:p>
        </p:txBody>
      </p:sp>
    </p:spTree>
    <p:extLst>
      <p:ext uri="{BB962C8B-B14F-4D97-AF65-F5344CB8AC3E}">
        <p14:creationId xmlns:p14="http://schemas.microsoft.com/office/powerpoint/2010/main" val="1411525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3"/>
          <p:cNvSpPr>
            <a:spLocks noGrp="1"/>
          </p:cNvSpPr>
          <p:nvPr>
            <p:ph type="title"/>
          </p:nvPr>
        </p:nvSpPr>
        <p:spPr/>
        <p:txBody>
          <a:bodyPr/>
          <a:lstStyle/>
          <a:p>
            <a:r>
              <a:rPr lang="en-AU" sz="3200" dirty="0" smtClean="0"/>
              <a:t>Injuries by mineral mined during 2010-11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783"/>
            <a:ext cx="9162035" cy="496855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3"/>
          <p:cNvSpPr>
            <a:spLocks noGrp="1"/>
          </p:cNvSpPr>
          <p:nvPr>
            <p:ph type="title"/>
          </p:nvPr>
        </p:nvSpPr>
        <p:spPr/>
        <p:txBody>
          <a:bodyPr/>
          <a:lstStyle/>
          <a:p>
            <a:r>
              <a:rPr lang="en-AU" sz="3200" smtClean="0"/>
              <a:t>Nature of injury</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600200"/>
            <a:ext cx="6842634" cy="46800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3"/>
          <p:cNvSpPr>
            <a:spLocks noGrp="1"/>
          </p:cNvSpPr>
          <p:nvPr>
            <p:ph type="title"/>
          </p:nvPr>
        </p:nvSpPr>
        <p:spPr/>
        <p:txBody>
          <a:bodyPr/>
          <a:lstStyle/>
          <a:p>
            <a:r>
              <a:rPr lang="en-AU" sz="3200" smtClean="0"/>
              <a:t>Part of body injured</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9939" y="1556792"/>
            <a:ext cx="7214469" cy="46800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3"/>
          <p:cNvSpPr>
            <a:spLocks noGrp="1"/>
          </p:cNvSpPr>
          <p:nvPr>
            <p:ph type="title"/>
          </p:nvPr>
        </p:nvSpPr>
        <p:spPr/>
        <p:txBody>
          <a:bodyPr/>
          <a:lstStyle/>
          <a:p>
            <a:r>
              <a:rPr lang="en-AU" sz="3200" smtClean="0"/>
              <a:t>Location of accident</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85072" y="1484784"/>
            <a:ext cx="7115320" cy="4680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p:txBody>
          <a:bodyPr/>
          <a:lstStyle/>
          <a:p>
            <a:r>
              <a:rPr lang="en-AU" sz="3200" smtClean="0"/>
              <a:t>Type of accident</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560" y="1556792"/>
            <a:ext cx="6664808" cy="46800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3"/>
          <p:cNvSpPr>
            <a:spLocks noGrp="1"/>
          </p:cNvSpPr>
          <p:nvPr>
            <p:ph type="title"/>
          </p:nvPr>
        </p:nvSpPr>
        <p:spPr/>
        <p:txBody>
          <a:bodyPr/>
          <a:lstStyle/>
          <a:p>
            <a:r>
              <a:rPr lang="en-AU" sz="3200" smtClean="0"/>
              <a:t>Fatal injury incidence rate</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6146" y="1484784"/>
            <a:ext cx="7548823" cy="46800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3"/>
          <p:cNvSpPr>
            <a:spLocks noGrp="1"/>
          </p:cNvSpPr>
          <p:nvPr>
            <p:ph type="title"/>
          </p:nvPr>
        </p:nvSpPr>
        <p:spPr>
          <a:xfrm>
            <a:off x="685800" y="115888"/>
            <a:ext cx="7772400" cy="1255712"/>
          </a:xfrm>
        </p:spPr>
        <p:txBody>
          <a:bodyPr/>
          <a:lstStyle/>
          <a:p>
            <a:r>
              <a:rPr lang="en-AU" sz="2800" smtClean="0"/>
              <a:t>Comparison of injury index and compensation premium rate</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9222" y="1556792"/>
            <a:ext cx="7711210" cy="4680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Powerpoint design"/>
          <p:cNvPicPr>
            <a:picLocks noChangeAspect="1" noChangeArrowheads="1"/>
          </p:cNvPicPr>
          <p:nvPr/>
        </p:nvPicPr>
        <p:blipFill>
          <a:blip r:embed="rId2">
            <a:extLst>
              <a:ext uri="{28A0092B-C50C-407E-A947-70E740481C1C}">
                <a14:useLocalDpi xmlns:a14="http://schemas.microsoft.com/office/drawing/2010/main" val="0"/>
              </a:ext>
            </a:extLst>
          </a:blip>
          <a:srcRect l="84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7"/>
          <p:cNvSpPr>
            <a:spLocks noGrp="1" noChangeArrowheads="1"/>
          </p:cNvSpPr>
          <p:nvPr/>
        </p:nvSpPr>
        <p:spPr bwMode="auto">
          <a:xfrm>
            <a:off x="685800" y="2708275"/>
            <a:ext cx="77724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AU" sz="4400" dirty="0"/>
              <a:t>Toolbox presentation –</a:t>
            </a:r>
          </a:p>
          <a:p>
            <a:pPr algn="ctr"/>
            <a:r>
              <a:rPr lang="en-AU" sz="4400" dirty="0"/>
              <a:t>Safety performance in the</a:t>
            </a:r>
          </a:p>
          <a:p>
            <a:pPr algn="ctr"/>
            <a:r>
              <a:rPr lang="en-AU" sz="4400" dirty="0"/>
              <a:t>WA mineral industry </a:t>
            </a:r>
            <a:r>
              <a:rPr lang="en-AU" sz="4400" dirty="0" smtClean="0"/>
              <a:t>2010-11</a:t>
            </a:r>
            <a:endParaRPr lang="en-US" sz="4400" dirty="0"/>
          </a:p>
        </p:txBody>
      </p:sp>
      <p:pic>
        <p:nvPicPr>
          <p:cNvPr id="2052" name="Picture 8" descr="DMP_RS_logo_white_09"/>
          <p:cNvPicPr>
            <a:picLocks noChangeAspect="1" noChangeArrowheads="1"/>
          </p:cNvPicPr>
          <p:nvPr/>
        </p:nvPicPr>
        <p:blipFill>
          <a:blip r:embed="rId3" cstate="print">
            <a:clrChange>
              <a:clrFrom>
                <a:srgbClr val="000000"/>
              </a:clrFrom>
              <a:clrTo>
                <a:srgbClr val="000000">
                  <a:alpha val="0"/>
                </a:srgbClr>
              </a:clrTo>
            </a:clrChange>
            <a:extLst>
              <a:ext uri="{28A0092B-C50C-407E-A947-70E740481C1C}">
                <a14:useLocalDpi xmlns:a14="http://schemas.microsoft.com/office/drawing/2010/main" val="0"/>
              </a:ext>
            </a:extLst>
          </a:blip>
          <a:srcRect t="20726" b="37823"/>
          <a:stretch>
            <a:fillRect/>
          </a:stretch>
        </p:blipFill>
        <p:spPr bwMode="auto">
          <a:xfrm>
            <a:off x="76200" y="228600"/>
            <a:ext cx="35052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13"/>
          <p:cNvSpPr txBox="1">
            <a:spLocks noChangeArrowheads="1"/>
          </p:cNvSpPr>
          <p:nvPr/>
        </p:nvSpPr>
        <p:spPr bwMode="auto">
          <a:xfrm>
            <a:off x="1600200" y="6537325"/>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24" charset="-128"/>
              </a:defRPr>
            </a:lvl1pPr>
            <a:lvl2pPr marL="742950" indent="-285750">
              <a:defRPr sz="2400">
                <a:solidFill>
                  <a:schemeClr val="tx1"/>
                </a:solidFill>
                <a:latin typeface="Arial" charset="0"/>
                <a:ea typeface="ＭＳ Ｐゴシック" pitchFamily="-124" charset="-128"/>
              </a:defRPr>
            </a:lvl2pPr>
            <a:lvl3pPr marL="1143000" indent="-228600">
              <a:defRPr sz="2400">
                <a:solidFill>
                  <a:schemeClr val="tx1"/>
                </a:solidFill>
                <a:latin typeface="Arial" charset="0"/>
                <a:ea typeface="ＭＳ Ｐゴシック" pitchFamily="-124" charset="-128"/>
              </a:defRPr>
            </a:lvl3pPr>
            <a:lvl4pPr marL="1600200" indent="-228600">
              <a:defRPr sz="2400">
                <a:solidFill>
                  <a:schemeClr val="tx1"/>
                </a:solidFill>
                <a:latin typeface="Arial" charset="0"/>
                <a:ea typeface="ＭＳ Ｐゴシック" pitchFamily="-124" charset="-128"/>
              </a:defRPr>
            </a:lvl4pPr>
            <a:lvl5pPr marL="2057400" indent="-228600">
              <a:defRPr sz="2400">
                <a:solidFill>
                  <a:schemeClr val="tx1"/>
                </a:solidFill>
                <a:latin typeface="Arial" charset="0"/>
                <a:ea typeface="ＭＳ Ｐゴシック" pitchFamily="-12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2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2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2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24" charset="-128"/>
              </a:defRPr>
            </a:lvl9pPr>
          </a:lstStyle>
          <a:p>
            <a:pPr algn="ctr"/>
            <a:r>
              <a:rPr lang="en-US" sz="1400">
                <a:solidFill>
                  <a:schemeClr val="bg1"/>
                </a:solidFill>
              </a:rPr>
              <a:t> www.dmp.wa.gov.au/ResourcesSafety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itle 3"/>
          <p:cNvSpPr>
            <a:spLocks noGrp="1"/>
          </p:cNvSpPr>
          <p:nvPr>
            <p:ph type="title"/>
          </p:nvPr>
        </p:nvSpPr>
        <p:spPr/>
        <p:txBody>
          <a:bodyPr/>
          <a:lstStyle/>
          <a:p>
            <a:r>
              <a:rPr lang="en-AU" sz="3200" smtClean="0"/>
              <a:t>Lost time injury frequency rate by location</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600200"/>
            <a:ext cx="6882147" cy="46800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3"/>
          <p:cNvSpPr>
            <a:spLocks noGrp="1"/>
          </p:cNvSpPr>
          <p:nvPr>
            <p:ph type="title"/>
          </p:nvPr>
        </p:nvSpPr>
        <p:spPr/>
        <p:txBody>
          <a:bodyPr/>
          <a:lstStyle/>
          <a:p>
            <a:r>
              <a:rPr lang="en-AU" sz="3200" smtClean="0"/>
              <a:t>Lost time injury frequency rate by severity</a:t>
            </a:r>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600200"/>
            <a:ext cx="6882147" cy="4680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AU" sz="3200" smtClean="0"/>
              <a:t>Definitions</a:t>
            </a:r>
          </a:p>
        </p:txBody>
      </p:sp>
      <p:sp>
        <p:nvSpPr>
          <p:cNvPr id="4099" name="Rectangle 2"/>
          <p:cNvSpPr>
            <a:spLocks noGrp="1" noChangeArrowheads="1"/>
          </p:cNvSpPr>
          <p:nvPr>
            <p:ph idx="1"/>
          </p:nvPr>
        </p:nvSpPr>
        <p:spPr/>
        <p:txBody>
          <a:bodyPr/>
          <a:lstStyle/>
          <a:p>
            <a:pPr eaLnBrk="1" hangingPunct="1"/>
            <a:r>
              <a:rPr lang="en-US" sz="1800" b="1" dirty="0" smtClean="0">
                <a:solidFill>
                  <a:srgbClr val="000000"/>
                </a:solidFill>
                <a:latin typeface="Helvetica" pitchFamily="34" charset="0"/>
              </a:rPr>
              <a:t>Lost time injury (LTI):</a:t>
            </a:r>
            <a:r>
              <a:rPr lang="en-US" sz="1800" dirty="0" smtClean="0">
                <a:solidFill>
                  <a:srgbClr val="000000"/>
                </a:solidFill>
                <a:latin typeface="Helvetica" pitchFamily="34" charset="0"/>
              </a:rPr>
              <a:t> </a:t>
            </a:r>
            <a:r>
              <a:rPr lang="en-US" sz="1800" dirty="0">
                <a:solidFill>
                  <a:srgbClr val="000000"/>
                </a:solidFill>
                <a:latin typeface="Helvetica" pitchFamily="34" charset="0"/>
              </a:rPr>
              <a:t>W</a:t>
            </a:r>
            <a:r>
              <a:rPr lang="en-US" sz="1800" dirty="0" smtClean="0">
                <a:solidFill>
                  <a:srgbClr val="000000"/>
                </a:solidFill>
                <a:latin typeface="Helvetica" pitchFamily="34" charset="0"/>
              </a:rPr>
              <a:t>ork injury that results in an absence from work for at least one full day or shift any time after the day or shift on which the injury occurred</a:t>
            </a:r>
          </a:p>
          <a:p>
            <a:pPr eaLnBrk="1" hangingPunct="1"/>
            <a:r>
              <a:rPr lang="en-US" sz="1800" b="1" dirty="0" smtClean="0">
                <a:solidFill>
                  <a:srgbClr val="000000"/>
                </a:solidFill>
                <a:latin typeface="Helvetica" pitchFamily="34" charset="0"/>
              </a:rPr>
              <a:t>Serious injury:</a:t>
            </a:r>
            <a:r>
              <a:rPr lang="en-US" sz="1800" dirty="0" smtClean="0">
                <a:solidFill>
                  <a:srgbClr val="000000"/>
                </a:solidFill>
                <a:latin typeface="Helvetica" pitchFamily="34" charset="0"/>
              </a:rPr>
              <a:t> </a:t>
            </a:r>
            <a:r>
              <a:rPr lang="en-US" sz="1800" dirty="0">
                <a:solidFill>
                  <a:srgbClr val="000000"/>
                </a:solidFill>
                <a:latin typeface="Helvetica" pitchFamily="34" charset="0"/>
              </a:rPr>
              <a:t>W</a:t>
            </a:r>
            <a:r>
              <a:rPr lang="en-US" sz="1800" dirty="0" smtClean="0">
                <a:solidFill>
                  <a:srgbClr val="000000"/>
                </a:solidFill>
                <a:latin typeface="Helvetica" pitchFamily="34" charset="0"/>
              </a:rPr>
              <a:t>ork injury that results in the injured person being disabled for a period of two weeks or more</a:t>
            </a:r>
          </a:p>
          <a:p>
            <a:pPr eaLnBrk="1" hangingPunct="1"/>
            <a:r>
              <a:rPr lang="en-US" sz="1800" b="1" dirty="0" smtClean="0">
                <a:solidFill>
                  <a:srgbClr val="000000"/>
                </a:solidFill>
                <a:latin typeface="Helvetica" pitchFamily="34" charset="0"/>
              </a:rPr>
              <a:t>Minor injury:</a:t>
            </a:r>
            <a:r>
              <a:rPr lang="en-US" sz="1800" dirty="0" smtClean="0">
                <a:solidFill>
                  <a:srgbClr val="000000"/>
                </a:solidFill>
                <a:latin typeface="Helvetica" pitchFamily="34" charset="0"/>
              </a:rPr>
              <a:t> </a:t>
            </a:r>
            <a:r>
              <a:rPr lang="en-US" sz="1800" dirty="0">
                <a:solidFill>
                  <a:srgbClr val="000000"/>
                </a:solidFill>
                <a:latin typeface="Helvetica" pitchFamily="34" charset="0"/>
              </a:rPr>
              <a:t>W</a:t>
            </a:r>
            <a:r>
              <a:rPr lang="en-US" sz="1800" dirty="0" smtClean="0">
                <a:solidFill>
                  <a:srgbClr val="000000"/>
                </a:solidFill>
                <a:latin typeface="Helvetica" pitchFamily="34" charset="0"/>
              </a:rPr>
              <a:t>ork injury that results in the injured person being disabled for a period of less than two weeks</a:t>
            </a:r>
          </a:p>
          <a:p>
            <a:pPr eaLnBrk="1" hangingPunct="1"/>
            <a:r>
              <a:rPr lang="en-US" sz="1800" b="1" dirty="0" smtClean="0">
                <a:solidFill>
                  <a:srgbClr val="000000"/>
                </a:solidFill>
                <a:latin typeface="Helvetica" pitchFamily="34" charset="0"/>
              </a:rPr>
              <a:t>Disabling injury (DI):</a:t>
            </a:r>
            <a:r>
              <a:rPr lang="en-US" sz="1800" dirty="0" smtClean="0">
                <a:solidFill>
                  <a:srgbClr val="000000"/>
                </a:solidFill>
                <a:latin typeface="Helvetica" pitchFamily="34" charset="0"/>
              </a:rPr>
              <a:t> Work injury (not LTI) that results in injured person being unable to perform  his or her ordinary occupation (regular job) any time after the day or shift on which the injury occurred, regardless of whether or not the person is </a:t>
            </a:r>
            <a:r>
              <a:rPr lang="en-US" sz="1800" dirty="0" err="1" smtClean="0">
                <a:solidFill>
                  <a:srgbClr val="000000"/>
                </a:solidFill>
                <a:latin typeface="Helvetica" pitchFamily="34" charset="0"/>
              </a:rPr>
              <a:t>rostered</a:t>
            </a:r>
            <a:r>
              <a:rPr lang="en-US" sz="1800" dirty="0" smtClean="0">
                <a:solidFill>
                  <a:srgbClr val="000000"/>
                </a:solidFill>
                <a:latin typeface="Helvetica" pitchFamily="34" charset="0"/>
              </a:rPr>
              <a:t> to work, and where alternative or light duties are performed or hours are restricted</a:t>
            </a:r>
          </a:p>
          <a:p>
            <a:pPr eaLnBrk="1" hangingPunct="1"/>
            <a:endParaRPr lang="en-US" sz="1800" dirty="0" smtClean="0"/>
          </a:p>
          <a:p>
            <a:pPr lvl="1" eaLnBrk="1" hangingPunct="1">
              <a:buFont typeface="Wingdings" pitchFamily="2" charset="2"/>
              <a:buNone/>
            </a:pPr>
            <a:endParaRPr lang="en-AU"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p:txBody>
          <a:bodyPr/>
          <a:lstStyle/>
          <a:p>
            <a:pPr eaLnBrk="1" hangingPunct="1"/>
            <a:r>
              <a:rPr lang="en-US" sz="1800" b="1" dirty="0" smtClean="0">
                <a:solidFill>
                  <a:srgbClr val="000000"/>
                </a:solidFill>
                <a:latin typeface="Helvetica" pitchFamily="34" charset="0"/>
              </a:rPr>
              <a:t>Incidence rate:</a:t>
            </a:r>
            <a:r>
              <a:rPr lang="en-US" sz="1800" dirty="0" smtClean="0">
                <a:solidFill>
                  <a:srgbClr val="000000"/>
                </a:solidFill>
                <a:latin typeface="Helvetica" pitchFamily="34" charset="0"/>
              </a:rPr>
              <a:t> The number of lost time injuries per 1000 employees for a 12-month period</a:t>
            </a:r>
          </a:p>
          <a:p>
            <a:pPr eaLnBrk="1" hangingPunct="1"/>
            <a:r>
              <a:rPr lang="en-US" sz="1800" b="1" dirty="0" smtClean="0">
                <a:solidFill>
                  <a:srgbClr val="000000"/>
                </a:solidFill>
                <a:latin typeface="Helvetica" pitchFamily="34" charset="0"/>
              </a:rPr>
              <a:t>Fatal injury incidence rate:</a:t>
            </a:r>
            <a:r>
              <a:rPr lang="en-US" sz="1800" dirty="0" smtClean="0">
                <a:solidFill>
                  <a:srgbClr val="000000"/>
                </a:solidFill>
                <a:latin typeface="Helvetica" pitchFamily="34" charset="0"/>
              </a:rPr>
              <a:t> The number of fatal injuries per 1000 employees for a 12-month period</a:t>
            </a:r>
          </a:p>
          <a:p>
            <a:pPr eaLnBrk="1" hangingPunct="1"/>
            <a:r>
              <a:rPr lang="en-US" sz="1800" b="1" dirty="0" smtClean="0">
                <a:solidFill>
                  <a:srgbClr val="000000"/>
                </a:solidFill>
                <a:latin typeface="Helvetica" pitchFamily="34" charset="0"/>
              </a:rPr>
              <a:t>Lost time injury frequency rate:</a:t>
            </a:r>
            <a:r>
              <a:rPr lang="en-US" sz="1800" dirty="0" smtClean="0">
                <a:solidFill>
                  <a:srgbClr val="000000"/>
                </a:solidFill>
                <a:latin typeface="Helvetica" pitchFamily="34" charset="0"/>
              </a:rPr>
              <a:t> The number of lost time injuries per million hours worked</a:t>
            </a:r>
          </a:p>
          <a:p>
            <a:pPr eaLnBrk="1" hangingPunct="1"/>
            <a:r>
              <a:rPr lang="en-US" sz="1800" b="1" dirty="0" smtClean="0">
                <a:solidFill>
                  <a:srgbClr val="000000"/>
                </a:solidFill>
                <a:latin typeface="Helvetica" pitchFamily="34" charset="0"/>
              </a:rPr>
              <a:t>Duration rate:</a:t>
            </a:r>
            <a:r>
              <a:rPr lang="en-US" sz="1800" dirty="0" smtClean="0">
                <a:solidFill>
                  <a:srgbClr val="000000"/>
                </a:solidFill>
                <a:latin typeface="Helvetica" pitchFamily="34" charset="0"/>
              </a:rPr>
              <a:t> The average number of workdays lost per injury</a:t>
            </a:r>
          </a:p>
          <a:p>
            <a:pPr eaLnBrk="1" hangingPunct="1"/>
            <a:r>
              <a:rPr lang="en-US" sz="1800" b="1" dirty="0" smtClean="0">
                <a:solidFill>
                  <a:srgbClr val="000000"/>
                </a:solidFill>
                <a:latin typeface="Helvetica" pitchFamily="34" charset="0"/>
              </a:rPr>
              <a:t>Injury index:</a:t>
            </a:r>
            <a:r>
              <a:rPr lang="en-US" sz="1800" dirty="0" smtClean="0">
                <a:solidFill>
                  <a:srgbClr val="000000"/>
                </a:solidFill>
                <a:latin typeface="Helvetica" pitchFamily="34" charset="0"/>
              </a:rPr>
              <a:t> The number of workdays lost per million hours worked</a:t>
            </a:r>
          </a:p>
          <a:p>
            <a:pPr eaLnBrk="1" hangingPunct="1"/>
            <a:r>
              <a:rPr lang="en-US" sz="1800" b="1" dirty="0" smtClean="0">
                <a:solidFill>
                  <a:srgbClr val="000000"/>
                </a:solidFill>
                <a:latin typeface="Helvetica" pitchFamily="34" charset="0"/>
              </a:rPr>
              <a:t>Serious injury frequency rate:</a:t>
            </a:r>
            <a:r>
              <a:rPr lang="en-US" sz="1800" dirty="0" smtClean="0">
                <a:solidFill>
                  <a:srgbClr val="000000"/>
                </a:solidFill>
                <a:latin typeface="Helvetica" pitchFamily="34" charset="0"/>
              </a:rPr>
              <a:t> The number of serious injuries per million hours worked</a:t>
            </a:r>
          </a:p>
          <a:p>
            <a:pPr eaLnBrk="1" hangingPunct="1"/>
            <a:r>
              <a:rPr lang="en-US" sz="1800" b="1" dirty="0" err="1" smtClean="0">
                <a:solidFill>
                  <a:srgbClr val="000000"/>
                </a:solidFill>
                <a:latin typeface="Helvetica" pitchFamily="34" charset="0"/>
              </a:rPr>
              <a:t>Metalliferous</a:t>
            </a:r>
            <a:r>
              <a:rPr lang="en-US" sz="1800" b="1" dirty="0" smtClean="0">
                <a:solidFill>
                  <a:srgbClr val="000000"/>
                </a:solidFill>
                <a:latin typeface="Helvetica" pitchFamily="34" charset="0"/>
              </a:rPr>
              <a:t> mines:</a:t>
            </a:r>
            <a:r>
              <a:rPr lang="en-US" sz="1800" dirty="0" smtClean="0">
                <a:solidFill>
                  <a:srgbClr val="000000"/>
                </a:solidFill>
                <a:latin typeface="Helvetica" pitchFamily="34" charset="0"/>
              </a:rPr>
              <a:t> All mines other than coal mines are classed as </a:t>
            </a:r>
            <a:r>
              <a:rPr lang="en-US" sz="1800" dirty="0" err="1" smtClean="0">
                <a:solidFill>
                  <a:srgbClr val="000000"/>
                </a:solidFill>
                <a:latin typeface="Helvetica" pitchFamily="34" charset="0"/>
              </a:rPr>
              <a:t>metalliferous</a:t>
            </a:r>
            <a:r>
              <a:rPr lang="en-US" sz="1800" dirty="0" smtClean="0">
                <a:solidFill>
                  <a:srgbClr val="000000"/>
                </a:solidFill>
                <a:latin typeface="Helvetica" pitchFamily="34" charset="0"/>
              </a:rPr>
              <a:t> mines</a:t>
            </a:r>
          </a:p>
          <a:p>
            <a:pPr eaLnBrk="1" hangingPunct="1"/>
            <a:r>
              <a:rPr lang="en-US" sz="1800" b="1" dirty="0" smtClean="0">
                <a:solidFill>
                  <a:srgbClr val="000000"/>
                </a:solidFill>
                <a:latin typeface="Helvetica" pitchFamily="34" charset="0"/>
              </a:rPr>
              <a:t>NOC:</a:t>
            </a:r>
            <a:r>
              <a:rPr lang="en-US" sz="1800" dirty="0" smtClean="0">
                <a:solidFill>
                  <a:srgbClr val="000000"/>
                </a:solidFill>
                <a:latin typeface="Helvetica" pitchFamily="34" charset="0"/>
              </a:rPr>
              <a:t> Not otherwise classified</a:t>
            </a:r>
            <a:endParaRPr lang="en-US" sz="1800" dirty="0" smtClean="0"/>
          </a:p>
          <a:p>
            <a:endParaRPr lang="en-AU" sz="1800" dirty="0" smtClean="0"/>
          </a:p>
        </p:txBody>
      </p:sp>
      <p:sp>
        <p:nvSpPr>
          <p:cNvPr id="5123" name="Title 3"/>
          <p:cNvSpPr>
            <a:spLocks noGrp="1"/>
          </p:cNvSpPr>
          <p:nvPr>
            <p:ph type="title"/>
          </p:nvPr>
        </p:nvSpPr>
        <p:spPr/>
        <p:txBody>
          <a:bodyPr/>
          <a:lstStyle/>
          <a:p>
            <a:r>
              <a:rPr lang="en-AU" sz="3200" smtClean="0"/>
              <a:t>Definitions </a:t>
            </a:r>
            <a:r>
              <a:rPr lang="en-AU" sz="2000" smtClean="0"/>
              <a:t>cont.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1600200"/>
            <a:ext cx="7702550" cy="4565104"/>
          </a:xfrm>
        </p:spPr>
        <p:txBody>
          <a:bodyPr/>
          <a:lstStyle/>
          <a:p>
            <a:r>
              <a:rPr lang="en-AU" sz="2000" dirty="0" smtClean="0"/>
              <a:t>Average workforce of 81,953 employees (an increase of 19% on previous year, when there were </a:t>
            </a:r>
            <a:r>
              <a:rPr lang="en-AU" sz="2000" dirty="0"/>
              <a:t>68,778 </a:t>
            </a:r>
            <a:r>
              <a:rPr lang="en-AU" sz="2000" dirty="0" smtClean="0"/>
              <a:t>employees)</a:t>
            </a:r>
          </a:p>
          <a:p>
            <a:r>
              <a:rPr lang="en-AU" sz="2000" dirty="0" smtClean="0"/>
              <a:t>Three fatal accidents</a:t>
            </a:r>
          </a:p>
          <a:p>
            <a:pPr lvl="1"/>
            <a:r>
              <a:rPr lang="en-AU" sz="2000" dirty="0" smtClean="0"/>
              <a:t>one underground at a gold mine</a:t>
            </a:r>
          </a:p>
          <a:p>
            <a:pPr lvl="1"/>
            <a:r>
              <a:rPr lang="en-AU" sz="2000" dirty="0" smtClean="0"/>
              <a:t>one on the surface at an iron ore mine</a:t>
            </a:r>
          </a:p>
          <a:p>
            <a:pPr lvl="1"/>
            <a:r>
              <a:rPr lang="en-AU" sz="2000" dirty="0" smtClean="0"/>
              <a:t>one at the port facilities of an iron ore operation</a:t>
            </a:r>
          </a:p>
          <a:p>
            <a:r>
              <a:rPr lang="en-AU" sz="2000" dirty="0" smtClean="0"/>
              <a:t>417 lost time injuries (5 fewer than in 2009-10)</a:t>
            </a:r>
          </a:p>
          <a:p>
            <a:r>
              <a:rPr lang="en-AU" sz="2000" dirty="0" smtClean="0"/>
              <a:t>Overall LTI duration rate deteriorated by 11% (rising from 19.4 in 2009-10 to 21.6 in 2010-11)</a:t>
            </a:r>
          </a:p>
          <a:p>
            <a:r>
              <a:rPr lang="en-AU" sz="2000" dirty="0" smtClean="0"/>
              <a:t>Overall LTI frequency rate improved by 13% (falling from 3.1 to 2.7)</a:t>
            </a:r>
          </a:p>
          <a:p>
            <a:r>
              <a:rPr lang="en-AU" sz="2000" dirty="0" smtClean="0"/>
              <a:t>Overall injury index improved by 6% (falling from 61 in 2009-10 to 57 in 2010-11)</a:t>
            </a:r>
          </a:p>
        </p:txBody>
      </p:sp>
      <p:sp>
        <p:nvSpPr>
          <p:cNvPr id="6147" name="Title 3"/>
          <p:cNvSpPr>
            <a:spLocks noGrp="1"/>
          </p:cNvSpPr>
          <p:nvPr>
            <p:ph type="title"/>
          </p:nvPr>
        </p:nvSpPr>
        <p:spPr/>
        <p:txBody>
          <a:bodyPr/>
          <a:lstStyle/>
          <a:p>
            <a:r>
              <a:rPr lang="en-AU" sz="3200" dirty="0" smtClean="0"/>
              <a:t>Mining statistics for 2010-11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p:txBody>
          <a:bodyPr/>
          <a:lstStyle/>
          <a:p>
            <a:r>
              <a:rPr lang="en-AU" sz="2000" dirty="0" smtClean="0"/>
              <a:t>333 serious LTIs (7 fewer than in 2009-10)</a:t>
            </a:r>
          </a:p>
          <a:p>
            <a:r>
              <a:rPr lang="en-AU" sz="2000" dirty="0" smtClean="0"/>
              <a:t>Overall serious LTI frequency rate improved by 16% (falling from 2.5 to 2.1)</a:t>
            </a:r>
          </a:p>
          <a:p>
            <a:pPr>
              <a:buFontTx/>
              <a:buNone/>
            </a:pPr>
            <a:endParaRPr lang="en-AU" sz="2000" dirty="0" smtClean="0">
              <a:solidFill>
                <a:schemeClr val="bg1">
                  <a:lumMod val="65000"/>
                </a:schemeClr>
              </a:solidFill>
            </a:endParaRPr>
          </a:p>
          <a:p>
            <a:r>
              <a:rPr lang="en-AU" sz="2000" dirty="0" smtClean="0"/>
              <a:t>Iron ore sector LTI frequency rate improved by 13% (falling from 1.5 to 1.3)</a:t>
            </a:r>
          </a:p>
          <a:p>
            <a:r>
              <a:rPr lang="en-AU" sz="2000" dirty="0" smtClean="0"/>
              <a:t>Bauxite and alumina sector LTI frequency rate improved significantly by 36% (falling from 4.4 to 2.8)</a:t>
            </a:r>
          </a:p>
          <a:p>
            <a:r>
              <a:rPr lang="en-AU" sz="2000" dirty="0" smtClean="0"/>
              <a:t>Gold sector LTI frequency rate deteriorated significantly by 16% (rose from 3.1 to 3.6)</a:t>
            </a:r>
          </a:p>
          <a:p>
            <a:r>
              <a:rPr lang="en-AU" sz="2000" dirty="0" smtClean="0"/>
              <a:t>Nickel sector LTI frequency rate remained unchanged at 3.2</a:t>
            </a:r>
          </a:p>
          <a:p>
            <a:endParaRPr lang="en-AU" sz="2000" dirty="0" smtClean="0"/>
          </a:p>
        </p:txBody>
      </p:sp>
      <p:sp>
        <p:nvSpPr>
          <p:cNvPr id="7171" name="Title 3"/>
          <p:cNvSpPr>
            <a:spLocks noGrp="1"/>
          </p:cNvSpPr>
          <p:nvPr>
            <p:ph type="title"/>
          </p:nvPr>
        </p:nvSpPr>
        <p:spPr/>
        <p:txBody>
          <a:bodyPr/>
          <a:lstStyle/>
          <a:p>
            <a:r>
              <a:rPr lang="en-AU" sz="3200" dirty="0" smtClean="0"/>
              <a:t>Mining statistics for 2010-11 </a:t>
            </a:r>
            <a:r>
              <a:rPr lang="en-AU" sz="2000" dirty="0" smtClean="0"/>
              <a:t>cont.</a:t>
            </a:r>
            <a:endParaRPr lang="en-AU" sz="32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685800" y="1600200"/>
            <a:ext cx="7558088" cy="4495800"/>
          </a:xfrm>
        </p:spPr>
        <p:txBody>
          <a:bodyPr/>
          <a:lstStyle/>
          <a:p>
            <a:r>
              <a:rPr lang="en-AU" sz="2000" dirty="0" smtClean="0"/>
              <a:t>818 disabling injuries (145 more than in 2009-10)</a:t>
            </a:r>
          </a:p>
          <a:p>
            <a:r>
              <a:rPr lang="en-AU" sz="2000" dirty="0" smtClean="0"/>
              <a:t>Overall DI frequency rate deteriorated by 4% (rose from 5.0 to 5.2)</a:t>
            </a:r>
          </a:p>
        </p:txBody>
      </p:sp>
      <p:sp>
        <p:nvSpPr>
          <p:cNvPr id="8195" name="Title 3"/>
          <p:cNvSpPr>
            <a:spLocks noGrp="1"/>
          </p:cNvSpPr>
          <p:nvPr>
            <p:ph type="title"/>
          </p:nvPr>
        </p:nvSpPr>
        <p:spPr/>
        <p:txBody>
          <a:bodyPr/>
          <a:lstStyle/>
          <a:p>
            <a:r>
              <a:rPr lang="en-AU" sz="3200" dirty="0" smtClean="0"/>
              <a:t>Mining statistics for 2010-11 </a:t>
            </a:r>
            <a:r>
              <a:rPr lang="en-AU" sz="2000" dirty="0" smtClean="0"/>
              <a:t>cont.</a:t>
            </a:r>
            <a:endParaRPr lang="en-AU" sz="32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p:txBody>
          <a:bodyPr/>
          <a:lstStyle/>
          <a:p>
            <a:r>
              <a:rPr lang="en-AU" sz="2000" dirty="0" smtClean="0"/>
              <a:t>Average workforce of 3,340 employees (increase of 19% on previous year when there were 2,807)</a:t>
            </a:r>
          </a:p>
          <a:p>
            <a:r>
              <a:rPr lang="en-AU" sz="2000" dirty="0" smtClean="0"/>
              <a:t>One exploration fatality</a:t>
            </a:r>
            <a:endParaRPr lang="en-AU" sz="1600" dirty="0" smtClean="0"/>
          </a:p>
          <a:p>
            <a:r>
              <a:rPr lang="en-AU" sz="2000" dirty="0" smtClean="0"/>
              <a:t>46 LTIs (8 more than in 2009-10)</a:t>
            </a:r>
          </a:p>
          <a:p>
            <a:r>
              <a:rPr lang="en-AU" sz="2000" dirty="0" smtClean="0"/>
              <a:t>Overall LTI frequency rate remained unchanged at 6.7</a:t>
            </a:r>
          </a:p>
        </p:txBody>
      </p:sp>
      <p:sp>
        <p:nvSpPr>
          <p:cNvPr id="9219" name="Title 3"/>
          <p:cNvSpPr>
            <a:spLocks noGrp="1"/>
          </p:cNvSpPr>
          <p:nvPr>
            <p:ph type="title"/>
          </p:nvPr>
        </p:nvSpPr>
        <p:spPr/>
        <p:txBody>
          <a:bodyPr/>
          <a:lstStyle/>
          <a:p>
            <a:r>
              <a:rPr lang="en-AU" sz="3200" dirty="0" smtClean="0"/>
              <a:t>Exploration statistics for 2010-11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AU" sz="3200" dirty="0" smtClean="0"/>
              <a:t>Fatal accidents 2010-11</a:t>
            </a:r>
          </a:p>
        </p:txBody>
      </p:sp>
      <p:sp>
        <p:nvSpPr>
          <p:cNvPr id="10243" name="Content Placeholder 2"/>
          <p:cNvSpPr>
            <a:spLocks noGrp="1"/>
          </p:cNvSpPr>
          <p:nvPr>
            <p:ph idx="1"/>
          </p:nvPr>
        </p:nvSpPr>
        <p:spPr/>
        <p:txBody>
          <a:bodyPr/>
          <a:lstStyle/>
          <a:p>
            <a:r>
              <a:rPr lang="en-AU" sz="2000" dirty="0" smtClean="0"/>
              <a:t>A rise miner at an underground gold mine was found deceased at the bottom of a newly excavated emergency escape rise. He had been installing fixed, permanent ladders in the escape rise.</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1044</TotalTime>
  <Words>887</Words>
  <Application>Microsoft Office PowerPoint</Application>
  <PresentationFormat>On-screen Show (4:3)</PresentationFormat>
  <Paragraphs>78</Paragraphs>
  <Slides>21</Slides>
  <Notes>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Blank Presentation</vt:lpstr>
      <vt:lpstr>Please read this before using the presentation</vt:lpstr>
      <vt:lpstr>PowerPoint Presentation</vt:lpstr>
      <vt:lpstr>Definitions</vt:lpstr>
      <vt:lpstr>Definitions cont.</vt:lpstr>
      <vt:lpstr>Mining statistics for 2010-11</vt:lpstr>
      <vt:lpstr>Mining statistics for 2010-11 cont.</vt:lpstr>
      <vt:lpstr>Mining statistics for 2010-11 cont.</vt:lpstr>
      <vt:lpstr>Exploration statistics for 2010-11</vt:lpstr>
      <vt:lpstr>Fatal accidents 2010-11</vt:lpstr>
      <vt:lpstr>Fatal accidents 2010-11 cont.</vt:lpstr>
      <vt:lpstr>Fatal accidents 2010-11 cont.</vt:lpstr>
      <vt:lpstr>Fatal accidents 2010-11 cont.</vt:lpstr>
      <vt:lpstr>Injuries by mineral mined during 2010-11</vt:lpstr>
      <vt:lpstr>Nature of injury</vt:lpstr>
      <vt:lpstr>Part of body injured</vt:lpstr>
      <vt:lpstr>Location of accident</vt:lpstr>
      <vt:lpstr>Type of accident</vt:lpstr>
      <vt:lpstr>Fatal injury incidence rate</vt:lpstr>
      <vt:lpstr>Comparison of injury index and compensation premium rate</vt:lpstr>
      <vt:lpstr>Lost time injury frequency rate by location</vt:lpstr>
      <vt:lpstr>Lost time injury frequency rate by severity</vt:lpstr>
    </vt:vector>
  </TitlesOfParts>
  <Company>G5</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Toolbox presentation - Safety performance 2010-11</dc:title>
  <dc:subject>Resources Safety_x000d_
Formerly SafetyPerformanceWAMines0910.ppt_x000d_
Formerly 001184.su.ho.ppt</dc:subject>
  <dc:creator>Conor.DOHERTY</dc:creator>
  <cp:keywords>DocSrc=Internal&lt;!&gt;VersionNo=1&lt;!&gt;VersionBy=Conor.DOHERTY&lt;!&gt;VersionDate=21 Aug 2013 11:40:27&lt;!&gt;Branch=Business Development&lt;!&gt;Division=Resources Safety&lt;!&gt;Section=Communications&lt;!&gt;LockedBy=&lt;!&gt;LockedOn=&lt;!&gt;LockedBehalfof=</cp:keywords>
  <dc:description>FileNo=A0049/201303&lt;!&gt;Site=Cannington&lt;!&gt;MDNo=&lt;!&gt;DocType=Corporate Policy&lt;!&gt;DocSec=Internet&lt;!&gt;Owner=conor.doherty&lt;!&gt;Filename=000254.conor.doherty.pptx&lt;!&gt;Project=&lt;!&gt;Group=Resources Safety&lt;!&gt;SecType=Departmental Use Only</dc:description>
  <cp:lastModifiedBy>DOHERTY, Conor</cp:lastModifiedBy>
  <cp:revision>95</cp:revision>
  <dcterms:created xsi:type="dcterms:W3CDTF">2011-01-21T07:01:17Z</dcterms:created>
  <dcterms:modified xsi:type="dcterms:W3CDTF">2013-09-18T08:14:35Z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Cannington</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Communications Manager - Business Development</vt:lpwstr>
  </property>
  <property fmtid="{D5CDD505-2E9C-101B-9397-08002B2CF9AE}" pid="6" name="Manual_Contact_ID">
    <vt:lpwstr>MP090079</vt:lpwstr>
  </property>
  <property fmtid="{D5CDD505-2E9C-101B-9397-08002B2CF9AE}" pid="7" name="Manual_Contact">
    <vt:lpwstr>Communications Manager - Business Development</vt:lpwstr>
  </property>
</Properties>
</file>