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5"/>
  </p:notesMasterIdLst>
  <p:sldIdLst>
    <p:sldId id="285"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543" autoAdjust="0"/>
  </p:normalViewPr>
  <p:slideViewPr>
    <p:cSldViewPr>
      <p:cViewPr varScale="1">
        <p:scale>
          <a:sx n="74" d="100"/>
          <a:sy n="74" d="100"/>
        </p:scale>
        <p:origin x="-2610" y="-90"/>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en-AU" sz="1800" b="0" dirty="0">
                <a:latin typeface="Arial" pitchFamily="34" charset="0"/>
                <a:cs typeface="Arial" pitchFamily="34" charset="0"/>
              </a:rPr>
              <a:t>Fatal injuries in the Western Australian mining </a:t>
            </a:r>
            <a:r>
              <a:rPr lang="en-AU" sz="1800" b="0" dirty="0" smtClean="0">
                <a:latin typeface="Arial" pitchFamily="34" charset="0"/>
                <a:cs typeface="Arial" pitchFamily="34" charset="0"/>
              </a:rPr>
              <a:t>and </a:t>
            </a:r>
            <a:r>
              <a:rPr lang="en-AU" sz="1800" b="0" dirty="0">
                <a:latin typeface="Arial" pitchFamily="34" charset="0"/>
                <a:cs typeface="Arial" pitchFamily="34" charset="0"/>
              </a:rPr>
              <a:t>exploration industry 2000</a:t>
            </a:r>
            <a:r>
              <a:rPr lang="en-AU" sz="1800" b="0" baseline="0" dirty="0">
                <a:latin typeface="Arial" pitchFamily="34" charset="0"/>
                <a:cs typeface="Arial" pitchFamily="34" charset="0"/>
              </a:rPr>
              <a:t> </a:t>
            </a:r>
            <a:r>
              <a:rPr lang="en-AU" sz="1800" b="0" baseline="0" dirty="0" smtClean="0">
                <a:latin typeface="Arial" pitchFamily="34" charset="0"/>
                <a:cs typeface="Arial" pitchFamily="34" charset="0"/>
              </a:rPr>
              <a:t>– </a:t>
            </a:r>
            <a:r>
              <a:rPr lang="en-AU" sz="1800" b="0" baseline="0" dirty="0">
                <a:latin typeface="Arial" pitchFamily="34" charset="0"/>
                <a:cs typeface="Arial" pitchFamily="34" charset="0"/>
              </a:rPr>
              <a:t>2016 (part year to </a:t>
            </a:r>
            <a:r>
              <a:rPr lang="en-AU" sz="1800" b="0" baseline="0" dirty="0" smtClean="0">
                <a:latin typeface="Arial" pitchFamily="34" charset="0"/>
                <a:cs typeface="Arial" pitchFamily="34" charset="0"/>
              </a:rPr>
              <a:t>27 September </a:t>
            </a:r>
            <a:r>
              <a:rPr lang="en-AU" sz="1800" b="0" baseline="0" dirty="0">
                <a:latin typeface="Arial" pitchFamily="34" charset="0"/>
                <a:cs typeface="Arial" pitchFamily="34" charset="0"/>
              </a:rPr>
              <a:t>2016)</a:t>
            </a:r>
            <a:r>
              <a:rPr lang="en-AU" sz="1800" b="0" dirty="0">
                <a:latin typeface="Arial" panose="020B0604020202020204" pitchFamily="34" charset="0"/>
                <a:cs typeface="Arial" panose="020B0604020202020204" pitchFamily="34" charset="0"/>
              </a:rPr>
              <a:t> </a:t>
            </a:r>
          </a:p>
        </c:rich>
      </c:tx>
      <c:layout>
        <c:manualLayout>
          <c:xMode val="edge"/>
          <c:yMode val="edge"/>
          <c:x val="0.16473979841708436"/>
          <c:y val="0"/>
        </c:manualLayout>
      </c:layout>
      <c:overlay val="0"/>
    </c:title>
    <c:autoTitleDeleted val="0"/>
    <c:plotArea>
      <c:layout>
        <c:manualLayout>
          <c:layoutTarget val="inner"/>
          <c:xMode val="edge"/>
          <c:yMode val="edge"/>
          <c:x val="6.7025412507331114E-2"/>
          <c:y val="0.11463557642279543"/>
          <c:w val="0.8761504115699067"/>
          <c:h val="0.7751199274756273"/>
        </c:manualLayout>
      </c:layout>
      <c:scatterChart>
        <c:scatterStyle val="lineMarker"/>
        <c:varyColors val="0"/>
        <c:ser>
          <c:idx val="0"/>
          <c:order val="0"/>
          <c:spPr>
            <a:ln w="28575">
              <a:solidFill>
                <a:srgbClr val="0070C0"/>
              </a:solidFill>
            </a:ln>
          </c:spPr>
          <c:marker>
            <c:symbol val="diamond"/>
            <c:size val="3"/>
            <c:spPr>
              <a:solidFill>
                <a:schemeClr val="tx1"/>
              </a:solidFill>
              <a:ln w="28575"/>
            </c:spPr>
          </c:marker>
          <c:trendline>
            <c:spPr>
              <a:ln w="31750">
                <a:solidFill>
                  <a:srgbClr val="FF0000"/>
                </a:solidFill>
                <a:prstDash val="dash"/>
              </a:ln>
            </c:spPr>
            <c:trendlineType val="linear"/>
            <c:dispRSqr val="0"/>
            <c:dispEq val="0"/>
          </c:trendline>
          <c:xVal>
            <c:numRef>
              <c:f>'Fatalities by year since 1896'!$B$107:$B$123</c:f>
              <c:numCache>
                <c:formatCode>General</c:formatCode>
                <c:ptCount val="17"/>
                <c:pt idx="0" formatCode="0">
                  <c:v>2000</c:v>
                </c:pt>
                <c:pt idx="1">
                  <c:v>2001</c:v>
                </c:pt>
                <c:pt idx="2" formatCode="0">
                  <c:v>2002</c:v>
                </c:pt>
                <c:pt idx="3" formatCode="0">
                  <c:v>2003</c:v>
                </c:pt>
                <c:pt idx="4" formatCode="0">
                  <c:v>2004</c:v>
                </c:pt>
                <c:pt idx="5" formatCode="0">
                  <c:v>2005</c:v>
                </c:pt>
                <c:pt idx="6" formatCode="0">
                  <c:v>2006</c:v>
                </c:pt>
                <c:pt idx="7" formatCode="0">
                  <c:v>2007</c:v>
                </c:pt>
                <c:pt idx="8" formatCode="0">
                  <c:v>2008</c:v>
                </c:pt>
                <c:pt idx="9">
                  <c:v>2009</c:v>
                </c:pt>
                <c:pt idx="10">
                  <c:v>2010</c:v>
                </c:pt>
                <c:pt idx="11">
                  <c:v>2011</c:v>
                </c:pt>
                <c:pt idx="12">
                  <c:v>2012</c:v>
                </c:pt>
                <c:pt idx="13">
                  <c:v>2013</c:v>
                </c:pt>
                <c:pt idx="14">
                  <c:v>2014</c:v>
                </c:pt>
                <c:pt idx="15">
                  <c:v>2015</c:v>
                </c:pt>
                <c:pt idx="16">
                  <c:v>2016</c:v>
                </c:pt>
              </c:numCache>
            </c:numRef>
          </c:xVal>
          <c:yVal>
            <c:numRef>
              <c:f>'Fatalities by year since 1896'!$C$107:$C$123</c:f>
              <c:numCache>
                <c:formatCode>General</c:formatCode>
                <c:ptCount val="17"/>
                <c:pt idx="0">
                  <c:v>7</c:v>
                </c:pt>
                <c:pt idx="1">
                  <c:v>6</c:v>
                </c:pt>
                <c:pt idx="2">
                  <c:v>2</c:v>
                </c:pt>
                <c:pt idx="3">
                  <c:v>5</c:v>
                </c:pt>
                <c:pt idx="4">
                  <c:v>4</c:v>
                </c:pt>
                <c:pt idx="5">
                  <c:v>4</c:v>
                </c:pt>
                <c:pt idx="6">
                  <c:v>3</c:v>
                </c:pt>
                <c:pt idx="7">
                  <c:v>4</c:v>
                </c:pt>
                <c:pt idx="8">
                  <c:v>4</c:v>
                </c:pt>
                <c:pt idx="9">
                  <c:v>6</c:v>
                </c:pt>
                <c:pt idx="10">
                  <c:v>4</c:v>
                </c:pt>
                <c:pt idx="11">
                  <c:v>3</c:v>
                </c:pt>
                <c:pt idx="12" formatCode="0">
                  <c:v>0</c:v>
                </c:pt>
                <c:pt idx="13">
                  <c:v>3</c:v>
                </c:pt>
                <c:pt idx="14">
                  <c:v>3</c:v>
                </c:pt>
                <c:pt idx="15">
                  <c:v>6</c:v>
                </c:pt>
                <c:pt idx="16">
                  <c:v>2</c:v>
                </c:pt>
              </c:numCache>
            </c:numRef>
          </c:yVal>
          <c:smooth val="0"/>
        </c:ser>
        <c:dLbls>
          <c:showLegendKey val="0"/>
          <c:showVal val="0"/>
          <c:showCatName val="0"/>
          <c:showSerName val="0"/>
          <c:showPercent val="0"/>
          <c:showBubbleSize val="0"/>
        </c:dLbls>
        <c:axId val="51696384"/>
        <c:axId val="51462912"/>
      </c:scatterChart>
      <c:valAx>
        <c:axId val="51696384"/>
        <c:scaling>
          <c:orientation val="minMax"/>
          <c:max val="2016"/>
          <c:min val="2000"/>
        </c:scaling>
        <c:delete val="0"/>
        <c:axPos val="b"/>
        <c:title>
          <c:tx>
            <c:rich>
              <a:bodyPr/>
              <a:lstStyle/>
              <a:p>
                <a:pPr>
                  <a:defRPr sz="1100">
                    <a:latin typeface="+mn-lt"/>
                  </a:defRPr>
                </a:pPr>
                <a:r>
                  <a:rPr lang="en-AU" sz="1100">
                    <a:latin typeface="+mn-lt"/>
                  </a:rPr>
                  <a:t>Year</a:t>
                </a:r>
              </a:p>
            </c:rich>
          </c:tx>
          <c:layout>
            <c:manualLayout>
              <c:xMode val="edge"/>
              <c:yMode val="edge"/>
              <c:x val="0.44120293981819919"/>
              <c:y val="0.94963273178578878"/>
            </c:manualLayout>
          </c:layout>
          <c:overlay val="0"/>
        </c:title>
        <c:numFmt formatCode="0" sourceLinked="1"/>
        <c:majorTickMark val="none"/>
        <c:minorTickMark val="none"/>
        <c:tickLblPos val="nextTo"/>
        <c:txPr>
          <a:bodyPr rot="-5400000" vert="horz"/>
          <a:lstStyle/>
          <a:p>
            <a:pPr>
              <a:defRPr sz="1400" baseline="0">
                <a:latin typeface="Arial" panose="020B0604020202020204" pitchFamily="34" charset="0"/>
              </a:defRPr>
            </a:pPr>
            <a:endParaRPr lang="en-US"/>
          </a:p>
        </c:txPr>
        <c:crossAx val="51462912"/>
        <c:crosses val="autoZero"/>
        <c:crossBetween val="midCat"/>
        <c:majorUnit val="2"/>
        <c:minorUnit val="2"/>
      </c:valAx>
      <c:valAx>
        <c:axId val="51462912"/>
        <c:scaling>
          <c:orientation val="minMax"/>
          <c:max val="10"/>
        </c:scaling>
        <c:delete val="0"/>
        <c:axPos val="l"/>
        <c:majorGridlines/>
        <c:title>
          <c:tx>
            <c:rich>
              <a:bodyPr/>
              <a:lstStyle/>
              <a:p>
                <a:pPr>
                  <a:defRPr b="1" baseline="0">
                    <a:latin typeface="Calibri" pitchFamily="34" charset="0"/>
                  </a:defRPr>
                </a:pPr>
                <a:r>
                  <a:rPr lang="en-AU" sz="1100" b="1" baseline="0">
                    <a:latin typeface="Calibri" pitchFamily="34" charset="0"/>
                    <a:cs typeface="Arial" pitchFamily="34" charset="0"/>
                  </a:rPr>
                  <a:t>Number of fatalities</a:t>
                </a:r>
              </a:p>
            </c:rich>
          </c:tx>
          <c:layout/>
          <c:overlay val="0"/>
        </c:title>
        <c:numFmt formatCode="General" sourceLinked="1"/>
        <c:majorTickMark val="none"/>
        <c:minorTickMark val="none"/>
        <c:tickLblPos val="nextTo"/>
        <c:txPr>
          <a:bodyPr/>
          <a:lstStyle/>
          <a:p>
            <a:pPr>
              <a:defRPr sz="900" baseline="0">
                <a:latin typeface="Calibri" pitchFamily="34" charset="0"/>
              </a:defRPr>
            </a:pPr>
            <a:endParaRPr lang="en-US"/>
          </a:p>
        </c:txPr>
        <c:crossAx val="51696384"/>
        <c:crosses val="autoZero"/>
        <c:crossBetween val="midCat"/>
        <c:majorUnit val="2"/>
      </c:valAx>
      <c:spPr>
        <a:noFill/>
        <a:ln w="25400">
          <a:noFill/>
        </a:ln>
      </c:spPr>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79414D-E978-4EDC-9E2E-BE9E019D37F0}" type="datetimeFigureOut">
              <a:rPr lang="en-AU" smtClean="0"/>
              <a:t>22/12/2016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70C24A-E3D5-4F20-BBE8-1699E8CDF8FE}" type="slidenum">
              <a:rPr lang="en-AU" smtClean="0"/>
              <a:t>‹#›</a:t>
            </a:fld>
            <a:endParaRPr lang="en-AU"/>
          </a:p>
        </p:txBody>
      </p:sp>
    </p:spTree>
    <p:extLst>
      <p:ext uri="{BB962C8B-B14F-4D97-AF65-F5344CB8AC3E}">
        <p14:creationId xmlns:p14="http://schemas.microsoft.com/office/powerpoint/2010/main" val="339485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685482" y="4343146"/>
            <a:ext cx="5487041" cy="41150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12432F4-0804-41B1-9EE6-DA2CD0A536BA}" type="slidenum">
              <a:rPr lang="en-AU">
                <a:solidFill>
                  <a:prstClr val="black"/>
                </a:solidFill>
              </a:rPr>
              <a:pPr>
                <a:defRPr/>
              </a:pPr>
              <a:t>1</a:t>
            </a:fld>
            <a:endParaRPr lang="en-A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10</a:t>
            </a:fld>
            <a:endParaRPr lang="en-AU">
              <a:solidFill>
                <a:prstClr val="black"/>
              </a:solidFill>
            </a:endParaRPr>
          </a:p>
        </p:txBody>
      </p:sp>
    </p:spTree>
    <p:extLst>
      <p:ext uri="{BB962C8B-B14F-4D97-AF65-F5344CB8AC3E}">
        <p14:creationId xmlns:p14="http://schemas.microsoft.com/office/powerpoint/2010/main" val="143924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a summary of the fatalities since the end of 2012</a:t>
            </a:r>
            <a:endParaRPr lang="en-AU" dirty="0"/>
          </a:p>
        </p:txBody>
      </p:sp>
      <p:sp>
        <p:nvSpPr>
          <p:cNvPr id="4" name="Slide Number Placeholder 3"/>
          <p:cNvSpPr>
            <a:spLocks noGrp="1"/>
          </p:cNvSpPr>
          <p:nvPr>
            <p:ph type="sldNum" sz="quarter" idx="10"/>
          </p:nvPr>
        </p:nvSpPr>
        <p:spPr/>
        <p:txBody>
          <a:bodyPr/>
          <a:lstStyle/>
          <a:p>
            <a:fld id="{F270C24A-E3D5-4F20-BBE8-1699E8CDF8FE}" type="slidenum">
              <a:rPr lang="en-AU" smtClean="0"/>
              <a:t>11</a:t>
            </a:fld>
            <a:endParaRPr lang="en-AU"/>
          </a:p>
        </p:txBody>
      </p:sp>
    </p:spTree>
    <p:extLst>
      <p:ext uri="{BB962C8B-B14F-4D97-AF65-F5344CB8AC3E}">
        <p14:creationId xmlns:p14="http://schemas.microsoft.com/office/powerpoint/2010/main" val="2700552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Summary of post-2012 fatalities - continued.</a:t>
            </a:r>
            <a:endParaRPr lang="en-AU" dirty="0"/>
          </a:p>
        </p:txBody>
      </p:sp>
      <p:sp>
        <p:nvSpPr>
          <p:cNvPr id="4" name="Slide Number Placeholder 3"/>
          <p:cNvSpPr>
            <a:spLocks noGrp="1"/>
          </p:cNvSpPr>
          <p:nvPr>
            <p:ph type="sldNum" sz="quarter" idx="10"/>
          </p:nvPr>
        </p:nvSpPr>
        <p:spPr/>
        <p:txBody>
          <a:bodyPr/>
          <a:lstStyle/>
          <a:p>
            <a:fld id="{F270C24A-E3D5-4F20-BBE8-1699E8CDF8FE}" type="slidenum">
              <a:rPr lang="en-AU" smtClean="0"/>
              <a:t>12</a:t>
            </a:fld>
            <a:endParaRPr lang="en-AU"/>
          </a:p>
        </p:txBody>
      </p:sp>
    </p:spTree>
    <p:extLst>
      <p:ext uri="{BB962C8B-B14F-4D97-AF65-F5344CB8AC3E}">
        <p14:creationId xmlns:p14="http://schemas.microsoft.com/office/powerpoint/2010/main" val="335877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270C24A-E3D5-4F20-BBE8-1699E8CDF8FE}" type="slidenum">
              <a:rPr lang="en-AU" smtClean="0"/>
              <a:t>13</a:t>
            </a:fld>
            <a:endParaRPr lang="en-AU"/>
          </a:p>
        </p:txBody>
      </p:sp>
    </p:spTree>
    <p:extLst>
      <p:ext uri="{BB962C8B-B14F-4D97-AF65-F5344CB8AC3E}">
        <p14:creationId xmlns:p14="http://schemas.microsoft.com/office/powerpoint/2010/main" val="1294276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highlighted text shows the mechanism of cause-of-death in each event.</a:t>
            </a:r>
            <a:endParaRPr lang="en-AU" dirty="0"/>
          </a:p>
        </p:txBody>
      </p:sp>
      <p:sp>
        <p:nvSpPr>
          <p:cNvPr id="4" name="Slide Number Placeholder 3"/>
          <p:cNvSpPr>
            <a:spLocks noGrp="1"/>
          </p:cNvSpPr>
          <p:nvPr>
            <p:ph type="sldNum" sz="quarter" idx="10"/>
          </p:nvPr>
        </p:nvSpPr>
        <p:spPr/>
        <p:txBody>
          <a:bodyPr/>
          <a:lstStyle/>
          <a:p>
            <a:fld id="{F270C24A-E3D5-4F20-BBE8-1699E8CDF8FE}" type="slidenum">
              <a:rPr lang="en-AU" smtClean="0"/>
              <a:t>14</a:t>
            </a:fld>
            <a:endParaRPr lang="en-AU"/>
          </a:p>
        </p:txBody>
      </p:sp>
    </p:spTree>
    <p:extLst>
      <p:ext uri="{BB962C8B-B14F-4D97-AF65-F5344CB8AC3E}">
        <p14:creationId xmlns:p14="http://schemas.microsoft.com/office/powerpoint/2010/main" val="4222150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summary highlights the risk of being crushed when working has been the major cause of death </a:t>
            </a:r>
            <a:r>
              <a:rPr lang="en-AU" dirty="0"/>
              <a:t>within the mining </a:t>
            </a:r>
            <a:r>
              <a:rPr lang="en-AU" dirty="0" smtClean="0"/>
              <a:t>industry since 2012.</a:t>
            </a:r>
            <a:endParaRPr lang="en-AU" dirty="0"/>
          </a:p>
        </p:txBody>
      </p:sp>
      <p:sp>
        <p:nvSpPr>
          <p:cNvPr id="4" name="Slide Number Placeholder 3"/>
          <p:cNvSpPr>
            <a:spLocks noGrp="1"/>
          </p:cNvSpPr>
          <p:nvPr>
            <p:ph type="sldNum" sz="quarter" idx="10"/>
          </p:nvPr>
        </p:nvSpPr>
        <p:spPr/>
        <p:txBody>
          <a:bodyPr/>
          <a:lstStyle/>
          <a:p>
            <a:fld id="{F270C24A-E3D5-4F20-BBE8-1699E8CDF8FE}" type="slidenum">
              <a:rPr lang="en-AU" smtClean="0"/>
              <a:t>15</a:t>
            </a:fld>
            <a:endParaRPr lang="en-AU"/>
          </a:p>
        </p:txBody>
      </p:sp>
    </p:spTree>
    <p:extLst>
      <p:ext uri="{BB962C8B-B14F-4D97-AF65-F5344CB8AC3E}">
        <p14:creationId xmlns:p14="http://schemas.microsoft.com/office/powerpoint/2010/main" val="402288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Analysis of the contributing factors in all fatalities since 2012 shows multiple causes, but failure to recognise or control the hazards that can result in being crushed is the most significant factor.</a:t>
            </a:r>
          </a:p>
          <a:p>
            <a:endParaRPr lang="en-AU" dirty="0"/>
          </a:p>
          <a:p>
            <a:r>
              <a:rPr lang="en-AU" dirty="0" smtClean="0"/>
              <a:t>Generally, improved hazard recognition and job planning is needed to prevent re-occurrences.</a:t>
            </a:r>
          </a:p>
          <a:p>
            <a:endParaRPr lang="en-AU" dirty="0"/>
          </a:p>
          <a:p>
            <a:r>
              <a:rPr lang="en-AU" dirty="0" smtClean="0"/>
              <a:t>Fundamental practice of keeping clear of the line-of-fire of any energy release is an essential safeguard.</a:t>
            </a:r>
            <a:endParaRPr lang="en-AU" dirty="0"/>
          </a:p>
        </p:txBody>
      </p:sp>
      <p:sp>
        <p:nvSpPr>
          <p:cNvPr id="4" name="Slide Number Placeholder 3"/>
          <p:cNvSpPr>
            <a:spLocks noGrp="1"/>
          </p:cNvSpPr>
          <p:nvPr>
            <p:ph type="sldNum" sz="quarter" idx="10"/>
          </p:nvPr>
        </p:nvSpPr>
        <p:spPr/>
        <p:txBody>
          <a:bodyPr/>
          <a:lstStyle/>
          <a:p>
            <a:fld id="{F270C24A-E3D5-4F20-BBE8-1699E8CDF8FE}" type="slidenum">
              <a:rPr lang="en-AU" smtClean="0"/>
              <a:t>16</a:t>
            </a:fld>
            <a:endParaRPr lang="en-AU"/>
          </a:p>
        </p:txBody>
      </p:sp>
    </p:spTree>
    <p:extLst>
      <p:ext uri="{BB962C8B-B14F-4D97-AF65-F5344CB8AC3E}">
        <p14:creationId xmlns:p14="http://schemas.microsoft.com/office/powerpoint/2010/main" val="2392667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table considers the causes of all fatalities since 1970, with a subset of all fatalities in the past 10 years - as an extension of the analysis of events since 2012.</a:t>
            </a:r>
          </a:p>
          <a:p>
            <a:endParaRPr lang="en-AU" dirty="0"/>
          </a:p>
          <a:p>
            <a:r>
              <a:rPr lang="en-AU" dirty="0" smtClean="0"/>
              <a:t>6 employees drowned at Emu mine in 1989 when the underground workings flooded due to heavy rain.</a:t>
            </a:r>
          </a:p>
          <a:p>
            <a:endParaRPr lang="en-AU" dirty="0"/>
          </a:p>
          <a:p>
            <a:r>
              <a:rPr lang="en-AU" dirty="0" smtClean="0"/>
              <a:t>Data shows no fatalities due to electrocution since 2005, being caught in </a:t>
            </a:r>
            <a:r>
              <a:rPr lang="en-AU" dirty="0"/>
              <a:t>equipment </a:t>
            </a:r>
            <a:r>
              <a:rPr lang="en-AU" dirty="0" smtClean="0"/>
              <a:t>since 1995 and fuming </a:t>
            </a:r>
            <a:r>
              <a:rPr lang="en-AU" dirty="0"/>
              <a:t>since </a:t>
            </a:r>
            <a:r>
              <a:rPr lang="en-AU" dirty="0" smtClean="0"/>
              <a:t>1989.</a:t>
            </a:r>
          </a:p>
          <a:p>
            <a:endParaRPr lang="en-AU" dirty="0"/>
          </a:p>
          <a:p>
            <a:r>
              <a:rPr lang="en-AU" dirty="0" smtClean="0"/>
              <a:t>Generally, a positive trend of improvement in all categories, especially when considering the major increase in number of employees working within the mining industry.</a:t>
            </a:r>
          </a:p>
          <a:p>
            <a:endParaRPr lang="en-AU" dirty="0"/>
          </a:p>
          <a:p>
            <a:r>
              <a:rPr lang="en-AU" dirty="0"/>
              <a:t>Workforce </a:t>
            </a:r>
            <a:r>
              <a:rPr lang="en-AU" dirty="0" smtClean="0"/>
              <a:t>numbers </a:t>
            </a:r>
            <a:r>
              <a:rPr lang="en-AU" dirty="0"/>
              <a:t>have increased from 10,000 in 1970  to peak of 110,000 in </a:t>
            </a:r>
            <a:r>
              <a:rPr lang="en-AU" dirty="0" smtClean="0"/>
              <a:t>2013.</a:t>
            </a:r>
            <a:endParaRPr lang="en-AU" dirty="0"/>
          </a:p>
          <a:p>
            <a:endParaRPr lang="en-AU" dirty="0"/>
          </a:p>
          <a:p>
            <a:r>
              <a:rPr lang="en-AU" dirty="0"/>
              <a:t>Average 1970 – 2016 </a:t>
            </a:r>
            <a:r>
              <a:rPr lang="en-AU" dirty="0" err="1"/>
              <a:t>approx</a:t>
            </a:r>
            <a:r>
              <a:rPr lang="en-AU" dirty="0"/>
              <a:t> 40,000</a:t>
            </a:r>
          </a:p>
          <a:p>
            <a:r>
              <a:rPr lang="en-AU" dirty="0"/>
              <a:t>Average 2000 – 2016 </a:t>
            </a:r>
            <a:r>
              <a:rPr lang="en-AU" dirty="0" err="1"/>
              <a:t>approx</a:t>
            </a:r>
            <a:r>
              <a:rPr lang="en-AU" dirty="0"/>
              <a:t> 80,000</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17</a:t>
            </a:fld>
            <a:endParaRPr lang="en-AU">
              <a:solidFill>
                <a:prstClr val="black"/>
              </a:solidFill>
            </a:endParaRPr>
          </a:p>
        </p:txBody>
      </p:sp>
    </p:spTree>
    <p:extLst>
      <p:ext uri="{BB962C8B-B14F-4D97-AF65-F5344CB8AC3E}">
        <p14:creationId xmlns:p14="http://schemas.microsoft.com/office/powerpoint/2010/main" val="2942382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Direct comparison on basis of 50 years to 10 years with focus on causes of crush fatalities.</a:t>
            </a:r>
          </a:p>
          <a:p>
            <a:endParaRPr lang="en-AU" dirty="0"/>
          </a:p>
          <a:p>
            <a:r>
              <a:rPr lang="en-AU" dirty="0" smtClean="0"/>
              <a:t>Industry’s ongoing emphasis on guarding of moving equipment and nip-points has resulted in major improvement in control of hazard of being caught.</a:t>
            </a:r>
          </a:p>
          <a:p>
            <a:endParaRPr lang="en-AU" dirty="0"/>
          </a:p>
          <a:p>
            <a:r>
              <a:rPr lang="en-AU" dirty="0" smtClean="0"/>
              <a:t>Improvements in support of ground in u/g and pit wall stability has diminished the risk of being killed due to falling objects.</a:t>
            </a:r>
          </a:p>
          <a:p>
            <a:endParaRPr lang="en-AU" dirty="0"/>
          </a:p>
          <a:p>
            <a:r>
              <a:rPr lang="en-AU" dirty="0" smtClean="0"/>
              <a:t>More work is needed in preventing vehicle-related incidents and being caught between moving equipment.</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18</a:t>
            </a:fld>
            <a:endParaRPr lang="en-AU">
              <a:solidFill>
                <a:prstClr val="black"/>
              </a:solidFill>
            </a:endParaRPr>
          </a:p>
        </p:txBody>
      </p:sp>
    </p:spTree>
    <p:extLst>
      <p:ext uri="{BB962C8B-B14F-4D97-AF65-F5344CB8AC3E}">
        <p14:creationId xmlns:p14="http://schemas.microsoft.com/office/powerpoint/2010/main" val="2265837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Entrapment category includes vehicle collisions, structural collapse, major </a:t>
            </a:r>
            <a:r>
              <a:rPr lang="en-AU" dirty="0" err="1" smtClean="0"/>
              <a:t>rockfall</a:t>
            </a:r>
            <a:r>
              <a:rPr lang="en-AU" dirty="0" smtClean="0"/>
              <a:t> events and being buried in ore passes – all with a high potential for crushing type injuries.</a:t>
            </a:r>
          </a:p>
          <a:p>
            <a:r>
              <a:rPr lang="en-AU" dirty="0" smtClean="0"/>
              <a:t>Combining the entrapment fatalities with crush fatalities provides a more complete picture of the hazards of being placed in a rapidly-diminishing space.</a:t>
            </a:r>
          </a:p>
          <a:p>
            <a:endParaRPr lang="en-AU" dirty="0"/>
          </a:p>
          <a:p>
            <a:r>
              <a:rPr lang="en-AU" dirty="0" smtClean="0"/>
              <a:t>Data shows at least one death due to crush-type injuries has occurred every year since 1970, with the exception of 2012. Total 199 deaths.</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19</a:t>
            </a:fld>
            <a:endParaRPr lang="en-AU">
              <a:solidFill>
                <a:prstClr val="black"/>
              </a:solidFill>
            </a:endParaRPr>
          </a:p>
        </p:txBody>
      </p:sp>
    </p:spTree>
    <p:extLst>
      <p:ext uri="{BB962C8B-B14F-4D97-AF65-F5344CB8AC3E}">
        <p14:creationId xmlns:p14="http://schemas.microsoft.com/office/powerpoint/2010/main" val="421814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85494" y="4342939"/>
            <a:ext cx="5487013" cy="4114587"/>
          </a:xfrm>
          <a:prstGeom prst="rect">
            <a:avLst/>
          </a:prstGeom>
          <a:noFill/>
        </p:spPr>
        <p:txBody>
          <a:bodyPr wrap="square" numCol="1" anchor="t" anchorCtr="0" compatLnSpc="1">
            <a:prstTxWarp prst="textNoShape">
              <a:avLst/>
            </a:prstTxWarp>
          </a:bodyPr>
          <a:lstStyle/>
          <a:p>
            <a:endParaRPr lang="en-AU" dirty="0"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2</a:t>
            </a:fld>
            <a:endParaRPr lang="en-AU"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20</a:t>
            </a:fld>
            <a:endParaRPr lang="en-AU">
              <a:solidFill>
                <a:prstClr val="black"/>
              </a:solidFill>
            </a:endParaRPr>
          </a:p>
        </p:txBody>
      </p:sp>
    </p:spTree>
    <p:extLst>
      <p:ext uri="{BB962C8B-B14F-4D97-AF65-F5344CB8AC3E}">
        <p14:creationId xmlns:p14="http://schemas.microsoft.com/office/powerpoint/2010/main" val="1699010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2 reviews of reported injury data have been undertaken in recent times </a:t>
            </a:r>
          </a:p>
          <a:p>
            <a:r>
              <a:rPr lang="en-AU" dirty="0" smtClean="0"/>
              <a:t>Reports are available through the DMP website.</a:t>
            </a:r>
          </a:p>
          <a:p>
            <a:endParaRPr lang="en-AU" dirty="0"/>
          </a:p>
          <a:p>
            <a:r>
              <a:rPr lang="en-AU" dirty="0" smtClean="0"/>
              <a:t>Additional research and analysis is currently underway, with a view to updating these reports.</a:t>
            </a:r>
            <a:endParaRPr lang="en-AU" dirty="0"/>
          </a:p>
        </p:txBody>
      </p:sp>
      <p:sp>
        <p:nvSpPr>
          <p:cNvPr id="4" name="Slide Number Placeholder 3"/>
          <p:cNvSpPr>
            <a:spLocks noGrp="1"/>
          </p:cNvSpPr>
          <p:nvPr>
            <p:ph type="sldNum" sz="quarter" idx="10"/>
          </p:nvPr>
        </p:nvSpPr>
        <p:spPr/>
        <p:txBody>
          <a:bodyPr/>
          <a:lstStyle/>
          <a:p>
            <a:fld id="{5DC661AB-738E-452B-A02F-B2ED226BF36B}" type="slidenum">
              <a:rPr lang="en-AU" smtClean="0">
                <a:solidFill>
                  <a:prstClr val="black"/>
                </a:solidFill>
              </a:rPr>
              <a:pPr/>
              <a:t>21</a:t>
            </a:fld>
            <a:endParaRPr lang="en-AU">
              <a:solidFill>
                <a:prstClr val="black"/>
              </a:solidFill>
            </a:endParaRPr>
          </a:p>
        </p:txBody>
      </p:sp>
    </p:spTree>
    <p:extLst>
      <p:ext uri="{BB962C8B-B14F-4D97-AF65-F5344CB8AC3E}">
        <p14:creationId xmlns:p14="http://schemas.microsoft.com/office/powerpoint/2010/main" val="3241205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Total number of injuries reported in any year can be affected by the number of employees in the industry; by expressing</a:t>
            </a:r>
            <a:r>
              <a:rPr lang="en-AU" baseline="0" dirty="0" smtClean="0"/>
              <a:t> data in terms of injuries per 1000 employees allows comparisons between years and trends to be identified.</a:t>
            </a:r>
          </a:p>
          <a:p>
            <a:endParaRPr lang="en-AU" baseline="0" dirty="0" smtClean="0"/>
          </a:p>
          <a:p>
            <a:r>
              <a:rPr lang="en-AU" baseline="0" dirty="0" smtClean="0"/>
              <a:t>Graph indicates downward trend in number of injuries, but high-consequence (disabling) injuries is relatively constant.</a:t>
            </a:r>
          </a:p>
          <a:p>
            <a:endParaRPr lang="en-AU" baseline="0" dirty="0" smtClean="0"/>
          </a:p>
          <a:p>
            <a:r>
              <a:rPr lang="en-AU" baseline="0" dirty="0" smtClean="0"/>
              <a:t>This tells us that we are making steady in-roads to the number of injuries caused within the workplace, but have need for greater effort to reduce the number of disabling injuries.</a:t>
            </a:r>
          </a:p>
          <a:p>
            <a:endParaRPr lang="en-AU" baseline="0" dirty="0" smtClean="0"/>
          </a:p>
          <a:p>
            <a:r>
              <a:rPr lang="en-AU" baseline="0" dirty="0" smtClean="0"/>
              <a:t>These disabling injuries are reflected in the number of workers who bear the signs of substantial injury, or who cannot do the job they used to do, or are unable to work at all, but we must all consider the “hidden” effects of the injury on their lifestyle and family. The following videos give an insight into this aspect of managing workplace safety.</a:t>
            </a:r>
          </a:p>
          <a:p>
            <a:endParaRPr lang="en-AU" baseline="0"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22</a:t>
            </a:fld>
            <a:endParaRPr lang="en-AU">
              <a:solidFill>
                <a:prstClr val="black"/>
              </a:solidFill>
            </a:endParaRPr>
          </a:p>
        </p:txBody>
      </p:sp>
    </p:spTree>
    <p:extLst>
      <p:ext uri="{BB962C8B-B14F-4D97-AF65-F5344CB8AC3E}">
        <p14:creationId xmlns:p14="http://schemas.microsoft.com/office/powerpoint/2010/main" val="3796140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Being crushed or caught between = greatest source of injuries</a:t>
            </a:r>
          </a:p>
          <a:p>
            <a:endParaRPr lang="en-AU" dirty="0" smtClean="0"/>
          </a:p>
          <a:p>
            <a:r>
              <a:rPr lang="en-AU" dirty="0" smtClean="0"/>
              <a:t>Considering the fatalities since 2006 in BLUE, we see a correlation between the incidence of serious injuries and fatalities – as we expect from high-energy transfer events.</a:t>
            </a:r>
            <a:endParaRPr lang="en-AU" dirty="0"/>
          </a:p>
        </p:txBody>
      </p:sp>
      <p:sp>
        <p:nvSpPr>
          <p:cNvPr id="4" name="Slide Number Placeholder 3"/>
          <p:cNvSpPr>
            <a:spLocks noGrp="1"/>
          </p:cNvSpPr>
          <p:nvPr>
            <p:ph type="sldNum" sz="quarter" idx="10"/>
          </p:nvPr>
        </p:nvSpPr>
        <p:spPr/>
        <p:txBody>
          <a:bodyPr/>
          <a:lstStyle/>
          <a:p>
            <a:fld id="{FA868E41-8ECD-4583-AEA3-15FF14A812D2}" type="slidenum">
              <a:rPr lang="en-AU" smtClean="0">
                <a:solidFill>
                  <a:prstClr val="black"/>
                </a:solidFill>
              </a:rPr>
              <a:pPr/>
              <a:t>23</a:t>
            </a:fld>
            <a:endParaRPr lang="en-AU">
              <a:solidFill>
                <a:prstClr val="black"/>
              </a:solidFill>
            </a:endParaRPr>
          </a:p>
        </p:txBody>
      </p:sp>
    </p:spTree>
    <p:extLst>
      <p:ext uri="{BB962C8B-B14F-4D97-AF65-F5344CB8AC3E}">
        <p14:creationId xmlns:p14="http://schemas.microsoft.com/office/powerpoint/2010/main" val="2619826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 provide direction and best use of resources, the DMP is focussing on the following areas.</a:t>
            </a:r>
            <a:endParaRPr lang="en-AU" dirty="0"/>
          </a:p>
        </p:txBody>
      </p:sp>
      <p:sp>
        <p:nvSpPr>
          <p:cNvPr id="4" name="Slide Number Placeholder 3"/>
          <p:cNvSpPr>
            <a:spLocks noGrp="1"/>
          </p:cNvSpPr>
          <p:nvPr>
            <p:ph type="sldNum" sz="quarter" idx="10"/>
          </p:nvPr>
        </p:nvSpPr>
        <p:spPr/>
        <p:txBody>
          <a:bodyPr/>
          <a:lstStyle/>
          <a:p>
            <a:fld id="{5DC661AB-738E-452B-A02F-B2ED226BF36B}" type="slidenum">
              <a:rPr lang="en-AU" smtClean="0">
                <a:solidFill>
                  <a:prstClr val="black"/>
                </a:solidFill>
              </a:rPr>
              <a:pPr/>
              <a:t>24</a:t>
            </a:fld>
            <a:endParaRPr lang="en-AU">
              <a:solidFill>
                <a:prstClr val="black"/>
              </a:solidFill>
            </a:endParaRPr>
          </a:p>
        </p:txBody>
      </p:sp>
    </p:spTree>
    <p:extLst>
      <p:ext uri="{BB962C8B-B14F-4D97-AF65-F5344CB8AC3E}">
        <p14:creationId xmlns:p14="http://schemas.microsoft.com/office/powerpoint/2010/main" val="1614184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baseline="0" dirty="0" smtClean="0"/>
          </a:p>
          <a:p>
            <a:r>
              <a:rPr lang="en-US" altLang="en-US" baseline="0" dirty="0" smtClean="0"/>
              <a:t>Discuss three “pillars” and subset of areas of current concern.</a:t>
            </a:r>
          </a:p>
          <a:p>
            <a:endParaRPr lang="en-US" altLang="en-US" baseline="0" dirty="0" smtClean="0"/>
          </a:p>
          <a:p>
            <a:r>
              <a:rPr lang="en-US" altLang="en-US" baseline="0" dirty="0" smtClean="0"/>
              <a:t>All pillars will be covered in today’s workshops:</a:t>
            </a:r>
          </a:p>
          <a:p>
            <a:pPr marL="628650" lvl="1" indent="-171450">
              <a:buFont typeface="Arial" panose="020B0604020202020204" pitchFamily="34" charset="0"/>
              <a:buChar char="•"/>
            </a:pPr>
            <a:r>
              <a:rPr lang="en-US" altLang="en-US" baseline="0" dirty="0" smtClean="0"/>
              <a:t>Hazardous manual tasks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JHAs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aseline="0" dirty="0" smtClean="0"/>
              <a:t>but main focus is 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Fitness for work – mental wellness and human factors,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Involvement of Safety and Health Reps in managing workplace safety.</a:t>
            </a:r>
          </a:p>
          <a:p>
            <a:endParaRPr lang="en-US" altLang="en-US" baseline="0" dirty="0" smtClean="0"/>
          </a:p>
          <a:p>
            <a:r>
              <a:rPr lang="en-US" altLang="en-US" baseline="0" dirty="0" smtClean="0"/>
              <a:t>Note that proposed new legislation will have an increased focus on:</a:t>
            </a:r>
          </a:p>
          <a:p>
            <a:pPr marL="285750" indent="-285750">
              <a:buFont typeface="Arial" panose="020B0604020202020204" pitchFamily="34" charset="0"/>
              <a:buChar char="•"/>
            </a:pPr>
            <a:r>
              <a:rPr lang="en-US" altLang="en-US" baseline="0" dirty="0" smtClean="0"/>
              <a:t>Safety and health representatives</a:t>
            </a:r>
          </a:p>
          <a:p>
            <a:pPr marL="285750" indent="-285750">
              <a:buFont typeface="Arial" panose="020B0604020202020204" pitchFamily="34" charset="0"/>
              <a:buChar char="•"/>
            </a:pPr>
            <a:r>
              <a:rPr lang="en-US" altLang="en-US" baseline="0" dirty="0" smtClean="0"/>
              <a:t>Management and supervision</a:t>
            </a:r>
          </a:p>
          <a:p>
            <a:pPr marL="285750" indent="-285750">
              <a:buFont typeface="Arial" panose="020B0604020202020204" pitchFamily="34" charset="0"/>
              <a:buChar char="•"/>
            </a:pPr>
            <a:r>
              <a:rPr lang="en-US" altLang="en-US" baseline="0" dirty="0" smtClean="0"/>
              <a:t>Risk management strategies</a:t>
            </a:r>
            <a:endParaRPr lang="en-US" altLang="en-US" dirty="0" smtClean="0"/>
          </a:p>
        </p:txBody>
      </p:sp>
      <p:sp>
        <p:nvSpPr>
          <p:cNvPr id="4" name="Slide Number Placeholder 3"/>
          <p:cNvSpPr>
            <a:spLocks noGrp="1"/>
          </p:cNvSpPr>
          <p:nvPr>
            <p:ph type="sldNum" sz="quarter" idx="5"/>
          </p:nvPr>
        </p:nvSpPr>
        <p:spPr/>
        <p:txBody>
          <a:bodyPr/>
          <a:lstStyle/>
          <a:p>
            <a:pPr>
              <a:defRPr/>
            </a:pPr>
            <a:fld id="{9ACC8714-DC89-45C6-8303-45EBFE3F2276}" type="slidenum">
              <a:rPr lang="en-AU" smtClean="0">
                <a:solidFill>
                  <a:prstClr val="black"/>
                </a:solidFill>
              </a:rPr>
              <a:pPr>
                <a:defRPr/>
              </a:pPr>
              <a:t>25</a:t>
            </a:fld>
            <a:endParaRPr lang="en-AU">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2016 hazard video series cover crushing, entrapment</a:t>
            </a:r>
            <a:r>
              <a:rPr lang="en-AU" baseline="0" dirty="0" smtClean="0"/>
              <a:t> and caught by hazards:</a:t>
            </a:r>
          </a:p>
          <a:p>
            <a:pPr marL="171450" indent="-171450">
              <a:buFont typeface="Arial" panose="020B0604020202020204" pitchFamily="34" charset="0"/>
              <a:buChar char="•"/>
            </a:pPr>
            <a:r>
              <a:rPr lang="en-AU" baseline="0" dirty="0" smtClean="0"/>
              <a:t>Similar mechanism of cause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aseline="0" dirty="0" smtClean="0"/>
              <a:t>Can have similar outcomes</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26</a:t>
            </a:fld>
            <a:endParaRPr lang="en-AU">
              <a:solidFill>
                <a:prstClr val="black"/>
              </a:solidFill>
            </a:endParaRPr>
          </a:p>
        </p:txBody>
      </p:sp>
    </p:spTree>
    <p:extLst>
      <p:ext uri="{BB962C8B-B14F-4D97-AF65-F5344CB8AC3E}">
        <p14:creationId xmlns:p14="http://schemas.microsoft.com/office/powerpoint/2010/main" val="2849110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Discuss your site’s performance in managing the risk of crush injuries.</a:t>
            </a:r>
          </a:p>
          <a:p>
            <a:endParaRPr lang="en-AU" dirty="0"/>
          </a:p>
          <a:p>
            <a:r>
              <a:rPr lang="en-AU" dirty="0" smtClean="0"/>
              <a:t>Identify areas of concern and any opportunities for improvement.</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27</a:t>
            </a:fld>
            <a:endParaRPr lang="en-AU">
              <a:solidFill>
                <a:prstClr val="black"/>
              </a:solidFill>
            </a:endParaRPr>
          </a:p>
        </p:txBody>
      </p:sp>
    </p:spTree>
    <p:extLst>
      <p:ext uri="{BB962C8B-B14F-4D97-AF65-F5344CB8AC3E}">
        <p14:creationId xmlns:p14="http://schemas.microsoft.com/office/powerpoint/2010/main" val="3087862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hazards related to working in the mining industry have not changed substantially since 1896 and there are numerous repeats of incidents – highlighting our failure to learn from our mistakes.</a:t>
            </a:r>
          </a:p>
          <a:p>
            <a:endParaRPr lang="en-AU" dirty="0"/>
          </a:p>
          <a:p>
            <a:r>
              <a:rPr lang="en-AU" dirty="0" smtClean="0"/>
              <a:t>We need to raise the level of awareness of hazards, improve the management of controls and embed best practices across all workplace activities.</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28</a:t>
            </a:fld>
            <a:endParaRPr lang="en-AU">
              <a:solidFill>
                <a:prstClr val="black"/>
              </a:solidFill>
            </a:endParaRPr>
          </a:p>
        </p:txBody>
      </p:sp>
    </p:spTree>
    <p:extLst>
      <p:ext uri="{BB962C8B-B14F-4D97-AF65-F5344CB8AC3E}">
        <p14:creationId xmlns:p14="http://schemas.microsoft.com/office/powerpoint/2010/main" val="3577725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Subscribe to Resources Safety’s email alert service to receive invitations to provide input as well as the latest news about publications, safety alerts, events and safety reform progress. Safety news alerts are typically sent each Tuesday.</a:t>
            </a:r>
          </a:p>
          <a:p>
            <a:endParaRPr lang="en-AU" dirty="0" smtClean="0"/>
          </a:p>
          <a:p>
            <a:r>
              <a:rPr lang="en-AU" dirty="0" smtClean="0"/>
              <a:t>Follow us on LinkedIn </a:t>
            </a:r>
            <a:r>
              <a:rPr lang="en-AU" smtClean="0"/>
              <a:t>to receive </a:t>
            </a:r>
            <a:r>
              <a:rPr lang="en-AU" dirty="0" smtClean="0"/>
              <a:t>the latest resources safety news alerts and job opportunities at DMP.</a:t>
            </a:r>
          </a:p>
          <a:p>
            <a:endParaRPr lang="en-AU" dirty="0" smtClean="0"/>
          </a:p>
          <a:p>
            <a:r>
              <a:rPr lang="en-AU" dirty="0" smtClean="0"/>
              <a:t>Follow us on Twitter to stay up-to-date on a variety of the latest department news and information - from major project milestones and upcoming events, to updates regarding industry policies and guidelines.</a:t>
            </a:r>
          </a:p>
          <a:p>
            <a:endParaRPr lang="en-AU" altLang="en-US" dirty="0" smtClean="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29</a:t>
            </a:fld>
            <a:endParaRPr lang="en-AU" dirty="0">
              <a:solidFill>
                <a:prstClr val="black"/>
              </a:solidFill>
            </a:endParaRPr>
          </a:p>
        </p:txBody>
      </p:sp>
    </p:spTree>
    <p:extLst>
      <p:ext uri="{BB962C8B-B14F-4D97-AF65-F5344CB8AC3E}">
        <p14:creationId xmlns:p14="http://schemas.microsoft.com/office/powerpoint/2010/main" val="344240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3</a:t>
            </a:fld>
            <a:endParaRPr lang="en-AU">
              <a:solidFill>
                <a:prstClr val="black"/>
              </a:solidFill>
            </a:endParaRPr>
          </a:p>
        </p:txBody>
      </p:sp>
    </p:spTree>
    <p:extLst>
      <p:ext uri="{BB962C8B-B14F-4D97-AF65-F5344CB8AC3E}">
        <p14:creationId xmlns:p14="http://schemas.microsoft.com/office/powerpoint/2010/main" val="398491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dirty="0" smtClean="0"/>
              <a:t>Critical concept</a:t>
            </a:r>
            <a:r>
              <a:rPr lang="en-US" altLang="en-US" baseline="0" dirty="0" smtClean="0"/>
              <a:t> is DMP working with industry to identify and mitigate problems.</a:t>
            </a:r>
            <a:endParaRPr lang="en-US" altLang="en-US" dirty="0" smtClean="0"/>
          </a:p>
        </p:txBody>
      </p:sp>
      <p:sp>
        <p:nvSpPr>
          <p:cNvPr id="4" name="Slide Number Placeholder 3"/>
          <p:cNvSpPr>
            <a:spLocks noGrp="1"/>
          </p:cNvSpPr>
          <p:nvPr>
            <p:ph type="sldNum" sz="quarter" idx="5"/>
          </p:nvPr>
        </p:nvSpPr>
        <p:spPr/>
        <p:txBody>
          <a:bodyPr/>
          <a:lstStyle/>
          <a:p>
            <a:pPr>
              <a:defRPr/>
            </a:pPr>
            <a:fld id="{CBA17A33-59C0-4046-A7E3-3D671A44216D}" type="slidenum">
              <a:rPr lang="en-AU" smtClean="0">
                <a:solidFill>
                  <a:prstClr val="black"/>
                </a:solidFill>
              </a:rPr>
              <a:pPr>
                <a:defRPr/>
              </a:pPr>
              <a:t>4</a:t>
            </a:fld>
            <a:endParaRPr lang="en-A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2 fatalities since the roadshow in 2015 brings the total deaths to 6 in 2015!</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5</a:t>
            </a:fld>
            <a:endParaRPr lang="en-AU">
              <a:solidFill>
                <a:prstClr val="black"/>
              </a:solidFill>
            </a:endParaRPr>
          </a:p>
        </p:txBody>
      </p:sp>
    </p:spTree>
    <p:extLst>
      <p:ext uri="{BB962C8B-B14F-4D97-AF65-F5344CB8AC3E}">
        <p14:creationId xmlns:p14="http://schemas.microsoft.com/office/powerpoint/2010/main" val="403382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Consider the past 10 years:</a:t>
            </a:r>
          </a:p>
          <a:p>
            <a:endParaRPr lang="en-AU" dirty="0" smtClean="0"/>
          </a:p>
          <a:p>
            <a:pPr marL="171450" indent="-171450">
              <a:buFont typeface="Arial" panose="020B0604020202020204" pitchFamily="34" charset="0"/>
              <a:buChar char="•"/>
            </a:pPr>
            <a:r>
              <a:rPr lang="en-AU" dirty="0" smtClean="0"/>
              <a:t>Slight positive trend, but still averaging 3 or 4 fatalities each year!</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What happened in 2012? Statistical aberration? Why can’t we repeat</a:t>
            </a:r>
            <a:r>
              <a:rPr lang="en-AU" baseline="0" dirty="0" smtClean="0"/>
              <a:t> whatever we were doing “right”?</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6</a:t>
            </a:fld>
            <a:endParaRPr lang="en-AU">
              <a:solidFill>
                <a:prstClr val="black"/>
              </a:solidFill>
            </a:endParaRPr>
          </a:p>
        </p:txBody>
      </p:sp>
    </p:spTree>
    <p:extLst>
      <p:ext uri="{BB962C8B-B14F-4D97-AF65-F5344CB8AC3E}">
        <p14:creationId xmlns:p14="http://schemas.microsoft.com/office/powerpoint/2010/main" val="85685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AU" dirty="0" smtClean="0"/>
              <a:t>This graph</a:t>
            </a:r>
            <a:r>
              <a:rPr lang="en-AU" baseline="0" dirty="0" smtClean="0"/>
              <a:t> shows mining fatalities since records began in 1896.</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lvl="0" indent="0" algn="l" defTabSz="914400" rtl="0" eaLnBrk="0" fontAlgn="base" latinLnBrk="0" hangingPunct="0">
              <a:lnSpc>
                <a:spcPct val="100000"/>
              </a:lnSpc>
              <a:spcBef>
                <a:spcPts val="0"/>
              </a:spcBef>
              <a:spcAft>
                <a:spcPts val="600"/>
              </a:spcAft>
              <a:buClrTx/>
              <a:buSzTx/>
              <a:buFontTx/>
              <a:buNone/>
              <a:tabLst/>
              <a:defRPr/>
            </a:pPr>
            <a:r>
              <a:rPr lang="en-AU" baseline="0" dirty="0" smtClean="0"/>
              <a:t>Overall the trend has been down, despite the increasing workforce numbers, but has flattened</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lvl="0" indent="0" algn="l" defTabSz="914400" rtl="0" eaLnBrk="0" fontAlgn="base" latinLnBrk="0" hangingPunct="0">
              <a:lnSpc>
                <a:spcPct val="100000"/>
              </a:lnSpc>
              <a:spcBef>
                <a:spcPts val="0"/>
              </a:spcBef>
              <a:spcAft>
                <a:spcPts val="600"/>
              </a:spcAft>
              <a:buClrTx/>
              <a:buSzTx/>
              <a:buFontTx/>
              <a:buNone/>
              <a:tabLst/>
              <a:defRPr/>
            </a:pPr>
            <a:r>
              <a:rPr lang="en-AU" baseline="0" dirty="0" smtClean="0"/>
              <a:t>Introduction of Legislation has been a driver in improvement (but erratic) – generally through prescription and mandated standards. </a:t>
            </a:r>
          </a:p>
          <a:p>
            <a:pPr marL="0" marR="0" lvl="0" indent="0" algn="l" defTabSz="914400" rtl="0" eaLnBrk="0" fontAlgn="base" latinLnBrk="0" hangingPunct="0">
              <a:lnSpc>
                <a:spcPct val="100000"/>
              </a:lnSpc>
              <a:spcBef>
                <a:spcPts val="0"/>
              </a:spcBef>
              <a:spcAft>
                <a:spcPts val="600"/>
              </a:spcAft>
              <a:buClrTx/>
              <a:buSzTx/>
              <a:buFontTx/>
              <a:buNone/>
              <a:tabLst/>
              <a:defRPr/>
            </a:pPr>
            <a:r>
              <a:rPr lang="en-AU" baseline="0" dirty="0" smtClean="0"/>
              <a:t>1906 Mining Act</a:t>
            </a:r>
          </a:p>
          <a:p>
            <a:pPr marL="0" marR="0" lvl="0" indent="0" algn="l" defTabSz="914400" rtl="0" eaLnBrk="0" fontAlgn="base" latinLnBrk="0" hangingPunct="0">
              <a:lnSpc>
                <a:spcPct val="100000"/>
              </a:lnSpc>
              <a:spcBef>
                <a:spcPts val="0"/>
              </a:spcBef>
              <a:spcAft>
                <a:spcPts val="600"/>
              </a:spcAft>
              <a:buClrTx/>
              <a:buSzTx/>
              <a:buFontTx/>
              <a:buNone/>
              <a:tabLst/>
              <a:defRPr/>
            </a:pPr>
            <a:r>
              <a:rPr lang="en-AU" baseline="0" dirty="0" smtClean="0"/>
              <a:t>1946 Mines Regulation Act</a:t>
            </a:r>
          </a:p>
          <a:p>
            <a:pPr marL="0" marR="0" lvl="0" indent="0" algn="l" defTabSz="914400" rtl="0" eaLnBrk="0" fontAlgn="base" latinLnBrk="0" hangingPunct="0">
              <a:lnSpc>
                <a:spcPct val="100000"/>
              </a:lnSpc>
              <a:spcBef>
                <a:spcPts val="0"/>
              </a:spcBef>
              <a:spcAft>
                <a:spcPts val="600"/>
              </a:spcAft>
              <a:buClrTx/>
              <a:buSzTx/>
              <a:buFontTx/>
              <a:buNone/>
              <a:tabLst/>
              <a:defRPr/>
            </a:pPr>
            <a:r>
              <a:rPr lang="en-AU" baseline="0" dirty="0" smtClean="0"/>
              <a:t>1994 MSIA</a:t>
            </a:r>
          </a:p>
          <a:p>
            <a:pPr marL="0" marR="0" lvl="0" indent="0" algn="l" defTabSz="914400" rtl="0" eaLnBrk="0" fontAlgn="base" latinLnBrk="0" hangingPunct="0">
              <a:lnSpc>
                <a:spcPct val="100000"/>
              </a:lnSpc>
              <a:spcBef>
                <a:spcPts val="0"/>
              </a:spcBef>
              <a:spcAft>
                <a:spcPts val="600"/>
              </a:spcAft>
              <a:buClrTx/>
              <a:buSzTx/>
              <a:buFontTx/>
              <a:buNone/>
              <a:tabLst/>
              <a:defRPr/>
            </a:pPr>
            <a:r>
              <a:rPr lang="en-AU" baseline="0" dirty="0" smtClean="0"/>
              <a:t>Other significant global events (</a:t>
            </a:r>
            <a:r>
              <a:rPr lang="en-AU" baseline="0" dirty="0" err="1" smtClean="0"/>
              <a:t>eg</a:t>
            </a:r>
            <a:r>
              <a:rPr lang="en-AU" baseline="0" dirty="0" smtClean="0"/>
              <a:t> war) caused major shift in mining activity and introduced technology.</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lvl="0" indent="0" algn="l" defTabSz="914400" rtl="0" eaLnBrk="0" fontAlgn="base" latinLnBrk="0" hangingPunct="0">
              <a:lnSpc>
                <a:spcPct val="100000"/>
              </a:lnSpc>
              <a:spcBef>
                <a:spcPts val="0"/>
              </a:spcBef>
              <a:spcAft>
                <a:spcPts val="600"/>
              </a:spcAft>
              <a:buClrTx/>
              <a:buSzTx/>
              <a:buFontTx/>
              <a:buNone/>
              <a:tabLst/>
              <a:defRPr/>
            </a:pPr>
            <a:r>
              <a:rPr lang="en-AU" baseline="0" dirty="0" smtClean="0"/>
              <a:t>Let’s recall the more recent data:</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pPr marL="0" marR="0" lvl="0" indent="0" algn="l" defTabSz="914400" rtl="0" eaLnBrk="0" fontAlgn="base" latinLnBrk="0" hangingPunct="0">
              <a:lnSpc>
                <a:spcPct val="100000"/>
              </a:lnSpc>
              <a:spcBef>
                <a:spcPts val="0"/>
              </a:spcBef>
              <a:spcAft>
                <a:spcPts val="600"/>
              </a:spcAft>
              <a:buClrTx/>
              <a:buSzTx/>
              <a:buFontTx/>
              <a:buNone/>
              <a:tabLst/>
              <a:defRPr/>
            </a:pPr>
            <a:r>
              <a:rPr lang="en-AU" baseline="0" dirty="0" smtClean="0"/>
              <a:t>2012 - 0</a:t>
            </a:r>
          </a:p>
          <a:p>
            <a:pPr marL="0" marR="0" lvl="0" indent="0" algn="l" defTabSz="914400" rtl="0" eaLnBrk="0" fontAlgn="base" latinLnBrk="0" hangingPunct="0">
              <a:lnSpc>
                <a:spcPct val="100000"/>
              </a:lnSpc>
              <a:spcBef>
                <a:spcPts val="0"/>
              </a:spcBef>
              <a:spcAft>
                <a:spcPts val="600"/>
              </a:spcAft>
              <a:buClrTx/>
              <a:buSzTx/>
              <a:buFontTx/>
              <a:buNone/>
              <a:tabLst/>
              <a:defRPr/>
            </a:pPr>
            <a:r>
              <a:rPr lang="en-AU" baseline="0" dirty="0" smtClean="0"/>
              <a:t>2013 - 3</a:t>
            </a:r>
          </a:p>
          <a:p>
            <a:pPr marL="0" marR="0" lvl="0" indent="0" algn="l" defTabSz="914400" rtl="0" eaLnBrk="0" fontAlgn="base" latinLnBrk="0" hangingPunct="0">
              <a:lnSpc>
                <a:spcPct val="100000"/>
              </a:lnSpc>
              <a:spcBef>
                <a:spcPts val="0"/>
              </a:spcBef>
              <a:spcAft>
                <a:spcPts val="600"/>
              </a:spcAft>
              <a:buClrTx/>
              <a:buSzTx/>
              <a:buFontTx/>
              <a:buNone/>
              <a:tabLst/>
              <a:defRPr/>
            </a:pPr>
            <a:r>
              <a:rPr lang="en-AU" baseline="0" dirty="0" smtClean="0"/>
              <a:t>2014 - 3</a:t>
            </a:r>
          </a:p>
          <a:p>
            <a:pPr marL="0" marR="0" lvl="0" indent="0" algn="l" defTabSz="914400" rtl="0" eaLnBrk="0" fontAlgn="base" latinLnBrk="0" hangingPunct="0">
              <a:lnSpc>
                <a:spcPct val="100000"/>
              </a:lnSpc>
              <a:spcBef>
                <a:spcPts val="0"/>
              </a:spcBef>
              <a:spcAft>
                <a:spcPts val="600"/>
              </a:spcAft>
              <a:buClrTx/>
              <a:buSzTx/>
              <a:buFontTx/>
              <a:buNone/>
              <a:tabLst/>
              <a:defRPr/>
            </a:pPr>
            <a:r>
              <a:rPr lang="en-AU" baseline="0" dirty="0" smtClean="0"/>
              <a:t>2015 - 6 </a:t>
            </a:r>
          </a:p>
          <a:p>
            <a:pPr marL="0" marR="0" lvl="0" indent="0" algn="l" defTabSz="914400" rtl="0" eaLnBrk="0" fontAlgn="base" latinLnBrk="0" hangingPunct="0">
              <a:lnSpc>
                <a:spcPct val="100000"/>
              </a:lnSpc>
              <a:spcBef>
                <a:spcPts val="0"/>
              </a:spcBef>
              <a:spcAft>
                <a:spcPts val="600"/>
              </a:spcAft>
              <a:buClrTx/>
              <a:buSzTx/>
              <a:buFontTx/>
              <a:buNone/>
              <a:tabLst/>
              <a:defRPr/>
            </a:pPr>
            <a:r>
              <a:rPr lang="en-AU" baseline="0" dirty="0" smtClean="0"/>
              <a:t>2016 - 2 so far</a:t>
            </a:r>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7</a:t>
            </a:fld>
            <a:endParaRPr lang="en-AU" dirty="0">
              <a:solidFill>
                <a:prstClr val="black"/>
              </a:solidFill>
            </a:endParaRPr>
          </a:p>
        </p:txBody>
      </p:sp>
    </p:spTree>
    <p:extLst>
      <p:ext uri="{BB962C8B-B14F-4D97-AF65-F5344CB8AC3E}">
        <p14:creationId xmlns:p14="http://schemas.microsoft.com/office/powerpoint/2010/main" val="280144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Significant increase in number of employees working within the mining industry since around</a:t>
            </a:r>
            <a:r>
              <a:rPr lang="en-AU" baseline="0" dirty="0" smtClean="0"/>
              <a:t> 1970.</a:t>
            </a:r>
          </a:p>
          <a:p>
            <a:endParaRPr lang="en-AU" baseline="0" dirty="0" smtClean="0"/>
          </a:p>
          <a:p>
            <a:r>
              <a:rPr lang="en-AU" baseline="0" dirty="0" smtClean="0"/>
              <a:t>Peak 114,000 + in 2013</a:t>
            </a:r>
          </a:p>
          <a:p>
            <a:endParaRPr lang="en-AU" baseline="0" dirty="0" smtClean="0"/>
          </a:p>
          <a:p>
            <a:r>
              <a:rPr lang="en-AU" baseline="0" dirty="0" smtClean="0"/>
              <a:t>Drop-off in past two years due to completion of the new mine construction boom and economic recession within mining industry.</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8</a:t>
            </a:fld>
            <a:endParaRPr lang="en-AU">
              <a:solidFill>
                <a:prstClr val="black"/>
              </a:solidFill>
            </a:endParaRPr>
          </a:p>
        </p:txBody>
      </p:sp>
    </p:spTree>
    <p:extLst>
      <p:ext uri="{BB962C8B-B14F-4D97-AF65-F5344CB8AC3E}">
        <p14:creationId xmlns:p14="http://schemas.microsoft.com/office/powerpoint/2010/main" val="3612939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Considerable improvement in safety performance in</a:t>
            </a:r>
            <a:r>
              <a:rPr lang="en-AU" baseline="0" dirty="0" smtClean="0"/>
              <a:t> terms of number of fatalities per 1000 employees since 1940.</a:t>
            </a:r>
          </a:p>
          <a:p>
            <a:endParaRPr lang="en-AU" baseline="0" dirty="0" smtClean="0"/>
          </a:p>
          <a:p>
            <a:r>
              <a:rPr lang="en-AU" baseline="0" dirty="0" smtClean="0"/>
              <a:t>More consistent performance is an indicator of greater control over workplace activities and hazards</a:t>
            </a:r>
            <a:r>
              <a:rPr lang="en-AU" dirty="0"/>
              <a:t>. </a:t>
            </a:r>
            <a:endParaRPr lang="en-AU" dirty="0" smtClean="0"/>
          </a:p>
          <a:p>
            <a:endParaRPr lang="en-AU" dirty="0"/>
          </a:p>
          <a:p>
            <a:r>
              <a:rPr lang="en-AU" dirty="0" smtClean="0"/>
              <a:t>Concern </a:t>
            </a:r>
            <a:r>
              <a:rPr lang="en-AU" dirty="0"/>
              <a:t>for the up-swing in the performance curve since 2012.</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9</a:t>
            </a:fld>
            <a:endParaRPr lang="en-AU">
              <a:solidFill>
                <a:prstClr val="black"/>
              </a:solidFill>
            </a:endParaRPr>
          </a:p>
        </p:txBody>
      </p:sp>
    </p:spTree>
    <p:extLst>
      <p:ext uri="{BB962C8B-B14F-4D97-AF65-F5344CB8AC3E}">
        <p14:creationId xmlns:p14="http://schemas.microsoft.com/office/powerpoint/2010/main" val="88411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a:t>
            </a:fld>
            <a:endParaRPr lang="en-US" dirty="0"/>
          </a:p>
        </p:txBody>
      </p:sp>
    </p:spTree>
    <p:extLst>
      <p:ext uri="{BB962C8B-B14F-4D97-AF65-F5344CB8AC3E}">
        <p14:creationId xmlns:p14="http://schemas.microsoft.com/office/powerpoint/2010/main" val="3366342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231351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896023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0633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10"/>
          </p:nvPr>
        </p:nvSpPr>
        <p:spPr>
          <a:xfrm>
            <a:off x="8712200" y="6500813"/>
            <a:ext cx="468312" cy="457200"/>
          </a:xfrm>
          <a:prstGeom prst="rect">
            <a:avLst/>
          </a:prstGeom>
        </p:spPr>
        <p:txBody>
          <a:bodyPr/>
          <a:lstStyle>
            <a:lvl1pPr>
              <a:defRPr sz="1600" b="0">
                <a:solidFill>
                  <a:srgbClr val="CF5E31"/>
                </a:solidFill>
              </a:defRPr>
            </a:lvl1pPr>
          </a:lstStyle>
          <a:p>
            <a:pPr fontAlgn="base">
              <a:spcBef>
                <a:spcPct val="0"/>
              </a:spcBef>
              <a:spcAft>
                <a:spcPct val="0"/>
              </a:spcAft>
              <a:defRPr/>
            </a:pPr>
            <a:fld id="{CB34EFFD-3D38-454F-BF4C-702427A67346}" type="slidenum">
              <a:rPr lang="en-US" smtClean="0"/>
              <a:pPr fontAlgn="base">
                <a:spcBef>
                  <a:spcPct val="0"/>
                </a:spcBef>
                <a:spcAft>
                  <a:spcPct val="0"/>
                </a:spcAft>
                <a:defRPr/>
              </a:pPr>
              <a:t>‹#›</a:t>
            </a:fld>
            <a:endParaRPr lang="en-US" dirty="0"/>
          </a:p>
        </p:txBody>
      </p:sp>
      <p:sp>
        <p:nvSpPr>
          <p:cNvPr id="5" name="Rectangle 4"/>
          <p:cNvSpPr/>
          <p:nvPr userDrawn="1"/>
        </p:nvSpPr>
        <p:spPr bwMode="auto">
          <a:xfrm>
            <a:off x="827584" y="980728"/>
            <a:ext cx="7704856" cy="5760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dirty="0">
              <a:solidFill>
                <a:prstClr val="black"/>
              </a:solidFill>
            </a:endParaRPr>
          </a:p>
        </p:txBody>
      </p:sp>
    </p:spTree>
    <p:extLst>
      <p:ext uri="{BB962C8B-B14F-4D97-AF65-F5344CB8AC3E}">
        <p14:creationId xmlns:p14="http://schemas.microsoft.com/office/powerpoint/2010/main" val="2893360901"/>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249448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65F01BBC-B154-426B-B193-7FA9844B8C65}" type="slidenum">
              <a:rPr lang="en-US"/>
              <a:pPr>
                <a:defRPr/>
              </a:pPr>
              <a:t>‹#›</a:t>
            </a:fld>
            <a:endParaRPr lang="en-US" dirty="0"/>
          </a:p>
        </p:txBody>
      </p:sp>
    </p:spTree>
    <p:extLst>
      <p:ext uri="{BB962C8B-B14F-4D97-AF65-F5344CB8AC3E}">
        <p14:creationId xmlns:p14="http://schemas.microsoft.com/office/powerpoint/2010/main" val="288604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20CA8B-CA02-4A22-95AE-17E4526143DB}" type="slidenum">
              <a:rPr lang="en-US"/>
              <a:pPr>
                <a:defRPr/>
              </a:pPr>
              <a:t>‹#›</a:t>
            </a:fld>
            <a:endParaRPr lang="en-US" dirty="0"/>
          </a:p>
        </p:txBody>
      </p:sp>
    </p:spTree>
    <p:extLst>
      <p:ext uri="{BB962C8B-B14F-4D97-AF65-F5344CB8AC3E}">
        <p14:creationId xmlns:p14="http://schemas.microsoft.com/office/powerpoint/2010/main" val="46329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35C68EE9-5F65-45D1-89B0-E3950B23D0E5}" type="slidenum">
              <a:rPr lang="en-US"/>
              <a:pPr>
                <a:defRPr/>
              </a:pPr>
              <a:t>‹#›</a:t>
            </a:fld>
            <a:endParaRPr lang="en-US" dirty="0"/>
          </a:p>
        </p:txBody>
      </p:sp>
    </p:spTree>
    <p:extLst>
      <p:ext uri="{BB962C8B-B14F-4D97-AF65-F5344CB8AC3E}">
        <p14:creationId xmlns:p14="http://schemas.microsoft.com/office/powerpoint/2010/main" val="366158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599E128A-5A70-41FC-AA36-C77879C61051}" type="slidenum">
              <a:rPr lang="en-US"/>
              <a:pPr>
                <a:defRPr/>
              </a:pPr>
              <a:t>‹#›</a:t>
            </a:fld>
            <a:endParaRPr lang="en-US" dirty="0"/>
          </a:p>
        </p:txBody>
      </p:sp>
    </p:spTree>
    <p:extLst>
      <p:ext uri="{BB962C8B-B14F-4D97-AF65-F5344CB8AC3E}">
        <p14:creationId xmlns:p14="http://schemas.microsoft.com/office/powerpoint/2010/main" val="42431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99A53646-FB96-47C5-897D-3331B35CF1B8}" type="slidenum">
              <a:rPr lang="en-US"/>
              <a:pPr>
                <a:defRPr/>
              </a:pPr>
              <a:t>‹#›</a:t>
            </a:fld>
            <a:endParaRPr lang="en-US" dirty="0"/>
          </a:p>
        </p:txBody>
      </p:sp>
    </p:spTree>
    <p:extLst>
      <p:ext uri="{BB962C8B-B14F-4D97-AF65-F5344CB8AC3E}">
        <p14:creationId xmlns:p14="http://schemas.microsoft.com/office/powerpoint/2010/main" val="142467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1A7A57-AE52-4B8C-9CF6-0E673B4C17B0}" type="slidenum">
              <a:rPr lang="en-US"/>
              <a:pPr>
                <a:defRPr/>
              </a:pPr>
              <a:t>‹#›</a:t>
            </a:fld>
            <a:endParaRPr lang="en-US" dirty="0"/>
          </a:p>
        </p:txBody>
      </p:sp>
    </p:spTree>
    <p:extLst>
      <p:ext uri="{BB962C8B-B14F-4D97-AF65-F5344CB8AC3E}">
        <p14:creationId xmlns:p14="http://schemas.microsoft.com/office/powerpoint/2010/main" val="398610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179B18D9-038D-4C77-A189-4DDFB8F838E4}" type="slidenum">
              <a:rPr lang="en-US"/>
              <a:pPr>
                <a:defRPr/>
              </a:pPr>
              <a:t>‹#›</a:t>
            </a:fld>
            <a:endParaRPr lang="en-US"/>
          </a:p>
        </p:txBody>
      </p:sp>
    </p:spTree>
    <p:extLst>
      <p:ext uri="{BB962C8B-B14F-4D97-AF65-F5344CB8AC3E}">
        <p14:creationId xmlns:p14="http://schemas.microsoft.com/office/powerpoint/2010/main" val="132937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96533B80-5048-46D4-8AFA-EE1B4B7F4ACE}" type="slidenum">
              <a:rPr lang="en-US"/>
              <a:pPr>
                <a:defRPr/>
              </a:pPr>
              <a:t>‹#›</a:t>
            </a:fld>
            <a:endParaRPr lang="en-US"/>
          </a:p>
        </p:txBody>
      </p:sp>
    </p:spTree>
    <p:extLst>
      <p:ext uri="{BB962C8B-B14F-4D97-AF65-F5344CB8AC3E}">
        <p14:creationId xmlns:p14="http://schemas.microsoft.com/office/powerpoint/2010/main" val="3219474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descr="Powerpoint design"/>
          <p:cNvPicPr>
            <a:picLocks noChangeAspect="1" noChangeArrowheads="1"/>
          </p:cNvPicPr>
          <p:nvPr/>
        </p:nvPicPr>
        <p:blipFill>
          <a:blip r:embed="rId16" cstate="print"/>
          <a:srcRect l="841" t="73334" r="3508"/>
          <a:stretch>
            <a:fillRect/>
          </a:stretch>
        </p:blipFill>
        <p:spPr bwMode="auto">
          <a:xfrm>
            <a:off x="0" y="5029200"/>
            <a:ext cx="8820150" cy="18288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1600200" y="6537325"/>
            <a:ext cx="7543800" cy="30480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1400" dirty="0">
                <a:solidFill>
                  <a:prstClr val="white"/>
                </a:solidFill>
              </a:rPr>
              <a:t> www.dmp.wa.gov.au/ResourcesSafety</a:t>
            </a:r>
          </a:p>
        </p:txBody>
      </p:sp>
      <p:sp>
        <p:nvSpPr>
          <p:cNvPr id="1034" name="Line 10"/>
          <p:cNvSpPr>
            <a:spLocks noChangeShapeType="1"/>
          </p:cNvSpPr>
          <p:nvPr/>
        </p:nvSpPr>
        <p:spPr bwMode="auto">
          <a:xfrm>
            <a:off x="838200" y="1219200"/>
            <a:ext cx="7620000" cy="0"/>
          </a:xfrm>
          <a:prstGeom prst="line">
            <a:avLst/>
          </a:prstGeom>
          <a:noFill/>
          <a:ln w="15875">
            <a:solidFill>
              <a:schemeClr val="tx1"/>
            </a:solidFill>
            <a:round/>
            <a:headEnd/>
            <a:tailEnd/>
          </a:ln>
        </p:spPr>
        <p:txBody>
          <a:bodyPr wrap="none" anchor="ctr"/>
          <a:lstStyle/>
          <a:p>
            <a:pPr eaLnBrk="0" fontAlgn="base" hangingPunct="0">
              <a:spcBef>
                <a:spcPct val="0"/>
              </a:spcBef>
              <a:spcAft>
                <a:spcPct val="0"/>
              </a:spcAft>
              <a:defRPr/>
            </a:pPr>
            <a:endParaRPr lang="en-AU" sz="2400">
              <a:solidFill>
                <a:prstClr val="black"/>
              </a:solidFill>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fontAlgn="base">
              <a:spcBef>
                <a:spcPct val="0"/>
              </a:spcBef>
              <a:spcAft>
                <a:spcPct val="0"/>
              </a:spcAft>
              <a:defRPr/>
            </a:pPr>
            <a:fld id="{FF8D125E-C098-4188-ACAE-D16F295D60B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824922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DComms@dmp.wa.gov.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dmp.wa.gov.au/ResourcesSafet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r>
              <a:rPr lang="en-AU" altLang="en-US" smtClean="0">
                <a:solidFill>
                  <a:srgbClr val="CF5E31"/>
                </a:solidFill>
              </a:rPr>
              <a:t>Please read this before using presentation</a:t>
            </a:r>
            <a:endParaRPr lang="en-AU" altLang="en-US" smtClean="0"/>
          </a:p>
        </p:txBody>
      </p:sp>
      <p:sp>
        <p:nvSpPr>
          <p:cNvPr id="7" name="Content Placeholder 6"/>
          <p:cNvSpPr>
            <a:spLocks noGrp="1"/>
          </p:cNvSpPr>
          <p:nvPr>
            <p:ph idx="1"/>
          </p:nvPr>
        </p:nvSpPr>
        <p:spPr>
          <a:xfrm>
            <a:off x="107504" y="2036763"/>
            <a:ext cx="9036496" cy="4495800"/>
          </a:xfrm>
        </p:spPr>
        <p:txBody>
          <a:bodyPr/>
          <a:lstStyle/>
          <a:p>
            <a:pPr lvl="0">
              <a:defRPr/>
            </a:pPr>
            <a:r>
              <a:rPr lang="en-AU" sz="2000" dirty="0"/>
              <a:t>This presentation is based on content presented at </a:t>
            </a:r>
            <a:r>
              <a:rPr lang="en-AU" sz="2000"/>
              <a:t>the Mines Safety Roadshow in October and November 2016</a:t>
            </a:r>
          </a:p>
          <a:p>
            <a:pPr>
              <a:defRPr/>
            </a:pPr>
            <a:r>
              <a:rPr lang="en-AU" sz="2000" smtClean="0"/>
              <a:t>The </a:t>
            </a:r>
            <a:r>
              <a:rPr lang="en-AU" sz="2000" dirty="0" smtClean="0"/>
              <a:t>Department </a:t>
            </a:r>
            <a:r>
              <a:rPr lang="en-AU" sz="2000" dirty="0"/>
              <a:t>of Mines and </a:t>
            </a:r>
            <a:r>
              <a:rPr lang="en-AU" sz="2000" dirty="0" smtClean="0"/>
              <a:t>Petroleum (DMP) supports </a:t>
            </a:r>
            <a:r>
              <a:rPr lang="en-AU" sz="2000" dirty="0"/>
              <a:t>and encourages </a:t>
            </a:r>
            <a:r>
              <a:rPr lang="en-AU" sz="2000" dirty="0" smtClean="0"/>
              <a:t>reuse </a:t>
            </a:r>
            <a:r>
              <a:rPr lang="en-AU" sz="2000" dirty="0"/>
              <a:t>of </a:t>
            </a:r>
            <a:r>
              <a:rPr lang="en-AU" sz="2000" dirty="0" smtClean="0"/>
              <a:t>its information </a:t>
            </a:r>
            <a:r>
              <a:rPr lang="en-AU" sz="2000" dirty="0"/>
              <a:t>(including data), and endorses </a:t>
            </a:r>
            <a:r>
              <a:rPr lang="en-AU" sz="2000" dirty="0" smtClean="0"/>
              <a:t>use </a:t>
            </a:r>
            <a:r>
              <a:rPr lang="en-AU" sz="2000" dirty="0"/>
              <a:t>of the </a:t>
            </a:r>
            <a:r>
              <a:rPr lang="en-AU" sz="2000" dirty="0" smtClean="0"/>
              <a:t>Australian </a:t>
            </a:r>
            <a:r>
              <a:rPr lang="en-AU" sz="2000" dirty="0"/>
              <a:t>Governments Open </a:t>
            </a:r>
            <a:r>
              <a:rPr lang="en-AU" sz="2000" dirty="0" smtClean="0"/>
              <a:t>Access and </a:t>
            </a:r>
            <a:r>
              <a:rPr lang="en-AU" sz="2000" dirty="0"/>
              <a:t>Licensing Framework (</a:t>
            </a:r>
            <a:r>
              <a:rPr lang="en-AU" sz="2000" dirty="0" err="1"/>
              <a:t>AusGOAL</a:t>
            </a:r>
            <a:r>
              <a:rPr lang="en-AU" sz="2000" dirty="0" smtClean="0"/>
              <a:t>)</a:t>
            </a:r>
            <a:endParaRPr lang="en-AU" sz="2000" dirty="0"/>
          </a:p>
          <a:p>
            <a:pPr>
              <a:defRPr/>
            </a:pPr>
            <a:r>
              <a:rPr lang="en-AU" sz="2000" dirty="0" smtClean="0"/>
              <a:t>This material is </a:t>
            </a:r>
            <a:r>
              <a:rPr lang="en-AU" sz="2000" dirty="0"/>
              <a:t>licensed under </a:t>
            </a:r>
            <a:r>
              <a:rPr lang="en-AU" sz="2000" dirty="0" smtClean="0"/>
              <a:t>Creative </a:t>
            </a:r>
            <a:r>
              <a:rPr lang="en-AU" sz="2000" dirty="0"/>
              <a:t>Commons </a:t>
            </a:r>
            <a:r>
              <a:rPr lang="en-AU" sz="2000" dirty="0" smtClean="0"/>
              <a:t>Attribution 4.0 licence. We request </a:t>
            </a:r>
            <a:r>
              <a:rPr lang="en-AU" sz="2000" dirty="0"/>
              <a:t>that you observe and retain any copyright or related notices that may </a:t>
            </a:r>
            <a:r>
              <a:rPr lang="en-AU" sz="2000" dirty="0" smtClean="0"/>
              <a:t>accompany this </a:t>
            </a:r>
            <a:r>
              <a:rPr lang="en-AU" sz="2000" dirty="0"/>
              <a:t>material as part of </a:t>
            </a:r>
            <a:r>
              <a:rPr lang="en-AU" sz="2000" dirty="0" smtClean="0"/>
              <a:t>attribution</a:t>
            </a:r>
            <a:r>
              <a:rPr lang="en-AU" sz="2000" dirty="0"/>
              <a:t>. This is </a:t>
            </a:r>
            <a:r>
              <a:rPr lang="en-AU" sz="2000" dirty="0" smtClean="0"/>
              <a:t>a </a:t>
            </a:r>
            <a:r>
              <a:rPr lang="en-AU" sz="2000" dirty="0"/>
              <a:t>requirement of </a:t>
            </a:r>
            <a:r>
              <a:rPr lang="en-AU" sz="2000" dirty="0" smtClean="0"/>
              <a:t>Creative Commons Licences</a:t>
            </a:r>
            <a:endParaRPr lang="en-AU" sz="2000" b="1" dirty="0" smtClean="0"/>
          </a:p>
          <a:p>
            <a:pPr>
              <a:defRPr/>
            </a:pPr>
            <a:r>
              <a:rPr lang="en-AU" sz="2000" dirty="0" smtClean="0"/>
              <a:t>Please </a:t>
            </a:r>
            <a:r>
              <a:rPr lang="en-AU" sz="2000" dirty="0"/>
              <a:t>give attribution </a:t>
            </a:r>
            <a:r>
              <a:rPr lang="en-AU" sz="2000" dirty="0" smtClean="0"/>
              <a:t>to Department of Mines and Petroleum, 2016</a:t>
            </a:r>
          </a:p>
          <a:p>
            <a:pPr>
              <a:defRPr/>
            </a:pPr>
            <a:r>
              <a:rPr lang="en-AU" altLang="en-US" sz="2000" dirty="0"/>
              <a:t>For resources, information or clarification, please contact:</a:t>
            </a:r>
          </a:p>
          <a:p>
            <a:pPr lvl="1" indent="242888">
              <a:buFontTx/>
              <a:buNone/>
              <a:defRPr/>
            </a:pPr>
            <a:r>
              <a:rPr lang="en-AU" altLang="en-US" sz="2000" b="1" dirty="0" smtClean="0">
                <a:solidFill>
                  <a:srgbClr val="C00000"/>
                </a:solidFill>
                <a:hlinkClick r:id="rId3"/>
              </a:rPr>
              <a:t>RSDComms@dmp.wa.gov.au</a:t>
            </a:r>
            <a:r>
              <a:rPr lang="en-AU" altLang="en-US" sz="2000" b="1" dirty="0" smtClean="0">
                <a:solidFill>
                  <a:srgbClr val="C00000"/>
                </a:solidFill>
              </a:rPr>
              <a:t> </a:t>
            </a:r>
            <a:r>
              <a:rPr lang="en-AU" altLang="en-US" sz="2000" dirty="0" smtClean="0"/>
              <a:t>or </a:t>
            </a:r>
            <a:r>
              <a:rPr lang="en-AU" altLang="en-US" sz="2000" dirty="0"/>
              <a:t>visit</a:t>
            </a:r>
          </a:p>
          <a:p>
            <a:pPr lvl="1" indent="242888">
              <a:buFontTx/>
              <a:buNone/>
              <a:defRPr/>
            </a:pPr>
            <a:r>
              <a:rPr lang="en-AU" altLang="en-US" sz="2000" b="1" dirty="0">
                <a:solidFill>
                  <a:srgbClr val="C00000"/>
                </a:solidFill>
                <a:hlinkClick r:id="rId4"/>
              </a:rPr>
              <a:t>www.dmp.wa.gov.au/ResourcesSafety</a:t>
            </a:r>
            <a:endParaRPr lang="en-AU" altLang="en-US" sz="2000" b="1" dirty="0">
              <a:solidFill>
                <a:srgbClr val="C00000"/>
              </a:solidFill>
            </a:endParaRPr>
          </a:p>
          <a:p>
            <a:pPr>
              <a:defRPr/>
            </a:pPr>
            <a:endParaRPr lang="en-AU" sz="2000" dirty="0"/>
          </a:p>
          <a:p>
            <a:pPr marL="0" indent="0">
              <a:buFontTx/>
              <a:buNone/>
              <a:defRPr/>
            </a:pPr>
            <a:endParaRPr lang="en-AU" sz="2000" dirty="0"/>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fld id="{ED21A707-80FC-4A1B-BCE3-E00B8FBF7EF2}" type="slidenum">
              <a:rPr lang="en-US" altLang="en-US" sz="1200" smtClean="0">
                <a:solidFill>
                  <a:srgbClr val="CF5E31"/>
                </a:solidFill>
              </a:rPr>
              <a:pPr/>
              <a:t>1</a:t>
            </a:fld>
            <a:endParaRPr lang="en-US" altLang="en-US" sz="1200" smtClean="0">
              <a:solidFill>
                <a:srgbClr val="CF5E31"/>
              </a:solidFill>
            </a:endParaRPr>
          </a:p>
        </p:txBody>
      </p:sp>
      <p:pic>
        <p:nvPicPr>
          <p:cNvPr id="23557"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838" y="126841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149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8155" y="1772816"/>
            <a:ext cx="5460149" cy="1323439"/>
          </a:xfrm>
          <a:prstGeom prst="rect">
            <a:avLst/>
          </a:prstGeom>
          <a:noFill/>
        </p:spPr>
        <p:txBody>
          <a:bodyPr wrap="none" rtlCol="0">
            <a:spAutoFit/>
          </a:bodyPr>
          <a:lstStyle/>
          <a:p>
            <a:pPr algn="ctr"/>
            <a:r>
              <a:rPr lang="en-AU" sz="4000" dirty="0">
                <a:solidFill>
                  <a:prstClr val="black"/>
                </a:solidFill>
              </a:rPr>
              <a:t>So what is causing the </a:t>
            </a:r>
          </a:p>
          <a:p>
            <a:pPr algn="ctr"/>
            <a:r>
              <a:rPr lang="en-AU" sz="4000" dirty="0">
                <a:solidFill>
                  <a:prstClr val="black"/>
                </a:solidFill>
              </a:rPr>
              <a:t>number of fatalities?</a:t>
            </a:r>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CB34EFFD-3D38-454F-BF4C-702427A67346}" type="slidenum">
              <a:rPr lang="en-US" sz="1200" smtClean="0"/>
              <a:pPr fontAlgn="base">
                <a:spcBef>
                  <a:spcPct val="0"/>
                </a:spcBef>
                <a:spcAft>
                  <a:spcPct val="0"/>
                </a:spcAft>
                <a:defRPr/>
              </a:pPr>
              <a:t>10</a:t>
            </a:fld>
            <a:endParaRPr lang="en-US" sz="1200" dirty="0"/>
          </a:p>
        </p:txBody>
      </p:sp>
    </p:spTree>
    <p:extLst>
      <p:ext uri="{BB962C8B-B14F-4D97-AF65-F5344CB8AC3E}">
        <p14:creationId xmlns:p14="http://schemas.microsoft.com/office/powerpoint/2010/main" val="131041975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rPr>
              <a:t>Let’s look at the fatalities since 2012</a:t>
            </a:r>
            <a:endParaRPr lang="en-AU" dirty="0">
              <a:solidFill>
                <a:schemeClr val="tx1"/>
              </a:solidFill>
            </a:endParaRPr>
          </a:p>
        </p:txBody>
      </p:sp>
      <p:sp>
        <p:nvSpPr>
          <p:cNvPr id="3" name="Slide Number Placeholder 2"/>
          <p:cNvSpPr>
            <a:spLocks noGrp="1"/>
          </p:cNvSpPr>
          <p:nvPr>
            <p:ph type="sldNum" sz="quarter" idx="10"/>
          </p:nvPr>
        </p:nvSpPr>
        <p:spPr/>
        <p:txBody>
          <a:bodyPr/>
          <a:lstStyle/>
          <a:p>
            <a:pPr>
              <a:defRPr/>
            </a:pPr>
            <a:fld id="{99A53646-FB96-47C5-897D-3331B35CF1B8}" type="slidenum">
              <a:rPr lang="en-US" smtClean="0"/>
              <a:pPr>
                <a:defRPr/>
              </a:pPr>
              <a:t>11</a:t>
            </a:fld>
            <a:endParaRPr lang="en-US" dirty="0"/>
          </a:p>
        </p:txBody>
      </p:sp>
      <p:sp>
        <p:nvSpPr>
          <p:cNvPr id="4" name="TextBox 3"/>
          <p:cNvSpPr txBox="1"/>
          <p:nvPr/>
        </p:nvSpPr>
        <p:spPr>
          <a:xfrm>
            <a:off x="539552" y="1340768"/>
            <a:ext cx="8136904" cy="4708981"/>
          </a:xfrm>
          <a:prstGeom prst="rect">
            <a:avLst/>
          </a:prstGeom>
          <a:noFill/>
        </p:spPr>
        <p:txBody>
          <a:bodyPr wrap="square" rtlCol="0">
            <a:spAutoFit/>
          </a:bodyPr>
          <a:lstStyle/>
          <a:p>
            <a:pPr>
              <a:spcAft>
                <a:spcPts val="600"/>
              </a:spcAft>
            </a:pPr>
            <a:r>
              <a:rPr lang="en-AU" dirty="0" smtClean="0">
                <a:solidFill>
                  <a:prstClr val="black"/>
                </a:solidFill>
              </a:rPr>
              <a:t>14 </a:t>
            </a:r>
            <a:r>
              <a:rPr lang="en-AU" dirty="0">
                <a:solidFill>
                  <a:prstClr val="black"/>
                </a:solidFill>
              </a:rPr>
              <a:t>Aug 2013: Kurt Williams, electrician at Christmas Creek suffered traumatic head and chest crush injuries when caught between a travelling tripper and structure.</a:t>
            </a:r>
          </a:p>
          <a:p>
            <a:pPr>
              <a:spcAft>
                <a:spcPts val="600"/>
              </a:spcAft>
            </a:pPr>
            <a:r>
              <a:rPr lang="en-AU" dirty="0" smtClean="0">
                <a:solidFill>
                  <a:prstClr val="black"/>
                </a:solidFill>
              </a:rPr>
              <a:t>4 </a:t>
            </a:r>
            <a:r>
              <a:rPr lang="en-AU" dirty="0">
                <a:solidFill>
                  <a:prstClr val="black"/>
                </a:solidFill>
              </a:rPr>
              <a:t>Dec 2013: Stephen Hampton, contractor at Telfer Gold mine was crushed when pinned under a tailings discharge pipeline he was installing.</a:t>
            </a:r>
          </a:p>
          <a:p>
            <a:pPr>
              <a:spcAft>
                <a:spcPts val="600"/>
              </a:spcAft>
            </a:pPr>
            <a:r>
              <a:rPr lang="en-AU" dirty="0" smtClean="0">
                <a:solidFill>
                  <a:prstClr val="black"/>
                </a:solidFill>
              </a:rPr>
              <a:t>29 </a:t>
            </a:r>
            <a:r>
              <a:rPr lang="en-AU" dirty="0">
                <a:solidFill>
                  <a:prstClr val="black"/>
                </a:solidFill>
              </a:rPr>
              <a:t>Dec 2013: Allen </a:t>
            </a:r>
            <a:r>
              <a:rPr lang="en-AU" dirty="0" err="1">
                <a:solidFill>
                  <a:prstClr val="black"/>
                </a:solidFill>
              </a:rPr>
              <a:t>Zuvela</a:t>
            </a:r>
            <a:r>
              <a:rPr lang="en-AU" dirty="0">
                <a:solidFill>
                  <a:prstClr val="black"/>
                </a:solidFill>
              </a:rPr>
              <a:t>, fitter at Christmas Creek was crushed under the cab of a surface miner that fell when rigging gear failed.</a:t>
            </a:r>
          </a:p>
          <a:p>
            <a:pPr>
              <a:spcAft>
                <a:spcPts val="600"/>
              </a:spcAft>
            </a:pPr>
            <a:r>
              <a:rPr lang="en-AU" dirty="0" smtClean="0">
                <a:solidFill>
                  <a:prstClr val="black"/>
                </a:solidFill>
              </a:rPr>
              <a:t>15 </a:t>
            </a:r>
            <a:r>
              <a:rPr lang="en-AU" dirty="0">
                <a:solidFill>
                  <a:prstClr val="black"/>
                </a:solidFill>
              </a:rPr>
              <a:t>Feb 2014: Wayne Fowlie, u/g operator at Central Norseman Gold died when crushed under a rockfall.</a:t>
            </a:r>
          </a:p>
          <a:p>
            <a:pPr>
              <a:spcAft>
                <a:spcPts val="600"/>
              </a:spcAft>
            </a:pPr>
            <a:r>
              <a:rPr lang="en-AU" dirty="0" smtClean="0">
                <a:solidFill>
                  <a:prstClr val="black"/>
                </a:solidFill>
              </a:rPr>
              <a:t>26 </a:t>
            </a:r>
            <a:r>
              <a:rPr lang="en-AU" dirty="0">
                <a:solidFill>
                  <a:prstClr val="black"/>
                </a:solidFill>
              </a:rPr>
              <a:t>May 2014: Lance Farber, contractor at Bright Star was crushed between the mast and the cab of a forklift whilst attempting to move the forklift.</a:t>
            </a:r>
          </a:p>
          <a:p>
            <a:pPr>
              <a:spcAft>
                <a:spcPts val="600"/>
              </a:spcAft>
            </a:pPr>
            <a:r>
              <a:rPr lang="en-AU" dirty="0" smtClean="0">
                <a:solidFill>
                  <a:prstClr val="black"/>
                </a:solidFill>
              </a:rPr>
              <a:t>29 </a:t>
            </a:r>
            <a:r>
              <a:rPr lang="en-AU" dirty="0">
                <a:solidFill>
                  <a:prstClr val="black"/>
                </a:solidFill>
              </a:rPr>
              <a:t>Sept 2014: Colin Whitton, electrician at Worsley Refinery died as a result of being crushed/falling down lift shaft whilst troubleshooting.</a:t>
            </a:r>
          </a:p>
          <a:p>
            <a:pPr>
              <a:spcAft>
                <a:spcPts val="600"/>
              </a:spcAft>
            </a:pPr>
            <a:r>
              <a:rPr lang="en-AU" dirty="0" smtClean="0">
                <a:solidFill>
                  <a:prstClr val="black"/>
                </a:solidFill>
              </a:rPr>
              <a:t>20 </a:t>
            </a:r>
            <a:r>
              <a:rPr lang="en-AU" dirty="0">
                <a:solidFill>
                  <a:prstClr val="black"/>
                </a:solidFill>
              </a:rPr>
              <a:t>Jan 2015: Phillip </a:t>
            </a:r>
            <a:r>
              <a:rPr lang="en-AU" dirty="0" err="1">
                <a:solidFill>
                  <a:prstClr val="black"/>
                </a:solidFill>
              </a:rPr>
              <a:t>Kitching</a:t>
            </a:r>
            <a:r>
              <a:rPr lang="en-AU" dirty="0">
                <a:solidFill>
                  <a:prstClr val="black"/>
                </a:solidFill>
              </a:rPr>
              <a:t>, fitter at Woodie </a:t>
            </a:r>
            <a:r>
              <a:rPr lang="en-AU" dirty="0" err="1">
                <a:solidFill>
                  <a:prstClr val="black"/>
                </a:solidFill>
              </a:rPr>
              <a:t>Woodie</a:t>
            </a:r>
            <a:r>
              <a:rPr lang="en-AU" dirty="0">
                <a:solidFill>
                  <a:prstClr val="black"/>
                </a:solidFill>
              </a:rPr>
              <a:t> was crushed during removal of a dozer belly plate</a:t>
            </a:r>
          </a:p>
        </p:txBody>
      </p:sp>
    </p:spTree>
    <p:extLst>
      <p:ext uri="{BB962C8B-B14F-4D97-AF65-F5344CB8AC3E}">
        <p14:creationId xmlns:p14="http://schemas.microsoft.com/office/powerpoint/2010/main" val="3551777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41A7A57-AE52-4B8C-9CF6-0E673B4C17B0}" type="slidenum">
              <a:rPr lang="en-US" smtClean="0"/>
              <a:pPr>
                <a:defRPr/>
              </a:pPr>
              <a:t>12</a:t>
            </a:fld>
            <a:endParaRPr lang="en-US" dirty="0"/>
          </a:p>
        </p:txBody>
      </p:sp>
      <p:sp>
        <p:nvSpPr>
          <p:cNvPr id="3" name="TextBox 2"/>
          <p:cNvSpPr txBox="1"/>
          <p:nvPr/>
        </p:nvSpPr>
        <p:spPr>
          <a:xfrm>
            <a:off x="611560" y="1340768"/>
            <a:ext cx="7992888" cy="4431983"/>
          </a:xfrm>
          <a:prstGeom prst="rect">
            <a:avLst/>
          </a:prstGeom>
          <a:noFill/>
        </p:spPr>
        <p:txBody>
          <a:bodyPr wrap="square" rtlCol="0">
            <a:spAutoFit/>
          </a:bodyPr>
          <a:lstStyle/>
          <a:p>
            <a:pPr>
              <a:spcAft>
                <a:spcPts val="600"/>
              </a:spcAft>
            </a:pPr>
            <a:r>
              <a:rPr lang="en-AU" dirty="0" smtClean="0">
                <a:solidFill>
                  <a:prstClr val="black"/>
                </a:solidFill>
              </a:rPr>
              <a:t>11 </a:t>
            </a:r>
            <a:r>
              <a:rPr lang="en-AU" dirty="0">
                <a:solidFill>
                  <a:prstClr val="black"/>
                </a:solidFill>
              </a:rPr>
              <a:t>May 2015: Adam </a:t>
            </a:r>
            <a:r>
              <a:rPr lang="en-AU" dirty="0" err="1">
                <a:solidFill>
                  <a:prstClr val="black"/>
                </a:solidFill>
              </a:rPr>
              <a:t>Hardaker</a:t>
            </a:r>
            <a:r>
              <a:rPr lang="en-AU" dirty="0">
                <a:solidFill>
                  <a:prstClr val="black"/>
                </a:solidFill>
              </a:rPr>
              <a:t>, u/g operator at Nifty Copper was crushed when struck by a 700kg rock dislodged from a draw point.</a:t>
            </a:r>
          </a:p>
          <a:p>
            <a:pPr>
              <a:spcAft>
                <a:spcPts val="600"/>
              </a:spcAft>
            </a:pPr>
            <a:r>
              <a:rPr lang="en-AU" dirty="0" smtClean="0">
                <a:solidFill>
                  <a:prstClr val="black"/>
                </a:solidFill>
              </a:rPr>
              <a:t>15 </a:t>
            </a:r>
            <a:r>
              <a:rPr lang="en-AU" dirty="0">
                <a:solidFill>
                  <a:prstClr val="black"/>
                </a:solidFill>
              </a:rPr>
              <a:t>May 2015: Joshua Martin, u/g operator at Telfer Gold mine was crushed between the EWP basket and the backs during charge-up work.</a:t>
            </a:r>
          </a:p>
          <a:p>
            <a:pPr>
              <a:spcAft>
                <a:spcPts val="600"/>
              </a:spcAft>
            </a:pPr>
            <a:r>
              <a:rPr lang="en-AU" dirty="0" smtClean="0">
                <a:solidFill>
                  <a:prstClr val="black"/>
                </a:solidFill>
              </a:rPr>
              <a:t>6 </a:t>
            </a:r>
            <a:r>
              <a:rPr lang="en-AU" dirty="0">
                <a:solidFill>
                  <a:prstClr val="black"/>
                </a:solidFill>
              </a:rPr>
              <a:t>Sept 2015: Hira Rewita, equipment operator at Hanking Gold died as a result of injuries when he fell from the cab of an overturned truck.</a:t>
            </a:r>
          </a:p>
          <a:p>
            <a:pPr>
              <a:spcAft>
                <a:spcPts val="600"/>
              </a:spcAft>
            </a:pPr>
            <a:r>
              <a:rPr lang="en-AU" dirty="0" smtClean="0">
                <a:solidFill>
                  <a:prstClr val="black"/>
                </a:solidFill>
              </a:rPr>
              <a:t>16 </a:t>
            </a:r>
            <a:r>
              <a:rPr lang="en-AU" dirty="0">
                <a:solidFill>
                  <a:prstClr val="black"/>
                </a:solidFill>
              </a:rPr>
              <a:t>Nov 2015: Adam </a:t>
            </a:r>
            <a:r>
              <a:rPr lang="en-AU" dirty="0" err="1">
                <a:solidFill>
                  <a:prstClr val="black"/>
                </a:solidFill>
              </a:rPr>
              <a:t>Pertulla</a:t>
            </a:r>
            <a:r>
              <a:rPr lang="en-AU" dirty="0">
                <a:solidFill>
                  <a:prstClr val="black"/>
                </a:solidFill>
              </a:rPr>
              <a:t>, u/g operator at </a:t>
            </a:r>
            <a:r>
              <a:rPr lang="en-AU" dirty="0" err="1">
                <a:solidFill>
                  <a:prstClr val="black"/>
                </a:solidFill>
              </a:rPr>
              <a:t>Paulsens</a:t>
            </a:r>
            <a:r>
              <a:rPr lang="en-AU" dirty="0">
                <a:solidFill>
                  <a:prstClr val="black"/>
                </a:solidFill>
              </a:rPr>
              <a:t> Gold Mine died as a result of heat stress.</a:t>
            </a:r>
          </a:p>
          <a:p>
            <a:pPr>
              <a:spcAft>
                <a:spcPts val="600"/>
              </a:spcAft>
            </a:pPr>
            <a:r>
              <a:rPr lang="en-AU" dirty="0" smtClean="0">
                <a:solidFill>
                  <a:prstClr val="black"/>
                </a:solidFill>
              </a:rPr>
              <a:t>25 </a:t>
            </a:r>
            <a:r>
              <a:rPr lang="en-AU" dirty="0">
                <a:solidFill>
                  <a:prstClr val="black"/>
                </a:solidFill>
              </a:rPr>
              <a:t>Nov 2015: Benjamin White, contract scaffolder at Kwinana refinery died as a result of a 12m fall into a digester vessel.</a:t>
            </a:r>
          </a:p>
          <a:p>
            <a:pPr>
              <a:spcAft>
                <a:spcPts val="600"/>
              </a:spcAft>
            </a:pPr>
            <a:r>
              <a:rPr lang="en-AU" dirty="0" smtClean="0">
                <a:solidFill>
                  <a:prstClr val="black"/>
                </a:solidFill>
              </a:rPr>
              <a:t>19 </a:t>
            </a:r>
            <a:r>
              <a:rPr lang="en-AU" dirty="0">
                <a:solidFill>
                  <a:prstClr val="black"/>
                </a:solidFill>
              </a:rPr>
              <a:t>June 2016: Lee Buzzard, fitter at </a:t>
            </a:r>
            <a:r>
              <a:rPr lang="en-AU" dirty="0" err="1">
                <a:solidFill>
                  <a:prstClr val="black"/>
                </a:solidFill>
              </a:rPr>
              <a:t>Channar</a:t>
            </a:r>
            <a:r>
              <a:rPr lang="en-AU" dirty="0">
                <a:solidFill>
                  <a:prstClr val="black"/>
                </a:solidFill>
              </a:rPr>
              <a:t> Open Pit was crushed whilst working on a drill rig mast.</a:t>
            </a:r>
          </a:p>
          <a:p>
            <a:pPr>
              <a:spcAft>
                <a:spcPts val="600"/>
              </a:spcAft>
            </a:pPr>
            <a:r>
              <a:rPr lang="en-AU" dirty="0" smtClean="0">
                <a:solidFill>
                  <a:prstClr val="black"/>
                </a:solidFill>
              </a:rPr>
              <a:t>26 </a:t>
            </a:r>
            <a:r>
              <a:rPr lang="en-AU" dirty="0">
                <a:solidFill>
                  <a:prstClr val="black"/>
                </a:solidFill>
              </a:rPr>
              <a:t>July 2016: Lindsay Bridges, contract Boilermaker at Central Norseman Gold was crushed when a structure he was working on collapsed onto him.</a:t>
            </a:r>
          </a:p>
        </p:txBody>
      </p:sp>
      <p:sp>
        <p:nvSpPr>
          <p:cNvPr id="5" name="TextBox 4"/>
          <p:cNvSpPr txBox="1"/>
          <p:nvPr/>
        </p:nvSpPr>
        <p:spPr>
          <a:xfrm>
            <a:off x="755576" y="620688"/>
            <a:ext cx="6739281" cy="523220"/>
          </a:xfrm>
          <a:prstGeom prst="rect">
            <a:avLst/>
          </a:prstGeom>
          <a:noFill/>
        </p:spPr>
        <p:txBody>
          <a:bodyPr wrap="none" rtlCol="0">
            <a:spAutoFit/>
          </a:bodyPr>
          <a:lstStyle/>
          <a:p>
            <a:r>
              <a:rPr lang="en-AU" sz="2800" dirty="0">
                <a:solidFill>
                  <a:prstClr val="black"/>
                </a:solidFill>
              </a:rPr>
              <a:t>Let’s look at the fatalities since 2012 </a:t>
            </a:r>
            <a:r>
              <a:rPr lang="en-AU" sz="2000" dirty="0">
                <a:solidFill>
                  <a:prstClr val="black"/>
                </a:solidFill>
              </a:rPr>
              <a:t>cont’d</a:t>
            </a:r>
          </a:p>
        </p:txBody>
      </p:sp>
    </p:spTree>
    <p:extLst>
      <p:ext uri="{BB962C8B-B14F-4D97-AF65-F5344CB8AC3E}">
        <p14:creationId xmlns:p14="http://schemas.microsoft.com/office/powerpoint/2010/main" val="1374392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fontAlgn="base">
              <a:spcBef>
                <a:spcPct val="0"/>
              </a:spcBef>
              <a:spcAft>
                <a:spcPct val="0"/>
              </a:spcAft>
              <a:defRPr/>
            </a:pPr>
            <a:fld id="{CB34EFFD-3D38-454F-BF4C-702427A67346}" type="slidenum">
              <a:rPr lang="en-US" smtClean="0"/>
              <a:pPr fontAlgn="base">
                <a:spcBef>
                  <a:spcPct val="0"/>
                </a:spcBef>
                <a:spcAft>
                  <a:spcPct val="0"/>
                </a:spcAft>
                <a:defRPr/>
              </a:pPr>
              <a:t>13</a:t>
            </a:fld>
            <a:endParaRPr lang="en-US" dirty="0"/>
          </a:p>
        </p:txBody>
      </p:sp>
      <p:sp>
        <p:nvSpPr>
          <p:cNvPr id="3" name="TextBox 2"/>
          <p:cNvSpPr txBox="1"/>
          <p:nvPr/>
        </p:nvSpPr>
        <p:spPr>
          <a:xfrm>
            <a:off x="2208064" y="2420888"/>
            <a:ext cx="4783682" cy="584775"/>
          </a:xfrm>
          <a:prstGeom prst="rect">
            <a:avLst/>
          </a:prstGeom>
          <a:noFill/>
        </p:spPr>
        <p:txBody>
          <a:bodyPr wrap="none" rtlCol="0">
            <a:spAutoFit/>
          </a:bodyPr>
          <a:lstStyle/>
          <a:p>
            <a:r>
              <a:rPr lang="en-AU" sz="3200" b="1" dirty="0">
                <a:solidFill>
                  <a:srgbClr val="FF0000"/>
                </a:solidFill>
              </a:rPr>
              <a:t>SO WHAT DO WE SEE?</a:t>
            </a:r>
          </a:p>
        </p:txBody>
      </p:sp>
    </p:spTree>
    <p:extLst>
      <p:ext uri="{BB962C8B-B14F-4D97-AF65-F5344CB8AC3E}">
        <p14:creationId xmlns:p14="http://schemas.microsoft.com/office/powerpoint/2010/main" val="24896352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Let’s look at the fatalities since 2012</a:t>
            </a:r>
            <a:endParaRPr lang="en-AU" dirty="0"/>
          </a:p>
        </p:txBody>
      </p:sp>
      <p:sp>
        <p:nvSpPr>
          <p:cNvPr id="3" name="Slide Number Placeholder 2"/>
          <p:cNvSpPr>
            <a:spLocks noGrp="1"/>
          </p:cNvSpPr>
          <p:nvPr>
            <p:ph type="sldNum" sz="quarter" idx="10"/>
          </p:nvPr>
        </p:nvSpPr>
        <p:spPr/>
        <p:txBody>
          <a:bodyPr/>
          <a:lstStyle/>
          <a:p>
            <a:pPr>
              <a:defRPr/>
            </a:pPr>
            <a:fld id="{99A53646-FB96-47C5-897D-3331B35CF1B8}" type="slidenum">
              <a:rPr lang="en-US" smtClean="0"/>
              <a:pPr>
                <a:defRPr/>
              </a:pPr>
              <a:t>14</a:t>
            </a:fld>
            <a:endParaRPr lang="en-US" dirty="0"/>
          </a:p>
        </p:txBody>
      </p:sp>
      <p:sp>
        <p:nvSpPr>
          <p:cNvPr id="4" name="TextBox 3"/>
          <p:cNvSpPr txBox="1"/>
          <p:nvPr/>
        </p:nvSpPr>
        <p:spPr>
          <a:xfrm>
            <a:off x="539552" y="1340768"/>
            <a:ext cx="8136904" cy="4708981"/>
          </a:xfrm>
          <a:prstGeom prst="rect">
            <a:avLst/>
          </a:prstGeom>
          <a:noFill/>
        </p:spPr>
        <p:txBody>
          <a:bodyPr wrap="square" rtlCol="0">
            <a:spAutoFit/>
          </a:bodyPr>
          <a:lstStyle/>
          <a:p>
            <a:pPr>
              <a:spcAft>
                <a:spcPts val="600"/>
              </a:spcAft>
            </a:pPr>
            <a:r>
              <a:rPr lang="en-AU" dirty="0" smtClean="0">
                <a:solidFill>
                  <a:prstClr val="black"/>
                </a:solidFill>
              </a:rPr>
              <a:t>14 </a:t>
            </a:r>
            <a:r>
              <a:rPr lang="en-AU" dirty="0">
                <a:solidFill>
                  <a:prstClr val="black"/>
                </a:solidFill>
              </a:rPr>
              <a:t>Aug 2013: Kurt Williams, electrician at Christmas Creek suffered traumatic head and chest </a:t>
            </a:r>
            <a:r>
              <a:rPr lang="en-AU" b="1" dirty="0">
                <a:solidFill>
                  <a:srgbClr val="FF0000"/>
                </a:solidFill>
              </a:rPr>
              <a:t>crush injuries</a:t>
            </a:r>
            <a:r>
              <a:rPr lang="en-AU" dirty="0">
                <a:solidFill>
                  <a:prstClr val="black"/>
                </a:solidFill>
              </a:rPr>
              <a:t> when caught between a travelling tripper and structure.</a:t>
            </a:r>
          </a:p>
          <a:p>
            <a:pPr>
              <a:spcAft>
                <a:spcPts val="600"/>
              </a:spcAft>
            </a:pPr>
            <a:r>
              <a:rPr lang="en-AU" dirty="0" smtClean="0">
                <a:solidFill>
                  <a:prstClr val="black"/>
                </a:solidFill>
              </a:rPr>
              <a:t>4 </a:t>
            </a:r>
            <a:r>
              <a:rPr lang="en-AU" dirty="0">
                <a:solidFill>
                  <a:prstClr val="black"/>
                </a:solidFill>
              </a:rPr>
              <a:t>Dec 2013: Stephen Hampton, contractor at Telfer Gold mine was </a:t>
            </a:r>
            <a:r>
              <a:rPr lang="en-AU" b="1" dirty="0">
                <a:solidFill>
                  <a:srgbClr val="FF0000"/>
                </a:solidFill>
              </a:rPr>
              <a:t>crushed</a:t>
            </a:r>
            <a:r>
              <a:rPr lang="en-AU" dirty="0">
                <a:solidFill>
                  <a:prstClr val="black"/>
                </a:solidFill>
              </a:rPr>
              <a:t> when pinned under a tailings discharge pipeline he was installing.</a:t>
            </a:r>
          </a:p>
          <a:p>
            <a:pPr>
              <a:spcAft>
                <a:spcPts val="600"/>
              </a:spcAft>
            </a:pPr>
            <a:r>
              <a:rPr lang="en-AU" dirty="0" smtClean="0">
                <a:solidFill>
                  <a:prstClr val="black"/>
                </a:solidFill>
              </a:rPr>
              <a:t>29 </a:t>
            </a:r>
            <a:r>
              <a:rPr lang="en-AU" dirty="0">
                <a:solidFill>
                  <a:prstClr val="black"/>
                </a:solidFill>
              </a:rPr>
              <a:t>Dec 2013: Allen </a:t>
            </a:r>
            <a:r>
              <a:rPr lang="en-AU" dirty="0" err="1">
                <a:solidFill>
                  <a:prstClr val="black"/>
                </a:solidFill>
              </a:rPr>
              <a:t>Zuvela</a:t>
            </a:r>
            <a:r>
              <a:rPr lang="en-AU" dirty="0">
                <a:solidFill>
                  <a:prstClr val="black"/>
                </a:solidFill>
              </a:rPr>
              <a:t>, fitter at Christmas Creek was </a:t>
            </a:r>
            <a:r>
              <a:rPr lang="en-AU" b="1" dirty="0">
                <a:solidFill>
                  <a:srgbClr val="FF0000"/>
                </a:solidFill>
              </a:rPr>
              <a:t>crushed</a:t>
            </a:r>
            <a:r>
              <a:rPr lang="en-AU" dirty="0">
                <a:solidFill>
                  <a:prstClr val="black"/>
                </a:solidFill>
              </a:rPr>
              <a:t> under the cab of a surface miner that fell when rigging gear failed.</a:t>
            </a:r>
          </a:p>
          <a:p>
            <a:pPr>
              <a:spcAft>
                <a:spcPts val="600"/>
              </a:spcAft>
            </a:pPr>
            <a:r>
              <a:rPr lang="en-AU" dirty="0" smtClean="0">
                <a:solidFill>
                  <a:prstClr val="black"/>
                </a:solidFill>
              </a:rPr>
              <a:t>15 </a:t>
            </a:r>
            <a:r>
              <a:rPr lang="en-AU" dirty="0">
                <a:solidFill>
                  <a:prstClr val="black"/>
                </a:solidFill>
              </a:rPr>
              <a:t>Feb 2014: Wayne Fowlie, u/g operator at Central Norseman Gold died when </a:t>
            </a:r>
            <a:r>
              <a:rPr lang="en-AU" b="1" dirty="0">
                <a:solidFill>
                  <a:srgbClr val="FF0000"/>
                </a:solidFill>
              </a:rPr>
              <a:t>crushed</a:t>
            </a:r>
            <a:r>
              <a:rPr lang="en-AU" dirty="0">
                <a:solidFill>
                  <a:prstClr val="black"/>
                </a:solidFill>
              </a:rPr>
              <a:t> under a rockfall.</a:t>
            </a:r>
          </a:p>
          <a:p>
            <a:pPr>
              <a:spcAft>
                <a:spcPts val="600"/>
              </a:spcAft>
            </a:pPr>
            <a:r>
              <a:rPr lang="en-AU" dirty="0" smtClean="0">
                <a:solidFill>
                  <a:prstClr val="black"/>
                </a:solidFill>
              </a:rPr>
              <a:t>26 </a:t>
            </a:r>
            <a:r>
              <a:rPr lang="en-AU" dirty="0">
                <a:solidFill>
                  <a:prstClr val="black"/>
                </a:solidFill>
              </a:rPr>
              <a:t>May 2014: Lance Farber, contractor at Bright Star was </a:t>
            </a:r>
            <a:r>
              <a:rPr lang="en-AU" b="1" dirty="0">
                <a:solidFill>
                  <a:srgbClr val="FF0000"/>
                </a:solidFill>
              </a:rPr>
              <a:t>crushed</a:t>
            </a:r>
            <a:r>
              <a:rPr lang="en-AU" dirty="0">
                <a:solidFill>
                  <a:prstClr val="black"/>
                </a:solidFill>
              </a:rPr>
              <a:t> between the mast and the cab of a forklift whilst attempting to move the forklift.</a:t>
            </a:r>
          </a:p>
          <a:p>
            <a:pPr>
              <a:spcAft>
                <a:spcPts val="600"/>
              </a:spcAft>
            </a:pPr>
            <a:r>
              <a:rPr lang="en-AU" dirty="0" smtClean="0">
                <a:solidFill>
                  <a:prstClr val="black"/>
                </a:solidFill>
              </a:rPr>
              <a:t>29 </a:t>
            </a:r>
            <a:r>
              <a:rPr lang="en-AU" dirty="0">
                <a:solidFill>
                  <a:prstClr val="black"/>
                </a:solidFill>
              </a:rPr>
              <a:t>Sept 2014: Colin Whitton, electrician at Worsley Refinery died as a result of being </a:t>
            </a:r>
            <a:r>
              <a:rPr lang="en-AU" b="1" dirty="0">
                <a:solidFill>
                  <a:srgbClr val="FF0000"/>
                </a:solidFill>
              </a:rPr>
              <a:t>crushed</a:t>
            </a:r>
            <a:r>
              <a:rPr lang="en-AU" dirty="0">
                <a:solidFill>
                  <a:prstClr val="black"/>
                </a:solidFill>
              </a:rPr>
              <a:t>/falling down lift shaft whilst troubleshooting.</a:t>
            </a:r>
          </a:p>
          <a:p>
            <a:pPr>
              <a:spcAft>
                <a:spcPts val="600"/>
              </a:spcAft>
            </a:pPr>
            <a:r>
              <a:rPr lang="en-AU" dirty="0" smtClean="0">
                <a:solidFill>
                  <a:prstClr val="black"/>
                </a:solidFill>
              </a:rPr>
              <a:t>20 </a:t>
            </a:r>
            <a:r>
              <a:rPr lang="en-AU" dirty="0">
                <a:solidFill>
                  <a:prstClr val="black"/>
                </a:solidFill>
              </a:rPr>
              <a:t>Jan 2015: Phillip </a:t>
            </a:r>
            <a:r>
              <a:rPr lang="en-AU" dirty="0" err="1">
                <a:solidFill>
                  <a:prstClr val="black"/>
                </a:solidFill>
              </a:rPr>
              <a:t>Kitching</a:t>
            </a:r>
            <a:r>
              <a:rPr lang="en-AU" dirty="0">
                <a:solidFill>
                  <a:prstClr val="black"/>
                </a:solidFill>
              </a:rPr>
              <a:t>, fitter at Woodie </a:t>
            </a:r>
            <a:r>
              <a:rPr lang="en-AU" dirty="0" err="1">
                <a:solidFill>
                  <a:prstClr val="black"/>
                </a:solidFill>
              </a:rPr>
              <a:t>Woodie</a:t>
            </a:r>
            <a:r>
              <a:rPr lang="en-AU" dirty="0">
                <a:solidFill>
                  <a:prstClr val="black"/>
                </a:solidFill>
              </a:rPr>
              <a:t> was </a:t>
            </a:r>
            <a:r>
              <a:rPr lang="en-AU" b="1" dirty="0">
                <a:solidFill>
                  <a:srgbClr val="FF0000"/>
                </a:solidFill>
              </a:rPr>
              <a:t>crushed</a:t>
            </a:r>
            <a:r>
              <a:rPr lang="en-AU" dirty="0">
                <a:solidFill>
                  <a:prstClr val="black"/>
                </a:solidFill>
              </a:rPr>
              <a:t> during removal of a dozer belly plate</a:t>
            </a:r>
          </a:p>
        </p:txBody>
      </p:sp>
    </p:spTree>
    <p:extLst>
      <p:ext uri="{BB962C8B-B14F-4D97-AF65-F5344CB8AC3E}">
        <p14:creationId xmlns:p14="http://schemas.microsoft.com/office/powerpoint/2010/main" val="897530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41A7A57-AE52-4B8C-9CF6-0E673B4C17B0}" type="slidenum">
              <a:rPr lang="en-US" smtClean="0"/>
              <a:pPr>
                <a:defRPr/>
              </a:pPr>
              <a:t>15</a:t>
            </a:fld>
            <a:endParaRPr lang="en-US" dirty="0"/>
          </a:p>
        </p:txBody>
      </p:sp>
      <p:sp>
        <p:nvSpPr>
          <p:cNvPr id="3" name="TextBox 2"/>
          <p:cNvSpPr txBox="1"/>
          <p:nvPr/>
        </p:nvSpPr>
        <p:spPr>
          <a:xfrm>
            <a:off x="611560" y="1340768"/>
            <a:ext cx="7992888" cy="4585871"/>
          </a:xfrm>
          <a:prstGeom prst="rect">
            <a:avLst/>
          </a:prstGeom>
          <a:noFill/>
        </p:spPr>
        <p:txBody>
          <a:bodyPr wrap="square" rtlCol="0">
            <a:spAutoFit/>
          </a:bodyPr>
          <a:lstStyle/>
          <a:p>
            <a:pPr>
              <a:spcAft>
                <a:spcPts val="600"/>
              </a:spcAft>
            </a:pPr>
            <a:r>
              <a:rPr lang="en-AU" dirty="0" smtClean="0">
                <a:solidFill>
                  <a:prstClr val="black"/>
                </a:solidFill>
              </a:rPr>
              <a:t>11 </a:t>
            </a:r>
            <a:r>
              <a:rPr lang="en-AU" dirty="0">
                <a:solidFill>
                  <a:prstClr val="black"/>
                </a:solidFill>
              </a:rPr>
              <a:t>May 2015: Adam </a:t>
            </a:r>
            <a:r>
              <a:rPr lang="en-AU" dirty="0" err="1">
                <a:solidFill>
                  <a:prstClr val="black"/>
                </a:solidFill>
              </a:rPr>
              <a:t>Hardaker</a:t>
            </a:r>
            <a:r>
              <a:rPr lang="en-AU" dirty="0">
                <a:solidFill>
                  <a:prstClr val="black"/>
                </a:solidFill>
              </a:rPr>
              <a:t>, u/g operator at Nifty Copper was </a:t>
            </a:r>
            <a:r>
              <a:rPr lang="en-AU" b="1" dirty="0">
                <a:solidFill>
                  <a:srgbClr val="FF0000"/>
                </a:solidFill>
              </a:rPr>
              <a:t>crushed</a:t>
            </a:r>
            <a:r>
              <a:rPr lang="en-AU" dirty="0">
                <a:solidFill>
                  <a:prstClr val="black"/>
                </a:solidFill>
              </a:rPr>
              <a:t> </a:t>
            </a:r>
          </a:p>
          <a:p>
            <a:pPr>
              <a:spcAft>
                <a:spcPts val="600"/>
              </a:spcAft>
            </a:pPr>
            <a:r>
              <a:rPr lang="en-AU" dirty="0">
                <a:solidFill>
                  <a:prstClr val="black"/>
                </a:solidFill>
              </a:rPr>
              <a:t>when struck by a 700kg rock dislodged from a draw point.</a:t>
            </a:r>
          </a:p>
          <a:p>
            <a:pPr>
              <a:spcAft>
                <a:spcPts val="600"/>
              </a:spcAft>
            </a:pPr>
            <a:r>
              <a:rPr lang="en-AU" dirty="0" smtClean="0">
                <a:solidFill>
                  <a:prstClr val="black"/>
                </a:solidFill>
              </a:rPr>
              <a:t>15 </a:t>
            </a:r>
            <a:r>
              <a:rPr lang="en-AU" dirty="0">
                <a:solidFill>
                  <a:prstClr val="black"/>
                </a:solidFill>
              </a:rPr>
              <a:t>May 2015: Joshua Martin, u/g operator at Telfer Gold mine was </a:t>
            </a:r>
            <a:r>
              <a:rPr lang="en-AU" b="1" dirty="0">
                <a:solidFill>
                  <a:srgbClr val="FF0000"/>
                </a:solidFill>
              </a:rPr>
              <a:t>crushed</a:t>
            </a:r>
          </a:p>
          <a:p>
            <a:pPr>
              <a:spcAft>
                <a:spcPts val="600"/>
              </a:spcAft>
            </a:pPr>
            <a:r>
              <a:rPr lang="en-AU" dirty="0">
                <a:solidFill>
                  <a:prstClr val="black"/>
                </a:solidFill>
              </a:rPr>
              <a:t> between the EWP basket and the backs during charge-up work.</a:t>
            </a:r>
          </a:p>
          <a:p>
            <a:pPr>
              <a:spcAft>
                <a:spcPts val="600"/>
              </a:spcAft>
            </a:pPr>
            <a:r>
              <a:rPr lang="en-AU" dirty="0" smtClean="0">
                <a:solidFill>
                  <a:prstClr val="black"/>
                </a:solidFill>
              </a:rPr>
              <a:t>6 </a:t>
            </a:r>
            <a:r>
              <a:rPr lang="en-AU" dirty="0">
                <a:solidFill>
                  <a:prstClr val="black"/>
                </a:solidFill>
              </a:rPr>
              <a:t>Sept 2015: Hira Rewita, equipment operator at Hanking Gold died as a result of injuries when he fell from the cab of an overturned truck.</a:t>
            </a:r>
          </a:p>
          <a:p>
            <a:pPr>
              <a:spcAft>
                <a:spcPts val="600"/>
              </a:spcAft>
            </a:pPr>
            <a:r>
              <a:rPr lang="en-AU" dirty="0" smtClean="0">
                <a:solidFill>
                  <a:prstClr val="black"/>
                </a:solidFill>
              </a:rPr>
              <a:t>16 </a:t>
            </a:r>
            <a:r>
              <a:rPr lang="en-AU" dirty="0">
                <a:solidFill>
                  <a:prstClr val="black"/>
                </a:solidFill>
              </a:rPr>
              <a:t>Nov 2015: Adam </a:t>
            </a:r>
            <a:r>
              <a:rPr lang="en-AU" dirty="0" err="1">
                <a:solidFill>
                  <a:prstClr val="black"/>
                </a:solidFill>
              </a:rPr>
              <a:t>Pertulla</a:t>
            </a:r>
            <a:r>
              <a:rPr lang="en-AU" dirty="0">
                <a:solidFill>
                  <a:prstClr val="black"/>
                </a:solidFill>
              </a:rPr>
              <a:t>, u/g operator at </a:t>
            </a:r>
            <a:r>
              <a:rPr lang="en-AU" dirty="0" err="1">
                <a:solidFill>
                  <a:prstClr val="black"/>
                </a:solidFill>
              </a:rPr>
              <a:t>Paulsens</a:t>
            </a:r>
            <a:r>
              <a:rPr lang="en-AU" dirty="0">
                <a:solidFill>
                  <a:prstClr val="black"/>
                </a:solidFill>
              </a:rPr>
              <a:t> Gold Mine died as a result of heat stress.</a:t>
            </a:r>
          </a:p>
          <a:p>
            <a:pPr>
              <a:spcAft>
                <a:spcPts val="600"/>
              </a:spcAft>
            </a:pPr>
            <a:r>
              <a:rPr lang="en-AU" dirty="0" smtClean="0">
                <a:solidFill>
                  <a:prstClr val="black"/>
                </a:solidFill>
              </a:rPr>
              <a:t>25 </a:t>
            </a:r>
            <a:r>
              <a:rPr lang="en-AU" dirty="0">
                <a:solidFill>
                  <a:prstClr val="black"/>
                </a:solidFill>
              </a:rPr>
              <a:t>Nov 2015: Benjamin White, contract scaffolder at Kwinana refinery died as a result of a 12m fall into a digester vessel.</a:t>
            </a:r>
          </a:p>
          <a:p>
            <a:pPr>
              <a:spcAft>
                <a:spcPts val="600"/>
              </a:spcAft>
            </a:pPr>
            <a:r>
              <a:rPr lang="en-AU" dirty="0" smtClean="0">
                <a:solidFill>
                  <a:prstClr val="black"/>
                </a:solidFill>
              </a:rPr>
              <a:t>19 </a:t>
            </a:r>
            <a:r>
              <a:rPr lang="en-AU" dirty="0">
                <a:solidFill>
                  <a:prstClr val="black"/>
                </a:solidFill>
              </a:rPr>
              <a:t>June 2016: Lee Buzzard, fitter at </a:t>
            </a:r>
            <a:r>
              <a:rPr lang="en-AU" dirty="0" err="1">
                <a:solidFill>
                  <a:prstClr val="black"/>
                </a:solidFill>
              </a:rPr>
              <a:t>Channar</a:t>
            </a:r>
            <a:r>
              <a:rPr lang="en-AU" dirty="0">
                <a:solidFill>
                  <a:prstClr val="black"/>
                </a:solidFill>
              </a:rPr>
              <a:t> Open Pit was </a:t>
            </a:r>
            <a:r>
              <a:rPr lang="en-AU" b="1" dirty="0">
                <a:solidFill>
                  <a:srgbClr val="FF0000"/>
                </a:solidFill>
              </a:rPr>
              <a:t>crushed</a:t>
            </a:r>
            <a:r>
              <a:rPr lang="en-AU" dirty="0">
                <a:solidFill>
                  <a:prstClr val="black"/>
                </a:solidFill>
              </a:rPr>
              <a:t> whilst working on a drill rig mast.</a:t>
            </a:r>
          </a:p>
          <a:p>
            <a:pPr>
              <a:spcAft>
                <a:spcPts val="600"/>
              </a:spcAft>
            </a:pPr>
            <a:r>
              <a:rPr lang="en-AU" dirty="0" smtClean="0">
                <a:solidFill>
                  <a:prstClr val="black"/>
                </a:solidFill>
              </a:rPr>
              <a:t>26 </a:t>
            </a:r>
            <a:r>
              <a:rPr lang="en-AU" dirty="0">
                <a:solidFill>
                  <a:prstClr val="black"/>
                </a:solidFill>
              </a:rPr>
              <a:t>July 2016: Lindsay Bridges, contract Boilermaker at Central Norseman Gold was </a:t>
            </a:r>
            <a:r>
              <a:rPr lang="en-AU" b="1" dirty="0">
                <a:solidFill>
                  <a:srgbClr val="FF0000"/>
                </a:solidFill>
              </a:rPr>
              <a:t>crushed</a:t>
            </a:r>
            <a:r>
              <a:rPr lang="en-AU" dirty="0">
                <a:solidFill>
                  <a:prstClr val="black"/>
                </a:solidFill>
              </a:rPr>
              <a:t> when a structure he was working on collapsed onto him.</a:t>
            </a:r>
          </a:p>
        </p:txBody>
      </p:sp>
      <p:sp>
        <p:nvSpPr>
          <p:cNvPr id="5" name="TextBox 4"/>
          <p:cNvSpPr txBox="1"/>
          <p:nvPr/>
        </p:nvSpPr>
        <p:spPr>
          <a:xfrm>
            <a:off x="755576" y="620688"/>
            <a:ext cx="6739281" cy="523220"/>
          </a:xfrm>
          <a:prstGeom prst="rect">
            <a:avLst/>
          </a:prstGeom>
          <a:noFill/>
        </p:spPr>
        <p:txBody>
          <a:bodyPr wrap="none" rtlCol="0">
            <a:spAutoFit/>
          </a:bodyPr>
          <a:lstStyle/>
          <a:p>
            <a:r>
              <a:rPr lang="en-AU" sz="2800" dirty="0">
                <a:solidFill>
                  <a:prstClr val="black"/>
                </a:solidFill>
              </a:rPr>
              <a:t>Let’s look at the fatalities since 2012 </a:t>
            </a:r>
            <a:r>
              <a:rPr lang="en-AU" sz="2000" dirty="0">
                <a:solidFill>
                  <a:prstClr val="black"/>
                </a:solidFill>
              </a:rPr>
              <a:t>cont’d</a:t>
            </a:r>
          </a:p>
        </p:txBody>
      </p:sp>
      <p:sp>
        <p:nvSpPr>
          <p:cNvPr id="4" name="TextBox 3"/>
          <p:cNvSpPr txBox="1"/>
          <p:nvPr/>
        </p:nvSpPr>
        <p:spPr>
          <a:xfrm>
            <a:off x="593603" y="5805263"/>
            <a:ext cx="8131393" cy="461665"/>
          </a:xfrm>
          <a:prstGeom prst="rect">
            <a:avLst/>
          </a:prstGeom>
          <a:noFill/>
        </p:spPr>
        <p:txBody>
          <a:bodyPr wrap="none" rtlCol="0">
            <a:spAutoFit/>
          </a:bodyPr>
          <a:lstStyle/>
          <a:p>
            <a:r>
              <a:rPr lang="en-AU" sz="2400" b="1" dirty="0">
                <a:solidFill>
                  <a:srgbClr val="FF0000"/>
                </a:solidFill>
              </a:rPr>
              <a:t>11 out of the last 14 fatalities are due to crush injuries!</a:t>
            </a:r>
          </a:p>
        </p:txBody>
      </p:sp>
    </p:spTree>
    <p:extLst>
      <p:ext uri="{BB962C8B-B14F-4D97-AF65-F5344CB8AC3E}">
        <p14:creationId xmlns:p14="http://schemas.microsoft.com/office/powerpoint/2010/main" val="300245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41A7A57-AE52-4B8C-9CF6-0E673B4C17B0}" type="slidenum">
              <a:rPr lang="en-US" smtClean="0"/>
              <a:pPr>
                <a:defRPr/>
              </a:pPr>
              <a:t>16</a:t>
            </a:fld>
            <a:endParaRPr lang="en-US" dirty="0"/>
          </a:p>
        </p:txBody>
      </p:sp>
      <p:sp>
        <p:nvSpPr>
          <p:cNvPr id="3" name="TextBox 2"/>
          <p:cNvSpPr txBox="1"/>
          <p:nvPr/>
        </p:nvSpPr>
        <p:spPr>
          <a:xfrm>
            <a:off x="827584" y="505798"/>
            <a:ext cx="5622052" cy="523220"/>
          </a:xfrm>
          <a:prstGeom prst="rect">
            <a:avLst/>
          </a:prstGeom>
          <a:noFill/>
        </p:spPr>
        <p:txBody>
          <a:bodyPr wrap="none" rtlCol="0">
            <a:spAutoFit/>
          </a:bodyPr>
          <a:lstStyle/>
          <a:p>
            <a:r>
              <a:rPr lang="en-AU" sz="2800" dirty="0">
                <a:solidFill>
                  <a:prstClr val="black"/>
                </a:solidFill>
              </a:rPr>
              <a:t>Factors in the fatalities since 2012</a:t>
            </a:r>
          </a:p>
        </p:txBody>
      </p:sp>
      <p:sp>
        <p:nvSpPr>
          <p:cNvPr id="4" name="TextBox 3"/>
          <p:cNvSpPr txBox="1"/>
          <p:nvPr/>
        </p:nvSpPr>
        <p:spPr>
          <a:xfrm>
            <a:off x="1043608" y="1484784"/>
            <a:ext cx="6462025" cy="4093428"/>
          </a:xfrm>
          <a:prstGeom prst="rect">
            <a:avLst/>
          </a:prstGeom>
          <a:noFill/>
        </p:spPr>
        <p:txBody>
          <a:bodyPr wrap="none" rtlCol="0">
            <a:spAutoFit/>
          </a:bodyPr>
          <a:lstStyle/>
          <a:p>
            <a:pPr>
              <a:spcAft>
                <a:spcPts val="1200"/>
              </a:spcAft>
            </a:pPr>
            <a:r>
              <a:rPr lang="en-AU" sz="2000" dirty="0">
                <a:solidFill>
                  <a:prstClr val="black"/>
                </a:solidFill>
              </a:rPr>
              <a:t>From investigations, most common contributing </a:t>
            </a:r>
            <a:r>
              <a:rPr lang="en-AU" sz="2000" dirty="0" smtClean="0">
                <a:solidFill>
                  <a:prstClr val="black"/>
                </a:solidFill>
              </a:rPr>
              <a:t>factors:</a:t>
            </a:r>
            <a:endParaRPr lang="en-AU" sz="2000" dirty="0">
              <a:solidFill>
                <a:prstClr val="black"/>
              </a:solidFill>
            </a:endParaRPr>
          </a:p>
          <a:p>
            <a:pPr marL="285750" indent="-285750">
              <a:spcAft>
                <a:spcPts val="1200"/>
              </a:spcAft>
              <a:buFont typeface="Arial" panose="020B0604020202020204" pitchFamily="34" charset="0"/>
              <a:buChar char="•"/>
            </a:pPr>
            <a:r>
              <a:rPr lang="en-AU" sz="2000" dirty="0">
                <a:solidFill>
                  <a:prstClr val="black"/>
                </a:solidFill>
              </a:rPr>
              <a:t>Inadequate hazard awareness – line of fire </a:t>
            </a:r>
            <a:r>
              <a:rPr lang="en-AU" sz="2000" b="1" dirty="0">
                <a:solidFill>
                  <a:srgbClr val="0070C0"/>
                </a:solidFill>
              </a:rPr>
              <a:t>(12)</a:t>
            </a:r>
          </a:p>
          <a:p>
            <a:pPr marL="285750" indent="-285750">
              <a:spcAft>
                <a:spcPts val="1200"/>
              </a:spcAft>
              <a:buFont typeface="Arial" panose="020B0604020202020204" pitchFamily="34" charset="0"/>
              <a:buChar char="•"/>
            </a:pPr>
            <a:r>
              <a:rPr lang="en-AU" sz="2000" dirty="0">
                <a:solidFill>
                  <a:prstClr val="black"/>
                </a:solidFill>
              </a:rPr>
              <a:t>Unsafe work method </a:t>
            </a:r>
            <a:r>
              <a:rPr lang="en-AU" sz="2000" b="1" dirty="0">
                <a:solidFill>
                  <a:srgbClr val="0070C0"/>
                </a:solidFill>
              </a:rPr>
              <a:t>(9)</a:t>
            </a:r>
          </a:p>
          <a:p>
            <a:pPr marL="285750" indent="-285750">
              <a:spcAft>
                <a:spcPts val="1200"/>
              </a:spcAft>
              <a:buFont typeface="Arial" panose="020B0604020202020204" pitchFamily="34" charset="0"/>
              <a:buChar char="•"/>
            </a:pPr>
            <a:r>
              <a:rPr lang="en-AU" sz="2000" dirty="0">
                <a:solidFill>
                  <a:prstClr val="black"/>
                </a:solidFill>
              </a:rPr>
              <a:t>Unsafe act </a:t>
            </a:r>
            <a:r>
              <a:rPr lang="en-AU" sz="2000" b="1" dirty="0">
                <a:solidFill>
                  <a:srgbClr val="0070C0"/>
                </a:solidFill>
              </a:rPr>
              <a:t>(8)</a:t>
            </a:r>
          </a:p>
          <a:p>
            <a:pPr marL="285750" indent="-285750">
              <a:spcAft>
                <a:spcPts val="1200"/>
              </a:spcAft>
              <a:buFont typeface="Arial" panose="020B0604020202020204" pitchFamily="34" charset="0"/>
              <a:buChar char="•"/>
            </a:pPr>
            <a:r>
              <a:rPr lang="en-AU" sz="2000" dirty="0">
                <a:solidFill>
                  <a:prstClr val="black"/>
                </a:solidFill>
              </a:rPr>
              <a:t>Equipment design </a:t>
            </a:r>
            <a:r>
              <a:rPr lang="en-AU" sz="2000" b="1" dirty="0">
                <a:solidFill>
                  <a:srgbClr val="0070C0"/>
                </a:solidFill>
              </a:rPr>
              <a:t>(7)</a:t>
            </a:r>
          </a:p>
          <a:p>
            <a:pPr marL="285750" indent="-285750">
              <a:spcAft>
                <a:spcPts val="1200"/>
              </a:spcAft>
              <a:buFont typeface="Arial" panose="020B0604020202020204" pitchFamily="34" charset="0"/>
              <a:buChar char="•"/>
            </a:pPr>
            <a:r>
              <a:rPr lang="en-AU" sz="2000" dirty="0">
                <a:solidFill>
                  <a:prstClr val="black"/>
                </a:solidFill>
              </a:rPr>
              <a:t>Inadequate isolation </a:t>
            </a:r>
            <a:r>
              <a:rPr lang="en-AU" sz="2000" b="1" dirty="0">
                <a:solidFill>
                  <a:srgbClr val="0070C0"/>
                </a:solidFill>
              </a:rPr>
              <a:t>(4)</a:t>
            </a:r>
          </a:p>
          <a:p>
            <a:pPr marL="285750" indent="-285750">
              <a:spcAft>
                <a:spcPts val="1200"/>
              </a:spcAft>
              <a:buFont typeface="Arial" panose="020B0604020202020204" pitchFamily="34" charset="0"/>
              <a:buChar char="•"/>
            </a:pPr>
            <a:r>
              <a:rPr lang="en-AU" sz="2000" dirty="0">
                <a:solidFill>
                  <a:prstClr val="black"/>
                </a:solidFill>
              </a:rPr>
              <a:t>Equipment failure </a:t>
            </a:r>
            <a:r>
              <a:rPr lang="en-AU" sz="2000" b="1" dirty="0">
                <a:solidFill>
                  <a:srgbClr val="0070C0"/>
                </a:solidFill>
              </a:rPr>
              <a:t>(4)</a:t>
            </a:r>
          </a:p>
          <a:p>
            <a:pPr marL="285750" indent="-285750">
              <a:spcAft>
                <a:spcPts val="1200"/>
              </a:spcAft>
              <a:buFont typeface="Arial" panose="020B0604020202020204" pitchFamily="34" charset="0"/>
              <a:buChar char="•"/>
            </a:pPr>
            <a:r>
              <a:rPr lang="en-AU" sz="2000" dirty="0">
                <a:solidFill>
                  <a:prstClr val="black"/>
                </a:solidFill>
              </a:rPr>
              <a:t>Unsafe workplace conditions </a:t>
            </a:r>
            <a:r>
              <a:rPr lang="en-AU" sz="2000" b="1" dirty="0">
                <a:solidFill>
                  <a:srgbClr val="0070C0"/>
                </a:solidFill>
              </a:rPr>
              <a:t>(3)</a:t>
            </a:r>
          </a:p>
          <a:p>
            <a:pPr marL="285750" indent="-285750">
              <a:spcAft>
                <a:spcPts val="1200"/>
              </a:spcAft>
              <a:buFont typeface="Arial" panose="020B0604020202020204" pitchFamily="34" charset="0"/>
              <a:buChar char="•"/>
            </a:pPr>
            <a:r>
              <a:rPr lang="en-AU" sz="2000" dirty="0">
                <a:solidFill>
                  <a:prstClr val="black"/>
                </a:solidFill>
              </a:rPr>
              <a:t>Inadequate warnings </a:t>
            </a:r>
            <a:r>
              <a:rPr lang="en-AU" sz="2000" b="1" dirty="0">
                <a:solidFill>
                  <a:srgbClr val="0070C0"/>
                </a:solidFill>
              </a:rPr>
              <a:t>(3)</a:t>
            </a:r>
          </a:p>
        </p:txBody>
      </p:sp>
      <p:sp>
        <p:nvSpPr>
          <p:cNvPr id="5" name="TextBox 4"/>
          <p:cNvSpPr txBox="1"/>
          <p:nvPr/>
        </p:nvSpPr>
        <p:spPr>
          <a:xfrm>
            <a:off x="827584" y="5804232"/>
            <a:ext cx="7584127" cy="369332"/>
          </a:xfrm>
          <a:prstGeom prst="rect">
            <a:avLst/>
          </a:prstGeom>
          <a:noFill/>
        </p:spPr>
        <p:txBody>
          <a:bodyPr wrap="none" rtlCol="0">
            <a:spAutoFit/>
          </a:bodyPr>
          <a:lstStyle/>
          <a:p>
            <a:r>
              <a:rPr lang="en-AU" dirty="0">
                <a:solidFill>
                  <a:prstClr val="black"/>
                </a:solidFill>
              </a:rPr>
              <a:t>Note: Some investigations are still underway and subject to legal opinion.</a:t>
            </a:r>
          </a:p>
        </p:txBody>
      </p:sp>
    </p:spTree>
    <p:extLst>
      <p:ext uri="{BB962C8B-B14F-4D97-AF65-F5344CB8AC3E}">
        <p14:creationId xmlns:p14="http://schemas.microsoft.com/office/powerpoint/2010/main" val="349792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additive="base">
                                        <p:cTn id="3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476672"/>
            <a:ext cx="7772400" cy="608013"/>
          </a:xfrm>
        </p:spPr>
        <p:txBody>
          <a:bodyPr/>
          <a:lstStyle/>
          <a:p>
            <a:r>
              <a:rPr lang="en-AU" dirty="0" smtClean="0">
                <a:solidFill>
                  <a:schemeClr val="tx1"/>
                </a:solidFill>
              </a:rPr>
              <a:t>Summary of </a:t>
            </a:r>
            <a:r>
              <a:rPr lang="en-AU" dirty="0">
                <a:solidFill>
                  <a:schemeClr val="tx1"/>
                </a:solidFill>
              </a:rPr>
              <a:t>f</a:t>
            </a:r>
            <a:r>
              <a:rPr lang="en-AU" dirty="0" smtClean="0">
                <a:solidFill>
                  <a:schemeClr val="tx1"/>
                </a:solidFill>
              </a:rPr>
              <a:t>atality </a:t>
            </a:r>
            <a:r>
              <a:rPr lang="en-AU" dirty="0">
                <a:solidFill>
                  <a:schemeClr val="tx1"/>
                </a:solidFill>
              </a:rPr>
              <a:t>c</a:t>
            </a:r>
            <a:r>
              <a:rPr lang="en-AU" dirty="0" smtClean="0">
                <a:solidFill>
                  <a:schemeClr val="tx1"/>
                </a:solidFill>
              </a:rPr>
              <a:t>auses – 1970 to 2016</a:t>
            </a:r>
            <a:endParaRPr lang="en-AU" dirty="0">
              <a:solidFill>
                <a:schemeClr val="tx1"/>
              </a:solidFill>
            </a:endParaRPr>
          </a:p>
        </p:txBody>
      </p:sp>
      <p:sp>
        <p:nvSpPr>
          <p:cNvPr id="4" name="Line Callout 2 3"/>
          <p:cNvSpPr/>
          <p:nvPr/>
        </p:nvSpPr>
        <p:spPr bwMode="auto">
          <a:xfrm>
            <a:off x="1331640" y="5841268"/>
            <a:ext cx="1584176" cy="504056"/>
          </a:xfrm>
          <a:prstGeom prst="borderCallout2">
            <a:avLst>
              <a:gd name="adj1" fmla="val 50857"/>
              <a:gd name="adj2" fmla="val 100979"/>
              <a:gd name="adj3" fmla="val -96838"/>
              <a:gd name="adj4" fmla="val 112566"/>
              <a:gd name="adj5" fmla="val -236820"/>
              <a:gd name="adj6" fmla="val 17451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AU" sz="1400" dirty="0">
                <a:solidFill>
                  <a:prstClr val="black"/>
                </a:solidFill>
              </a:rPr>
              <a:t>6 fatalities in one event in 1989</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717" y="1340768"/>
            <a:ext cx="4535492" cy="444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fontAlgn="base">
              <a:spcBef>
                <a:spcPct val="0"/>
              </a:spcBef>
              <a:spcAft>
                <a:spcPct val="0"/>
              </a:spcAft>
              <a:defRPr/>
            </a:pPr>
            <a:fld id="{CB34EFFD-3D38-454F-BF4C-702427A67346}" type="slidenum">
              <a:rPr lang="en-US" sz="1200" smtClean="0"/>
              <a:pPr fontAlgn="base">
                <a:spcBef>
                  <a:spcPct val="0"/>
                </a:spcBef>
                <a:spcAft>
                  <a:spcPct val="0"/>
                </a:spcAft>
                <a:defRPr/>
              </a:pPr>
              <a:t>17</a:t>
            </a:fld>
            <a:endParaRPr lang="en-US" sz="1200" dirty="0"/>
          </a:p>
        </p:txBody>
      </p:sp>
    </p:spTree>
    <p:extLst>
      <p:ext uri="{BB962C8B-B14F-4D97-AF65-F5344CB8AC3E}">
        <p14:creationId xmlns:p14="http://schemas.microsoft.com/office/powerpoint/2010/main" val="197402663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52119" y="2153980"/>
            <a:ext cx="3209923" cy="646331"/>
          </a:xfrm>
          <a:prstGeom prst="rect">
            <a:avLst/>
          </a:prstGeom>
          <a:noFill/>
        </p:spPr>
        <p:txBody>
          <a:bodyPr wrap="square" rtlCol="0">
            <a:spAutoFit/>
          </a:bodyPr>
          <a:lstStyle/>
          <a:p>
            <a:r>
              <a:rPr lang="en-AU" dirty="0">
                <a:solidFill>
                  <a:prstClr val="black"/>
                </a:solidFill>
              </a:rPr>
              <a:t>Some improvement – more work to be done</a:t>
            </a:r>
          </a:p>
        </p:txBody>
      </p:sp>
      <p:sp>
        <p:nvSpPr>
          <p:cNvPr id="9" name="Right Brace 8"/>
          <p:cNvSpPr/>
          <p:nvPr/>
        </p:nvSpPr>
        <p:spPr bwMode="auto">
          <a:xfrm>
            <a:off x="5070340" y="3356992"/>
            <a:ext cx="77724" cy="504056"/>
          </a:xfrm>
          <a:prstGeom prst="rightBrac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10" name="TextBox 9"/>
          <p:cNvSpPr txBox="1"/>
          <p:nvPr/>
        </p:nvSpPr>
        <p:spPr>
          <a:xfrm>
            <a:off x="5192181" y="3212976"/>
            <a:ext cx="3518912" cy="923330"/>
          </a:xfrm>
          <a:prstGeom prst="rect">
            <a:avLst/>
          </a:prstGeom>
          <a:noFill/>
        </p:spPr>
        <p:txBody>
          <a:bodyPr wrap="none" rtlCol="0">
            <a:spAutoFit/>
          </a:bodyPr>
          <a:lstStyle/>
          <a:p>
            <a:r>
              <a:rPr lang="en-AU" dirty="0">
                <a:solidFill>
                  <a:prstClr val="black"/>
                </a:solidFill>
              </a:rPr>
              <a:t>Reasonable improvement – due </a:t>
            </a:r>
            <a:br>
              <a:rPr lang="en-AU" dirty="0">
                <a:solidFill>
                  <a:prstClr val="black"/>
                </a:solidFill>
              </a:rPr>
            </a:br>
            <a:r>
              <a:rPr lang="en-AU" dirty="0">
                <a:solidFill>
                  <a:prstClr val="black"/>
                </a:solidFill>
              </a:rPr>
              <a:t>mainly to improved ground </a:t>
            </a:r>
          </a:p>
          <a:p>
            <a:r>
              <a:rPr lang="en-AU" dirty="0">
                <a:solidFill>
                  <a:prstClr val="black"/>
                </a:solidFill>
              </a:rPr>
              <a:t>support practices</a:t>
            </a:r>
          </a:p>
        </p:txBody>
      </p:sp>
      <p:sp>
        <p:nvSpPr>
          <p:cNvPr id="11" name="Right Brace 10"/>
          <p:cNvSpPr/>
          <p:nvPr/>
        </p:nvSpPr>
        <p:spPr bwMode="auto">
          <a:xfrm>
            <a:off x="5070340" y="4377877"/>
            <a:ext cx="77724" cy="626368"/>
          </a:xfrm>
          <a:prstGeom prst="rightBrac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12" name="TextBox 11"/>
          <p:cNvSpPr txBox="1"/>
          <p:nvPr/>
        </p:nvSpPr>
        <p:spPr>
          <a:xfrm>
            <a:off x="5181210" y="4365104"/>
            <a:ext cx="3809697" cy="646331"/>
          </a:xfrm>
          <a:prstGeom prst="rect">
            <a:avLst/>
          </a:prstGeom>
          <a:noFill/>
        </p:spPr>
        <p:txBody>
          <a:bodyPr wrap="none" rtlCol="0">
            <a:spAutoFit/>
          </a:bodyPr>
          <a:lstStyle/>
          <a:p>
            <a:r>
              <a:rPr lang="en-AU" dirty="0">
                <a:solidFill>
                  <a:prstClr val="black"/>
                </a:solidFill>
              </a:rPr>
              <a:t>More work needed in area of traffic </a:t>
            </a:r>
            <a:br>
              <a:rPr lang="en-AU" dirty="0">
                <a:solidFill>
                  <a:prstClr val="black"/>
                </a:solidFill>
              </a:rPr>
            </a:br>
            <a:r>
              <a:rPr lang="en-AU" dirty="0">
                <a:solidFill>
                  <a:prstClr val="black"/>
                </a:solidFill>
              </a:rPr>
              <a:t>management and driving safety</a:t>
            </a:r>
          </a:p>
        </p:txBody>
      </p:sp>
      <p:sp>
        <p:nvSpPr>
          <p:cNvPr id="13" name="Right Brace 12"/>
          <p:cNvSpPr/>
          <p:nvPr/>
        </p:nvSpPr>
        <p:spPr bwMode="auto">
          <a:xfrm>
            <a:off x="5103486" y="5483061"/>
            <a:ext cx="77724" cy="626368"/>
          </a:xfrm>
          <a:prstGeom prst="rightBrace">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14" name="TextBox 13"/>
          <p:cNvSpPr txBox="1"/>
          <p:nvPr/>
        </p:nvSpPr>
        <p:spPr>
          <a:xfrm>
            <a:off x="5192181" y="5517232"/>
            <a:ext cx="4066178" cy="646331"/>
          </a:xfrm>
          <a:prstGeom prst="rect">
            <a:avLst/>
          </a:prstGeom>
          <a:noFill/>
        </p:spPr>
        <p:txBody>
          <a:bodyPr wrap="none" rtlCol="0">
            <a:spAutoFit/>
          </a:bodyPr>
          <a:lstStyle/>
          <a:p>
            <a:r>
              <a:rPr lang="en-AU" dirty="0">
                <a:solidFill>
                  <a:prstClr val="black"/>
                </a:solidFill>
              </a:rPr>
              <a:t>Improvements due mainly to effective </a:t>
            </a:r>
            <a:br>
              <a:rPr lang="en-AU" dirty="0">
                <a:solidFill>
                  <a:prstClr val="black"/>
                </a:solidFill>
              </a:rPr>
            </a:br>
            <a:r>
              <a:rPr lang="en-AU" dirty="0">
                <a:solidFill>
                  <a:prstClr val="black"/>
                </a:solidFill>
              </a:rPr>
              <a:t>guarding and isolation practices</a:t>
            </a:r>
          </a:p>
        </p:txBody>
      </p:sp>
      <p:sp>
        <p:nvSpPr>
          <p:cNvPr id="15" name="Title 6"/>
          <p:cNvSpPr>
            <a:spLocks noGrp="1"/>
          </p:cNvSpPr>
          <p:nvPr>
            <p:ph type="title" idx="4294967295"/>
          </p:nvPr>
        </p:nvSpPr>
        <p:spPr>
          <a:xfrm>
            <a:off x="323528" y="548035"/>
            <a:ext cx="7772400" cy="720725"/>
          </a:xfrm>
        </p:spPr>
        <p:txBody>
          <a:bodyPr/>
          <a:lstStyle/>
          <a:p>
            <a:r>
              <a:rPr lang="en-AU" dirty="0" smtClean="0">
                <a:solidFill>
                  <a:schemeClr val="tx1"/>
                </a:solidFill>
              </a:rPr>
              <a:t>Summary of fatalities </a:t>
            </a:r>
            <a:r>
              <a:rPr lang="en-AU" dirty="0">
                <a:solidFill>
                  <a:schemeClr val="tx1"/>
                </a:solidFill>
              </a:rPr>
              <a:t>c</a:t>
            </a:r>
            <a:r>
              <a:rPr lang="en-AU" dirty="0" smtClean="0">
                <a:solidFill>
                  <a:schemeClr val="tx1"/>
                </a:solidFill>
              </a:rPr>
              <a:t>aused by crush injuries</a:t>
            </a:r>
            <a:endParaRPr lang="en-AU" dirty="0">
              <a:solidFill>
                <a:schemeClr val="tx1"/>
              </a:solidFill>
            </a:endParaRPr>
          </a:p>
        </p:txBody>
      </p:sp>
      <p:sp>
        <p:nvSpPr>
          <p:cNvPr id="16" name="TextBox 15"/>
          <p:cNvSpPr txBox="1"/>
          <p:nvPr/>
        </p:nvSpPr>
        <p:spPr>
          <a:xfrm>
            <a:off x="5436096" y="1556792"/>
            <a:ext cx="2106667" cy="400110"/>
          </a:xfrm>
          <a:prstGeom prst="rect">
            <a:avLst/>
          </a:prstGeom>
          <a:noFill/>
        </p:spPr>
        <p:txBody>
          <a:bodyPr wrap="none" rtlCol="0">
            <a:spAutoFit/>
          </a:bodyPr>
          <a:lstStyle/>
          <a:p>
            <a:r>
              <a:rPr lang="en-AU" sz="2000" dirty="0">
                <a:solidFill>
                  <a:srgbClr val="CF5E31"/>
                </a:solidFill>
              </a:rPr>
              <a:t>Current progress</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460" y="1268760"/>
            <a:ext cx="2981696" cy="507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fontAlgn="base">
              <a:spcBef>
                <a:spcPct val="0"/>
              </a:spcBef>
              <a:spcAft>
                <a:spcPct val="0"/>
              </a:spcAft>
              <a:defRPr/>
            </a:pPr>
            <a:fld id="{CB34EFFD-3D38-454F-BF4C-702427A67346}" type="slidenum">
              <a:rPr lang="en-US" sz="1200" smtClean="0"/>
              <a:pPr fontAlgn="base">
                <a:spcBef>
                  <a:spcPct val="0"/>
                </a:spcBef>
                <a:spcAft>
                  <a:spcPct val="0"/>
                </a:spcAft>
                <a:defRPr/>
              </a:pPr>
              <a:t>18</a:t>
            </a:fld>
            <a:endParaRPr lang="en-US" sz="1200" dirty="0"/>
          </a:p>
        </p:txBody>
      </p:sp>
      <p:sp>
        <p:nvSpPr>
          <p:cNvPr id="3" name="Right Arrow 2"/>
          <p:cNvSpPr/>
          <p:nvPr/>
        </p:nvSpPr>
        <p:spPr bwMode="auto">
          <a:xfrm flipH="1">
            <a:off x="5083281" y="2354256"/>
            <a:ext cx="568838" cy="24578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Tree>
    <p:extLst>
      <p:ext uri="{BB962C8B-B14F-4D97-AF65-F5344CB8AC3E}">
        <p14:creationId xmlns:p14="http://schemas.microsoft.com/office/powerpoint/2010/main" val="3529401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12" grpId="0"/>
      <p:bldP spid="13" grpId="0" animBg="1"/>
      <p:bldP spid="14" grpId="0"/>
      <p:bldP spid="16"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404664"/>
            <a:ext cx="7281160" cy="954107"/>
          </a:xfrm>
          <a:prstGeom prst="rect">
            <a:avLst/>
          </a:prstGeom>
          <a:noFill/>
        </p:spPr>
        <p:txBody>
          <a:bodyPr wrap="none" rtlCol="0">
            <a:spAutoFit/>
          </a:bodyPr>
          <a:lstStyle/>
          <a:p>
            <a:r>
              <a:rPr lang="en-AU" sz="2800" dirty="0">
                <a:solidFill>
                  <a:prstClr val="black"/>
                </a:solidFill>
              </a:rPr>
              <a:t>Number of fatalities where cause of death is </a:t>
            </a:r>
            <a:br>
              <a:rPr lang="en-AU" sz="2800" dirty="0">
                <a:solidFill>
                  <a:prstClr val="black"/>
                </a:solidFill>
              </a:rPr>
            </a:br>
            <a:r>
              <a:rPr lang="en-AU" sz="2800" dirty="0">
                <a:solidFill>
                  <a:prstClr val="black"/>
                </a:solidFill>
              </a:rPr>
              <a:t>crush-type injuries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976" y="1628800"/>
            <a:ext cx="778648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40151" y="5902533"/>
            <a:ext cx="1479892" cy="369332"/>
          </a:xfrm>
          <a:prstGeom prst="rect">
            <a:avLst/>
          </a:prstGeom>
          <a:noFill/>
        </p:spPr>
        <p:txBody>
          <a:bodyPr wrap="none" rtlCol="0">
            <a:spAutoFit/>
          </a:bodyPr>
          <a:lstStyle/>
          <a:p>
            <a:r>
              <a:rPr lang="en-AU" dirty="0">
                <a:solidFill>
                  <a:srgbClr val="CF5E31"/>
                </a:solidFill>
              </a:rPr>
              <a:t>199 fatalities</a:t>
            </a:r>
          </a:p>
        </p:txBody>
      </p:sp>
      <p:sp>
        <p:nvSpPr>
          <p:cNvPr id="2" name="Slide Number Placeholder 1"/>
          <p:cNvSpPr>
            <a:spLocks noGrp="1"/>
          </p:cNvSpPr>
          <p:nvPr>
            <p:ph type="sldNum" sz="quarter" idx="10"/>
          </p:nvPr>
        </p:nvSpPr>
        <p:spPr/>
        <p:txBody>
          <a:bodyPr/>
          <a:lstStyle/>
          <a:p>
            <a:pPr fontAlgn="base">
              <a:spcBef>
                <a:spcPct val="0"/>
              </a:spcBef>
              <a:spcAft>
                <a:spcPct val="0"/>
              </a:spcAft>
              <a:defRPr/>
            </a:pPr>
            <a:fld id="{CB34EFFD-3D38-454F-BF4C-702427A67346}" type="slidenum">
              <a:rPr lang="en-US" sz="1200" smtClean="0"/>
              <a:pPr fontAlgn="base">
                <a:spcBef>
                  <a:spcPct val="0"/>
                </a:spcBef>
                <a:spcAft>
                  <a:spcPct val="0"/>
                </a:spcAft>
                <a:defRPr/>
              </a:pPr>
              <a:t>19</a:t>
            </a:fld>
            <a:endParaRPr lang="en-US" sz="1200" dirty="0"/>
          </a:p>
        </p:txBody>
      </p:sp>
    </p:spTree>
    <p:extLst>
      <p:ext uri="{BB962C8B-B14F-4D97-AF65-F5344CB8AC3E}">
        <p14:creationId xmlns:p14="http://schemas.microsoft.com/office/powerpoint/2010/main" val="317856075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solidFill>
                  <a:srgbClr val="CF5E31"/>
                </a:solidFill>
              </a:rPr>
              <a:t>State-of-play for safety performance in WA</a:t>
            </a:r>
            <a:endParaRPr lang="en-AU" dirty="0">
              <a:solidFill>
                <a:srgbClr val="CF5E31"/>
              </a:solidFill>
            </a:endParaRPr>
          </a:p>
        </p:txBody>
      </p:sp>
      <p:sp>
        <p:nvSpPr>
          <p:cNvPr id="60419" name="Subtitle 4"/>
          <p:cNvSpPr>
            <a:spLocks noGrp="1"/>
          </p:cNvSpPr>
          <p:nvPr>
            <p:ph idx="1"/>
          </p:nvPr>
        </p:nvSpPr>
        <p:spPr>
          <a:xfrm>
            <a:off x="685800" y="1600200"/>
            <a:ext cx="8134672" cy="4495800"/>
          </a:xfrm>
        </p:spPr>
        <p:txBody>
          <a:bodyPr/>
          <a:lstStyle/>
          <a:p>
            <a:pPr>
              <a:buFontTx/>
              <a:buNone/>
              <a:defRPr/>
            </a:pPr>
            <a:endParaRPr lang="en-AU" dirty="0" smtClean="0">
              <a:cs typeface="+mn-cs"/>
            </a:endParaRPr>
          </a:p>
          <a:p>
            <a:pPr>
              <a:buFontTx/>
              <a:buNone/>
              <a:defRPr/>
            </a:pPr>
            <a:endParaRPr lang="en-AU" dirty="0" smtClean="0">
              <a:cs typeface="+mn-cs"/>
            </a:endParaRPr>
          </a:p>
          <a:p>
            <a:pPr>
              <a:buFontTx/>
              <a:buNone/>
              <a:defRPr/>
            </a:pPr>
            <a:endParaRPr lang="en-AU" dirty="0" smtClean="0">
              <a:cs typeface="+mn-cs"/>
            </a:endParaRPr>
          </a:p>
          <a:p>
            <a:pPr>
              <a:buFontTx/>
              <a:buNone/>
              <a:defRPr/>
            </a:pPr>
            <a:endParaRPr lang="en-AU" dirty="0" smtClean="0">
              <a:cs typeface="+mn-cs"/>
            </a:endParaRPr>
          </a:p>
          <a:p>
            <a:pPr>
              <a:spcBef>
                <a:spcPts val="0"/>
              </a:spcBef>
              <a:buNone/>
            </a:pPr>
            <a:endParaRPr lang="en-AU" sz="2000" dirty="0" smtClean="0"/>
          </a:p>
          <a:p>
            <a:pPr>
              <a:spcBef>
                <a:spcPts val="0"/>
              </a:spcBef>
              <a:buNone/>
            </a:pPr>
            <a:endParaRPr lang="en-AU" sz="2000" dirty="0" smtClean="0"/>
          </a:p>
          <a:p>
            <a:pPr algn="r">
              <a:buNone/>
            </a:pPr>
            <a:endParaRPr lang="en-AU" sz="2000" dirty="0" smtClean="0"/>
          </a:p>
          <a:p>
            <a:pPr algn="r">
              <a:buFontTx/>
              <a:buNone/>
            </a:pPr>
            <a:r>
              <a:rPr lang="en-AU" dirty="0" smtClean="0"/>
              <a:t> </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a:t>
            </a:fld>
            <a:endParaRPr lang="en-US" dirty="0"/>
          </a:p>
        </p:txBody>
      </p:sp>
    </p:spTree>
    <p:extLst>
      <p:ext uri="{BB962C8B-B14F-4D97-AF65-F5344CB8AC3E}">
        <p14:creationId xmlns:p14="http://schemas.microsoft.com/office/powerpoint/2010/main" val="2502126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608" y="2132856"/>
            <a:ext cx="6768752" cy="1938992"/>
          </a:xfrm>
          <a:prstGeom prst="rect">
            <a:avLst/>
          </a:prstGeom>
          <a:noFill/>
        </p:spPr>
        <p:txBody>
          <a:bodyPr wrap="square" rtlCol="0">
            <a:spAutoFit/>
          </a:bodyPr>
          <a:lstStyle/>
          <a:p>
            <a:pPr algn="ctr"/>
            <a:r>
              <a:rPr lang="en-AU" sz="4000" dirty="0">
                <a:solidFill>
                  <a:prstClr val="black"/>
                </a:solidFill>
              </a:rPr>
              <a:t>Fatalities are not the </a:t>
            </a:r>
          </a:p>
          <a:p>
            <a:pPr algn="ctr"/>
            <a:r>
              <a:rPr lang="en-AU" sz="4000" dirty="0">
                <a:solidFill>
                  <a:prstClr val="black"/>
                </a:solidFill>
              </a:rPr>
              <a:t>only outcome </a:t>
            </a:r>
          </a:p>
          <a:p>
            <a:pPr algn="ctr"/>
            <a:r>
              <a:rPr lang="en-AU" sz="4000" dirty="0">
                <a:solidFill>
                  <a:prstClr val="black"/>
                </a:solidFill>
              </a:rPr>
              <a:t>of these events</a:t>
            </a:r>
          </a:p>
        </p:txBody>
      </p:sp>
      <p:sp>
        <p:nvSpPr>
          <p:cNvPr id="2" name="Slide Number Placeholder 1"/>
          <p:cNvSpPr>
            <a:spLocks noGrp="1"/>
          </p:cNvSpPr>
          <p:nvPr>
            <p:ph type="sldNum" sz="quarter" idx="10"/>
          </p:nvPr>
        </p:nvSpPr>
        <p:spPr/>
        <p:txBody>
          <a:bodyPr/>
          <a:lstStyle/>
          <a:p>
            <a:pPr fontAlgn="base">
              <a:spcBef>
                <a:spcPct val="0"/>
              </a:spcBef>
              <a:spcAft>
                <a:spcPct val="0"/>
              </a:spcAft>
              <a:defRPr/>
            </a:pPr>
            <a:fld id="{CB34EFFD-3D38-454F-BF4C-702427A67346}" type="slidenum">
              <a:rPr lang="en-US" sz="1200" smtClean="0"/>
              <a:pPr fontAlgn="base">
                <a:spcBef>
                  <a:spcPct val="0"/>
                </a:spcBef>
                <a:spcAft>
                  <a:spcPct val="0"/>
                </a:spcAft>
                <a:defRPr/>
              </a:pPr>
              <a:t>20</a:t>
            </a:fld>
            <a:endParaRPr lang="en-US" sz="1200" dirty="0"/>
          </a:p>
        </p:txBody>
      </p:sp>
    </p:spTree>
    <p:extLst>
      <p:ext uri="{BB962C8B-B14F-4D97-AF65-F5344CB8AC3E}">
        <p14:creationId xmlns:p14="http://schemas.microsoft.com/office/powerpoint/2010/main" val="240856349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solidFill>
                  <a:schemeClr val="tx1"/>
                </a:solidFill>
              </a:rPr>
              <a:t>Analysing the data</a:t>
            </a:r>
            <a:endParaRPr lang="en-AU" dirty="0">
              <a:solidFill>
                <a:schemeClr val="tx1"/>
              </a:solidFill>
            </a:endParaRPr>
          </a:p>
        </p:txBody>
      </p:sp>
      <p:sp>
        <p:nvSpPr>
          <p:cNvPr id="5" name="Text Placeholder 4"/>
          <p:cNvSpPr>
            <a:spLocks noGrp="1"/>
          </p:cNvSpPr>
          <p:nvPr>
            <p:ph type="body" idx="1"/>
          </p:nvPr>
        </p:nvSpPr>
        <p:spPr>
          <a:xfrm>
            <a:off x="899592" y="1555035"/>
            <a:ext cx="4040188" cy="639762"/>
          </a:xfrm>
        </p:spPr>
        <p:txBody>
          <a:bodyPr/>
          <a:lstStyle/>
          <a:p>
            <a:r>
              <a:rPr lang="en-AU" dirty="0" smtClean="0"/>
              <a:t>Fatality review</a:t>
            </a:r>
            <a:endParaRPr lang="en-AU" dirty="0"/>
          </a:p>
        </p:txBody>
      </p:sp>
      <p:sp>
        <p:nvSpPr>
          <p:cNvPr id="7" name="Text Placeholder 6"/>
          <p:cNvSpPr>
            <a:spLocks noGrp="1"/>
          </p:cNvSpPr>
          <p:nvPr>
            <p:ph type="body" sz="quarter" idx="3"/>
          </p:nvPr>
        </p:nvSpPr>
        <p:spPr/>
        <p:txBody>
          <a:bodyPr/>
          <a:lstStyle/>
          <a:p>
            <a:r>
              <a:rPr lang="en-AU" dirty="0" smtClean="0"/>
              <a:t>Serious injury review</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5203">
            <a:off x="4860032" y="2354304"/>
            <a:ext cx="2666876" cy="37794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02386">
            <a:off x="853859" y="2372758"/>
            <a:ext cx="2749396" cy="388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599E128A-5A70-41FC-AA36-C77879C61051}" type="slidenum">
              <a:rPr lang="en-US" smtClean="0"/>
              <a:pPr>
                <a:defRPr/>
              </a:pPr>
              <a:t>21</a:t>
            </a:fld>
            <a:endParaRPr lang="en-US" dirty="0"/>
          </a:p>
        </p:txBody>
      </p:sp>
    </p:spTree>
    <p:extLst>
      <p:ext uri="{BB962C8B-B14F-4D97-AF65-F5344CB8AC3E}">
        <p14:creationId xmlns:p14="http://schemas.microsoft.com/office/powerpoint/2010/main" val="228652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3568" y="476672"/>
            <a:ext cx="8424863" cy="576263"/>
          </a:xfrm>
        </p:spPr>
        <p:txBody>
          <a:bodyPr/>
          <a:lstStyle/>
          <a:p>
            <a:r>
              <a:rPr lang="en-AU" dirty="0" smtClean="0">
                <a:solidFill>
                  <a:schemeClr val="tx1"/>
                </a:solidFill>
              </a:rPr>
              <a:t>Considering injuries – normalised </a:t>
            </a:r>
            <a:r>
              <a:rPr lang="en-AU" dirty="0">
                <a:solidFill>
                  <a:schemeClr val="tx1"/>
                </a:solidFill>
              </a:rPr>
              <a:t>annual injury rate/1000 FTE employees</a:t>
            </a:r>
          </a:p>
        </p:txBody>
      </p:sp>
      <p:pic>
        <p:nvPicPr>
          <p:cNvPr id="102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827584" y="1196553"/>
            <a:ext cx="7915275"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fontAlgn="base">
              <a:spcBef>
                <a:spcPct val="0"/>
              </a:spcBef>
              <a:spcAft>
                <a:spcPct val="0"/>
              </a:spcAft>
              <a:defRPr/>
            </a:pPr>
            <a:fld id="{CB34EFFD-3D38-454F-BF4C-702427A67346}" type="slidenum">
              <a:rPr lang="en-US" sz="1200" smtClean="0"/>
              <a:pPr fontAlgn="base">
                <a:spcBef>
                  <a:spcPct val="0"/>
                </a:spcBef>
                <a:spcAft>
                  <a:spcPct val="0"/>
                </a:spcAft>
                <a:defRPr/>
              </a:pPr>
              <a:t>22</a:t>
            </a:fld>
            <a:endParaRPr lang="en-US" sz="1200" dirty="0"/>
          </a:p>
        </p:txBody>
      </p:sp>
      <p:sp>
        <p:nvSpPr>
          <p:cNvPr id="4" name="Line Callout 2 3"/>
          <p:cNvSpPr/>
          <p:nvPr/>
        </p:nvSpPr>
        <p:spPr bwMode="auto">
          <a:xfrm>
            <a:off x="4139952" y="4221088"/>
            <a:ext cx="1872208" cy="360040"/>
          </a:xfrm>
          <a:prstGeom prst="borderCallout2">
            <a:avLst>
              <a:gd name="adj1" fmla="val 60209"/>
              <a:gd name="adj2" fmla="val 99693"/>
              <a:gd name="adj3" fmla="val 56683"/>
              <a:gd name="adj4" fmla="val 115271"/>
              <a:gd name="adj5" fmla="val 212211"/>
              <a:gd name="adj6" fmla="val 140423"/>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AU" sz="1600" dirty="0">
                <a:solidFill>
                  <a:prstClr val="black"/>
                </a:solidFill>
              </a:rPr>
              <a:t>217 AFC injuries</a:t>
            </a:r>
          </a:p>
        </p:txBody>
      </p:sp>
    </p:spTree>
    <p:extLst>
      <p:ext uri="{BB962C8B-B14F-4D97-AF65-F5344CB8AC3E}">
        <p14:creationId xmlns:p14="http://schemas.microsoft.com/office/powerpoint/2010/main" val="21051990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3428" y="237702"/>
            <a:ext cx="8889026" cy="1143000"/>
          </a:xfrm>
        </p:spPr>
        <p:txBody>
          <a:bodyPr/>
          <a:lstStyle/>
          <a:p>
            <a:r>
              <a:rPr lang="en-AU" dirty="0" smtClean="0">
                <a:solidFill>
                  <a:schemeClr val="tx1"/>
                </a:solidFill>
              </a:rPr>
              <a:t>From serious </a:t>
            </a:r>
            <a:r>
              <a:rPr lang="en-AU" dirty="0">
                <a:solidFill>
                  <a:schemeClr val="tx1"/>
                </a:solidFill>
              </a:rPr>
              <a:t>i</a:t>
            </a:r>
            <a:r>
              <a:rPr lang="en-AU" dirty="0" smtClean="0">
                <a:solidFill>
                  <a:schemeClr val="tx1"/>
                </a:solidFill>
              </a:rPr>
              <a:t>njuries review – July to December 2013</a:t>
            </a:r>
            <a:br>
              <a:rPr lang="en-AU" dirty="0" smtClean="0">
                <a:solidFill>
                  <a:schemeClr val="tx1"/>
                </a:solidFill>
              </a:rPr>
            </a:br>
            <a:r>
              <a:rPr lang="en-AU" sz="1800" dirty="0" smtClean="0">
                <a:solidFill>
                  <a:schemeClr val="tx1"/>
                </a:solidFill>
              </a:rPr>
              <a:t>High-consequence serious injuries by nature of injury and work scenario</a:t>
            </a:r>
            <a:endParaRPr lang="en-AU" sz="1800" dirty="0">
              <a:solidFill>
                <a:schemeClr val="tx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04" y="1380702"/>
            <a:ext cx="8896350"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89278" y="1969056"/>
            <a:ext cx="817853" cy="461665"/>
          </a:xfrm>
          <a:prstGeom prst="rect">
            <a:avLst/>
          </a:prstGeom>
          <a:noFill/>
        </p:spPr>
        <p:txBody>
          <a:bodyPr wrap="none" rtlCol="0">
            <a:spAutoFit/>
          </a:bodyPr>
          <a:lstStyle/>
          <a:p>
            <a:r>
              <a:rPr lang="en-AU" b="1" dirty="0">
                <a:solidFill>
                  <a:srgbClr val="0070C0"/>
                </a:solidFill>
              </a:rPr>
              <a:t>(12)</a:t>
            </a:r>
            <a:r>
              <a:rPr lang="en-AU" dirty="0">
                <a:solidFill>
                  <a:prstClr val="black"/>
                </a:solidFill>
              </a:rPr>
              <a:t> </a:t>
            </a:r>
          </a:p>
        </p:txBody>
      </p:sp>
      <p:sp>
        <p:nvSpPr>
          <p:cNvPr id="6" name="TextBox 5"/>
          <p:cNvSpPr txBox="1"/>
          <p:nvPr/>
        </p:nvSpPr>
        <p:spPr>
          <a:xfrm>
            <a:off x="3217519" y="3016035"/>
            <a:ext cx="561372" cy="461665"/>
          </a:xfrm>
          <a:prstGeom prst="rect">
            <a:avLst/>
          </a:prstGeom>
          <a:noFill/>
        </p:spPr>
        <p:txBody>
          <a:bodyPr wrap="none" rtlCol="0">
            <a:spAutoFit/>
          </a:bodyPr>
          <a:lstStyle/>
          <a:p>
            <a:r>
              <a:rPr lang="en-AU" b="1" dirty="0">
                <a:solidFill>
                  <a:srgbClr val="0070C0"/>
                </a:solidFill>
              </a:rPr>
              <a:t>(6)</a:t>
            </a:r>
          </a:p>
        </p:txBody>
      </p:sp>
      <p:sp>
        <p:nvSpPr>
          <p:cNvPr id="7" name="TextBox 6"/>
          <p:cNvSpPr txBox="1"/>
          <p:nvPr/>
        </p:nvSpPr>
        <p:spPr>
          <a:xfrm>
            <a:off x="3217519" y="4820003"/>
            <a:ext cx="561372" cy="461665"/>
          </a:xfrm>
          <a:prstGeom prst="rect">
            <a:avLst/>
          </a:prstGeom>
          <a:noFill/>
        </p:spPr>
        <p:txBody>
          <a:bodyPr wrap="none" rtlCol="0">
            <a:spAutoFit/>
          </a:bodyPr>
          <a:lstStyle/>
          <a:p>
            <a:r>
              <a:rPr lang="en-AU" b="1" dirty="0">
                <a:solidFill>
                  <a:srgbClr val="0070C0"/>
                </a:solidFill>
              </a:rPr>
              <a:t>(4)</a:t>
            </a:r>
          </a:p>
        </p:txBody>
      </p:sp>
      <p:sp>
        <p:nvSpPr>
          <p:cNvPr id="9" name="TextBox 8"/>
          <p:cNvSpPr txBox="1"/>
          <p:nvPr/>
        </p:nvSpPr>
        <p:spPr>
          <a:xfrm>
            <a:off x="3217519" y="2687687"/>
            <a:ext cx="561372" cy="461665"/>
          </a:xfrm>
          <a:prstGeom prst="rect">
            <a:avLst/>
          </a:prstGeom>
          <a:noFill/>
        </p:spPr>
        <p:txBody>
          <a:bodyPr wrap="none" rtlCol="0">
            <a:spAutoFit/>
          </a:bodyPr>
          <a:lstStyle/>
          <a:p>
            <a:r>
              <a:rPr lang="en-AU" b="1" dirty="0">
                <a:solidFill>
                  <a:srgbClr val="0070C0"/>
                </a:solidFill>
              </a:rPr>
              <a:t>(9)</a:t>
            </a:r>
          </a:p>
        </p:txBody>
      </p:sp>
      <p:sp>
        <p:nvSpPr>
          <p:cNvPr id="10" name="TextBox 9"/>
          <p:cNvSpPr txBox="1"/>
          <p:nvPr/>
        </p:nvSpPr>
        <p:spPr>
          <a:xfrm>
            <a:off x="2267744" y="1661279"/>
            <a:ext cx="1912703" cy="307777"/>
          </a:xfrm>
          <a:prstGeom prst="rect">
            <a:avLst/>
          </a:prstGeom>
          <a:noFill/>
        </p:spPr>
        <p:txBody>
          <a:bodyPr wrap="none" rtlCol="0">
            <a:spAutoFit/>
          </a:bodyPr>
          <a:lstStyle/>
          <a:p>
            <a:r>
              <a:rPr lang="en-AU" sz="1400" b="1" dirty="0">
                <a:solidFill>
                  <a:srgbClr val="FFFF00"/>
                </a:solidFill>
              </a:rPr>
              <a:t>Fatalities since 2006</a:t>
            </a:r>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CB34EFFD-3D38-454F-BF4C-702427A67346}" type="slidenum">
              <a:rPr lang="en-US" sz="1200" smtClean="0"/>
              <a:pPr fontAlgn="base">
                <a:spcBef>
                  <a:spcPct val="0"/>
                </a:spcBef>
                <a:spcAft>
                  <a:spcPct val="0"/>
                </a:spcAft>
                <a:defRPr/>
              </a:pPr>
              <a:t>23</a:t>
            </a:fld>
            <a:endParaRPr lang="en-US" sz="1200" dirty="0"/>
          </a:p>
        </p:txBody>
      </p:sp>
      <p:sp>
        <p:nvSpPr>
          <p:cNvPr id="8" name="Line Callout 2 7"/>
          <p:cNvSpPr/>
          <p:nvPr/>
        </p:nvSpPr>
        <p:spPr bwMode="auto">
          <a:xfrm>
            <a:off x="1736707" y="5281668"/>
            <a:ext cx="1490464" cy="883636"/>
          </a:xfrm>
          <a:prstGeom prst="borderCallout2">
            <a:avLst>
              <a:gd name="adj1" fmla="val 45699"/>
              <a:gd name="adj2" fmla="val 101389"/>
              <a:gd name="adj3" fmla="val 45699"/>
              <a:gd name="adj4" fmla="val 154166"/>
              <a:gd name="adj5" fmla="val 87264"/>
              <a:gd name="adj6" fmla="val 20424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AU" dirty="0">
                <a:solidFill>
                  <a:prstClr val="black"/>
                </a:solidFill>
              </a:rPr>
              <a:t>Total 1452 AFC injuries 2006 - 2013</a:t>
            </a:r>
          </a:p>
        </p:txBody>
      </p:sp>
    </p:spTree>
    <p:extLst>
      <p:ext uri="{BB962C8B-B14F-4D97-AF65-F5344CB8AC3E}">
        <p14:creationId xmlns:p14="http://schemas.microsoft.com/office/powerpoint/2010/main" val="605651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2" presetClass="entr" presetSubtype="3" fill="hold" grpId="0" nodeType="afterEffect">
                                  <p:stCondLst>
                                    <p:cond delay="25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1+#ppt_w/2"/>
                                          </p:val>
                                        </p:tav>
                                        <p:tav tm="100000">
                                          <p:val>
                                            <p:strVal val="#ppt_x"/>
                                          </p:val>
                                        </p:tav>
                                      </p:tavLst>
                                    </p:anim>
                                    <p:anim calcmode="lin" valueType="num">
                                      <p:cBhvr additive="base">
                                        <p:cTn id="11" dur="500" fill="hold"/>
                                        <p:tgtEl>
                                          <p:spTgt spid="5"/>
                                        </p:tgtEl>
                                        <p:attrNameLst>
                                          <p:attrName>ppt_y</p:attrName>
                                        </p:attrNameLst>
                                      </p:cBhvr>
                                      <p:tavLst>
                                        <p:tav tm="0">
                                          <p:val>
                                            <p:strVal val="0-#ppt_h/2"/>
                                          </p:val>
                                        </p:tav>
                                        <p:tav tm="100000">
                                          <p:val>
                                            <p:strVal val="#ppt_y"/>
                                          </p:val>
                                        </p:tav>
                                      </p:tavLst>
                                    </p:anim>
                                  </p:childTnLst>
                                </p:cTn>
                              </p:par>
                            </p:childTnLst>
                          </p:cTn>
                        </p:par>
                        <p:par>
                          <p:cTn id="12" fill="hold">
                            <p:stCondLst>
                              <p:cond delay="750"/>
                            </p:stCondLst>
                            <p:childTnLst>
                              <p:par>
                                <p:cTn id="13" presetID="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2750"/>
                            </p:stCondLst>
                            <p:childTnLst>
                              <p:par>
                                <p:cTn id="23" presetID="2" presetClass="entr" presetSubtype="4" fill="hold"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2201" y="1988840"/>
            <a:ext cx="3607078" cy="1323439"/>
          </a:xfrm>
          <a:prstGeom prst="rect">
            <a:avLst/>
          </a:prstGeom>
          <a:noFill/>
        </p:spPr>
        <p:txBody>
          <a:bodyPr wrap="none" rtlCol="0">
            <a:spAutoFit/>
          </a:bodyPr>
          <a:lstStyle/>
          <a:p>
            <a:pPr algn="ctr"/>
            <a:r>
              <a:rPr lang="en-AU" sz="4000" dirty="0">
                <a:solidFill>
                  <a:prstClr val="black"/>
                </a:solidFill>
              </a:rPr>
              <a:t>Areas of focus </a:t>
            </a:r>
          </a:p>
          <a:p>
            <a:pPr algn="ctr"/>
            <a:r>
              <a:rPr lang="en-AU" sz="4000" dirty="0">
                <a:solidFill>
                  <a:prstClr val="black"/>
                </a:solidFill>
              </a:rPr>
              <a:t>for DMP</a:t>
            </a:r>
          </a:p>
        </p:txBody>
      </p:sp>
      <p:sp>
        <p:nvSpPr>
          <p:cNvPr id="2" name="Slide Number Placeholder 1"/>
          <p:cNvSpPr>
            <a:spLocks noGrp="1"/>
          </p:cNvSpPr>
          <p:nvPr>
            <p:ph type="sldNum" sz="quarter" idx="10"/>
          </p:nvPr>
        </p:nvSpPr>
        <p:spPr/>
        <p:txBody>
          <a:bodyPr/>
          <a:lstStyle/>
          <a:p>
            <a:pPr>
              <a:defRPr/>
            </a:pPr>
            <a:fld id="{9D30122D-1597-4234-B249-780DB57BB217}" type="slidenum">
              <a:rPr lang="en-US" smtClean="0"/>
              <a:pPr>
                <a:defRPr/>
              </a:pPr>
              <a:t>24</a:t>
            </a:fld>
            <a:endParaRPr lang="en-US"/>
          </a:p>
        </p:txBody>
      </p:sp>
    </p:spTree>
    <p:extLst>
      <p:ext uri="{BB962C8B-B14F-4D97-AF65-F5344CB8AC3E}">
        <p14:creationId xmlns:p14="http://schemas.microsoft.com/office/powerpoint/2010/main" val="124014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p:cNvPicPr>
          <p:nvPr/>
        </p:nvPicPr>
        <p:blipFill>
          <a:blip r:embed="rId3">
            <a:extLst>
              <a:ext uri="{28A0092B-C50C-407E-A947-70E740481C1C}">
                <a14:useLocalDpi xmlns:a14="http://schemas.microsoft.com/office/drawing/2010/main" val="0"/>
              </a:ext>
            </a:extLst>
          </a:blip>
          <a:srcRect l="14561" t="31828" r="14377" b="32903"/>
          <a:stretch>
            <a:fillRect/>
          </a:stretch>
        </p:blipFill>
        <p:spPr bwMode="auto">
          <a:xfrm>
            <a:off x="168275" y="766576"/>
            <a:ext cx="874553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4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CDAEFAE2-4582-4198-A102-6533B020D457}" type="slidenum">
              <a:rPr lang="en-US" altLang="en-US" sz="1200" smtClean="0">
                <a:solidFill>
                  <a:srgbClr val="CF5E31"/>
                </a:solidFill>
              </a:rPr>
              <a:pPr>
                <a:spcBef>
                  <a:spcPct val="0"/>
                </a:spcBef>
                <a:buFontTx/>
                <a:buNone/>
              </a:pPr>
              <a:t>25</a:t>
            </a:fld>
            <a:endParaRPr lang="en-US" altLang="en-US" sz="1200" smtClean="0">
              <a:solidFill>
                <a:srgbClr val="CF5E31"/>
              </a:solidFill>
            </a:endParaRPr>
          </a:p>
        </p:txBody>
      </p:sp>
      <p:sp>
        <p:nvSpPr>
          <p:cNvPr id="8" name="Title 1"/>
          <p:cNvSpPr txBox="1">
            <a:spLocks/>
          </p:cNvSpPr>
          <p:nvPr/>
        </p:nvSpPr>
        <p:spPr>
          <a:xfrm>
            <a:off x="315913" y="228600"/>
            <a:ext cx="8450262" cy="1143000"/>
          </a:xfrm>
          <a:prstGeom prst="rect">
            <a:avLst/>
          </a:prstGeom>
        </p:spPr>
        <p:txBody>
          <a:bodyPr/>
          <a:lst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a:lstStyle>
          <a:p>
            <a:pPr algn="ctr">
              <a:defRPr/>
            </a:pPr>
            <a:r>
              <a:rPr lang="en-AU" kern="0" dirty="0" smtClean="0">
                <a:solidFill>
                  <a:srgbClr val="F79646">
                    <a:lumMod val="75000"/>
                  </a:srgbClr>
                </a:solidFill>
              </a:rPr>
              <a:t>Resources Safety’s focus on mining activities</a:t>
            </a:r>
            <a:endParaRPr lang="en-AU" kern="0" dirty="0">
              <a:solidFill>
                <a:srgbClr val="F79646">
                  <a:lumMod val="75000"/>
                </a:srgbClr>
              </a:solidFill>
            </a:endParaRPr>
          </a:p>
        </p:txBody>
      </p:sp>
      <p:sp>
        <p:nvSpPr>
          <p:cNvPr id="2" name="TextBox 1"/>
          <p:cNvSpPr txBox="1"/>
          <p:nvPr/>
        </p:nvSpPr>
        <p:spPr>
          <a:xfrm>
            <a:off x="433196" y="4144238"/>
            <a:ext cx="2448272" cy="1400383"/>
          </a:xfrm>
          <a:prstGeom prst="rect">
            <a:avLst/>
          </a:prstGeom>
          <a:solidFill>
            <a:schemeClr val="bg1"/>
          </a:solidFill>
          <a:ln>
            <a:noFill/>
          </a:ln>
        </p:spPr>
        <p:txBody>
          <a:bodyPr wrap="square" rtlCol="0">
            <a:spAutoFit/>
          </a:bodyPr>
          <a:lstStyle/>
          <a:p>
            <a:pPr marL="180000" indent="-180000" fontAlgn="base">
              <a:spcBef>
                <a:spcPct val="0"/>
              </a:spcBef>
              <a:spcAft>
                <a:spcPts val="600"/>
              </a:spcAft>
              <a:buFont typeface="Arial" panose="020B0604020202020204" pitchFamily="34" charset="0"/>
              <a:buChar char="•"/>
            </a:pPr>
            <a:r>
              <a:rPr lang="en-AU" sz="1400" dirty="0">
                <a:solidFill>
                  <a:prstClr val="black"/>
                </a:solidFill>
              </a:rPr>
              <a:t>Maintenance and service activities</a:t>
            </a:r>
          </a:p>
          <a:p>
            <a:pPr marL="180000" indent="-180000" fontAlgn="base">
              <a:spcBef>
                <a:spcPct val="0"/>
              </a:spcBef>
              <a:spcAft>
                <a:spcPts val="600"/>
              </a:spcAft>
              <a:buFont typeface="Arial" panose="020B0604020202020204" pitchFamily="34" charset="0"/>
              <a:buChar char="•"/>
            </a:pPr>
            <a:r>
              <a:rPr lang="en-AU" sz="1400" dirty="0">
                <a:solidFill>
                  <a:prstClr val="black"/>
                </a:solidFill>
              </a:rPr>
              <a:t>Hazardous manual tasks</a:t>
            </a:r>
          </a:p>
          <a:p>
            <a:pPr marL="180000" indent="-180000" fontAlgn="base">
              <a:spcBef>
                <a:spcPct val="0"/>
              </a:spcBef>
              <a:spcAft>
                <a:spcPts val="600"/>
              </a:spcAft>
              <a:buFont typeface="Arial" panose="020B0604020202020204" pitchFamily="34" charset="0"/>
              <a:buChar char="•"/>
            </a:pPr>
            <a:r>
              <a:rPr lang="en-AU" sz="1400" dirty="0">
                <a:solidFill>
                  <a:prstClr val="black"/>
                </a:solidFill>
              </a:rPr>
              <a:t>Fit for purpose</a:t>
            </a:r>
          </a:p>
          <a:p>
            <a:pPr marL="180000" indent="-180000" fontAlgn="base">
              <a:spcBef>
                <a:spcPct val="0"/>
              </a:spcBef>
              <a:spcAft>
                <a:spcPts val="600"/>
              </a:spcAft>
              <a:buFont typeface="Arial" panose="020B0604020202020204" pitchFamily="34" charset="0"/>
              <a:buChar char="•"/>
            </a:pPr>
            <a:endParaRPr lang="en-AU" sz="1400" dirty="0">
              <a:solidFill>
                <a:prstClr val="black"/>
              </a:solidFill>
            </a:endParaRPr>
          </a:p>
        </p:txBody>
      </p:sp>
      <p:sp>
        <p:nvSpPr>
          <p:cNvPr id="6" name="TextBox 5"/>
          <p:cNvSpPr txBox="1"/>
          <p:nvPr/>
        </p:nvSpPr>
        <p:spPr>
          <a:xfrm>
            <a:off x="3316908" y="4149080"/>
            <a:ext cx="2448272" cy="2021066"/>
          </a:xfrm>
          <a:prstGeom prst="rect">
            <a:avLst/>
          </a:prstGeom>
          <a:solidFill>
            <a:schemeClr val="bg1"/>
          </a:solidFill>
          <a:ln>
            <a:noFill/>
          </a:ln>
        </p:spPr>
        <p:txBody>
          <a:bodyPr wrap="square" rtlCol="0">
            <a:spAutoFit/>
          </a:bodyPr>
          <a:lstStyle/>
          <a:p>
            <a:pPr marL="144000" indent="-144000" fontAlgn="base">
              <a:spcBef>
                <a:spcPct val="0"/>
              </a:spcBef>
              <a:spcAft>
                <a:spcPts val="400"/>
              </a:spcAft>
              <a:buFont typeface="Arial" panose="020B0604020202020204" pitchFamily="34" charset="0"/>
              <a:buChar char="•"/>
            </a:pPr>
            <a:r>
              <a:rPr lang="en-AU" sz="1400" dirty="0">
                <a:solidFill>
                  <a:prstClr val="black"/>
                </a:solidFill>
              </a:rPr>
              <a:t>Principal hazard management plans</a:t>
            </a:r>
          </a:p>
          <a:p>
            <a:pPr marL="144000" indent="-144000" fontAlgn="base">
              <a:spcBef>
                <a:spcPct val="0"/>
              </a:spcBef>
              <a:spcAft>
                <a:spcPts val="400"/>
              </a:spcAft>
              <a:buFont typeface="Arial" panose="020B0604020202020204" pitchFamily="34" charset="0"/>
              <a:buChar char="•"/>
            </a:pPr>
            <a:r>
              <a:rPr lang="en-AU" sz="1400" dirty="0">
                <a:solidFill>
                  <a:prstClr val="black"/>
                </a:solidFill>
              </a:rPr>
              <a:t>Safety in design</a:t>
            </a:r>
          </a:p>
          <a:p>
            <a:pPr marL="144000" indent="-144000" fontAlgn="base">
              <a:spcBef>
                <a:spcPct val="0"/>
              </a:spcBef>
              <a:spcAft>
                <a:spcPts val="400"/>
              </a:spcAft>
              <a:buFont typeface="Arial" panose="020B0604020202020204" pitchFamily="34" charset="0"/>
              <a:buChar char="•"/>
            </a:pPr>
            <a:r>
              <a:rPr lang="en-AU" sz="1400" dirty="0">
                <a:solidFill>
                  <a:prstClr val="black"/>
                </a:solidFill>
              </a:rPr>
              <a:t>Assessment of competence</a:t>
            </a:r>
          </a:p>
          <a:p>
            <a:pPr marL="144000" indent="-144000" fontAlgn="base">
              <a:spcBef>
                <a:spcPct val="0"/>
              </a:spcBef>
              <a:spcAft>
                <a:spcPts val="400"/>
              </a:spcAft>
              <a:buFont typeface="Arial" panose="020B0604020202020204" pitchFamily="34" charset="0"/>
              <a:buChar char="•"/>
            </a:pPr>
            <a:r>
              <a:rPr lang="en-AU" sz="1400" dirty="0">
                <a:solidFill>
                  <a:prstClr val="black"/>
                </a:solidFill>
              </a:rPr>
              <a:t>Traffic management</a:t>
            </a:r>
          </a:p>
          <a:p>
            <a:pPr marL="144000" indent="-144000" fontAlgn="base">
              <a:spcBef>
                <a:spcPct val="0"/>
              </a:spcBef>
              <a:spcAft>
                <a:spcPts val="400"/>
              </a:spcAft>
              <a:buFont typeface="Arial" panose="020B0604020202020204" pitchFamily="34" charset="0"/>
              <a:buChar char="•"/>
            </a:pPr>
            <a:r>
              <a:rPr lang="en-AU" sz="1400" dirty="0">
                <a:solidFill>
                  <a:prstClr val="black"/>
                </a:solidFill>
              </a:rPr>
              <a:t>Job risk assessment tools (e.g. JHAs, JSAs)</a:t>
            </a:r>
          </a:p>
        </p:txBody>
      </p:sp>
      <p:sp>
        <p:nvSpPr>
          <p:cNvPr id="7" name="TextBox 6"/>
          <p:cNvSpPr txBox="1"/>
          <p:nvPr/>
        </p:nvSpPr>
        <p:spPr>
          <a:xfrm>
            <a:off x="6228184" y="4144238"/>
            <a:ext cx="2448272" cy="1615827"/>
          </a:xfrm>
          <a:prstGeom prst="rect">
            <a:avLst/>
          </a:prstGeom>
          <a:solidFill>
            <a:schemeClr val="bg1"/>
          </a:solidFill>
          <a:ln>
            <a:noFill/>
          </a:ln>
        </p:spPr>
        <p:txBody>
          <a:bodyPr wrap="square" rtlCol="0">
            <a:spAutoFit/>
          </a:bodyPr>
          <a:lstStyle/>
          <a:p>
            <a:pPr marL="180000" indent="-180000" fontAlgn="base">
              <a:spcBef>
                <a:spcPct val="0"/>
              </a:spcBef>
              <a:spcAft>
                <a:spcPts val="600"/>
              </a:spcAft>
              <a:buFont typeface="Arial" panose="020B0604020202020204" pitchFamily="34" charset="0"/>
              <a:buChar char="•"/>
            </a:pPr>
            <a:r>
              <a:rPr lang="en-AU" sz="1400" dirty="0">
                <a:solidFill>
                  <a:prstClr val="black"/>
                </a:solidFill>
              </a:rPr>
              <a:t>Fitness for work</a:t>
            </a:r>
          </a:p>
          <a:p>
            <a:pPr marL="180000" indent="-180000" fontAlgn="base">
              <a:spcBef>
                <a:spcPct val="0"/>
              </a:spcBef>
              <a:spcAft>
                <a:spcPts val="600"/>
              </a:spcAft>
              <a:buFont typeface="Arial" panose="020B0604020202020204" pitchFamily="34" charset="0"/>
              <a:buChar char="•"/>
            </a:pPr>
            <a:r>
              <a:rPr lang="en-AU" sz="1400" dirty="0">
                <a:solidFill>
                  <a:prstClr val="black"/>
                </a:solidFill>
              </a:rPr>
              <a:t>Management and supervision</a:t>
            </a:r>
          </a:p>
          <a:p>
            <a:pPr marL="180000" indent="-180000" fontAlgn="base">
              <a:spcBef>
                <a:spcPct val="0"/>
              </a:spcBef>
              <a:spcAft>
                <a:spcPts val="600"/>
              </a:spcAft>
              <a:buFont typeface="Arial" panose="020B0604020202020204" pitchFamily="34" charset="0"/>
              <a:buChar char="•"/>
            </a:pPr>
            <a:r>
              <a:rPr lang="en-AU" sz="1400" dirty="0">
                <a:solidFill>
                  <a:prstClr val="black"/>
                </a:solidFill>
              </a:rPr>
              <a:t>Safety and health representatives</a:t>
            </a:r>
          </a:p>
          <a:p>
            <a:pPr marL="180000" indent="-180000" fontAlgn="base">
              <a:spcBef>
                <a:spcPct val="0"/>
              </a:spcBef>
              <a:spcAft>
                <a:spcPts val="600"/>
              </a:spcAft>
              <a:buFont typeface="Arial" panose="020B0604020202020204" pitchFamily="34" charset="0"/>
              <a:buChar char="•"/>
            </a:pPr>
            <a:endParaRPr lang="en-AU" sz="1400" dirty="0">
              <a:solidFill>
                <a:prstClr val="black"/>
              </a:solidFill>
            </a:endParaRPr>
          </a:p>
        </p:txBody>
      </p:sp>
      <p:sp>
        <p:nvSpPr>
          <p:cNvPr id="3" name="6-Point Star 2"/>
          <p:cNvSpPr/>
          <p:nvPr/>
        </p:nvSpPr>
        <p:spPr bwMode="auto">
          <a:xfrm>
            <a:off x="6080359" y="4960249"/>
            <a:ext cx="295647" cy="288032"/>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9" name="6-Point Star 8"/>
          <p:cNvSpPr/>
          <p:nvPr/>
        </p:nvSpPr>
        <p:spPr bwMode="auto">
          <a:xfrm>
            <a:off x="60947" y="4396759"/>
            <a:ext cx="295647" cy="288032"/>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10" name="6-Point Star 9"/>
          <p:cNvSpPr/>
          <p:nvPr/>
        </p:nvSpPr>
        <p:spPr bwMode="auto">
          <a:xfrm>
            <a:off x="6080360" y="4144238"/>
            <a:ext cx="295647" cy="288032"/>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11" name="6-Point Star 10"/>
          <p:cNvSpPr/>
          <p:nvPr/>
        </p:nvSpPr>
        <p:spPr bwMode="auto">
          <a:xfrm>
            <a:off x="3198941" y="5688637"/>
            <a:ext cx="295647" cy="288032"/>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4" name="Left Brace 3"/>
          <p:cNvSpPr/>
          <p:nvPr/>
        </p:nvSpPr>
        <p:spPr bwMode="auto">
          <a:xfrm>
            <a:off x="356594" y="4262688"/>
            <a:ext cx="155448" cy="556175"/>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13" name="6-Point Star 12"/>
          <p:cNvSpPr/>
          <p:nvPr/>
        </p:nvSpPr>
        <p:spPr bwMode="auto">
          <a:xfrm>
            <a:off x="2910215" y="4365104"/>
            <a:ext cx="295647" cy="288032"/>
          </a:xfrm>
          <a:prstGeom prst="star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14" name="Left Brace 13"/>
          <p:cNvSpPr/>
          <p:nvPr/>
        </p:nvSpPr>
        <p:spPr bwMode="auto">
          <a:xfrm>
            <a:off x="3239184" y="4221088"/>
            <a:ext cx="155448" cy="556175"/>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Tree>
    <p:extLst>
      <p:ext uri="{BB962C8B-B14F-4D97-AF65-F5344CB8AC3E}">
        <p14:creationId xmlns:p14="http://schemas.microsoft.com/office/powerpoint/2010/main" val="290519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4"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Focus areas: critical activities and hazards</a:t>
            </a:r>
            <a:endParaRPr lang="en-AU" dirty="0"/>
          </a:p>
        </p:txBody>
      </p:sp>
      <p:sp>
        <p:nvSpPr>
          <p:cNvPr id="3" name="Content Placeholder 2"/>
          <p:cNvSpPr>
            <a:spLocks noGrp="1"/>
          </p:cNvSpPr>
          <p:nvPr>
            <p:ph idx="1"/>
          </p:nvPr>
        </p:nvSpPr>
        <p:spPr/>
        <p:txBody>
          <a:bodyPr/>
          <a:lstStyle/>
          <a:p>
            <a:pPr marL="0" indent="0">
              <a:buNone/>
            </a:pPr>
            <a:r>
              <a:rPr lang="en-AU" sz="2000" dirty="0" smtClean="0"/>
              <a:t>On the basis of ongoing significant events greater focus is needed in areas of:</a:t>
            </a:r>
          </a:p>
          <a:p>
            <a:pPr marL="0" indent="0">
              <a:buNone/>
            </a:pPr>
            <a:endParaRPr lang="en-AU" sz="2000" dirty="0" smtClean="0">
              <a:solidFill>
                <a:srgbClr val="FF0000"/>
              </a:solidFill>
            </a:endParaRPr>
          </a:p>
          <a:p>
            <a:pPr>
              <a:spcBef>
                <a:spcPts val="0"/>
              </a:spcBef>
              <a:spcAft>
                <a:spcPts val="600"/>
              </a:spcAft>
            </a:pPr>
            <a:r>
              <a:rPr lang="en-AU" sz="2000" dirty="0"/>
              <a:t>Crushed between or </a:t>
            </a:r>
            <a:r>
              <a:rPr lang="en-AU" sz="2000" dirty="0" smtClean="0"/>
              <a:t>against</a:t>
            </a:r>
            <a:endParaRPr lang="en-AU" sz="2000" dirty="0"/>
          </a:p>
          <a:p>
            <a:pPr lvl="1">
              <a:spcBef>
                <a:spcPts val="0"/>
              </a:spcBef>
              <a:spcAft>
                <a:spcPts val="600"/>
              </a:spcAft>
            </a:pPr>
            <a:r>
              <a:rPr lang="en-AU" sz="2000" dirty="0" smtClean="0"/>
              <a:t>2016 hazard videos</a:t>
            </a:r>
          </a:p>
          <a:p>
            <a:pPr lvl="1">
              <a:spcBef>
                <a:spcPts val="0"/>
              </a:spcBef>
              <a:spcAft>
                <a:spcPts val="600"/>
              </a:spcAft>
            </a:pPr>
            <a:endParaRPr lang="en-AU" sz="2000" dirty="0" smtClean="0"/>
          </a:p>
          <a:p>
            <a:pPr>
              <a:spcBef>
                <a:spcPts val="0"/>
              </a:spcBef>
              <a:spcAft>
                <a:spcPts val="600"/>
              </a:spcAft>
            </a:pPr>
            <a:r>
              <a:rPr lang="en-AU" sz="2000" dirty="0" smtClean="0"/>
              <a:t>Falls from height</a:t>
            </a:r>
          </a:p>
          <a:p>
            <a:pPr lvl="1">
              <a:spcBef>
                <a:spcPts val="0"/>
              </a:spcBef>
              <a:spcAft>
                <a:spcPts val="600"/>
              </a:spcAft>
            </a:pPr>
            <a:r>
              <a:rPr lang="en-AU" sz="2000" dirty="0" smtClean="0"/>
              <a:t>2015 hazard videos</a:t>
            </a:r>
          </a:p>
          <a:p>
            <a:pPr lvl="1">
              <a:spcBef>
                <a:spcPts val="0"/>
              </a:spcBef>
              <a:spcAft>
                <a:spcPts val="600"/>
              </a:spcAft>
            </a:pPr>
            <a:endParaRPr lang="en-AU" sz="2000" dirty="0" smtClean="0"/>
          </a:p>
          <a:p>
            <a:pPr>
              <a:spcBef>
                <a:spcPts val="0"/>
              </a:spcBef>
              <a:spcAft>
                <a:spcPts val="600"/>
              </a:spcAft>
            </a:pPr>
            <a:r>
              <a:rPr lang="en-AU" sz="2000" dirty="0" smtClean="0"/>
              <a:t>Vehicle related</a:t>
            </a:r>
          </a:p>
          <a:p>
            <a:pPr lvl="1">
              <a:spcBef>
                <a:spcPts val="0"/>
              </a:spcBef>
              <a:spcAft>
                <a:spcPts val="600"/>
              </a:spcAft>
            </a:pPr>
            <a:r>
              <a:rPr lang="en-AU" sz="2000" dirty="0" smtClean="0"/>
              <a:t>Loss of control</a:t>
            </a:r>
          </a:p>
          <a:p>
            <a:pPr lvl="1">
              <a:spcBef>
                <a:spcPts val="0"/>
              </a:spcBef>
              <a:spcAft>
                <a:spcPts val="600"/>
              </a:spcAft>
            </a:pPr>
            <a:r>
              <a:rPr lang="en-AU" sz="2000" dirty="0" smtClean="0"/>
              <a:t>Traffic management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957340"/>
            <a:ext cx="4427215" cy="246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26</a:t>
            </a:fld>
            <a:endParaRPr lang="en-US" dirty="0"/>
          </a:p>
        </p:txBody>
      </p:sp>
    </p:spTree>
    <p:extLst>
      <p:ext uri="{BB962C8B-B14F-4D97-AF65-F5344CB8AC3E}">
        <p14:creationId xmlns:p14="http://schemas.microsoft.com/office/powerpoint/2010/main" val="3956383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1570" y="1556792"/>
            <a:ext cx="2895344" cy="1938992"/>
          </a:xfrm>
          <a:prstGeom prst="rect">
            <a:avLst/>
          </a:prstGeom>
          <a:noFill/>
        </p:spPr>
        <p:txBody>
          <a:bodyPr wrap="none" rtlCol="0">
            <a:spAutoFit/>
          </a:bodyPr>
          <a:lstStyle/>
          <a:p>
            <a:pPr algn="ctr"/>
            <a:r>
              <a:rPr lang="en-AU" sz="4000" dirty="0">
                <a:solidFill>
                  <a:prstClr val="black"/>
                </a:solidFill>
              </a:rPr>
              <a:t>What else </a:t>
            </a:r>
          </a:p>
          <a:p>
            <a:pPr algn="ctr"/>
            <a:r>
              <a:rPr lang="en-AU" sz="4000" dirty="0">
                <a:solidFill>
                  <a:prstClr val="black"/>
                </a:solidFill>
              </a:rPr>
              <a:t>needs </a:t>
            </a:r>
          </a:p>
          <a:p>
            <a:pPr algn="ctr"/>
            <a:r>
              <a:rPr lang="en-AU" sz="4000" dirty="0">
                <a:solidFill>
                  <a:prstClr val="black"/>
                </a:solidFill>
              </a:rPr>
              <a:t>to be done?</a:t>
            </a:r>
          </a:p>
        </p:txBody>
      </p:sp>
      <p:sp>
        <p:nvSpPr>
          <p:cNvPr id="2" name="Slide Number Placeholder 1"/>
          <p:cNvSpPr>
            <a:spLocks noGrp="1"/>
          </p:cNvSpPr>
          <p:nvPr>
            <p:ph type="sldNum" sz="quarter" idx="10"/>
          </p:nvPr>
        </p:nvSpPr>
        <p:spPr/>
        <p:txBody>
          <a:bodyPr/>
          <a:lstStyle/>
          <a:p>
            <a:pPr>
              <a:defRPr/>
            </a:pPr>
            <a:fld id="{9D30122D-1597-4234-B249-780DB57BB217}" type="slidenum">
              <a:rPr lang="en-US" smtClean="0"/>
              <a:pPr>
                <a:defRPr/>
              </a:pPr>
              <a:t>27</a:t>
            </a:fld>
            <a:endParaRPr lang="en-US"/>
          </a:p>
        </p:txBody>
      </p:sp>
    </p:spTree>
    <p:extLst>
      <p:ext uri="{BB962C8B-B14F-4D97-AF65-F5344CB8AC3E}">
        <p14:creationId xmlns:p14="http://schemas.microsoft.com/office/powerpoint/2010/main" val="1843181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7298" y="1412776"/>
            <a:ext cx="6921085" cy="3247043"/>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AU" sz="2000" dirty="0">
                <a:solidFill>
                  <a:prstClr val="black"/>
                </a:solidFill>
              </a:rPr>
              <a:t>Why aren’t we making better decisions?</a:t>
            </a:r>
          </a:p>
          <a:p>
            <a:pPr marL="285750" indent="-285750">
              <a:spcAft>
                <a:spcPts val="1800"/>
              </a:spcAft>
              <a:buFont typeface="Arial" panose="020B0604020202020204" pitchFamily="34" charset="0"/>
              <a:buChar char="•"/>
            </a:pPr>
            <a:r>
              <a:rPr lang="en-AU" sz="2000" dirty="0">
                <a:solidFill>
                  <a:prstClr val="black"/>
                </a:solidFill>
              </a:rPr>
              <a:t>We appear to be learning from our mistakes, but not quick enough – current trend in fatalities and serious injuries is </a:t>
            </a:r>
            <a:r>
              <a:rPr lang="en-AU" sz="2000" dirty="0" smtClean="0">
                <a:solidFill>
                  <a:prstClr val="black"/>
                </a:solidFill>
              </a:rPr>
              <a:t>static</a:t>
            </a:r>
            <a:endParaRPr lang="en-AU" sz="2000" dirty="0">
              <a:solidFill>
                <a:prstClr val="black"/>
              </a:solidFill>
            </a:endParaRPr>
          </a:p>
          <a:p>
            <a:pPr marL="285750" indent="-285750">
              <a:spcAft>
                <a:spcPts val="1800"/>
              </a:spcAft>
              <a:buFont typeface="Arial" panose="020B0604020202020204" pitchFamily="34" charset="0"/>
              <a:buChar char="•"/>
            </a:pPr>
            <a:r>
              <a:rPr lang="en-AU" sz="2000" dirty="0">
                <a:solidFill>
                  <a:prstClr val="black"/>
                </a:solidFill>
              </a:rPr>
              <a:t>Being crushed is the greatest cause of fatalities and significant </a:t>
            </a:r>
            <a:r>
              <a:rPr lang="en-AU" sz="2000" dirty="0" smtClean="0">
                <a:solidFill>
                  <a:prstClr val="black"/>
                </a:solidFill>
              </a:rPr>
              <a:t>injuries</a:t>
            </a:r>
            <a:endParaRPr lang="en-AU" sz="2000" dirty="0">
              <a:solidFill>
                <a:prstClr val="black"/>
              </a:solidFill>
            </a:endParaRPr>
          </a:p>
          <a:p>
            <a:pPr marL="285750" indent="-285750">
              <a:spcAft>
                <a:spcPts val="1800"/>
              </a:spcAft>
              <a:buFont typeface="Arial" panose="020B0604020202020204" pitchFamily="34" charset="0"/>
              <a:buChar char="•"/>
            </a:pPr>
            <a:r>
              <a:rPr lang="en-AU" sz="2000" dirty="0">
                <a:solidFill>
                  <a:prstClr val="black"/>
                </a:solidFill>
              </a:rPr>
              <a:t>We need to do something different and change our thinking if we are to drive improvements.</a:t>
            </a:r>
          </a:p>
        </p:txBody>
      </p:sp>
      <p:sp>
        <p:nvSpPr>
          <p:cNvPr id="5" name="TextBox 4"/>
          <p:cNvSpPr txBox="1"/>
          <p:nvPr/>
        </p:nvSpPr>
        <p:spPr>
          <a:xfrm>
            <a:off x="692128" y="4901559"/>
            <a:ext cx="8214651" cy="1477328"/>
          </a:xfrm>
          <a:prstGeom prst="rect">
            <a:avLst/>
          </a:prstGeom>
          <a:noFill/>
        </p:spPr>
        <p:txBody>
          <a:bodyPr wrap="square" rtlCol="0">
            <a:spAutoFit/>
          </a:bodyPr>
          <a:lstStyle/>
          <a:p>
            <a:pPr algn="ctr"/>
            <a:r>
              <a:rPr lang="en-AU" sz="2400" dirty="0">
                <a:solidFill>
                  <a:prstClr val="black"/>
                </a:solidFill>
              </a:rPr>
              <a:t>Go back to your workplace and compare your site experience in the key contributing areas</a:t>
            </a:r>
          </a:p>
          <a:p>
            <a:pPr algn="ctr"/>
            <a:endParaRPr lang="en-AU" b="1" dirty="0">
              <a:solidFill>
                <a:srgbClr val="FF0000"/>
              </a:solidFill>
            </a:endParaRPr>
          </a:p>
          <a:p>
            <a:pPr algn="ctr"/>
            <a:r>
              <a:rPr lang="en-AU" sz="2400" dirty="0">
                <a:solidFill>
                  <a:srgbClr val="CF5E31"/>
                </a:solidFill>
              </a:rPr>
              <a:t>Make a difference</a:t>
            </a:r>
          </a:p>
        </p:txBody>
      </p:sp>
      <p:sp>
        <p:nvSpPr>
          <p:cNvPr id="6" name="TextBox 5"/>
          <p:cNvSpPr txBox="1"/>
          <p:nvPr/>
        </p:nvSpPr>
        <p:spPr>
          <a:xfrm>
            <a:off x="906488" y="677887"/>
            <a:ext cx="1723549" cy="523220"/>
          </a:xfrm>
          <a:prstGeom prst="rect">
            <a:avLst/>
          </a:prstGeom>
          <a:noFill/>
        </p:spPr>
        <p:txBody>
          <a:bodyPr wrap="none" rtlCol="0">
            <a:spAutoFit/>
          </a:bodyPr>
          <a:lstStyle/>
          <a:p>
            <a:r>
              <a:rPr lang="en-AU" sz="2800" dirty="0">
                <a:solidFill>
                  <a:prstClr val="black"/>
                </a:solidFill>
              </a:rPr>
              <a:t>Summary</a:t>
            </a:r>
            <a:endParaRPr lang="en-AU" sz="2400" dirty="0">
              <a:solidFill>
                <a:prstClr val="black"/>
              </a:solidFill>
            </a:endParaRPr>
          </a:p>
        </p:txBody>
      </p:sp>
      <p:sp>
        <p:nvSpPr>
          <p:cNvPr id="2" name="Slide Number Placeholder 1"/>
          <p:cNvSpPr>
            <a:spLocks noGrp="1"/>
          </p:cNvSpPr>
          <p:nvPr>
            <p:ph type="sldNum" sz="quarter" idx="10"/>
          </p:nvPr>
        </p:nvSpPr>
        <p:spPr/>
        <p:txBody>
          <a:bodyPr/>
          <a:lstStyle/>
          <a:p>
            <a:pPr>
              <a:defRPr/>
            </a:pPr>
            <a:fld id="{541A7A57-AE52-4B8C-9CF6-0E673B4C17B0}" type="slidenum">
              <a:rPr lang="en-US" smtClean="0"/>
              <a:pPr>
                <a:defRPr/>
              </a:pPr>
              <a:t>28</a:t>
            </a:fld>
            <a:endParaRPr lang="en-US" dirty="0"/>
          </a:p>
        </p:txBody>
      </p:sp>
    </p:spTree>
    <p:extLst>
      <p:ext uri="{BB962C8B-B14F-4D97-AF65-F5344CB8AC3E}">
        <p14:creationId xmlns:p14="http://schemas.microsoft.com/office/powerpoint/2010/main" val="71066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AU" dirty="0" smtClean="0"/>
              <a:t>Stay informed</a:t>
            </a:r>
            <a:endParaRPr lang="en-AU" dirty="0"/>
          </a:p>
        </p:txBody>
      </p:sp>
      <p:sp>
        <p:nvSpPr>
          <p:cNvPr id="6" name="Rectangle 5"/>
          <p:cNvSpPr/>
          <p:nvPr/>
        </p:nvSpPr>
        <p:spPr>
          <a:xfrm>
            <a:off x="704398" y="1424965"/>
            <a:ext cx="7251978" cy="5386090"/>
          </a:xfrm>
          <a:prstGeom prst="rect">
            <a:avLst/>
          </a:prstGeom>
        </p:spPr>
        <p:txBody>
          <a:bodyPr wrap="square">
            <a:spAutoFit/>
          </a:bodyPr>
          <a:lstStyle/>
          <a:p>
            <a:pPr fontAlgn="base">
              <a:spcBef>
                <a:spcPct val="0"/>
              </a:spcBef>
              <a:spcAft>
                <a:spcPts val="1200"/>
              </a:spcAft>
            </a:pPr>
            <a:r>
              <a:rPr lang="en-AU" sz="2400" dirty="0">
                <a:solidFill>
                  <a:srgbClr val="CF5E31"/>
                </a:solidFill>
                <a:sym typeface="Wingdings" panose="05000000000000000000" pitchFamily="2" charset="2"/>
              </a:rPr>
              <a:t>Remember: </a:t>
            </a:r>
            <a:r>
              <a:rPr lang="en-AU" sz="2400" dirty="0">
                <a:solidFill>
                  <a:prstClr val="black"/>
                </a:solidFill>
              </a:rPr>
              <a:t>Subscribe to our weekly email alert service to receive the latest news about what’s happening at Resources Safety</a:t>
            </a:r>
          </a:p>
          <a:p>
            <a:pPr fontAlgn="base">
              <a:spcBef>
                <a:spcPct val="0"/>
              </a:spcBef>
              <a:spcAft>
                <a:spcPts val="1200"/>
              </a:spcAft>
            </a:pPr>
            <a:r>
              <a:rPr lang="en-AU" sz="2400" dirty="0">
                <a:solidFill>
                  <a:prstClr val="black"/>
                </a:solidFill>
                <a:sym typeface="Wingdings" panose="05000000000000000000" pitchFamily="2" charset="2"/>
              </a:rPr>
              <a:t> @ </a:t>
            </a:r>
            <a:r>
              <a:rPr lang="en-AU" sz="2400" dirty="0">
                <a:solidFill>
                  <a:srgbClr val="CF5E31"/>
                </a:solidFill>
                <a:sym typeface="Wingdings" panose="05000000000000000000" pitchFamily="2" charset="2"/>
              </a:rPr>
              <a:t>www.dmp.wa.gov.au/subscriptions</a:t>
            </a:r>
            <a:r>
              <a:rPr lang="en-AU" sz="2400" dirty="0">
                <a:solidFill>
                  <a:prstClr val="black"/>
                </a:solidFill>
                <a:sym typeface="Wingdings" panose="05000000000000000000" pitchFamily="2" charset="2"/>
              </a:rPr>
              <a:t> </a:t>
            </a:r>
          </a:p>
          <a:p>
            <a:pPr fontAlgn="base">
              <a:spcBef>
                <a:spcPct val="0"/>
              </a:spcBef>
              <a:spcAft>
                <a:spcPts val="1200"/>
              </a:spcAft>
            </a:pPr>
            <a:endParaRPr lang="en-AU" sz="2400" dirty="0">
              <a:solidFill>
                <a:prstClr val="black"/>
              </a:solidFill>
              <a:sym typeface="Wingdings" panose="05000000000000000000" pitchFamily="2" charset="2"/>
            </a:endParaRPr>
          </a:p>
          <a:p>
            <a:pPr fontAlgn="base">
              <a:spcBef>
                <a:spcPct val="0"/>
              </a:spcBef>
              <a:spcAft>
                <a:spcPts val="1200"/>
              </a:spcAft>
            </a:pPr>
            <a:r>
              <a:rPr lang="en-AU" sz="2400" dirty="0">
                <a:solidFill>
                  <a:srgbClr val="CF5E31"/>
                </a:solidFill>
                <a:sym typeface="Wingdings" panose="05000000000000000000" pitchFamily="2" charset="2"/>
              </a:rPr>
              <a:t>Follow us on social media:</a:t>
            </a:r>
          </a:p>
          <a:p>
            <a:pPr fontAlgn="base">
              <a:spcBef>
                <a:spcPct val="0"/>
              </a:spcBef>
              <a:spcAft>
                <a:spcPts val="1200"/>
              </a:spcAft>
            </a:pPr>
            <a:endParaRPr lang="en-AU" sz="2400" dirty="0">
              <a:solidFill>
                <a:srgbClr val="CF5E31"/>
              </a:solidFill>
              <a:sym typeface="Wingdings" panose="05000000000000000000" pitchFamily="2" charset="2"/>
            </a:endParaRPr>
          </a:p>
          <a:p>
            <a:pPr fontAlgn="base">
              <a:spcBef>
                <a:spcPct val="0"/>
              </a:spcBef>
              <a:spcAft>
                <a:spcPts val="1200"/>
              </a:spcAft>
            </a:pPr>
            <a:endParaRPr lang="en-AU" sz="2400" dirty="0">
              <a:solidFill>
                <a:srgbClr val="CF5E31"/>
              </a:solidFill>
              <a:sym typeface="Wingdings" panose="05000000000000000000" pitchFamily="2" charset="2"/>
            </a:endParaRPr>
          </a:p>
          <a:p>
            <a:pPr fontAlgn="base">
              <a:spcBef>
                <a:spcPct val="0"/>
              </a:spcBef>
              <a:spcAft>
                <a:spcPts val="1200"/>
              </a:spcAft>
            </a:pPr>
            <a:endParaRPr lang="en-AU" sz="2400" dirty="0">
              <a:solidFill>
                <a:prstClr val="black"/>
              </a:solidFill>
              <a:sym typeface="Wingdings" panose="05000000000000000000" pitchFamily="2" charset="2"/>
            </a:endParaRPr>
          </a:p>
          <a:p>
            <a:pPr fontAlgn="base">
              <a:spcBef>
                <a:spcPct val="0"/>
              </a:spcBef>
              <a:spcAft>
                <a:spcPts val="1200"/>
              </a:spcAft>
            </a:pPr>
            <a:endParaRPr lang="en-AU" sz="2400" dirty="0">
              <a:solidFill>
                <a:srgbClr val="CF5E31"/>
              </a:solidFill>
            </a:endParaRPr>
          </a:p>
          <a:p>
            <a:pPr fontAlgn="base">
              <a:spcBef>
                <a:spcPct val="0"/>
              </a:spcBef>
              <a:spcAft>
                <a:spcPts val="1200"/>
              </a:spcAft>
            </a:pPr>
            <a:endParaRPr lang="en-AU" sz="2400" dirty="0">
              <a:solidFill>
                <a:srgbClr val="CF5E31"/>
              </a:solidFill>
            </a:endParaRPr>
          </a:p>
        </p:txBody>
      </p:sp>
      <p:pic>
        <p:nvPicPr>
          <p:cNvPr id="7" name="Picture 3" descr="W:\TRANSFER\Social Media\News-Twitter_D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2" y="4365104"/>
            <a:ext cx="1385313" cy="1385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2" descr="Image result for linked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437112"/>
            <a:ext cx="1386488" cy="1385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067944" y="5817458"/>
            <a:ext cx="5184576" cy="707886"/>
          </a:xfrm>
          <a:prstGeom prst="rect">
            <a:avLst/>
          </a:prstGeom>
        </p:spPr>
        <p:txBody>
          <a:bodyPr wrap="square">
            <a:spAutoFit/>
          </a:bodyPr>
          <a:lstStyle/>
          <a:p>
            <a:pPr algn="ctr" fontAlgn="base">
              <a:spcBef>
                <a:spcPct val="0"/>
              </a:spcBef>
            </a:pPr>
            <a:r>
              <a:rPr lang="en-AU" sz="2000" dirty="0">
                <a:solidFill>
                  <a:prstClr val="black"/>
                </a:solidFill>
                <a:sym typeface="Wingdings" panose="05000000000000000000" pitchFamily="2" charset="2"/>
              </a:rPr>
              <a:t>LinkedIn at </a:t>
            </a:r>
            <a:r>
              <a:rPr lang="en-AU" altLang="en-US" sz="2000" b="1" dirty="0">
                <a:solidFill>
                  <a:prstClr val="black"/>
                </a:solidFill>
              </a:rPr>
              <a:t>Department of </a:t>
            </a:r>
          </a:p>
          <a:p>
            <a:pPr algn="ctr" fontAlgn="base">
              <a:spcBef>
                <a:spcPct val="0"/>
              </a:spcBef>
            </a:pPr>
            <a:r>
              <a:rPr lang="en-AU" altLang="en-US" sz="2000" b="1" dirty="0">
                <a:solidFill>
                  <a:prstClr val="black"/>
                </a:solidFill>
              </a:rPr>
              <a:t>Mines and Petroleum</a:t>
            </a:r>
            <a:endParaRPr lang="en-AU" sz="2000" dirty="0">
              <a:solidFill>
                <a:prstClr val="black"/>
              </a:solidFill>
              <a:sym typeface="Wingdings" panose="05000000000000000000" pitchFamily="2" charset="2"/>
            </a:endParaRPr>
          </a:p>
        </p:txBody>
      </p:sp>
      <p:sp>
        <p:nvSpPr>
          <p:cNvPr id="5" name="Rectangle 4"/>
          <p:cNvSpPr/>
          <p:nvPr/>
        </p:nvSpPr>
        <p:spPr>
          <a:xfrm>
            <a:off x="1785962" y="5805264"/>
            <a:ext cx="1561902" cy="707886"/>
          </a:xfrm>
          <a:prstGeom prst="rect">
            <a:avLst/>
          </a:prstGeom>
        </p:spPr>
        <p:txBody>
          <a:bodyPr wrap="none">
            <a:spAutoFit/>
          </a:bodyPr>
          <a:lstStyle/>
          <a:p>
            <a:pPr algn="ctr" fontAlgn="base">
              <a:spcBef>
                <a:spcPct val="0"/>
              </a:spcBef>
            </a:pPr>
            <a:r>
              <a:rPr lang="en-AU" sz="2000" dirty="0">
                <a:solidFill>
                  <a:prstClr val="black"/>
                </a:solidFill>
                <a:sym typeface="Wingdings" panose="05000000000000000000" pitchFamily="2" charset="2"/>
              </a:rPr>
              <a:t>Twitter </a:t>
            </a:r>
          </a:p>
          <a:p>
            <a:pPr algn="ctr" fontAlgn="base">
              <a:spcBef>
                <a:spcPct val="0"/>
              </a:spcBef>
            </a:pPr>
            <a:r>
              <a:rPr lang="en-AU" altLang="en-US" sz="2000" b="1" dirty="0">
                <a:solidFill>
                  <a:prstClr val="black"/>
                </a:solidFill>
              </a:rPr>
              <a:t>@DMP_WA</a:t>
            </a:r>
          </a:p>
        </p:txBody>
      </p:sp>
      <p:pic>
        <p:nvPicPr>
          <p:cNvPr id="10"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5706" y="188912"/>
            <a:ext cx="1372244" cy="14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703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a:xfrm>
            <a:off x="683568" y="1844824"/>
            <a:ext cx="7772400" cy="4495800"/>
          </a:xfrm>
        </p:spPr>
        <p:txBody>
          <a:bodyPr/>
          <a:lstStyle/>
          <a:p>
            <a:pPr>
              <a:lnSpc>
                <a:spcPct val="150000"/>
              </a:lnSpc>
            </a:pPr>
            <a:r>
              <a:rPr lang="en-AU" dirty="0" smtClean="0"/>
              <a:t>Recent industry safety performance and trends</a:t>
            </a:r>
          </a:p>
          <a:p>
            <a:pPr>
              <a:lnSpc>
                <a:spcPct val="150000"/>
              </a:lnSpc>
            </a:pPr>
            <a:r>
              <a:rPr lang="en-AU" dirty="0"/>
              <a:t>Department of Mines and Petroleum (DMP) </a:t>
            </a:r>
            <a:r>
              <a:rPr lang="en-AU" dirty="0" smtClean="0"/>
              <a:t>areas of focus</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3</a:t>
            </a:fld>
            <a:endParaRPr lang="en-US" dirty="0"/>
          </a:p>
        </p:txBody>
      </p:sp>
    </p:spTree>
    <p:extLst>
      <p:ext uri="{BB962C8B-B14F-4D97-AF65-F5344CB8AC3E}">
        <p14:creationId xmlns:p14="http://schemas.microsoft.com/office/powerpoint/2010/main" val="49760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AU" altLang="en-US" dirty="0" smtClean="0"/>
              <a:t>Our commitment</a:t>
            </a:r>
          </a:p>
        </p:txBody>
      </p:sp>
      <p:sp>
        <p:nvSpPr>
          <p:cNvPr id="32771" name="Content Placeholder 2"/>
          <p:cNvSpPr>
            <a:spLocks noGrp="1"/>
          </p:cNvSpPr>
          <p:nvPr>
            <p:ph idx="1"/>
          </p:nvPr>
        </p:nvSpPr>
        <p:spPr>
          <a:xfrm>
            <a:off x="760413" y="1341438"/>
            <a:ext cx="7772400" cy="4495800"/>
          </a:xfrm>
        </p:spPr>
        <p:txBody>
          <a:bodyPr/>
          <a:lstStyle/>
          <a:p>
            <a:pPr marL="0" indent="0">
              <a:buFontTx/>
              <a:buNone/>
            </a:pPr>
            <a:r>
              <a:rPr lang="en-AU" altLang="en-US" dirty="0" smtClean="0"/>
              <a:t>To </a:t>
            </a:r>
            <a:r>
              <a:rPr lang="en-AU" altLang="en-US" dirty="0" smtClean="0">
                <a:solidFill>
                  <a:srgbClr val="CF5E31"/>
                </a:solidFill>
              </a:rPr>
              <a:t>work with industry </a:t>
            </a:r>
            <a:r>
              <a:rPr lang="en-AU" altLang="en-US" dirty="0" smtClean="0"/>
              <a:t>to reduce serious accidents and incidents, and </a:t>
            </a:r>
            <a:r>
              <a:rPr lang="en-AU" altLang="en-US" dirty="0" smtClean="0">
                <a:solidFill>
                  <a:srgbClr val="CF5E31"/>
                </a:solidFill>
              </a:rPr>
              <a:t>provide tangible support </a:t>
            </a:r>
            <a:r>
              <a:rPr lang="en-AU" altLang="en-US" dirty="0" smtClean="0"/>
              <a:t>in achieving a </a:t>
            </a:r>
            <a:r>
              <a:rPr lang="en-AU" altLang="en-US" dirty="0" smtClean="0">
                <a:solidFill>
                  <a:srgbClr val="CF5E31"/>
                </a:solidFill>
              </a:rPr>
              <a:t>positive cultural change</a:t>
            </a:r>
            <a:r>
              <a:rPr lang="en-AU" altLang="en-US" dirty="0" smtClean="0"/>
              <a:t>.</a:t>
            </a: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4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16D486D3-8FA9-4D7D-BE31-3E1F483FCE7B}" type="slidenum">
              <a:rPr lang="en-US" altLang="en-US" sz="1200" smtClean="0">
                <a:solidFill>
                  <a:srgbClr val="CF5E31"/>
                </a:solidFill>
              </a:rPr>
              <a:pPr>
                <a:spcBef>
                  <a:spcPct val="0"/>
                </a:spcBef>
                <a:buFontTx/>
                <a:buNone/>
              </a:pPr>
              <a:t>4</a:t>
            </a:fld>
            <a:endParaRPr lang="en-US" altLang="en-US" sz="1200" smtClean="0">
              <a:solidFill>
                <a:srgbClr val="CF5E31"/>
              </a:solidFill>
            </a:endParaRPr>
          </a:p>
        </p:txBody>
      </p:sp>
      <p:pic>
        <p:nvPicPr>
          <p:cNvPr id="3277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437063"/>
            <a:ext cx="325596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125" y="3370263"/>
            <a:ext cx="325596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3124200"/>
            <a:ext cx="32575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696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rPr>
              <a:t>Fatalities since last roadshow</a:t>
            </a:r>
            <a:endParaRPr lang="en-AU" dirty="0">
              <a:solidFill>
                <a:schemeClr val="tx1"/>
              </a:solidFill>
            </a:endParaRPr>
          </a:p>
        </p:txBody>
      </p:sp>
      <p:sp>
        <p:nvSpPr>
          <p:cNvPr id="3" name="TextBox 2"/>
          <p:cNvSpPr txBox="1"/>
          <p:nvPr/>
        </p:nvSpPr>
        <p:spPr>
          <a:xfrm>
            <a:off x="1187625" y="1412776"/>
            <a:ext cx="7200800" cy="4955203"/>
          </a:xfrm>
          <a:prstGeom prst="rect">
            <a:avLst/>
          </a:prstGeom>
          <a:noFill/>
        </p:spPr>
        <p:txBody>
          <a:bodyPr wrap="square" rtlCol="0">
            <a:spAutoFit/>
          </a:bodyPr>
          <a:lstStyle/>
          <a:p>
            <a:pPr>
              <a:spcBef>
                <a:spcPts val="1200"/>
              </a:spcBef>
            </a:pPr>
            <a:r>
              <a:rPr lang="en-AU" sz="2200" dirty="0">
                <a:solidFill>
                  <a:prstClr val="black"/>
                </a:solidFill>
              </a:rPr>
              <a:t>There have been four fatalities:</a:t>
            </a:r>
            <a:br>
              <a:rPr lang="en-AU" sz="2200" dirty="0">
                <a:solidFill>
                  <a:prstClr val="black"/>
                </a:solidFill>
              </a:rPr>
            </a:br>
            <a:endParaRPr lang="en-AU" sz="2200" dirty="0">
              <a:solidFill>
                <a:prstClr val="black"/>
              </a:solidFill>
            </a:endParaRPr>
          </a:p>
          <a:p>
            <a:pPr marL="285750" indent="-285750">
              <a:spcAft>
                <a:spcPts val="1200"/>
              </a:spcAft>
              <a:buFont typeface="Arial" panose="020B0604020202020204" pitchFamily="34" charset="0"/>
              <a:buChar char="•"/>
            </a:pPr>
            <a:r>
              <a:rPr lang="en-AU" sz="2200" dirty="0">
                <a:solidFill>
                  <a:prstClr val="black"/>
                </a:solidFill>
              </a:rPr>
              <a:t>16 Nov 2015 – </a:t>
            </a:r>
            <a:r>
              <a:rPr lang="en-AU" sz="2200" dirty="0" err="1">
                <a:solidFill>
                  <a:prstClr val="black"/>
                </a:solidFill>
              </a:rPr>
              <a:t>Paulsens</a:t>
            </a:r>
            <a:r>
              <a:rPr lang="en-AU" sz="2200" dirty="0">
                <a:solidFill>
                  <a:prstClr val="black"/>
                </a:solidFill>
              </a:rPr>
              <a:t> Gold Mine – Adam </a:t>
            </a:r>
            <a:r>
              <a:rPr lang="en-AU" sz="2200" dirty="0" err="1">
                <a:solidFill>
                  <a:prstClr val="black"/>
                </a:solidFill>
              </a:rPr>
              <a:t>Perttula</a:t>
            </a:r>
            <a:r>
              <a:rPr lang="en-AU" sz="2200" dirty="0">
                <a:solidFill>
                  <a:prstClr val="black"/>
                </a:solidFill>
              </a:rPr>
              <a:t> – underground operator died from heat stress</a:t>
            </a:r>
          </a:p>
          <a:p>
            <a:pPr marL="285750" indent="-285750">
              <a:spcAft>
                <a:spcPts val="1200"/>
              </a:spcAft>
              <a:buFont typeface="Arial" panose="020B0604020202020204" pitchFamily="34" charset="0"/>
              <a:buChar char="•"/>
            </a:pPr>
            <a:r>
              <a:rPr lang="en-AU" sz="2200" dirty="0">
                <a:solidFill>
                  <a:prstClr val="black"/>
                </a:solidFill>
              </a:rPr>
              <a:t> 25 Nov 2015 – Alcoa Kwinana – Benjamin White – contract scaffolder fell into digester vessel</a:t>
            </a:r>
          </a:p>
          <a:p>
            <a:pPr marL="285750" indent="-285750">
              <a:spcAft>
                <a:spcPts val="1200"/>
              </a:spcAft>
              <a:buFont typeface="Arial" panose="020B0604020202020204" pitchFamily="34" charset="0"/>
              <a:buChar char="•"/>
            </a:pPr>
            <a:r>
              <a:rPr lang="en-AU" sz="2200" dirty="0">
                <a:solidFill>
                  <a:prstClr val="black"/>
                </a:solidFill>
              </a:rPr>
              <a:t>19 June 2016 – </a:t>
            </a:r>
            <a:r>
              <a:rPr lang="en-AU" sz="2200" dirty="0" err="1">
                <a:solidFill>
                  <a:prstClr val="black"/>
                </a:solidFill>
              </a:rPr>
              <a:t>Channar</a:t>
            </a:r>
            <a:r>
              <a:rPr lang="en-AU" sz="2200" dirty="0">
                <a:solidFill>
                  <a:prstClr val="black"/>
                </a:solidFill>
              </a:rPr>
              <a:t> Open Pit – Lee Buzzard – fitter died from crush injuries when working on drill mast</a:t>
            </a:r>
          </a:p>
          <a:p>
            <a:pPr marL="285750" indent="-285750">
              <a:spcAft>
                <a:spcPts val="1200"/>
              </a:spcAft>
              <a:buFont typeface="Arial" panose="020B0604020202020204" pitchFamily="34" charset="0"/>
              <a:buChar char="•"/>
            </a:pPr>
            <a:r>
              <a:rPr lang="en-AU" sz="2200" dirty="0">
                <a:solidFill>
                  <a:prstClr val="black"/>
                </a:solidFill>
              </a:rPr>
              <a:t>26 July 2016 – Central Norseman Gold – Lindsay Bridges – contract boilermaker died from crush injuries when a thickener bridge structure they were dismantling collapsed</a:t>
            </a:r>
          </a:p>
        </p:txBody>
      </p:sp>
      <p:sp>
        <p:nvSpPr>
          <p:cNvPr id="4" name="Slide Number Placeholder 3"/>
          <p:cNvSpPr>
            <a:spLocks noGrp="1"/>
          </p:cNvSpPr>
          <p:nvPr>
            <p:ph type="sldNum" sz="quarter" idx="10"/>
          </p:nvPr>
        </p:nvSpPr>
        <p:spPr/>
        <p:txBody>
          <a:bodyPr/>
          <a:lstStyle/>
          <a:p>
            <a:pPr>
              <a:defRPr/>
            </a:pPr>
            <a:fld id="{99A53646-FB96-47C5-897D-3331B35CF1B8}" type="slidenum">
              <a:rPr lang="en-US" smtClean="0"/>
              <a:pPr>
                <a:defRPr/>
              </a:pPr>
              <a:t>5</a:t>
            </a:fld>
            <a:endParaRPr lang="en-US" dirty="0"/>
          </a:p>
        </p:txBody>
      </p:sp>
    </p:spTree>
    <p:extLst>
      <p:ext uri="{BB962C8B-B14F-4D97-AF65-F5344CB8AC3E}">
        <p14:creationId xmlns:p14="http://schemas.microsoft.com/office/powerpoint/2010/main" val="1964673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949702383"/>
              </p:ext>
            </p:extLst>
          </p:nvPr>
        </p:nvGraphicFramePr>
        <p:xfrm>
          <a:off x="611560" y="778713"/>
          <a:ext cx="8269550" cy="560261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39552" y="255493"/>
            <a:ext cx="4092274" cy="523220"/>
          </a:xfrm>
          <a:prstGeom prst="rect">
            <a:avLst/>
          </a:prstGeom>
          <a:noFill/>
        </p:spPr>
        <p:txBody>
          <a:bodyPr wrap="none" rtlCol="0">
            <a:spAutoFit/>
          </a:bodyPr>
          <a:lstStyle/>
          <a:p>
            <a:r>
              <a:rPr lang="en-AU" sz="2800" dirty="0">
                <a:solidFill>
                  <a:prstClr val="black"/>
                </a:solidFill>
              </a:rPr>
              <a:t>Trends in performance ?</a:t>
            </a:r>
          </a:p>
        </p:txBody>
      </p:sp>
      <p:sp>
        <p:nvSpPr>
          <p:cNvPr id="2" name="TextBox 1"/>
          <p:cNvSpPr txBox="1"/>
          <p:nvPr/>
        </p:nvSpPr>
        <p:spPr>
          <a:xfrm>
            <a:off x="1763687" y="1812334"/>
            <a:ext cx="2736647" cy="369332"/>
          </a:xfrm>
          <a:prstGeom prst="rect">
            <a:avLst/>
          </a:prstGeom>
          <a:noFill/>
        </p:spPr>
        <p:txBody>
          <a:bodyPr wrap="none" rtlCol="0">
            <a:spAutoFit/>
          </a:bodyPr>
          <a:lstStyle/>
          <a:p>
            <a:r>
              <a:rPr lang="en-AU" b="1" dirty="0">
                <a:solidFill>
                  <a:srgbClr val="FF0000"/>
                </a:solidFill>
              </a:rPr>
              <a:t>66 fatalities 2000 - 2016</a:t>
            </a:r>
          </a:p>
        </p:txBody>
      </p:sp>
      <p:sp>
        <p:nvSpPr>
          <p:cNvPr id="3" name="Rounded Rectangular Callout 2"/>
          <p:cNvSpPr/>
          <p:nvPr/>
        </p:nvSpPr>
        <p:spPr bwMode="auto">
          <a:xfrm>
            <a:off x="4788024" y="4293096"/>
            <a:ext cx="1130424" cy="792088"/>
          </a:xfrm>
          <a:prstGeom prst="wedgeRoundRectCallout">
            <a:avLst>
              <a:gd name="adj1" fmla="val 106612"/>
              <a:gd name="adj2" fmla="val 77824"/>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AU" sz="1400" dirty="0">
                <a:solidFill>
                  <a:prstClr val="black"/>
                </a:solidFill>
              </a:rPr>
              <a:t>What happened here?</a:t>
            </a:r>
          </a:p>
        </p:txBody>
      </p:sp>
      <p:sp>
        <p:nvSpPr>
          <p:cNvPr id="6" name="Slide Number Placeholder 5"/>
          <p:cNvSpPr>
            <a:spLocks noGrp="1"/>
          </p:cNvSpPr>
          <p:nvPr>
            <p:ph type="sldNum" sz="quarter" idx="10"/>
          </p:nvPr>
        </p:nvSpPr>
        <p:spPr/>
        <p:txBody>
          <a:bodyPr/>
          <a:lstStyle/>
          <a:p>
            <a:pPr fontAlgn="base">
              <a:spcBef>
                <a:spcPct val="0"/>
              </a:spcBef>
              <a:spcAft>
                <a:spcPct val="0"/>
              </a:spcAft>
              <a:defRPr/>
            </a:pPr>
            <a:fld id="{CB34EFFD-3D38-454F-BF4C-702427A67346}" type="slidenum">
              <a:rPr lang="en-US" sz="1200" smtClean="0"/>
              <a:pPr fontAlgn="base">
                <a:spcBef>
                  <a:spcPct val="0"/>
                </a:spcBef>
                <a:spcAft>
                  <a:spcPct val="0"/>
                </a:spcAft>
                <a:defRPr/>
              </a:pPr>
              <a:t>6</a:t>
            </a:fld>
            <a:endParaRPr lang="en-US" sz="1200" dirty="0"/>
          </a:p>
        </p:txBody>
      </p:sp>
    </p:spTree>
    <p:extLst>
      <p:ext uri="{BB962C8B-B14F-4D97-AF65-F5344CB8AC3E}">
        <p14:creationId xmlns:p14="http://schemas.microsoft.com/office/powerpoint/2010/main" val="1219265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noFill/>
        </p:spPr>
        <p:txBody>
          <a:bodyPr/>
          <a:lstStyle/>
          <a:p>
            <a:fld id="{BEA5989D-3E62-4E69-A642-5F29939F8A2F}" type="slidenum">
              <a:rPr lang="en-US" sz="1200" smtClean="0">
                <a:latin typeface="Arial" pitchFamily="34" charset="0"/>
                <a:ea typeface="ＭＳ Ｐゴシック"/>
                <a:cs typeface="ＭＳ Ｐゴシック"/>
              </a:rPr>
              <a:pPr/>
              <a:t>7</a:t>
            </a:fld>
            <a:endParaRPr lang="en-US" sz="1200" dirty="0" smtClean="0">
              <a:latin typeface="Arial" pitchFamily="34" charset="0"/>
              <a:ea typeface="ＭＳ Ｐゴシック"/>
              <a:cs typeface="ＭＳ Ｐゴシック"/>
            </a:endParaRPr>
          </a:p>
        </p:txBody>
      </p:sp>
      <p:sp>
        <p:nvSpPr>
          <p:cNvPr id="2" name="Title 1"/>
          <p:cNvSpPr>
            <a:spLocks noGrp="1"/>
          </p:cNvSpPr>
          <p:nvPr>
            <p:ph type="title" idx="4294967295"/>
          </p:nvPr>
        </p:nvSpPr>
        <p:spPr>
          <a:xfrm>
            <a:off x="395536" y="404664"/>
            <a:ext cx="7772400" cy="752475"/>
          </a:xfrm>
        </p:spPr>
        <p:txBody>
          <a:bodyPr/>
          <a:lstStyle/>
          <a:p>
            <a:r>
              <a:rPr lang="en-AU" dirty="0" smtClean="0">
                <a:solidFill>
                  <a:schemeClr val="tx1"/>
                </a:solidFill>
              </a:rPr>
              <a:t>What does history tell us?</a:t>
            </a:r>
            <a:endParaRPr lang="en-AU"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340768"/>
            <a:ext cx="7268741" cy="509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08104" y="2348880"/>
            <a:ext cx="1762021" cy="369332"/>
          </a:xfrm>
          <a:prstGeom prst="rect">
            <a:avLst/>
          </a:prstGeom>
          <a:noFill/>
        </p:spPr>
        <p:txBody>
          <a:bodyPr wrap="none" rtlCol="0">
            <a:spAutoFit/>
          </a:bodyPr>
          <a:lstStyle/>
          <a:p>
            <a:r>
              <a:rPr lang="en-AU" b="1" dirty="0">
                <a:solidFill>
                  <a:srgbClr val="FF0000"/>
                </a:solidFill>
              </a:rPr>
              <a:t>1,942 fatalities</a:t>
            </a:r>
          </a:p>
        </p:txBody>
      </p:sp>
    </p:spTree>
    <p:extLst>
      <p:ext uri="{BB962C8B-B14F-4D97-AF65-F5344CB8AC3E}">
        <p14:creationId xmlns:p14="http://schemas.microsoft.com/office/powerpoint/2010/main" val="21829466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548680"/>
            <a:ext cx="6362896" cy="523220"/>
          </a:xfrm>
          <a:prstGeom prst="rect">
            <a:avLst/>
          </a:prstGeom>
          <a:noFill/>
        </p:spPr>
        <p:txBody>
          <a:bodyPr wrap="none" rtlCol="0">
            <a:spAutoFit/>
          </a:bodyPr>
          <a:lstStyle/>
          <a:p>
            <a:r>
              <a:rPr lang="en-AU" sz="2800" dirty="0">
                <a:solidFill>
                  <a:prstClr val="black"/>
                </a:solidFill>
              </a:rPr>
              <a:t>To put this performance in perspective</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66" y="1244346"/>
            <a:ext cx="8185390" cy="4488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fontAlgn="base">
              <a:spcBef>
                <a:spcPct val="0"/>
              </a:spcBef>
              <a:spcAft>
                <a:spcPct val="0"/>
              </a:spcAft>
              <a:defRPr/>
            </a:pPr>
            <a:fld id="{CB34EFFD-3D38-454F-BF4C-702427A67346}" type="slidenum">
              <a:rPr lang="en-US" sz="1200" smtClean="0"/>
              <a:pPr fontAlgn="base">
                <a:spcBef>
                  <a:spcPct val="0"/>
                </a:spcBef>
                <a:spcAft>
                  <a:spcPct val="0"/>
                </a:spcAft>
                <a:defRPr/>
              </a:pPr>
              <a:t>8</a:t>
            </a:fld>
            <a:endParaRPr lang="en-US" sz="1200" dirty="0"/>
          </a:p>
        </p:txBody>
      </p:sp>
    </p:spTree>
    <p:extLst>
      <p:ext uri="{BB962C8B-B14F-4D97-AF65-F5344CB8AC3E}">
        <p14:creationId xmlns:p14="http://schemas.microsoft.com/office/powerpoint/2010/main" val="36536390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255493"/>
            <a:ext cx="3792513" cy="523220"/>
          </a:xfrm>
          <a:prstGeom prst="rect">
            <a:avLst/>
          </a:prstGeom>
          <a:noFill/>
        </p:spPr>
        <p:txBody>
          <a:bodyPr wrap="none" rtlCol="0">
            <a:spAutoFit/>
          </a:bodyPr>
          <a:lstStyle/>
          <a:p>
            <a:r>
              <a:rPr lang="en-AU" sz="2800" dirty="0">
                <a:solidFill>
                  <a:prstClr val="black"/>
                </a:solidFill>
              </a:rPr>
              <a:t>Trends in performance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08720"/>
            <a:ext cx="7628781" cy="519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541A7A57-AE52-4B8C-9CF6-0E673B4C17B0}" type="slidenum">
              <a:rPr lang="en-US" smtClean="0"/>
              <a:pPr>
                <a:defRPr/>
              </a:pPr>
              <a:t>9</a:t>
            </a:fld>
            <a:endParaRPr lang="en-US" dirty="0"/>
          </a:p>
        </p:txBody>
      </p:sp>
    </p:spTree>
    <p:extLst>
      <p:ext uri="{BB962C8B-B14F-4D97-AF65-F5344CB8AC3E}">
        <p14:creationId xmlns:p14="http://schemas.microsoft.com/office/powerpoint/2010/main" val="2218865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5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2016-11-22T06:09:35+00:00</OurDocsVersionCreatedAt>
    <OurDocsDocId xmlns="dce3ed02-b0cd-470d-9119-e5f1a2533a21">004076.Safety.Coms</OurDocsDocId>
    <OurDocsDocumentSource xmlns="dce3ed02-b0cd-470d-9119-e5f1a2533a21">Internal</OurDocsDocumentSource>
    <OurDocsLocation xmlns="dce3ed02-b0cd-470d-9119-e5f1a2533a21">Perth</OurDocsLocation>
    <OurDocsDataStore xmlns="dce3ed02-b0cd-470d-9119-e5f1a2533a21">Central</OurDocsDataStore>
    <OurDocsReleaseClassification xmlns="dce3ed02-b0cd-470d-9119-e5f1a2533a21">Departmental Use Only</OurDocsReleaseClassification>
    <OurDocsTitle xmlns="dce3ed02-b0cd-470d-9119-e5f1a2533a21">MS - Toolbox Presentation - 2016 - State-of-play for safety performance in WA</OurDocsTitle>
    <OurDocsLockedOnBehalfOf xmlns="dce3ed02-b0cd-470d-9119-e5f1a2533a21" xsi:nil="true"/>
    <OurDocsVersionNumber xmlns="dce3ed02-b0cd-470d-9119-e5f1a2533a21">1</OurDocsVersionNumber>
    <OurDocsAuthor xmlns="dce3ed02-b0cd-470d-9119-e5f1a2533a21">MOORE, Bec</OurDocsAuthor>
    <OurDocsDescription xmlns="dce3ed02-b0cd-470d-9119-e5f1a2533a21" xsi:nil="true"/>
    <OurDocsVersionCreatedBy xmlns="dce3ed02-b0cd-470d-9119-e5f1a2533a21">MIRSDBN</OurDocsVersionCreatedBy>
    <OurDocsIsLocked xmlns="dce3ed02-b0cd-470d-9119-e5f1a2533a21">false</OurDocsIsLocked>
    <OurDocsDocumentType xmlns="dce3ed02-b0cd-470d-9119-e5f1a2533a21">Other</OurDocsDocumentType>
    <OurDocsIsRecordsDocument xmlns="dce3ed02-b0cd-470d-9119-e5f1a2533a21">false</OurDocsIsRecordsDocument>
    <OurDocsDocumentDate xmlns="dce3ed02-b0cd-470d-9119-e5f1a2533a21">2016-11-21T16:00:00+00:00</OurDocsDocumentDate>
    <OurDocsLockedBy xmlns="dce3ed02-b0cd-470d-9119-e5f1a2533a21" xsi:nil="true"/>
    <OurDocsFileNumbers xmlns="dce3ed02-b0cd-470d-9119-e5f1a2533a21" xsi:nil="true"/>
    <OurDocsLockedOn xmlns="dce3ed02-b0cd-470d-9119-e5f1a2533a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60" ma:contentTypeDescription="Create a new document." ma:contentTypeScope="" ma:versionID="261b97351e07a5da7d5decec417138a7">
  <xsd:schema xmlns:xsd="http://www.w3.org/2001/XMLSchema" xmlns:xs="http://www.w3.org/2001/XMLSchema" xmlns:p="http://schemas.microsoft.com/office/2006/metadata/properties" xmlns:ns2="dce3ed02-b0cd-470d-9119-e5f1a2533a21" targetNamespace="http://schemas.microsoft.com/office/2006/metadata/properties" ma:root="true" ma:fieldsID="d6fc7f555b4b50738d5ce00429abb5da"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47aadd75-fb41-49d7-866d-414b51aa1b7e" ContentTypeId="0x0101000AC6246A9CD2FC45B52DC6FEC0F0AAAA"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8973CC-166D-43B2-8C3B-C01046BD552E}">
  <ds:schemaRefs>
    <ds:schemaRef ds:uri="http://purl.org/dc/elements/1.1/"/>
    <ds:schemaRef ds:uri="http://www.w3.org/XML/1998/namespace"/>
    <ds:schemaRef ds:uri="http://purl.org/dc/terms/"/>
    <ds:schemaRef ds:uri="dce3ed02-b0cd-470d-9119-e5f1a2533a2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6546A6D1-AF76-4DF8-9A7E-5775B011E5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2F891B-63D7-4721-87CB-8FFDE2FA540E}">
  <ds:schemaRefs>
    <ds:schemaRef ds:uri="Microsoft.SharePoint.Taxonomy.ContentTypeSync"/>
  </ds:schemaRefs>
</ds:datastoreItem>
</file>

<file path=customXml/itemProps4.xml><?xml version="1.0" encoding="utf-8"?>
<ds:datastoreItem xmlns:ds="http://schemas.openxmlformats.org/officeDocument/2006/customXml" ds:itemID="{562DDB15-8F21-4179-A8FA-44AA41E148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390</TotalTime>
  <Words>2640</Words>
  <Application>Microsoft Office PowerPoint</Application>
  <PresentationFormat>On-screen Show (4:3)</PresentationFormat>
  <Paragraphs>329</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5_Blank Presentation</vt:lpstr>
      <vt:lpstr>Please read this before using presentation</vt:lpstr>
      <vt:lpstr>State-of-play for safety performance in WA</vt:lpstr>
      <vt:lpstr>Overview</vt:lpstr>
      <vt:lpstr>Our commitment</vt:lpstr>
      <vt:lpstr>Fatalities since last roadshow</vt:lpstr>
      <vt:lpstr>PowerPoint Presentation</vt:lpstr>
      <vt:lpstr>What does history tell us?</vt:lpstr>
      <vt:lpstr>PowerPoint Presentation</vt:lpstr>
      <vt:lpstr>PowerPoint Presentation</vt:lpstr>
      <vt:lpstr>PowerPoint Presentation</vt:lpstr>
      <vt:lpstr>Let’s look at the fatalities since 2012</vt:lpstr>
      <vt:lpstr>PowerPoint Presentation</vt:lpstr>
      <vt:lpstr>PowerPoint Presentation</vt:lpstr>
      <vt:lpstr>Let’s look at the fatalities since 2012</vt:lpstr>
      <vt:lpstr>PowerPoint Presentation</vt:lpstr>
      <vt:lpstr>PowerPoint Presentation</vt:lpstr>
      <vt:lpstr>Summary of fatality causes – 1970 to 2016</vt:lpstr>
      <vt:lpstr>Summary of fatalities caused by crush injuries</vt:lpstr>
      <vt:lpstr>PowerPoint Presentation</vt:lpstr>
      <vt:lpstr>PowerPoint Presentation</vt:lpstr>
      <vt:lpstr>Analysing the data</vt:lpstr>
      <vt:lpstr>Considering injuries – normalised annual injury rate/1000 FTE employees</vt:lpstr>
      <vt:lpstr>From serious injuries review – July to December 2013 High-consequence serious injuries by nature of injury and work scenario</vt:lpstr>
      <vt:lpstr>PowerPoint Presentation</vt:lpstr>
      <vt:lpstr>PowerPoint Presentation</vt:lpstr>
      <vt:lpstr>Focus areas: critical activities and hazards</vt:lpstr>
      <vt:lpstr>PowerPoint Presentation</vt:lpstr>
      <vt:lpstr>PowerPoint Presentation</vt:lpstr>
      <vt:lpstr>Stay informed</vt:lpstr>
    </vt:vector>
  </TitlesOfParts>
  <Company>Department of Mines and Petroleum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- 2016 - State-of-play for safety performance in WA</dc:title>
  <dc:creator>MOORE, Bec</dc:creator>
  <cp:lastModifiedBy>MOORE, Bec</cp:lastModifiedBy>
  <cp:revision>20</cp:revision>
  <dcterms:created xsi:type="dcterms:W3CDTF">2016-11-22T06:04:39Z</dcterms:created>
  <dcterms:modified xsi:type="dcterms:W3CDTF">2016-12-22T01:49:43Z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0x0101000AC6246A9CD2FC45B52DC6FEC0F0AAAA00A5C1F1DA62DAB340B34B67F1BBB7A427</vt:lpwstr>
  </property>
  <property fmtid="{D5CDD505-2E9C-101B-9397-08002B2CF9AE}" pid="3" name="DataStore">
    <vt:lpwstr>Central</vt:lpwstr>
  </property>
</Properties>
</file>