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9"/>
  </p:notesMasterIdLst>
  <p:handoutMasterIdLst>
    <p:handoutMasterId r:id="rId40"/>
  </p:handoutMasterIdLst>
  <p:sldIdLst>
    <p:sldId id="417" r:id="rId6"/>
    <p:sldId id="418" r:id="rId7"/>
    <p:sldId id="419"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415" r:id="rId37"/>
    <p:sldId id="416" r:id="rId38"/>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CC00CC"/>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74884" autoAdjust="0"/>
  </p:normalViewPr>
  <p:slideViewPr>
    <p:cSldViewPr>
      <p:cViewPr varScale="1">
        <p:scale>
          <a:sx n="86" d="100"/>
          <a:sy n="86" d="100"/>
        </p:scale>
        <p:origin x="1674"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odstore.internal.dom/OurDocs03/Users/Open/Users/Ella.NIELD/Hearing%20Loss/000098.Ella.NIEL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AU" sz="1800" b="1" baseline="0" dirty="0">
              <a:latin typeface="+mj-lt"/>
            </a:endParaRPr>
          </a:p>
        </c:rich>
      </c:tx>
      <c:layout>
        <c:manualLayout>
          <c:xMode val="edge"/>
          <c:yMode val="edge"/>
          <c:x val="0.18801386391000546"/>
          <c:y val="3.3400754105892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7.5588473028278577E-2"/>
          <c:y val="0.11264979114345479"/>
          <c:w val="0.8867725438865971"/>
          <c:h val="0.783243216901508"/>
        </c:manualLayout>
      </c:layout>
      <c:barChart>
        <c:barDir val="col"/>
        <c:grouping val="stacked"/>
        <c:varyColors val="0"/>
        <c:ser>
          <c:idx val="3"/>
          <c:order val="0"/>
          <c:tx>
            <c:v>Total</c:v>
          </c:tx>
          <c:spPr>
            <a:solidFill>
              <a:schemeClr val="bg2">
                <a:lumMod val="75000"/>
                <a:alpha val="40000"/>
              </a:schemeClr>
            </a:solidFill>
            <a:ln w="19050">
              <a:solidFill>
                <a:schemeClr val="bg2">
                  <a:lumMod val="50000"/>
                </a:schemeClr>
              </a:solidFill>
            </a:ln>
            <a:effectLst/>
          </c:spPr>
          <c:invertIfNegative val="0"/>
          <c:dPt>
            <c:idx val="5"/>
            <c:invertIfNegative val="0"/>
            <c:bubble3D val="0"/>
            <c:spPr>
              <a:solidFill>
                <a:schemeClr val="bg2">
                  <a:lumMod val="75000"/>
                  <a:alpha val="40000"/>
                </a:schemeClr>
              </a:solidFill>
              <a:ln w="19050">
                <a:solidFill>
                  <a:schemeClr val="bg2">
                    <a:lumMod val="50000"/>
                  </a:schemeClr>
                </a:solidFill>
              </a:ln>
              <a:effectLst/>
            </c:spPr>
            <c:extLst>
              <c:ext xmlns:c16="http://schemas.microsoft.com/office/drawing/2014/chart" uri="{C3380CC4-5D6E-409C-BE32-E72D297353CC}">
                <c16:uniqueId val="{00000001-FD71-423F-8F3E-977A35A03C9B}"/>
              </c:ext>
            </c:extLst>
          </c:dPt>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Sheet1!$E$2:$E$11</c:f>
              <c:numCache>
                <c:formatCode>General</c:formatCode>
                <c:ptCount val="10"/>
                <c:pt idx="0">
                  <c:v>59</c:v>
                </c:pt>
                <c:pt idx="1">
                  <c:v>118</c:v>
                </c:pt>
                <c:pt idx="2">
                  <c:v>359</c:v>
                </c:pt>
                <c:pt idx="3">
                  <c:v>869</c:v>
                </c:pt>
                <c:pt idx="4">
                  <c:v>913</c:v>
                </c:pt>
                <c:pt idx="5">
                  <c:v>585</c:v>
                </c:pt>
                <c:pt idx="6">
                  <c:v>187</c:v>
                </c:pt>
                <c:pt idx="7">
                  <c:v>79</c:v>
                </c:pt>
                <c:pt idx="8">
                  <c:v>49</c:v>
                </c:pt>
                <c:pt idx="9">
                  <c:v>12</c:v>
                </c:pt>
              </c:numCache>
            </c:numRef>
          </c:val>
          <c:extLst>
            <c:ext xmlns:c16="http://schemas.microsoft.com/office/drawing/2014/chart" uri="{C3380CC4-5D6E-409C-BE32-E72D297353CC}">
              <c16:uniqueId val="{00000002-FD71-423F-8F3E-977A35A03C9B}"/>
            </c:ext>
          </c:extLst>
        </c:ser>
        <c:dLbls>
          <c:showLegendKey val="0"/>
          <c:showVal val="0"/>
          <c:showCatName val="0"/>
          <c:showSerName val="0"/>
          <c:showPercent val="0"/>
          <c:showBubbleSize val="0"/>
        </c:dLbls>
        <c:gapWidth val="40"/>
        <c:overlap val="100"/>
        <c:axId val="863522008"/>
        <c:axId val="863522336"/>
      </c:barChart>
      <c:barChart>
        <c:barDir val="col"/>
        <c:grouping val="stacked"/>
        <c:varyColors val="0"/>
        <c:ser>
          <c:idx val="0"/>
          <c:order val="1"/>
          <c:tx>
            <c:strRef>
              <c:f>Sheet1!$B$1</c:f>
              <c:strCache>
                <c:ptCount val="1"/>
                <c:pt idx="0">
                  <c:v>PPE Worn</c:v>
                </c:pt>
              </c:strCache>
            </c:strRef>
          </c:tx>
          <c:spPr>
            <a:solidFill>
              <a:srgbClr val="0E6E71"/>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Sheet1!$B$2:$B$11</c:f>
              <c:numCache>
                <c:formatCode>General</c:formatCode>
                <c:ptCount val="10"/>
                <c:pt idx="0">
                  <c:v>1</c:v>
                </c:pt>
                <c:pt idx="1">
                  <c:v>3</c:v>
                </c:pt>
                <c:pt idx="2">
                  <c:v>33</c:v>
                </c:pt>
                <c:pt idx="3">
                  <c:v>157</c:v>
                </c:pt>
                <c:pt idx="4">
                  <c:v>510</c:v>
                </c:pt>
                <c:pt idx="5">
                  <c:v>366</c:v>
                </c:pt>
                <c:pt idx="6">
                  <c:v>115</c:v>
                </c:pt>
                <c:pt idx="7">
                  <c:v>38</c:v>
                </c:pt>
                <c:pt idx="8">
                  <c:v>25</c:v>
                </c:pt>
                <c:pt idx="9">
                  <c:v>5</c:v>
                </c:pt>
              </c:numCache>
            </c:numRef>
          </c:val>
          <c:extLst>
            <c:ext xmlns:c16="http://schemas.microsoft.com/office/drawing/2014/chart" uri="{C3380CC4-5D6E-409C-BE32-E72D297353CC}">
              <c16:uniqueId val="{00000003-FD71-423F-8F3E-977A35A03C9B}"/>
            </c:ext>
          </c:extLst>
        </c:ser>
        <c:ser>
          <c:idx val="2"/>
          <c:order val="2"/>
          <c:tx>
            <c:strRef>
              <c:f>Sheet1!$D$1</c:f>
              <c:strCache>
                <c:ptCount val="1"/>
                <c:pt idx="0">
                  <c:v>No PPE Worn (&lt;85dBA)</c:v>
                </c:pt>
              </c:strCache>
            </c:strRef>
          </c:tx>
          <c:spPr>
            <a:solidFill>
              <a:srgbClr val="00B050"/>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Sheet1!$D$2:$D$11</c:f>
              <c:numCache>
                <c:formatCode>General</c:formatCode>
                <c:ptCount val="10"/>
                <c:pt idx="0">
                  <c:v>58</c:v>
                </c:pt>
                <c:pt idx="1">
                  <c:v>115</c:v>
                </c:pt>
                <c:pt idx="2">
                  <c:v>326</c:v>
                </c:pt>
                <c:pt idx="3">
                  <c:v>712</c:v>
                </c:pt>
              </c:numCache>
            </c:numRef>
          </c:val>
          <c:extLst>
            <c:ext xmlns:c16="http://schemas.microsoft.com/office/drawing/2014/chart" uri="{C3380CC4-5D6E-409C-BE32-E72D297353CC}">
              <c16:uniqueId val="{00000004-FD71-423F-8F3E-977A35A03C9B}"/>
            </c:ext>
          </c:extLst>
        </c:ser>
        <c:ser>
          <c:idx val="1"/>
          <c:order val="3"/>
          <c:tx>
            <c:strRef>
              <c:f>Sheet1!$C$1</c:f>
              <c:strCache>
                <c:ptCount val="1"/>
                <c:pt idx="0">
                  <c:v>No PPE Worn (&gt;85dBA)</c:v>
                </c:pt>
              </c:strCache>
            </c:strRef>
          </c:tx>
          <c:spPr>
            <a:solidFill>
              <a:srgbClr val="8E1A16"/>
            </a:solidFill>
            <a:ln>
              <a:noFill/>
            </a:ln>
            <a:effectLst/>
          </c:spPr>
          <c:invertIfNegative val="0"/>
          <c:dLbls>
            <c:dLbl>
              <c:idx val="0"/>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1-423F-8F3E-977A35A03C9B}"/>
                </c:ext>
              </c:extLst>
            </c:dLbl>
            <c:dLbl>
              <c:idx val="1"/>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71-423F-8F3E-977A35A03C9B}"/>
                </c:ext>
              </c:extLst>
            </c:dLbl>
            <c:dLbl>
              <c:idx val="2"/>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71-423F-8F3E-977A35A03C9B}"/>
                </c:ext>
              </c:extLst>
            </c:dLbl>
            <c:dLbl>
              <c:idx val="3"/>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71-423F-8F3E-977A35A03C9B}"/>
                </c:ext>
              </c:extLst>
            </c:dLbl>
            <c:dLbl>
              <c:idx val="4"/>
              <c:layout>
                <c:manualLayout>
                  <c:x val="7.1588366890380312E-2"/>
                  <c:y val="-0.14560577653657089"/>
                </c:manualLayout>
              </c:layout>
              <c:tx>
                <c:rich>
                  <a:bodyPr/>
                  <a:lstStyle/>
                  <a:p>
                    <a:fld id="{9F646C55-9643-4EF4-A09D-27A5A1F910DD}"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D71-423F-8F3E-977A35A03C9B}"/>
                </c:ext>
              </c:extLst>
            </c:dLbl>
            <c:dLbl>
              <c:idx val="5"/>
              <c:layout>
                <c:manualLayout>
                  <c:x val="5.752636625119837E-2"/>
                  <c:y val="-6.8642723224383417E-2"/>
                </c:manualLayout>
              </c:layout>
              <c:tx>
                <c:rich>
                  <a:bodyPr/>
                  <a:lstStyle/>
                  <a:p>
                    <a:fld id="{7D7284C7-3662-400A-8B08-CAC31D6C6F01}"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D71-423F-8F3E-977A35A03C9B}"/>
                </c:ext>
              </c:extLst>
            </c:dLbl>
            <c:dLbl>
              <c:idx val="6"/>
              <c:layout>
                <c:manualLayout>
                  <c:x val="5.4969638862256219E-2"/>
                  <c:y val="-2.7041072785363163E-2"/>
                </c:manualLayout>
              </c:layout>
              <c:tx>
                <c:rich>
                  <a:bodyPr/>
                  <a:lstStyle/>
                  <a:p>
                    <a:fld id="{C5397E29-A32C-47DB-84C7-CF290438978B}"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71-423F-8F3E-977A35A03C9B}"/>
                </c:ext>
              </c:extLst>
            </c:dLbl>
            <c:dLbl>
              <c:idx val="7"/>
              <c:layout>
                <c:manualLayout>
                  <c:x val="4.4742729306487698E-2"/>
                  <c:y val="-4.784189800487329E-2"/>
                </c:manualLayout>
              </c:layout>
              <c:tx>
                <c:rich>
                  <a:bodyPr/>
                  <a:lstStyle/>
                  <a:p>
                    <a:fld id="{CE940C9A-01F9-4409-A8F2-1E12A0105000}"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D71-423F-8F3E-977A35A03C9B}"/>
                </c:ext>
              </c:extLst>
            </c:dLbl>
            <c:dLbl>
              <c:idx val="8"/>
              <c:layout>
                <c:manualLayout>
                  <c:x val="4.218600191754554E-2"/>
                  <c:y val="-4.3681732960971414E-2"/>
                </c:manualLayout>
              </c:layout>
              <c:tx>
                <c:rich>
                  <a:bodyPr/>
                  <a:lstStyle/>
                  <a:p>
                    <a:fld id="{72C0672C-1F1F-4DB8-9EC9-6073C4AEB2AC}"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D71-423F-8F3E-977A35A03C9B}"/>
                </c:ext>
              </c:extLst>
            </c:dLbl>
            <c:dLbl>
              <c:idx val="9"/>
              <c:layout>
                <c:manualLayout>
                  <c:x val="2.9783617936092202E-2"/>
                  <c:y val="-5.329495018088206E-2"/>
                </c:manualLayout>
              </c:layout>
              <c:tx>
                <c:rich>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fld id="{8CDB2015-5294-4160-BAB1-EBC85A709D4E}" type="CELLRANGE">
                      <a:rPr lang="en-US"/>
                      <a:pPr>
                        <a:defRPr sz="1400" b="1">
                          <a:solidFill>
                            <a:srgbClr val="8E1A16"/>
                          </a:solidFill>
                        </a:defRPr>
                      </a:pPr>
                      <a:t>[CELLRANGE]</a:t>
                    </a:fld>
                    <a:endParaRPr lang="en-AU"/>
                  </a:p>
                </c:rich>
              </c:tx>
              <c:spPr>
                <a:noFill/>
                <a:ln>
                  <a:noFill/>
                </a:ln>
                <a:effectLst/>
              </c:spPr>
              <c:txPr>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5.8642988986937677E-2"/>
                      <c:h val="5.132275811964164E-2"/>
                    </c:manualLayout>
                  </c15:layout>
                  <c15:dlblFieldTable/>
                  <c15:showDataLabelsRange val="1"/>
                </c:ext>
                <c:ext xmlns:c16="http://schemas.microsoft.com/office/drawing/2014/chart" uri="{C3380CC4-5D6E-409C-BE32-E72D297353CC}">
                  <c16:uniqueId val="{0000000E-FD71-423F-8F3E-977A35A03C9B}"/>
                </c:ext>
              </c:extLst>
            </c:dLbl>
            <c:spPr>
              <a:noFill/>
              <a:ln>
                <a:noFill/>
              </a:ln>
              <a:effectLst/>
            </c:spPr>
            <c:txPr>
              <a:bodyPr rot="-720000" spcFirstLastPara="1" vertOverflow="overflow" horzOverflow="overflow" wrap="square" lIns="38100" tIns="19050" rIns="38100" bIns="19050" anchor="ctr" anchorCtr="0">
                <a:sp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Sheet1!$C$2:$C$11</c:f>
              <c:numCache>
                <c:formatCode>General</c:formatCode>
                <c:ptCount val="10"/>
                <c:pt idx="4">
                  <c:v>403</c:v>
                </c:pt>
                <c:pt idx="5">
                  <c:v>219</c:v>
                </c:pt>
                <c:pt idx="6">
                  <c:v>72</c:v>
                </c:pt>
                <c:pt idx="7">
                  <c:v>41</c:v>
                </c:pt>
                <c:pt idx="8">
                  <c:v>24</c:v>
                </c:pt>
                <c:pt idx="9">
                  <c:v>7</c:v>
                </c:pt>
              </c:numCache>
            </c:numRef>
          </c:val>
          <c:extLst>
            <c:ext xmlns:c15="http://schemas.microsoft.com/office/drawing/2012/chart" uri="{02D57815-91ED-43cb-92C2-25804820EDAC}">
              <c15:datalabelsRange>
                <c15:f>Sheet1!$G$2:$G$11</c15:f>
                <c15:dlblRangeCache>
                  <c:ptCount val="10"/>
                  <c:pt idx="4">
                    <c:v>44%</c:v>
                  </c:pt>
                  <c:pt idx="5">
                    <c:v>37%</c:v>
                  </c:pt>
                  <c:pt idx="6">
                    <c:v>39%</c:v>
                  </c:pt>
                  <c:pt idx="7">
                    <c:v>52%</c:v>
                  </c:pt>
                  <c:pt idx="8">
                    <c:v>49%</c:v>
                  </c:pt>
                  <c:pt idx="9">
                    <c:v>58%</c:v>
                  </c:pt>
                </c15:dlblRangeCache>
              </c15:datalabelsRange>
            </c:ext>
            <c:ext xmlns:c16="http://schemas.microsoft.com/office/drawing/2014/chart" uri="{C3380CC4-5D6E-409C-BE32-E72D297353CC}">
              <c16:uniqueId val="{0000000F-FD71-423F-8F3E-977A35A03C9B}"/>
            </c:ext>
          </c:extLst>
        </c:ser>
        <c:dLbls>
          <c:showLegendKey val="0"/>
          <c:showVal val="0"/>
          <c:showCatName val="0"/>
          <c:showSerName val="0"/>
          <c:showPercent val="0"/>
          <c:showBubbleSize val="0"/>
        </c:dLbls>
        <c:gapWidth val="150"/>
        <c:overlap val="100"/>
        <c:axId val="874316584"/>
        <c:axId val="874318224"/>
      </c:barChart>
      <c:catAx>
        <c:axId val="86352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3522336"/>
        <c:crosses val="autoZero"/>
        <c:auto val="1"/>
        <c:lblAlgn val="ctr"/>
        <c:lblOffset val="100"/>
        <c:noMultiLvlLbl val="0"/>
      </c:catAx>
      <c:valAx>
        <c:axId val="86352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layout>
            <c:manualLayout>
              <c:xMode val="edge"/>
              <c:yMode val="edge"/>
              <c:x val="1.5549073600682852E-2"/>
              <c:y val="0.439191686350336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522008"/>
        <c:crosses val="autoZero"/>
        <c:crossBetween val="between"/>
      </c:valAx>
      <c:valAx>
        <c:axId val="874318224"/>
        <c:scaling>
          <c:orientation val="minMax"/>
        </c:scaling>
        <c:delete val="1"/>
        <c:axPos val="r"/>
        <c:numFmt formatCode="General" sourceLinked="1"/>
        <c:majorTickMark val="out"/>
        <c:minorTickMark val="none"/>
        <c:tickLblPos val="nextTo"/>
        <c:crossAx val="874316584"/>
        <c:crosses val="max"/>
        <c:crossBetween val="between"/>
      </c:valAx>
      <c:catAx>
        <c:axId val="874316584"/>
        <c:scaling>
          <c:orientation val="minMax"/>
        </c:scaling>
        <c:delete val="1"/>
        <c:axPos val="b"/>
        <c:numFmt formatCode="General" sourceLinked="1"/>
        <c:majorTickMark val="out"/>
        <c:minorTickMark val="none"/>
        <c:tickLblPos val="nextTo"/>
        <c:crossAx val="874318224"/>
        <c:crosses val="autoZero"/>
        <c:auto val="1"/>
        <c:lblAlgn val="ctr"/>
        <c:lblOffset val="100"/>
        <c:noMultiLvlLbl val="0"/>
      </c:catAx>
      <c:spPr>
        <a:noFill/>
        <a:ln>
          <a:noFill/>
        </a:ln>
        <a:effectLst/>
      </c:spPr>
    </c:plotArea>
    <c:legend>
      <c:legendPos val="r"/>
      <c:layout>
        <c:manualLayout>
          <c:xMode val="edge"/>
          <c:yMode val="edge"/>
          <c:x val="0.68069841686662047"/>
          <c:y val="5.2037201543053045E-2"/>
          <c:w val="0.31126363544983698"/>
          <c:h val="0.34895902796831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AU" sz="1800" b="1" baseline="0" dirty="0">
              <a:latin typeface="+mj-lt"/>
            </a:endParaRPr>
          </a:p>
        </c:rich>
      </c:tx>
      <c:layout>
        <c:manualLayout>
          <c:xMode val="edge"/>
          <c:yMode val="edge"/>
          <c:x val="0.18801386391000546"/>
          <c:y val="3.3400754105892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1975442596611231"/>
          <c:y val="0.11264979114345479"/>
          <c:w val="0.84609704957815413"/>
          <c:h val="0.75271764675719788"/>
        </c:manualLayout>
      </c:layout>
      <c:barChart>
        <c:barDir val="col"/>
        <c:grouping val="stacked"/>
        <c:varyColors val="0"/>
        <c:ser>
          <c:idx val="3"/>
          <c:order val="0"/>
          <c:tx>
            <c:v>Total</c:v>
          </c:tx>
          <c:spPr>
            <a:solidFill>
              <a:schemeClr val="bg2">
                <a:lumMod val="75000"/>
                <a:alpha val="40000"/>
              </a:schemeClr>
            </a:solidFill>
            <a:ln w="19050">
              <a:solidFill>
                <a:schemeClr val="bg2">
                  <a:lumMod val="50000"/>
                </a:schemeClr>
              </a:solidFill>
            </a:ln>
            <a:effectLst/>
          </c:spPr>
          <c:invertIfNegative val="0"/>
          <c:dPt>
            <c:idx val="5"/>
            <c:invertIfNegative val="0"/>
            <c:bubble3D val="0"/>
            <c:spPr>
              <a:solidFill>
                <a:schemeClr val="bg2">
                  <a:lumMod val="75000"/>
                  <a:alpha val="40000"/>
                </a:schemeClr>
              </a:solidFill>
              <a:ln w="19050">
                <a:solidFill>
                  <a:schemeClr val="bg2">
                    <a:lumMod val="50000"/>
                  </a:schemeClr>
                </a:solidFill>
              </a:ln>
              <a:effectLst/>
            </c:spPr>
            <c:extLst>
              <c:ext xmlns:c16="http://schemas.microsoft.com/office/drawing/2014/chart" uri="{C3380CC4-5D6E-409C-BE32-E72D297353CC}">
                <c16:uniqueId val="{00000001-56F9-45F8-A90A-16D1B04628F8}"/>
              </c:ext>
            </c:extLst>
          </c:dPt>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Sheet1!$E$2:$E$11</c:f>
              <c:numCache>
                <c:formatCode>General</c:formatCode>
                <c:ptCount val="10"/>
                <c:pt idx="0">
                  <c:v>59</c:v>
                </c:pt>
                <c:pt idx="1">
                  <c:v>118</c:v>
                </c:pt>
                <c:pt idx="2">
                  <c:v>359</c:v>
                </c:pt>
                <c:pt idx="3">
                  <c:v>869</c:v>
                </c:pt>
                <c:pt idx="4">
                  <c:v>913</c:v>
                </c:pt>
                <c:pt idx="5">
                  <c:v>585</c:v>
                </c:pt>
                <c:pt idx="6">
                  <c:v>187</c:v>
                </c:pt>
                <c:pt idx="7">
                  <c:v>79</c:v>
                </c:pt>
                <c:pt idx="8">
                  <c:v>49</c:v>
                </c:pt>
                <c:pt idx="9">
                  <c:v>12</c:v>
                </c:pt>
              </c:numCache>
            </c:numRef>
          </c:val>
          <c:extLst>
            <c:ext xmlns:c16="http://schemas.microsoft.com/office/drawing/2014/chart" uri="{C3380CC4-5D6E-409C-BE32-E72D297353CC}">
              <c16:uniqueId val="{00000002-56F9-45F8-A90A-16D1B04628F8}"/>
            </c:ext>
          </c:extLst>
        </c:ser>
        <c:dLbls>
          <c:showLegendKey val="0"/>
          <c:showVal val="0"/>
          <c:showCatName val="0"/>
          <c:showSerName val="0"/>
          <c:showPercent val="0"/>
          <c:showBubbleSize val="0"/>
        </c:dLbls>
        <c:gapWidth val="40"/>
        <c:overlap val="100"/>
        <c:axId val="863522008"/>
        <c:axId val="863522336"/>
      </c:barChart>
      <c:barChart>
        <c:barDir val="col"/>
        <c:grouping val="stacked"/>
        <c:varyColors val="0"/>
        <c:ser>
          <c:idx val="0"/>
          <c:order val="1"/>
          <c:tx>
            <c:strRef>
              <c:f>Sheet1!$B$1</c:f>
              <c:strCache>
                <c:ptCount val="1"/>
                <c:pt idx="0">
                  <c:v>PPE Worn</c:v>
                </c:pt>
              </c:strCache>
            </c:strRef>
          </c:tx>
          <c:spPr>
            <a:solidFill>
              <a:srgbClr val="0E6E71"/>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Sheet1!$B$2:$B$11</c:f>
              <c:numCache>
                <c:formatCode>General</c:formatCode>
                <c:ptCount val="10"/>
                <c:pt idx="0">
                  <c:v>1</c:v>
                </c:pt>
                <c:pt idx="1">
                  <c:v>3</c:v>
                </c:pt>
                <c:pt idx="2">
                  <c:v>33</c:v>
                </c:pt>
                <c:pt idx="3">
                  <c:v>157</c:v>
                </c:pt>
                <c:pt idx="4">
                  <c:v>510</c:v>
                </c:pt>
                <c:pt idx="5">
                  <c:v>366</c:v>
                </c:pt>
                <c:pt idx="6">
                  <c:v>115</c:v>
                </c:pt>
                <c:pt idx="7">
                  <c:v>38</c:v>
                </c:pt>
                <c:pt idx="8">
                  <c:v>25</c:v>
                </c:pt>
                <c:pt idx="9">
                  <c:v>5</c:v>
                </c:pt>
              </c:numCache>
            </c:numRef>
          </c:val>
          <c:extLst>
            <c:ext xmlns:c16="http://schemas.microsoft.com/office/drawing/2014/chart" uri="{C3380CC4-5D6E-409C-BE32-E72D297353CC}">
              <c16:uniqueId val="{00000003-56F9-45F8-A90A-16D1B04628F8}"/>
            </c:ext>
          </c:extLst>
        </c:ser>
        <c:ser>
          <c:idx val="2"/>
          <c:order val="2"/>
          <c:tx>
            <c:strRef>
              <c:f>Sheet1!$D$1</c:f>
              <c:strCache>
                <c:ptCount val="1"/>
                <c:pt idx="0">
                  <c:v>No PPE Worn (&lt;85dBA)</c:v>
                </c:pt>
              </c:strCache>
            </c:strRef>
          </c:tx>
          <c:spPr>
            <a:solidFill>
              <a:srgbClr val="00B050"/>
            </a:solidFill>
            <a:ln>
              <a:noFill/>
            </a:ln>
            <a:effectLst/>
          </c:spPr>
          <c:invertIfNegative val="0"/>
          <c:cat>
            <c:strRef>
              <c:f>Sheet1!$A$2:$A$11</c:f>
              <c:strCache>
                <c:ptCount val="10"/>
                <c:pt idx="0">
                  <c:v>≤70</c:v>
                </c:pt>
                <c:pt idx="1">
                  <c:v>70-75</c:v>
                </c:pt>
                <c:pt idx="2">
                  <c:v>75-80</c:v>
                </c:pt>
                <c:pt idx="3">
                  <c:v>80-85</c:v>
                </c:pt>
                <c:pt idx="4">
                  <c:v>85-90</c:v>
                </c:pt>
                <c:pt idx="5">
                  <c:v>90-95</c:v>
                </c:pt>
                <c:pt idx="6">
                  <c:v>96-100</c:v>
                </c:pt>
                <c:pt idx="7">
                  <c:v>100-105</c:v>
                </c:pt>
                <c:pt idx="8">
                  <c:v>105-110</c:v>
                </c:pt>
                <c:pt idx="9">
                  <c:v>110≤</c:v>
                </c:pt>
              </c:strCache>
            </c:strRef>
          </c:cat>
          <c:val>
            <c:numRef>
              <c:f>Sheet1!$D$2:$D$11</c:f>
              <c:numCache>
                <c:formatCode>General</c:formatCode>
                <c:ptCount val="10"/>
                <c:pt idx="0">
                  <c:v>58</c:v>
                </c:pt>
                <c:pt idx="1">
                  <c:v>115</c:v>
                </c:pt>
                <c:pt idx="2">
                  <c:v>326</c:v>
                </c:pt>
                <c:pt idx="3">
                  <c:v>712</c:v>
                </c:pt>
              </c:numCache>
            </c:numRef>
          </c:val>
          <c:extLst>
            <c:ext xmlns:c16="http://schemas.microsoft.com/office/drawing/2014/chart" uri="{C3380CC4-5D6E-409C-BE32-E72D297353CC}">
              <c16:uniqueId val="{00000004-56F9-45F8-A90A-16D1B04628F8}"/>
            </c:ext>
          </c:extLst>
        </c:ser>
        <c:ser>
          <c:idx val="1"/>
          <c:order val="3"/>
          <c:tx>
            <c:strRef>
              <c:f>Sheet1!$C$1</c:f>
              <c:strCache>
                <c:ptCount val="1"/>
                <c:pt idx="0">
                  <c:v>No PPE Worn (&gt;85dBA)</c:v>
                </c:pt>
              </c:strCache>
            </c:strRef>
          </c:tx>
          <c:spPr>
            <a:solidFill>
              <a:srgbClr val="8E1A16"/>
            </a:solidFill>
            <a:ln>
              <a:noFill/>
            </a:ln>
            <a:effectLst/>
          </c:spPr>
          <c:invertIfNegative val="0"/>
          <c:dLbls>
            <c:dLbl>
              <c:idx val="0"/>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F9-45F8-A90A-16D1B04628F8}"/>
                </c:ext>
              </c:extLst>
            </c:dLbl>
            <c:dLbl>
              <c:idx val="1"/>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F9-45F8-A90A-16D1B04628F8}"/>
                </c:ext>
              </c:extLst>
            </c:dLbl>
            <c:dLbl>
              <c:idx val="2"/>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F9-45F8-A90A-16D1B04628F8}"/>
                </c:ext>
              </c:extLst>
            </c:dLbl>
            <c:dLbl>
              <c:idx val="3"/>
              <c:tx>
                <c:rich>
                  <a:bodyPr/>
                  <a:lstStyle/>
                  <a:p>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F9-45F8-A90A-16D1B04628F8}"/>
                </c:ext>
              </c:extLst>
            </c:dLbl>
            <c:dLbl>
              <c:idx val="4"/>
              <c:layout>
                <c:manualLayout>
                  <c:x val="7.1588366890380312E-2"/>
                  <c:y val="-0.14560577653657089"/>
                </c:manualLayout>
              </c:layout>
              <c:tx>
                <c:rich>
                  <a:bodyPr/>
                  <a:lstStyle/>
                  <a:p>
                    <a:fld id="{6B0A8294-8F46-4A19-B188-DAA2003CB08E}"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6F9-45F8-A90A-16D1B04628F8}"/>
                </c:ext>
              </c:extLst>
            </c:dLbl>
            <c:dLbl>
              <c:idx val="5"/>
              <c:layout>
                <c:manualLayout>
                  <c:x val="7.8693610808324252E-2"/>
                  <c:y val="-7.2992718231275885E-2"/>
                </c:manualLayout>
              </c:layout>
              <c:tx>
                <c:rich>
                  <a:bodyPr/>
                  <a:lstStyle/>
                  <a:p>
                    <a:fld id="{6D7FDD42-FCDB-437B-849C-0CEAB1B408A3}" type="CELLRANGE">
                      <a:rPr lang="en-US" dirty="0"/>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6F9-45F8-A90A-16D1B04628F8}"/>
                </c:ext>
              </c:extLst>
            </c:dLbl>
            <c:dLbl>
              <c:idx val="6"/>
              <c:layout>
                <c:manualLayout>
                  <c:x val="4.1740002200065907E-2"/>
                  <c:y val="-7.9242112387706995E-2"/>
                </c:manualLayout>
              </c:layout>
              <c:tx>
                <c:rich>
                  <a:bodyPr/>
                  <a:lstStyle/>
                  <a:p>
                    <a:fld id="{B0C72ACA-FC96-4F70-A169-FACB8C5819EC}"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6F9-45F8-A90A-16D1B04628F8}"/>
                </c:ext>
              </c:extLst>
            </c:dLbl>
            <c:dLbl>
              <c:idx val="7"/>
              <c:layout>
                <c:manualLayout>
                  <c:x val="2.6221411642349271E-2"/>
                  <c:y val="-7.8292629208664768E-2"/>
                </c:manualLayout>
              </c:layout>
              <c:tx>
                <c:rich>
                  <a:bodyPr/>
                  <a:lstStyle/>
                  <a:p>
                    <a:fld id="{6874C5B3-EF15-40C0-B0C1-7372146F5295}"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6F9-45F8-A90A-16D1B04628F8}"/>
                </c:ext>
              </c:extLst>
            </c:dLbl>
            <c:dLbl>
              <c:idx val="8"/>
              <c:layout>
                <c:manualLayout>
                  <c:x val="2.1018755562666688E-2"/>
                  <c:y val="-4.8031791930283549E-2"/>
                </c:manualLayout>
              </c:layout>
              <c:tx>
                <c:rich>
                  <a:bodyPr/>
                  <a:lstStyle/>
                  <a:p>
                    <a:fld id="{0354E747-41D7-4799-9583-6FFB6BF431FB}" type="CELLRANGE">
                      <a:rPr lang="en-US"/>
                      <a:pPr/>
                      <a:t>[CELLRANGE]</a:t>
                    </a:fld>
                    <a:endParaRPr lang="en-AU"/>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6F9-45F8-A90A-16D1B04628F8}"/>
                </c:ext>
              </c:extLst>
            </c:dLbl>
            <c:dLbl>
              <c:idx val="9"/>
              <c:layout>
                <c:manualLayout>
                  <c:x val="3.8457742477861087E-2"/>
                  <c:y val="-4.894485118106013E-2"/>
                </c:manualLayout>
              </c:layout>
              <c:tx>
                <c:rich>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fld id="{8A1C8C4B-54E4-44E7-BBF8-49938BEC093F}" type="CELLRANGE">
                      <a:rPr lang="en-US"/>
                      <a:pPr>
                        <a:defRPr sz="1400" b="1">
                          <a:solidFill>
                            <a:srgbClr val="8E1A16"/>
                          </a:solidFill>
                        </a:defRPr>
                      </a:pPr>
                      <a:t>[CELLRANGE]</a:t>
                    </a:fld>
                    <a:endParaRPr lang="en-AU"/>
                  </a:p>
                </c:rich>
              </c:tx>
              <c:spPr>
                <a:noFill/>
                <a:ln>
                  <a:noFill/>
                </a:ln>
                <a:effectLst/>
              </c:spPr>
              <c:txPr>
                <a:bodyPr rot="-720000" spcFirstLastPara="1" vertOverflow="overflow" horzOverflow="overflow" wrap="square" lIns="38100" tIns="19050" rIns="38100" bIns="19050" anchor="ctr" anchorCtr="0">
                  <a:no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7.5991238070475448E-2"/>
                      <c:h val="6.00229561192855E-2"/>
                    </c:manualLayout>
                  </c15:layout>
                  <c15:dlblFieldTable/>
                  <c15:showDataLabelsRange val="1"/>
                </c:ext>
                <c:ext xmlns:c16="http://schemas.microsoft.com/office/drawing/2014/chart" uri="{C3380CC4-5D6E-409C-BE32-E72D297353CC}">
                  <c16:uniqueId val="{0000000E-56F9-45F8-A90A-16D1B04628F8}"/>
                </c:ext>
              </c:extLst>
            </c:dLbl>
            <c:spPr>
              <a:noFill/>
              <a:ln>
                <a:noFill/>
              </a:ln>
              <a:effectLst/>
            </c:spPr>
            <c:txPr>
              <a:bodyPr rot="-720000" spcFirstLastPara="1" vertOverflow="overflow" horzOverflow="overflow" wrap="square" lIns="38100" tIns="19050" rIns="38100" bIns="19050" anchor="ctr" anchorCtr="0">
                <a:spAutoFit/>
              </a:bodyPr>
              <a:lstStyle/>
              <a:p>
                <a:pPr>
                  <a:defRPr sz="1400" b="1" i="0" u="none" strike="noStrike" kern="1200" baseline="0">
                    <a:solidFill>
                      <a:srgbClr val="8E1A16"/>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Sheet1!$C$2:$C$11</c:f>
              <c:numCache>
                <c:formatCode>General</c:formatCode>
                <c:ptCount val="10"/>
                <c:pt idx="4">
                  <c:v>403</c:v>
                </c:pt>
                <c:pt idx="5">
                  <c:v>219</c:v>
                </c:pt>
                <c:pt idx="6">
                  <c:v>72</c:v>
                </c:pt>
                <c:pt idx="7">
                  <c:v>41</c:v>
                </c:pt>
                <c:pt idx="8">
                  <c:v>24</c:v>
                </c:pt>
                <c:pt idx="9">
                  <c:v>7</c:v>
                </c:pt>
              </c:numCache>
            </c:numRef>
          </c:val>
          <c:extLst>
            <c:ext xmlns:c15="http://schemas.microsoft.com/office/drawing/2012/chart" uri="{02D57815-91ED-43cb-92C2-25804820EDAC}">
              <c15:datalabelsRange>
                <c15:f>Sheet1!$G$2:$G$11</c15:f>
                <c15:dlblRangeCache>
                  <c:ptCount val="10"/>
                  <c:pt idx="4">
                    <c:v>44%</c:v>
                  </c:pt>
                  <c:pt idx="5">
                    <c:v>37%</c:v>
                  </c:pt>
                  <c:pt idx="6">
                    <c:v>39%</c:v>
                  </c:pt>
                  <c:pt idx="7">
                    <c:v>52%</c:v>
                  </c:pt>
                  <c:pt idx="8">
                    <c:v>49%</c:v>
                  </c:pt>
                  <c:pt idx="9">
                    <c:v>58%</c:v>
                  </c:pt>
                </c15:dlblRangeCache>
              </c15:datalabelsRange>
            </c:ext>
            <c:ext xmlns:c16="http://schemas.microsoft.com/office/drawing/2014/chart" uri="{C3380CC4-5D6E-409C-BE32-E72D297353CC}">
              <c16:uniqueId val="{0000000F-56F9-45F8-A90A-16D1B04628F8}"/>
            </c:ext>
          </c:extLst>
        </c:ser>
        <c:dLbls>
          <c:showLegendKey val="0"/>
          <c:showVal val="0"/>
          <c:showCatName val="0"/>
          <c:showSerName val="0"/>
          <c:showPercent val="0"/>
          <c:showBubbleSize val="0"/>
        </c:dLbls>
        <c:gapWidth val="150"/>
        <c:overlap val="100"/>
        <c:axId val="874316584"/>
        <c:axId val="874318224"/>
      </c:barChart>
      <c:catAx>
        <c:axId val="86352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63522336"/>
        <c:crosses val="autoZero"/>
        <c:auto val="1"/>
        <c:lblAlgn val="ctr"/>
        <c:lblOffset val="100"/>
        <c:noMultiLvlLbl val="0"/>
      </c:catAx>
      <c:valAx>
        <c:axId val="86352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Frequency</a:t>
                </a:r>
              </a:p>
            </c:rich>
          </c:tx>
          <c:layout>
            <c:manualLayout>
              <c:xMode val="edge"/>
              <c:yMode val="edge"/>
              <c:x val="7.6112700047668101E-3"/>
              <c:y val="0.45659214319795671"/>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522008"/>
        <c:crosses val="autoZero"/>
        <c:crossBetween val="between"/>
      </c:valAx>
      <c:valAx>
        <c:axId val="874318224"/>
        <c:scaling>
          <c:orientation val="minMax"/>
        </c:scaling>
        <c:delete val="1"/>
        <c:axPos val="r"/>
        <c:numFmt formatCode="General" sourceLinked="1"/>
        <c:majorTickMark val="out"/>
        <c:minorTickMark val="none"/>
        <c:tickLblPos val="nextTo"/>
        <c:crossAx val="874316584"/>
        <c:crosses val="max"/>
        <c:crossBetween val="between"/>
      </c:valAx>
      <c:catAx>
        <c:axId val="874316584"/>
        <c:scaling>
          <c:orientation val="minMax"/>
        </c:scaling>
        <c:delete val="1"/>
        <c:axPos val="b"/>
        <c:numFmt formatCode="General" sourceLinked="1"/>
        <c:majorTickMark val="out"/>
        <c:minorTickMark val="none"/>
        <c:tickLblPos val="nextTo"/>
        <c:crossAx val="874318224"/>
        <c:crosses val="autoZero"/>
        <c:auto val="1"/>
        <c:lblAlgn val="ctr"/>
        <c:lblOffset val="100"/>
        <c:noMultiLvlLbl val="0"/>
      </c:catAx>
      <c:spPr>
        <a:noFill/>
        <a:ln>
          <a:noFill/>
        </a:ln>
        <a:effectLst/>
      </c:spPr>
    </c:plotArea>
    <c:legend>
      <c:legendPos val="r"/>
      <c:layout>
        <c:manualLayout>
          <c:xMode val="edge"/>
          <c:yMode val="edge"/>
          <c:x val="0.72880468198091275"/>
          <c:y val="0.10291297761787152"/>
          <c:w val="0.2631573963290782"/>
          <c:h val="0.437143736166067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latin typeface="Arial" panose="020B0604020202020204" pitchFamily="34" charset="0"/>
                <a:cs typeface="Arial" panose="020B0604020202020204" pitchFamily="34" charset="0"/>
              </a:rPr>
              <a:t>Average</a:t>
            </a:r>
            <a:r>
              <a:rPr lang="en-AU" baseline="0" dirty="0">
                <a:latin typeface="Arial" panose="020B0604020202020204" pitchFamily="34" charset="0"/>
                <a:cs typeface="Arial" panose="020B0604020202020204" pitchFamily="34" charset="0"/>
              </a:rPr>
              <a:t> LAeq8 results for occupational groups over time</a:t>
            </a:r>
            <a:endParaRPr lang="en-AU"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Management and Supervisory</c:v>
                </c:pt>
              </c:strCache>
            </c:strRef>
          </c:tx>
          <c:spPr>
            <a:ln w="28575" cap="rnd">
              <a:solidFill>
                <a:srgbClr val="00B0F0"/>
              </a:solidFill>
              <a:round/>
            </a:ln>
            <a:effectLst/>
          </c:spPr>
          <c:marker>
            <c:symbol val="circle"/>
            <c:size val="5"/>
            <c:spPr>
              <a:solidFill>
                <a:srgbClr val="00B0F0"/>
              </a:solidFill>
              <a:ln w="9525">
                <a:noFill/>
              </a:ln>
              <a:effectLst/>
            </c:spPr>
          </c:marker>
          <c:cat>
            <c:strRef>
              <c:f>Sheet1!$B$2:$R$2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Sheet1!$B$3:$R$3</c:f>
              <c:numCache>
                <c:formatCode>0.0</c:formatCode>
                <c:ptCount val="17"/>
                <c:pt idx="0">
                  <c:v>84.833333333333329</c:v>
                </c:pt>
                <c:pt idx="1">
                  <c:v>84.191176470588232</c:v>
                </c:pt>
                <c:pt idx="2">
                  <c:v>83.408695652173918</c:v>
                </c:pt>
                <c:pt idx="3">
                  <c:v>82.93</c:v>
                </c:pt>
                <c:pt idx="4">
                  <c:v>79.897142857142853</c:v>
                </c:pt>
                <c:pt idx="5">
                  <c:v>78.705298013245027</c:v>
                </c:pt>
                <c:pt idx="6">
                  <c:v>81.587248322147644</c:v>
                </c:pt>
                <c:pt idx="7">
                  <c:v>79.75155279503106</c:v>
                </c:pt>
                <c:pt idx="8">
                  <c:v>80.84466019417475</c:v>
                </c:pt>
                <c:pt idx="9">
                  <c:v>79.707368421052635</c:v>
                </c:pt>
                <c:pt idx="10">
                  <c:v>81.222857142857137</c:v>
                </c:pt>
                <c:pt idx="11">
                  <c:v>80.12605042016807</c:v>
                </c:pt>
                <c:pt idx="12">
                  <c:v>80.674418604651166</c:v>
                </c:pt>
                <c:pt idx="13">
                  <c:v>80.061310782241009</c:v>
                </c:pt>
                <c:pt idx="14">
                  <c:v>81.625917926565862</c:v>
                </c:pt>
                <c:pt idx="15">
                  <c:v>81.225808823529377</c:v>
                </c:pt>
                <c:pt idx="16">
                  <c:v>80.3</c:v>
                </c:pt>
              </c:numCache>
            </c:numRef>
          </c:val>
          <c:smooth val="0"/>
          <c:extLst>
            <c:ext xmlns:c16="http://schemas.microsoft.com/office/drawing/2014/chart" uri="{C3380CC4-5D6E-409C-BE32-E72D297353CC}">
              <c16:uniqueId val="{00000000-5F3B-480E-92A9-810642DBFDC6}"/>
            </c:ext>
          </c:extLst>
        </c:ser>
        <c:ser>
          <c:idx val="1"/>
          <c:order val="1"/>
          <c:tx>
            <c:strRef>
              <c:f>Sheet1!$A$4</c:f>
              <c:strCache>
                <c:ptCount val="1"/>
                <c:pt idx="0">
                  <c:v>Metalwork Trades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Sheet1!$B$2:$R$2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Sheet1!$B$4:$R$4</c:f>
              <c:numCache>
                <c:formatCode>0.0</c:formatCode>
                <c:ptCount val="17"/>
                <c:pt idx="0">
                  <c:v>92.714285714285708</c:v>
                </c:pt>
                <c:pt idx="1">
                  <c:v>88.692810457516345</c:v>
                </c:pt>
                <c:pt idx="2">
                  <c:v>88.338028169014081</c:v>
                </c:pt>
                <c:pt idx="3">
                  <c:v>88.21447721179625</c:v>
                </c:pt>
                <c:pt idx="4">
                  <c:v>87.371757925072046</c:v>
                </c:pt>
                <c:pt idx="5">
                  <c:v>87.450672645739914</c:v>
                </c:pt>
                <c:pt idx="6">
                  <c:v>86.77209302325582</c:v>
                </c:pt>
                <c:pt idx="7">
                  <c:v>87.066831683168317</c:v>
                </c:pt>
                <c:pt idx="8">
                  <c:v>86.775609756097566</c:v>
                </c:pt>
                <c:pt idx="9">
                  <c:v>88.541304347826085</c:v>
                </c:pt>
                <c:pt idx="10">
                  <c:v>87.136150234741791</c:v>
                </c:pt>
                <c:pt idx="11">
                  <c:v>87.25787401574803</c:v>
                </c:pt>
                <c:pt idx="12">
                  <c:v>87.994565217391298</c:v>
                </c:pt>
                <c:pt idx="13">
                  <c:v>88.364548494983282</c:v>
                </c:pt>
                <c:pt idx="14">
                  <c:v>88.986235955056188</c:v>
                </c:pt>
                <c:pt idx="15">
                  <c:v>88.620632279534149</c:v>
                </c:pt>
                <c:pt idx="16">
                  <c:v>88.5</c:v>
                </c:pt>
              </c:numCache>
            </c:numRef>
          </c:val>
          <c:smooth val="0"/>
          <c:extLst>
            <c:ext xmlns:c16="http://schemas.microsoft.com/office/drawing/2014/chart" uri="{C3380CC4-5D6E-409C-BE32-E72D297353CC}">
              <c16:uniqueId val="{00000001-5F3B-480E-92A9-810642DBFDC6}"/>
            </c:ext>
          </c:extLst>
        </c:ser>
        <c:ser>
          <c:idx val="2"/>
          <c:order val="2"/>
          <c:tx>
            <c:strRef>
              <c:f>Sheet1!$A$5</c:f>
              <c:strCache>
                <c:ptCount val="1"/>
                <c:pt idx="0">
                  <c:v>Mining Production and services</c:v>
                </c:pt>
              </c:strCache>
            </c:strRef>
          </c:tx>
          <c:spPr>
            <a:ln w="28575" cap="rnd">
              <a:solidFill>
                <a:srgbClr val="6600CC"/>
              </a:solidFill>
              <a:round/>
            </a:ln>
            <a:effectLst/>
          </c:spPr>
          <c:marker>
            <c:symbol val="circle"/>
            <c:size val="5"/>
            <c:spPr>
              <a:solidFill>
                <a:srgbClr val="6600CC"/>
              </a:solidFill>
              <a:ln w="9525">
                <a:noFill/>
              </a:ln>
              <a:effectLst/>
            </c:spPr>
          </c:marker>
          <c:cat>
            <c:strRef>
              <c:f>Sheet1!$B$2:$R$2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Sheet1!$B$5:$R$5</c:f>
              <c:numCache>
                <c:formatCode>0.0</c:formatCode>
                <c:ptCount val="17"/>
                <c:pt idx="0">
                  <c:v>90.806451612903231</c:v>
                </c:pt>
                <c:pt idx="1">
                  <c:v>87.584210526315786</c:v>
                </c:pt>
                <c:pt idx="2">
                  <c:v>88.240157480314963</c:v>
                </c:pt>
                <c:pt idx="3">
                  <c:v>88.006006006006004</c:v>
                </c:pt>
                <c:pt idx="4">
                  <c:v>87.703030303030303</c:v>
                </c:pt>
                <c:pt idx="5">
                  <c:v>87.578947368421055</c:v>
                </c:pt>
                <c:pt idx="6">
                  <c:v>88.046460176991147</c:v>
                </c:pt>
                <c:pt idx="7">
                  <c:v>87.38565891472868</c:v>
                </c:pt>
                <c:pt idx="8">
                  <c:v>87.351585014409224</c:v>
                </c:pt>
                <c:pt idx="9">
                  <c:v>86.396181384248209</c:v>
                </c:pt>
                <c:pt idx="10">
                  <c:v>87.163185378590072</c:v>
                </c:pt>
                <c:pt idx="11">
                  <c:v>86.38632986627043</c:v>
                </c:pt>
                <c:pt idx="12">
                  <c:v>86.5</c:v>
                </c:pt>
                <c:pt idx="13">
                  <c:v>86.120838471023433</c:v>
                </c:pt>
                <c:pt idx="14">
                  <c:v>86.513740458015278</c:v>
                </c:pt>
                <c:pt idx="15">
                  <c:v>86.437938144329877</c:v>
                </c:pt>
                <c:pt idx="16">
                  <c:v>85.8</c:v>
                </c:pt>
              </c:numCache>
            </c:numRef>
          </c:val>
          <c:smooth val="0"/>
          <c:extLst>
            <c:ext xmlns:c16="http://schemas.microsoft.com/office/drawing/2014/chart" uri="{C3380CC4-5D6E-409C-BE32-E72D297353CC}">
              <c16:uniqueId val="{00000002-5F3B-480E-92A9-810642DBFDC6}"/>
            </c:ext>
          </c:extLst>
        </c:ser>
        <c:ser>
          <c:idx val="3"/>
          <c:order val="3"/>
          <c:tx>
            <c:strRef>
              <c:f>Sheet1!$A$6</c:f>
              <c:strCache>
                <c:ptCount val="1"/>
                <c:pt idx="0">
                  <c:v>Underground Production/Development</c:v>
                </c:pt>
              </c:strCache>
            </c:strRef>
          </c:tx>
          <c:spPr>
            <a:ln w="28575" cap="rnd">
              <a:solidFill>
                <a:srgbClr val="000000"/>
              </a:solidFill>
              <a:round/>
            </a:ln>
            <a:effectLst/>
          </c:spPr>
          <c:marker>
            <c:symbol val="circle"/>
            <c:size val="5"/>
            <c:spPr>
              <a:solidFill>
                <a:srgbClr val="000000"/>
              </a:solidFill>
              <a:ln w="9525">
                <a:noFill/>
              </a:ln>
              <a:effectLst/>
            </c:spPr>
          </c:marker>
          <c:cat>
            <c:strRef>
              <c:f>Sheet1!$B$2:$R$2</c:f>
              <c:strCach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strCache>
            </c:strRef>
          </c:cat>
          <c:val>
            <c:numRef>
              <c:f>Sheet1!$B$6:$R$6</c:f>
              <c:numCache>
                <c:formatCode>0.0</c:formatCode>
                <c:ptCount val="17"/>
                <c:pt idx="0">
                  <c:v>98</c:v>
                </c:pt>
                <c:pt idx="1">
                  <c:v>95.592592592592595</c:v>
                </c:pt>
                <c:pt idx="2">
                  <c:v>95.826815642458101</c:v>
                </c:pt>
                <c:pt idx="3">
                  <c:v>93.099009900990097</c:v>
                </c:pt>
                <c:pt idx="4">
                  <c:v>93.047808764940243</c:v>
                </c:pt>
                <c:pt idx="5">
                  <c:v>94.284974093264253</c:v>
                </c:pt>
                <c:pt idx="6">
                  <c:v>95.328173374613002</c:v>
                </c:pt>
                <c:pt idx="7">
                  <c:v>95.215859030837009</c:v>
                </c:pt>
                <c:pt idx="8">
                  <c:v>93.100591715976336</c:v>
                </c:pt>
                <c:pt idx="9">
                  <c:v>92.968152866242036</c:v>
                </c:pt>
                <c:pt idx="10">
                  <c:v>92.404040404040401</c:v>
                </c:pt>
                <c:pt idx="11">
                  <c:v>92.603658536585371</c:v>
                </c:pt>
                <c:pt idx="12">
                  <c:v>93.5625</c:v>
                </c:pt>
                <c:pt idx="13">
                  <c:v>93.701754385964918</c:v>
                </c:pt>
                <c:pt idx="14">
                  <c:v>93.153039832285131</c:v>
                </c:pt>
                <c:pt idx="15">
                  <c:v>92.756411764705888</c:v>
                </c:pt>
                <c:pt idx="16">
                  <c:v>91.2</c:v>
                </c:pt>
              </c:numCache>
            </c:numRef>
          </c:val>
          <c:smooth val="0"/>
          <c:extLst>
            <c:ext xmlns:c16="http://schemas.microsoft.com/office/drawing/2014/chart" uri="{C3380CC4-5D6E-409C-BE32-E72D297353CC}">
              <c16:uniqueId val="{00000003-5F3B-480E-92A9-810642DBFDC6}"/>
            </c:ext>
          </c:extLst>
        </c:ser>
        <c:dLbls>
          <c:showLegendKey val="0"/>
          <c:showVal val="0"/>
          <c:showCatName val="0"/>
          <c:showSerName val="0"/>
          <c:showPercent val="0"/>
          <c:showBubbleSize val="0"/>
        </c:dLbls>
        <c:marker val="1"/>
        <c:smooth val="0"/>
        <c:axId val="1300632120"/>
        <c:axId val="1300632448"/>
      </c:lineChart>
      <c:catAx>
        <c:axId val="1300632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632448"/>
        <c:crosses val="autoZero"/>
        <c:auto val="1"/>
        <c:lblAlgn val="ctr"/>
        <c:lblOffset val="100"/>
        <c:noMultiLvlLbl val="0"/>
      </c:catAx>
      <c:valAx>
        <c:axId val="1300632448"/>
        <c:scaling>
          <c:orientation val="minMax"/>
          <c:min val="7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Average</a:t>
                </a:r>
                <a:r>
                  <a:rPr lang="en-AU" baseline="0" dirty="0"/>
                  <a:t> result (</a:t>
                </a:r>
                <a:r>
                  <a:rPr lang="en-AU" baseline="0" dirty="0" err="1"/>
                  <a:t>dBA</a:t>
                </a:r>
                <a:r>
                  <a:rPr lang="en-AU" baseline="0" dirty="0"/>
                  <a:t>)</a:t>
                </a:r>
                <a:endParaRPr lang="en-A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632120"/>
        <c:crosses val="autoZero"/>
        <c:crossBetween val="between"/>
      </c:valAx>
      <c:spPr>
        <a:solidFill>
          <a:srgbClr val="FFFFFF"/>
        </a:solidFill>
        <a:ln>
          <a:noFill/>
        </a:ln>
        <a:effectLst/>
      </c:spPr>
    </c:plotArea>
    <c:legend>
      <c:legendPos val="t"/>
      <c:layout>
        <c:manualLayout>
          <c:xMode val="edge"/>
          <c:yMode val="edge"/>
          <c:x val="0.1587975492997428"/>
          <c:y val="8.1879464848082908E-2"/>
          <c:w val="0.74335833639475801"/>
          <c:h val="6.8573396341388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AAB4E-EA4D-4A67-A366-0C84970DF2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450A547-CFC9-4CE5-B6D1-5F91499258E5}">
      <dgm:prSet custT="1"/>
      <dgm:spPr>
        <a:solidFill>
          <a:schemeClr val="accent1">
            <a:lumMod val="50000"/>
          </a:schemeClr>
        </a:solidFill>
      </dgm:spPr>
      <dgm:t>
        <a:bodyPr/>
        <a:lstStyle/>
        <a:p>
          <a:pPr rtl="0"/>
          <a:r>
            <a:rPr lang="en-AU" sz="2000" smtClean="0"/>
            <a:t>As a guide, if you need to raise your voice to communicate with someone approximately one metre away, the noise is likely to be hazardous to hearing</a:t>
          </a:r>
          <a:endParaRPr lang="en-AU" sz="2000"/>
        </a:p>
      </dgm:t>
    </dgm:pt>
    <dgm:pt modelId="{1E9725E3-2DBE-44CA-9CEA-C55BF2C3E592}" type="parTrans" cxnId="{C87122AB-9DB4-433E-96C5-349D6ADBB6C8}">
      <dgm:prSet/>
      <dgm:spPr/>
      <dgm:t>
        <a:bodyPr/>
        <a:lstStyle/>
        <a:p>
          <a:endParaRPr lang="en-US" sz="2000"/>
        </a:p>
      </dgm:t>
    </dgm:pt>
    <dgm:pt modelId="{D371942F-2464-4799-A878-A6EF0CA96859}" type="sibTrans" cxnId="{C87122AB-9DB4-433E-96C5-349D6ADBB6C8}">
      <dgm:prSet/>
      <dgm:spPr/>
      <dgm:t>
        <a:bodyPr/>
        <a:lstStyle/>
        <a:p>
          <a:endParaRPr lang="en-US" sz="2000"/>
        </a:p>
      </dgm:t>
    </dgm:pt>
    <dgm:pt modelId="{AD77F046-BFAC-4EB3-9F55-B702AFA8CFC9}">
      <dgm:prSet custT="1"/>
      <dgm:spPr>
        <a:solidFill>
          <a:schemeClr val="accent1">
            <a:lumMod val="50000"/>
          </a:schemeClr>
        </a:solidFill>
      </dgm:spPr>
      <dgm:t>
        <a:bodyPr/>
        <a:lstStyle/>
        <a:p>
          <a:pPr rtl="0"/>
          <a:r>
            <a:rPr lang="en-AU" sz="2000" smtClean="0"/>
            <a:t>How you can make a positive difference at work AND at home</a:t>
          </a:r>
          <a:endParaRPr lang="en-AU" sz="2000"/>
        </a:p>
      </dgm:t>
    </dgm:pt>
    <dgm:pt modelId="{3BC0BB0E-5E3B-42B7-8EB4-289B4C704926}" type="parTrans" cxnId="{C7683FB6-4A71-4361-BBB4-0C8B42092888}">
      <dgm:prSet/>
      <dgm:spPr/>
      <dgm:t>
        <a:bodyPr/>
        <a:lstStyle/>
        <a:p>
          <a:endParaRPr lang="en-US" sz="2000"/>
        </a:p>
      </dgm:t>
    </dgm:pt>
    <dgm:pt modelId="{638DD18F-3FFA-48DF-AA79-860A7C556683}" type="sibTrans" cxnId="{C7683FB6-4A71-4361-BBB4-0C8B42092888}">
      <dgm:prSet/>
      <dgm:spPr/>
      <dgm:t>
        <a:bodyPr/>
        <a:lstStyle/>
        <a:p>
          <a:endParaRPr lang="en-US" sz="2000"/>
        </a:p>
      </dgm:t>
    </dgm:pt>
    <dgm:pt modelId="{833DD21F-5B98-41A2-A128-C111A279A84A}">
      <dgm:prSet custT="1"/>
      <dgm:spPr>
        <a:solidFill>
          <a:schemeClr val="accent1">
            <a:lumMod val="50000"/>
          </a:schemeClr>
        </a:solidFill>
      </dgm:spPr>
      <dgm:t>
        <a:bodyPr/>
        <a:lstStyle/>
        <a:p>
          <a:pPr rtl="0"/>
          <a:r>
            <a:rPr lang="en-AU" sz="2000" smtClean="0"/>
            <a:t>We still have a way to go – with workgroups other than management and supervisory being consistently exposed above the exposure standard </a:t>
          </a:r>
          <a:endParaRPr lang="en-AU" sz="2000"/>
        </a:p>
      </dgm:t>
    </dgm:pt>
    <dgm:pt modelId="{969F8C4B-A61A-4065-8B9A-D4841455C427}" type="parTrans" cxnId="{B8DC5490-3B74-4721-86B8-40FE4197FEAB}">
      <dgm:prSet/>
      <dgm:spPr/>
      <dgm:t>
        <a:bodyPr/>
        <a:lstStyle/>
        <a:p>
          <a:endParaRPr lang="en-US" sz="2000"/>
        </a:p>
      </dgm:t>
    </dgm:pt>
    <dgm:pt modelId="{EB0B5B1F-D39C-48DD-975B-29007A45A17A}" type="sibTrans" cxnId="{B8DC5490-3B74-4721-86B8-40FE4197FEAB}">
      <dgm:prSet/>
      <dgm:spPr/>
      <dgm:t>
        <a:bodyPr/>
        <a:lstStyle/>
        <a:p>
          <a:endParaRPr lang="en-US" sz="2000"/>
        </a:p>
      </dgm:t>
    </dgm:pt>
    <dgm:pt modelId="{F6F5319C-A2FB-4F71-A804-8DA21256F85D}">
      <dgm:prSet custT="1"/>
      <dgm:spPr>
        <a:solidFill>
          <a:schemeClr val="accent1">
            <a:lumMod val="50000"/>
          </a:schemeClr>
        </a:solidFill>
      </dgm:spPr>
      <dgm:t>
        <a:bodyPr/>
        <a:lstStyle/>
        <a:p>
          <a:pPr rtl="0"/>
          <a:r>
            <a:rPr lang="en-AU" sz="2000" smtClean="0"/>
            <a:t>We can’t fix the problem with hearing protection – more level 1 and 2 controls are needed.</a:t>
          </a:r>
          <a:endParaRPr lang="en-AU" sz="2000"/>
        </a:p>
      </dgm:t>
    </dgm:pt>
    <dgm:pt modelId="{70D8AEB4-4F14-4DDA-9517-8058AC7E858B}" type="parTrans" cxnId="{FFC7F30E-3420-421F-B72F-86BD5BAF0AC0}">
      <dgm:prSet/>
      <dgm:spPr/>
      <dgm:t>
        <a:bodyPr/>
        <a:lstStyle/>
        <a:p>
          <a:endParaRPr lang="en-US" sz="2000"/>
        </a:p>
      </dgm:t>
    </dgm:pt>
    <dgm:pt modelId="{DC9BF3B6-ADDF-4C74-A489-6D3DA52CD023}" type="sibTrans" cxnId="{FFC7F30E-3420-421F-B72F-86BD5BAF0AC0}">
      <dgm:prSet/>
      <dgm:spPr/>
      <dgm:t>
        <a:bodyPr/>
        <a:lstStyle/>
        <a:p>
          <a:endParaRPr lang="en-US" sz="2000"/>
        </a:p>
      </dgm:t>
    </dgm:pt>
    <dgm:pt modelId="{FDAD1140-1C32-400B-ABD2-61AF402197CC}" type="pres">
      <dgm:prSet presAssocID="{36AAAB4E-EA4D-4A67-A366-0C84970DF269}" presName="Name0" presStyleCnt="0">
        <dgm:presLayoutVars>
          <dgm:chMax val="7"/>
          <dgm:chPref val="7"/>
          <dgm:dir/>
        </dgm:presLayoutVars>
      </dgm:prSet>
      <dgm:spPr/>
      <dgm:t>
        <a:bodyPr/>
        <a:lstStyle/>
        <a:p>
          <a:endParaRPr lang="en-US"/>
        </a:p>
      </dgm:t>
    </dgm:pt>
    <dgm:pt modelId="{CDEDDB91-DF4E-4DC7-A60B-5AF01ABC3C4D}" type="pres">
      <dgm:prSet presAssocID="{36AAAB4E-EA4D-4A67-A366-0C84970DF269}" presName="Name1" presStyleCnt="0"/>
      <dgm:spPr/>
    </dgm:pt>
    <dgm:pt modelId="{6906E124-AC13-4F71-A606-189787038C31}" type="pres">
      <dgm:prSet presAssocID="{36AAAB4E-EA4D-4A67-A366-0C84970DF269}" presName="cycle" presStyleCnt="0"/>
      <dgm:spPr/>
    </dgm:pt>
    <dgm:pt modelId="{27540B28-A32E-49B7-8592-0F483C7DCC15}" type="pres">
      <dgm:prSet presAssocID="{36AAAB4E-EA4D-4A67-A366-0C84970DF269}" presName="srcNode" presStyleLbl="node1" presStyleIdx="0" presStyleCnt="4"/>
      <dgm:spPr/>
    </dgm:pt>
    <dgm:pt modelId="{695755BC-D5C6-4FA6-90A0-875F046364F8}" type="pres">
      <dgm:prSet presAssocID="{36AAAB4E-EA4D-4A67-A366-0C84970DF269}" presName="conn" presStyleLbl="parChTrans1D2" presStyleIdx="0" presStyleCnt="1"/>
      <dgm:spPr/>
      <dgm:t>
        <a:bodyPr/>
        <a:lstStyle/>
        <a:p>
          <a:endParaRPr lang="en-US"/>
        </a:p>
      </dgm:t>
    </dgm:pt>
    <dgm:pt modelId="{D0ECEFE7-DF0C-4037-AC45-3578D463539A}" type="pres">
      <dgm:prSet presAssocID="{36AAAB4E-EA4D-4A67-A366-0C84970DF269}" presName="extraNode" presStyleLbl="node1" presStyleIdx="0" presStyleCnt="4"/>
      <dgm:spPr/>
    </dgm:pt>
    <dgm:pt modelId="{0DCCCD14-71A2-4515-B03C-F0221F57FC62}" type="pres">
      <dgm:prSet presAssocID="{36AAAB4E-EA4D-4A67-A366-0C84970DF269}" presName="dstNode" presStyleLbl="node1" presStyleIdx="0" presStyleCnt="4"/>
      <dgm:spPr/>
    </dgm:pt>
    <dgm:pt modelId="{C99EE773-55C4-4ADD-9B1C-F0A99D61278B}" type="pres">
      <dgm:prSet presAssocID="{0450A547-CFC9-4CE5-B6D1-5F91499258E5}" presName="text_1" presStyleLbl="node1" presStyleIdx="0" presStyleCnt="4">
        <dgm:presLayoutVars>
          <dgm:bulletEnabled val="1"/>
        </dgm:presLayoutVars>
      </dgm:prSet>
      <dgm:spPr/>
      <dgm:t>
        <a:bodyPr/>
        <a:lstStyle/>
        <a:p>
          <a:endParaRPr lang="en-US"/>
        </a:p>
      </dgm:t>
    </dgm:pt>
    <dgm:pt modelId="{D10CD47B-7B9D-4E71-B4DE-F7809E473E99}" type="pres">
      <dgm:prSet presAssocID="{0450A547-CFC9-4CE5-B6D1-5F91499258E5}" presName="accent_1" presStyleCnt="0"/>
      <dgm:spPr/>
    </dgm:pt>
    <dgm:pt modelId="{A0105048-93DA-4A73-A843-9AADF55B0F60}" type="pres">
      <dgm:prSet presAssocID="{0450A547-CFC9-4CE5-B6D1-5F91499258E5}" presName="accentRepeatNode" presStyleLbl="solidFgAcc1" presStyleIdx="0" presStyleCnt="4"/>
      <dgm:spPr>
        <a:ln>
          <a:solidFill>
            <a:schemeClr val="accent1">
              <a:lumMod val="50000"/>
            </a:schemeClr>
          </a:solidFill>
        </a:ln>
      </dgm:spPr>
    </dgm:pt>
    <dgm:pt modelId="{E3B2DFCA-3554-4E03-8A7D-872CE1D77CB5}" type="pres">
      <dgm:prSet presAssocID="{AD77F046-BFAC-4EB3-9F55-B702AFA8CFC9}" presName="text_2" presStyleLbl="node1" presStyleIdx="1" presStyleCnt="4">
        <dgm:presLayoutVars>
          <dgm:bulletEnabled val="1"/>
        </dgm:presLayoutVars>
      </dgm:prSet>
      <dgm:spPr/>
      <dgm:t>
        <a:bodyPr/>
        <a:lstStyle/>
        <a:p>
          <a:endParaRPr lang="en-US"/>
        </a:p>
      </dgm:t>
    </dgm:pt>
    <dgm:pt modelId="{B41521FB-304F-4D95-B417-8819FDB565C0}" type="pres">
      <dgm:prSet presAssocID="{AD77F046-BFAC-4EB3-9F55-B702AFA8CFC9}" presName="accent_2" presStyleCnt="0"/>
      <dgm:spPr/>
    </dgm:pt>
    <dgm:pt modelId="{6F130C4A-E32D-43EA-8297-CAEDF39DA444}" type="pres">
      <dgm:prSet presAssocID="{AD77F046-BFAC-4EB3-9F55-B702AFA8CFC9}" presName="accentRepeatNode" presStyleLbl="solidFgAcc1" presStyleIdx="1" presStyleCnt="4"/>
      <dgm:spPr>
        <a:ln>
          <a:solidFill>
            <a:schemeClr val="accent1">
              <a:lumMod val="50000"/>
            </a:schemeClr>
          </a:solidFill>
        </a:ln>
      </dgm:spPr>
    </dgm:pt>
    <dgm:pt modelId="{D0D82694-CDC6-42D6-BD0E-7FB2FE71660F}" type="pres">
      <dgm:prSet presAssocID="{833DD21F-5B98-41A2-A128-C111A279A84A}" presName="text_3" presStyleLbl="node1" presStyleIdx="2" presStyleCnt="4">
        <dgm:presLayoutVars>
          <dgm:bulletEnabled val="1"/>
        </dgm:presLayoutVars>
      </dgm:prSet>
      <dgm:spPr/>
      <dgm:t>
        <a:bodyPr/>
        <a:lstStyle/>
        <a:p>
          <a:endParaRPr lang="en-US"/>
        </a:p>
      </dgm:t>
    </dgm:pt>
    <dgm:pt modelId="{1C9CC147-F833-4E4F-9550-EBBE2703434D}" type="pres">
      <dgm:prSet presAssocID="{833DD21F-5B98-41A2-A128-C111A279A84A}" presName="accent_3" presStyleCnt="0"/>
      <dgm:spPr/>
    </dgm:pt>
    <dgm:pt modelId="{DC43280A-3517-4F72-96E6-F9F51158F6B0}" type="pres">
      <dgm:prSet presAssocID="{833DD21F-5B98-41A2-A128-C111A279A84A}" presName="accentRepeatNode" presStyleLbl="solidFgAcc1" presStyleIdx="2" presStyleCnt="4"/>
      <dgm:spPr>
        <a:ln>
          <a:solidFill>
            <a:schemeClr val="accent1">
              <a:lumMod val="50000"/>
            </a:schemeClr>
          </a:solidFill>
        </a:ln>
      </dgm:spPr>
    </dgm:pt>
    <dgm:pt modelId="{FC86005A-6601-4D7E-BE70-A340493410D7}" type="pres">
      <dgm:prSet presAssocID="{F6F5319C-A2FB-4F71-A804-8DA21256F85D}" presName="text_4" presStyleLbl="node1" presStyleIdx="3" presStyleCnt="4">
        <dgm:presLayoutVars>
          <dgm:bulletEnabled val="1"/>
        </dgm:presLayoutVars>
      </dgm:prSet>
      <dgm:spPr/>
      <dgm:t>
        <a:bodyPr/>
        <a:lstStyle/>
        <a:p>
          <a:endParaRPr lang="en-US"/>
        </a:p>
      </dgm:t>
    </dgm:pt>
    <dgm:pt modelId="{7976E46F-D980-4DB4-9A76-6ADB83686182}" type="pres">
      <dgm:prSet presAssocID="{F6F5319C-A2FB-4F71-A804-8DA21256F85D}" presName="accent_4" presStyleCnt="0"/>
      <dgm:spPr/>
    </dgm:pt>
    <dgm:pt modelId="{F03895E3-2D12-44AB-AE31-8C34FAA58273}" type="pres">
      <dgm:prSet presAssocID="{F6F5319C-A2FB-4F71-A804-8DA21256F85D}" presName="accentRepeatNode" presStyleLbl="solidFgAcc1" presStyleIdx="3" presStyleCnt="4"/>
      <dgm:spPr>
        <a:ln>
          <a:solidFill>
            <a:schemeClr val="accent1">
              <a:lumMod val="50000"/>
            </a:schemeClr>
          </a:solidFill>
        </a:ln>
      </dgm:spPr>
    </dgm:pt>
  </dgm:ptLst>
  <dgm:cxnLst>
    <dgm:cxn modelId="{00181D07-E7BD-4A0F-BD73-35631069A40A}" type="presOf" srcId="{0450A547-CFC9-4CE5-B6D1-5F91499258E5}" destId="{C99EE773-55C4-4ADD-9B1C-F0A99D61278B}" srcOrd="0" destOrd="0" presId="urn:microsoft.com/office/officeart/2008/layout/VerticalCurvedList"/>
    <dgm:cxn modelId="{E7D7B2BA-EBD7-4D77-A24A-AF1C3B743377}" type="presOf" srcId="{AD77F046-BFAC-4EB3-9F55-B702AFA8CFC9}" destId="{E3B2DFCA-3554-4E03-8A7D-872CE1D77CB5}" srcOrd="0" destOrd="0" presId="urn:microsoft.com/office/officeart/2008/layout/VerticalCurvedList"/>
    <dgm:cxn modelId="{FFC7F30E-3420-421F-B72F-86BD5BAF0AC0}" srcId="{36AAAB4E-EA4D-4A67-A366-0C84970DF269}" destId="{F6F5319C-A2FB-4F71-A804-8DA21256F85D}" srcOrd="3" destOrd="0" parTransId="{70D8AEB4-4F14-4DDA-9517-8058AC7E858B}" sibTransId="{DC9BF3B6-ADDF-4C74-A489-6D3DA52CD023}"/>
    <dgm:cxn modelId="{29C727AF-A82A-4385-977F-4C1E7EFEAE69}" type="presOf" srcId="{833DD21F-5B98-41A2-A128-C111A279A84A}" destId="{D0D82694-CDC6-42D6-BD0E-7FB2FE71660F}" srcOrd="0" destOrd="0" presId="urn:microsoft.com/office/officeart/2008/layout/VerticalCurvedList"/>
    <dgm:cxn modelId="{386DFEF1-FDAF-4889-8C5D-EA61C5F9ADAE}" type="presOf" srcId="{36AAAB4E-EA4D-4A67-A366-0C84970DF269}" destId="{FDAD1140-1C32-400B-ABD2-61AF402197CC}" srcOrd="0" destOrd="0" presId="urn:microsoft.com/office/officeart/2008/layout/VerticalCurvedList"/>
    <dgm:cxn modelId="{D3BAAC6D-F714-4823-ABE0-CE100A942E25}" type="presOf" srcId="{D371942F-2464-4799-A878-A6EF0CA96859}" destId="{695755BC-D5C6-4FA6-90A0-875F046364F8}" srcOrd="0" destOrd="0" presId="urn:microsoft.com/office/officeart/2008/layout/VerticalCurvedList"/>
    <dgm:cxn modelId="{B8DC5490-3B74-4721-86B8-40FE4197FEAB}" srcId="{36AAAB4E-EA4D-4A67-A366-0C84970DF269}" destId="{833DD21F-5B98-41A2-A128-C111A279A84A}" srcOrd="2" destOrd="0" parTransId="{969F8C4B-A61A-4065-8B9A-D4841455C427}" sibTransId="{EB0B5B1F-D39C-48DD-975B-29007A45A17A}"/>
    <dgm:cxn modelId="{C87122AB-9DB4-433E-96C5-349D6ADBB6C8}" srcId="{36AAAB4E-EA4D-4A67-A366-0C84970DF269}" destId="{0450A547-CFC9-4CE5-B6D1-5F91499258E5}" srcOrd="0" destOrd="0" parTransId="{1E9725E3-2DBE-44CA-9CEA-C55BF2C3E592}" sibTransId="{D371942F-2464-4799-A878-A6EF0CA96859}"/>
    <dgm:cxn modelId="{5442A2A0-5369-4946-BFC6-F76040EB618B}" type="presOf" srcId="{F6F5319C-A2FB-4F71-A804-8DA21256F85D}" destId="{FC86005A-6601-4D7E-BE70-A340493410D7}" srcOrd="0" destOrd="0" presId="urn:microsoft.com/office/officeart/2008/layout/VerticalCurvedList"/>
    <dgm:cxn modelId="{C7683FB6-4A71-4361-BBB4-0C8B42092888}" srcId="{36AAAB4E-EA4D-4A67-A366-0C84970DF269}" destId="{AD77F046-BFAC-4EB3-9F55-B702AFA8CFC9}" srcOrd="1" destOrd="0" parTransId="{3BC0BB0E-5E3B-42B7-8EB4-289B4C704926}" sibTransId="{638DD18F-3FFA-48DF-AA79-860A7C556683}"/>
    <dgm:cxn modelId="{2BDA4523-919A-4BEF-89B4-93B5620F5845}" type="presParOf" srcId="{FDAD1140-1C32-400B-ABD2-61AF402197CC}" destId="{CDEDDB91-DF4E-4DC7-A60B-5AF01ABC3C4D}" srcOrd="0" destOrd="0" presId="urn:microsoft.com/office/officeart/2008/layout/VerticalCurvedList"/>
    <dgm:cxn modelId="{D32B01F3-39DA-42ED-874E-AAEBCDC011C3}" type="presParOf" srcId="{CDEDDB91-DF4E-4DC7-A60B-5AF01ABC3C4D}" destId="{6906E124-AC13-4F71-A606-189787038C31}" srcOrd="0" destOrd="0" presId="urn:microsoft.com/office/officeart/2008/layout/VerticalCurvedList"/>
    <dgm:cxn modelId="{435C7FDE-9AAF-4FDF-8714-A7393AD19756}" type="presParOf" srcId="{6906E124-AC13-4F71-A606-189787038C31}" destId="{27540B28-A32E-49B7-8592-0F483C7DCC15}" srcOrd="0" destOrd="0" presId="urn:microsoft.com/office/officeart/2008/layout/VerticalCurvedList"/>
    <dgm:cxn modelId="{1933FDB4-BF92-4715-AEBB-305999921C8C}" type="presParOf" srcId="{6906E124-AC13-4F71-A606-189787038C31}" destId="{695755BC-D5C6-4FA6-90A0-875F046364F8}" srcOrd="1" destOrd="0" presId="urn:microsoft.com/office/officeart/2008/layout/VerticalCurvedList"/>
    <dgm:cxn modelId="{BAF6BFA7-028F-4BFF-9067-A46B276796A0}" type="presParOf" srcId="{6906E124-AC13-4F71-A606-189787038C31}" destId="{D0ECEFE7-DF0C-4037-AC45-3578D463539A}" srcOrd="2" destOrd="0" presId="urn:microsoft.com/office/officeart/2008/layout/VerticalCurvedList"/>
    <dgm:cxn modelId="{30C4DF69-E769-476F-BC20-45AB06F91462}" type="presParOf" srcId="{6906E124-AC13-4F71-A606-189787038C31}" destId="{0DCCCD14-71A2-4515-B03C-F0221F57FC62}" srcOrd="3" destOrd="0" presId="urn:microsoft.com/office/officeart/2008/layout/VerticalCurvedList"/>
    <dgm:cxn modelId="{B9EE0F48-B151-4741-BFC2-655A607EB4B1}" type="presParOf" srcId="{CDEDDB91-DF4E-4DC7-A60B-5AF01ABC3C4D}" destId="{C99EE773-55C4-4ADD-9B1C-F0A99D61278B}" srcOrd="1" destOrd="0" presId="urn:microsoft.com/office/officeart/2008/layout/VerticalCurvedList"/>
    <dgm:cxn modelId="{57A11AB9-9287-41F8-A2A7-28FC04FF49AC}" type="presParOf" srcId="{CDEDDB91-DF4E-4DC7-A60B-5AF01ABC3C4D}" destId="{D10CD47B-7B9D-4E71-B4DE-F7809E473E99}" srcOrd="2" destOrd="0" presId="urn:microsoft.com/office/officeart/2008/layout/VerticalCurvedList"/>
    <dgm:cxn modelId="{03E6285D-38AD-475E-ADB5-00EB7B22C451}" type="presParOf" srcId="{D10CD47B-7B9D-4E71-B4DE-F7809E473E99}" destId="{A0105048-93DA-4A73-A843-9AADF55B0F60}" srcOrd="0" destOrd="0" presId="urn:microsoft.com/office/officeart/2008/layout/VerticalCurvedList"/>
    <dgm:cxn modelId="{5A06AE0F-D7EA-4ABC-B41F-7D533B8E0F39}" type="presParOf" srcId="{CDEDDB91-DF4E-4DC7-A60B-5AF01ABC3C4D}" destId="{E3B2DFCA-3554-4E03-8A7D-872CE1D77CB5}" srcOrd="3" destOrd="0" presId="urn:microsoft.com/office/officeart/2008/layout/VerticalCurvedList"/>
    <dgm:cxn modelId="{0486662E-065A-4A84-9BDC-E97C41E82A53}" type="presParOf" srcId="{CDEDDB91-DF4E-4DC7-A60B-5AF01ABC3C4D}" destId="{B41521FB-304F-4D95-B417-8819FDB565C0}" srcOrd="4" destOrd="0" presId="urn:microsoft.com/office/officeart/2008/layout/VerticalCurvedList"/>
    <dgm:cxn modelId="{837476D0-C927-4376-B8A3-4C877A333216}" type="presParOf" srcId="{B41521FB-304F-4D95-B417-8819FDB565C0}" destId="{6F130C4A-E32D-43EA-8297-CAEDF39DA444}" srcOrd="0" destOrd="0" presId="urn:microsoft.com/office/officeart/2008/layout/VerticalCurvedList"/>
    <dgm:cxn modelId="{40742503-FCB0-4D41-9DF4-AD66A00B26DC}" type="presParOf" srcId="{CDEDDB91-DF4E-4DC7-A60B-5AF01ABC3C4D}" destId="{D0D82694-CDC6-42D6-BD0E-7FB2FE71660F}" srcOrd="5" destOrd="0" presId="urn:microsoft.com/office/officeart/2008/layout/VerticalCurvedList"/>
    <dgm:cxn modelId="{2FF75334-950C-47C4-9077-95F11FBE815F}" type="presParOf" srcId="{CDEDDB91-DF4E-4DC7-A60B-5AF01ABC3C4D}" destId="{1C9CC147-F833-4E4F-9550-EBBE2703434D}" srcOrd="6" destOrd="0" presId="urn:microsoft.com/office/officeart/2008/layout/VerticalCurvedList"/>
    <dgm:cxn modelId="{3CB2D504-09CD-4D2A-A595-10479254C12C}" type="presParOf" srcId="{1C9CC147-F833-4E4F-9550-EBBE2703434D}" destId="{DC43280A-3517-4F72-96E6-F9F51158F6B0}" srcOrd="0" destOrd="0" presId="urn:microsoft.com/office/officeart/2008/layout/VerticalCurvedList"/>
    <dgm:cxn modelId="{008CC2F8-2098-4433-AE20-C6E3AF06EF32}" type="presParOf" srcId="{CDEDDB91-DF4E-4DC7-A60B-5AF01ABC3C4D}" destId="{FC86005A-6601-4D7E-BE70-A340493410D7}" srcOrd="7" destOrd="0" presId="urn:microsoft.com/office/officeart/2008/layout/VerticalCurvedList"/>
    <dgm:cxn modelId="{A004CED3-A6DC-4B35-AB54-E1B2720D38E5}" type="presParOf" srcId="{CDEDDB91-DF4E-4DC7-A60B-5AF01ABC3C4D}" destId="{7976E46F-D980-4DB4-9A76-6ADB83686182}" srcOrd="8" destOrd="0" presId="urn:microsoft.com/office/officeart/2008/layout/VerticalCurvedList"/>
    <dgm:cxn modelId="{E9543208-F068-4184-9BBC-71FD3A1385DA}" type="presParOf" srcId="{7976E46F-D980-4DB4-9A76-6ADB83686182}" destId="{F03895E3-2D12-44AB-AE31-8C34FAA58273}"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55BC-D5C6-4FA6-90A0-875F046364F8}">
      <dsp:nvSpPr>
        <dsp:cNvPr id="0" name=""/>
        <dsp:cNvSpPr/>
      </dsp:nvSpPr>
      <dsp:spPr>
        <a:xfrm>
          <a:off x="-4927251" y="-755020"/>
          <a:ext cx="5868296" cy="5868296"/>
        </a:xfrm>
        <a:prstGeom prst="blockArc">
          <a:avLst>
            <a:gd name="adj1" fmla="val 18900000"/>
            <a:gd name="adj2" fmla="val 2700000"/>
            <a:gd name="adj3" fmla="val 3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EE773-55C4-4ADD-9B1C-F0A99D61278B}">
      <dsp:nvSpPr>
        <dsp:cNvPr id="0" name=""/>
        <dsp:cNvSpPr/>
      </dsp:nvSpPr>
      <dsp:spPr>
        <a:xfrm>
          <a:off x="492792" y="335062"/>
          <a:ext cx="9957565" cy="67047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189" tIns="50800" rIns="50800" bIns="50800" numCol="1" spcCol="1270" anchor="ctr" anchorCtr="0">
          <a:noAutofit/>
        </a:bodyPr>
        <a:lstStyle/>
        <a:p>
          <a:pPr lvl="0" algn="l" defTabSz="889000" rtl="0">
            <a:lnSpc>
              <a:spcPct val="90000"/>
            </a:lnSpc>
            <a:spcBef>
              <a:spcPct val="0"/>
            </a:spcBef>
            <a:spcAft>
              <a:spcPct val="35000"/>
            </a:spcAft>
          </a:pPr>
          <a:r>
            <a:rPr lang="en-AU" sz="2000" kern="1200" smtClean="0"/>
            <a:t>As a guide, if you need to raise your voice to communicate with someone approximately one metre away, the noise is likely to be hazardous to hearing</a:t>
          </a:r>
          <a:endParaRPr lang="en-AU" sz="2000" kern="1200"/>
        </a:p>
      </dsp:txBody>
      <dsp:txXfrm>
        <a:off x="492792" y="335062"/>
        <a:ext cx="9957565" cy="670474"/>
      </dsp:txXfrm>
    </dsp:sp>
    <dsp:sp modelId="{A0105048-93DA-4A73-A843-9AADF55B0F60}">
      <dsp:nvSpPr>
        <dsp:cNvPr id="0" name=""/>
        <dsp:cNvSpPr/>
      </dsp:nvSpPr>
      <dsp:spPr>
        <a:xfrm>
          <a:off x="73746" y="251253"/>
          <a:ext cx="838092" cy="838092"/>
        </a:xfrm>
        <a:prstGeom prst="ellipse">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E3B2DFCA-3554-4E03-8A7D-872CE1D77CB5}">
      <dsp:nvSpPr>
        <dsp:cNvPr id="0" name=""/>
        <dsp:cNvSpPr/>
      </dsp:nvSpPr>
      <dsp:spPr>
        <a:xfrm>
          <a:off x="877191" y="1340948"/>
          <a:ext cx="9573166" cy="67047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189" tIns="50800" rIns="50800" bIns="50800" numCol="1" spcCol="1270" anchor="ctr" anchorCtr="0">
          <a:noAutofit/>
        </a:bodyPr>
        <a:lstStyle/>
        <a:p>
          <a:pPr lvl="0" algn="l" defTabSz="889000" rtl="0">
            <a:lnSpc>
              <a:spcPct val="90000"/>
            </a:lnSpc>
            <a:spcBef>
              <a:spcPct val="0"/>
            </a:spcBef>
            <a:spcAft>
              <a:spcPct val="35000"/>
            </a:spcAft>
          </a:pPr>
          <a:r>
            <a:rPr lang="en-AU" sz="2000" kern="1200" smtClean="0"/>
            <a:t>How you can make a positive difference at work AND at home</a:t>
          </a:r>
          <a:endParaRPr lang="en-AU" sz="2000" kern="1200"/>
        </a:p>
      </dsp:txBody>
      <dsp:txXfrm>
        <a:off x="877191" y="1340948"/>
        <a:ext cx="9573166" cy="670474"/>
      </dsp:txXfrm>
    </dsp:sp>
    <dsp:sp modelId="{6F130C4A-E32D-43EA-8297-CAEDF39DA444}">
      <dsp:nvSpPr>
        <dsp:cNvPr id="0" name=""/>
        <dsp:cNvSpPr/>
      </dsp:nvSpPr>
      <dsp:spPr>
        <a:xfrm>
          <a:off x="458144" y="1257138"/>
          <a:ext cx="838092" cy="838092"/>
        </a:xfrm>
        <a:prstGeom prst="ellipse">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D0D82694-CDC6-42D6-BD0E-7FB2FE71660F}">
      <dsp:nvSpPr>
        <dsp:cNvPr id="0" name=""/>
        <dsp:cNvSpPr/>
      </dsp:nvSpPr>
      <dsp:spPr>
        <a:xfrm>
          <a:off x="877191" y="2346833"/>
          <a:ext cx="9573166" cy="67047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189" tIns="50800" rIns="50800" bIns="50800" numCol="1" spcCol="1270" anchor="ctr" anchorCtr="0">
          <a:noAutofit/>
        </a:bodyPr>
        <a:lstStyle/>
        <a:p>
          <a:pPr lvl="0" algn="l" defTabSz="889000" rtl="0">
            <a:lnSpc>
              <a:spcPct val="90000"/>
            </a:lnSpc>
            <a:spcBef>
              <a:spcPct val="0"/>
            </a:spcBef>
            <a:spcAft>
              <a:spcPct val="35000"/>
            </a:spcAft>
          </a:pPr>
          <a:r>
            <a:rPr lang="en-AU" sz="2000" kern="1200" smtClean="0"/>
            <a:t>We still have a way to go – with workgroups other than management and supervisory being consistently exposed above the exposure standard </a:t>
          </a:r>
          <a:endParaRPr lang="en-AU" sz="2000" kern="1200"/>
        </a:p>
      </dsp:txBody>
      <dsp:txXfrm>
        <a:off x="877191" y="2346833"/>
        <a:ext cx="9573166" cy="670474"/>
      </dsp:txXfrm>
    </dsp:sp>
    <dsp:sp modelId="{DC43280A-3517-4F72-96E6-F9F51158F6B0}">
      <dsp:nvSpPr>
        <dsp:cNvPr id="0" name=""/>
        <dsp:cNvSpPr/>
      </dsp:nvSpPr>
      <dsp:spPr>
        <a:xfrm>
          <a:off x="458144" y="2263024"/>
          <a:ext cx="838092" cy="838092"/>
        </a:xfrm>
        <a:prstGeom prst="ellipse">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FC86005A-6601-4D7E-BE70-A340493410D7}">
      <dsp:nvSpPr>
        <dsp:cNvPr id="0" name=""/>
        <dsp:cNvSpPr/>
      </dsp:nvSpPr>
      <dsp:spPr>
        <a:xfrm>
          <a:off x="492792" y="3352719"/>
          <a:ext cx="9957565" cy="67047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189" tIns="50800" rIns="50800" bIns="50800" numCol="1" spcCol="1270" anchor="ctr" anchorCtr="0">
          <a:noAutofit/>
        </a:bodyPr>
        <a:lstStyle/>
        <a:p>
          <a:pPr lvl="0" algn="l" defTabSz="889000" rtl="0">
            <a:lnSpc>
              <a:spcPct val="90000"/>
            </a:lnSpc>
            <a:spcBef>
              <a:spcPct val="0"/>
            </a:spcBef>
            <a:spcAft>
              <a:spcPct val="35000"/>
            </a:spcAft>
          </a:pPr>
          <a:r>
            <a:rPr lang="en-AU" sz="2000" kern="1200" smtClean="0"/>
            <a:t>We can’t fix the problem with hearing protection – more level 1 and 2 controls are needed.</a:t>
          </a:r>
          <a:endParaRPr lang="en-AU" sz="2000" kern="1200"/>
        </a:p>
      </dsp:txBody>
      <dsp:txXfrm>
        <a:off x="492792" y="3352719"/>
        <a:ext cx="9957565" cy="670474"/>
      </dsp:txXfrm>
    </dsp:sp>
    <dsp:sp modelId="{F03895E3-2D12-44AB-AE31-8C34FAA58273}">
      <dsp:nvSpPr>
        <dsp:cNvPr id="0" name=""/>
        <dsp:cNvSpPr/>
      </dsp:nvSpPr>
      <dsp:spPr>
        <a:xfrm>
          <a:off x="73746" y="3268909"/>
          <a:ext cx="838092" cy="838092"/>
        </a:xfrm>
        <a:prstGeom prst="ellipse">
          <a:avLst/>
        </a:prstGeom>
        <a:solidFill>
          <a:schemeClr val="l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0.36876</cdr:x>
      <cdr:y>0</cdr:y>
    </cdr:from>
    <cdr:to>
      <cdr:x>0.39097</cdr:x>
      <cdr:y>0.0964</cdr:y>
    </cdr:to>
    <cdr:sp macro="" textlink="">
      <cdr:nvSpPr>
        <cdr:cNvPr id="2" name="TextBox 6"/>
        <cdr:cNvSpPr txBox="1"/>
      </cdr:nvSpPr>
      <cdr:spPr>
        <a:xfrm xmlns:a="http://schemas.openxmlformats.org/drawingml/2006/main">
          <a:off x="3066909" y="0"/>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xmlns:a="http://schemas.openxmlformats.org/drawingml/2006/main">
          <a:endParaRPr lang="en-AU" sz="2000" b="1" dirty="0">
            <a:solidFill>
              <a:srgbClr val="117D7F"/>
            </a:solidFill>
          </a:endParaRPr>
        </a:p>
      </cdr:txBody>
    </cdr:sp>
  </cdr:relSizeAnchor>
  <cdr:relSizeAnchor xmlns:cdr="http://schemas.openxmlformats.org/drawingml/2006/chartDrawing">
    <cdr:from>
      <cdr:x>0.34297</cdr:x>
      <cdr:y>0.04225</cdr:y>
    </cdr:from>
    <cdr:to>
      <cdr:x>0.5</cdr:x>
      <cdr:y>0.20383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2474" y="175366"/>
          <a:ext cx="1305988" cy="67063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0.36876</cdr:x>
      <cdr:y>0</cdr:y>
    </cdr:from>
    <cdr:to>
      <cdr:x>0.39097</cdr:x>
      <cdr:y>0.0964</cdr:y>
    </cdr:to>
    <cdr:sp macro="" textlink="">
      <cdr:nvSpPr>
        <cdr:cNvPr id="2" name="TextBox 6"/>
        <cdr:cNvSpPr txBox="1"/>
      </cdr:nvSpPr>
      <cdr:spPr>
        <a:xfrm xmlns:a="http://schemas.openxmlformats.org/drawingml/2006/main">
          <a:off x="3066909" y="0"/>
          <a:ext cx="1847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xmlns:a="http://schemas.openxmlformats.org/drawingml/2006/main">
          <a:endParaRPr lang="en-AU" sz="2000" b="1" dirty="0">
            <a:solidFill>
              <a:srgbClr val="117D7F"/>
            </a:solidFill>
          </a:endParaRPr>
        </a:p>
      </cdr:txBody>
    </cdr:sp>
  </cdr:relSizeAnchor>
  <cdr:relSizeAnchor xmlns:cdr="http://schemas.openxmlformats.org/drawingml/2006/chartDrawing">
    <cdr:from>
      <cdr:x>0.37323</cdr:x>
      <cdr:y>0.01135</cdr:y>
    </cdr:from>
    <cdr:to>
      <cdr:x>0.63359</cdr:x>
      <cdr:y>0.14217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67714" y="42490"/>
          <a:ext cx="1512168" cy="48987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0.05821</cdr:x>
      <cdr:y>0.15214</cdr:y>
    </cdr:from>
    <cdr:to>
      <cdr:x>0.98779</cdr:x>
      <cdr:y>0.59225</cdr:y>
    </cdr:to>
    <cdr:sp macro="" textlink="">
      <cdr:nvSpPr>
        <cdr:cNvPr id="3" name="Rectangle 2"/>
        <cdr:cNvSpPr/>
      </cdr:nvSpPr>
      <cdr:spPr bwMode="auto">
        <a:xfrm xmlns:a="http://schemas.openxmlformats.org/drawingml/2006/main">
          <a:off x="691375" y="757235"/>
          <a:ext cx="11039938" cy="2190596"/>
        </a:xfrm>
        <a:prstGeom xmlns:a="http://schemas.openxmlformats.org/drawingml/2006/main" prst="rect">
          <a:avLst/>
        </a:prstGeom>
        <a:solidFill xmlns:a="http://schemas.openxmlformats.org/drawingml/2006/main">
          <a:srgbClr val="F81C21">
            <a:alpha val="15294"/>
          </a:srgb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0.05964</cdr:x>
      <cdr:y>0.59463</cdr:y>
    </cdr:from>
    <cdr:to>
      <cdr:x>0.98685</cdr:x>
      <cdr:y>0.88588</cdr:y>
    </cdr:to>
    <cdr:sp macro="" textlink="">
      <cdr:nvSpPr>
        <cdr:cNvPr id="2" name="Rectangle 1"/>
        <cdr:cNvSpPr/>
      </cdr:nvSpPr>
      <cdr:spPr bwMode="auto">
        <a:xfrm xmlns:a="http://schemas.openxmlformats.org/drawingml/2006/main">
          <a:off x="708289" y="2959672"/>
          <a:ext cx="11011872" cy="1449658"/>
        </a:xfrm>
        <a:prstGeom xmlns:a="http://schemas.openxmlformats.org/drawingml/2006/main" prst="rect">
          <a:avLst/>
        </a:prstGeom>
        <a:solidFill xmlns:a="http://schemas.openxmlformats.org/drawingml/2006/main">
          <a:srgbClr val="CCFF99">
            <a:alpha val="16000"/>
          </a:srgb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30/07/2019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30/07/2019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cross@ecu.edu.a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s.reed@ecu.edu.a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1328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line with good risk management approaches, the first </a:t>
            </a:r>
            <a:r>
              <a:rPr lang="en-AU" dirty="0"/>
              <a:t>step</a:t>
            </a:r>
            <a:r>
              <a:rPr lang="en-AU" baseline="0" dirty="0"/>
              <a:t> is to identify the </a:t>
            </a:r>
            <a:r>
              <a:rPr lang="en-AU" baseline="0" dirty="0" smtClean="0"/>
              <a:t>hazards.</a:t>
            </a:r>
          </a:p>
          <a:p>
            <a:endParaRPr lang="en-AU" baseline="0" dirty="0" smtClean="0"/>
          </a:p>
          <a:p>
            <a:r>
              <a:rPr lang="en-AU" baseline="0" dirty="0" smtClean="0"/>
              <a:t>Can you identify the noise hazards specific to your workplace?</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211649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We should consider noise exposure both at work and at home.</a:t>
            </a:r>
          </a:p>
          <a:p>
            <a:endParaRPr lang="en-AU" baseline="0" dirty="0" smtClean="0"/>
          </a:p>
          <a:p>
            <a:r>
              <a:rPr lang="en-AU" dirty="0" smtClean="0"/>
              <a:t>The World Health Organisation estimates more than 1 billion young people are in danger of hearing loss from portable audio devices, including smart phones. This is just one example</a:t>
            </a:r>
            <a:r>
              <a:rPr lang="en-AU" baseline="0" dirty="0" smtClean="0"/>
              <a:t> of potential excessive noise exposure in the home environment. </a:t>
            </a:r>
          </a:p>
          <a:p>
            <a:endParaRPr lang="en-AU" baseline="0" dirty="0" smtClean="0"/>
          </a:p>
          <a:p>
            <a:r>
              <a:rPr lang="en-AU" baseline="0" dirty="0" smtClean="0"/>
              <a:t>If we want to consider the ‘whole person safety’ we need to look at our risk factors both at home and at work – for this presentation we are focusing more on workplace risk factors.</a:t>
            </a:r>
          </a:p>
        </p:txBody>
      </p:sp>
      <p:sp>
        <p:nvSpPr>
          <p:cNvPr id="4" name="Slide Number Placeholder 3"/>
          <p:cNvSpPr>
            <a:spLocks noGrp="1"/>
          </p:cNvSpPr>
          <p:nvPr>
            <p:ph type="sldNum" sz="quarter" idx="10"/>
          </p:nvPr>
        </p:nvSpPr>
        <p:spPr/>
        <p:txBody>
          <a:bodyPr/>
          <a:lstStyle/>
          <a:p>
            <a:fld id="{1BE2BA32-E7AC-4DDF-9526-389338D9311D}" type="slidenum">
              <a:rPr lang="en-AU" smtClean="0"/>
              <a:t>13</a:t>
            </a:fld>
            <a:endParaRPr lang="en-AU"/>
          </a:p>
        </p:txBody>
      </p:sp>
    </p:spTree>
    <p:extLst>
      <p:ext uri="{BB962C8B-B14F-4D97-AF65-F5344CB8AC3E}">
        <p14:creationId xmlns:p14="http://schemas.microsoft.com/office/powerpoint/2010/main" val="387965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14</a:t>
            </a:fld>
            <a:endParaRPr lang="en-AU"/>
          </a:p>
        </p:txBody>
      </p:sp>
    </p:spTree>
    <p:extLst>
      <p:ext uri="{BB962C8B-B14F-4D97-AF65-F5344CB8AC3E}">
        <p14:creationId xmlns:p14="http://schemas.microsoft.com/office/powerpoint/2010/main" val="264256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a:p>
        </p:txBody>
      </p:sp>
    </p:spTree>
    <p:extLst>
      <p:ext uri="{BB962C8B-B14F-4D97-AF65-F5344CB8AC3E}">
        <p14:creationId xmlns:p14="http://schemas.microsoft.com/office/powerpoint/2010/main" val="375772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328166">
              <a:defRPr/>
            </a:pPr>
            <a:r>
              <a:rPr lang="en-AU" sz="1700" dirty="0" smtClean="0"/>
              <a:t>Of</a:t>
            </a:r>
            <a:r>
              <a:rPr lang="en-AU" sz="1700" baseline="0" dirty="0" smtClean="0"/>
              <a:t> </a:t>
            </a:r>
            <a:r>
              <a:rPr lang="en-AU" sz="1700" dirty="0" smtClean="0"/>
              <a:t>the 4760 noise (LAeq8h)</a:t>
            </a:r>
            <a:r>
              <a:rPr lang="en-AU" sz="1700" baseline="0" dirty="0" smtClean="0"/>
              <a:t> </a:t>
            </a:r>
            <a:r>
              <a:rPr lang="en-AU" sz="1700" dirty="0" smtClean="0"/>
              <a:t>samples </a:t>
            </a:r>
            <a:r>
              <a:rPr lang="en-AU" sz="1700" dirty="0"/>
              <a:t>submitted to the </a:t>
            </a:r>
            <a:r>
              <a:rPr lang="en-AU" sz="1700" dirty="0" smtClean="0"/>
              <a:t>department, </a:t>
            </a:r>
            <a:r>
              <a:rPr lang="en-AU" sz="1700" dirty="0"/>
              <a:t>more than 69</a:t>
            </a:r>
            <a:r>
              <a:rPr lang="en-AU" sz="1700" dirty="0" smtClean="0"/>
              <a:t>% were</a:t>
            </a:r>
            <a:r>
              <a:rPr lang="en-AU" sz="1700" baseline="0" dirty="0" smtClean="0"/>
              <a:t> in</a:t>
            </a:r>
            <a:r>
              <a:rPr lang="en-AU" sz="1700" dirty="0" smtClean="0"/>
              <a:t> </a:t>
            </a:r>
            <a:r>
              <a:rPr lang="en-AU" sz="1700" dirty="0"/>
              <a:t>excess of the exposure </a:t>
            </a:r>
            <a:r>
              <a:rPr lang="en-AU" sz="1700" dirty="0" smtClean="0"/>
              <a:t>standard</a:t>
            </a:r>
            <a:r>
              <a:rPr lang="en-AU" sz="1700" baseline="0" dirty="0" smtClean="0"/>
              <a:t> </a:t>
            </a:r>
            <a:r>
              <a:rPr lang="en-AU" sz="1700" dirty="0" smtClean="0"/>
              <a:t>during </a:t>
            </a:r>
            <a:r>
              <a:rPr lang="en-AU" sz="1700" dirty="0"/>
              <a:t>2018. </a:t>
            </a:r>
          </a:p>
        </p:txBody>
      </p:sp>
      <p:sp>
        <p:nvSpPr>
          <p:cNvPr id="4" name="Slide Number Placeholder 3"/>
          <p:cNvSpPr>
            <a:spLocks noGrp="1"/>
          </p:cNvSpPr>
          <p:nvPr>
            <p:ph type="sldNum" sz="quarter" idx="10"/>
          </p:nvPr>
        </p:nvSpPr>
        <p:spPr/>
        <p:txBody>
          <a:bodyPr/>
          <a:lstStyle/>
          <a:p>
            <a:fld id="{1BE2BA32-E7AC-4DDF-9526-389338D9311D}" type="slidenum">
              <a:rPr lang="en-AU" smtClean="0"/>
              <a:t>16</a:t>
            </a:fld>
            <a:endParaRPr lang="en-AU"/>
          </a:p>
        </p:txBody>
      </p:sp>
    </p:spTree>
    <p:extLst>
      <p:ext uri="{BB962C8B-B14F-4D97-AF65-F5344CB8AC3E}">
        <p14:creationId xmlns:p14="http://schemas.microsoft.com/office/powerpoint/2010/main" val="195309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700" dirty="0"/>
              <a:t>A noise assessment will help you: </a:t>
            </a:r>
            <a:endParaRPr lang="en-AU" sz="1700" dirty="0" smtClean="0"/>
          </a:p>
          <a:p>
            <a:endParaRPr lang="en-AU" sz="1700" dirty="0"/>
          </a:p>
          <a:p>
            <a:pPr marL="249031" indent="-249031">
              <a:buFont typeface="Arial" panose="020B0604020202020204" pitchFamily="34" charset="0"/>
              <a:buChar char="•"/>
            </a:pPr>
            <a:r>
              <a:rPr lang="en-AU" sz="1700" dirty="0"/>
              <a:t>identify which workers are at risk of hearing loss </a:t>
            </a:r>
          </a:p>
          <a:p>
            <a:pPr marL="249031" indent="-249031">
              <a:buFont typeface="Arial" panose="020B0604020202020204" pitchFamily="34" charset="0"/>
              <a:buChar char="•"/>
            </a:pPr>
            <a:r>
              <a:rPr lang="en-AU" sz="1700" dirty="0"/>
              <a:t>determine what noise sources and processes are causing that risk </a:t>
            </a:r>
          </a:p>
          <a:p>
            <a:pPr marL="249031" indent="-249031">
              <a:buFont typeface="Arial" panose="020B0604020202020204" pitchFamily="34" charset="0"/>
              <a:buChar char="•"/>
            </a:pPr>
            <a:r>
              <a:rPr lang="en-AU" sz="1700" dirty="0"/>
              <a:t>identify if and what kind of noise control measures could be implemented </a:t>
            </a:r>
          </a:p>
          <a:p>
            <a:pPr marL="249031" indent="-249031">
              <a:buFont typeface="Arial" panose="020B0604020202020204" pitchFamily="34" charset="0"/>
              <a:buChar char="•"/>
            </a:pPr>
            <a:r>
              <a:rPr lang="en-AU" sz="1700" dirty="0"/>
              <a:t>check the effectiveness of existing control measures. </a:t>
            </a:r>
            <a:endParaRPr lang="en-AU" sz="1700" dirty="0" smtClean="0"/>
          </a:p>
          <a:p>
            <a:pPr marL="249031" indent="-249031">
              <a:buFont typeface="Arial" panose="020B0604020202020204" pitchFamily="34" charset="0"/>
              <a:buChar char="•"/>
            </a:pPr>
            <a:endParaRPr lang="en-AU" sz="17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800" dirty="0" smtClean="0"/>
              <a:t>Noise exposure outside work can be a significant contribution to risk, increasing exposure and reducing recovery time.</a:t>
            </a:r>
            <a:endParaRPr lang="en-AU" sz="1700" dirty="0"/>
          </a:p>
          <a:p>
            <a:endParaRPr lang="en-AU" dirty="0" smtClean="0"/>
          </a:p>
          <a:p>
            <a:r>
              <a:rPr lang="en-AU" b="1" dirty="0" smtClean="0"/>
              <a:t>Other risk factors including pregnancy, exposure to potentially ototoxic substances and vibration must be considered when assessing</a:t>
            </a:r>
          </a:p>
          <a:p>
            <a:r>
              <a:rPr lang="en-AU" b="1" dirty="0" smtClean="0"/>
              <a:t>noise exposure risk.</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1BE2BA32-E7AC-4DDF-9526-389338D9311D}" type="slidenum">
              <a:rPr lang="en-AU" smtClean="0"/>
              <a:t>17</a:t>
            </a:fld>
            <a:endParaRPr lang="en-AU"/>
          </a:p>
        </p:txBody>
      </p:sp>
    </p:spTree>
    <p:extLst>
      <p:ext uri="{BB962C8B-B14F-4D97-AF65-F5344CB8AC3E}">
        <p14:creationId xmlns:p14="http://schemas.microsoft.com/office/powerpoint/2010/main" val="205032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Apply</a:t>
            </a:r>
            <a:r>
              <a:rPr lang="en-AU" baseline="0" dirty="0" smtClean="0"/>
              <a:t> the hierarchy of controls that you are familiar with.</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18</a:t>
            </a:fld>
            <a:endParaRPr lang="en-AU"/>
          </a:p>
        </p:txBody>
      </p:sp>
    </p:spTree>
    <p:extLst>
      <p:ext uri="{BB962C8B-B14F-4D97-AF65-F5344CB8AC3E}">
        <p14:creationId xmlns:p14="http://schemas.microsoft.com/office/powerpoint/2010/main" val="143631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We don’t need to design a new system, use the one you have got.</a:t>
            </a:r>
          </a:p>
          <a:p>
            <a:endParaRPr lang="en-AU" dirty="0" smtClean="0"/>
          </a:p>
          <a:p>
            <a:r>
              <a:rPr lang="en-AU" dirty="0" smtClean="0"/>
              <a:t>Use your risk management</a:t>
            </a:r>
            <a:r>
              <a:rPr lang="en-AU" baseline="0" dirty="0" smtClean="0"/>
              <a:t> process when managing noise hazards.</a:t>
            </a:r>
            <a:endParaRPr lang="en-AU" baseline="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19</a:t>
            </a:fld>
            <a:endParaRPr lang="en-AU"/>
          </a:p>
        </p:txBody>
      </p:sp>
    </p:spTree>
    <p:extLst>
      <p:ext uri="{BB962C8B-B14F-4D97-AF65-F5344CB8AC3E}">
        <p14:creationId xmlns:p14="http://schemas.microsoft.com/office/powerpoint/2010/main" val="417957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sz="1500" dirty="0"/>
              <a:t>Mines Safety contend that the risk management “discussion” across the broader industry appears to start at the bottom tier of the hierarchy of control. </a:t>
            </a:r>
          </a:p>
          <a:p>
            <a:endParaRPr lang="en-AU" sz="1500" dirty="0"/>
          </a:p>
          <a:p>
            <a:r>
              <a:rPr lang="en-AU" sz="1500" dirty="0"/>
              <a:t>When it comes to noise the most effective control measure is to eliminate the source of noise completely, for example by ceasing to use a noisy machine, changing the way work is carried out so hazardous noise is not produced or by not introducing the hazard into the workplace. </a:t>
            </a:r>
          </a:p>
          <a:p>
            <a:endParaRPr lang="en-AU" sz="1500" dirty="0"/>
          </a:p>
          <a:p>
            <a:r>
              <a:rPr lang="en-AU" sz="1500" dirty="0"/>
              <a:t>If it is not reasonably practicable to eliminate the source of noise, </a:t>
            </a:r>
            <a:r>
              <a:rPr lang="en-AU" sz="1500" dirty="0" smtClean="0"/>
              <a:t>the</a:t>
            </a:r>
            <a:r>
              <a:rPr lang="en-AU" sz="1500" baseline="0" dirty="0" smtClean="0"/>
              <a:t> risk must</a:t>
            </a:r>
            <a:r>
              <a:rPr lang="en-AU" sz="1500" dirty="0" smtClean="0"/>
              <a:t> be minimised </a:t>
            </a:r>
            <a:r>
              <a:rPr lang="en-AU" sz="1500" dirty="0"/>
              <a:t>so far as is reasonably practicable. This includes ensuring that the noise does not exceed the exposure standard by choosing one or more of the following measures: </a:t>
            </a:r>
          </a:p>
          <a:p>
            <a:endParaRPr lang="en-AU" sz="1500" dirty="0"/>
          </a:p>
          <a:p>
            <a:pPr marL="249031" indent="-249031">
              <a:buFont typeface="Arial" panose="020B0604020202020204" pitchFamily="34" charset="0"/>
              <a:buChar char="•"/>
            </a:pPr>
            <a:r>
              <a:rPr lang="en-AU" sz="1500" dirty="0"/>
              <a:t>substitute the hazard with plant or processes that are quieter </a:t>
            </a:r>
          </a:p>
          <a:p>
            <a:pPr marL="249031" indent="-249031">
              <a:buFont typeface="Arial" panose="020B0604020202020204" pitchFamily="34" charset="0"/>
              <a:buChar char="•"/>
            </a:pPr>
            <a:r>
              <a:rPr lang="en-AU" sz="1500" dirty="0"/>
              <a:t>modify plant and processes to reduce the noise using engineering controls </a:t>
            </a:r>
          </a:p>
          <a:p>
            <a:pPr marL="249031" indent="-249031">
              <a:buFont typeface="Arial" panose="020B0604020202020204" pitchFamily="34" charset="0"/>
              <a:buChar char="•"/>
            </a:pPr>
            <a:r>
              <a:rPr lang="en-AU" sz="1500" dirty="0"/>
              <a:t>isolate the source of noise from people by using distance, barriers, enclosures and sound-absorbing surfaces. </a:t>
            </a:r>
          </a:p>
          <a:p>
            <a:pPr marL="249031" indent="-249031">
              <a:buFont typeface="Arial" panose="020B0604020202020204" pitchFamily="34" charset="0"/>
              <a:buChar char="•"/>
            </a:pPr>
            <a:endParaRPr lang="en-AU" sz="1500" dirty="0"/>
          </a:p>
          <a:p>
            <a:r>
              <a:rPr lang="en-AU" sz="1500" dirty="0"/>
              <a:t>Industry are reminded (many would be familiar with the hierarchy of control concept) that the level-3 controls are usually straightforward to implement, but are the least effective, and should be viewed, in most instances as short-term fixes to long term issues.</a:t>
            </a:r>
          </a:p>
          <a:p>
            <a:endParaRPr lang="en-AU" sz="1500" dirty="0"/>
          </a:p>
          <a:p>
            <a:r>
              <a:rPr lang="en-AU" sz="1500" dirty="0"/>
              <a:t>Importantly, for the discussion that follows, when implementing a level-3 control, a conscious decision is made to not address the hazard, rather to control the potential exposure to the hazard. This does not align with the modern safety philosophy of making the workplace suitable for the worker, and not making the worker suitable for the </a:t>
            </a:r>
            <a:r>
              <a:rPr lang="en-AU" sz="1500" dirty="0" smtClean="0"/>
              <a:t>workplace.</a:t>
            </a:r>
            <a:endParaRPr lang="en-AU" sz="150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dirty="0"/>
          </a:p>
        </p:txBody>
      </p:sp>
    </p:spTree>
    <p:extLst>
      <p:ext uri="{BB962C8B-B14F-4D97-AF65-F5344CB8AC3E}">
        <p14:creationId xmlns:p14="http://schemas.microsoft.com/office/powerpoint/2010/main" val="3598035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700" dirty="0"/>
              <a:t>If there is a remaining risk, it must be minimised so far as is reasonably practicable by implementing administrative controls, and if a risk still remains, then suitable personal protective equipment must be provided and used. These two types of control measures, when used on their own, tend to be least effective in minimising risks because they rely on human </a:t>
            </a:r>
            <a:r>
              <a:rPr lang="en-AU" sz="1700" dirty="0" smtClean="0"/>
              <a:t>behaviour. </a:t>
            </a:r>
            <a:endParaRPr lang="en-AU" sz="170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dirty="0"/>
          </a:p>
        </p:txBody>
      </p:sp>
    </p:spTree>
    <p:extLst>
      <p:ext uri="{BB962C8B-B14F-4D97-AF65-F5344CB8AC3E}">
        <p14:creationId xmlns:p14="http://schemas.microsoft.com/office/powerpoint/2010/main" val="18490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aseline="0" dirty="0" smtClean="0"/>
          </a:p>
        </p:txBody>
      </p:sp>
      <p:sp>
        <p:nvSpPr>
          <p:cNvPr id="4" name="Slide Number Placeholder 3"/>
          <p:cNvSpPr>
            <a:spLocks noGrp="1"/>
          </p:cNvSpPr>
          <p:nvPr>
            <p:ph type="sldNum" sz="quarter" idx="10"/>
          </p:nvPr>
        </p:nvSpPr>
        <p:spPr/>
        <p:txBody>
          <a:bodyPr/>
          <a:lstStyle/>
          <a:p>
            <a:fld id="{1BE2BA32-E7AC-4DDF-9526-389338D9311D}" type="slidenum">
              <a:rPr lang="en-AU" smtClean="0"/>
              <a:t>4</a:t>
            </a:fld>
            <a:endParaRPr lang="en-AU"/>
          </a:p>
        </p:txBody>
      </p:sp>
    </p:spTree>
    <p:extLst>
      <p:ext uri="{BB962C8B-B14F-4D97-AF65-F5344CB8AC3E}">
        <p14:creationId xmlns:p14="http://schemas.microsoft.com/office/powerpoint/2010/main" val="2128343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Each site should be able to answer each of these questions with a yes, as a minimum.</a:t>
            </a:r>
            <a:endParaRPr lang="en-AU" dirty="0"/>
          </a:p>
        </p:txBody>
      </p:sp>
      <p:sp>
        <p:nvSpPr>
          <p:cNvPr id="4" name="Slide Number Placeholder 3"/>
          <p:cNvSpPr>
            <a:spLocks noGrp="1"/>
          </p:cNvSpPr>
          <p:nvPr>
            <p:ph type="sldNum" sz="quarter" idx="10"/>
          </p:nvPr>
        </p:nvSpPr>
        <p:spPr/>
        <p:txBody>
          <a:bodyPr/>
          <a:lstStyle/>
          <a:p>
            <a:pPr defTabSz="1328166">
              <a:defRPr/>
            </a:pPr>
            <a:fld id="{1BE2BA32-E7AC-4DDF-9526-389338D9311D}" type="slidenum">
              <a:rPr lang="en-AU">
                <a:solidFill>
                  <a:prstClr val="black"/>
                </a:solidFill>
                <a:latin typeface="Calibri" panose="020F0502020204030204"/>
              </a:rPr>
              <a:pPr defTabSz="1328166">
                <a:defRPr/>
              </a:pPr>
              <a:t>22</a:t>
            </a:fld>
            <a:endParaRPr lang="en-AU">
              <a:solidFill>
                <a:prstClr val="black"/>
              </a:solidFill>
              <a:latin typeface="Calibri" panose="020F0502020204030204"/>
            </a:endParaRPr>
          </a:p>
        </p:txBody>
      </p:sp>
    </p:spTree>
    <p:extLst>
      <p:ext uri="{BB962C8B-B14F-4D97-AF65-F5344CB8AC3E}">
        <p14:creationId xmlns:p14="http://schemas.microsoft.com/office/powerpoint/2010/main" val="203597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**Before the declaration</a:t>
            </a:r>
            <a:r>
              <a:rPr lang="en-AU" baseline="0" dirty="0" smtClean="0"/>
              <a:t> questions were introduced in SRS**</a:t>
            </a:r>
          </a:p>
          <a:p>
            <a:endParaRPr lang="en-AU" dirty="0" smtClean="0"/>
          </a:p>
          <a:p>
            <a:r>
              <a:rPr lang="en-AU" dirty="0" smtClean="0"/>
              <a:t>Mines</a:t>
            </a:r>
            <a:r>
              <a:rPr lang="en-AU" baseline="0" dirty="0" smtClean="0"/>
              <a:t> Safety </a:t>
            </a:r>
            <a:r>
              <a:rPr lang="en-AU" dirty="0" smtClean="0"/>
              <a:t>has had several discussions with industry leaders that have had a recurring theme that ‘noise is difficult to manage’, and therefore the industry actively promotes the use of hearing protection as a first line of protection. Feedback is that compliance with the use of hearing protection is very</a:t>
            </a:r>
            <a:r>
              <a:rPr lang="en-AU" baseline="0" dirty="0" smtClean="0"/>
              <a:t> high.</a:t>
            </a:r>
            <a:endParaRPr lang="en-AU" dirty="0" smtClean="0"/>
          </a:p>
          <a:p>
            <a:endParaRPr lang="en-AU" dirty="0" smtClean="0"/>
          </a:p>
          <a:p>
            <a:r>
              <a:rPr lang="en-AU" dirty="0" smtClean="0"/>
              <a:t>Data submitted does not support the industry view of compliance. When industry submits data on noise exposures to the Department, the</a:t>
            </a:r>
            <a:r>
              <a:rPr lang="en-AU" baseline="0" dirty="0" smtClean="0"/>
              <a:t> user is</a:t>
            </a:r>
            <a:r>
              <a:rPr lang="en-AU" dirty="0" smtClean="0"/>
              <a:t> asked whether hearing protection was worn</a:t>
            </a:r>
            <a:r>
              <a:rPr lang="en-AU" baseline="0" dirty="0" smtClean="0"/>
              <a:t> during the sampling period. </a:t>
            </a:r>
          </a:p>
          <a:p>
            <a:endParaRPr lang="en-AU" baseline="0" dirty="0" smtClean="0"/>
          </a:p>
          <a:p>
            <a:r>
              <a:rPr lang="en-AU" baseline="0" dirty="0" smtClean="0"/>
              <a:t>The grey bars in the graph illustrate the number of samples submitted that reported noise exposures within a 5dBA band. As can be seen from the graph, there are a great deal of samples submitted (&gt;3000) and only 44% of the samples returned exposure readings less than the exposure standard.</a:t>
            </a:r>
          </a:p>
          <a:p>
            <a:endParaRPr lang="en-AU" baseline="0" dirty="0" smtClean="0"/>
          </a:p>
          <a:p>
            <a:r>
              <a:rPr lang="en-AU" b="1" baseline="0" dirty="0" smtClean="0"/>
              <a:t>Therefore </a:t>
            </a:r>
            <a:r>
              <a:rPr lang="en-AU" b="1" u="sng" baseline="0" dirty="0" smtClean="0"/>
              <a:t>over half </a:t>
            </a:r>
            <a:r>
              <a:rPr lang="en-AU" b="1" baseline="0" dirty="0" smtClean="0"/>
              <a:t>of the mining workforce are exposed to levels of noise that may lead to noise induced hearing loss.   </a:t>
            </a:r>
            <a:endParaRPr lang="en-AU" b="1" baseline="0" dirty="0"/>
          </a:p>
          <a:p>
            <a:endParaRPr lang="en-AU" baseline="0" dirty="0"/>
          </a:p>
          <a:p>
            <a:r>
              <a:rPr lang="en-AU" baseline="0" dirty="0" smtClean="0"/>
              <a:t>Almost half of the samples collected on workers that returned results above </a:t>
            </a:r>
            <a:r>
              <a:rPr lang="en-AU" baseline="0" dirty="0"/>
              <a:t>the 85dB Action Level </a:t>
            </a:r>
            <a:r>
              <a:rPr lang="en-AU" baseline="0" dirty="0" smtClean="0"/>
              <a:t>reported that the workers </a:t>
            </a:r>
            <a:r>
              <a:rPr lang="en-AU" b="1" u="sng" baseline="0" dirty="0" smtClean="0"/>
              <a:t>did not </a:t>
            </a:r>
            <a:r>
              <a:rPr lang="en-AU" baseline="0" dirty="0" smtClean="0"/>
              <a:t>wear </a:t>
            </a:r>
            <a:r>
              <a:rPr lang="en-AU" baseline="0" dirty="0"/>
              <a:t>hearing protection.   </a:t>
            </a:r>
          </a:p>
          <a:p>
            <a:endParaRPr lang="en-AU" baseline="0" dirty="0"/>
          </a:p>
        </p:txBody>
      </p:sp>
      <p:sp>
        <p:nvSpPr>
          <p:cNvPr id="4" name="Slide Number Placeholder 3"/>
          <p:cNvSpPr>
            <a:spLocks noGrp="1"/>
          </p:cNvSpPr>
          <p:nvPr>
            <p:ph type="sldNum" sz="quarter" idx="10"/>
          </p:nvPr>
        </p:nvSpPr>
        <p:spPr/>
        <p:txBody>
          <a:bodyPr/>
          <a:lstStyle/>
          <a:p>
            <a:fld id="{8D5CEA09-A441-4F01-8C94-E05276878ACF}" type="slidenum">
              <a:rPr lang="en-AU" smtClean="0"/>
              <a:t>23</a:t>
            </a:fld>
            <a:endParaRPr lang="en-AU" dirty="0"/>
          </a:p>
        </p:txBody>
      </p:sp>
    </p:spTree>
    <p:extLst>
      <p:ext uri="{BB962C8B-B14F-4D97-AF65-F5344CB8AC3E}">
        <p14:creationId xmlns:p14="http://schemas.microsoft.com/office/powerpoint/2010/main" val="353972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AU" sz="1700" dirty="0" smtClean="0"/>
              <a:t>**After declaration questions were</a:t>
            </a:r>
            <a:r>
              <a:rPr lang="en-AU" sz="1700" baseline="0" dirty="0" smtClean="0"/>
              <a:t> introduced in SRS</a:t>
            </a:r>
            <a:r>
              <a:rPr lang="en-AU" sz="1700" dirty="0" smtClean="0"/>
              <a:t>**</a:t>
            </a:r>
          </a:p>
          <a:p>
            <a:pPr marL="0" indent="0">
              <a:buFont typeface="Arial" panose="020B0604020202020204" pitchFamily="34" charset="0"/>
              <a:buNone/>
            </a:pPr>
            <a:endParaRPr lang="en-AU" sz="1700" dirty="0" smtClean="0"/>
          </a:p>
          <a:p>
            <a:pPr marL="0" indent="0">
              <a:buFont typeface="Arial" panose="020B0604020202020204" pitchFamily="34" charset="0"/>
              <a:buNone/>
            </a:pPr>
            <a:r>
              <a:rPr lang="en-AU" sz="1700" dirty="0" smtClean="0"/>
              <a:t>When </a:t>
            </a:r>
            <a:r>
              <a:rPr lang="en-AU" sz="1700" dirty="0"/>
              <a:t>we look at rates for the whole 2018 dataset, there appear to </a:t>
            </a:r>
            <a:r>
              <a:rPr lang="en-AU" sz="1700" dirty="0" smtClean="0"/>
              <a:t>be some improvements in the percentages.</a:t>
            </a:r>
          </a:p>
          <a:p>
            <a:pPr marL="0" indent="0">
              <a:buFont typeface="Arial" panose="020B0604020202020204" pitchFamily="34" charset="0"/>
              <a:buNone/>
            </a:pPr>
            <a:endParaRPr lang="en-AU" sz="1700" dirty="0"/>
          </a:p>
          <a:p>
            <a:pPr marL="0" indent="0">
              <a:buFont typeface="Arial" panose="020B0604020202020204" pitchFamily="34" charset="0"/>
              <a:buNone/>
            </a:pPr>
            <a:r>
              <a:rPr lang="en-AU" sz="1700" dirty="0" smtClean="0"/>
              <a:t>More work needs to be done</a:t>
            </a:r>
            <a:r>
              <a:rPr lang="en-AU" sz="1700" baseline="0" dirty="0" smtClean="0"/>
              <a:t> - </a:t>
            </a:r>
            <a:r>
              <a:rPr lang="en-AU" sz="1700" dirty="0" smtClean="0"/>
              <a:t>Training</a:t>
            </a:r>
            <a:r>
              <a:rPr lang="en-AU" sz="1700" dirty="0"/>
              <a:t>, supervision </a:t>
            </a:r>
            <a:r>
              <a:rPr lang="en-AU" sz="1700" dirty="0" smtClean="0"/>
              <a:t>and audiometric</a:t>
            </a:r>
            <a:r>
              <a:rPr lang="en-AU" sz="1700" baseline="0" dirty="0" smtClean="0"/>
              <a:t> tests</a:t>
            </a:r>
            <a:r>
              <a:rPr lang="en-AU" sz="1700" dirty="0" smtClean="0"/>
              <a:t> </a:t>
            </a:r>
            <a:r>
              <a:rPr lang="en-AU" sz="1700" dirty="0"/>
              <a:t>are necessary to ensure workers understand that they must </a:t>
            </a:r>
            <a:r>
              <a:rPr lang="en-AU" sz="1700" dirty="0" smtClean="0"/>
              <a:t>use hearing protection when supplied by the employer.</a:t>
            </a:r>
            <a:endParaRPr lang="en-AU" sz="1700" dirty="0"/>
          </a:p>
        </p:txBody>
      </p:sp>
      <p:sp>
        <p:nvSpPr>
          <p:cNvPr id="4" name="Slide Number Placeholder 3"/>
          <p:cNvSpPr>
            <a:spLocks noGrp="1"/>
          </p:cNvSpPr>
          <p:nvPr>
            <p:ph type="sldNum" sz="quarter" idx="10"/>
          </p:nvPr>
        </p:nvSpPr>
        <p:spPr/>
        <p:txBody>
          <a:bodyPr/>
          <a:lstStyle/>
          <a:p>
            <a:fld id="{8D5CEA09-A441-4F01-8C94-E05276878ACF}" type="slidenum">
              <a:rPr lang="en-AU" smtClean="0"/>
              <a:t>24</a:t>
            </a:fld>
            <a:endParaRPr lang="en-AU" dirty="0"/>
          </a:p>
        </p:txBody>
      </p:sp>
    </p:spTree>
    <p:extLst>
      <p:ext uri="{BB962C8B-B14F-4D97-AF65-F5344CB8AC3E}">
        <p14:creationId xmlns:p14="http://schemas.microsoft.com/office/powerpoint/2010/main" val="400429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25</a:t>
            </a:fld>
            <a:endParaRPr lang="en-AU" dirty="0"/>
          </a:p>
        </p:txBody>
      </p:sp>
    </p:spTree>
    <p:extLst>
      <p:ext uri="{BB962C8B-B14F-4D97-AF65-F5344CB8AC3E}">
        <p14:creationId xmlns:p14="http://schemas.microsoft.com/office/powerpoint/2010/main" val="129536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26</a:t>
            </a:fld>
            <a:endParaRPr lang="en-AU"/>
          </a:p>
        </p:txBody>
      </p:sp>
    </p:spTree>
    <p:extLst>
      <p:ext uri="{BB962C8B-B14F-4D97-AF65-F5344CB8AC3E}">
        <p14:creationId xmlns:p14="http://schemas.microsoft.com/office/powerpoint/2010/main" val="2414002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700" dirty="0"/>
              <a:t>The results of monitoring for noise hazards and risk factors are used</a:t>
            </a:r>
            <a:r>
              <a:rPr lang="en-AU" sz="1700" dirty="0" smtClean="0"/>
              <a:t>:</a:t>
            </a:r>
          </a:p>
          <a:p>
            <a:endParaRPr lang="en-AU" sz="1700" dirty="0"/>
          </a:p>
          <a:p>
            <a:pPr marL="249031" indent="-249031">
              <a:buFont typeface="Arial" panose="020B0604020202020204" pitchFamily="34" charset="0"/>
              <a:buChar char="•"/>
            </a:pPr>
            <a:r>
              <a:rPr lang="en-AU" sz="1700" dirty="0"/>
              <a:t>for verification and validation of controls</a:t>
            </a:r>
          </a:p>
          <a:p>
            <a:pPr marL="249031" indent="-249031">
              <a:buFont typeface="Arial" panose="020B0604020202020204" pitchFamily="34" charset="0"/>
              <a:buChar char="•"/>
            </a:pPr>
            <a:r>
              <a:rPr lang="en-AU" sz="1700" dirty="0"/>
              <a:t>to identify learning opportunities for the purpose of continuous improvement</a:t>
            </a:r>
          </a:p>
          <a:p>
            <a:pPr marL="249031" indent="-249031">
              <a:buFont typeface="Arial" panose="020B0604020202020204" pitchFamily="34" charset="0"/>
              <a:buChar char="•"/>
            </a:pPr>
            <a:r>
              <a:rPr lang="en-AU" sz="1700" dirty="0"/>
              <a:t>to trigger corrective measures, including early intervention if necessary.</a:t>
            </a:r>
          </a:p>
          <a:p>
            <a:endParaRPr lang="en-AU" sz="1700"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27</a:t>
            </a:fld>
            <a:endParaRPr lang="en-AU" dirty="0"/>
          </a:p>
        </p:txBody>
      </p:sp>
    </p:spTree>
    <p:extLst>
      <p:ext uri="{BB962C8B-B14F-4D97-AF65-F5344CB8AC3E}">
        <p14:creationId xmlns:p14="http://schemas.microsoft.com/office/powerpoint/2010/main" val="75912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700" dirty="0"/>
              <a:t>By way of providing an example of why the Department believes the risk management conversation commences on the stage 3 controls, the following slides is a summary of noise exposures across the Industry.</a:t>
            </a:r>
          </a:p>
          <a:p>
            <a:endParaRPr lang="en-US" sz="1700" dirty="0"/>
          </a:p>
          <a:p>
            <a:pPr defTabSz="1328166" eaLnBrk="0" fontAlgn="base" hangingPunct="0">
              <a:spcBef>
                <a:spcPct val="30000"/>
              </a:spcBef>
              <a:spcAft>
                <a:spcPct val="0"/>
              </a:spcAft>
              <a:defRPr/>
            </a:pPr>
            <a:r>
              <a:rPr lang="en-US" sz="1700" dirty="0"/>
              <a:t>There is a big range in different people’s susceptibility to hearing loss from noise, however research shows that </a:t>
            </a:r>
            <a:r>
              <a:rPr lang="en-US" sz="1700" b="1" dirty="0"/>
              <a:t>8-hour average daily noise exposure levels below 75 dB(A) or instantaneous peak noise levels below 130 dB(C) are unlikely to cause hearing loss</a:t>
            </a:r>
            <a:r>
              <a:rPr lang="en-US" sz="1700" dirty="0"/>
              <a:t>. With progressively increasing levels, the risk becomes greater*. The exposure standard for noise at an </a:t>
            </a:r>
            <a:r>
              <a:rPr lang="en-AU" sz="1700" dirty="0"/>
              <a:t>LAeq,8h of </a:t>
            </a:r>
            <a:r>
              <a:rPr lang="en-US" sz="1700" dirty="0"/>
              <a:t>85 dB(A) and a peak noise level at 140 dB(C), which protects most but not all people. Therefore, workplace noise should be kept lower than the exposure standard for noise if reasonably practicable.</a:t>
            </a:r>
          </a:p>
          <a:p>
            <a:endParaRPr lang="en-US" sz="1700" dirty="0"/>
          </a:p>
          <a:p>
            <a:r>
              <a:rPr lang="en-US" sz="1700" dirty="0"/>
              <a:t>*</a:t>
            </a:r>
            <a:r>
              <a:rPr lang="en-US" sz="1700" i="1" dirty="0"/>
              <a:t>SWA Managing Noise and preventing hearing loss at work, September 2015  Page 10</a:t>
            </a:r>
          </a:p>
          <a:p>
            <a:endParaRPr lang="en-US" sz="1700" i="1" dirty="0"/>
          </a:p>
          <a:p>
            <a:pPr defTabSz="1328166" eaLnBrk="0" fontAlgn="base" hangingPunct="0">
              <a:spcBef>
                <a:spcPct val="30000"/>
              </a:spcBef>
              <a:spcAft>
                <a:spcPct val="0"/>
              </a:spcAft>
              <a:defRPr/>
            </a:pPr>
            <a:r>
              <a:rPr lang="en-US" sz="1700" dirty="0"/>
              <a:t>Essentially, a worker who is exposed to 85 dB(A) for 8 hours receives the same noise energy as someone exposed to 88 dB(A) for 4 hours, with the balance of the day in a very quiet environment. In both cases the exposure standard is not being exceeded. However, being exposed to 88 dB(A) for more than 4 hours would mean that the standard is exceeded. Similarly, if a worker is using a machine that generates 121 dB(A) then the exposure standard would be exceeded after only 7.2 seconds.</a:t>
            </a:r>
            <a:endParaRPr lang="en-AU" sz="1700" dirty="0"/>
          </a:p>
          <a:p>
            <a:endParaRPr lang="en-US" sz="1700" dirty="0"/>
          </a:p>
          <a:p>
            <a:r>
              <a:rPr lang="en-US" sz="1700" dirty="0"/>
              <a:t>The Department has selected 4 categories of workers (another 6 categories are available, and all show similar trends) to illustrate the point that over the past 15 years (from data supplied by the industry) noise exposures have scarcely changed, </a:t>
            </a:r>
            <a:r>
              <a:rPr lang="en-US" sz="1700" dirty="0" smtClean="0"/>
              <a:t>with</a:t>
            </a:r>
            <a:r>
              <a:rPr lang="en-US" sz="1700" baseline="0" dirty="0" smtClean="0"/>
              <a:t> workgroups other than </a:t>
            </a:r>
            <a:r>
              <a:rPr lang="en-US" sz="1700" dirty="0" smtClean="0"/>
              <a:t>management </a:t>
            </a:r>
            <a:r>
              <a:rPr lang="en-US" sz="1700" dirty="0"/>
              <a:t>and </a:t>
            </a:r>
            <a:r>
              <a:rPr lang="en-US" sz="1700" dirty="0" smtClean="0"/>
              <a:t>supervisory </a:t>
            </a:r>
            <a:r>
              <a:rPr lang="en-US" sz="1700" dirty="0"/>
              <a:t>consistently exposed above the exposure standard.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28</a:t>
            </a:fld>
            <a:endParaRPr lang="en-AU" dirty="0"/>
          </a:p>
        </p:txBody>
      </p:sp>
    </p:spTree>
    <p:extLst>
      <p:ext uri="{BB962C8B-B14F-4D97-AF65-F5344CB8AC3E}">
        <p14:creationId xmlns:p14="http://schemas.microsoft.com/office/powerpoint/2010/main" val="2881297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Examples</a:t>
            </a:r>
            <a:r>
              <a:rPr lang="en-AU" baseline="0" dirty="0" smtClean="0"/>
              <a:t> of making a positive difference and information that can be used to identify opportunities for improvement.</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29</a:t>
            </a:fld>
            <a:endParaRPr lang="en-AU" dirty="0"/>
          </a:p>
        </p:txBody>
      </p:sp>
    </p:spTree>
    <p:extLst>
      <p:ext uri="{BB962C8B-B14F-4D97-AF65-F5344CB8AC3E}">
        <p14:creationId xmlns:p14="http://schemas.microsoft.com/office/powerpoint/2010/main" val="2607548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30</a:t>
            </a:fld>
            <a:endParaRPr lang="en-AU"/>
          </a:p>
        </p:txBody>
      </p:sp>
    </p:spTree>
    <p:extLst>
      <p:ext uri="{BB962C8B-B14F-4D97-AF65-F5344CB8AC3E}">
        <p14:creationId xmlns:p14="http://schemas.microsoft.com/office/powerpoint/2010/main" val="2997458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BE2BA32-E7AC-4DDF-9526-389338D9311D}" type="slidenum">
              <a:rPr lang="en-AU" smtClean="0"/>
              <a:t>31</a:t>
            </a:fld>
            <a:endParaRPr lang="en-AU"/>
          </a:p>
        </p:txBody>
      </p:sp>
    </p:spTree>
    <p:extLst>
      <p:ext uri="{BB962C8B-B14F-4D97-AF65-F5344CB8AC3E}">
        <p14:creationId xmlns:p14="http://schemas.microsoft.com/office/powerpoint/2010/main" val="172620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5</a:t>
            </a:fld>
            <a:endParaRPr lang="en-AU"/>
          </a:p>
        </p:txBody>
      </p:sp>
    </p:spTree>
    <p:extLst>
      <p:ext uri="{BB962C8B-B14F-4D97-AF65-F5344CB8AC3E}">
        <p14:creationId xmlns:p14="http://schemas.microsoft.com/office/powerpoint/2010/main" val="227253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32</a:t>
            </a:fld>
            <a:endParaRPr lang="en-AU"/>
          </a:p>
        </p:txBody>
      </p:sp>
    </p:spTree>
    <p:extLst>
      <p:ext uri="{BB962C8B-B14F-4D97-AF65-F5344CB8AC3E}">
        <p14:creationId xmlns:p14="http://schemas.microsoft.com/office/powerpoint/2010/main" val="3288874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2531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28166">
              <a:defRPr/>
            </a:pPr>
            <a:r>
              <a:rPr lang="en-AU" dirty="0" smtClean="0"/>
              <a:t>NIHL</a:t>
            </a:r>
            <a:r>
              <a:rPr lang="en-AU" baseline="0" dirty="0" smtClean="0"/>
              <a:t> results when the inner ear becomes damaged following short term or long term exposure to excessive noise. It can occur quite quickly or deteriorate over time. Once it has taken effect, the damage is permanent.</a:t>
            </a:r>
          </a:p>
          <a:p>
            <a:pPr defTabSz="1328166">
              <a:defRPr/>
            </a:pPr>
            <a:endParaRPr lang="en-AU" baseline="0" dirty="0" smtClean="0"/>
          </a:p>
          <a:p>
            <a:pPr defTabSz="1328166">
              <a:defRPr/>
            </a:pPr>
            <a:r>
              <a:rPr lang="en-AU" baseline="0" dirty="0" smtClean="0"/>
              <a:t>As a rule of thumb, if you have to raise your voice to speak to someone a meter away, then the noise level around you has the potential to cause hearing damage, therefore it must be managed.</a:t>
            </a:r>
          </a:p>
          <a:p>
            <a:pPr defTabSz="1328166">
              <a:defRPr/>
            </a:pPr>
            <a:endParaRPr lang="en-AU" dirty="0" smtClean="0"/>
          </a:p>
          <a:p>
            <a:pPr defTabSz="1328166">
              <a:defRPr/>
            </a:pPr>
            <a:r>
              <a:rPr lang="en-AU" dirty="0" smtClean="0"/>
              <a:t>There</a:t>
            </a:r>
            <a:r>
              <a:rPr lang="en-AU" baseline="0" dirty="0" smtClean="0"/>
              <a:t> are 2 main culprits to hearing loss, excessive noise &amp; aging.</a:t>
            </a:r>
          </a:p>
          <a:p>
            <a:pPr defTabSz="1328166">
              <a:defRPr/>
            </a:pPr>
            <a:endParaRPr lang="en-AU" baseline="0" dirty="0" smtClean="0"/>
          </a:p>
          <a:p>
            <a:pPr defTabSz="1328166">
              <a:defRPr/>
            </a:pPr>
            <a:r>
              <a:rPr lang="en-AU" baseline="0" dirty="0" smtClean="0"/>
              <a:t>It is worth noting that although our hearing deteriorates over time - we can bring the hearing loss on faster if we expose ourselves to excessive noise.</a:t>
            </a:r>
          </a:p>
          <a:p>
            <a:pPr defTabSz="1328166">
              <a:defRPr/>
            </a:pPr>
            <a:endParaRPr lang="en-AU" baseline="0" dirty="0" smtClean="0"/>
          </a:p>
          <a:p>
            <a:pPr defTabSz="1328166">
              <a:defRPr/>
            </a:pPr>
            <a:r>
              <a:rPr lang="en-AU" dirty="0" smtClean="0"/>
              <a:t>While interventions such as hearing aids and cochlear implants enhance a person’s</a:t>
            </a:r>
            <a:r>
              <a:rPr lang="en-AU" baseline="0" dirty="0" smtClean="0"/>
              <a:t> </a:t>
            </a:r>
            <a:r>
              <a:rPr lang="en-AU" dirty="0" smtClean="0"/>
              <a:t>ability to communicate, the majority of people with hearing loss (85%) do not have such</a:t>
            </a:r>
            <a:r>
              <a:rPr lang="en-AU" baseline="0" dirty="0" smtClean="0"/>
              <a:t> </a:t>
            </a:r>
            <a:r>
              <a:rPr lang="en-AU" dirty="0" smtClean="0"/>
              <a:t>devices.</a:t>
            </a:r>
          </a:p>
          <a:p>
            <a:pPr defTabSz="1328166">
              <a:defRPr/>
            </a:pPr>
            <a:endParaRPr lang="en-AU" dirty="0" smtClean="0"/>
          </a:p>
          <a:p>
            <a:pPr defTabSz="1328166">
              <a:defRPr/>
            </a:pPr>
            <a:r>
              <a:rPr lang="en-AU" dirty="0" smtClean="0"/>
              <a:t>Source: Access Economics, </a:t>
            </a:r>
            <a:r>
              <a:rPr lang="en-AU" i="1" dirty="0" smtClean="0"/>
              <a:t>Listen Hear! The economic impact and cost of hearing loss in Australia, </a:t>
            </a:r>
            <a:r>
              <a:rPr lang="en-AU" dirty="0" smtClean="0"/>
              <a:t>(February 2006), p. 5.</a:t>
            </a:r>
          </a:p>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6</a:t>
            </a:fld>
            <a:endParaRPr lang="en-AU"/>
          </a:p>
        </p:txBody>
      </p:sp>
    </p:spTree>
    <p:extLst>
      <p:ext uri="{BB962C8B-B14F-4D97-AF65-F5344CB8AC3E}">
        <p14:creationId xmlns:p14="http://schemas.microsoft.com/office/powerpoint/2010/main" val="423506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effectLst/>
              </a:rPr>
              <a:t>It is less well known that a substantial number of medications and common industrial chemicals can also cause hearing loss or exacerbate the effects of noise.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effectLst/>
              </a:rPr>
              <a:t>These chemicals are said to be ototoxic (</a:t>
            </a:r>
            <a:r>
              <a:rPr lang="en-AU" dirty="0" err="1" smtClean="0">
                <a:effectLst/>
              </a:rPr>
              <a:t>oto</a:t>
            </a:r>
            <a:r>
              <a:rPr lang="en-AU" dirty="0" smtClean="0">
                <a:effectLst/>
              </a:rPr>
              <a:t> = ear, toxic = poisonous).  </a:t>
            </a:r>
          </a:p>
          <a:p>
            <a:endParaRPr lang="en-AU" baseline="0" dirty="0" smtClean="0">
              <a:effectLst/>
            </a:endParaRPr>
          </a:p>
          <a:p>
            <a:r>
              <a:rPr lang="en-AU" baseline="0" dirty="0" smtClean="0">
                <a:effectLst/>
              </a:rPr>
              <a:t>Source: https://www.safeworkaustralia.gov.au/system/files/documents/1702/occupational_noiseinduced_hearing_loss_australia_2010.pdf </a:t>
            </a:r>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7</a:t>
            </a:fld>
            <a:endParaRPr lang="en-AU"/>
          </a:p>
        </p:txBody>
      </p:sp>
    </p:spTree>
    <p:extLst>
      <p:ext uri="{BB962C8B-B14F-4D97-AF65-F5344CB8AC3E}">
        <p14:creationId xmlns:p14="http://schemas.microsoft.com/office/powerpoint/2010/main" val="347252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06883" lvl="0" indent="0" defTabSz="1328166">
              <a:buFont typeface="Arial" panose="020B0604020202020204" pitchFamily="34" charset="0"/>
              <a:buNone/>
              <a:defRPr/>
            </a:pPr>
            <a:endParaRPr lang="en-AU" sz="1700" baseline="0" dirty="0" smtClean="0"/>
          </a:p>
          <a:p>
            <a:pPr marL="206883" lvl="0" indent="0" defTabSz="1328166">
              <a:buFont typeface="Arial" panose="020B0604020202020204" pitchFamily="34" charset="0"/>
              <a:buNone/>
              <a:defRPr/>
            </a:pPr>
            <a:r>
              <a:rPr lang="en-AU" sz="1700" dirty="0" smtClean="0"/>
              <a:t>Some </a:t>
            </a:r>
            <a:r>
              <a:rPr lang="en-AU" sz="1700" dirty="0"/>
              <a:t>of the biggest ‘at risk’ </a:t>
            </a:r>
            <a:r>
              <a:rPr lang="en-AU" sz="1700" dirty="0" smtClean="0"/>
              <a:t>industries for NIHL </a:t>
            </a:r>
            <a:r>
              <a:rPr lang="en-AU" sz="1700" dirty="0"/>
              <a:t>is mining and construction.</a:t>
            </a:r>
          </a:p>
          <a:p>
            <a:pPr marL="249031" indent="-249031" defTabSz="1328166">
              <a:buFont typeface="Arial" panose="020B0604020202020204" pitchFamily="34" charset="0"/>
              <a:buChar char="•"/>
              <a:defRPr/>
            </a:pPr>
            <a:endParaRPr lang="en-AU" sz="1700" dirty="0" smtClean="0"/>
          </a:p>
          <a:p>
            <a:pPr marL="249031" indent="-249031" defTabSz="1328166">
              <a:buFont typeface="Arial" panose="020B0604020202020204" pitchFamily="34" charset="0"/>
              <a:buChar char="•"/>
              <a:defRPr/>
            </a:pPr>
            <a:r>
              <a:rPr lang="en-AU" sz="1700" dirty="0" smtClean="0"/>
              <a:t>Recently, </a:t>
            </a:r>
            <a:r>
              <a:rPr lang="en-AU" sz="1700" dirty="0"/>
              <a:t>researchers from Curtin university conducted a study that Identified almost 1 in 5 Australian working men were exposed to noise above the occupational limit and about 4 out of 5 these workers were exposed to at least 1 ototoxic </a:t>
            </a:r>
            <a:r>
              <a:rPr lang="en-AU" sz="1700" dirty="0" smtClean="0"/>
              <a:t>chemical.</a:t>
            </a:r>
            <a:r>
              <a:rPr lang="en-AU" sz="1700" baseline="0" dirty="0" smtClean="0"/>
              <a:t> </a:t>
            </a:r>
            <a:r>
              <a:rPr lang="en-AU" sz="1700" dirty="0" smtClean="0"/>
              <a:t>More</a:t>
            </a:r>
            <a:r>
              <a:rPr lang="en-AU" sz="1700" baseline="0" dirty="0" smtClean="0"/>
              <a:t> information and a link to the study can be found here - https://news.curtin.edu.au/media-releases/australian-tradies-exposed-to-excess-noise-levels-at-work-study-finds/ </a:t>
            </a:r>
            <a:endParaRPr lang="en-AU" sz="1700" dirty="0" smtClean="0"/>
          </a:p>
          <a:p>
            <a:pPr marL="0" indent="0" defTabSz="1328166">
              <a:buFont typeface="Arial" panose="020B0604020202020204" pitchFamily="34" charset="0"/>
              <a:buNone/>
              <a:defRPr/>
            </a:pPr>
            <a:endParaRPr lang="en-AU" sz="1700" dirty="0"/>
          </a:p>
          <a:p>
            <a:pPr marL="249031" marR="0" lvl="0" indent="-249031" algn="l" defTabSz="1328166"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800" dirty="0" smtClean="0">
                <a:effectLst/>
              </a:rPr>
              <a:t>The Occupational Health team is investigating the relationship between noise exposure and welding fumes to determine if welding fumes could be implicated as an ototoxic agent. </a:t>
            </a:r>
            <a:r>
              <a:rPr lang="en-AU" dirty="0" smtClean="0">
                <a:effectLst/>
              </a:rPr>
              <a:t>For</a:t>
            </a:r>
            <a:r>
              <a:rPr lang="en-AU" baseline="0" dirty="0" smtClean="0">
                <a:effectLst/>
              </a:rPr>
              <a:t> more information refer to </a:t>
            </a:r>
            <a:r>
              <a:rPr lang="en-AU" dirty="0" smtClean="0">
                <a:effectLst/>
              </a:rPr>
              <a:t>Edith Cowan University, WA. School of Medical &amp; Health Sciences</a:t>
            </a:r>
            <a:r>
              <a:rPr lang="en-AU" baseline="0" dirty="0" smtClean="0">
                <a:effectLst/>
              </a:rPr>
              <a:t> </a:t>
            </a:r>
            <a:r>
              <a:rPr lang="en-AU" dirty="0" smtClean="0">
                <a:effectLst/>
              </a:rPr>
              <a:t>Contact </a:t>
            </a:r>
            <a:r>
              <a:rPr lang="en-AU" dirty="0" err="1" smtClean="0">
                <a:effectLst/>
              </a:rPr>
              <a:t>Dr.</a:t>
            </a:r>
            <a:r>
              <a:rPr lang="en-AU" dirty="0" smtClean="0">
                <a:effectLst/>
              </a:rPr>
              <a:t> Martyn Cross: </a:t>
            </a:r>
            <a:r>
              <a:rPr lang="en-AU" dirty="0" smtClean="0">
                <a:effectLst/>
                <a:hlinkClick r:id="rId3"/>
              </a:rPr>
              <a:t>m.cross@ecu.edu.au </a:t>
            </a:r>
            <a:r>
              <a:rPr lang="en-AU" dirty="0" smtClean="0">
                <a:effectLst/>
              </a:rPr>
              <a:t> or A/</a:t>
            </a:r>
            <a:r>
              <a:rPr lang="en-AU" dirty="0" err="1" smtClean="0">
                <a:effectLst/>
              </a:rPr>
              <a:t>Prof.</a:t>
            </a:r>
            <a:r>
              <a:rPr lang="en-AU" dirty="0" smtClean="0">
                <a:effectLst/>
              </a:rPr>
              <a:t> Sue Reed: </a:t>
            </a:r>
            <a:r>
              <a:rPr lang="en-AU" dirty="0" smtClean="0">
                <a:effectLst/>
                <a:hlinkClick r:id="rId4"/>
              </a:rPr>
              <a:t>s.reed@ecu.edu.au</a:t>
            </a:r>
            <a:endParaRPr lang="en-AU" dirty="0" smtClean="0">
              <a:effectLst/>
            </a:endParaRPr>
          </a:p>
          <a:p>
            <a:endParaRPr lang="en-AU" dirty="0" smtClean="0"/>
          </a:p>
          <a:p>
            <a:r>
              <a:rPr lang="en-AU" dirty="0" smtClean="0"/>
              <a:t>New research in this area is indicating that we need</a:t>
            </a:r>
            <a:r>
              <a:rPr lang="en-AU" baseline="0" dirty="0" smtClean="0"/>
              <a:t> to consider </a:t>
            </a:r>
            <a:r>
              <a:rPr lang="en-AU" baseline="0" dirty="0" err="1" smtClean="0"/>
              <a:t>ototoxins</a:t>
            </a:r>
            <a:r>
              <a:rPr lang="en-AU" baseline="0" dirty="0" smtClean="0"/>
              <a:t> if we want to reduced the risk of noise induced hearing loss.</a:t>
            </a:r>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8</a:t>
            </a:fld>
            <a:endParaRPr lang="en-AU"/>
          </a:p>
        </p:txBody>
      </p:sp>
    </p:spTree>
    <p:extLst>
      <p:ext uri="{BB962C8B-B14F-4D97-AF65-F5344CB8AC3E}">
        <p14:creationId xmlns:p14="http://schemas.microsoft.com/office/powerpoint/2010/main" val="202870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Generally NILH is</a:t>
            </a:r>
            <a:r>
              <a:rPr lang="en-AU" baseline="0" dirty="0" smtClean="0"/>
              <a:t> related to:</a:t>
            </a:r>
          </a:p>
          <a:p>
            <a:endParaRPr lang="en-AU" baseline="0" dirty="0" smtClean="0"/>
          </a:p>
          <a:p>
            <a:pPr marL="913114" lvl="1" indent="-249031">
              <a:buFont typeface="Arial" panose="020B0604020202020204" pitchFamily="34" charset="0"/>
              <a:buChar char="•"/>
            </a:pPr>
            <a:r>
              <a:rPr lang="en-AU" dirty="0" smtClean="0"/>
              <a:t>How loud the sound is (the decibel level),</a:t>
            </a:r>
          </a:p>
          <a:p>
            <a:pPr marL="913114" lvl="1" indent="-249031">
              <a:buFont typeface="Arial" panose="020B0604020202020204" pitchFamily="34" charset="0"/>
              <a:buChar char="•"/>
            </a:pPr>
            <a:r>
              <a:rPr lang="en-AU" dirty="0" smtClean="0"/>
              <a:t>The amount of time you are exposed to the sound, and</a:t>
            </a:r>
          </a:p>
          <a:p>
            <a:pPr marL="913114" lvl="1" indent="-249031">
              <a:buFont typeface="Arial" panose="020B0604020202020204" pitchFamily="34" charset="0"/>
              <a:buChar char="•"/>
            </a:pPr>
            <a:r>
              <a:rPr lang="en-AU" dirty="0" smtClean="0"/>
              <a:t>How far away you are from the sound.</a:t>
            </a:r>
          </a:p>
          <a:p>
            <a:pPr marL="0" indent="0">
              <a:buFont typeface="Arial" panose="020B0604020202020204" pitchFamily="34" charset="0"/>
              <a:buNone/>
            </a:pPr>
            <a:endParaRPr lang="en-AU" dirty="0" smtClean="0"/>
          </a:p>
          <a:p>
            <a:pPr marL="0" indent="0">
              <a:buFont typeface="Arial" panose="020B0604020202020204" pitchFamily="34" charset="0"/>
              <a:buNone/>
            </a:pPr>
            <a:r>
              <a:rPr lang="en-AU" dirty="0" smtClean="0"/>
              <a:t>Other</a:t>
            </a:r>
            <a:r>
              <a:rPr lang="en-AU" baseline="0" dirty="0" smtClean="0"/>
              <a:t> factors to consider now include exposure to vibration, a persons age and </a:t>
            </a:r>
            <a:r>
              <a:rPr lang="en-AU" baseline="0" dirty="0" err="1" smtClean="0"/>
              <a:t>ototoxins</a:t>
            </a:r>
            <a:r>
              <a:rPr lang="en-AU"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9</a:t>
            </a:fld>
            <a:endParaRPr lang="en-AU"/>
          </a:p>
        </p:txBody>
      </p:sp>
    </p:spTree>
    <p:extLst>
      <p:ext uri="{BB962C8B-B14F-4D97-AF65-F5344CB8AC3E}">
        <p14:creationId xmlns:p14="http://schemas.microsoft.com/office/powerpoint/2010/main" val="310878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graphic</a:t>
            </a:r>
            <a:r>
              <a:rPr lang="en-AU" baseline="0" dirty="0" smtClean="0"/>
              <a:t> illustrates the importance of ‘whole person safety’.</a:t>
            </a:r>
          </a:p>
          <a:p>
            <a:endParaRPr lang="en-AU" baseline="0" dirty="0" smtClean="0"/>
          </a:p>
          <a:p>
            <a:r>
              <a:rPr lang="en-AU" baseline="0" dirty="0" smtClean="0"/>
              <a:t>The effort we put into protecting our hearing, our lungs, joints has a flow on effect to our mental health and overall wellbeing. We need to intervene here (at work) so that we can enjoy our retirement, see our grand children grow, and in the context of noise, we want to be able to hear them.</a:t>
            </a:r>
          </a:p>
        </p:txBody>
      </p:sp>
      <p:sp>
        <p:nvSpPr>
          <p:cNvPr id="4" name="Slide Number Placeholder 3"/>
          <p:cNvSpPr>
            <a:spLocks noGrp="1"/>
          </p:cNvSpPr>
          <p:nvPr>
            <p:ph type="sldNum" sz="quarter" idx="10"/>
          </p:nvPr>
        </p:nvSpPr>
        <p:spPr/>
        <p:txBody>
          <a:bodyPr/>
          <a:lstStyle/>
          <a:p>
            <a:fld id="{1BE2BA32-E7AC-4DDF-9526-389338D9311D}" type="slidenum">
              <a:rPr lang="en-AU" smtClean="0"/>
              <a:t>10</a:t>
            </a:fld>
            <a:endParaRPr lang="en-AU"/>
          </a:p>
        </p:txBody>
      </p:sp>
    </p:spTree>
    <p:extLst>
      <p:ext uri="{BB962C8B-B14F-4D97-AF65-F5344CB8AC3E}">
        <p14:creationId xmlns:p14="http://schemas.microsoft.com/office/powerpoint/2010/main" val="127588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video illustrates what</a:t>
            </a:r>
            <a:r>
              <a:rPr lang="en-AU" baseline="0" dirty="0" smtClean="0"/>
              <a:t> NIHL can be like.</a:t>
            </a:r>
          </a:p>
          <a:p>
            <a:endParaRPr lang="en-AU" baseline="0" dirty="0" smtClean="0"/>
          </a:p>
          <a:p>
            <a:r>
              <a:rPr lang="en-AU" baseline="0" dirty="0" smtClean="0"/>
              <a:t>Source: https://www.youtube.com/watch?v=LehVFM6UPfg </a:t>
            </a:r>
            <a:endParaRPr lang="en-AU" dirty="0"/>
          </a:p>
        </p:txBody>
      </p:sp>
      <p:sp>
        <p:nvSpPr>
          <p:cNvPr id="4" name="Slide Number Placeholder 3"/>
          <p:cNvSpPr>
            <a:spLocks noGrp="1"/>
          </p:cNvSpPr>
          <p:nvPr>
            <p:ph type="sldNum" sz="quarter" idx="10"/>
          </p:nvPr>
        </p:nvSpPr>
        <p:spPr/>
        <p:txBody>
          <a:bodyPr/>
          <a:lstStyle/>
          <a:p>
            <a:fld id="{1BE2BA32-E7AC-4DDF-9526-389338D9311D}" type="slidenum">
              <a:rPr lang="en-AU" smtClean="0"/>
              <a:t>11</a:t>
            </a:fld>
            <a:endParaRPr lang="en-AU"/>
          </a:p>
        </p:txBody>
      </p:sp>
    </p:spTree>
    <p:extLst>
      <p:ext uri="{BB962C8B-B14F-4D97-AF65-F5344CB8AC3E}">
        <p14:creationId xmlns:p14="http://schemas.microsoft.com/office/powerpoint/2010/main" val="607510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058887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LehVFM6UPfg"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hyperlink" Target="http://www.saiglobal.com/shop/Script/Details.asp?DocN=AS30977513871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afeworkaustralia.gov.au/system/files/documents/1702/managing_noise_preventing_hearing_loss_work.pdf" TargetMode="External"/><Relationship Id="rId5" Type="http://schemas.openxmlformats.org/officeDocument/2006/relationships/hyperlink" Target="http://www.dmp.wa.gov.au/Documents/Safety/MSH_SB_153.pdf" TargetMode="External"/><Relationship Id="rId4" Type="http://schemas.openxmlformats.org/officeDocument/2006/relationships/hyperlink" Target="http://dmp.wa.gov.au/Documents/Safety/MSH_G_ManagementNoiseWAMiningOperations.pdfhttp:/dmp.wa.gov.au/Documents/Safety/MSH_G_ManagementNoiseWAMiningOperations.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Health and Hygiene Forum </a:t>
            </a:r>
            <a:r>
              <a:rPr lang="en-AU" sz="2000" dirty="0"/>
              <a:t>in </a:t>
            </a:r>
            <a:r>
              <a:rPr lang="en-AU" sz="2000" dirty="0" smtClean="0"/>
              <a:t>June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135201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Whole person safety</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1494" y="1254265"/>
            <a:ext cx="7396120" cy="4822854"/>
          </a:xfrm>
        </p:spPr>
      </p:pic>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7515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Bigger Picture</a:t>
            </a:r>
            <a:endParaRPr lang="en-AU" dirty="0"/>
          </a:p>
        </p:txBody>
      </p:sp>
      <p:pic>
        <p:nvPicPr>
          <p:cNvPr id="10" name="LehVFM6UPfg"/>
          <p:cNvPicPr>
            <a:picLocks noRot="1" noChangeAspect="1"/>
          </p:cNvPicPr>
          <p:nvPr>
            <a:videoFile r:link="rId1"/>
          </p:nvPr>
        </p:nvPicPr>
        <p:blipFill>
          <a:blip r:embed="rId4"/>
          <a:stretch>
            <a:fillRect/>
          </a:stretch>
        </p:blipFill>
        <p:spPr>
          <a:xfrm>
            <a:off x="0" y="0"/>
            <a:ext cx="12192000" cy="6873169"/>
          </a:xfrm>
          <a:prstGeom prst="rect">
            <a:avLst/>
          </a:prstGeom>
        </p:spPr>
      </p:pic>
    </p:spTree>
    <p:extLst>
      <p:ext uri="{BB962C8B-B14F-4D97-AF65-F5344CB8AC3E}">
        <p14:creationId xmlns:p14="http://schemas.microsoft.com/office/powerpoint/2010/main" val="3157151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547" r="11949" b="-400"/>
          <a:stretch/>
        </p:blipFill>
        <p:spPr>
          <a:xfrm>
            <a:off x="1487488" y="145657"/>
            <a:ext cx="9217024" cy="5907185"/>
          </a:xfrm>
          <a:prstGeom prst="rect">
            <a:avLst/>
          </a:prstGeom>
        </p:spPr>
      </p:pic>
      <p:sp>
        <p:nvSpPr>
          <p:cNvPr id="2" name="Title 1"/>
          <p:cNvSpPr>
            <a:spLocks noGrp="1"/>
          </p:cNvSpPr>
          <p:nvPr>
            <p:ph type="title"/>
          </p:nvPr>
        </p:nvSpPr>
        <p:spPr>
          <a:xfrm>
            <a:off x="1775520" y="2780928"/>
            <a:ext cx="5256584" cy="1296144"/>
          </a:xfrm>
        </p:spPr>
        <p:txBody>
          <a:bodyPr/>
          <a:lstStyle/>
          <a:p>
            <a:r>
              <a:rPr lang="en-AU" sz="5400" dirty="0">
                <a:solidFill>
                  <a:schemeClr val="accent4">
                    <a:lumMod val="65000"/>
                    <a:lumOff val="35000"/>
                  </a:schemeClr>
                </a:solidFill>
              </a:rPr>
              <a:t>Step</a:t>
            </a:r>
            <a:r>
              <a:rPr lang="en-AU" sz="5400" dirty="0"/>
              <a:t> </a:t>
            </a:r>
            <a:r>
              <a:rPr lang="en-AU" sz="5400" dirty="0">
                <a:solidFill>
                  <a:schemeClr val="accent4">
                    <a:lumMod val="65000"/>
                    <a:lumOff val="35000"/>
                  </a:schemeClr>
                </a:solidFill>
              </a:rPr>
              <a:t>1:</a:t>
            </a:r>
            <a:br>
              <a:rPr lang="en-AU" sz="5400" dirty="0">
                <a:solidFill>
                  <a:schemeClr val="accent4">
                    <a:lumMod val="65000"/>
                    <a:lumOff val="35000"/>
                  </a:schemeClr>
                </a:solidFill>
              </a:rPr>
            </a:br>
            <a:r>
              <a:rPr lang="en-AU" sz="5400" dirty="0">
                <a:solidFill>
                  <a:schemeClr val="accent4">
                    <a:lumMod val="65000"/>
                    <a:lumOff val="35000"/>
                  </a:schemeClr>
                </a:solidFill>
              </a:rPr>
              <a:t>Identification</a:t>
            </a:r>
            <a:r>
              <a:rPr lang="en-AU" sz="5400" dirty="0"/>
              <a:t> </a:t>
            </a:r>
            <a:r>
              <a:rPr lang="en-AU" sz="9600" dirty="0"/>
              <a:t/>
            </a:r>
            <a:br>
              <a:rPr lang="en-AU" sz="9600" dirty="0"/>
            </a:br>
            <a:endParaRPr lang="en-AU" sz="8000" dirty="0">
              <a:solidFill>
                <a:schemeClr val="accent4">
                  <a:lumMod val="65000"/>
                  <a:lumOff val="35000"/>
                </a:schemeClr>
              </a:solidFill>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58416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can we make a positive difference?</a:t>
            </a:r>
            <a:endParaRPr lang="en-AU" dirty="0"/>
          </a:p>
        </p:txBody>
      </p:sp>
      <p:sp>
        <p:nvSpPr>
          <p:cNvPr id="3" name="Content Placeholder 2"/>
          <p:cNvSpPr>
            <a:spLocks noGrp="1"/>
          </p:cNvSpPr>
          <p:nvPr>
            <p:ph idx="1"/>
          </p:nvPr>
        </p:nvSpPr>
        <p:spPr>
          <a:xfrm>
            <a:off x="413239" y="1600200"/>
            <a:ext cx="11553092" cy="4358256"/>
          </a:xfrm>
        </p:spPr>
        <p:txBody>
          <a:bodyPr/>
          <a:lstStyle/>
          <a:p>
            <a:endParaRPr lang="en-AU" dirty="0" smtClean="0"/>
          </a:p>
          <a:p>
            <a:endParaRPr lang="en-AU" dirty="0" smtClean="0"/>
          </a:p>
          <a:p>
            <a:endParaRPr lang="en-AU" dirty="0" smtClean="0"/>
          </a:p>
          <a:p>
            <a:endParaRPr lang="en-AU" dirty="0" smtClean="0"/>
          </a:p>
          <a:p>
            <a:endParaRPr lang="en-AU" dirty="0"/>
          </a:p>
        </p:txBody>
      </p:sp>
      <p:sp>
        <p:nvSpPr>
          <p:cNvPr id="6" name="TextBox 5"/>
          <p:cNvSpPr txBox="1"/>
          <p:nvPr/>
        </p:nvSpPr>
        <p:spPr>
          <a:xfrm>
            <a:off x="8213416" y="1795642"/>
            <a:ext cx="2707120" cy="461665"/>
          </a:xfrm>
          <a:prstGeom prst="rect">
            <a:avLst/>
          </a:prstGeom>
          <a:noFill/>
        </p:spPr>
        <p:txBody>
          <a:bodyPr wrap="square" rtlCol="0">
            <a:spAutoFit/>
          </a:bodyPr>
          <a:lstStyle/>
          <a:p>
            <a:r>
              <a:rPr lang="en-AU" dirty="0" smtClean="0">
                <a:solidFill>
                  <a:srgbClr val="A02A1D"/>
                </a:solidFill>
              </a:rPr>
              <a:t>Outside of work</a:t>
            </a:r>
            <a:endParaRPr lang="en-AU" dirty="0">
              <a:solidFill>
                <a:srgbClr val="A02A1D"/>
              </a:solidFill>
            </a:endParaRPr>
          </a:p>
        </p:txBody>
      </p:sp>
      <p:sp>
        <p:nvSpPr>
          <p:cNvPr id="7" name="TextBox 6"/>
          <p:cNvSpPr txBox="1"/>
          <p:nvPr/>
        </p:nvSpPr>
        <p:spPr>
          <a:xfrm>
            <a:off x="2887509" y="1760456"/>
            <a:ext cx="1788340" cy="461665"/>
          </a:xfrm>
          <a:prstGeom prst="rect">
            <a:avLst/>
          </a:prstGeom>
          <a:noFill/>
        </p:spPr>
        <p:txBody>
          <a:bodyPr wrap="square" rtlCol="0">
            <a:spAutoFit/>
          </a:bodyPr>
          <a:lstStyle/>
          <a:p>
            <a:r>
              <a:rPr lang="en-AU" dirty="0" smtClean="0">
                <a:solidFill>
                  <a:srgbClr val="A02A1D"/>
                </a:solidFill>
              </a:rPr>
              <a:t>At work</a:t>
            </a:r>
            <a:endParaRPr lang="en-AU" dirty="0">
              <a:solidFill>
                <a:srgbClr val="A02A1D"/>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287" y="2290044"/>
            <a:ext cx="4641232" cy="26106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39" y="2290044"/>
            <a:ext cx="6173678" cy="2610693"/>
          </a:xfrm>
          <a:prstGeom prst="rect">
            <a:avLst/>
          </a:prstGeom>
        </p:spPr>
      </p:pic>
      <p:sp>
        <p:nvSpPr>
          <p:cNvPr id="10"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2920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much noise is too much?</a:t>
            </a:r>
            <a:endParaRPr lang="en-AU" dirty="0"/>
          </a:p>
        </p:txBody>
      </p:sp>
      <p:sp>
        <p:nvSpPr>
          <p:cNvPr id="3" name="Content Placeholder 2"/>
          <p:cNvSpPr>
            <a:spLocks noGrp="1"/>
          </p:cNvSpPr>
          <p:nvPr>
            <p:ph idx="1"/>
          </p:nvPr>
        </p:nvSpPr>
        <p:spPr>
          <a:xfrm>
            <a:off x="628649" y="1600200"/>
            <a:ext cx="11287125" cy="4358256"/>
          </a:xfrm>
        </p:spPr>
        <p:txBody>
          <a:bodyPr/>
          <a:lstStyle/>
          <a:p>
            <a:r>
              <a:rPr lang="en-AU" dirty="0"/>
              <a:t>As a guide, if you need to raise your voice to communicate with </a:t>
            </a:r>
            <a:r>
              <a:rPr lang="en-AU" dirty="0" smtClean="0"/>
              <a:t>someone approximately </a:t>
            </a:r>
            <a:r>
              <a:rPr lang="en-AU" dirty="0"/>
              <a:t>one metre away, the noise is likely to be hazardous to hearing</a:t>
            </a:r>
            <a:r>
              <a:rPr lang="en-AU" dirty="0" smtClean="0"/>
              <a:t>.</a:t>
            </a:r>
          </a:p>
          <a:p>
            <a:endParaRPr lang="en-AU" dirty="0"/>
          </a:p>
          <a:p>
            <a:r>
              <a:rPr lang="en-AU" dirty="0" smtClean="0"/>
              <a:t>Whether </a:t>
            </a:r>
            <a:r>
              <a:rPr lang="en-AU" dirty="0"/>
              <a:t>the exposure standard of </a:t>
            </a:r>
            <a:r>
              <a:rPr lang="en-AU" dirty="0">
                <a:solidFill>
                  <a:srgbClr val="A02A1D"/>
                </a:solidFill>
              </a:rPr>
              <a:t>85 dB(A) </a:t>
            </a:r>
            <a:r>
              <a:rPr lang="en-AU" dirty="0"/>
              <a:t>averaged over eight hours is exceeded depends on the level of noise involved and how long workers are exposed to it. </a:t>
            </a:r>
            <a:endParaRPr lang="en-AU" dirty="0" smtClean="0"/>
          </a:p>
          <a:p>
            <a:endParaRPr lang="en-AU" dirty="0"/>
          </a:p>
          <a:p>
            <a:r>
              <a:rPr lang="en-AU" dirty="0"/>
              <a:t>Peak noise levels greater than </a:t>
            </a:r>
            <a:r>
              <a:rPr lang="en-AU" dirty="0">
                <a:solidFill>
                  <a:srgbClr val="A02A1D"/>
                </a:solidFill>
              </a:rPr>
              <a:t>140 dB(C) </a:t>
            </a:r>
            <a:r>
              <a:rPr lang="en-AU" dirty="0"/>
              <a:t>usually occur with impact or explosive noise such as sledge-hammering or a gun shot. </a:t>
            </a:r>
            <a:r>
              <a:rPr lang="en-AU" dirty="0" smtClean="0"/>
              <a:t>Any </a:t>
            </a:r>
            <a:r>
              <a:rPr lang="en-AU" dirty="0"/>
              <a:t>exposure above this peak can create almost instant damage to hearing. </a:t>
            </a: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60910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918" r="12578"/>
          <a:stretch/>
        </p:blipFill>
        <p:spPr>
          <a:xfrm>
            <a:off x="1487488" y="186117"/>
            <a:ext cx="9217024" cy="5769621"/>
          </a:xfrm>
          <a:prstGeom prst="rect">
            <a:avLst/>
          </a:prstGeom>
        </p:spPr>
      </p:pic>
      <p:sp>
        <p:nvSpPr>
          <p:cNvPr id="2" name="Title 1"/>
          <p:cNvSpPr>
            <a:spLocks noGrp="1"/>
          </p:cNvSpPr>
          <p:nvPr>
            <p:ph type="title"/>
          </p:nvPr>
        </p:nvSpPr>
        <p:spPr>
          <a:xfrm>
            <a:off x="1703512" y="2780928"/>
            <a:ext cx="8856984" cy="1296144"/>
          </a:xfrm>
        </p:spPr>
        <p:txBody>
          <a:bodyPr/>
          <a:lstStyle/>
          <a:p>
            <a:r>
              <a:rPr lang="en-AU" sz="5400" dirty="0">
                <a:solidFill>
                  <a:schemeClr val="accent4">
                    <a:lumMod val="65000"/>
                    <a:lumOff val="35000"/>
                  </a:schemeClr>
                </a:solidFill>
              </a:rPr>
              <a:t>Step 2:</a:t>
            </a:r>
            <a:br>
              <a:rPr lang="en-AU" sz="5400" dirty="0">
                <a:solidFill>
                  <a:schemeClr val="accent4">
                    <a:lumMod val="65000"/>
                    <a:lumOff val="35000"/>
                  </a:schemeClr>
                </a:solidFill>
              </a:rPr>
            </a:br>
            <a:r>
              <a:rPr lang="en-AU" sz="5400" dirty="0">
                <a:solidFill>
                  <a:schemeClr val="accent4">
                    <a:lumMod val="65000"/>
                    <a:lumOff val="35000"/>
                  </a:schemeClr>
                </a:solidFill>
              </a:rPr>
              <a:t>Risk analysis &amp; assessment</a:t>
            </a:r>
            <a:r>
              <a:rPr lang="en-AU" sz="9600" dirty="0">
                <a:solidFill>
                  <a:schemeClr val="accent4">
                    <a:lumMod val="65000"/>
                    <a:lumOff val="35000"/>
                  </a:schemeClr>
                </a:solidFill>
              </a:rPr>
              <a:t>  </a:t>
            </a:r>
            <a:br>
              <a:rPr lang="en-AU" sz="9600" dirty="0">
                <a:solidFill>
                  <a:schemeClr val="accent4">
                    <a:lumMod val="65000"/>
                    <a:lumOff val="35000"/>
                  </a:schemeClr>
                </a:solidFill>
              </a:rPr>
            </a:br>
            <a:endParaRPr lang="en-AU" sz="8000" dirty="0">
              <a:solidFill>
                <a:schemeClr val="accent4">
                  <a:lumMod val="65000"/>
                  <a:lumOff val="35000"/>
                </a:schemeClr>
              </a:solidFill>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6647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2018 </a:t>
            </a:r>
            <a:r>
              <a:rPr lang="en-AU" dirty="0" smtClean="0"/>
              <a:t>Noise monitoring data</a:t>
            </a:r>
            <a:endParaRPr lang="en-AU" dirty="0"/>
          </a:p>
        </p:txBody>
      </p:sp>
      <p:graphicFrame>
        <p:nvGraphicFramePr>
          <p:cNvPr id="3" name="Content Placeholder 10"/>
          <p:cNvGraphicFramePr>
            <a:graphicFrameLocks/>
          </p:cNvGraphicFramePr>
          <p:nvPr>
            <p:extLst>
              <p:ext uri="{D42A27DB-BD31-4B8C-83A1-F6EECF244321}">
                <p14:modId xmlns:p14="http://schemas.microsoft.com/office/powerpoint/2010/main" val="3818414323"/>
              </p:ext>
            </p:extLst>
          </p:nvPr>
        </p:nvGraphicFramePr>
        <p:xfrm>
          <a:off x="914400" y="1470942"/>
          <a:ext cx="10572750" cy="1815183"/>
        </p:xfrm>
        <a:graphic>
          <a:graphicData uri="http://schemas.openxmlformats.org/drawingml/2006/table">
            <a:tbl>
              <a:tblPr firstRow="1" bandRow="1">
                <a:tableStyleId>{5C22544A-7EE6-4342-B048-85BDC9FD1C3A}</a:tableStyleId>
              </a:tblPr>
              <a:tblGrid>
                <a:gridCol w="2295894">
                  <a:extLst>
                    <a:ext uri="{9D8B030D-6E8A-4147-A177-3AD203B41FA5}">
                      <a16:colId xmlns:a16="http://schemas.microsoft.com/office/drawing/2014/main" val="297110408"/>
                    </a:ext>
                  </a:extLst>
                </a:gridCol>
                <a:gridCol w="2786621">
                  <a:extLst>
                    <a:ext uri="{9D8B030D-6E8A-4147-A177-3AD203B41FA5}">
                      <a16:colId xmlns:a16="http://schemas.microsoft.com/office/drawing/2014/main" val="723293447"/>
                    </a:ext>
                  </a:extLst>
                </a:gridCol>
                <a:gridCol w="5490235">
                  <a:extLst>
                    <a:ext uri="{9D8B030D-6E8A-4147-A177-3AD203B41FA5}">
                      <a16:colId xmlns:a16="http://schemas.microsoft.com/office/drawing/2014/main" val="3019108272"/>
                    </a:ext>
                  </a:extLst>
                </a:gridCol>
              </a:tblGrid>
              <a:tr h="1087610">
                <a:tc>
                  <a:txBody>
                    <a:bodyPr/>
                    <a:lstStyle/>
                    <a:p>
                      <a:r>
                        <a:rPr lang="en-AU" dirty="0" smtClean="0">
                          <a:solidFill>
                            <a:schemeClr val="tx2"/>
                          </a:solidFill>
                        </a:rPr>
                        <a:t>Agent</a:t>
                      </a:r>
                      <a:endParaRPr lang="en-AU" dirty="0">
                        <a:solidFill>
                          <a:schemeClr val="tx2"/>
                        </a:solidFill>
                      </a:endParaRPr>
                    </a:p>
                  </a:txBody>
                  <a:tcPr/>
                </a:tc>
                <a:tc>
                  <a:txBody>
                    <a:bodyPr/>
                    <a:lstStyle/>
                    <a:p>
                      <a:r>
                        <a:rPr lang="en-AU" dirty="0" smtClean="0">
                          <a:solidFill>
                            <a:schemeClr val="tx2"/>
                          </a:solidFill>
                        </a:rPr>
                        <a:t>Numbers sampled</a:t>
                      </a:r>
                      <a:endParaRPr lang="en-AU" dirty="0">
                        <a:solidFill>
                          <a:schemeClr val="tx2"/>
                        </a:solidFill>
                      </a:endParaRPr>
                    </a:p>
                  </a:txBody>
                  <a:tcPr/>
                </a:tc>
                <a:tc>
                  <a:txBody>
                    <a:bodyPr/>
                    <a:lstStyle/>
                    <a:p>
                      <a:r>
                        <a:rPr lang="en-AU" dirty="0" smtClean="0">
                          <a:solidFill>
                            <a:schemeClr val="tx2"/>
                          </a:solidFill>
                        </a:rPr>
                        <a:t>Number</a:t>
                      </a:r>
                      <a:r>
                        <a:rPr lang="en-AU" baseline="0" dirty="0" smtClean="0">
                          <a:solidFill>
                            <a:schemeClr val="tx2"/>
                          </a:solidFill>
                        </a:rPr>
                        <a:t> exceeding exposure standard</a:t>
                      </a:r>
                      <a:endParaRPr lang="en-AU" dirty="0">
                        <a:solidFill>
                          <a:schemeClr val="tx2"/>
                        </a:solidFill>
                      </a:endParaRPr>
                    </a:p>
                  </a:txBody>
                  <a:tcPr/>
                </a:tc>
                <a:extLst>
                  <a:ext uri="{0D108BD9-81ED-4DB2-BD59-A6C34878D82A}">
                    <a16:rowId xmlns:a16="http://schemas.microsoft.com/office/drawing/2014/main" val="3368578941"/>
                  </a:ext>
                </a:extLst>
              </a:tr>
              <a:tr h="727573">
                <a:tc>
                  <a:txBody>
                    <a:bodyPr/>
                    <a:lstStyle/>
                    <a:p>
                      <a:r>
                        <a:rPr lang="en-AU" dirty="0" smtClean="0"/>
                        <a:t>Noise (LAeq8h)</a:t>
                      </a:r>
                      <a:endParaRPr lang="en-AU" dirty="0"/>
                    </a:p>
                  </a:txBody>
                  <a:tcPr/>
                </a:tc>
                <a:tc>
                  <a:txBody>
                    <a:bodyPr/>
                    <a:lstStyle/>
                    <a:p>
                      <a:r>
                        <a:rPr lang="en-AU" dirty="0" smtClean="0"/>
                        <a:t>4760</a:t>
                      </a:r>
                      <a:endParaRPr lang="en-AU" dirty="0"/>
                    </a:p>
                  </a:txBody>
                  <a:tcPr/>
                </a:tc>
                <a:tc>
                  <a:txBody>
                    <a:bodyPr/>
                    <a:lstStyle/>
                    <a:p>
                      <a:r>
                        <a:rPr lang="en-AU" b="1" dirty="0" smtClean="0">
                          <a:solidFill>
                            <a:srgbClr val="A02A1D"/>
                          </a:solidFill>
                        </a:rPr>
                        <a:t>3330  (69%)</a:t>
                      </a:r>
                      <a:endParaRPr lang="en-AU" b="1" dirty="0">
                        <a:solidFill>
                          <a:srgbClr val="A02A1D"/>
                        </a:solidFill>
                      </a:endParaRPr>
                    </a:p>
                  </a:txBody>
                  <a:tcPr/>
                </a:tc>
                <a:extLst>
                  <a:ext uri="{0D108BD9-81ED-4DB2-BD59-A6C34878D82A}">
                    <a16:rowId xmlns:a16="http://schemas.microsoft.com/office/drawing/2014/main" val="3723162549"/>
                  </a:ext>
                </a:extLst>
              </a:tr>
            </a:tbl>
          </a:graphicData>
        </a:graphic>
      </p:graphicFrame>
      <p:sp>
        <p:nvSpPr>
          <p:cNvPr id="4" name="Rectangle 3"/>
          <p:cNvSpPr/>
          <p:nvPr/>
        </p:nvSpPr>
        <p:spPr>
          <a:xfrm>
            <a:off x="776614" y="5836705"/>
            <a:ext cx="1441420" cy="369332"/>
          </a:xfrm>
          <a:prstGeom prst="rect">
            <a:avLst/>
          </a:prstGeom>
        </p:spPr>
        <p:txBody>
          <a:bodyPr wrap="none">
            <a:spAutoFit/>
          </a:bodyPr>
          <a:lstStyle/>
          <a:p>
            <a:r>
              <a:rPr lang="en-AU" dirty="0" smtClean="0"/>
              <a:t>Source: </a:t>
            </a:r>
            <a:r>
              <a:rPr lang="en-AU" dirty="0" err="1" smtClean="0"/>
              <a:t>Qlik</a:t>
            </a:r>
            <a:endParaRPr lang="en-AU"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628" y="3491000"/>
            <a:ext cx="5608310" cy="2140830"/>
          </a:xfrm>
          <a:prstGeom prst="rect">
            <a:avLst/>
          </a:prstGeom>
          <a:ln>
            <a:noFill/>
          </a:ln>
          <a:effectLst>
            <a:softEdge rad="112500"/>
          </a:effec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019841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When should a risk assessment be conducted? </a:t>
            </a:r>
          </a:p>
        </p:txBody>
      </p:sp>
      <p:sp>
        <p:nvSpPr>
          <p:cNvPr id="3" name="Content Placeholder 2"/>
          <p:cNvSpPr>
            <a:spLocks noGrp="1"/>
          </p:cNvSpPr>
          <p:nvPr>
            <p:ph idx="1"/>
          </p:nvPr>
        </p:nvSpPr>
        <p:spPr>
          <a:xfrm>
            <a:off x="1018095" y="1732175"/>
            <a:ext cx="10259505" cy="4358256"/>
          </a:xfrm>
        </p:spPr>
        <p:txBody>
          <a:bodyPr/>
          <a:lstStyle/>
          <a:p>
            <a:pPr marL="0" indent="0" algn="ctr">
              <a:buNone/>
            </a:pPr>
            <a:endParaRPr lang="en-AU" dirty="0" smtClean="0"/>
          </a:p>
          <a:p>
            <a:pPr marL="0" indent="0" algn="ctr">
              <a:buNone/>
            </a:pPr>
            <a:r>
              <a:rPr lang="en-AU" dirty="0" smtClean="0"/>
              <a:t>If </a:t>
            </a:r>
            <a:r>
              <a:rPr lang="en-AU" dirty="0"/>
              <a:t>you have identified any noisy activities that may expose your workers or other people at your workplace to hazardous noise then, unless you can reduce the exposures to below the standard immediately, you should assess the risks by carrying out a noise assessment. </a:t>
            </a:r>
            <a:endParaRPr lang="en-AU" dirty="0" smtClean="0"/>
          </a:p>
          <a:p>
            <a:pPr marL="0" indent="0" algn="ctr">
              <a:buNone/>
            </a:pPr>
            <a:endParaRPr lang="en-AU" dirty="0"/>
          </a:p>
          <a:p>
            <a:pPr marL="0" indent="0" algn="ctr">
              <a:buNone/>
            </a:pPr>
            <a:r>
              <a:rPr lang="en-AU" dirty="0" smtClean="0">
                <a:solidFill>
                  <a:srgbClr val="A02A1D"/>
                </a:solidFill>
              </a:rPr>
              <a:t>Refer to noise report and noise control plan</a:t>
            </a:r>
          </a:p>
          <a:p>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65190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918" r="12578"/>
          <a:stretch/>
        </p:blipFill>
        <p:spPr>
          <a:xfrm>
            <a:off x="1487488" y="153749"/>
            <a:ext cx="9217024" cy="5826266"/>
          </a:xfrm>
          <a:prstGeom prst="rect">
            <a:avLst/>
          </a:prstGeom>
        </p:spPr>
      </p:pic>
      <p:sp>
        <p:nvSpPr>
          <p:cNvPr id="2" name="Title 1"/>
          <p:cNvSpPr>
            <a:spLocks noGrp="1"/>
          </p:cNvSpPr>
          <p:nvPr>
            <p:ph type="title"/>
          </p:nvPr>
        </p:nvSpPr>
        <p:spPr>
          <a:xfrm>
            <a:off x="1631504" y="2780928"/>
            <a:ext cx="5256584" cy="1296144"/>
          </a:xfrm>
        </p:spPr>
        <p:txBody>
          <a:bodyPr/>
          <a:lstStyle/>
          <a:p>
            <a:r>
              <a:rPr lang="en-AU" sz="5400" dirty="0">
                <a:solidFill>
                  <a:schemeClr val="accent4">
                    <a:lumMod val="65000"/>
                    <a:lumOff val="35000"/>
                  </a:schemeClr>
                </a:solidFill>
              </a:rPr>
              <a:t>Step 3:</a:t>
            </a:r>
            <a:br>
              <a:rPr lang="en-AU" sz="5400" dirty="0">
                <a:solidFill>
                  <a:schemeClr val="accent4">
                    <a:lumMod val="65000"/>
                    <a:lumOff val="35000"/>
                  </a:schemeClr>
                </a:solidFill>
              </a:rPr>
            </a:br>
            <a:r>
              <a:rPr lang="en-AU" sz="5400" dirty="0">
                <a:solidFill>
                  <a:schemeClr val="accent4">
                    <a:lumMod val="65000"/>
                    <a:lumOff val="35000"/>
                  </a:schemeClr>
                </a:solidFill>
              </a:rPr>
              <a:t>Control the risk  </a:t>
            </a:r>
            <a:r>
              <a:rPr lang="en-AU" sz="9600" dirty="0">
                <a:solidFill>
                  <a:schemeClr val="accent4">
                    <a:lumMod val="65000"/>
                    <a:lumOff val="35000"/>
                  </a:schemeClr>
                </a:solidFill>
              </a:rPr>
              <a:t/>
            </a:r>
            <a:br>
              <a:rPr lang="en-AU" sz="9600" dirty="0">
                <a:solidFill>
                  <a:schemeClr val="accent4">
                    <a:lumMod val="65000"/>
                    <a:lumOff val="35000"/>
                  </a:schemeClr>
                </a:solidFill>
              </a:rPr>
            </a:br>
            <a:endParaRPr lang="en-AU" sz="8000" dirty="0">
              <a:solidFill>
                <a:schemeClr val="accent4">
                  <a:lumMod val="65000"/>
                  <a:lumOff val="35000"/>
                </a:schemeClr>
              </a:solidFill>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0473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 process</a:t>
            </a:r>
          </a:p>
        </p:txBody>
      </p:sp>
      <p:pic>
        <p:nvPicPr>
          <p:cNvPr id="3" name="Picture 2"/>
          <p:cNvPicPr>
            <a:picLocks noChangeAspect="1"/>
          </p:cNvPicPr>
          <p:nvPr/>
        </p:nvPicPr>
        <p:blipFill>
          <a:blip r:embed="rId3"/>
          <a:stretch>
            <a:fillRect/>
          </a:stretch>
        </p:blipFill>
        <p:spPr>
          <a:xfrm>
            <a:off x="3696729" y="1124744"/>
            <a:ext cx="4798542" cy="5018474"/>
          </a:xfrm>
          <a:prstGeom prst="rect">
            <a:avLst/>
          </a:prstGeom>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6609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568" y="1556792"/>
            <a:ext cx="4509120" cy="4509120"/>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104112" y="2852936"/>
            <a:ext cx="3384376"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a:t>
            </a:r>
            <a:r>
              <a:rPr lang="en-US" sz="4400" dirty="0" smtClean="0">
                <a:solidFill>
                  <a:srgbClr val="A32816"/>
                </a:solidFill>
              </a:rPr>
              <a:t>Health and hygiene</a:t>
            </a:r>
          </a:p>
          <a:p>
            <a:pPr algn="ctr" eaLnBrk="0" fontAlgn="base" hangingPunct="0">
              <a:spcBef>
                <a:spcPct val="0"/>
              </a:spcBef>
              <a:spcAft>
                <a:spcPct val="0"/>
              </a:spcAft>
            </a:pPr>
            <a:r>
              <a:rPr lang="en-US" sz="4400" dirty="0">
                <a:solidFill>
                  <a:srgbClr val="A32816"/>
                </a:solidFill>
              </a:rPr>
              <a:t>f</a:t>
            </a:r>
            <a:r>
              <a:rPr lang="en-US" sz="4400" dirty="0" smtClean="0">
                <a:solidFill>
                  <a:srgbClr val="A32816"/>
                </a:solidFill>
              </a:rPr>
              <a:t>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921918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Risk management – Hierarchy of control</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680" y="1448474"/>
            <a:ext cx="4981552" cy="4547724"/>
          </a:xfrm>
          <a:prstGeom prst="rect">
            <a:avLst/>
          </a:prstGeom>
        </p:spPr>
      </p:pic>
    </p:spTree>
    <p:extLst>
      <p:ext uri="{BB962C8B-B14F-4D97-AF65-F5344CB8AC3E}">
        <p14:creationId xmlns:p14="http://schemas.microsoft.com/office/powerpoint/2010/main" val="1129826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Managing the risk</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sp>
        <p:nvSpPr>
          <p:cNvPr id="5" name="Content Placeholder 2"/>
          <p:cNvSpPr>
            <a:spLocks noGrp="1"/>
          </p:cNvSpPr>
          <p:nvPr>
            <p:ph idx="1"/>
          </p:nvPr>
        </p:nvSpPr>
        <p:spPr>
          <a:xfrm>
            <a:off x="914400" y="1600200"/>
            <a:ext cx="8436990" cy="4358256"/>
          </a:xfrm>
        </p:spPr>
        <p:txBody>
          <a:bodyPr/>
          <a:lstStyle/>
          <a:p>
            <a:pPr marL="0" indent="0">
              <a:buNone/>
            </a:pPr>
            <a:endParaRPr lang="en-AU" dirty="0" smtClean="0">
              <a:solidFill>
                <a:srgbClr val="000000"/>
              </a:solidFill>
              <a:latin typeface="Gotham Light"/>
            </a:endParaRPr>
          </a:p>
          <a:p>
            <a:pPr marL="0" indent="0" algn="ctr">
              <a:buNone/>
            </a:pPr>
            <a:r>
              <a:rPr lang="en-AU" dirty="0" smtClean="0">
                <a:solidFill>
                  <a:srgbClr val="000000"/>
                </a:solidFill>
                <a:latin typeface="Gotham Light"/>
              </a:rPr>
              <a:t>If </a:t>
            </a:r>
            <a:r>
              <a:rPr lang="en-AU" dirty="0">
                <a:solidFill>
                  <a:srgbClr val="000000"/>
                </a:solidFill>
                <a:latin typeface="Gotham Light"/>
              </a:rPr>
              <a:t>there is a remaining </a:t>
            </a:r>
            <a:r>
              <a:rPr lang="en-AU" dirty="0" smtClean="0">
                <a:solidFill>
                  <a:srgbClr val="000000"/>
                </a:solidFill>
                <a:latin typeface="Gotham Light"/>
              </a:rPr>
              <a:t>risk after elimination, substitution, isolation and engineering controls have been considered, </a:t>
            </a:r>
            <a:r>
              <a:rPr lang="en-AU" dirty="0">
                <a:solidFill>
                  <a:srgbClr val="000000"/>
                </a:solidFill>
                <a:latin typeface="Gotham Light"/>
              </a:rPr>
              <a:t>it must be minimised so far as is reasonably </a:t>
            </a:r>
            <a:r>
              <a:rPr lang="en-AU" dirty="0" smtClean="0">
                <a:solidFill>
                  <a:srgbClr val="000000"/>
                </a:solidFill>
                <a:latin typeface="Gotham Light"/>
              </a:rPr>
              <a:t>practicable </a:t>
            </a:r>
            <a:r>
              <a:rPr lang="en-AU" dirty="0">
                <a:solidFill>
                  <a:srgbClr val="000000"/>
                </a:solidFill>
                <a:latin typeface="Gotham Light"/>
              </a:rPr>
              <a:t>by implementing administrative controls, and if a risk still remains, then suitable personal protective equipment must be provided and used. </a:t>
            </a:r>
            <a:endParaRPr lang="en-AU" dirty="0" smtClean="0">
              <a:solidFill>
                <a:srgbClr val="000000"/>
              </a:solidFill>
              <a:latin typeface="Gotham Light"/>
            </a:endParaRPr>
          </a:p>
          <a:p>
            <a:pPr marL="0" indent="0" algn="ctr">
              <a:buNone/>
            </a:pPr>
            <a:endParaRPr lang="en-AU" dirty="0">
              <a:solidFill>
                <a:srgbClr val="000000"/>
              </a:solidFill>
              <a:latin typeface="Gotham Light"/>
            </a:endParaRPr>
          </a:p>
          <a:p>
            <a:pPr marL="0" indent="0" algn="ctr">
              <a:buNone/>
            </a:pPr>
            <a:r>
              <a:rPr lang="en-AU" i="1" dirty="0" smtClean="0">
                <a:solidFill>
                  <a:schemeClr val="accent5">
                    <a:lumMod val="25000"/>
                  </a:schemeClr>
                </a:solidFill>
                <a:latin typeface="Gotham Light"/>
              </a:rPr>
              <a:t>These </a:t>
            </a:r>
            <a:r>
              <a:rPr lang="en-AU" i="1" dirty="0">
                <a:solidFill>
                  <a:schemeClr val="accent5">
                    <a:lumMod val="25000"/>
                  </a:schemeClr>
                </a:solidFill>
                <a:latin typeface="Gotham Light"/>
              </a:rPr>
              <a:t>two types of control measures, when used on their own, tend to be least effective in minimising risks because they rely on human behaviour and supervision. </a:t>
            </a:r>
            <a:endParaRPr lang="en-AU" i="1" dirty="0">
              <a:solidFill>
                <a:schemeClr val="accent5">
                  <a:lumMod val="25000"/>
                </a:schemeClr>
              </a:solidFill>
            </a:endParaRPr>
          </a:p>
        </p:txBody>
      </p:sp>
      <p:pic>
        <p:nvPicPr>
          <p:cNvPr id="6" name="Picture 5"/>
          <p:cNvPicPr>
            <a:picLocks noChangeAspect="1"/>
          </p:cNvPicPr>
          <p:nvPr/>
        </p:nvPicPr>
        <p:blipFill rotWithShape="1">
          <a:blip r:embed="rId3"/>
          <a:srcRect t="525" b="-525"/>
          <a:stretch/>
        </p:blipFill>
        <p:spPr>
          <a:xfrm>
            <a:off x="9916998" y="0"/>
            <a:ext cx="2275002" cy="6894000"/>
          </a:xfrm>
          <a:prstGeom prst="rect">
            <a:avLst/>
          </a:prstGeom>
        </p:spPr>
      </p:pic>
    </p:spTree>
    <p:extLst>
      <p:ext uri="{BB962C8B-B14F-4D97-AF65-F5344CB8AC3E}">
        <p14:creationId xmlns:p14="http://schemas.microsoft.com/office/powerpoint/2010/main" val="138314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Declaration questions </a:t>
            </a:r>
            <a:endParaRPr lang="en-AU" dirty="0"/>
          </a:p>
        </p:txBody>
      </p:sp>
      <p:sp>
        <p:nvSpPr>
          <p:cNvPr id="7" name="Content Placeholder 6"/>
          <p:cNvSpPr>
            <a:spLocks noGrp="1"/>
          </p:cNvSpPr>
          <p:nvPr>
            <p:ph idx="1"/>
          </p:nvPr>
        </p:nvSpPr>
        <p:spPr>
          <a:xfrm>
            <a:off x="147637" y="1556792"/>
            <a:ext cx="11853019" cy="4700588"/>
          </a:xfrm>
        </p:spPr>
        <p:txBody>
          <a:bodyPr/>
          <a:lstStyle/>
          <a:p>
            <a:pPr marL="0" indent="0" algn="ctr">
              <a:buNone/>
            </a:pPr>
            <a:r>
              <a:rPr lang="en-AU" sz="1800" i="1" dirty="0" smtClean="0"/>
              <a:t>Specific </a:t>
            </a:r>
            <a:r>
              <a:rPr lang="en-AU" sz="1800" i="1" dirty="0"/>
              <a:t>regulatory requirements for noise control are described in Part 7, Division 1 of the Mines Safety and Inspection Regulations </a:t>
            </a:r>
            <a:r>
              <a:rPr lang="en-AU" sz="1800" i="1" dirty="0" smtClean="0"/>
              <a:t>1995.</a:t>
            </a:r>
          </a:p>
          <a:p>
            <a:pPr marL="0" indent="0">
              <a:buNone/>
            </a:pPr>
            <a:endParaRPr lang="en-AU" sz="1800" dirty="0" smtClean="0"/>
          </a:p>
          <a:p>
            <a:pPr>
              <a:spcAft>
                <a:spcPts val="600"/>
              </a:spcAft>
            </a:pPr>
            <a:r>
              <a:rPr lang="en-AU" sz="1800" dirty="0" smtClean="0"/>
              <a:t>The </a:t>
            </a:r>
            <a:r>
              <a:rPr lang="en-AU" sz="1800" dirty="0"/>
              <a:t>person has been provided sufficient information and training about the risks associated with noise hazards (MSIR r.7.7)* </a:t>
            </a:r>
          </a:p>
          <a:p>
            <a:pPr>
              <a:spcAft>
                <a:spcPts val="600"/>
              </a:spcAft>
            </a:pPr>
            <a:r>
              <a:rPr lang="en-AU" sz="1800" dirty="0" smtClean="0"/>
              <a:t>The </a:t>
            </a:r>
            <a:r>
              <a:rPr lang="en-AU" sz="1800" dirty="0"/>
              <a:t>person was supplied hearing protection devices of sufficient rating for the noise exposure to ensure the exposure is below the relevant occupational standard (MSIR r.7.6)* </a:t>
            </a:r>
          </a:p>
          <a:p>
            <a:pPr>
              <a:spcAft>
                <a:spcPts val="600"/>
              </a:spcAft>
            </a:pPr>
            <a:r>
              <a:rPr lang="en-AU" sz="1800" dirty="0" smtClean="0"/>
              <a:t>The </a:t>
            </a:r>
            <a:r>
              <a:rPr lang="en-AU" sz="1800" dirty="0"/>
              <a:t>person was provided sufficient instruction to ensure that the hearing protection devices were correctly fitted and used (MSIR r.7.7) and assessed as competent to use the personal protective equipment (MSIR r.4.13)* </a:t>
            </a:r>
          </a:p>
          <a:p>
            <a:pPr>
              <a:spcAft>
                <a:spcPts val="600"/>
              </a:spcAft>
            </a:pPr>
            <a:r>
              <a:rPr lang="en-AU" sz="1800" dirty="0" smtClean="0"/>
              <a:t>The </a:t>
            </a:r>
            <a:r>
              <a:rPr lang="en-AU" sz="1800" dirty="0"/>
              <a:t>person is subject to regular health assessments using recognised techniques to identify any adverse effects from noise exposure (MSIR r.3.27)* </a:t>
            </a:r>
          </a:p>
          <a:p>
            <a:pPr>
              <a:spcAft>
                <a:spcPts val="600"/>
              </a:spcAft>
            </a:pPr>
            <a:r>
              <a:rPr lang="en-AU" sz="1800" dirty="0" smtClean="0"/>
              <a:t>A </a:t>
            </a:r>
            <a:r>
              <a:rPr lang="en-AU" sz="1800" dirty="0"/>
              <a:t>noise report AND a noise control plan has been prepared and submitted (MSIR r.7.8-11)* </a:t>
            </a:r>
            <a:endParaRPr lang="en-AU" sz="1800" dirty="0" smtClean="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974153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69085" y="1917563"/>
          <a:ext cx="8316924" cy="415047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AU" dirty="0"/>
              <a:t>“But everyone wears hearing </a:t>
            </a:r>
            <a:r>
              <a:rPr lang="en-AU" dirty="0" smtClean="0"/>
              <a:t>protection”</a:t>
            </a:r>
            <a:endParaRPr lang="en-AU" dirty="0"/>
          </a:p>
        </p:txBody>
      </p:sp>
      <p:sp>
        <p:nvSpPr>
          <p:cNvPr id="5" name="TextBox 4"/>
          <p:cNvSpPr txBox="1"/>
          <p:nvPr/>
        </p:nvSpPr>
        <p:spPr>
          <a:xfrm>
            <a:off x="2855640" y="5898758"/>
            <a:ext cx="6912768" cy="338554"/>
          </a:xfrm>
          <a:prstGeom prst="rect">
            <a:avLst/>
          </a:prstGeom>
          <a:noFill/>
        </p:spPr>
        <p:txBody>
          <a:bodyPr wrap="square" rtlCol="0">
            <a:spAutoFit/>
          </a:bodyPr>
          <a:lstStyle/>
          <a:p>
            <a:pPr algn="ctr"/>
            <a:r>
              <a:rPr lang="en-AU" sz="1600" dirty="0"/>
              <a:t>LAeq8h (dBA) ranges (upper limits included)</a:t>
            </a:r>
          </a:p>
        </p:txBody>
      </p:sp>
      <p:sp>
        <p:nvSpPr>
          <p:cNvPr id="7" name="Left-Right Arrow 6"/>
          <p:cNvSpPr/>
          <p:nvPr/>
        </p:nvSpPr>
        <p:spPr bwMode="auto">
          <a:xfrm flipV="1">
            <a:off x="2783632" y="1407128"/>
            <a:ext cx="7198568" cy="293680"/>
          </a:xfrm>
          <a:prstGeom prst="leftRightArrow">
            <a:avLst/>
          </a:prstGeom>
          <a:gradFill flip="none" rotWithShape="1">
            <a:gsLst>
              <a:gs pos="56000">
                <a:srgbClr val="C00000"/>
              </a:gs>
              <a:gs pos="0">
                <a:srgbClr val="117D7F"/>
              </a:gs>
              <a:gs pos="100000">
                <a:srgbClr val="FF0000"/>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latin typeface="Arial" charset="0"/>
              <a:ea typeface="ＭＳ Ｐゴシック" pitchFamily="-124" charset="-128"/>
            </a:endParaRPr>
          </a:p>
        </p:txBody>
      </p:sp>
      <p:sp>
        <p:nvSpPr>
          <p:cNvPr id="2" name="TextBox 1"/>
          <p:cNvSpPr txBox="1"/>
          <p:nvPr/>
        </p:nvSpPr>
        <p:spPr>
          <a:xfrm>
            <a:off x="3719737" y="1686365"/>
            <a:ext cx="646331" cy="369332"/>
          </a:xfrm>
          <a:prstGeom prst="rect">
            <a:avLst/>
          </a:prstGeom>
          <a:noFill/>
        </p:spPr>
        <p:txBody>
          <a:bodyPr wrap="none" rtlCol="0">
            <a:spAutoFit/>
          </a:bodyPr>
          <a:lstStyle/>
          <a:p>
            <a:r>
              <a:rPr lang="en-AU" dirty="0">
                <a:solidFill>
                  <a:srgbClr val="117D7F"/>
                </a:solidFill>
              </a:rPr>
              <a:t>44%</a:t>
            </a:r>
          </a:p>
        </p:txBody>
      </p:sp>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49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3" name="Title 2"/>
          <p:cNvSpPr>
            <a:spLocks noGrp="1"/>
          </p:cNvSpPr>
          <p:nvPr>
            <p:ph type="title"/>
          </p:nvPr>
        </p:nvSpPr>
        <p:spPr>
          <a:xfrm>
            <a:off x="911424" y="150913"/>
            <a:ext cx="10363200" cy="752128"/>
          </a:xfrm>
        </p:spPr>
        <p:txBody>
          <a:bodyPr/>
          <a:lstStyle/>
          <a:p>
            <a:r>
              <a:rPr lang="en-AU" dirty="0"/>
              <a:t>“But everyone wears hearing </a:t>
            </a:r>
            <a:r>
              <a:rPr lang="en-AU" dirty="0" smtClean="0"/>
              <a:t>protection”</a:t>
            </a:r>
            <a:endParaRPr lang="en-AU" dirty="0"/>
          </a:p>
        </p:txBody>
      </p:sp>
      <p:pic>
        <p:nvPicPr>
          <p:cNvPr id="8" name="Picture 7"/>
          <p:cNvPicPr>
            <a:picLocks noChangeAspect="1"/>
          </p:cNvPicPr>
          <p:nvPr/>
        </p:nvPicPr>
        <p:blipFill rotWithShape="1">
          <a:blip r:embed="rId3"/>
          <a:srcRect t="7505"/>
          <a:stretch/>
        </p:blipFill>
        <p:spPr>
          <a:xfrm>
            <a:off x="119336" y="1772816"/>
            <a:ext cx="8870449" cy="4567599"/>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093683853"/>
              </p:ext>
            </p:extLst>
          </p:nvPr>
        </p:nvGraphicFramePr>
        <p:xfrm>
          <a:off x="6384031" y="764704"/>
          <a:ext cx="5807969"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13918" y="1223618"/>
            <a:ext cx="6309741" cy="400110"/>
          </a:xfrm>
          <a:prstGeom prst="rect">
            <a:avLst/>
          </a:prstGeom>
          <a:noFill/>
        </p:spPr>
        <p:txBody>
          <a:bodyPr wrap="none" rtlCol="0">
            <a:spAutoFit/>
          </a:bodyPr>
          <a:lstStyle/>
          <a:p>
            <a:r>
              <a:rPr lang="en-AU" sz="2000" dirty="0" smtClean="0"/>
              <a:t>Noise exposure results submitted through SRS - 2018</a:t>
            </a:r>
            <a:endParaRPr lang="en-AU" sz="2000" dirty="0"/>
          </a:p>
        </p:txBody>
      </p:sp>
    </p:spTree>
    <p:extLst>
      <p:ext uri="{BB962C8B-B14F-4D97-AF65-F5344CB8AC3E}">
        <p14:creationId xmlns:p14="http://schemas.microsoft.com/office/powerpoint/2010/main" val="382328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1">
                <a:shade val="45000"/>
                <a:satMod val="135000"/>
              </a:schemeClr>
              <a:prstClr val="white"/>
            </a:duotone>
          </a:blip>
          <a:srcRect r="-385"/>
          <a:stretch/>
        </p:blipFill>
        <p:spPr>
          <a:xfrm>
            <a:off x="5162718" y="153748"/>
            <a:ext cx="7090241" cy="5804457"/>
          </a:xfrm>
          <a:prstGeom prst="rect">
            <a:avLst/>
          </a:prstGeom>
        </p:spPr>
      </p:pic>
      <p:pic>
        <p:nvPicPr>
          <p:cNvPr id="4" name="Picture 3"/>
          <p:cNvPicPr>
            <a:picLocks noChangeAspect="1"/>
          </p:cNvPicPr>
          <p:nvPr/>
        </p:nvPicPr>
        <p:blipFill rotWithShape="1">
          <a:blip r:embed="rId4">
            <a:duotone>
              <a:schemeClr val="accent1">
                <a:shade val="45000"/>
                <a:satMod val="135000"/>
              </a:schemeClr>
              <a:prstClr val="white"/>
            </a:duotone>
          </a:blip>
          <a:srcRect l="59404"/>
          <a:stretch/>
        </p:blipFill>
        <p:spPr>
          <a:xfrm>
            <a:off x="0" y="153748"/>
            <a:ext cx="5162718" cy="6069027"/>
          </a:xfrm>
          <a:prstGeom prst="rect">
            <a:avLst/>
          </a:prstGeom>
        </p:spPr>
      </p:pic>
      <p:sp>
        <p:nvSpPr>
          <p:cNvPr id="2" name="Title 1"/>
          <p:cNvSpPr>
            <a:spLocks noGrp="1"/>
          </p:cNvSpPr>
          <p:nvPr>
            <p:ph type="title"/>
          </p:nvPr>
        </p:nvSpPr>
        <p:spPr>
          <a:xfrm>
            <a:off x="1775520" y="1808820"/>
            <a:ext cx="7772400" cy="3240360"/>
          </a:xfrm>
        </p:spPr>
        <p:txBody>
          <a:bodyPr/>
          <a:lstStyle/>
          <a:p>
            <a:r>
              <a:rPr lang="en-AU" sz="5400" dirty="0">
                <a:solidFill>
                  <a:schemeClr val="accent4">
                    <a:lumMod val="65000"/>
                    <a:lumOff val="35000"/>
                  </a:schemeClr>
                </a:solidFill>
              </a:rPr>
              <a:t>Step 4:</a:t>
            </a:r>
            <a:br>
              <a:rPr lang="en-AU" sz="5400" dirty="0">
                <a:solidFill>
                  <a:schemeClr val="accent4">
                    <a:lumMod val="65000"/>
                    <a:lumOff val="35000"/>
                  </a:schemeClr>
                </a:solidFill>
              </a:rPr>
            </a:br>
            <a:r>
              <a:rPr lang="en-AU" sz="5400" dirty="0">
                <a:solidFill>
                  <a:schemeClr val="accent4">
                    <a:lumMod val="65000"/>
                    <a:lumOff val="35000"/>
                  </a:schemeClr>
                </a:solidFill>
              </a:rPr>
              <a:t>Communicate</a:t>
            </a:r>
            <a:r>
              <a:rPr lang="en-AU" sz="5400" dirty="0"/>
              <a:t> </a:t>
            </a:r>
            <a:r>
              <a:rPr lang="en-AU" sz="5400" dirty="0">
                <a:solidFill>
                  <a:schemeClr val="accent4">
                    <a:lumMod val="65000"/>
                    <a:lumOff val="35000"/>
                  </a:schemeClr>
                </a:solidFill>
              </a:rPr>
              <a:t>&amp; consult </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40170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Noise in the mining industry</a:t>
            </a:r>
            <a:endParaRPr lang="en-AU" dirty="0"/>
          </a:p>
        </p:txBody>
      </p:sp>
      <p:sp>
        <p:nvSpPr>
          <p:cNvPr id="3" name="Content Placeholder 2"/>
          <p:cNvSpPr>
            <a:spLocks noGrp="1"/>
          </p:cNvSpPr>
          <p:nvPr>
            <p:ph idx="1"/>
          </p:nvPr>
        </p:nvSpPr>
        <p:spPr/>
        <p:txBody>
          <a:bodyPr/>
          <a:lstStyle/>
          <a:p>
            <a:r>
              <a:rPr lang="en-AU" dirty="0"/>
              <a:t>Noise </a:t>
            </a:r>
            <a:r>
              <a:rPr lang="en-AU" dirty="0" smtClean="0"/>
              <a:t>report </a:t>
            </a:r>
            <a:r>
              <a:rPr lang="en-AU" dirty="0"/>
              <a:t>and </a:t>
            </a:r>
            <a:r>
              <a:rPr lang="en-AU" dirty="0" smtClean="0"/>
              <a:t>noise control plan</a:t>
            </a:r>
            <a:endParaRPr lang="en-AU" dirty="0"/>
          </a:p>
          <a:p>
            <a:r>
              <a:rPr lang="en-AU" dirty="0" smtClean="0"/>
              <a:t>Safety </a:t>
            </a:r>
            <a:r>
              <a:rPr lang="en-AU" dirty="0"/>
              <a:t>meetings</a:t>
            </a:r>
          </a:p>
          <a:p>
            <a:r>
              <a:rPr lang="en-AU" dirty="0"/>
              <a:t>Toolbox</a:t>
            </a:r>
          </a:p>
          <a:p>
            <a:r>
              <a:rPr lang="en-AU" dirty="0"/>
              <a:t>Prestart</a:t>
            </a:r>
          </a:p>
          <a:p>
            <a:r>
              <a:rPr lang="en-AU" dirty="0"/>
              <a:t>Hazard reports</a:t>
            </a:r>
          </a:p>
          <a:p>
            <a:r>
              <a:rPr lang="en-AU" dirty="0"/>
              <a:t>Conversations</a:t>
            </a:r>
          </a:p>
          <a:p>
            <a:r>
              <a:rPr lang="en-AU" dirty="0" smtClean="0"/>
              <a:t>Secondary </a:t>
            </a:r>
            <a:r>
              <a:rPr lang="en-AU" dirty="0"/>
              <a:t>impact of other safety </a:t>
            </a:r>
            <a:r>
              <a:rPr lang="en-AU" dirty="0" smtClean="0"/>
              <a:t>hazards</a:t>
            </a:r>
          </a:p>
          <a:p>
            <a:r>
              <a:rPr lang="en-AU" dirty="0" smtClean="0"/>
              <a:t>Subject matter experts</a:t>
            </a:r>
          </a:p>
          <a:p>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42746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88" r="-1186"/>
          <a:stretch/>
        </p:blipFill>
        <p:spPr>
          <a:xfrm>
            <a:off x="1559496" y="169933"/>
            <a:ext cx="8496944" cy="5801989"/>
          </a:xfrm>
          <a:prstGeom prst="rect">
            <a:avLst/>
          </a:prstGeom>
        </p:spPr>
      </p:pic>
      <p:sp>
        <p:nvSpPr>
          <p:cNvPr id="4" name="TextBox 3"/>
          <p:cNvSpPr txBox="1"/>
          <p:nvPr/>
        </p:nvSpPr>
        <p:spPr>
          <a:xfrm>
            <a:off x="1703512" y="2551837"/>
            <a:ext cx="7630616" cy="1754326"/>
          </a:xfrm>
          <a:prstGeom prst="rect">
            <a:avLst/>
          </a:prstGeom>
          <a:noFill/>
        </p:spPr>
        <p:txBody>
          <a:bodyPr wrap="square" rtlCol="0">
            <a:spAutoFit/>
          </a:bodyPr>
          <a:lstStyle/>
          <a:p>
            <a:r>
              <a:rPr lang="en-AU" sz="5400" dirty="0">
                <a:solidFill>
                  <a:schemeClr val="accent4">
                    <a:lumMod val="65000"/>
                    <a:lumOff val="35000"/>
                  </a:schemeClr>
                </a:solidFill>
              </a:rPr>
              <a:t>Step 5:</a:t>
            </a:r>
          </a:p>
          <a:p>
            <a:r>
              <a:rPr lang="en-AU" sz="5400" dirty="0">
                <a:solidFill>
                  <a:schemeClr val="accent4">
                    <a:lumMod val="65000"/>
                    <a:lumOff val="35000"/>
                  </a:schemeClr>
                </a:solidFill>
              </a:rPr>
              <a:t>Monitoring &amp; review</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34804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317981759"/>
              </p:ext>
            </p:extLst>
          </p:nvPr>
        </p:nvGraphicFramePr>
        <p:xfrm>
          <a:off x="0" y="836712"/>
          <a:ext cx="12215597"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3" name="Title 2"/>
          <p:cNvSpPr>
            <a:spLocks noGrp="1"/>
          </p:cNvSpPr>
          <p:nvPr>
            <p:ph type="title"/>
          </p:nvPr>
        </p:nvSpPr>
        <p:spPr>
          <a:xfrm>
            <a:off x="695400" y="224445"/>
            <a:ext cx="10363200" cy="752128"/>
          </a:xfrm>
        </p:spPr>
        <p:txBody>
          <a:bodyPr/>
          <a:lstStyle/>
          <a:p>
            <a:r>
              <a:rPr lang="en-AU" dirty="0"/>
              <a:t>Noise management – How far have we come</a:t>
            </a:r>
            <a:r>
              <a:rPr lang="en-AU" dirty="0" smtClean="0"/>
              <a:t>?</a:t>
            </a:r>
            <a:endParaRPr lang="en-AU" dirty="0"/>
          </a:p>
        </p:txBody>
      </p:sp>
    </p:spTree>
    <p:extLst>
      <p:ext uri="{BB962C8B-B14F-4D97-AF65-F5344CB8AC3E}">
        <p14:creationId xmlns:p14="http://schemas.microsoft.com/office/powerpoint/2010/main" val="1164553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799" y="228600"/>
            <a:ext cx="10429875" cy="752128"/>
          </a:xfrm>
        </p:spPr>
        <p:txBody>
          <a:bodyPr/>
          <a:lstStyle/>
          <a:p>
            <a:r>
              <a:rPr lang="en-AU" dirty="0" smtClean="0"/>
              <a:t>Analysing workplace data – Making a positive difference </a:t>
            </a:r>
            <a:endParaRPr lang="en-AU" dirty="0"/>
          </a:p>
        </p:txBody>
      </p:sp>
      <p:sp>
        <p:nvSpPr>
          <p:cNvPr id="7" name="Content Placeholder 2"/>
          <p:cNvSpPr txBox="1">
            <a:spLocks/>
          </p:cNvSpPr>
          <p:nvPr/>
        </p:nvSpPr>
        <p:spPr bwMode="auto">
          <a:xfrm>
            <a:off x="323528" y="1074656"/>
            <a:ext cx="10792146" cy="501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dirty="0" smtClean="0"/>
              <a:t>Organisation’s </a:t>
            </a:r>
            <a:r>
              <a:rPr lang="en-AU" dirty="0"/>
              <a:t>policies and </a:t>
            </a:r>
            <a:r>
              <a:rPr lang="en-AU" dirty="0" smtClean="0"/>
              <a:t>procedures</a:t>
            </a:r>
          </a:p>
          <a:p>
            <a:r>
              <a:rPr lang="en-AU" dirty="0" smtClean="0"/>
              <a:t>Buy </a:t>
            </a:r>
            <a:r>
              <a:rPr lang="en-AU" dirty="0"/>
              <a:t>q</a:t>
            </a:r>
            <a:r>
              <a:rPr lang="en-AU" dirty="0" smtClean="0"/>
              <a:t>uiet policies </a:t>
            </a:r>
          </a:p>
          <a:p>
            <a:r>
              <a:rPr lang="en-AU" dirty="0" smtClean="0"/>
              <a:t>Changes in work design</a:t>
            </a:r>
          </a:p>
          <a:p>
            <a:r>
              <a:rPr lang="en-AU" dirty="0" smtClean="0"/>
              <a:t>Changes to the operating status of the mine (risk profile)</a:t>
            </a:r>
          </a:p>
          <a:p>
            <a:r>
              <a:rPr lang="en-AU" dirty="0" smtClean="0"/>
              <a:t>Additional noise report to be prepared </a:t>
            </a:r>
          </a:p>
          <a:p>
            <a:pPr lvl="1"/>
            <a:r>
              <a:rPr lang="en-AU" sz="2000" dirty="0" smtClean="0"/>
              <a:t>&gt;5 dB or more in the peak noise level</a:t>
            </a:r>
          </a:p>
          <a:p>
            <a:pPr lvl="1"/>
            <a:r>
              <a:rPr lang="en-AU" sz="2000" dirty="0" smtClean="0"/>
              <a:t>Every 5 years</a:t>
            </a:r>
          </a:p>
          <a:p>
            <a:pPr lvl="1"/>
            <a:r>
              <a:rPr lang="en-AU" sz="2000" dirty="0" smtClean="0"/>
              <a:t>Requested by inspector</a:t>
            </a:r>
            <a:endParaRPr lang="en-AU" sz="2000" dirty="0"/>
          </a:p>
          <a:p>
            <a:r>
              <a:rPr lang="en-AU" dirty="0"/>
              <a:t>Workers’ compensation </a:t>
            </a:r>
            <a:r>
              <a:rPr lang="en-AU" dirty="0" smtClean="0"/>
              <a:t>claims</a:t>
            </a:r>
          </a:p>
          <a:p>
            <a:r>
              <a:rPr lang="en-AU" dirty="0" smtClean="0"/>
              <a:t>Audiometric testing</a:t>
            </a:r>
            <a:endParaRPr lang="en-AU" dirty="0"/>
          </a:p>
          <a:p>
            <a:r>
              <a:rPr lang="en-AU" dirty="0"/>
              <a:t>Incidents and injury records</a:t>
            </a:r>
          </a:p>
          <a:p>
            <a:r>
              <a:rPr lang="en-AU" dirty="0"/>
              <a:t>Work </a:t>
            </a:r>
            <a:r>
              <a:rPr lang="en-AU" dirty="0" smtClean="0"/>
              <a:t>schedules.</a:t>
            </a:r>
            <a:endParaRPr lang="en-AU" dirty="0"/>
          </a:p>
          <a:p>
            <a:endParaRPr lang="en-AU" kern="0" dirty="0" smtClean="0"/>
          </a:p>
          <a:p>
            <a:endParaRPr lang="en-AU" kern="0"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81779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Trends, trouble spots and success stories: noise</a:t>
            </a:r>
            <a:endParaRPr lang="en-AU" sz="4800" dirty="0">
              <a:solidFill>
                <a:srgbClr val="117D7F"/>
              </a:solidFill>
            </a:endParaRPr>
          </a:p>
        </p:txBody>
      </p:sp>
    </p:spTree>
    <p:extLst>
      <p:ext uri="{BB962C8B-B14F-4D97-AF65-F5344CB8AC3E}">
        <p14:creationId xmlns:p14="http://schemas.microsoft.com/office/powerpoint/2010/main" val="263342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524976" y="283469"/>
            <a:ext cx="2446718" cy="127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smtClean="0"/>
              <a:t>Key take-</a:t>
            </a:r>
            <a:r>
              <a:rPr lang="en-AU" dirty="0" err="1" smtClean="0"/>
              <a:t>aways</a:t>
            </a:r>
            <a:r>
              <a:rPr lang="en-AU" dirty="0" smtClean="0"/>
              <a:t> – </a:t>
            </a:r>
            <a:r>
              <a:rPr lang="en-AU" dirty="0"/>
              <a:t>Snap shot of what we covered</a:t>
            </a:r>
            <a:r>
              <a:rPr lang="en-AU" dirty="0" smtClean="0"/>
              <a:t>…</a:t>
            </a:r>
            <a:endParaRPr lang="en-AU" dirty="0"/>
          </a:p>
        </p:txBody>
      </p:sp>
      <p:sp>
        <p:nvSpPr>
          <p:cNvPr id="3" name="Content Placeholder 2"/>
          <p:cNvSpPr>
            <a:spLocks noGrp="1"/>
          </p:cNvSpPr>
          <p:nvPr>
            <p:ph idx="1"/>
          </p:nvPr>
        </p:nvSpPr>
        <p:spPr>
          <a:xfrm>
            <a:off x="421331" y="1122770"/>
            <a:ext cx="11553092" cy="4358256"/>
          </a:xfrm>
        </p:spPr>
        <p:txBody>
          <a:bodyPr/>
          <a:lstStyle/>
          <a:p>
            <a:endParaRPr lang="en-AU" dirty="0" smtClean="0"/>
          </a:p>
          <a:p>
            <a:endParaRPr lang="en-AU" dirty="0" smtClean="0"/>
          </a:p>
          <a:p>
            <a:endParaRPr lang="en-AU" dirty="0" smtClean="0"/>
          </a:p>
          <a:p>
            <a:endParaRPr lang="en-AU" dirty="0" smtClean="0"/>
          </a:p>
          <a:p>
            <a:endParaRPr lang="en-AU" dirty="0"/>
          </a:p>
        </p:txBody>
      </p:sp>
      <p:graphicFrame>
        <p:nvGraphicFramePr>
          <p:cNvPr id="8" name="Diagram 7"/>
          <p:cNvGraphicFramePr/>
          <p:nvPr>
            <p:extLst>
              <p:ext uri="{D42A27DB-BD31-4B8C-83A1-F6EECF244321}">
                <p14:modId xmlns:p14="http://schemas.microsoft.com/office/powerpoint/2010/main" val="2996412911"/>
              </p:ext>
            </p:extLst>
          </p:nvPr>
        </p:nvGraphicFramePr>
        <p:xfrm>
          <a:off x="914400" y="1525885"/>
          <a:ext cx="10510192" cy="4358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789500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resources</a:t>
            </a:r>
            <a:endParaRPr lang="en-AU" dirty="0"/>
          </a:p>
        </p:txBody>
      </p:sp>
      <p:sp>
        <p:nvSpPr>
          <p:cNvPr id="3" name="Content Placeholder 2"/>
          <p:cNvSpPr>
            <a:spLocks noGrp="1"/>
          </p:cNvSpPr>
          <p:nvPr>
            <p:ph idx="1"/>
          </p:nvPr>
        </p:nvSpPr>
        <p:spPr/>
        <p:txBody>
          <a:bodyPr/>
          <a:lstStyle/>
          <a:p>
            <a:r>
              <a:rPr lang="en-AU" dirty="0"/>
              <a:t>Detailed information for noise control management in new and existing workplaces may be obtained from Part 2: Noise control management of </a:t>
            </a:r>
            <a:r>
              <a:rPr lang="en-AU" dirty="0">
                <a:hlinkClick r:id="rId3"/>
              </a:rPr>
              <a:t>AS/NZS 1269 Occupational noise management</a:t>
            </a:r>
            <a:r>
              <a:rPr lang="en-AU" dirty="0" smtClean="0"/>
              <a:t>.</a:t>
            </a:r>
          </a:p>
          <a:p>
            <a:r>
              <a:rPr lang="en-AU" dirty="0">
                <a:hlinkClick r:id="rId4"/>
              </a:rPr>
              <a:t>Management of noise in Western Australian mining </a:t>
            </a:r>
            <a:r>
              <a:rPr lang="en-AU" dirty="0" smtClean="0">
                <a:hlinkClick r:id="rId4"/>
              </a:rPr>
              <a:t>operations – Guideline</a:t>
            </a:r>
            <a:endParaRPr lang="en-AU" dirty="0" smtClean="0"/>
          </a:p>
          <a:p>
            <a:r>
              <a:rPr lang="en-AU" dirty="0">
                <a:hlinkClick r:id="rId5"/>
              </a:rPr>
              <a:t>Mines Safety Bulletin No. </a:t>
            </a:r>
            <a:r>
              <a:rPr lang="en-AU" dirty="0" smtClean="0">
                <a:hlinkClick r:id="rId5"/>
              </a:rPr>
              <a:t>153 - Subject</a:t>
            </a:r>
            <a:r>
              <a:rPr lang="en-AU" dirty="0">
                <a:hlinkClick r:id="rId5"/>
              </a:rPr>
              <a:t>: Preventing noise-induced hearing loss in WA </a:t>
            </a:r>
            <a:r>
              <a:rPr lang="en-AU" dirty="0" smtClean="0">
                <a:hlinkClick r:id="rId5"/>
              </a:rPr>
              <a:t>mines</a:t>
            </a:r>
            <a:endParaRPr lang="en-AU" dirty="0" smtClean="0"/>
          </a:p>
          <a:p>
            <a:r>
              <a:rPr lang="en-AU" dirty="0">
                <a:hlinkClick r:id="rId6"/>
              </a:rPr>
              <a:t>M</a:t>
            </a:r>
            <a:r>
              <a:rPr lang="en-AU" dirty="0" smtClean="0">
                <a:hlinkClick r:id="rId6"/>
              </a:rPr>
              <a:t>anaging noise and preventing hearing loss at work - Code </a:t>
            </a:r>
            <a:r>
              <a:rPr lang="en-AU" dirty="0">
                <a:hlinkClick r:id="rId6"/>
              </a:rPr>
              <a:t>of </a:t>
            </a:r>
            <a:r>
              <a:rPr lang="en-AU" dirty="0" smtClean="0">
                <a:hlinkClick r:id="rId6"/>
              </a:rPr>
              <a:t>Practice</a:t>
            </a:r>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952225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2351584" y="1600200"/>
            <a:ext cx="8926016" cy="4495800"/>
          </a:xfrm>
        </p:spPr>
        <p:txBody>
          <a:bodyPr/>
          <a:lstStyle/>
          <a:p>
            <a:pPr marL="0" indent="0">
              <a:buNone/>
            </a:pPr>
            <a:endParaRPr lang="en-AU" sz="2800" dirty="0" smtClean="0">
              <a:solidFill>
                <a:srgbClr val="A02A1D"/>
              </a:solidFill>
            </a:endParaRPr>
          </a:p>
          <a:p>
            <a:pPr marL="0" indent="0">
              <a:buNone/>
            </a:pPr>
            <a:r>
              <a:rPr lang="en-AU" sz="2800" dirty="0" smtClean="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800" dirty="0" smtClean="0"/>
              <a:t>Email: </a:t>
            </a:r>
            <a:r>
              <a:rPr lang="en-AU" sz="2800" dirty="0" smtClean="0">
                <a:hlinkClick r:id="rId3"/>
              </a:rPr>
              <a:t>MinesSafety@dmirs.wa.gov.au</a:t>
            </a:r>
            <a:r>
              <a:rPr lang="en-AU" sz="2800" dirty="0" smtClean="0"/>
              <a:t>	</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32</a:t>
            </a:fld>
            <a:endParaRPr lang="en-US"/>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7330" t="12348" r="51408" b="13562"/>
          <a:stretch/>
        </p:blipFill>
        <p:spPr>
          <a:xfrm>
            <a:off x="863440" y="1600200"/>
            <a:ext cx="1431822" cy="1431822"/>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953" t="12520" r="75194" b="13390"/>
          <a:stretch/>
        </p:blipFill>
        <p:spPr>
          <a:xfrm>
            <a:off x="729805" y="3501008"/>
            <a:ext cx="1545602" cy="1503830"/>
          </a:xfrm>
          <a:prstGeom prst="rect">
            <a:avLst/>
          </a:prstGeom>
        </p:spPr>
      </p:pic>
    </p:spTree>
    <p:extLst>
      <p:ext uri="{BB962C8B-B14F-4D97-AF65-F5344CB8AC3E}">
        <p14:creationId xmlns:p14="http://schemas.microsoft.com/office/powerpoint/2010/main" val="1267210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solidFill>
                  <a:srgbClr val="000000"/>
                </a:solidFill>
              </a:rPr>
              <a:t>@</a:t>
            </a:r>
            <a:r>
              <a:rPr lang="en-AU" sz="2000" b="1" dirty="0" err="1">
                <a:solidFill>
                  <a:srgbClr val="000000"/>
                </a:solidFill>
              </a:rPr>
              <a:t>AndrewChaplyn</a:t>
            </a:r>
            <a:endParaRPr lang="en-AU" sz="2000" b="1" dirty="0">
              <a:solidFill>
                <a:srgbClr val="000000"/>
              </a:solidFill>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24419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6543" y="1535464"/>
            <a:ext cx="4197206" cy="4357688"/>
          </a:xfrm>
        </p:spPr>
      </p:pic>
      <p:sp>
        <p:nvSpPr>
          <p:cNvPr id="3"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81381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 presentation is about…</a:t>
            </a:r>
            <a:endParaRPr lang="en-AU" dirty="0"/>
          </a:p>
        </p:txBody>
      </p:sp>
      <p:sp>
        <p:nvSpPr>
          <p:cNvPr id="3" name="Content Placeholder 2"/>
          <p:cNvSpPr>
            <a:spLocks noGrp="1"/>
          </p:cNvSpPr>
          <p:nvPr>
            <p:ph idx="1"/>
          </p:nvPr>
        </p:nvSpPr>
        <p:spPr>
          <a:xfrm>
            <a:off x="914400" y="1656844"/>
            <a:ext cx="10363200" cy="4358256"/>
          </a:xfrm>
        </p:spPr>
        <p:txBody>
          <a:bodyPr/>
          <a:lstStyle/>
          <a:p>
            <a:r>
              <a:rPr lang="en-AU" dirty="0" smtClean="0"/>
              <a:t>What </a:t>
            </a:r>
            <a:r>
              <a:rPr lang="en-AU" dirty="0"/>
              <a:t>is </a:t>
            </a:r>
            <a:r>
              <a:rPr lang="en-AU" dirty="0" smtClean="0"/>
              <a:t>Noise Induced Hearing Loss (NIHL)?</a:t>
            </a:r>
            <a:endParaRPr lang="en-AU" dirty="0"/>
          </a:p>
          <a:p>
            <a:r>
              <a:rPr lang="en-AU" dirty="0"/>
              <a:t>How big is the problem?</a:t>
            </a:r>
          </a:p>
          <a:p>
            <a:r>
              <a:rPr lang="en-AU" dirty="0" smtClean="0"/>
              <a:t>What </a:t>
            </a:r>
            <a:r>
              <a:rPr lang="en-AU" dirty="0"/>
              <a:t>are some risk factors for NIHL?</a:t>
            </a:r>
          </a:p>
          <a:p>
            <a:r>
              <a:rPr lang="en-AU" dirty="0" smtClean="0"/>
              <a:t>Who’s responsible?</a:t>
            </a:r>
          </a:p>
          <a:p>
            <a:r>
              <a:rPr lang="en-AU" dirty="0" smtClean="0"/>
              <a:t>How much noise is too much?</a:t>
            </a:r>
          </a:p>
          <a:p>
            <a:r>
              <a:rPr lang="en-AU" dirty="0" smtClean="0"/>
              <a:t>What’s the bigger picture?</a:t>
            </a:r>
            <a:endParaRPr lang="en-AU" dirty="0"/>
          </a:p>
          <a:p>
            <a:r>
              <a:rPr lang="en-AU" dirty="0"/>
              <a:t>How can we make a positive difference</a:t>
            </a:r>
            <a:r>
              <a:rPr lang="en-AU" dirty="0" smtClean="0"/>
              <a:t>?</a:t>
            </a:r>
          </a:p>
          <a:p>
            <a:r>
              <a:rPr lang="en-AU" dirty="0" smtClean="0"/>
              <a:t>Noise management – how far have we come?</a:t>
            </a:r>
          </a:p>
          <a:p>
            <a:r>
              <a:rPr lang="en-AU" dirty="0" smtClean="0"/>
              <a:t>What are your key take-away messages?</a:t>
            </a:r>
            <a:endParaRPr lang="en-AU" dirty="0"/>
          </a:p>
          <a:p>
            <a:pPr marL="0" indent="0">
              <a:buNone/>
            </a:pPr>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4451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Noise induced hearing loss (NIHL) – How big is the problem?</a:t>
            </a:r>
            <a:endParaRPr lang="en-AU" dirty="0"/>
          </a:p>
        </p:txBody>
      </p:sp>
      <p:sp>
        <p:nvSpPr>
          <p:cNvPr id="3" name="Content Placeholder 2"/>
          <p:cNvSpPr>
            <a:spLocks noGrp="1"/>
          </p:cNvSpPr>
          <p:nvPr>
            <p:ph idx="1"/>
          </p:nvPr>
        </p:nvSpPr>
        <p:spPr>
          <a:xfrm>
            <a:off x="413239" y="1600200"/>
            <a:ext cx="11553092" cy="4358256"/>
          </a:xfrm>
        </p:spPr>
        <p:txBody>
          <a:bodyPr/>
          <a:lstStyle/>
          <a:p>
            <a:endParaRPr lang="en-AU" dirty="0" smtClean="0"/>
          </a:p>
          <a:p>
            <a:endParaRPr lang="en-AU" dirty="0" smtClean="0"/>
          </a:p>
          <a:p>
            <a:endParaRPr lang="en-AU" dirty="0" smtClean="0"/>
          </a:p>
          <a:p>
            <a:endParaRPr lang="en-AU" dirty="0" smtClean="0"/>
          </a:p>
          <a:p>
            <a:endParaRPr lang="en-AU" dirty="0"/>
          </a:p>
        </p:txBody>
      </p:sp>
      <p:sp>
        <p:nvSpPr>
          <p:cNvPr id="4" name="Rectangle 3"/>
          <p:cNvSpPr/>
          <p:nvPr/>
        </p:nvSpPr>
        <p:spPr>
          <a:xfrm>
            <a:off x="741622" y="1732614"/>
            <a:ext cx="5354378" cy="3785652"/>
          </a:xfrm>
          <a:prstGeom prst="rect">
            <a:avLst/>
          </a:prstGeom>
        </p:spPr>
        <p:txBody>
          <a:bodyPr wrap="square">
            <a:spAutoFit/>
          </a:bodyPr>
          <a:lstStyle/>
          <a:p>
            <a:pPr marL="342900" indent="-342900">
              <a:buFont typeface="Arial" panose="020B0604020202020204" pitchFamily="34" charset="0"/>
              <a:buChar char="•"/>
            </a:pPr>
            <a:r>
              <a:rPr lang="en-AU" sz="2000" dirty="0"/>
              <a:t>1</a:t>
            </a:r>
            <a:r>
              <a:rPr lang="en-AU" sz="2000" dirty="0" smtClean="0"/>
              <a:t> </a:t>
            </a:r>
            <a:r>
              <a:rPr lang="en-AU" sz="2000" dirty="0"/>
              <a:t>in 6</a:t>
            </a:r>
            <a:r>
              <a:rPr lang="en-AU" sz="2000" dirty="0" smtClean="0"/>
              <a:t> </a:t>
            </a:r>
            <a:r>
              <a:rPr lang="en-AU" sz="2000" dirty="0"/>
              <a:t>Australians is affected by hearing </a:t>
            </a:r>
            <a:r>
              <a:rPr lang="en-AU" sz="2000" dirty="0" smtClean="0"/>
              <a:t>loss. With </a:t>
            </a:r>
            <a:r>
              <a:rPr lang="en-AU" sz="2000" dirty="0"/>
              <a:t>an ageing population, [this] is expected to increase to 1</a:t>
            </a:r>
            <a:r>
              <a:rPr lang="en-AU" sz="2000" dirty="0" smtClean="0"/>
              <a:t> </a:t>
            </a:r>
            <a:r>
              <a:rPr lang="en-AU" sz="2000" dirty="0"/>
              <a:t>in 4</a:t>
            </a:r>
            <a:r>
              <a:rPr lang="en-AU" sz="2000" dirty="0" smtClean="0"/>
              <a:t> by 2050</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smtClean="0"/>
              <a:t>Most </a:t>
            </a:r>
            <a:r>
              <a:rPr lang="en-AU" sz="2000" dirty="0"/>
              <a:t>common causes of hearing loss are ageing and excessive exposure to loud </a:t>
            </a:r>
            <a:r>
              <a:rPr lang="en-AU" sz="2000" dirty="0" smtClean="0"/>
              <a:t>sounds</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r>
              <a:rPr lang="en-AU" sz="2000" dirty="0" smtClean="0"/>
              <a:t>Effects </a:t>
            </a:r>
            <a:r>
              <a:rPr lang="en-AU" sz="2000" dirty="0"/>
              <a:t>of age and noise exposure are </a:t>
            </a:r>
            <a:r>
              <a:rPr lang="en-AU" sz="2000" dirty="0" smtClean="0"/>
              <a:t>additive. Therefore, noise </a:t>
            </a:r>
            <a:r>
              <a:rPr lang="en-AU" sz="2000" dirty="0"/>
              <a:t>exposure may cause hearing loss in middle age that would not otherwise occur until old age.</a:t>
            </a:r>
          </a:p>
        </p:txBody>
      </p:sp>
      <p:pic>
        <p:nvPicPr>
          <p:cNvPr id="5" name="Picture 4"/>
          <p:cNvPicPr>
            <a:picLocks noChangeAspect="1"/>
          </p:cNvPicPr>
          <p:nvPr/>
        </p:nvPicPr>
        <p:blipFill>
          <a:blip r:embed="rId3"/>
          <a:stretch>
            <a:fillRect/>
          </a:stretch>
        </p:blipFill>
        <p:spPr>
          <a:xfrm>
            <a:off x="6674242" y="1886502"/>
            <a:ext cx="5010657" cy="27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1941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an </a:t>
            </a:r>
            <a:r>
              <a:rPr lang="en-AU" dirty="0" err="1" smtClean="0"/>
              <a:t>ototoxin</a:t>
            </a:r>
            <a:r>
              <a:rPr lang="en-AU" dirty="0"/>
              <a:t>?</a:t>
            </a:r>
          </a:p>
        </p:txBody>
      </p:sp>
      <p:sp>
        <p:nvSpPr>
          <p:cNvPr id="4" name="Content Placeholder 3"/>
          <p:cNvSpPr>
            <a:spLocks noGrp="1"/>
          </p:cNvSpPr>
          <p:nvPr>
            <p:ph idx="1"/>
          </p:nvPr>
        </p:nvSpPr>
        <p:spPr>
          <a:xfrm>
            <a:off x="914400" y="1600200"/>
            <a:ext cx="5037584" cy="4358256"/>
          </a:xfrm>
        </p:spPr>
        <p:txBody>
          <a:bodyPr/>
          <a:lstStyle/>
          <a:p>
            <a:pPr marL="0" indent="0">
              <a:buNone/>
            </a:pPr>
            <a:r>
              <a:rPr lang="en-AU" dirty="0"/>
              <a:t>Ototoxic chemicals can be divided into two general classes: workplace chemicals and medication. </a:t>
            </a:r>
            <a:br>
              <a:rPr lang="en-AU" dirty="0"/>
            </a:br>
            <a:r>
              <a:rPr lang="en-AU" dirty="0"/>
              <a:t/>
            </a:r>
            <a:br>
              <a:rPr lang="en-AU" dirty="0"/>
            </a:br>
            <a:r>
              <a:rPr lang="en-AU" dirty="0"/>
              <a:t>Currently it is thought that more than 750 different groups of chemicals are potentially ototoxic, but only a few of these have  been studied in any depth. </a:t>
            </a:r>
          </a:p>
          <a:p>
            <a:pPr marL="0" indent="0">
              <a:buNone/>
            </a:pPr>
            <a:endParaRPr lang="en-AU" dirty="0"/>
          </a:p>
        </p:txBody>
      </p:sp>
      <p:pic>
        <p:nvPicPr>
          <p:cNvPr id="5" name="Picture 4"/>
          <p:cNvPicPr>
            <a:picLocks noChangeAspect="1"/>
          </p:cNvPicPr>
          <p:nvPr/>
        </p:nvPicPr>
        <p:blipFill>
          <a:blip r:embed="rId3"/>
          <a:stretch>
            <a:fillRect/>
          </a:stretch>
        </p:blipFill>
        <p:spPr>
          <a:xfrm rot="923433">
            <a:off x="6761183" y="621788"/>
            <a:ext cx="4267068" cy="5589301"/>
          </a:xfrm>
          <a:prstGeom prst="rect">
            <a:avLst/>
          </a:prstGeom>
          <a:ln>
            <a:noFill/>
          </a:ln>
          <a:effectLst>
            <a:outerShdw blurRad="190500" algn="tl" rotWithShape="0">
              <a:srgbClr val="000000">
                <a:alpha val="70000"/>
              </a:srgbClr>
            </a:outerShdw>
          </a:effectLst>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058230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a:t>
            </a:r>
            <a:r>
              <a:rPr lang="en-AU" dirty="0" err="1" smtClean="0"/>
              <a:t>ototoxins</a:t>
            </a:r>
            <a:endParaRPr lang="en-AU" dirty="0"/>
          </a:p>
        </p:txBody>
      </p:sp>
      <p:sp>
        <p:nvSpPr>
          <p:cNvPr id="3" name="Content Placeholder 2"/>
          <p:cNvSpPr>
            <a:spLocks noGrp="1"/>
          </p:cNvSpPr>
          <p:nvPr>
            <p:ph idx="1"/>
          </p:nvPr>
        </p:nvSpPr>
        <p:spPr>
          <a:xfrm>
            <a:off x="6127424" y="1168924"/>
            <a:ext cx="5941406" cy="4977352"/>
          </a:xfrm>
        </p:spPr>
        <p:txBody>
          <a:bodyPr numCol="1"/>
          <a:lstStyle/>
          <a:p>
            <a:pPr marL="0" indent="0">
              <a:buNone/>
            </a:pPr>
            <a:r>
              <a:rPr lang="en-AU" sz="1800" b="1" dirty="0" smtClean="0"/>
              <a:t>Research projects:</a:t>
            </a:r>
          </a:p>
          <a:p>
            <a:r>
              <a:rPr lang="en-AU" sz="1800" dirty="0" smtClean="0"/>
              <a:t>Cigarette </a:t>
            </a:r>
            <a:r>
              <a:rPr lang="en-AU" sz="1800" dirty="0"/>
              <a:t>smoking </a:t>
            </a:r>
            <a:r>
              <a:rPr lang="en-AU" sz="1800" dirty="0" smtClean="0"/>
              <a:t>has </a:t>
            </a:r>
            <a:r>
              <a:rPr lang="en-AU" sz="1800" dirty="0"/>
              <a:t>been shown to have </a:t>
            </a:r>
            <a:r>
              <a:rPr lang="en-AU" sz="1800" dirty="0" smtClean="0"/>
              <a:t>potential </a:t>
            </a:r>
            <a:r>
              <a:rPr lang="en-AU" sz="1800" dirty="0"/>
              <a:t>adverse </a:t>
            </a:r>
            <a:r>
              <a:rPr lang="en-AU" sz="1800" dirty="0" smtClean="0"/>
              <a:t>effects </a:t>
            </a:r>
            <a:r>
              <a:rPr lang="en-AU" sz="1800" dirty="0"/>
              <a:t>on </a:t>
            </a:r>
            <a:r>
              <a:rPr lang="en-AU" sz="1800" dirty="0" smtClean="0"/>
              <a:t>hearing.</a:t>
            </a:r>
          </a:p>
          <a:p>
            <a:endParaRPr lang="en-AU" sz="1800" dirty="0" smtClean="0"/>
          </a:p>
          <a:p>
            <a:r>
              <a:rPr lang="en-AU" sz="1800" dirty="0"/>
              <a:t>According to new research led by Curtin University</a:t>
            </a:r>
            <a:r>
              <a:rPr lang="en-AU" sz="1800" dirty="0" smtClean="0"/>
              <a:t>;</a:t>
            </a:r>
            <a:endParaRPr lang="en-AU" sz="1800" dirty="0"/>
          </a:p>
          <a:p>
            <a:pPr lvl="1" indent="-342900"/>
            <a:r>
              <a:rPr lang="en-AU" sz="1600" dirty="0"/>
              <a:t>Almost 1 in 5 Australian working men experienced noise above the recommended occupational limit on their most recent working day</a:t>
            </a:r>
            <a:r>
              <a:rPr lang="en-AU" sz="1600" dirty="0" smtClean="0"/>
              <a:t>.</a:t>
            </a:r>
          </a:p>
          <a:p>
            <a:pPr lvl="1" indent="-342900"/>
            <a:r>
              <a:rPr lang="en-AU" sz="1600" dirty="0" smtClean="0"/>
              <a:t>4 out of </a:t>
            </a:r>
            <a:r>
              <a:rPr lang="en-AU" sz="1600" dirty="0"/>
              <a:t>5</a:t>
            </a:r>
            <a:r>
              <a:rPr lang="en-AU" sz="1600" dirty="0" smtClean="0"/>
              <a:t> workers who exceeded the full noise exposure limit were also likely to be exposed to </a:t>
            </a:r>
            <a:r>
              <a:rPr lang="en-AU" sz="1600" dirty="0" smtClean="0">
                <a:solidFill>
                  <a:srgbClr val="A02A1D"/>
                </a:solidFill>
              </a:rPr>
              <a:t>at least one ototoxic chemical </a:t>
            </a:r>
            <a:r>
              <a:rPr lang="en-AU" sz="1600" dirty="0" smtClean="0"/>
              <a:t>in the workplace.</a:t>
            </a:r>
          </a:p>
          <a:p>
            <a:pPr lvl="1" indent="-342900"/>
            <a:endParaRPr lang="en-AU" sz="1800" dirty="0"/>
          </a:p>
          <a:p>
            <a:r>
              <a:rPr lang="en-AU" sz="1800" dirty="0" smtClean="0"/>
              <a:t>The </a:t>
            </a:r>
            <a:r>
              <a:rPr lang="en-AU" sz="1800" dirty="0"/>
              <a:t>Occupational Health </a:t>
            </a:r>
            <a:r>
              <a:rPr lang="en-AU" sz="1800" dirty="0" smtClean="0"/>
              <a:t>team at Edith Cowan University </a:t>
            </a:r>
            <a:r>
              <a:rPr lang="en-AU" sz="1800" dirty="0"/>
              <a:t>is investigating the relationship between noise exposure and welding fumes to determine if welding fumes could be implicated as an ototoxic agent. </a:t>
            </a:r>
          </a:p>
        </p:txBody>
      </p:sp>
      <p:pic>
        <p:nvPicPr>
          <p:cNvPr id="6" name="Picture 5"/>
          <p:cNvPicPr>
            <a:picLocks noChangeAspect="1"/>
          </p:cNvPicPr>
          <p:nvPr/>
        </p:nvPicPr>
        <p:blipFill rotWithShape="1">
          <a:blip r:embed="rId3"/>
          <a:srcRect l="496" t="707" r="442"/>
          <a:stretch/>
        </p:blipFill>
        <p:spPr>
          <a:xfrm>
            <a:off x="479376" y="1556792"/>
            <a:ext cx="5516252" cy="2597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91309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Noise-induced hearing loss </a:t>
            </a:r>
            <a:r>
              <a:rPr lang="en-AU" dirty="0" smtClean="0"/>
              <a:t>risk factors</a:t>
            </a:r>
            <a:endParaRPr lang="en-AU" dirty="0"/>
          </a:p>
        </p:txBody>
      </p:sp>
      <p:sp>
        <p:nvSpPr>
          <p:cNvPr id="3" name="Content Placeholder 2"/>
          <p:cNvSpPr>
            <a:spLocks noGrp="1"/>
          </p:cNvSpPr>
          <p:nvPr>
            <p:ph idx="1"/>
          </p:nvPr>
        </p:nvSpPr>
        <p:spPr>
          <a:xfrm>
            <a:off x="733316" y="1744649"/>
            <a:ext cx="10946494" cy="4281526"/>
          </a:xfrm>
        </p:spPr>
        <p:txBody>
          <a:bodyPr numCol="1"/>
          <a:lstStyle/>
          <a:p>
            <a:pPr marL="0" indent="0">
              <a:buNone/>
            </a:pPr>
            <a:r>
              <a:rPr lang="en-AU" dirty="0"/>
              <a:t>Noise-induced hearing loss is related to: </a:t>
            </a:r>
            <a:endParaRPr lang="en-AU" dirty="0" smtClean="0"/>
          </a:p>
          <a:p>
            <a:endParaRPr lang="en-AU" dirty="0"/>
          </a:p>
          <a:p>
            <a:pPr lvl="1"/>
            <a:r>
              <a:rPr lang="en-AU" dirty="0"/>
              <a:t>How loud the sound is (the decibel level</a:t>
            </a:r>
            <a:r>
              <a:rPr lang="en-AU" dirty="0" smtClean="0"/>
              <a:t>)</a:t>
            </a:r>
            <a:endParaRPr lang="en-AU" dirty="0"/>
          </a:p>
          <a:p>
            <a:pPr lvl="1"/>
            <a:r>
              <a:rPr lang="en-AU" dirty="0"/>
              <a:t>The amount of time you are exposed to the </a:t>
            </a:r>
            <a:r>
              <a:rPr lang="en-AU" dirty="0" smtClean="0"/>
              <a:t>sound</a:t>
            </a:r>
            <a:endParaRPr lang="en-AU" dirty="0"/>
          </a:p>
          <a:p>
            <a:pPr lvl="1"/>
            <a:r>
              <a:rPr lang="en-AU" dirty="0"/>
              <a:t>How far away you are from the sound.</a:t>
            </a:r>
          </a:p>
          <a:p>
            <a:endParaRPr lang="en-AU" sz="2000" dirty="0" smtClean="0"/>
          </a:p>
          <a:p>
            <a:endParaRPr lang="en-AU" sz="2000" dirty="0" smtClean="0"/>
          </a:p>
          <a:p>
            <a:pPr marL="0" indent="0">
              <a:buNone/>
            </a:pPr>
            <a:endParaRPr lang="en-AU" sz="2000" dirty="0" smtClean="0"/>
          </a:p>
          <a:p>
            <a:pPr marL="400050" lvl="1" indent="0">
              <a:buNone/>
            </a:pPr>
            <a:endParaRPr lang="en-AU" sz="1600" dirty="0"/>
          </a:p>
          <a:p>
            <a:pPr lvl="1" indent="-342900"/>
            <a:endParaRPr lang="en-AU" sz="1600" dirty="0" smtClean="0"/>
          </a:p>
          <a:p>
            <a:pPr lvl="1" indent="-342900"/>
            <a:endParaRPr lang="en-AU" sz="1600" dirty="0"/>
          </a:p>
          <a:p>
            <a:pPr lvl="1" indent="-342900"/>
            <a:endParaRPr lang="en-AU" sz="1600"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481849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002498.safety.comms</OurDocsDocId>
    <OurDocsVersionCreatedBy xmlns="dce3ed02-b0cd-470d-9119-e5f1a2533a21">EEDWARDS</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2019-06-25T16:00:00+00:00</OurDocsDocumentDate>
    <OurDocsVersionCreatedAt xmlns="dce3ed02-b0cd-470d-9119-e5f1a2533a21">2019-06-26T04:13:06+00:00</OurDocsVersionCreatedAt>
    <OurDocsReleaseClassification xmlns="dce3ed02-b0cd-470d-9119-e5f1a2533a21">Departmental Use Only</OurDocsReleaseClassification>
    <OurDocsTitle xmlns="dce3ed02-b0cd-470d-9119-e5f1a2533a21">MS - Health and hygiene forum - 2019 - Toolbox Jessica Gonsalves Trends, trouble spots and success stories-noise</OurDocsTitle>
    <OurDocsLocation xmlns="dce3ed02-b0cd-470d-9119-e5f1a2533a21">Perth</OurDocsLocation>
    <OurDocsDescription xmlns="dce3ed02-b0cd-470d-9119-e5f1a2533a21">Slides from 2019 Health and hygiene forum 24/06/2019. Presentation by Jessica Gonsalves Trends, trouble spots and success stories-noise</OurDocsDescription>
    <OurDocsVersionReason xmlns="dce3ed02-b0cd-470d-9119-e5f1a2533a21" xsi:nil="true"/>
    <OurDocsAuthor xmlns="dce3ed02-b0cd-470d-9119-e5f1a2533a21">Safety Comms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853D9A20-CA18-4B9E-9133-BDE91CECFDBA}">
  <ds:schemaRefs>
    <ds:schemaRef ds:uri="http://schemas.microsoft.com/office/2006/documentManagement/types"/>
    <ds:schemaRef ds:uri="dce3ed02-b0cd-470d-9119-e5f1a2533a21"/>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C806E523-9FFC-4586-9147-EF12F6C85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4.xml><?xml version="1.0" encoding="utf-8"?>
<ds:datastoreItem xmlns:ds="http://schemas.openxmlformats.org/officeDocument/2006/customXml" ds:itemID="{29E4E8EC-3D10-438F-AFE7-1980EB3A3C8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1399</TotalTime>
  <Words>3080</Words>
  <Application>Microsoft Office PowerPoint</Application>
  <PresentationFormat>Widescreen</PresentationFormat>
  <Paragraphs>339</Paragraphs>
  <Slides>33</Slides>
  <Notes>31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Gotham Light</vt:lpstr>
      <vt:lpstr>Wingdings</vt:lpstr>
      <vt:lpstr>Blank Presentation</vt:lpstr>
      <vt:lpstr>PowerPoint Presentation</vt:lpstr>
      <vt:lpstr>PowerPoint Presentation</vt:lpstr>
      <vt:lpstr>PowerPoint Presentation</vt:lpstr>
      <vt:lpstr>PowerPoint Presentation</vt:lpstr>
      <vt:lpstr>This presentation is about…</vt:lpstr>
      <vt:lpstr>Noise induced hearing loss (NIHL) – How big is the problem?</vt:lpstr>
      <vt:lpstr>What is an ototoxin?</vt:lpstr>
      <vt:lpstr>Adding ototoxins</vt:lpstr>
      <vt:lpstr>Noise-induced hearing loss risk factors</vt:lpstr>
      <vt:lpstr>Whole person safety</vt:lpstr>
      <vt:lpstr>The Bigger Picture</vt:lpstr>
      <vt:lpstr>Step 1: Identification  </vt:lpstr>
      <vt:lpstr>How can we make a positive difference?</vt:lpstr>
      <vt:lpstr>How much noise is too much?</vt:lpstr>
      <vt:lpstr>Step 2: Risk analysis &amp; assessment   </vt:lpstr>
      <vt:lpstr>2018 Noise monitoring data</vt:lpstr>
      <vt:lpstr>When should a risk assessment be conducted? </vt:lpstr>
      <vt:lpstr>Step 3: Control the risk   </vt:lpstr>
      <vt:lpstr>Risk management process</vt:lpstr>
      <vt:lpstr>Risk management – Hierarchy of control</vt:lpstr>
      <vt:lpstr>Managing the risk</vt:lpstr>
      <vt:lpstr>Declaration questions </vt:lpstr>
      <vt:lpstr>“But everyone wears hearing protection”</vt:lpstr>
      <vt:lpstr>“But everyone wears hearing protection”</vt:lpstr>
      <vt:lpstr>Step 4: Communicate &amp; consult </vt:lpstr>
      <vt:lpstr>Noise in the mining industry</vt:lpstr>
      <vt:lpstr>PowerPoint Presentation</vt:lpstr>
      <vt:lpstr>Noise management – How far have we come?</vt:lpstr>
      <vt:lpstr>Analysing workplace data – Making a positive difference </vt:lpstr>
      <vt:lpstr>Key take-aways – Snap shot of what we covered…</vt:lpstr>
      <vt:lpstr>Additional resources</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Health and hygiene forum - 2019 - Toolbox Jessica Gonsalves Trends, trouble spots and success stories-noise</dc:title>
  <dc:subject>Slides from 2019 Health and hygiene forum 24/06/2019. Presentation by Jessica Gonsalves Trends, trouble spots and success stories-noise</dc:subject>
  <dc:creator>Safety Comms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127</cp:revision>
  <cp:lastPrinted>2019-06-25T01:06:21Z</cp:lastPrinted>
  <dcterms:created xsi:type="dcterms:W3CDTF">2011-01-21T07:01:17Z</dcterms:created>
  <dcterms:modified xsi:type="dcterms:W3CDTF">2019-07-30T01:50:58Z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