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1"/>
  </p:notesMasterIdLst>
  <p:handoutMasterIdLst>
    <p:handoutMasterId r:id="rId42"/>
  </p:handoutMasterIdLst>
  <p:sldIdLst>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531B"/>
    <a:srgbClr val="A02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23" autoAdjust="0"/>
    <p:restoredTop sz="94940" autoAdjust="0"/>
  </p:normalViewPr>
  <p:slideViewPr>
    <p:cSldViewPr>
      <p:cViewPr varScale="1">
        <p:scale>
          <a:sx n="109" d="100"/>
          <a:sy n="109" d="100"/>
        </p:scale>
        <p:origin x="21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24"/>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52CB90-8EE4-4A53-A71A-793E1FEE6F21}" type="datetimeFigureOut">
              <a:rPr lang="en-AU" smtClean="0"/>
              <a:t>11/01/2018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11/01/2018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238781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10</a:t>
            </a:fld>
            <a:endParaRPr lang="en-AU" dirty="0"/>
          </a:p>
        </p:txBody>
      </p:sp>
    </p:spTree>
    <p:extLst>
      <p:ext uri="{BB962C8B-B14F-4D97-AF65-F5344CB8AC3E}">
        <p14:creationId xmlns:p14="http://schemas.microsoft.com/office/powerpoint/2010/main" val="318937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102941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a:solidFill>
                  <a:prstClr val="black"/>
                </a:solidFill>
              </a:rPr>
              <a:t>Note: Some investigations are still underway and subject to legal opinion.</a:t>
            </a:r>
          </a:p>
          <a:p>
            <a:endParaRPr lang="en-AU" dirty="0"/>
          </a:p>
        </p:txBody>
      </p:sp>
      <p:sp>
        <p:nvSpPr>
          <p:cNvPr id="4" name="Slide Number Placeholder 3"/>
          <p:cNvSpPr>
            <a:spLocks noGrp="1"/>
          </p:cNvSpPr>
          <p:nvPr>
            <p:ph type="sldNum" sz="quarter" idx="10"/>
          </p:nvPr>
        </p:nvSpPr>
        <p:spPr/>
        <p:txBody>
          <a:bodyPr/>
          <a:lstStyle/>
          <a:p>
            <a:fld id="{FA868E41-8ECD-4583-AEA3-15FF14A812D2}" type="slidenum">
              <a:rPr lang="en-AU" smtClean="0"/>
              <a:t>12</a:t>
            </a:fld>
            <a:endParaRPr lang="en-AU" dirty="0"/>
          </a:p>
        </p:txBody>
      </p:sp>
    </p:spTree>
    <p:extLst>
      <p:ext uri="{BB962C8B-B14F-4D97-AF65-F5344CB8AC3E}">
        <p14:creationId xmlns:p14="http://schemas.microsoft.com/office/powerpoint/2010/main" val="948989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674688" y="808038"/>
            <a:ext cx="5387975" cy="4041775"/>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3487" y="5118182"/>
            <a:ext cx="5390907" cy="4849067"/>
          </a:xfrm>
          <a:prstGeom prst="rect">
            <a:avLst/>
          </a:prstGeom>
          <a:noFill/>
        </p:spPr>
        <p:txBody>
          <a:bodyPr wrap="square" numCol="1" anchor="t" anchorCtr="0" compatLnSpc="1">
            <a:prstTxWarp prst="textNoShape">
              <a:avLst/>
            </a:prstTxWarp>
          </a:bodyPr>
          <a:lstStyle/>
          <a:p>
            <a:endParaRPr lang="en-AU" dirty="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24</a:t>
            </a:fld>
            <a:endParaRPr lang="en-AU" dirty="0">
              <a:solidFill>
                <a:prstClr val="black"/>
              </a:solidFill>
            </a:endParaRPr>
          </a:p>
        </p:txBody>
      </p:sp>
    </p:spTree>
    <p:extLst>
      <p:ext uri="{BB962C8B-B14F-4D97-AF65-F5344CB8AC3E}">
        <p14:creationId xmlns:p14="http://schemas.microsoft.com/office/powerpoint/2010/main" val="222154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a:solidFill>
                  <a:srgbClr val="0070C0"/>
                </a:solidFill>
              </a:rPr>
              <a:t>Note:  Additional 9 fatalities 2013-2015</a:t>
            </a:r>
          </a:p>
          <a:p>
            <a:endParaRPr lang="en-AU" dirty="0"/>
          </a:p>
        </p:txBody>
      </p:sp>
      <p:sp>
        <p:nvSpPr>
          <p:cNvPr id="4" name="Slide Number Placeholder 3"/>
          <p:cNvSpPr>
            <a:spLocks noGrp="1"/>
          </p:cNvSpPr>
          <p:nvPr>
            <p:ph type="sldNum" sz="quarter" idx="10"/>
          </p:nvPr>
        </p:nvSpPr>
        <p:spPr/>
        <p:txBody>
          <a:bodyPr/>
          <a:lstStyle/>
          <a:p>
            <a:fld id="{FA868E41-8ECD-4583-AEA3-15FF14A812D2}" type="slidenum">
              <a:rPr lang="en-AU" smtClean="0"/>
              <a:t>25</a:t>
            </a:fld>
            <a:endParaRPr lang="en-AU" dirty="0"/>
          </a:p>
        </p:txBody>
      </p:sp>
    </p:spTree>
    <p:extLst>
      <p:ext uri="{BB962C8B-B14F-4D97-AF65-F5344CB8AC3E}">
        <p14:creationId xmlns:p14="http://schemas.microsoft.com/office/powerpoint/2010/main" val="2961393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26</a:t>
            </a:fld>
            <a:endParaRPr lang="en-AU" dirty="0"/>
          </a:p>
        </p:txBody>
      </p:sp>
    </p:spTree>
    <p:extLst>
      <p:ext uri="{BB962C8B-B14F-4D97-AF65-F5344CB8AC3E}">
        <p14:creationId xmlns:p14="http://schemas.microsoft.com/office/powerpoint/2010/main" val="657113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27</a:t>
            </a:fld>
            <a:endParaRPr lang="en-AU" dirty="0"/>
          </a:p>
        </p:txBody>
      </p:sp>
    </p:spTree>
    <p:extLst>
      <p:ext uri="{BB962C8B-B14F-4D97-AF65-F5344CB8AC3E}">
        <p14:creationId xmlns:p14="http://schemas.microsoft.com/office/powerpoint/2010/main" val="220510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29</a:t>
            </a:fld>
            <a:endParaRPr lang="en-AU" dirty="0"/>
          </a:p>
        </p:txBody>
      </p:sp>
    </p:spTree>
    <p:extLst>
      <p:ext uri="{BB962C8B-B14F-4D97-AF65-F5344CB8AC3E}">
        <p14:creationId xmlns:p14="http://schemas.microsoft.com/office/powerpoint/2010/main" val="669027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Graph showing number of notifiable </a:t>
            </a:r>
            <a:r>
              <a:rPr lang="en-AU" baseline="0" dirty="0"/>
              <a:t>incidents involving loss of control for mobile equipment</a:t>
            </a:r>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pPr>
                <a:defRPr/>
              </a:pPr>
              <a:t>30</a:t>
            </a:fld>
            <a:endParaRPr lang="en-AU" dirty="0"/>
          </a:p>
        </p:txBody>
      </p:sp>
    </p:spTree>
    <p:extLst>
      <p:ext uri="{BB962C8B-B14F-4D97-AF65-F5344CB8AC3E}">
        <p14:creationId xmlns:p14="http://schemas.microsoft.com/office/powerpoint/2010/main" val="217826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Graph showing number of notifiable </a:t>
            </a:r>
            <a:r>
              <a:rPr lang="en-AU" baseline="0" dirty="0"/>
              <a:t>incidents involving loss of control for mobile equipment</a:t>
            </a:r>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pPr>
                <a:defRPr/>
              </a:pPr>
              <a:t>31</a:t>
            </a:fld>
            <a:endParaRPr lang="en-AU" dirty="0"/>
          </a:p>
        </p:txBody>
      </p:sp>
    </p:spTree>
    <p:extLst>
      <p:ext uri="{BB962C8B-B14F-4D97-AF65-F5344CB8AC3E}">
        <p14:creationId xmlns:p14="http://schemas.microsoft.com/office/powerpoint/2010/main" val="400392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6F069AF-44D2-4C6D-AE48-1E7D6A984571}" type="slidenum">
              <a:rPr lang="en-AU" smtClean="0"/>
              <a:t>2</a:t>
            </a:fld>
            <a:endParaRPr lang="en-AU" dirty="0"/>
          </a:p>
        </p:txBody>
      </p:sp>
    </p:spTree>
    <p:extLst>
      <p:ext uri="{BB962C8B-B14F-4D97-AF65-F5344CB8AC3E}">
        <p14:creationId xmlns:p14="http://schemas.microsoft.com/office/powerpoint/2010/main" val="192197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Graph showing number of notifiable </a:t>
            </a:r>
            <a:r>
              <a:rPr lang="en-AU" baseline="0" dirty="0"/>
              <a:t>incidents involving loss of control for mobile equipment</a:t>
            </a:r>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pPr>
                <a:defRPr/>
              </a:pPr>
              <a:t>32</a:t>
            </a:fld>
            <a:endParaRPr lang="en-AU" dirty="0"/>
          </a:p>
        </p:txBody>
      </p:sp>
    </p:spTree>
    <p:extLst>
      <p:ext uri="{BB962C8B-B14F-4D97-AF65-F5344CB8AC3E}">
        <p14:creationId xmlns:p14="http://schemas.microsoft.com/office/powerpoint/2010/main" val="334370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By the way this is in line with Internationally accepted models of road safety and those of Main roads WA.</a:t>
            </a:r>
          </a:p>
          <a:p>
            <a:endParaRPr lang="en-AU" dirty="0"/>
          </a:p>
          <a:p>
            <a:r>
              <a:rPr lang="en-AU" dirty="0"/>
              <a:t>Safe System Approach of Main roads WA</a:t>
            </a:r>
          </a:p>
          <a:p>
            <a:endParaRPr lang="en-AU" dirty="0"/>
          </a:p>
          <a:p>
            <a:r>
              <a:rPr lang="en-AU" dirty="0"/>
              <a:t>Safe System is a philosophy that has been incorporated into our road safety strategy "The Road Towards Zero". The Safe System acknowledges that human error within the transport system is inevitable, and that when it does occur the system makes allowance for these errors so as to minimise the risk of serious injury or death.</a:t>
            </a:r>
          </a:p>
          <a:p>
            <a:endParaRPr lang="en-AU" dirty="0"/>
          </a:p>
          <a:p>
            <a:r>
              <a:rPr lang="en-AU" dirty="0"/>
              <a:t>The Safe System approach is based on four key cornerstones:</a:t>
            </a:r>
          </a:p>
          <a:p>
            <a:endParaRPr lang="en-AU" dirty="0"/>
          </a:p>
          <a:p>
            <a:r>
              <a:rPr lang="en-AU" dirty="0"/>
              <a:t>Safer vehicles</a:t>
            </a:r>
          </a:p>
          <a:p>
            <a:r>
              <a:rPr lang="en-AU" dirty="0"/>
              <a:t>Safer speeds</a:t>
            </a:r>
          </a:p>
          <a:p>
            <a:r>
              <a:rPr lang="en-AU" dirty="0"/>
              <a:t>Safer drivers</a:t>
            </a:r>
          </a:p>
          <a:p>
            <a:r>
              <a:rPr lang="en-AU" dirty="0"/>
              <a:t>Safer roads and roadsides</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33</a:t>
            </a:fld>
            <a:endParaRPr lang="en-AU"/>
          </a:p>
        </p:txBody>
      </p:sp>
    </p:spTree>
    <p:extLst>
      <p:ext uri="{BB962C8B-B14F-4D97-AF65-F5344CB8AC3E}">
        <p14:creationId xmlns:p14="http://schemas.microsoft.com/office/powerpoint/2010/main" val="3224966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6F069AF-44D2-4C6D-AE48-1E7D6A984571}" type="slidenum">
              <a:rPr lang="en-AU" smtClean="0"/>
              <a:t>34</a:t>
            </a:fld>
            <a:endParaRPr lang="en-AU" dirty="0"/>
          </a:p>
        </p:txBody>
      </p:sp>
    </p:spTree>
    <p:extLst>
      <p:ext uri="{BB962C8B-B14F-4D97-AF65-F5344CB8AC3E}">
        <p14:creationId xmlns:p14="http://schemas.microsoft.com/office/powerpoint/2010/main" val="3804571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AU" sz="1200" dirty="0">
                <a:latin typeface="Malgun Gothic" panose="020B0503020000020004" pitchFamily="34" charset="-127"/>
                <a:ea typeface="Malgun Gothic" panose="020B0503020000020004" pitchFamily="34" charset="-127"/>
              </a:rPr>
              <a:t>The Awards are outlined on pages 10 and 11 of the latest edition of the Resources Safety Matters magazine</a:t>
            </a:r>
            <a:endParaRPr lang="en-US" sz="1200" dirty="0">
              <a:latin typeface="Malgun Gothic" panose="020B0503020000020004" pitchFamily="34" charset="-127"/>
              <a:ea typeface="Malgun Gothic" panose="020B0503020000020004" pitchFamily="34" charset="-127"/>
            </a:endParaRPr>
          </a:p>
          <a:p>
            <a:pPr marL="239226" indent="-239226">
              <a:buFont typeface="+mj-lt"/>
              <a:buAutoNum type="arabicPeriod"/>
            </a:pPr>
            <a:endParaRPr lang="en-US" dirty="0"/>
          </a:p>
        </p:txBody>
      </p:sp>
      <p:sp>
        <p:nvSpPr>
          <p:cNvPr id="5" name="Footer Placeholder 4"/>
          <p:cNvSpPr>
            <a:spLocks noGrp="1"/>
          </p:cNvSpPr>
          <p:nvPr>
            <p:ph type="ftr" sz="quarter" idx="11"/>
          </p:nvPr>
        </p:nvSpPr>
        <p:spPr/>
        <p:txBody>
          <a:bodyPr/>
          <a:lstStyle/>
          <a:p>
            <a:r>
              <a:rPr lang="en-GB" dirty="0"/>
              <a:t>Copyright 2016 Dr Marcus Cattani</a:t>
            </a:r>
            <a:endParaRPr lang="en-AU" dirty="0"/>
          </a:p>
        </p:txBody>
      </p:sp>
      <p:sp>
        <p:nvSpPr>
          <p:cNvPr id="6" name="Header Placeholder 5"/>
          <p:cNvSpPr>
            <a:spLocks noGrp="1"/>
          </p:cNvSpPr>
          <p:nvPr>
            <p:ph type="hdr" sz="quarter" idx="12"/>
          </p:nvPr>
        </p:nvSpPr>
        <p:spPr/>
        <p:txBody>
          <a:bodyPr/>
          <a:lstStyle/>
          <a:p>
            <a:r>
              <a:rPr lang="en-GB" dirty="0"/>
              <a:t>Risk Management in the Resources Sector</a:t>
            </a:r>
            <a:endParaRPr lang="en-AU" dirty="0"/>
          </a:p>
        </p:txBody>
      </p:sp>
      <p:sp>
        <p:nvSpPr>
          <p:cNvPr id="7" name="Date Placeholder 6"/>
          <p:cNvSpPr>
            <a:spLocks noGrp="1"/>
          </p:cNvSpPr>
          <p:nvPr>
            <p:ph type="dt" idx="13"/>
          </p:nvPr>
        </p:nvSpPr>
        <p:spPr/>
        <p:txBody>
          <a:bodyPr/>
          <a:lstStyle/>
          <a:p>
            <a:endParaRPr lang="en-AU" dirty="0"/>
          </a:p>
        </p:txBody>
      </p:sp>
    </p:spTree>
    <p:extLst>
      <p:ext uri="{BB962C8B-B14F-4D97-AF65-F5344CB8AC3E}">
        <p14:creationId xmlns:p14="http://schemas.microsoft.com/office/powerpoint/2010/main" val="20921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674688" y="808038"/>
            <a:ext cx="5387975" cy="4041775"/>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3487" y="5118182"/>
            <a:ext cx="5390907" cy="4849067"/>
          </a:xfrm>
          <a:prstGeom prst="rect">
            <a:avLst/>
          </a:prstGeom>
          <a:noFill/>
        </p:spPr>
        <p:txBody>
          <a:bodyPr wrap="square" numCol="1" anchor="t" anchorCtr="0" compatLnSpc="1">
            <a:prstTxWarp prst="textNoShape">
              <a:avLst/>
            </a:prstTxWarp>
          </a:bodyPr>
          <a:lstStyle/>
          <a:p>
            <a:endParaRPr lang="en-AU" dirty="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3</a:t>
            </a:fld>
            <a:endParaRPr lang="en-AU" dirty="0">
              <a:solidFill>
                <a:prstClr val="black"/>
              </a:solidFill>
            </a:endParaRPr>
          </a:p>
        </p:txBody>
      </p:sp>
    </p:spTree>
    <p:extLst>
      <p:ext uri="{BB962C8B-B14F-4D97-AF65-F5344CB8AC3E}">
        <p14:creationId xmlns:p14="http://schemas.microsoft.com/office/powerpoint/2010/main" val="360867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normAutofit fontScale="55000" lnSpcReduction="20000"/>
          </a:bodyPr>
          <a:lstStyle/>
          <a:p>
            <a:r>
              <a:rPr lang="en-AU" dirty="0"/>
              <a:t>Towards 2020 commitments details the goals, focus areas and measures of success for safety and health initiatives undertaken by the regulator.</a:t>
            </a:r>
          </a:p>
          <a:p>
            <a:endParaRPr lang="en-AU" dirty="0"/>
          </a:p>
          <a:p>
            <a:r>
              <a:rPr lang="en-AU" dirty="0"/>
              <a:t>Progress on these commitments will be reported annually.  Examples of progress reporting include online news items, Resources Safety Matters articles, publications, web pages or case studies.</a:t>
            </a:r>
          </a:p>
          <a:p>
            <a:endParaRPr lang="en-AU" dirty="0"/>
          </a:p>
          <a:p>
            <a:r>
              <a:rPr lang="en-AU" dirty="0"/>
              <a:t>Completed commitments will be archived and be made available to industry online.</a:t>
            </a:r>
          </a:p>
          <a:p>
            <a:endParaRPr lang="en-AU" dirty="0"/>
          </a:p>
          <a:p>
            <a:r>
              <a:rPr lang="en-AU" dirty="0"/>
              <a:t>(Commitments summary - clockwise) </a:t>
            </a:r>
          </a:p>
          <a:p>
            <a:endParaRPr lang="en-AU" dirty="0"/>
          </a:p>
          <a:p>
            <a:r>
              <a:rPr lang="en-AU" dirty="0"/>
              <a:t>Modernised legislation – Modernised, consolidated legislation covering mining, petroleum, MHF and geothermal energy;</a:t>
            </a:r>
          </a:p>
          <a:p>
            <a:endParaRPr lang="en-AU" dirty="0"/>
          </a:p>
          <a:p>
            <a:r>
              <a:rPr lang="en-AU" dirty="0"/>
              <a:t>Human and organisational factors - Routine application of human and organisational factors principles to safety and health management</a:t>
            </a:r>
          </a:p>
          <a:p>
            <a:endParaRPr lang="en-AU" dirty="0"/>
          </a:p>
          <a:p>
            <a:r>
              <a:rPr lang="en-AU" dirty="0"/>
              <a:t>Mental health and wellbeing - Improved workplace mental health and wellbeing in the resources sector</a:t>
            </a:r>
          </a:p>
          <a:p>
            <a:endParaRPr lang="en-AU" dirty="0"/>
          </a:p>
          <a:p>
            <a:r>
              <a:rPr lang="en-AU" dirty="0"/>
              <a:t>Safety regulation system (SRS) enhancements - Fully integrated online systems that streamline administration and regulatory functions</a:t>
            </a:r>
          </a:p>
          <a:p>
            <a:endParaRPr lang="en-AU"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a:t>Ground control - Improved ground control management</a:t>
            </a:r>
          </a:p>
          <a:p>
            <a:endParaRPr lang="en-AU" dirty="0"/>
          </a:p>
          <a:p>
            <a:r>
              <a:rPr lang="en-AU" dirty="0"/>
              <a:t>NORM</a:t>
            </a:r>
            <a:r>
              <a:rPr lang="en-AU" baseline="0" dirty="0"/>
              <a:t> </a:t>
            </a:r>
            <a:r>
              <a:rPr lang="en-AU" dirty="0"/>
              <a:t>- Improved radiation safety management of naturally occurring radioactive material (NORM)</a:t>
            </a:r>
          </a:p>
          <a:p>
            <a:endParaRPr lang="en-AU" dirty="0"/>
          </a:p>
          <a:p>
            <a:r>
              <a:rPr lang="en-AU" dirty="0"/>
              <a:t>Risk-based resourcing - Appropriate targeting of compliance and enforcement efforts (right tool, right place, right time)</a:t>
            </a:r>
          </a:p>
          <a:p>
            <a:endParaRPr lang="en-AU" dirty="0"/>
          </a:p>
          <a:p>
            <a:r>
              <a:rPr lang="en-AU" dirty="0"/>
              <a:t>Nano diesel particulate matter - Increased understanding and control of health impacts of diesel particulate matter (DPM), particularly nano diesel particulate matter (nDPM)</a:t>
            </a:r>
          </a:p>
          <a:p>
            <a:endParaRPr lang="en-AU" dirty="0"/>
          </a:p>
          <a:p>
            <a:r>
              <a:rPr lang="en-AU" dirty="0"/>
              <a:t>Emergency preparedness - Improved emergency preparedness and safe systems for those working away from readily accessible infrastructure and support services</a:t>
            </a:r>
          </a:p>
          <a:p>
            <a:endParaRPr lang="en-AU" dirty="0"/>
          </a:p>
          <a:p>
            <a:r>
              <a:rPr lang="en-AU" dirty="0"/>
              <a:t>Traffic management - Improved traffic management practices</a:t>
            </a:r>
          </a:p>
          <a:p>
            <a:endParaRPr lang="en-AU" dirty="0"/>
          </a:p>
          <a:p>
            <a:r>
              <a:rPr lang="en-AU" dirty="0"/>
              <a:t>Ventilation management - Improved ventilation practices and compliance</a:t>
            </a:r>
          </a:p>
          <a:p>
            <a:endParaRPr lang="en-US" altLang="en-US" dirty="0"/>
          </a:p>
        </p:txBody>
      </p:sp>
      <p:sp>
        <p:nvSpPr>
          <p:cNvPr id="4" name="Slide Number Placeholder 3"/>
          <p:cNvSpPr>
            <a:spLocks noGrp="1"/>
          </p:cNvSpPr>
          <p:nvPr>
            <p:ph type="sldNum" sz="quarter" idx="5"/>
          </p:nvPr>
        </p:nvSpPr>
        <p:spPr/>
        <p:txBody>
          <a:bodyPr/>
          <a:lstStyle/>
          <a:p>
            <a:pPr>
              <a:defRPr/>
            </a:pPr>
            <a:fld id="{CBA17A33-59C0-4046-A7E3-3D671A44216D}" type="slidenum">
              <a:rPr lang="en-AU" smtClean="0">
                <a:solidFill>
                  <a:prstClr val="black"/>
                </a:solidFill>
              </a:rPr>
              <a:pPr>
                <a:defRPr/>
              </a:pPr>
              <a:t>4</a:t>
            </a:fld>
            <a:endParaRPr lang="en-AU" dirty="0">
              <a:solidFill>
                <a:prstClr val="black"/>
              </a:solidFill>
            </a:endParaRPr>
          </a:p>
        </p:txBody>
      </p:sp>
    </p:spTree>
    <p:extLst>
      <p:ext uri="{BB962C8B-B14F-4D97-AF65-F5344CB8AC3E}">
        <p14:creationId xmlns:p14="http://schemas.microsoft.com/office/powerpoint/2010/main" val="85958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674688" y="808038"/>
            <a:ext cx="5387975" cy="4041775"/>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3487" y="5118182"/>
            <a:ext cx="5390907" cy="4849067"/>
          </a:xfrm>
          <a:prstGeom prst="rect">
            <a:avLst/>
          </a:prstGeom>
          <a:noFill/>
        </p:spPr>
        <p:txBody>
          <a:bodyPr wrap="square" numCol="1" anchor="t" anchorCtr="0" compatLnSpc="1">
            <a:prstTxWarp prst="textNoShape">
              <a:avLst/>
            </a:prstTxWarp>
          </a:bodyPr>
          <a:lstStyle/>
          <a:p>
            <a:endParaRPr lang="en-AU" dirty="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377051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674688" y="808038"/>
            <a:ext cx="5387975" cy="4041775"/>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3487" y="5118182"/>
            <a:ext cx="5390907" cy="4849067"/>
          </a:xfrm>
          <a:prstGeom prst="rect">
            <a:avLst/>
          </a:prstGeom>
          <a:noFill/>
        </p:spPr>
        <p:txBody>
          <a:bodyPr wrap="square" numCol="1" anchor="t" anchorCtr="0" compatLnSpc="1">
            <a:prstTxWarp prst="textNoShape">
              <a:avLst/>
            </a:prstTxWarp>
          </a:bodyPr>
          <a:lstStyle/>
          <a:p>
            <a:endParaRPr lang="en-AU" dirty="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6</a:t>
            </a:fld>
            <a:endParaRPr lang="en-AU" dirty="0">
              <a:solidFill>
                <a:prstClr val="black"/>
              </a:solidFill>
            </a:endParaRPr>
          </a:p>
        </p:txBody>
      </p:sp>
    </p:spTree>
    <p:extLst>
      <p:ext uri="{BB962C8B-B14F-4D97-AF65-F5344CB8AC3E}">
        <p14:creationId xmlns:p14="http://schemas.microsoft.com/office/powerpoint/2010/main" val="104873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674688" y="808038"/>
            <a:ext cx="5387975" cy="4041775"/>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3487" y="5118182"/>
            <a:ext cx="5390907" cy="4849067"/>
          </a:xfrm>
          <a:prstGeom prst="rect">
            <a:avLst/>
          </a:prstGeom>
          <a:noFill/>
        </p:spPr>
        <p:txBody>
          <a:bodyPr wrap="square" numCol="1" anchor="t" anchorCtr="0" compatLnSpc="1">
            <a:prstTxWarp prst="textNoShape">
              <a:avLst/>
            </a:prstTxWarp>
          </a:bodyPr>
          <a:lstStyle/>
          <a:p>
            <a:endParaRPr lang="en-AU" dirty="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7</a:t>
            </a:fld>
            <a:endParaRPr lang="en-AU" dirty="0">
              <a:solidFill>
                <a:prstClr val="black"/>
              </a:solidFill>
            </a:endParaRPr>
          </a:p>
        </p:txBody>
      </p:sp>
    </p:spTree>
    <p:extLst>
      <p:ext uri="{BB962C8B-B14F-4D97-AF65-F5344CB8AC3E}">
        <p14:creationId xmlns:p14="http://schemas.microsoft.com/office/powerpoint/2010/main" val="265785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8</a:t>
            </a:fld>
            <a:endParaRPr lang="en-AU" dirty="0"/>
          </a:p>
        </p:txBody>
      </p:sp>
    </p:spTree>
    <p:extLst>
      <p:ext uri="{BB962C8B-B14F-4D97-AF65-F5344CB8AC3E}">
        <p14:creationId xmlns:p14="http://schemas.microsoft.com/office/powerpoint/2010/main" val="84357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9</a:t>
            </a:fld>
            <a:endParaRPr lang="en-AU" dirty="0"/>
          </a:p>
        </p:txBody>
      </p:sp>
    </p:spTree>
    <p:extLst>
      <p:ext uri="{BB962C8B-B14F-4D97-AF65-F5344CB8AC3E}">
        <p14:creationId xmlns:p14="http://schemas.microsoft.com/office/powerpoint/2010/main" val="1285802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endParaRPr lang="en-AU"/>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5510780" y="4485118"/>
            <a:ext cx="375603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323850" y="452967"/>
            <a:ext cx="4824214"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452669"/>
            <a:ext cx="3887986"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7594937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1442258"/>
          </a:xfrm>
          <a:prstGeom prst="rect">
            <a:avLst/>
          </a:prstGeom>
        </p:spPr>
      </p:pic>
      <p:sp>
        <p:nvSpPr>
          <p:cNvPr id="9" name="Text Placeholder 8"/>
          <p:cNvSpPr>
            <a:spLocks noGrp="1"/>
          </p:cNvSpPr>
          <p:nvPr>
            <p:ph type="body" sz="quarter" idx="10" hasCustomPrompt="1"/>
          </p:nvPr>
        </p:nvSpPr>
        <p:spPr>
          <a:xfrm>
            <a:off x="542925" y="1984976"/>
            <a:ext cx="3971925" cy="725273"/>
          </a:xfrm>
        </p:spPr>
        <p:txBody>
          <a:bodyPr anchor="ctr">
            <a:normAutofit/>
          </a:bodyPr>
          <a:lstStyle>
            <a:lvl1pPr marL="0" indent="0" algn="ctr">
              <a:buNone/>
              <a:defRPr sz="3200" b="1" baseline="0">
                <a:solidFill>
                  <a:srgbClr val="0E6E71"/>
                </a:solidFill>
              </a:defRPr>
            </a:lvl1pPr>
          </a:lstStyle>
          <a:p>
            <a:pPr lvl="0"/>
            <a:r>
              <a:rPr lang="en-AU" dirty="0"/>
              <a:t>Enter Title Here</a:t>
            </a:r>
          </a:p>
        </p:txBody>
      </p:sp>
      <p:sp>
        <p:nvSpPr>
          <p:cNvPr id="10" name="Text Placeholder 8"/>
          <p:cNvSpPr>
            <a:spLocks noGrp="1"/>
          </p:cNvSpPr>
          <p:nvPr>
            <p:ph type="body" sz="quarter" idx="11" hasCustomPrompt="1"/>
          </p:nvPr>
        </p:nvSpPr>
        <p:spPr>
          <a:xfrm>
            <a:off x="542925" y="4176242"/>
            <a:ext cx="3971925" cy="428710"/>
          </a:xfrm>
        </p:spPr>
        <p:txBody>
          <a:bodyPr anchor="ctr">
            <a:normAutofit/>
          </a:bodyPr>
          <a:lstStyle>
            <a:lvl1pPr marL="0" indent="0" algn="ctr">
              <a:buNone/>
              <a:defRPr sz="2000" b="0" baseline="0">
                <a:solidFill>
                  <a:srgbClr val="8E1A16"/>
                </a:solidFill>
              </a:defRPr>
            </a:lvl1pPr>
          </a:lstStyle>
          <a:p>
            <a:pPr lvl="0"/>
            <a:r>
              <a:rPr lang="en-AU" dirty="0"/>
              <a:t>Presented by</a:t>
            </a:r>
          </a:p>
        </p:txBody>
      </p:sp>
      <p:sp>
        <p:nvSpPr>
          <p:cNvPr id="11" name="Text Placeholder 8"/>
          <p:cNvSpPr>
            <a:spLocks noGrp="1"/>
          </p:cNvSpPr>
          <p:nvPr>
            <p:ph type="body" sz="quarter" idx="12" hasCustomPrompt="1"/>
          </p:nvPr>
        </p:nvSpPr>
        <p:spPr>
          <a:xfrm>
            <a:off x="542925" y="4892934"/>
            <a:ext cx="3971925" cy="428710"/>
          </a:xfrm>
        </p:spPr>
        <p:txBody>
          <a:bodyPr anchor="ctr">
            <a:normAutofit/>
          </a:bodyPr>
          <a:lstStyle>
            <a:lvl1pPr marL="0" indent="0" algn="ctr">
              <a:buNone/>
              <a:defRPr sz="2800" b="1" baseline="0">
                <a:solidFill>
                  <a:srgbClr val="8E1A16"/>
                </a:solidFill>
              </a:defRPr>
            </a:lvl1pPr>
          </a:lstStyle>
          <a:p>
            <a:pPr lvl="0"/>
            <a:r>
              <a:rPr lang="en-AU" dirty="0"/>
              <a:t>Enter Name Here</a:t>
            </a:r>
          </a:p>
        </p:txBody>
      </p:sp>
      <p:sp>
        <p:nvSpPr>
          <p:cNvPr id="13" name="Picture Placeholder 12"/>
          <p:cNvSpPr>
            <a:spLocks noGrp="1"/>
          </p:cNvSpPr>
          <p:nvPr>
            <p:ph type="pic" sz="quarter" idx="13"/>
          </p:nvPr>
        </p:nvSpPr>
        <p:spPr>
          <a:xfrm>
            <a:off x="4662488" y="1268413"/>
            <a:ext cx="4349750" cy="4884737"/>
          </a:xfrm>
        </p:spPr>
        <p:txBody>
          <a:bodyPr/>
          <a:lstStyle/>
          <a:p>
            <a:r>
              <a:rPr lang="en-US" dirty="0"/>
              <a:t>Click icon to add picture</a:t>
            </a:r>
            <a:endParaRPr lang="en-AU" dirty="0"/>
          </a:p>
        </p:txBody>
      </p:sp>
    </p:spTree>
    <p:extLst>
      <p:ext uri="{BB962C8B-B14F-4D97-AF65-F5344CB8AC3E}">
        <p14:creationId xmlns:p14="http://schemas.microsoft.com/office/powerpoint/2010/main" val="187573793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239000" y="6500813"/>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67" r:id="rId8"/>
    <p:sldLayoutId id="2147483668" r:id="rId9"/>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oogle.com.au/url?sa=i&amp;rct=j&amp;q=&amp;esrc=s&amp;source=images&amp;cd=&amp;cad=rja&amp;uact=8&amp;ved=0ahUKEwi66ePEj4PWAhUB5WMKHeLVDNoQjRwIBw&amp;url=https://www.booktopia.com.au/ten-pathways-to-death-and-disaster-michael-quinlan/prod9781862879775.html&amp;psig=AFQjCNEfn-ECKadjs9H-yfX4jUEwr8jsZQ&amp;ust=1504325434372559"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4821" y="1124744"/>
            <a:ext cx="8516762" cy="4896544"/>
          </a:xfrm>
        </p:spPr>
        <p:txBody>
          <a:bodyPr/>
          <a:lstStyle/>
          <a:p>
            <a:pPr lvl="0">
              <a:defRPr/>
            </a:pPr>
            <a:r>
              <a:rPr lang="en-AU" sz="2000" dirty="0"/>
              <a:t>This presentation is based on the </a:t>
            </a:r>
            <a:r>
              <a:rPr lang="en-AU" sz="2000" dirty="0" smtClean="0"/>
              <a:t>content presented at the 2017 Mines Safety Roadshow in October 2017.</a:t>
            </a:r>
            <a:endParaRPr lang="en-AU" sz="2000" dirty="0"/>
          </a:p>
          <a:p>
            <a:pPr>
              <a:defRPr/>
            </a:pPr>
            <a:r>
              <a:rPr lang="en-AU" sz="2000" dirty="0"/>
              <a:t>Department of Mines, Industry Regulation and Safety(DMIRS)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2017.</a:t>
            </a:r>
          </a:p>
          <a:p>
            <a:pPr>
              <a:defRPr/>
            </a:pPr>
            <a:r>
              <a:rPr lang="en-AU" altLang="en-US" sz="2000" dirty="0"/>
              <a:t>For resources, information or clarification, please contact: </a:t>
            </a:r>
            <a:r>
              <a:rPr lang="en-AU" altLang="en-US" sz="2000" b="1" dirty="0">
                <a:solidFill>
                  <a:srgbClr val="0000FF"/>
                </a:solidFill>
              </a:rPr>
              <a:t>RSDComms@dmirs.wa.gov.au</a:t>
            </a:r>
            <a:r>
              <a:rPr lang="en-AU" altLang="en-US" sz="2000" b="1" dirty="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78700" y="305272"/>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77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3995719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10</a:t>
            </a:fld>
            <a:endParaRPr lang="en-US" dirty="0"/>
          </a:p>
        </p:txBody>
      </p:sp>
      <p:sp>
        <p:nvSpPr>
          <p:cNvPr id="7" name="Title 2">
            <a:extLst>
              <a:ext uri="{FF2B5EF4-FFF2-40B4-BE49-F238E27FC236}">
                <a16:creationId xmlns:a16="http://schemas.microsoft.com/office/drawing/2014/main" id="{2F2E45D5-D551-4549-BEEF-8A629DF5E1D5}"/>
              </a:ext>
            </a:extLst>
          </p:cNvPr>
          <p:cNvSpPr>
            <a:spLocks noGrp="1"/>
          </p:cNvSpPr>
          <p:nvPr>
            <p:ph type="title"/>
          </p:nvPr>
        </p:nvSpPr>
        <p:spPr>
          <a:xfrm>
            <a:off x="683566" y="146012"/>
            <a:ext cx="7848873" cy="655041"/>
          </a:xfrm>
          <a:solidFill>
            <a:schemeClr val="bg1"/>
          </a:solidFill>
        </p:spPr>
        <p:txBody>
          <a:bodyPr>
            <a:normAutofit/>
          </a:bodyPr>
          <a:lstStyle/>
          <a:p>
            <a:pPr algn="ctr" eaLnBrk="1" hangingPunct="1"/>
            <a:r>
              <a:rPr lang="en-AU" dirty="0"/>
              <a:t>WA mining</a:t>
            </a:r>
            <a:r>
              <a:rPr lang="en-AU" altLang="en-US" dirty="0"/>
              <a:t> – </a:t>
            </a:r>
            <a:r>
              <a:rPr lang="en-AU" dirty="0"/>
              <a:t>serious injuries (July-Dec 2013)</a:t>
            </a:r>
          </a:p>
        </p:txBody>
      </p:sp>
      <p:graphicFrame>
        <p:nvGraphicFramePr>
          <p:cNvPr id="4" name="Table 3"/>
          <p:cNvGraphicFramePr>
            <a:graphicFrameLocks noGrp="1"/>
          </p:cNvGraphicFramePr>
          <p:nvPr>
            <p:extLst/>
          </p:nvPr>
        </p:nvGraphicFramePr>
        <p:xfrm>
          <a:off x="683567" y="692696"/>
          <a:ext cx="7848873" cy="5298440"/>
        </p:xfrm>
        <a:graphic>
          <a:graphicData uri="http://schemas.openxmlformats.org/drawingml/2006/table">
            <a:tbl>
              <a:tblPr firstRow="1" bandRow="1">
                <a:tableStyleId>{5C22544A-7EE6-4342-B048-85BDC9FD1C3A}</a:tableStyleId>
              </a:tblPr>
              <a:tblGrid>
                <a:gridCol w="3960441">
                  <a:extLst>
                    <a:ext uri="{9D8B030D-6E8A-4147-A177-3AD203B41FA5}">
                      <a16:colId xmlns:a16="http://schemas.microsoft.com/office/drawing/2014/main" val="1428437174"/>
                    </a:ext>
                  </a:extLst>
                </a:gridCol>
                <a:gridCol w="1512168">
                  <a:extLst>
                    <a:ext uri="{9D8B030D-6E8A-4147-A177-3AD203B41FA5}">
                      <a16:colId xmlns:a16="http://schemas.microsoft.com/office/drawing/2014/main" val="3354093376"/>
                    </a:ext>
                  </a:extLst>
                </a:gridCol>
                <a:gridCol w="1368152">
                  <a:extLst>
                    <a:ext uri="{9D8B030D-6E8A-4147-A177-3AD203B41FA5}">
                      <a16:colId xmlns:a16="http://schemas.microsoft.com/office/drawing/2014/main" val="647281406"/>
                    </a:ext>
                  </a:extLst>
                </a:gridCol>
                <a:gridCol w="1008112">
                  <a:extLst>
                    <a:ext uri="{9D8B030D-6E8A-4147-A177-3AD203B41FA5}">
                      <a16:colId xmlns:a16="http://schemas.microsoft.com/office/drawing/2014/main" val="446179635"/>
                    </a:ext>
                  </a:extLst>
                </a:gridCol>
              </a:tblGrid>
              <a:tr h="370840">
                <a:tc>
                  <a:txBody>
                    <a:bodyPr/>
                    <a:lstStyle/>
                    <a:p>
                      <a:endParaRPr lang="en-AU" sz="1600" b="1" dirty="0"/>
                    </a:p>
                    <a:p>
                      <a:r>
                        <a:rPr lang="en-AU" sz="1600" b="1" dirty="0"/>
                        <a:t>Activity (Grouped)</a:t>
                      </a:r>
                    </a:p>
                  </a:txBody>
                  <a:tcPr>
                    <a:solidFill>
                      <a:schemeClr val="accent1">
                        <a:lumMod val="50000"/>
                      </a:schemeClr>
                    </a:solidFill>
                  </a:tcPr>
                </a:tc>
                <a:tc>
                  <a:txBody>
                    <a:bodyPr/>
                    <a:lstStyle/>
                    <a:p>
                      <a:pPr algn="ctr"/>
                      <a:r>
                        <a:rPr lang="en-AU" sz="1600" b="1" dirty="0"/>
                        <a:t>Amputation, fracture, crush injury</a:t>
                      </a:r>
                    </a:p>
                  </a:txBody>
                  <a:tcPr>
                    <a:solidFill>
                      <a:schemeClr val="accent1">
                        <a:lumMod val="50000"/>
                      </a:schemeClr>
                    </a:solidFill>
                  </a:tcPr>
                </a:tc>
                <a:tc>
                  <a:txBody>
                    <a:bodyPr/>
                    <a:lstStyle/>
                    <a:p>
                      <a:pPr algn="ctr"/>
                      <a:r>
                        <a:rPr lang="en-AU" sz="1600" b="1" dirty="0"/>
                        <a:t>Dislocation, laceration, contusion</a:t>
                      </a:r>
                    </a:p>
                  </a:txBody>
                  <a:tcPr>
                    <a:solidFill>
                      <a:schemeClr val="accent1">
                        <a:lumMod val="50000"/>
                      </a:schemeClr>
                    </a:solidFill>
                  </a:tcPr>
                </a:tc>
                <a:tc>
                  <a:txBody>
                    <a:bodyPr/>
                    <a:lstStyle/>
                    <a:p>
                      <a:pPr algn="ctr"/>
                      <a:endParaRPr lang="en-AU" sz="1600" b="1" dirty="0"/>
                    </a:p>
                    <a:p>
                      <a:pPr algn="ctr"/>
                      <a:r>
                        <a:rPr lang="en-AU" sz="1600" b="1" dirty="0"/>
                        <a:t>Total</a:t>
                      </a:r>
                    </a:p>
                  </a:txBody>
                  <a:tcPr>
                    <a:solidFill>
                      <a:schemeClr val="accent1">
                        <a:lumMod val="50000"/>
                      </a:schemeClr>
                    </a:solidFill>
                  </a:tcPr>
                </a:tc>
                <a:extLst>
                  <a:ext uri="{0D108BD9-81ED-4DB2-BD59-A6C34878D82A}">
                    <a16:rowId xmlns:a16="http://schemas.microsoft.com/office/drawing/2014/main" val="4009162651"/>
                  </a:ext>
                </a:extLst>
              </a:tr>
              <a:tr h="370840">
                <a:tc>
                  <a:txBody>
                    <a:bodyPr/>
                    <a:lstStyle/>
                    <a:p>
                      <a:r>
                        <a:rPr lang="en-AU" sz="1600" dirty="0"/>
                        <a:t>Crushed or caught between or against</a:t>
                      </a:r>
                    </a:p>
                  </a:txBody>
                  <a:tcPr/>
                </a:tc>
                <a:tc>
                  <a:txBody>
                    <a:bodyPr/>
                    <a:lstStyle/>
                    <a:p>
                      <a:pPr algn="ctr"/>
                      <a:r>
                        <a:rPr lang="en-AU" sz="1600" dirty="0"/>
                        <a:t>26</a:t>
                      </a:r>
                    </a:p>
                  </a:txBody>
                  <a:tcPr/>
                </a:tc>
                <a:tc>
                  <a:txBody>
                    <a:bodyPr/>
                    <a:lstStyle/>
                    <a:p>
                      <a:pPr algn="ctr"/>
                      <a:r>
                        <a:rPr lang="en-AU" sz="1600" dirty="0"/>
                        <a:t>17</a:t>
                      </a:r>
                    </a:p>
                  </a:txBody>
                  <a:tcPr/>
                </a:tc>
                <a:tc>
                  <a:txBody>
                    <a:bodyPr/>
                    <a:lstStyle/>
                    <a:p>
                      <a:pPr algn="ctr"/>
                      <a:r>
                        <a:rPr lang="en-AU" sz="1600" dirty="0"/>
                        <a:t>43</a:t>
                      </a:r>
                    </a:p>
                  </a:txBody>
                  <a:tcPr/>
                </a:tc>
                <a:extLst>
                  <a:ext uri="{0D108BD9-81ED-4DB2-BD59-A6C34878D82A}">
                    <a16:rowId xmlns:a16="http://schemas.microsoft.com/office/drawing/2014/main" val="320634766"/>
                  </a:ext>
                </a:extLst>
              </a:tr>
              <a:tr h="370840">
                <a:tc>
                  <a:txBody>
                    <a:bodyPr/>
                    <a:lstStyle/>
                    <a:p>
                      <a:r>
                        <a:rPr lang="en-AU" sz="1600" dirty="0"/>
                        <a:t>Falls and slips – level surface</a:t>
                      </a:r>
                    </a:p>
                  </a:txBody>
                  <a:tcPr/>
                </a:tc>
                <a:tc>
                  <a:txBody>
                    <a:bodyPr/>
                    <a:lstStyle/>
                    <a:p>
                      <a:pPr algn="ctr"/>
                      <a:r>
                        <a:rPr lang="en-AU" sz="1600" dirty="0"/>
                        <a:t>17</a:t>
                      </a:r>
                    </a:p>
                  </a:txBody>
                  <a:tcPr/>
                </a:tc>
                <a:tc>
                  <a:txBody>
                    <a:bodyPr/>
                    <a:lstStyle/>
                    <a:p>
                      <a:pPr algn="ctr"/>
                      <a:r>
                        <a:rPr lang="en-AU" sz="1600" dirty="0"/>
                        <a:t>13</a:t>
                      </a:r>
                      <a:r>
                        <a:rPr lang="en-AU" sz="1600" baseline="0" dirty="0"/>
                        <a:t> </a:t>
                      </a:r>
                      <a:endParaRPr lang="en-AU" sz="1600" dirty="0"/>
                    </a:p>
                  </a:txBody>
                  <a:tcPr/>
                </a:tc>
                <a:tc>
                  <a:txBody>
                    <a:bodyPr/>
                    <a:lstStyle/>
                    <a:p>
                      <a:pPr algn="ctr"/>
                      <a:r>
                        <a:rPr lang="en-AU" sz="1600" dirty="0"/>
                        <a:t>30</a:t>
                      </a:r>
                    </a:p>
                  </a:txBody>
                  <a:tcPr/>
                </a:tc>
                <a:extLst>
                  <a:ext uri="{0D108BD9-81ED-4DB2-BD59-A6C34878D82A}">
                    <a16:rowId xmlns:a16="http://schemas.microsoft.com/office/drawing/2014/main" val="1819952848"/>
                  </a:ext>
                </a:extLst>
              </a:tr>
              <a:tr h="370840">
                <a:tc>
                  <a:txBody>
                    <a:bodyPr/>
                    <a:lstStyle/>
                    <a:p>
                      <a:r>
                        <a:rPr lang="en-AU" sz="1600" dirty="0"/>
                        <a:t>Falls and slips – elevated workplace</a:t>
                      </a:r>
                    </a:p>
                  </a:txBody>
                  <a:tcPr/>
                </a:tc>
                <a:tc>
                  <a:txBody>
                    <a:bodyPr/>
                    <a:lstStyle/>
                    <a:p>
                      <a:pPr algn="ctr"/>
                      <a:r>
                        <a:rPr lang="en-AU" sz="1600" dirty="0"/>
                        <a:t>12</a:t>
                      </a:r>
                    </a:p>
                  </a:txBody>
                  <a:tcPr/>
                </a:tc>
                <a:tc>
                  <a:txBody>
                    <a:bodyPr/>
                    <a:lstStyle/>
                    <a:p>
                      <a:pPr algn="ctr"/>
                      <a:r>
                        <a:rPr lang="en-AU" sz="1600" dirty="0"/>
                        <a:t>9</a:t>
                      </a:r>
                    </a:p>
                  </a:txBody>
                  <a:tcPr/>
                </a:tc>
                <a:tc>
                  <a:txBody>
                    <a:bodyPr/>
                    <a:lstStyle/>
                    <a:p>
                      <a:pPr algn="ctr"/>
                      <a:r>
                        <a:rPr lang="en-AU" sz="1600" dirty="0"/>
                        <a:t>21</a:t>
                      </a:r>
                    </a:p>
                  </a:txBody>
                  <a:tcPr/>
                </a:tc>
                <a:extLst>
                  <a:ext uri="{0D108BD9-81ED-4DB2-BD59-A6C34878D82A}">
                    <a16:rowId xmlns:a16="http://schemas.microsoft.com/office/drawing/2014/main" val="3786697237"/>
                  </a:ext>
                </a:extLst>
              </a:tr>
              <a:tr h="370840">
                <a:tc>
                  <a:txBody>
                    <a:bodyPr/>
                    <a:lstStyle/>
                    <a:p>
                      <a:r>
                        <a:rPr lang="en-AU" sz="1600" dirty="0"/>
                        <a:t>Suspended or dropped item</a:t>
                      </a:r>
                    </a:p>
                  </a:txBody>
                  <a:tcPr/>
                </a:tc>
                <a:tc>
                  <a:txBody>
                    <a:bodyPr/>
                    <a:lstStyle/>
                    <a:p>
                      <a:pPr algn="ctr"/>
                      <a:r>
                        <a:rPr lang="en-AU" sz="1600" dirty="0"/>
                        <a:t>16</a:t>
                      </a:r>
                    </a:p>
                  </a:txBody>
                  <a:tcPr/>
                </a:tc>
                <a:tc>
                  <a:txBody>
                    <a:bodyPr/>
                    <a:lstStyle/>
                    <a:p>
                      <a:pPr algn="ctr"/>
                      <a:r>
                        <a:rPr lang="en-AU" sz="1600" dirty="0"/>
                        <a:t>8</a:t>
                      </a:r>
                    </a:p>
                  </a:txBody>
                  <a:tcPr/>
                </a:tc>
                <a:tc>
                  <a:txBody>
                    <a:bodyPr/>
                    <a:lstStyle/>
                    <a:p>
                      <a:pPr algn="ctr"/>
                      <a:r>
                        <a:rPr lang="en-AU" sz="1600" dirty="0"/>
                        <a:t>24</a:t>
                      </a:r>
                    </a:p>
                  </a:txBody>
                  <a:tcPr/>
                </a:tc>
                <a:extLst>
                  <a:ext uri="{0D108BD9-81ED-4DB2-BD59-A6C34878D82A}">
                    <a16:rowId xmlns:a16="http://schemas.microsoft.com/office/drawing/2014/main" val="2767502143"/>
                  </a:ext>
                </a:extLst>
              </a:tr>
              <a:tr h="370840">
                <a:tc>
                  <a:txBody>
                    <a:bodyPr/>
                    <a:lstStyle/>
                    <a:p>
                      <a:r>
                        <a:rPr lang="en-AU" sz="1600" dirty="0"/>
                        <a:t>Hand tools manual and power</a:t>
                      </a:r>
                    </a:p>
                  </a:txBody>
                  <a:tcPr/>
                </a:tc>
                <a:tc>
                  <a:txBody>
                    <a:bodyPr/>
                    <a:lstStyle/>
                    <a:p>
                      <a:pPr algn="ctr"/>
                      <a:r>
                        <a:rPr lang="en-AU" sz="1600" dirty="0"/>
                        <a:t>12</a:t>
                      </a:r>
                    </a:p>
                  </a:txBody>
                  <a:tcPr/>
                </a:tc>
                <a:tc>
                  <a:txBody>
                    <a:bodyPr/>
                    <a:lstStyle/>
                    <a:p>
                      <a:pPr algn="ctr"/>
                      <a:r>
                        <a:rPr lang="en-AU" sz="1600" dirty="0"/>
                        <a:t>11</a:t>
                      </a:r>
                    </a:p>
                  </a:txBody>
                  <a:tcPr/>
                </a:tc>
                <a:tc>
                  <a:txBody>
                    <a:bodyPr/>
                    <a:lstStyle/>
                    <a:p>
                      <a:pPr algn="ctr"/>
                      <a:r>
                        <a:rPr lang="en-AU" sz="1600" dirty="0"/>
                        <a:t>23</a:t>
                      </a:r>
                    </a:p>
                  </a:txBody>
                  <a:tcPr/>
                </a:tc>
                <a:extLst>
                  <a:ext uri="{0D108BD9-81ED-4DB2-BD59-A6C34878D82A}">
                    <a16:rowId xmlns:a16="http://schemas.microsoft.com/office/drawing/2014/main" val="1089490109"/>
                  </a:ext>
                </a:extLst>
              </a:tr>
              <a:tr h="370840">
                <a:tc>
                  <a:txBody>
                    <a:bodyPr/>
                    <a:lstStyle/>
                    <a:p>
                      <a:r>
                        <a:rPr lang="en-AU" sz="1600" dirty="0"/>
                        <a:t>Machinery and equipment</a:t>
                      </a:r>
                    </a:p>
                  </a:txBody>
                  <a:tcPr/>
                </a:tc>
                <a:tc>
                  <a:txBody>
                    <a:bodyPr/>
                    <a:lstStyle/>
                    <a:p>
                      <a:pPr algn="ctr"/>
                      <a:r>
                        <a:rPr lang="en-AU" sz="1600" dirty="0"/>
                        <a:t>9</a:t>
                      </a:r>
                    </a:p>
                  </a:txBody>
                  <a:tcPr/>
                </a:tc>
                <a:tc>
                  <a:txBody>
                    <a:bodyPr/>
                    <a:lstStyle/>
                    <a:p>
                      <a:pPr algn="ctr"/>
                      <a:r>
                        <a:rPr lang="en-AU" sz="1600" dirty="0"/>
                        <a:t>5</a:t>
                      </a:r>
                    </a:p>
                  </a:txBody>
                  <a:tcPr/>
                </a:tc>
                <a:tc>
                  <a:txBody>
                    <a:bodyPr/>
                    <a:lstStyle/>
                    <a:p>
                      <a:pPr algn="ctr"/>
                      <a:r>
                        <a:rPr lang="en-AU" sz="1600" dirty="0"/>
                        <a:t>14</a:t>
                      </a:r>
                    </a:p>
                  </a:txBody>
                  <a:tcPr/>
                </a:tc>
                <a:extLst>
                  <a:ext uri="{0D108BD9-81ED-4DB2-BD59-A6C34878D82A}">
                    <a16:rowId xmlns:a16="http://schemas.microsoft.com/office/drawing/2014/main" val="2587299743"/>
                  </a:ext>
                </a:extLst>
              </a:tr>
              <a:tr h="370840">
                <a:tc>
                  <a:txBody>
                    <a:bodyPr/>
                    <a:lstStyle/>
                    <a:p>
                      <a:r>
                        <a:rPr lang="en-AU" sz="1600" dirty="0"/>
                        <a:t>Lifting</a:t>
                      </a:r>
                      <a:r>
                        <a:rPr lang="en-AU" sz="1600" baseline="0" dirty="0"/>
                        <a:t> by hand or exertion</a:t>
                      </a:r>
                      <a:endParaRPr lang="en-AU" sz="1600" dirty="0"/>
                    </a:p>
                  </a:txBody>
                  <a:tcPr/>
                </a:tc>
                <a:tc>
                  <a:txBody>
                    <a:bodyPr/>
                    <a:lstStyle/>
                    <a:p>
                      <a:pPr algn="ctr"/>
                      <a:r>
                        <a:rPr lang="en-AU" sz="1600" dirty="0"/>
                        <a:t>8</a:t>
                      </a:r>
                    </a:p>
                  </a:txBody>
                  <a:tcPr/>
                </a:tc>
                <a:tc>
                  <a:txBody>
                    <a:bodyPr/>
                    <a:lstStyle/>
                    <a:p>
                      <a:pPr algn="ctr"/>
                      <a:r>
                        <a:rPr lang="en-AU" sz="1600" dirty="0"/>
                        <a:t>9</a:t>
                      </a:r>
                    </a:p>
                  </a:txBody>
                  <a:tcPr/>
                </a:tc>
                <a:tc>
                  <a:txBody>
                    <a:bodyPr/>
                    <a:lstStyle/>
                    <a:p>
                      <a:pPr algn="ctr"/>
                      <a:r>
                        <a:rPr lang="en-AU" sz="1600" dirty="0"/>
                        <a:t>4</a:t>
                      </a:r>
                    </a:p>
                  </a:txBody>
                  <a:tcPr/>
                </a:tc>
                <a:extLst>
                  <a:ext uri="{0D108BD9-81ED-4DB2-BD59-A6C34878D82A}">
                    <a16:rowId xmlns:a16="http://schemas.microsoft.com/office/drawing/2014/main" val="1506650016"/>
                  </a:ext>
                </a:extLst>
              </a:tr>
              <a:tr h="370840">
                <a:tc>
                  <a:txBody>
                    <a:bodyPr/>
                    <a:lstStyle/>
                    <a:p>
                      <a:r>
                        <a:rPr lang="en-AU" sz="1600" dirty="0"/>
                        <a:t>Hoses or vessels under</a:t>
                      </a:r>
                      <a:r>
                        <a:rPr lang="en-AU" sz="1600" baseline="0" dirty="0"/>
                        <a:t> </a:t>
                      </a:r>
                      <a:endParaRPr lang="en-AU" sz="1600" dirty="0"/>
                    </a:p>
                  </a:txBody>
                  <a:tcPr/>
                </a:tc>
                <a:tc>
                  <a:txBody>
                    <a:bodyPr/>
                    <a:lstStyle/>
                    <a:p>
                      <a:pPr algn="ctr"/>
                      <a:r>
                        <a:rPr lang="en-AU" sz="1600" dirty="0"/>
                        <a:t>2</a:t>
                      </a:r>
                    </a:p>
                  </a:txBody>
                  <a:tcPr/>
                </a:tc>
                <a:tc>
                  <a:txBody>
                    <a:bodyPr/>
                    <a:lstStyle/>
                    <a:p>
                      <a:pPr algn="ctr"/>
                      <a:r>
                        <a:rPr lang="en-AU" sz="1600" dirty="0"/>
                        <a:t>2</a:t>
                      </a:r>
                    </a:p>
                  </a:txBody>
                  <a:tcPr/>
                </a:tc>
                <a:tc>
                  <a:txBody>
                    <a:bodyPr/>
                    <a:lstStyle/>
                    <a:p>
                      <a:pPr algn="ctr"/>
                      <a:r>
                        <a:rPr lang="en-AU" sz="1600" dirty="0"/>
                        <a:t>4</a:t>
                      </a:r>
                    </a:p>
                  </a:txBody>
                  <a:tcPr/>
                </a:tc>
                <a:extLst>
                  <a:ext uri="{0D108BD9-81ED-4DB2-BD59-A6C34878D82A}">
                    <a16:rowId xmlns:a16="http://schemas.microsoft.com/office/drawing/2014/main" val="2517482479"/>
                  </a:ext>
                </a:extLst>
              </a:tr>
              <a:tr h="370840">
                <a:tc>
                  <a:txBody>
                    <a:bodyPr/>
                    <a:lstStyle/>
                    <a:p>
                      <a:r>
                        <a:rPr lang="en-AU" sz="1600" dirty="0"/>
                        <a:t>Vehicles collisions</a:t>
                      </a:r>
                    </a:p>
                  </a:txBody>
                  <a:tcPr/>
                </a:tc>
                <a:tc>
                  <a:txBody>
                    <a:bodyPr/>
                    <a:lstStyle/>
                    <a:p>
                      <a:pPr algn="ctr"/>
                      <a:r>
                        <a:rPr lang="en-AU" sz="1600" dirty="0"/>
                        <a:t>2</a:t>
                      </a:r>
                    </a:p>
                  </a:txBody>
                  <a:tcPr/>
                </a:tc>
                <a:tc>
                  <a:txBody>
                    <a:bodyPr/>
                    <a:lstStyle/>
                    <a:p>
                      <a:pPr algn="ctr"/>
                      <a:r>
                        <a:rPr lang="en-AU" sz="1600" dirty="0"/>
                        <a:t>0</a:t>
                      </a:r>
                    </a:p>
                  </a:txBody>
                  <a:tcPr/>
                </a:tc>
                <a:tc>
                  <a:txBody>
                    <a:bodyPr/>
                    <a:lstStyle/>
                    <a:p>
                      <a:pPr algn="ctr"/>
                      <a:r>
                        <a:rPr lang="en-AU" sz="1600" dirty="0"/>
                        <a:t>2</a:t>
                      </a:r>
                    </a:p>
                  </a:txBody>
                  <a:tcPr/>
                </a:tc>
                <a:extLst>
                  <a:ext uri="{0D108BD9-81ED-4DB2-BD59-A6C34878D82A}">
                    <a16:rowId xmlns:a16="http://schemas.microsoft.com/office/drawing/2014/main" val="1388885361"/>
                  </a:ext>
                </a:extLst>
              </a:tr>
              <a:tr h="370840">
                <a:tc>
                  <a:txBody>
                    <a:bodyPr/>
                    <a:lstStyle/>
                    <a:p>
                      <a:r>
                        <a:rPr lang="en-AU" sz="1600" dirty="0"/>
                        <a:t>Electrical </a:t>
                      </a:r>
                    </a:p>
                  </a:txBody>
                  <a:tcPr/>
                </a:tc>
                <a:tc>
                  <a:txBody>
                    <a:bodyPr/>
                    <a:lstStyle/>
                    <a:p>
                      <a:pPr algn="ctr"/>
                      <a:r>
                        <a:rPr lang="en-AU" sz="1600" dirty="0"/>
                        <a:t>1</a:t>
                      </a:r>
                    </a:p>
                  </a:txBody>
                  <a:tcPr/>
                </a:tc>
                <a:tc>
                  <a:txBody>
                    <a:bodyPr/>
                    <a:lstStyle/>
                    <a:p>
                      <a:pPr algn="ctr"/>
                      <a:r>
                        <a:rPr lang="en-AU" sz="1600" dirty="0"/>
                        <a:t>0</a:t>
                      </a:r>
                    </a:p>
                  </a:txBody>
                  <a:tcPr/>
                </a:tc>
                <a:tc>
                  <a:txBody>
                    <a:bodyPr/>
                    <a:lstStyle/>
                    <a:p>
                      <a:pPr algn="ctr"/>
                      <a:r>
                        <a:rPr lang="en-AU" sz="1600" dirty="0"/>
                        <a:t>1</a:t>
                      </a:r>
                    </a:p>
                  </a:txBody>
                  <a:tcPr/>
                </a:tc>
                <a:extLst>
                  <a:ext uri="{0D108BD9-81ED-4DB2-BD59-A6C34878D82A}">
                    <a16:rowId xmlns:a16="http://schemas.microsoft.com/office/drawing/2014/main" val="1863458931"/>
                  </a:ext>
                </a:extLst>
              </a:tr>
              <a:tr h="370840">
                <a:tc>
                  <a:txBody>
                    <a:bodyPr/>
                    <a:lstStyle/>
                    <a:p>
                      <a:r>
                        <a:rPr lang="en-AU" sz="1600" dirty="0"/>
                        <a:t>Tyres</a:t>
                      </a:r>
                    </a:p>
                  </a:txBody>
                  <a:tcPr/>
                </a:tc>
                <a:tc>
                  <a:txBody>
                    <a:bodyPr/>
                    <a:lstStyle/>
                    <a:p>
                      <a:pPr algn="ctr"/>
                      <a:r>
                        <a:rPr lang="en-AU" sz="1600" dirty="0"/>
                        <a:t>1</a:t>
                      </a:r>
                    </a:p>
                  </a:txBody>
                  <a:tcPr/>
                </a:tc>
                <a:tc>
                  <a:txBody>
                    <a:bodyPr/>
                    <a:lstStyle/>
                    <a:p>
                      <a:pPr algn="ctr"/>
                      <a:r>
                        <a:rPr lang="en-AU" sz="1600" dirty="0"/>
                        <a:t>1</a:t>
                      </a:r>
                    </a:p>
                  </a:txBody>
                  <a:tcPr/>
                </a:tc>
                <a:tc>
                  <a:txBody>
                    <a:bodyPr/>
                    <a:lstStyle/>
                    <a:p>
                      <a:pPr algn="ctr"/>
                      <a:r>
                        <a:rPr lang="en-AU" sz="1600" dirty="0"/>
                        <a:t>2</a:t>
                      </a:r>
                    </a:p>
                  </a:txBody>
                  <a:tcPr/>
                </a:tc>
                <a:extLst>
                  <a:ext uri="{0D108BD9-81ED-4DB2-BD59-A6C34878D82A}">
                    <a16:rowId xmlns:a16="http://schemas.microsoft.com/office/drawing/2014/main" val="3823403003"/>
                  </a:ext>
                </a:extLst>
              </a:tr>
              <a:tr h="370840">
                <a:tc>
                  <a:txBody>
                    <a:bodyPr/>
                    <a:lstStyle/>
                    <a:p>
                      <a:endParaRPr lang="en-AU" sz="1600" dirty="0"/>
                    </a:p>
                  </a:txBody>
                  <a:tcPr/>
                </a:tc>
                <a:tc>
                  <a:txBody>
                    <a:bodyPr/>
                    <a:lstStyle/>
                    <a:p>
                      <a:pPr algn="ctr"/>
                      <a:r>
                        <a:rPr lang="en-AU" sz="2000" b="1" dirty="0"/>
                        <a:t>106</a:t>
                      </a:r>
                    </a:p>
                  </a:txBody>
                  <a:tcPr/>
                </a:tc>
                <a:tc>
                  <a:txBody>
                    <a:bodyPr/>
                    <a:lstStyle/>
                    <a:p>
                      <a:pPr algn="ctr"/>
                      <a:r>
                        <a:rPr lang="en-AU" sz="2000" b="1" dirty="0"/>
                        <a:t>75</a:t>
                      </a:r>
                    </a:p>
                  </a:txBody>
                  <a:tcPr/>
                </a:tc>
                <a:tc>
                  <a:txBody>
                    <a:bodyPr/>
                    <a:lstStyle/>
                    <a:p>
                      <a:pPr algn="ctr"/>
                      <a:r>
                        <a:rPr lang="en-AU" sz="2000" b="1" dirty="0"/>
                        <a:t>181</a:t>
                      </a:r>
                    </a:p>
                  </a:txBody>
                  <a:tcPr/>
                </a:tc>
                <a:extLst>
                  <a:ext uri="{0D108BD9-81ED-4DB2-BD59-A6C34878D82A}">
                    <a16:rowId xmlns:a16="http://schemas.microsoft.com/office/drawing/2014/main" val="2685093263"/>
                  </a:ext>
                </a:extLst>
              </a:tr>
            </a:tbl>
          </a:graphicData>
        </a:graphic>
      </p:graphicFrame>
    </p:spTree>
    <p:extLst>
      <p:ext uri="{BB962C8B-B14F-4D97-AF65-F5344CB8AC3E}">
        <p14:creationId xmlns:p14="http://schemas.microsoft.com/office/powerpoint/2010/main" val="362183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F2E45D5-D551-4549-BEEF-8A629DF5E1D5}"/>
              </a:ext>
            </a:extLst>
          </p:cNvPr>
          <p:cNvSpPr>
            <a:spLocks noGrp="1"/>
          </p:cNvSpPr>
          <p:nvPr>
            <p:ph type="title"/>
          </p:nvPr>
        </p:nvSpPr>
        <p:spPr>
          <a:xfrm>
            <a:off x="685800" y="228600"/>
            <a:ext cx="8366654" cy="752128"/>
          </a:xfrm>
        </p:spPr>
        <p:txBody>
          <a:bodyPr>
            <a:normAutofit/>
          </a:bodyPr>
          <a:lstStyle/>
          <a:p>
            <a:r>
              <a:rPr lang="en-AU" dirty="0"/>
              <a:t>Break out exercise</a:t>
            </a:r>
          </a:p>
        </p:txBody>
      </p:sp>
      <p:sp>
        <p:nvSpPr>
          <p:cNvPr id="4" name="Subtitle 4">
            <a:extLst>
              <a:ext uri="{FF2B5EF4-FFF2-40B4-BE49-F238E27FC236}">
                <a16:creationId xmlns:a16="http://schemas.microsoft.com/office/drawing/2014/main" id="{5C0972C3-700C-45CD-B22A-AFE599DB8D7C}"/>
              </a:ext>
            </a:extLst>
          </p:cNvPr>
          <p:cNvSpPr>
            <a:spLocks noGrp="1"/>
          </p:cNvSpPr>
          <p:nvPr>
            <p:ph idx="1"/>
          </p:nvPr>
        </p:nvSpPr>
        <p:spPr>
          <a:xfrm>
            <a:off x="685800" y="1484784"/>
            <a:ext cx="7774632" cy="4681238"/>
          </a:xfrm>
        </p:spPr>
        <p:txBody>
          <a:bodyPr>
            <a:noAutofit/>
          </a:bodyPr>
          <a:lstStyle/>
          <a:p>
            <a:pPr>
              <a:defRPr/>
            </a:pPr>
            <a:r>
              <a:rPr lang="en-AU" dirty="0"/>
              <a:t>In your groups:</a:t>
            </a:r>
          </a:p>
          <a:p>
            <a:pPr lvl="1">
              <a:defRPr/>
            </a:pPr>
            <a:r>
              <a:rPr lang="en-AU" dirty="0"/>
              <a:t>Nominate a scribe and a spokesperson</a:t>
            </a:r>
          </a:p>
          <a:p>
            <a:pPr marL="457200" lvl="1" indent="0">
              <a:buNone/>
              <a:defRPr/>
            </a:pPr>
            <a:endParaRPr lang="en-AU" sz="1200" dirty="0"/>
          </a:p>
          <a:p>
            <a:pPr>
              <a:defRPr/>
            </a:pPr>
            <a:r>
              <a:rPr lang="en-AU" dirty="0"/>
              <a:t>Brainstorm and list the WHS issues on your site that you believe need priority attention:</a:t>
            </a:r>
          </a:p>
          <a:p>
            <a:pPr lvl="1">
              <a:defRPr/>
            </a:pPr>
            <a:r>
              <a:rPr lang="en-AU" dirty="0"/>
              <a:t>Select the </a:t>
            </a:r>
            <a:r>
              <a:rPr lang="en-AU" dirty="0">
                <a:solidFill>
                  <a:srgbClr val="8E1A16"/>
                </a:solidFill>
              </a:rPr>
              <a:t>five highest priority issues </a:t>
            </a:r>
            <a:r>
              <a:rPr lang="en-AU" dirty="0"/>
              <a:t>to report back to the main group</a:t>
            </a:r>
          </a:p>
          <a:p>
            <a:pPr algn="ctr">
              <a:defRPr/>
            </a:pPr>
            <a:endParaRPr lang="en-AU" sz="1200" dirty="0"/>
          </a:p>
          <a:p>
            <a:pPr marL="0" indent="0" algn="ctr">
              <a:buNone/>
              <a:defRPr/>
            </a:pPr>
            <a:endParaRPr lang="en-AU" dirty="0"/>
          </a:p>
          <a:p>
            <a:pPr>
              <a:spcBef>
                <a:spcPts val="0"/>
              </a:spcBef>
              <a:buNone/>
            </a:pPr>
            <a:endParaRPr lang="en-AU" dirty="0"/>
          </a:p>
          <a:p>
            <a:pPr>
              <a:spcBef>
                <a:spcPts val="0"/>
              </a:spcBef>
              <a:buNone/>
            </a:pPr>
            <a:endParaRPr lang="en-AU" dirty="0"/>
          </a:p>
          <a:p>
            <a:pPr>
              <a:spcBef>
                <a:spcPts val="0"/>
              </a:spcBef>
              <a:buNone/>
            </a:pPr>
            <a:endParaRPr lang="en-AU" dirty="0"/>
          </a:p>
          <a:p>
            <a:pPr algn="r">
              <a:buNone/>
            </a:pPr>
            <a:endParaRPr lang="en-AU" dirty="0"/>
          </a:p>
          <a:p>
            <a:pPr algn="r">
              <a:buFontTx/>
              <a:buNone/>
            </a:pPr>
            <a:r>
              <a:rPr lang="en-AU" dirty="0"/>
              <a:t> </a:t>
            </a:r>
          </a:p>
        </p:txBody>
      </p:sp>
      <p:sp>
        <p:nvSpPr>
          <p:cNvPr id="3" name="Slide Number Placeholder 2"/>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C1278F-C93A-44A2-AB74-1750ADFF2444}"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55887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Factors in fatal accidents since 2012 </a:t>
            </a:r>
          </a:p>
        </p:txBody>
      </p:sp>
      <p:sp>
        <p:nvSpPr>
          <p:cNvPr id="5" name="TextBox 4"/>
          <p:cNvSpPr txBox="1"/>
          <p:nvPr/>
        </p:nvSpPr>
        <p:spPr>
          <a:xfrm>
            <a:off x="685800" y="1484784"/>
            <a:ext cx="8206680" cy="4647426"/>
          </a:xfrm>
          <a:prstGeom prst="rect">
            <a:avLst/>
          </a:prstGeom>
          <a:noFill/>
        </p:spPr>
        <p:txBody>
          <a:bodyPr wrap="square" rtlCol="0">
            <a:spAutoFit/>
          </a:bodyPr>
          <a:lstStyle/>
          <a:p>
            <a:pPr>
              <a:spcAft>
                <a:spcPts val="1200"/>
              </a:spcAft>
            </a:pPr>
            <a:r>
              <a:rPr lang="en-AU" sz="2400" dirty="0">
                <a:solidFill>
                  <a:prstClr val="black"/>
                </a:solidFill>
              </a:rPr>
              <a:t>From investigations, most common contributing factors:</a:t>
            </a:r>
          </a:p>
          <a:p>
            <a:pPr marL="285750" indent="-285750">
              <a:spcAft>
                <a:spcPts val="1200"/>
              </a:spcAft>
              <a:buFont typeface="Arial" panose="020B0604020202020204" pitchFamily="34" charset="0"/>
              <a:buChar char="•"/>
            </a:pPr>
            <a:r>
              <a:rPr lang="en-AU" dirty="0"/>
              <a:t>i</a:t>
            </a:r>
            <a:r>
              <a:rPr lang="en-AU" sz="2400" dirty="0"/>
              <a:t>nadequate hazard awareness – line of fire (12)</a:t>
            </a:r>
          </a:p>
          <a:p>
            <a:pPr marL="285750" indent="-285750">
              <a:spcAft>
                <a:spcPts val="1200"/>
              </a:spcAft>
              <a:buFont typeface="Arial" panose="020B0604020202020204" pitchFamily="34" charset="0"/>
              <a:buChar char="•"/>
            </a:pPr>
            <a:r>
              <a:rPr lang="en-AU" sz="2400" dirty="0"/>
              <a:t>unsafe work method (9)</a:t>
            </a:r>
          </a:p>
          <a:p>
            <a:pPr marL="285750" indent="-285750">
              <a:spcAft>
                <a:spcPts val="1200"/>
              </a:spcAft>
              <a:buFont typeface="Arial" panose="020B0604020202020204" pitchFamily="34" charset="0"/>
              <a:buChar char="•"/>
            </a:pPr>
            <a:r>
              <a:rPr lang="en-AU" dirty="0"/>
              <a:t>u</a:t>
            </a:r>
            <a:r>
              <a:rPr lang="en-AU" sz="2400" dirty="0"/>
              <a:t>nsafe act (8)</a:t>
            </a:r>
          </a:p>
          <a:p>
            <a:pPr marL="285750" indent="-285750">
              <a:spcAft>
                <a:spcPts val="1200"/>
              </a:spcAft>
              <a:buFont typeface="Arial" panose="020B0604020202020204" pitchFamily="34" charset="0"/>
              <a:buChar char="•"/>
            </a:pPr>
            <a:r>
              <a:rPr lang="en-AU" dirty="0"/>
              <a:t>e</a:t>
            </a:r>
            <a:r>
              <a:rPr lang="en-AU" sz="2400" dirty="0"/>
              <a:t>quipment design (7)</a:t>
            </a:r>
          </a:p>
          <a:p>
            <a:pPr marL="285750" indent="-285750">
              <a:spcAft>
                <a:spcPts val="1200"/>
              </a:spcAft>
              <a:buFont typeface="Arial" panose="020B0604020202020204" pitchFamily="34" charset="0"/>
              <a:buChar char="•"/>
            </a:pPr>
            <a:r>
              <a:rPr lang="en-AU" dirty="0"/>
              <a:t>i</a:t>
            </a:r>
            <a:r>
              <a:rPr lang="en-AU" sz="2400" dirty="0"/>
              <a:t>nadequate isolation (4)</a:t>
            </a:r>
          </a:p>
          <a:p>
            <a:pPr marL="285750" indent="-285750">
              <a:spcAft>
                <a:spcPts val="1200"/>
              </a:spcAft>
              <a:buFont typeface="Arial" panose="020B0604020202020204" pitchFamily="34" charset="0"/>
              <a:buChar char="•"/>
            </a:pPr>
            <a:r>
              <a:rPr lang="en-AU" sz="2400" dirty="0"/>
              <a:t>equipment failure (4)</a:t>
            </a:r>
          </a:p>
          <a:p>
            <a:pPr marL="285750" indent="-285750">
              <a:spcAft>
                <a:spcPts val="1200"/>
              </a:spcAft>
              <a:buFont typeface="Arial" panose="020B0604020202020204" pitchFamily="34" charset="0"/>
              <a:buChar char="•"/>
            </a:pPr>
            <a:r>
              <a:rPr lang="en-AU" dirty="0"/>
              <a:t>u</a:t>
            </a:r>
            <a:r>
              <a:rPr lang="en-AU" sz="2400" dirty="0"/>
              <a:t>nsafe workplace conditions (3)</a:t>
            </a:r>
          </a:p>
          <a:p>
            <a:pPr marL="285750" indent="-285750">
              <a:spcAft>
                <a:spcPts val="1200"/>
              </a:spcAft>
              <a:buFont typeface="Arial" panose="020B0604020202020204" pitchFamily="34" charset="0"/>
              <a:buChar char="•"/>
            </a:pPr>
            <a:r>
              <a:rPr lang="en-AU" dirty="0"/>
              <a:t>i</a:t>
            </a:r>
            <a:r>
              <a:rPr lang="en-AU" sz="2400" dirty="0"/>
              <a:t>nadequate warnings (3)</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12</a:t>
            </a:fld>
            <a:endParaRPr lang="en-US" dirty="0"/>
          </a:p>
        </p:txBody>
      </p:sp>
    </p:spTree>
    <p:extLst>
      <p:ext uri="{BB962C8B-B14F-4D97-AF65-F5344CB8AC3E}">
        <p14:creationId xmlns:p14="http://schemas.microsoft.com/office/powerpoint/2010/main" val="58120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8600"/>
            <a:ext cx="7918648" cy="752128"/>
          </a:xfrm>
        </p:spPr>
        <p:txBody>
          <a:bodyPr/>
          <a:lstStyle/>
          <a:p>
            <a:r>
              <a:rPr lang="en-AU" dirty="0"/>
              <a:t>Multi-national research findings</a:t>
            </a:r>
          </a:p>
        </p:txBody>
      </p:sp>
      <p:sp>
        <p:nvSpPr>
          <p:cNvPr id="6" name="AutoShape 6" descr="Image result for quinlan+ten+pathways">
            <a:hlinkClick r:id="rId2"/>
          </p:cNvPr>
          <p:cNvSpPr>
            <a:spLocks noChangeAspect="1" noChangeArrowheads="1"/>
          </p:cNvSpPr>
          <p:nvPr/>
        </p:nvSpPr>
        <p:spPr bwMode="auto">
          <a:xfrm>
            <a:off x="35496" y="5934854"/>
            <a:ext cx="8187581" cy="8065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AU" sz="1200" dirty="0"/>
              <a:t>M. Quinlan (2014), Ten Pathways to Death and Disaster: Learning from fatal incidents </a:t>
            </a:r>
          </a:p>
          <a:p>
            <a:r>
              <a:rPr lang="en-AU" sz="1200" dirty="0"/>
              <a:t>in mines and other high hazard workplaces, Federation Press, Sydney</a:t>
            </a:r>
          </a:p>
        </p:txBody>
      </p:sp>
      <p:sp>
        <p:nvSpPr>
          <p:cNvPr id="9" name="TextBox 8"/>
          <p:cNvSpPr txBox="1"/>
          <p:nvPr/>
        </p:nvSpPr>
        <p:spPr>
          <a:xfrm>
            <a:off x="2919435" y="1124744"/>
            <a:ext cx="6045053" cy="4508927"/>
          </a:xfrm>
          <a:prstGeom prst="rect">
            <a:avLst/>
          </a:prstGeom>
          <a:noFill/>
        </p:spPr>
        <p:txBody>
          <a:bodyPr wrap="square" rtlCol="0">
            <a:spAutoFit/>
          </a:bodyPr>
          <a:lstStyle/>
          <a:p>
            <a:r>
              <a:rPr lang="en-AU" sz="1800" dirty="0"/>
              <a:t>Major mine hazards have been known for 200+ years</a:t>
            </a:r>
          </a:p>
          <a:p>
            <a:r>
              <a:rPr lang="en-AU" sz="1800" dirty="0"/>
              <a:t>Data since 1992 in 5 countries:</a:t>
            </a:r>
          </a:p>
          <a:p>
            <a:pPr marL="285750" indent="-285750">
              <a:buFont typeface="Arial" panose="020B0604020202020204" pitchFamily="34" charset="0"/>
              <a:buChar char="•"/>
            </a:pPr>
            <a:r>
              <a:rPr lang="en-AU" sz="1800" dirty="0"/>
              <a:t>Australia, Britain, Canada, New Zealand and USA</a:t>
            </a:r>
          </a:p>
          <a:p>
            <a:pPr marL="285750" indent="-285750">
              <a:buFont typeface="Arial" panose="020B0604020202020204" pitchFamily="34" charset="0"/>
              <a:buChar char="•"/>
            </a:pPr>
            <a:r>
              <a:rPr lang="en-AU" sz="1800" dirty="0"/>
              <a:t>46 fatal or multiple fatality accidents</a:t>
            </a:r>
          </a:p>
          <a:p>
            <a:endParaRPr lang="en-AU" sz="1800" dirty="0"/>
          </a:p>
          <a:p>
            <a:pPr marL="342900" indent="-342900">
              <a:buFont typeface="+mj-lt"/>
              <a:buAutoNum type="arabicPeriod"/>
            </a:pPr>
            <a:r>
              <a:rPr lang="en-AU" sz="1800" dirty="0"/>
              <a:t>Engineering, design and maintenance flaws</a:t>
            </a:r>
          </a:p>
          <a:p>
            <a:pPr marL="342900" indent="-342900">
              <a:buFont typeface="+mj-lt"/>
              <a:buAutoNum type="arabicPeriod"/>
            </a:pPr>
            <a:r>
              <a:rPr lang="en-AU" sz="1800" dirty="0"/>
              <a:t>Failure to heed warning signs</a:t>
            </a:r>
          </a:p>
          <a:p>
            <a:pPr marL="342900" indent="-342900">
              <a:buFont typeface="+mj-lt"/>
              <a:buAutoNum type="arabicPeriod"/>
            </a:pPr>
            <a:r>
              <a:rPr lang="en-AU" sz="1800" dirty="0"/>
              <a:t>Flaws in risk assessments</a:t>
            </a:r>
          </a:p>
          <a:p>
            <a:pPr marL="342900" indent="-342900">
              <a:buFont typeface="+mj-lt"/>
              <a:buAutoNum type="arabicPeriod"/>
            </a:pPr>
            <a:r>
              <a:rPr lang="en-AU" sz="1800" dirty="0"/>
              <a:t>Flaws in management systems</a:t>
            </a:r>
          </a:p>
          <a:p>
            <a:pPr marL="342900" indent="-342900">
              <a:buFont typeface="+mj-lt"/>
              <a:buAutoNum type="arabicPeriod"/>
            </a:pPr>
            <a:r>
              <a:rPr lang="en-AU" sz="1800" dirty="0"/>
              <a:t>Flaws in system auditing</a:t>
            </a:r>
          </a:p>
          <a:p>
            <a:pPr marL="342900" indent="-342900">
              <a:buFont typeface="+mj-lt"/>
              <a:buAutoNum type="arabicPeriod"/>
            </a:pPr>
            <a:r>
              <a:rPr lang="en-AU" sz="1800" dirty="0"/>
              <a:t>Economic and reward pressures compromising safety</a:t>
            </a:r>
          </a:p>
          <a:p>
            <a:pPr marL="342900" indent="-342900">
              <a:buFont typeface="+mj-lt"/>
              <a:buAutoNum type="arabicPeriod"/>
            </a:pPr>
            <a:r>
              <a:rPr lang="en-AU" sz="1800" dirty="0"/>
              <a:t>Failures in regulatory oversight</a:t>
            </a:r>
          </a:p>
          <a:p>
            <a:pPr marL="342900" indent="-342900">
              <a:buFont typeface="+mj-lt"/>
              <a:buAutoNum type="arabicPeriod"/>
            </a:pPr>
            <a:r>
              <a:rPr lang="en-AU" sz="1800" dirty="0"/>
              <a:t>Worker or supervisor concerns that were ignored</a:t>
            </a:r>
          </a:p>
          <a:p>
            <a:pPr marL="342900" indent="-342900">
              <a:buFont typeface="+mj-lt"/>
              <a:buAutoNum type="arabicPeriod"/>
            </a:pPr>
            <a:r>
              <a:rPr lang="en-AU" sz="1800" dirty="0"/>
              <a:t>Poor worker-management communication and trust</a:t>
            </a:r>
          </a:p>
          <a:p>
            <a:pPr marL="342900" indent="-342900">
              <a:buFont typeface="+mj-lt"/>
              <a:buAutoNum type="arabicPeriod"/>
            </a:pPr>
            <a:r>
              <a:rPr lang="en-AU" sz="1800" dirty="0"/>
              <a:t>Deficiencies in emergency and rescue procedures</a:t>
            </a:r>
          </a:p>
          <a:p>
            <a:pPr marL="342900" indent="-342900">
              <a:buFont typeface="+mj-lt"/>
              <a:buAutoNum type="arabicPeriod"/>
            </a:pPr>
            <a:endParaRPr lang="en-AU" sz="1700" dirty="0"/>
          </a:p>
        </p:txBody>
      </p:sp>
      <p:sp>
        <p:nvSpPr>
          <p:cNvPr id="5" name="Slide Number Placeholder 4"/>
          <p:cNvSpPr>
            <a:spLocks noGrp="1"/>
          </p:cNvSpPr>
          <p:nvPr>
            <p:ph type="sldNum" sz="quarter" idx="10"/>
          </p:nvPr>
        </p:nvSpPr>
        <p:spPr/>
        <p:txBody>
          <a:bodyPr/>
          <a:lstStyle/>
          <a:p>
            <a:pPr>
              <a:defRPr/>
            </a:pPr>
            <a:fld id="{7F93E5DF-A899-468D-9298-EECA3D13A54B}" type="slidenum">
              <a:rPr lang="en-US" smtClean="0"/>
              <a:pPr>
                <a:defRPr/>
              </a:pPr>
              <a:t>13</a:t>
            </a:fld>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997" y="1124744"/>
            <a:ext cx="2743438" cy="8138865"/>
          </a:xfrm>
          <a:prstGeom prst="rect">
            <a:avLst/>
          </a:prstGeom>
        </p:spPr>
      </p:pic>
    </p:spTree>
    <p:extLst>
      <p:ext uri="{BB962C8B-B14F-4D97-AF65-F5344CB8AC3E}">
        <p14:creationId xmlns:p14="http://schemas.microsoft.com/office/powerpoint/2010/main" val="208916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2E45D5-D551-4549-BEEF-8A629DF5E1D5}"/>
              </a:ext>
            </a:extLst>
          </p:cNvPr>
          <p:cNvSpPr>
            <a:spLocks noGrp="1"/>
          </p:cNvSpPr>
          <p:nvPr>
            <p:ph type="title"/>
          </p:nvPr>
        </p:nvSpPr>
        <p:spPr>
          <a:xfrm>
            <a:off x="685800" y="228600"/>
            <a:ext cx="8366654" cy="752128"/>
          </a:xfrm>
        </p:spPr>
        <p:txBody>
          <a:bodyPr>
            <a:normAutofit/>
          </a:bodyPr>
          <a:lstStyle/>
          <a:p>
            <a:r>
              <a:rPr lang="en-AU" dirty="0"/>
              <a:t>Break out exercise – pathway 1</a:t>
            </a:r>
          </a:p>
        </p:txBody>
      </p:sp>
      <p:sp>
        <p:nvSpPr>
          <p:cNvPr id="7" name="TextBox 6"/>
          <p:cNvSpPr txBox="1"/>
          <p:nvPr/>
        </p:nvSpPr>
        <p:spPr>
          <a:xfrm>
            <a:off x="261257" y="1436915"/>
            <a:ext cx="8621486" cy="1015663"/>
          </a:xfrm>
          <a:prstGeom prst="rect">
            <a:avLst/>
          </a:prstGeom>
          <a:noFill/>
        </p:spPr>
        <p:txBody>
          <a:bodyPr wrap="square" rtlCol="0">
            <a:spAutoFit/>
          </a:bodyPr>
          <a:lstStyle/>
          <a:p>
            <a:r>
              <a:rPr lang="en-AU" sz="2000" b="1" dirty="0"/>
              <a:t>Engineering, design and maintenance flaws:</a:t>
            </a:r>
          </a:p>
          <a:p>
            <a:endParaRPr lang="en-AU" sz="2000" u="sng" dirty="0"/>
          </a:p>
          <a:p>
            <a:r>
              <a:rPr lang="en-AU" sz="2000" dirty="0"/>
              <a:t>What do you think of maintenance activities on your site?</a:t>
            </a:r>
          </a:p>
        </p:txBody>
      </p:sp>
      <p:sp>
        <p:nvSpPr>
          <p:cNvPr id="11" name="TextBox 10"/>
          <p:cNvSpPr txBox="1"/>
          <p:nvPr/>
        </p:nvSpPr>
        <p:spPr>
          <a:xfrm>
            <a:off x="1408517" y="5306400"/>
            <a:ext cx="6326967" cy="523220"/>
          </a:xfrm>
          <a:prstGeom prst="rect">
            <a:avLst/>
          </a:prstGeom>
          <a:noFill/>
        </p:spPr>
        <p:txBody>
          <a:bodyPr wrap="square" rtlCol="0">
            <a:spAutoFit/>
          </a:bodyPr>
          <a:lstStyle/>
          <a:p>
            <a:pPr algn="ctr"/>
            <a:r>
              <a:rPr lang="en-AU" sz="1400" b="1" dirty="0">
                <a:solidFill>
                  <a:schemeClr val="tx1">
                    <a:lumMod val="90000"/>
                    <a:lumOff val="10000"/>
                  </a:schemeClr>
                </a:solidFill>
              </a:rPr>
              <a:t>Place an </a:t>
            </a:r>
            <a:r>
              <a:rPr lang="en-AU" sz="1400" b="1" u="sng" dirty="0">
                <a:solidFill>
                  <a:schemeClr val="tx1">
                    <a:lumMod val="90000"/>
                    <a:lumOff val="10000"/>
                  </a:schemeClr>
                </a:solidFill>
              </a:rPr>
              <a:t>X</a:t>
            </a:r>
            <a:r>
              <a:rPr lang="en-AU" sz="1400" b="1" dirty="0">
                <a:solidFill>
                  <a:schemeClr val="tx1">
                    <a:lumMod val="90000"/>
                    <a:lumOff val="10000"/>
                  </a:schemeClr>
                </a:solidFill>
              </a:rPr>
              <a:t> in the box below the number that best captures your opinion of the current situation at your site</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14</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257" y="3212976"/>
            <a:ext cx="8779001" cy="1999661"/>
          </a:xfrm>
          <a:prstGeom prst="rect">
            <a:avLst/>
          </a:prstGeom>
        </p:spPr>
      </p:pic>
    </p:spTree>
    <p:extLst>
      <p:ext uri="{BB962C8B-B14F-4D97-AF65-F5344CB8AC3E}">
        <p14:creationId xmlns:p14="http://schemas.microsoft.com/office/powerpoint/2010/main" val="2451293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2E45D5-D551-4549-BEEF-8A629DF5E1D5}"/>
              </a:ext>
            </a:extLst>
          </p:cNvPr>
          <p:cNvSpPr>
            <a:spLocks noGrp="1"/>
          </p:cNvSpPr>
          <p:nvPr>
            <p:ph type="title"/>
          </p:nvPr>
        </p:nvSpPr>
        <p:spPr>
          <a:xfrm>
            <a:off x="685800" y="228600"/>
            <a:ext cx="8366654" cy="752128"/>
          </a:xfrm>
        </p:spPr>
        <p:txBody>
          <a:bodyPr>
            <a:normAutofit/>
          </a:bodyPr>
          <a:lstStyle/>
          <a:p>
            <a:r>
              <a:rPr lang="en-AU" dirty="0"/>
              <a:t>Break out exercise – pathway 2</a:t>
            </a:r>
          </a:p>
        </p:txBody>
      </p:sp>
      <p:sp>
        <p:nvSpPr>
          <p:cNvPr id="7" name="TextBox 6"/>
          <p:cNvSpPr txBox="1"/>
          <p:nvPr/>
        </p:nvSpPr>
        <p:spPr>
          <a:xfrm>
            <a:off x="261257" y="1436915"/>
            <a:ext cx="8621486" cy="1015663"/>
          </a:xfrm>
          <a:prstGeom prst="rect">
            <a:avLst/>
          </a:prstGeom>
          <a:noFill/>
        </p:spPr>
        <p:txBody>
          <a:bodyPr wrap="square" rtlCol="0">
            <a:spAutoFit/>
          </a:bodyPr>
          <a:lstStyle/>
          <a:p>
            <a:r>
              <a:rPr lang="en-AU" sz="2000" b="1" dirty="0"/>
              <a:t>Failure to heed warning signs:</a:t>
            </a:r>
          </a:p>
          <a:p>
            <a:endParaRPr lang="en-AU" sz="2000" u="sng" dirty="0"/>
          </a:p>
          <a:p>
            <a:r>
              <a:rPr lang="en-AU" sz="2000" dirty="0"/>
              <a:t>How often do you think that warning signs are followed on your site?</a:t>
            </a:r>
          </a:p>
        </p:txBody>
      </p:sp>
      <p:sp>
        <p:nvSpPr>
          <p:cNvPr id="11" name="TextBox 10"/>
          <p:cNvSpPr txBox="1"/>
          <p:nvPr/>
        </p:nvSpPr>
        <p:spPr>
          <a:xfrm>
            <a:off x="1444521" y="5306312"/>
            <a:ext cx="6254959" cy="523220"/>
          </a:xfrm>
          <a:prstGeom prst="rect">
            <a:avLst/>
          </a:prstGeom>
          <a:noFill/>
        </p:spPr>
        <p:txBody>
          <a:bodyPr wrap="square" rtlCol="0">
            <a:spAutoFit/>
          </a:bodyPr>
          <a:lstStyle/>
          <a:p>
            <a:pPr algn="ctr"/>
            <a:r>
              <a:rPr lang="en-AU" sz="1400" b="1" dirty="0">
                <a:solidFill>
                  <a:schemeClr val="tx1">
                    <a:lumMod val="90000"/>
                    <a:lumOff val="10000"/>
                  </a:schemeClr>
                </a:solidFill>
              </a:rPr>
              <a:t>Place an </a:t>
            </a:r>
            <a:r>
              <a:rPr lang="en-AU" sz="1400" b="1" u="sng" dirty="0">
                <a:solidFill>
                  <a:schemeClr val="tx1">
                    <a:lumMod val="90000"/>
                    <a:lumOff val="10000"/>
                  </a:schemeClr>
                </a:solidFill>
              </a:rPr>
              <a:t>X</a:t>
            </a:r>
            <a:r>
              <a:rPr lang="en-AU" sz="1400" b="1" dirty="0">
                <a:solidFill>
                  <a:schemeClr val="tx1">
                    <a:lumMod val="90000"/>
                    <a:lumOff val="10000"/>
                  </a:schemeClr>
                </a:solidFill>
              </a:rPr>
              <a:t> in the box below the number that best captures your opinion of the current situation at your site</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15</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982" y="3264247"/>
            <a:ext cx="8718036" cy="1780186"/>
          </a:xfrm>
          <a:prstGeom prst="rect">
            <a:avLst/>
          </a:prstGeom>
        </p:spPr>
      </p:pic>
    </p:spTree>
    <p:extLst>
      <p:ext uri="{BB962C8B-B14F-4D97-AF65-F5344CB8AC3E}">
        <p14:creationId xmlns:p14="http://schemas.microsoft.com/office/powerpoint/2010/main" val="2413291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2E45D5-D551-4549-BEEF-8A629DF5E1D5}"/>
              </a:ext>
            </a:extLst>
          </p:cNvPr>
          <p:cNvSpPr>
            <a:spLocks noGrp="1"/>
          </p:cNvSpPr>
          <p:nvPr>
            <p:ph type="title"/>
          </p:nvPr>
        </p:nvSpPr>
        <p:spPr>
          <a:xfrm>
            <a:off x="685800" y="228600"/>
            <a:ext cx="8366654" cy="752128"/>
          </a:xfrm>
        </p:spPr>
        <p:txBody>
          <a:bodyPr>
            <a:normAutofit/>
          </a:bodyPr>
          <a:lstStyle/>
          <a:p>
            <a:r>
              <a:rPr lang="en-AU" dirty="0"/>
              <a:t>Break out exercise – pathway 3</a:t>
            </a:r>
          </a:p>
        </p:txBody>
      </p:sp>
      <p:sp>
        <p:nvSpPr>
          <p:cNvPr id="7" name="TextBox 6"/>
          <p:cNvSpPr txBox="1"/>
          <p:nvPr/>
        </p:nvSpPr>
        <p:spPr>
          <a:xfrm>
            <a:off x="261257" y="1436915"/>
            <a:ext cx="8621486" cy="1323439"/>
          </a:xfrm>
          <a:prstGeom prst="rect">
            <a:avLst/>
          </a:prstGeom>
          <a:noFill/>
        </p:spPr>
        <p:txBody>
          <a:bodyPr wrap="square" rtlCol="0">
            <a:spAutoFit/>
          </a:bodyPr>
          <a:lstStyle/>
          <a:p>
            <a:r>
              <a:rPr lang="en-AU" sz="2000" b="1" dirty="0"/>
              <a:t>Flaws in risk assessment:</a:t>
            </a:r>
          </a:p>
          <a:p>
            <a:endParaRPr lang="en-AU" sz="2000" b="1" dirty="0"/>
          </a:p>
          <a:p>
            <a:r>
              <a:rPr lang="en-AU" sz="2000" dirty="0"/>
              <a:t>Do you know why risk assessments are done, what your role in them is and how to do them?</a:t>
            </a:r>
          </a:p>
        </p:txBody>
      </p:sp>
      <p:sp>
        <p:nvSpPr>
          <p:cNvPr id="11" name="TextBox 10"/>
          <p:cNvSpPr txBox="1"/>
          <p:nvPr/>
        </p:nvSpPr>
        <p:spPr>
          <a:xfrm>
            <a:off x="261257" y="5306400"/>
            <a:ext cx="8621486" cy="523220"/>
          </a:xfrm>
          <a:prstGeom prst="rect">
            <a:avLst/>
          </a:prstGeom>
          <a:noFill/>
        </p:spPr>
        <p:txBody>
          <a:bodyPr wrap="square" rtlCol="0">
            <a:spAutoFit/>
          </a:bodyPr>
          <a:lstStyle/>
          <a:p>
            <a:pPr algn="ctr"/>
            <a:r>
              <a:rPr lang="en-AU" sz="1400" b="1" dirty="0">
                <a:solidFill>
                  <a:schemeClr val="tx1">
                    <a:lumMod val="90000"/>
                    <a:lumOff val="10000"/>
                  </a:schemeClr>
                </a:solidFill>
              </a:rPr>
              <a:t>Place an </a:t>
            </a:r>
            <a:r>
              <a:rPr lang="en-AU" sz="1400" b="1" u="sng" dirty="0">
                <a:solidFill>
                  <a:schemeClr val="tx1">
                    <a:lumMod val="90000"/>
                    <a:lumOff val="10000"/>
                  </a:schemeClr>
                </a:solidFill>
              </a:rPr>
              <a:t>X</a:t>
            </a:r>
            <a:r>
              <a:rPr lang="en-AU" sz="1400" b="1" dirty="0">
                <a:solidFill>
                  <a:schemeClr val="tx1">
                    <a:lumMod val="90000"/>
                    <a:lumOff val="10000"/>
                  </a:schemeClr>
                </a:solidFill>
              </a:rPr>
              <a:t> in the box below the number that best captures your opinion</a:t>
            </a:r>
          </a:p>
          <a:p>
            <a:pPr algn="ctr"/>
            <a:r>
              <a:rPr lang="en-AU" sz="1400" b="1" dirty="0">
                <a:solidFill>
                  <a:schemeClr val="tx1">
                    <a:lumMod val="90000"/>
                    <a:lumOff val="10000"/>
                  </a:schemeClr>
                </a:solidFill>
              </a:rPr>
              <a:t>of the current situation at your site</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16</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489" y="2779776"/>
            <a:ext cx="8876545" cy="2402032"/>
          </a:xfrm>
          <a:prstGeom prst="rect">
            <a:avLst/>
          </a:prstGeom>
        </p:spPr>
      </p:pic>
    </p:spTree>
    <p:extLst>
      <p:ext uri="{BB962C8B-B14F-4D97-AF65-F5344CB8AC3E}">
        <p14:creationId xmlns:p14="http://schemas.microsoft.com/office/powerpoint/2010/main" val="2324968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2E45D5-D551-4549-BEEF-8A629DF5E1D5}"/>
              </a:ext>
            </a:extLst>
          </p:cNvPr>
          <p:cNvSpPr>
            <a:spLocks noGrp="1"/>
          </p:cNvSpPr>
          <p:nvPr>
            <p:ph type="title"/>
          </p:nvPr>
        </p:nvSpPr>
        <p:spPr>
          <a:xfrm>
            <a:off x="685800" y="228600"/>
            <a:ext cx="8366654" cy="752128"/>
          </a:xfrm>
        </p:spPr>
        <p:txBody>
          <a:bodyPr>
            <a:normAutofit/>
          </a:bodyPr>
          <a:lstStyle/>
          <a:p>
            <a:r>
              <a:rPr lang="en-AU" dirty="0"/>
              <a:t>Break out exercise – pathway 4</a:t>
            </a:r>
          </a:p>
        </p:txBody>
      </p:sp>
      <p:sp>
        <p:nvSpPr>
          <p:cNvPr id="7" name="TextBox 6"/>
          <p:cNvSpPr txBox="1"/>
          <p:nvPr/>
        </p:nvSpPr>
        <p:spPr>
          <a:xfrm>
            <a:off x="261257" y="1436915"/>
            <a:ext cx="8621486" cy="1015663"/>
          </a:xfrm>
          <a:prstGeom prst="rect">
            <a:avLst/>
          </a:prstGeom>
          <a:noFill/>
        </p:spPr>
        <p:txBody>
          <a:bodyPr wrap="square" rtlCol="0">
            <a:spAutoFit/>
          </a:bodyPr>
          <a:lstStyle/>
          <a:p>
            <a:r>
              <a:rPr lang="en-AU" sz="2000" b="1" dirty="0"/>
              <a:t>Flaws in management systems:</a:t>
            </a:r>
          </a:p>
          <a:p>
            <a:endParaRPr lang="en-AU" sz="2000" b="1" dirty="0"/>
          </a:p>
          <a:p>
            <a:r>
              <a:rPr lang="en-AU" sz="2000" dirty="0"/>
              <a:t>What do you know about the WHS management system on your site?</a:t>
            </a:r>
          </a:p>
        </p:txBody>
      </p:sp>
      <p:sp>
        <p:nvSpPr>
          <p:cNvPr id="11" name="TextBox 10"/>
          <p:cNvSpPr txBox="1"/>
          <p:nvPr/>
        </p:nvSpPr>
        <p:spPr>
          <a:xfrm>
            <a:off x="1372513" y="5306400"/>
            <a:ext cx="6398975" cy="523220"/>
          </a:xfrm>
          <a:prstGeom prst="rect">
            <a:avLst/>
          </a:prstGeom>
          <a:noFill/>
        </p:spPr>
        <p:txBody>
          <a:bodyPr wrap="square" rtlCol="0">
            <a:spAutoFit/>
          </a:bodyPr>
          <a:lstStyle/>
          <a:p>
            <a:pPr algn="ctr"/>
            <a:r>
              <a:rPr lang="en-AU" sz="1400" b="1" dirty="0">
                <a:solidFill>
                  <a:schemeClr val="tx1">
                    <a:lumMod val="90000"/>
                    <a:lumOff val="10000"/>
                  </a:schemeClr>
                </a:solidFill>
              </a:rPr>
              <a:t>Place an </a:t>
            </a:r>
            <a:r>
              <a:rPr lang="en-AU" sz="1400" b="1" u="sng" dirty="0">
                <a:solidFill>
                  <a:schemeClr val="tx1">
                    <a:lumMod val="90000"/>
                    <a:lumOff val="10000"/>
                  </a:schemeClr>
                </a:solidFill>
              </a:rPr>
              <a:t>X</a:t>
            </a:r>
            <a:r>
              <a:rPr lang="en-AU" sz="1400" b="1" dirty="0">
                <a:solidFill>
                  <a:schemeClr val="tx1">
                    <a:lumMod val="90000"/>
                    <a:lumOff val="10000"/>
                  </a:schemeClr>
                </a:solidFill>
              </a:rPr>
              <a:t> in the box below the number that best captures your opinion of the current situation at your site</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17</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164" y="2924944"/>
            <a:ext cx="8760711" cy="2219136"/>
          </a:xfrm>
          <a:prstGeom prst="rect">
            <a:avLst/>
          </a:prstGeom>
        </p:spPr>
      </p:pic>
    </p:spTree>
    <p:extLst>
      <p:ext uri="{BB962C8B-B14F-4D97-AF65-F5344CB8AC3E}">
        <p14:creationId xmlns:p14="http://schemas.microsoft.com/office/powerpoint/2010/main" val="7250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2E45D5-D551-4549-BEEF-8A629DF5E1D5}"/>
              </a:ext>
            </a:extLst>
          </p:cNvPr>
          <p:cNvSpPr>
            <a:spLocks noGrp="1"/>
          </p:cNvSpPr>
          <p:nvPr>
            <p:ph type="title"/>
          </p:nvPr>
        </p:nvSpPr>
        <p:spPr>
          <a:xfrm>
            <a:off x="685800" y="228600"/>
            <a:ext cx="8366654" cy="752128"/>
          </a:xfrm>
        </p:spPr>
        <p:txBody>
          <a:bodyPr>
            <a:normAutofit/>
          </a:bodyPr>
          <a:lstStyle/>
          <a:p>
            <a:r>
              <a:rPr lang="en-AU" dirty="0"/>
              <a:t>Break out exercise – pathway 5</a:t>
            </a:r>
          </a:p>
        </p:txBody>
      </p:sp>
      <p:sp>
        <p:nvSpPr>
          <p:cNvPr id="7" name="TextBox 6"/>
          <p:cNvSpPr txBox="1"/>
          <p:nvPr/>
        </p:nvSpPr>
        <p:spPr>
          <a:xfrm>
            <a:off x="261257" y="1436915"/>
            <a:ext cx="8621486" cy="1015663"/>
          </a:xfrm>
          <a:prstGeom prst="rect">
            <a:avLst/>
          </a:prstGeom>
          <a:noFill/>
        </p:spPr>
        <p:txBody>
          <a:bodyPr wrap="square" rtlCol="0">
            <a:spAutoFit/>
          </a:bodyPr>
          <a:lstStyle/>
          <a:p>
            <a:r>
              <a:rPr lang="en-AU" sz="2000" b="1" dirty="0"/>
              <a:t>Flaws in system auditing:</a:t>
            </a:r>
          </a:p>
          <a:p>
            <a:endParaRPr lang="en-AU" sz="2000" b="1" dirty="0"/>
          </a:p>
          <a:p>
            <a:r>
              <a:rPr lang="en-AU" sz="2000" dirty="0"/>
              <a:t>Do you know if your WHS management system has been audited?</a:t>
            </a:r>
          </a:p>
        </p:txBody>
      </p:sp>
      <p:sp>
        <p:nvSpPr>
          <p:cNvPr id="11" name="TextBox 10"/>
          <p:cNvSpPr txBox="1"/>
          <p:nvPr/>
        </p:nvSpPr>
        <p:spPr>
          <a:xfrm>
            <a:off x="1408517" y="5306400"/>
            <a:ext cx="6326967" cy="523220"/>
          </a:xfrm>
          <a:prstGeom prst="rect">
            <a:avLst/>
          </a:prstGeom>
          <a:noFill/>
        </p:spPr>
        <p:txBody>
          <a:bodyPr wrap="square" rtlCol="0">
            <a:spAutoFit/>
          </a:bodyPr>
          <a:lstStyle/>
          <a:p>
            <a:pPr algn="ctr"/>
            <a:r>
              <a:rPr lang="en-AU" sz="1400" b="1" dirty="0">
                <a:solidFill>
                  <a:schemeClr val="tx1">
                    <a:lumMod val="90000"/>
                    <a:lumOff val="10000"/>
                  </a:schemeClr>
                </a:solidFill>
              </a:rPr>
              <a:t>Place an </a:t>
            </a:r>
            <a:r>
              <a:rPr lang="en-AU" sz="1400" b="1" u="sng" dirty="0">
                <a:solidFill>
                  <a:schemeClr val="tx1">
                    <a:lumMod val="90000"/>
                    <a:lumOff val="10000"/>
                  </a:schemeClr>
                </a:solidFill>
              </a:rPr>
              <a:t>X</a:t>
            </a:r>
            <a:r>
              <a:rPr lang="en-AU" sz="1400" b="1" dirty="0">
                <a:solidFill>
                  <a:schemeClr val="tx1">
                    <a:lumMod val="90000"/>
                    <a:lumOff val="10000"/>
                  </a:schemeClr>
                </a:solidFill>
              </a:rPr>
              <a:t> in the box below the number that best captures your opinion of the current situation at your site</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18</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055" y="2914098"/>
            <a:ext cx="8870449" cy="2219136"/>
          </a:xfrm>
          <a:prstGeom prst="rect">
            <a:avLst/>
          </a:prstGeom>
        </p:spPr>
      </p:pic>
    </p:spTree>
    <p:extLst>
      <p:ext uri="{BB962C8B-B14F-4D97-AF65-F5344CB8AC3E}">
        <p14:creationId xmlns:p14="http://schemas.microsoft.com/office/powerpoint/2010/main" val="1432561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2E45D5-D551-4549-BEEF-8A629DF5E1D5}"/>
              </a:ext>
            </a:extLst>
          </p:cNvPr>
          <p:cNvSpPr>
            <a:spLocks noGrp="1"/>
          </p:cNvSpPr>
          <p:nvPr>
            <p:ph type="title"/>
          </p:nvPr>
        </p:nvSpPr>
        <p:spPr>
          <a:xfrm>
            <a:off x="685800" y="228600"/>
            <a:ext cx="8366654" cy="752128"/>
          </a:xfrm>
        </p:spPr>
        <p:txBody>
          <a:bodyPr>
            <a:normAutofit/>
          </a:bodyPr>
          <a:lstStyle/>
          <a:p>
            <a:r>
              <a:rPr lang="en-AU" dirty="0"/>
              <a:t>Break out exercise – pathway 6</a:t>
            </a:r>
          </a:p>
        </p:txBody>
      </p:sp>
      <p:sp>
        <p:nvSpPr>
          <p:cNvPr id="7" name="TextBox 6"/>
          <p:cNvSpPr txBox="1"/>
          <p:nvPr/>
        </p:nvSpPr>
        <p:spPr>
          <a:xfrm>
            <a:off x="261257" y="1436915"/>
            <a:ext cx="8621486" cy="1015663"/>
          </a:xfrm>
          <a:prstGeom prst="rect">
            <a:avLst/>
          </a:prstGeom>
          <a:noFill/>
        </p:spPr>
        <p:txBody>
          <a:bodyPr wrap="square" rtlCol="0">
            <a:spAutoFit/>
          </a:bodyPr>
          <a:lstStyle/>
          <a:p>
            <a:r>
              <a:rPr lang="en-AU" sz="2000" b="1" dirty="0"/>
              <a:t>Economic and reward pressures compromising safety:</a:t>
            </a:r>
          </a:p>
          <a:p>
            <a:endParaRPr lang="en-AU" sz="2000" b="1" dirty="0"/>
          </a:p>
          <a:p>
            <a:r>
              <a:rPr lang="en-AU" sz="2000" dirty="0"/>
              <a:t>Do you think that production is prioritised before safety on your site?</a:t>
            </a:r>
          </a:p>
        </p:txBody>
      </p:sp>
      <p:sp>
        <p:nvSpPr>
          <p:cNvPr id="11" name="TextBox 10"/>
          <p:cNvSpPr txBox="1"/>
          <p:nvPr/>
        </p:nvSpPr>
        <p:spPr>
          <a:xfrm>
            <a:off x="1372513" y="5306400"/>
            <a:ext cx="6398975" cy="523220"/>
          </a:xfrm>
          <a:prstGeom prst="rect">
            <a:avLst/>
          </a:prstGeom>
          <a:noFill/>
        </p:spPr>
        <p:txBody>
          <a:bodyPr wrap="square" rtlCol="0">
            <a:spAutoFit/>
          </a:bodyPr>
          <a:lstStyle/>
          <a:p>
            <a:pPr algn="ctr"/>
            <a:r>
              <a:rPr lang="en-AU" sz="1400" b="1" dirty="0">
                <a:solidFill>
                  <a:schemeClr val="tx1">
                    <a:lumMod val="90000"/>
                    <a:lumOff val="10000"/>
                  </a:schemeClr>
                </a:solidFill>
              </a:rPr>
              <a:t>Place an </a:t>
            </a:r>
            <a:r>
              <a:rPr lang="en-AU" sz="1400" b="1" u="sng" dirty="0">
                <a:solidFill>
                  <a:schemeClr val="tx1">
                    <a:lumMod val="90000"/>
                    <a:lumOff val="10000"/>
                  </a:schemeClr>
                </a:solidFill>
              </a:rPr>
              <a:t>X</a:t>
            </a:r>
            <a:r>
              <a:rPr lang="en-AU" sz="1400" b="1" dirty="0">
                <a:solidFill>
                  <a:schemeClr val="tx1">
                    <a:lumMod val="90000"/>
                    <a:lumOff val="10000"/>
                  </a:schemeClr>
                </a:solidFill>
              </a:rPr>
              <a:t> in the box below the number that best captures your opinion of the current situation at your site</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19</a:t>
            </a:fld>
            <a:endParaRPr lang="en-US" dirty="0"/>
          </a:p>
        </p:txBody>
      </p:sp>
      <p:pic>
        <p:nvPicPr>
          <p:cNvPr id="4" name="Picture 3"/>
          <p:cNvPicPr>
            <a:picLocks noChangeAspect="1"/>
          </p:cNvPicPr>
          <p:nvPr/>
        </p:nvPicPr>
        <p:blipFill>
          <a:blip r:embed="rId2"/>
          <a:stretch>
            <a:fillRect/>
          </a:stretch>
        </p:blipFill>
        <p:spPr>
          <a:xfrm>
            <a:off x="55159" y="2636912"/>
            <a:ext cx="9053345" cy="2645893"/>
          </a:xfrm>
          <a:prstGeom prst="rect">
            <a:avLst/>
          </a:prstGeom>
        </p:spPr>
      </p:pic>
    </p:spTree>
    <p:extLst>
      <p:ext uri="{BB962C8B-B14F-4D97-AF65-F5344CB8AC3E}">
        <p14:creationId xmlns:p14="http://schemas.microsoft.com/office/powerpoint/2010/main" val="352978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1442258"/>
          </a:xfrm>
          <a:prstGeom prst="rect">
            <a:avLst/>
          </a:prstGeom>
        </p:spPr>
      </p:pic>
      <p:pic>
        <p:nvPicPr>
          <p:cNvPr id="9" name="Picture 8" descr="DMIRS-PowerPoint-Template-June-2017_FINAL-16_9-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53863"/>
            <a:ext cx="9144000" cy="719328"/>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755576" y="4045828"/>
            <a:ext cx="7990656" cy="1471404"/>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a:solidFill>
                  <a:srgbClr val="CD5E31"/>
                </a:solidFill>
              </a:rPr>
              <a:t>2017 Mines Safety Roadshow</a:t>
            </a:r>
          </a:p>
          <a:p>
            <a:pPr algn="ctr" eaLnBrk="0" fontAlgn="base" hangingPunct="0">
              <a:spcBef>
                <a:spcPct val="0"/>
              </a:spcBef>
              <a:spcAft>
                <a:spcPct val="0"/>
              </a:spcAft>
            </a:pPr>
            <a:endParaRPr lang="en-US" sz="1000" dirty="0">
              <a:solidFill>
                <a:prstClr val="black"/>
              </a:solidFill>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7624" y="1772816"/>
            <a:ext cx="6912770" cy="2273012"/>
          </a:xfrm>
          <a:prstGeom prst="rect">
            <a:avLst/>
          </a:prstGeom>
        </p:spPr>
      </p:pic>
    </p:spTree>
    <p:extLst>
      <p:ext uri="{BB962C8B-B14F-4D97-AF65-F5344CB8AC3E}">
        <p14:creationId xmlns:p14="http://schemas.microsoft.com/office/powerpoint/2010/main" val="4034244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2E45D5-D551-4549-BEEF-8A629DF5E1D5}"/>
              </a:ext>
            </a:extLst>
          </p:cNvPr>
          <p:cNvSpPr>
            <a:spLocks noGrp="1"/>
          </p:cNvSpPr>
          <p:nvPr>
            <p:ph type="title"/>
          </p:nvPr>
        </p:nvSpPr>
        <p:spPr>
          <a:xfrm>
            <a:off x="685800" y="228600"/>
            <a:ext cx="8366654" cy="752128"/>
          </a:xfrm>
        </p:spPr>
        <p:txBody>
          <a:bodyPr>
            <a:normAutofit/>
          </a:bodyPr>
          <a:lstStyle/>
          <a:p>
            <a:r>
              <a:rPr lang="en-AU" dirty="0"/>
              <a:t>Break out exercise – pathway 7</a:t>
            </a:r>
          </a:p>
        </p:txBody>
      </p:sp>
      <p:sp>
        <p:nvSpPr>
          <p:cNvPr id="7" name="TextBox 6"/>
          <p:cNvSpPr txBox="1"/>
          <p:nvPr/>
        </p:nvSpPr>
        <p:spPr>
          <a:xfrm>
            <a:off x="261257" y="1436915"/>
            <a:ext cx="8621486" cy="1323439"/>
          </a:xfrm>
          <a:prstGeom prst="rect">
            <a:avLst/>
          </a:prstGeom>
          <a:noFill/>
        </p:spPr>
        <p:txBody>
          <a:bodyPr wrap="square" rtlCol="0">
            <a:spAutoFit/>
          </a:bodyPr>
          <a:lstStyle/>
          <a:p>
            <a:r>
              <a:rPr lang="en-AU" sz="2000" b="1" dirty="0"/>
              <a:t>Failures in regulatory oversight:</a:t>
            </a:r>
          </a:p>
          <a:p>
            <a:endParaRPr lang="en-AU" sz="2000" b="1" dirty="0"/>
          </a:p>
          <a:p>
            <a:r>
              <a:rPr lang="en-AU" sz="2000" dirty="0"/>
              <a:t>Do you think that the inspectorate visits your site often enough, and have the desired impact?</a:t>
            </a:r>
          </a:p>
        </p:txBody>
      </p:sp>
      <p:sp>
        <p:nvSpPr>
          <p:cNvPr id="11" name="TextBox 10"/>
          <p:cNvSpPr txBox="1"/>
          <p:nvPr/>
        </p:nvSpPr>
        <p:spPr>
          <a:xfrm>
            <a:off x="1408517" y="5306400"/>
            <a:ext cx="6326967" cy="523220"/>
          </a:xfrm>
          <a:prstGeom prst="rect">
            <a:avLst/>
          </a:prstGeom>
          <a:noFill/>
        </p:spPr>
        <p:txBody>
          <a:bodyPr wrap="square" rtlCol="0">
            <a:spAutoFit/>
          </a:bodyPr>
          <a:lstStyle/>
          <a:p>
            <a:pPr algn="ctr"/>
            <a:r>
              <a:rPr lang="en-AU" sz="1400" b="1" dirty="0">
                <a:solidFill>
                  <a:schemeClr val="tx1">
                    <a:lumMod val="90000"/>
                    <a:lumOff val="10000"/>
                  </a:schemeClr>
                </a:solidFill>
              </a:rPr>
              <a:t>Place an </a:t>
            </a:r>
            <a:r>
              <a:rPr lang="en-AU" sz="1400" b="1" u="sng" dirty="0">
                <a:solidFill>
                  <a:schemeClr val="tx1">
                    <a:lumMod val="90000"/>
                    <a:lumOff val="10000"/>
                  </a:schemeClr>
                </a:solidFill>
              </a:rPr>
              <a:t>X</a:t>
            </a:r>
            <a:r>
              <a:rPr lang="en-AU" sz="1400" b="1" dirty="0">
                <a:solidFill>
                  <a:schemeClr val="tx1">
                    <a:lumMod val="90000"/>
                    <a:lumOff val="10000"/>
                  </a:schemeClr>
                </a:solidFill>
              </a:rPr>
              <a:t> in the box below the number that best captures your opinion of the current situation at your site</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20</a:t>
            </a:fld>
            <a:endParaRPr lang="en-US" dirty="0"/>
          </a:p>
        </p:txBody>
      </p:sp>
      <p:pic>
        <p:nvPicPr>
          <p:cNvPr id="4" name="Picture 3"/>
          <p:cNvPicPr>
            <a:picLocks noChangeAspect="1"/>
          </p:cNvPicPr>
          <p:nvPr/>
        </p:nvPicPr>
        <p:blipFill>
          <a:blip r:embed="rId2"/>
          <a:stretch>
            <a:fillRect/>
          </a:stretch>
        </p:blipFill>
        <p:spPr>
          <a:xfrm>
            <a:off x="130679" y="3082072"/>
            <a:ext cx="8882642" cy="2219136"/>
          </a:xfrm>
          <a:prstGeom prst="rect">
            <a:avLst/>
          </a:prstGeom>
        </p:spPr>
      </p:pic>
    </p:spTree>
    <p:extLst>
      <p:ext uri="{BB962C8B-B14F-4D97-AF65-F5344CB8AC3E}">
        <p14:creationId xmlns:p14="http://schemas.microsoft.com/office/powerpoint/2010/main" val="3886619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2E45D5-D551-4549-BEEF-8A629DF5E1D5}"/>
              </a:ext>
            </a:extLst>
          </p:cNvPr>
          <p:cNvSpPr>
            <a:spLocks noGrp="1"/>
          </p:cNvSpPr>
          <p:nvPr>
            <p:ph type="title"/>
          </p:nvPr>
        </p:nvSpPr>
        <p:spPr>
          <a:xfrm>
            <a:off x="685800" y="228600"/>
            <a:ext cx="8366654" cy="752128"/>
          </a:xfrm>
        </p:spPr>
        <p:txBody>
          <a:bodyPr>
            <a:normAutofit/>
          </a:bodyPr>
          <a:lstStyle/>
          <a:p>
            <a:r>
              <a:rPr lang="en-AU" dirty="0"/>
              <a:t>Break out exercise – pathway 8</a:t>
            </a:r>
          </a:p>
        </p:txBody>
      </p:sp>
      <p:sp>
        <p:nvSpPr>
          <p:cNvPr id="7" name="TextBox 6"/>
          <p:cNvSpPr txBox="1"/>
          <p:nvPr/>
        </p:nvSpPr>
        <p:spPr>
          <a:xfrm>
            <a:off x="261257" y="1436915"/>
            <a:ext cx="8621486" cy="1323439"/>
          </a:xfrm>
          <a:prstGeom prst="rect">
            <a:avLst/>
          </a:prstGeom>
          <a:noFill/>
        </p:spPr>
        <p:txBody>
          <a:bodyPr wrap="square" rtlCol="0">
            <a:spAutoFit/>
          </a:bodyPr>
          <a:lstStyle/>
          <a:p>
            <a:r>
              <a:rPr lang="en-AU" sz="2000" b="1" dirty="0"/>
              <a:t>Worker or supervisor concerns that were ignored:</a:t>
            </a:r>
          </a:p>
          <a:p>
            <a:endParaRPr lang="en-AU" sz="2000" dirty="0"/>
          </a:p>
          <a:p>
            <a:r>
              <a:rPr lang="en-AU" sz="2000" dirty="0"/>
              <a:t>If you raise a WHS issue does it get appropriately addressed, and feedback given?</a:t>
            </a:r>
          </a:p>
        </p:txBody>
      </p:sp>
      <p:sp>
        <p:nvSpPr>
          <p:cNvPr id="11" name="TextBox 10"/>
          <p:cNvSpPr txBox="1"/>
          <p:nvPr/>
        </p:nvSpPr>
        <p:spPr>
          <a:xfrm>
            <a:off x="1408516" y="5306400"/>
            <a:ext cx="6326968" cy="523220"/>
          </a:xfrm>
          <a:prstGeom prst="rect">
            <a:avLst/>
          </a:prstGeom>
          <a:noFill/>
        </p:spPr>
        <p:txBody>
          <a:bodyPr wrap="square" rtlCol="0">
            <a:spAutoFit/>
          </a:bodyPr>
          <a:lstStyle/>
          <a:p>
            <a:pPr algn="ctr"/>
            <a:r>
              <a:rPr lang="en-AU" sz="1400" b="1" dirty="0">
                <a:solidFill>
                  <a:schemeClr val="tx1">
                    <a:lumMod val="90000"/>
                    <a:lumOff val="10000"/>
                  </a:schemeClr>
                </a:solidFill>
              </a:rPr>
              <a:t>Place an </a:t>
            </a:r>
            <a:r>
              <a:rPr lang="en-AU" sz="1400" b="1" u="sng" dirty="0">
                <a:solidFill>
                  <a:schemeClr val="tx1">
                    <a:lumMod val="90000"/>
                    <a:lumOff val="10000"/>
                  </a:schemeClr>
                </a:solidFill>
              </a:rPr>
              <a:t>X</a:t>
            </a:r>
            <a:r>
              <a:rPr lang="en-AU" sz="1400" b="1" dirty="0">
                <a:solidFill>
                  <a:schemeClr val="tx1">
                    <a:lumMod val="90000"/>
                    <a:lumOff val="10000"/>
                  </a:schemeClr>
                </a:solidFill>
              </a:rPr>
              <a:t> in the box below the number that best captures your opinion of the current situation at your site</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21</a:t>
            </a:fld>
            <a:endParaRPr lang="en-US" dirty="0"/>
          </a:p>
        </p:txBody>
      </p:sp>
      <p:pic>
        <p:nvPicPr>
          <p:cNvPr id="4" name="Picture 3"/>
          <p:cNvPicPr>
            <a:picLocks noChangeAspect="1"/>
          </p:cNvPicPr>
          <p:nvPr/>
        </p:nvPicPr>
        <p:blipFill>
          <a:blip r:embed="rId2"/>
          <a:stretch>
            <a:fillRect/>
          </a:stretch>
        </p:blipFill>
        <p:spPr>
          <a:xfrm>
            <a:off x="112389" y="3527118"/>
            <a:ext cx="8919221" cy="1774090"/>
          </a:xfrm>
          <a:prstGeom prst="rect">
            <a:avLst/>
          </a:prstGeom>
        </p:spPr>
      </p:pic>
    </p:spTree>
    <p:extLst>
      <p:ext uri="{BB962C8B-B14F-4D97-AF65-F5344CB8AC3E}">
        <p14:creationId xmlns:p14="http://schemas.microsoft.com/office/powerpoint/2010/main" val="76044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2E45D5-D551-4549-BEEF-8A629DF5E1D5}"/>
              </a:ext>
            </a:extLst>
          </p:cNvPr>
          <p:cNvSpPr>
            <a:spLocks noGrp="1"/>
          </p:cNvSpPr>
          <p:nvPr>
            <p:ph type="title"/>
          </p:nvPr>
        </p:nvSpPr>
        <p:spPr>
          <a:xfrm>
            <a:off x="685800" y="228600"/>
            <a:ext cx="8366654" cy="752128"/>
          </a:xfrm>
        </p:spPr>
        <p:txBody>
          <a:bodyPr>
            <a:normAutofit/>
          </a:bodyPr>
          <a:lstStyle/>
          <a:p>
            <a:r>
              <a:rPr lang="en-AU" dirty="0"/>
              <a:t>Break out exercise – pathway 9</a:t>
            </a:r>
          </a:p>
        </p:txBody>
      </p:sp>
      <p:sp>
        <p:nvSpPr>
          <p:cNvPr id="7" name="TextBox 6"/>
          <p:cNvSpPr txBox="1"/>
          <p:nvPr/>
        </p:nvSpPr>
        <p:spPr>
          <a:xfrm>
            <a:off x="261257" y="1436915"/>
            <a:ext cx="8621486" cy="1323439"/>
          </a:xfrm>
          <a:prstGeom prst="rect">
            <a:avLst/>
          </a:prstGeom>
          <a:noFill/>
        </p:spPr>
        <p:txBody>
          <a:bodyPr wrap="square" rtlCol="0">
            <a:spAutoFit/>
          </a:bodyPr>
          <a:lstStyle/>
          <a:p>
            <a:r>
              <a:rPr lang="en-AU" sz="2000" b="1" dirty="0"/>
              <a:t>Poor worker management and trust:</a:t>
            </a:r>
          </a:p>
          <a:p>
            <a:endParaRPr lang="en-AU" sz="2000" dirty="0"/>
          </a:p>
          <a:p>
            <a:r>
              <a:rPr lang="en-AU" sz="2000" dirty="0"/>
              <a:t>Describe the level of worker-management communication and trust on your site:</a:t>
            </a:r>
          </a:p>
        </p:txBody>
      </p:sp>
      <p:sp>
        <p:nvSpPr>
          <p:cNvPr id="11" name="TextBox 10"/>
          <p:cNvSpPr txBox="1"/>
          <p:nvPr/>
        </p:nvSpPr>
        <p:spPr>
          <a:xfrm>
            <a:off x="1408517" y="5306400"/>
            <a:ext cx="6326967" cy="523220"/>
          </a:xfrm>
          <a:prstGeom prst="rect">
            <a:avLst/>
          </a:prstGeom>
          <a:noFill/>
        </p:spPr>
        <p:txBody>
          <a:bodyPr wrap="square" rtlCol="0">
            <a:spAutoFit/>
          </a:bodyPr>
          <a:lstStyle/>
          <a:p>
            <a:pPr algn="ctr"/>
            <a:r>
              <a:rPr lang="en-AU" sz="1400" b="1" dirty="0">
                <a:solidFill>
                  <a:schemeClr val="tx1">
                    <a:lumMod val="90000"/>
                    <a:lumOff val="10000"/>
                  </a:schemeClr>
                </a:solidFill>
              </a:rPr>
              <a:t>Place an </a:t>
            </a:r>
            <a:r>
              <a:rPr lang="en-AU" sz="1400" b="1" u="sng" dirty="0">
                <a:solidFill>
                  <a:schemeClr val="tx1">
                    <a:lumMod val="90000"/>
                    <a:lumOff val="10000"/>
                  </a:schemeClr>
                </a:solidFill>
              </a:rPr>
              <a:t>X</a:t>
            </a:r>
            <a:r>
              <a:rPr lang="en-AU" sz="1400" b="1" dirty="0">
                <a:solidFill>
                  <a:schemeClr val="tx1">
                    <a:lumMod val="90000"/>
                    <a:lumOff val="10000"/>
                  </a:schemeClr>
                </a:solidFill>
              </a:rPr>
              <a:t> in the box below the number that best captures your opinion of the current situation at your site</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22</a:t>
            </a:fld>
            <a:endParaRPr lang="en-US" dirty="0"/>
          </a:p>
        </p:txBody>
      </p:sp>
      <p:pic>
        <p:nvPicPr>
          <p:cNvPr id="4" name="Picture 3"/>
          <p:cNvPicPr>
            <a:picLocks noChangeAspect="1"/>
          </p:cNvPicPr>
          <p:nvPr/>
        </p:nvPicPr>
        <p:blipFill>
          <a:blip r:embed="rId2"/>
          <a:stretch>
            <a:fillRect/>
          </a:stretch>
        </p:blipFill>
        <p:spPr>
          <a:xfrm>
            <a:off x="142872" y="3442917"/>
            <a:ext cx="8858256" cy="1786283"/>
          </a:xfrm>
          <a:prstGeom prst="rect">
            <a:avLst/>
          </a:prstGeom>
        </p:spPr>
      </p:pic>
    </p:spTree>
    <p:extLst>
      <p:ext uri="{BB962C8B-B14F-4D97-AF65-F5344CB8AC3E}">
        <p14:creationId xmlns:p14="http://schemas.microsoft.com/office/powerpoint/2010/main" val="3184339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2E45D5-D551-4549-BEEF-8A629DF5E1D5}"/>
              </a:ext>
            </a:extLst>
          </p:cNvPr>
          <p:cNvSpPr>
            <a:spLocks noGrp="1"/>
          </p:cNvSpPr>
          <p:nvPr>
            <p:ph type="title"/>
          </p:nvPr>
        </p:nvSpPr>
        <p:spPr>
          <a:xfrm>
            <a:off x="685800" y="228600"/>
            <a:ext cx="8366654" cy="752128"/>
          </a:xfrm>
        </p:spPr>
        <p:txBody>
          <a:bodyPr>
            <a:normAutofit/>
          </a:bodyPr>
          <a:lstStyle/>
          <a:p>
            <a:r>
              <a:rPr lang="en-AU" dirty="0"/>
              <a:t>Break out exercise – pathway 10</a:t>
            </a:r>
          </a:p>
        </p:txBody>
      </p:sp>
      <p:sp>
        <p:nvSpPr>
          <p:cNvPr id="7" name="TextBox 6"/>
          <p:cNvSpPr txBox="1"/>
          <p:nvPr/>
        </p:nvSpPr>
        <p:spPr>
          <a:xfrm>
            <a:off x="261257" y="1436915"/>
            <a:ext cx="8621486" cy="1015663"/>
          </a:xfrm>
          <a:prstGeom prst="rect">
            <a:avLst/>
          </a:prstGeom>
          <a:noFill/>
        </p:spPr>
        <p:txBody>
          <a:bodyPr wrap="square" rtlCol="0">
            <a:spAutoFit/>
          </a:bodyPr>
          <a:lstStyle/>
          <a:p>
            <a:r>
              <a:rPr lang="en-AU" sz="2000" b="1" dirty="0"/>
              <a:t>Deficiencies in emergency and rescue procedures:</a:t>
            </a:r>
          </a:p>
          <a:p>
            <a:endParaRPr lang="en-AU" sz="2000" dirty="0"/>
          </a:p>
          <a:p>
            <a:r>
              <a:rPr lang="en-AU" sz="2000" dirty="0"/>
              <a:t>If an emergency happened on your site, what would the response be:</a:t>
            </a:r>
          </a:p>
        </p:txBody>
      </p:sp>
      <p:sp>
        <p:nvSpPr>
          <p:cNvPr id="11" name="TextBox 10"/>
          <p:cNvSpPr txBox="1"/>
          <p:nvPr/>
        </p:nvSpPr>
        <p:spPr>
          <a:xfrm>
            <a:off x="1408517" y="5306400"/>
            <a:ext cx="6326967" cy="523220"/>
          </a:xfrm>
          <a:prstGeom prst="rect">
            <a:avLst/>
          </a:prstGeom>
          <a:noFill/>
        </p:spPr>
        <p:txBody>
          <a:bodyPr wrap="square" rtlCol="0">
            <a:spAutoFit/>
          </a:bodyPr>
          <a:lstStyle/>
          <a:p>
            <a:pPr algn="ctr"/>
            <a:r>
              <a:rPr lang="en-AU" sz="1400" b="1" dirty="0">
                <a:solidFill>
                  <a:schemeClr val="tx1">
                    <a:lumMod val="90000"/>
                    <a:lumOff val="10000"/>
                  </a:schemeClr>
                </a:solidFill>
              </a:rPr>
              <a:t>Place an </a:t>
            </a:r>
            <a:r>
              <a:rPr lang="en-AU" sz="1400" b="1" u="sng" dirty="0">
                <a:solidFill>
                  <a:schemeClr val="tx1">
                    <a:lumMod val="90000"/>
                    <a:lumOff val="10000"/>
                  </a:schemeClr>
                </a:solidFill>
              </a:rPr>
              <a:t>X</a:t>
            </a:r>
            <a:r>
              <a:rPr lang="en-AU" sz="1400" b="1" dirty="0">
                <a:solidFill>
                  <a:schemeClr val="tx1">
                    <a:lumMod val="90000"/>
                    <a:lumOff val="10000"/>
                  </a:schemeClr>
                </a:solidFill>
              </a:rPr>
              <a:t> in the box below the number that best captures your opinion of the current situation at your site</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23</a:t>
            </a:fld>
            <a:endParaRPr lang="en-US" dirty="0"/>
          </a:p>
        </p:txBody>
      </p:sp>
      <p:pic>
        <p:nvPicPr>
          <p:cNvPr id="4" name="Picture 3"/>
          <p:cNvPicPr>
            <a:picLocks noChangeAspect="1"/>
          </p:cNvPicPr>
          <p:nvPr/>
        </p:nvPicPr>
        <p:blipFill>
          <a:blip r:embed="rId2"/>
          <a:stretch>
            <a:fillRect/>
          </a:stretch>
        </p:blipFill>
        <p:spPr>
          <a:xfrm>
            <a:off x="75810" y="3069879"/>
            <a:ext cx="8992379" cy="2231329"/>
          </a:xfrm>
          <a:prstGeom prst="rect">
            <a:avLst/>
          </a:prstGeom>
        </p:spPr>
      </p:pic>
    </p:spTree>
    <p:extLst>
      <p:ext uri="{BB962C8B-B14F-4D97-AF65-F5344CB8AC3E}">
        <p14:creationId xmlns:p14="http://schemas.microsoft.com/office/powerpoint/2010/main" val="2533831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r>
              <a:rPr lang="en-AU" dirty="0"/>
              <a:t>Setting the scene</a:t>
            </a:r>
          </a:p>
        </p:txBody>
      </p:sp>
      <p:sp>
        <p:nvSpPr>
          <p:cNvPr id="60419" name="Subtitle 4"/>
          <p:cNvSpPr>
            <a:spLocks noGrp="1"/>
          </p:cNvSpPr>
          <p:nvPr>
            <p:ph idx="1"/>
          </p:nvPr>
        </p:nvSpPr>
        <p:spPr>
          <a:xfrm>
            <a:off x="685800" y="1865305"/>
            <a:ext cx="7630616" cy="3758716"/>
          </a:xfrm>
        </p:spPr>
        <p:txBody>
          <a:bodyPr>
            <a:noAutofit/>
          </a:bodyPr>
          <a:lstStyle/>
          <a:p>
            <a:pPr>
              <a:buFontTx/>
              <a:buNone/>
              <a:defRPr/>
            </a:pPr>
            <a:endParaRPr lang="en-AU" sz="4400" dirty="0"/>
          </a:p>
          <a:p>
            <a:pPr algn="ctr">
              <a:buNone/>
              <a:defRPr/>
            </a:pPr>
            <a:r>
              <a:rPr lang="en-AU" sz="4400" dirty="0" smtClean="0">
                <a:solidFill>
                  <a:srgbClr val="0E6E71"/>
                </a:solidFill>
              </a:rPr>
              <a:t>Why focus on traffic management?</a:t>
            </a:r>
            <a:endParaRPr lang="en-AU" sz="4400" dirty="0">
              <a:solidFill>
                <a:srgbClr val="0E6E71"/>
              </a:solidFill>
            </a:endParaRPr>
          </a:p>
          <a:p>
            <a:pPr algn="ctr">
              <a:buFontTx/>
              <a:buNone/>
              <a:defRPr/>
            </a:pPr>
            <a:endParaRPr lang="en-AU" sz="4400" dirty="0"/>
          </a:p>
          <a:p>
            <a:pPr>
              <a:spcBef>
                <a:spcPts val="0"/>
              </a:spcBef>
              <a:buNone/>
            </a:pPr>
            <a:endParaRPr lang="en-AU" sz="4400" dirty="0"/>
          </a:p>
          <a:p>
            <a:pPr>
              <a:spcBef>
                <a:spcPts val="0"/>
              </a:spcBef>
              <a:buNone/>
            </a:pPr>
            <a:endParaRPr lang="en-AU" sz="4400" dirty="0"/>
          </a:p>
          <a:p>
            <a:pPr>
              <a:spcBef>
                <a:spcPts val="0"/>
              </a:spcBef>
              <a:buNone/>
            </a:pPr>
            <a:endParaRPr lang="en-AU" sz="4400" dirty="0"/>
          </a:p>
          <a:p>
            <a:pPr algn="r">
              <a:buNone/>
            </a:pPr>
            <a:endParaRPr lang="en-AU" sz="4400" dirty="0"/>
          </a:p>
          <a:p>
            <a:pPr algn="r">
              <a:buFontTx/>
              <a:buNone/>
            </a:pPr>
            <a:r>
              <a:rPr lang="en-AU" sz="4400" dirty="0"/>
              <a:t> </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24</a:t>
            </a:fld>
            <a:endParaRPr lang="en-US" dirty="0"/>
          </a:p>
        </p:txBody>
      </p:sp>
    </p:spTree>
    <p:extLst>
      <p:ext uri="{BB962C8B-B14F-4D97-AF65-F5344CB8AC3E}">
        <p14:creationId xmlns:p14="http://schemas.microsoft.com/office/powerpoint/2010/main" val="3412798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Fatal accidents – 2000 to 2012 → 52 reports</a:t>
            </a:r>
          </a:p>
        </p:txBody>
      </p:sp>
      <p:sp>
        <p:nvSpPr>
          <p:cNvPr id="3" name="Content Placeholder 2"/>
          <p:cNvSpPr>
            <a:spLocks noGrp="1"/>
          </p:cNvSpPr>
          <p:nvPr>
            <p:ph idx="1"/>
          </p:nvPr>
        </p:nvSpPr>
        <p:spPr>
          <a:xfrm>
            <a:off x="685800" y="1556792"/>
            <a:ext cx="8206680" cy="4824536"/>
          </a:xfrm>
        </p:spPr>
        <p:txBody>
          <a:bodyPr>
            <a:normAutofit lnSpcReduction="10000"/>
          </a:bodyPr>
          <a:lstStyle/>
          <a:p>
            <a:r>
              <a:rPr lang="en-AU" dirty="0"/>
              <a:t>Falls from height</a:t>
            </a:r>
          </a:p>
          <a:p>
            <a:r>
              <a:rPr lang="en-AU" dirty="0"/>
              <a:t>OEM procedures – fitters in workshops</a:t>
            </a:r>
          </a:p>
          <a:p>
            <a:r>
              <a:rPr lang="en-AU" dirty="0"/>
              <a:t>Run away vehicles</a:t>
            </a:r>
          </a:p>
          <a:p>
            <a:r>
              <a:rPr lang="en-AU" dirty="0"/>
              <a:t>Vehicle rollovers </a:t>
            </a:r>
          </a:p>
          <a:p>
            <a:r>
              <a:rPr lang="en-AU" dirty="0"/>
              <a:t>Vehicles over edges</a:t>
            </a:r>
          </a:p>
          <a:p>
            <a:r>
              <a:rPr lang="en-AU" dirty="0"/>
              <a:t>Vehicle collisions</a:t>
            </a:r>
          </a:p>
          <a:p>
            <a:r>
              <a:rPr lang="en-AU" dirty="0"/>
              <a:t>Electrical contacts</a:t>
            </a:r>
          </a:p>
          <a:p>
            <a:r>
              <a:rPr lang="en-AU" dirty="0"/>
              <a:t>Underground rock falls</a:t>
            </a:r>
          </a:p>
          <a:p>
            <a:r>
              <a:rPr lang="en-AU" dirty="0"/>
              <a:t>Open pit wall failures</a:t>
            </a:r>
          </a:p>
          <a:p>
            <a:r>
              <a:rPr lang="en-AU" dirty="0"/>
              <a:t>Inrush situations</a:t>
            </a:r>
          </a:p>
          <a:p>
            <a:r>
              <a:rPr lang="en-AU" dirty="0"/>
              <a:t>Tyre handling – pressure and gravity</a:t>
            </a:r>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25</a:t>
            </a:fld>
            <a:endParaRPr lang="en-US" dirty="0"/>
          </a:p>
        </p:txBody>
      </p:sp>
    </p:spTree>
    <p:extLst>
      <p:ext uri="{BB962C8B-B14F-4D97-AF65-F5344CB8AC3E}">
        <p14:creationId xmlns:p14="http://schemas.microsoft.com/office/powerpoint/2010/main" val="118601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dir="cw">
                                      <p:cBhvr override="childStyle">
                                        <p:cTn id="6" dur="2000" fill="hold"/>
                                        <p:tgtEl>
                                          <p:spTgt spid="3">
                                            <p:txEl>
                                              <p:pRg st="2" end="2"/>
                                            </p:txEl>
                                          </p:spTgt>
                                        </p:tgtEl>
                                        <p:attrNameLst>
                                          <p:attrName>style.color</p:attrName>
                                        </p:attrNameLst>
                                      </p:cBhvr>
                                      <p:to>
                                        <a:srgbClr val="00808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iterate type="lt">
                                    <p:tmPct val="0"/>
                                  </p:iterate>
                                  <p:childTnLst>
                                    <p:animClr clrSpc="rgb" dir="cw">
                                      <p:cBhvr override="childStyle">
                                        <p:cTn id="10" dur="2000" fill="hold"/>
                                        <p:tgtEl>
                                          <p:spTgt spid="3">
                                            <p:txEl>
                                              <p:pRg st="3" end="3"/>
                                            </p:txEl>
                                          </p:spTgt>
                                        </p:tgtEl>
                                        <p:attrNameLst>
                                          <p:attrName>style.color</p:attrName>
                                        </p:attrNameLst>
                                      </p:cBhvr>
                                      <p:to>
                                        <a:srgbClr val="008080"/>
                                      </p:to>
                                    </p:animClr>
                                  </p:childTnLst>
                                </p:cTn>
                              </p:par>
                              <p:par>
                                <p:cTn id="11" presetID="3" presetClass="emph" presetSubtype="2" fill="hold" nodeType="withEffect">
                                  <p:stCondLst>
                                    <p:cond delay="0"/>
                                  </p:stCondLst>
                                  <p:iterate type="lt">
                                    <p:tmPct val="0"/>
                                  </p:iterate>
                                  <p:childTnLst>
                                    <p:animClr clrSpc="rgb" dir="cw">
                                      <p:cBhvr override="childStyle">
                                        <p:cTn id="12" dur="2000" fill="hold"/>
                                        <p:tgtEl>
                                          <p:spTgt spid="3">
                                            <p:txEl>
                                              <p:pRg st="4" end="4"/>
                                            </p:txEl>
                                          </p:spTgt>
                                        </p:tgtEl>
                                        <p:attrNameLst>
                                          <p:attrName>style.color</p:attrName>
                                        </p:attrNameLst>
                                      </p:cBhvr>
                                      <p:to>
                                        <a:srgbClr val="008080"/>
                                      </p:to>
                                    </p:animClr>
                                  </p:childTnLst>
                                </p:cTn>
                              </p:par>
                              <p:par>
                                <p:cTn id="13" presetID="3" presetClass="emph" presetSubtype="2" fill="hold" nodeType="withEffect">
                                  <p:stCondLst>
                                    <p:cond delay="0"/>
                                  </p:stCondLst>
                                  <p:iterate type="lt">
                                    <p:tmPct val="0"/>
                                  </p:iterate>
                                  <p:childTnLst>
                                    <p:animClr clrSpc="rgb" dir="cw">
                                      <p:cBhvr override="childStyle">
                                        <p:cTn id="14" dur="2000" fill="hold"/>
                                        <p:tgtEl>
                                          <p:spTgt spid="3">
                                            <p:txEl>
                                              <p:pRg st="5" end="5"/>
                                            </p:txEl>
                                          </p:spTgt>
                                        </p:tgtEl>
                                        <p:attrNameLst>
                                          <p:attrName>style.color</p:attrName>
                                        </p:attrNameLst>
                                      </p:cBhvr>
                                      <p:to>
                                        <a:srgbClr val="008080"/>
                                      </p:to>
                                    </p:animClr>
                                  </p:childTnLst>
                                </p:cTn>
                              </p:par>
                            </p:childTnLst>
                          </p:cTn>
                        </p:par>
                        <p:par>
                          <p:cTn id="15" fill="hold">
                            <p:stCondLst>
                              <p:cond delay="2000"/>
                            </p:stCondLst>
                            <p:childTnLst>
                              <p:par>
                                <p:cTn id="16" presetID="15" presetClass="emph" presetSubtype="0" nodeType="afterEffect">
                                  <p:stCondLst>
                                    <p:cond delay="1000"/>
                                  </p:stCondLst>
                                  <p:iterate type="lt">
                                    <p:tmAbs val="0"/>
                                  </p:iterate>
                                  <p:childTnLst>
                                    <p:set>
                                      <p:cBhvr override="childStyle">
                                        <p:cTn id="17" dur="indefinite"/>
                                        <p:tgtEl>
                                          <p:spTgt spid="3">
                                            <p:txEl>
                                              <p:pRg st="2" end="2"/>
                                            </p:txEl>
                                          </p:spTgt>
                                        </p:tgtEl>
                                        <p:attrNameLst>
                                          <p:attrName>style.fontWeight</p:attrName>
                                        </p:attrNameLst>
                                      </p:cBhvr>
                                      <p:to>
                                        <p:strVal val="bold"/>
                                      </p:to>
                                    </p:set>
                                  </p:childTnLst>
                                </p:cTn>
                              </p:par>
                            </p:childTnLst>
                          </p:cTn>
                        </p:par>
                        <p:par>
                          <p:cTn id="18" fill="hold">
                            <p:stCondLst>
                              <p:cond delay="3000"/>
                            </p:stCondLst>
                            <p:childTnLst>
                              <p:par>
                                <p:cTn id="19" presetID="15" presetClass="emph" presetSubtype="0" nodeType="afterEffect">
                                  <p:stCondLst>
                                    <p:cond delay="1000"/>
                                  </p:stCondLst>
                                  <p:iterate type="lt">
                                    <p:tmAbs val="0"/>
                                  </p:iterate>
                                  <p:childTnLst>
                                    <p:set>
                                      <p:cBhvr override="childStyle">
                                        <p:cTn id="20" dur="indefinite"/>
                                        <p:tgtEl>
                                          <p:spTgt spid="3">
                                            <p:txEl>
                                              <p:pRg st="3" end="3"/>
                                            </p:txEl>
                                          </p:spTgt>
                                        </p:tgtEl>
                                        <p:attrNameLst>
                                          <p:attrName>style.fontWeight</p:attrName>
                                        </p:attrNameLst>
                                      </p:cBhvr>
                                      <p:to>
                                        <p:strVal val="bold"/>
                                      </p:to>
                                    </p:set>
                                  </p:childTnLst>
                                </p:cTn>
                              </p:par>
                              <p:par>
                                <p:cTn id="21" presetID="15" presetClass="emph" presetSubtype="0" nodeType="withEffect">
                                  <p:stCondLst>
                                    <p:cond delay="1000"/>
                                  </p:stCondLst>
                                  <p:iterate type="lt">
                                    <p:tmAbs val="25"/>
                                  </p:iterate>
                                  <p:childTnLst>
                                    <p:set>
                                      <p:cBhvr override="childStyle">
                                        <p:cTn id="22" dur="indefinite"/>
                                        <p:tgtEl>
                                          <p:spTgt spid="3">
                                            <p:txEl>
                                              <p:pRg st="4" end="4"/>
                                            </p:txEl>
                                          </p:spTgt>
                                        </p:tgtEl>
                                        <p:attrNameLst>
                                          <p:attrName>style.fontWeight</p:attrName>
                                        </p:attrNameLst>
                                      </p:cBhvr>
                                      <p:to>
                                        <p:strVal val="bold"/>
                                      </p:to>
                                    </p:set>
                                  </p:childTnLst>
                                </p:cTn>
                              </p:par>
                              <p:par>
                                <p:cTn id="23" presetID="15" presetClass="emph" presetSubtype="0" nodeType="withEffect">
                                  <p:stCondLst>
                                    <p:cond delay="1000"/>
                                  </p:stCondLst>
                                  <p:iterate type="lt">
                                    <p:tmAbs val="25"/>
                                  </p:iterate>
                                  <p:childTnLst>
                                    <p:set>
                                      <p:cBhvr override="childStyle">
                                        <p:cTn id="24"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000" y="216000"/>
            <a:ext cx="7772400" cy="752400"/>
          </a:xfrm>
        </p:spPr>
        <p:txBody>
          <a:bodyPr>
            <a:normAutofit/>
          </a:bodyPr>
          <a:lstStyle/>
          <a:p>
            <a:pPr eaLnBrk="1" hangingPunct="1"/>
            <a:r>
              <a:rPr lang="en-US" dirty="0"/>
              <a:t>Traffic management</a:t>
            </a:r>
            <a:r>
              <a:rPr lang="en-AU" dirty="0"/>
              <a:t> – </a:t>
            </a:r>
            <a:r>
              <a:rPr lang="en-US" dirty="0"/>
              <a:t>background</a:t>
            </a:r>
          </a:p>
        </p:txBody>
      </p:sp>
      <p:sp>
        <p:nvSpPr>
          <p:cNvPr id="4099" name="Rectangle 3"/>
          <p:cNvSpPr>
            <a:spLocks noGrp="1" noChangeArrowheads="1"/>
          </p:cNvSpPr>
          <p:nvPr>
            <p:ph type="body" idx="1"/>
          </p:nvPr>
        </p:nvSpPr>
        <p:spPr>
          <a:xfrm>
            <a:off x="467544" y="1484784"/>
            <a:ext cx="7772400" cy="4848068"/>
          </a:xfrm>
        </p:spPr>
        <p:txBody>
          <a:bodyPr>
            <a:noAutofit/>
          </a:bodyPr>
          <a:lstStyle/>
          <a:p>
            <a:pPr lvl="0"/>
            <a:r>
              <a:rPr lang="en-AU" dirty="0"/>
              <a:t>Internationally, road trafﬁc is:</a:t>
            </a:r>
          </a:p>
          <a:p>
            <a:pPr lvl="1" indent="-342900"/>
            <a:r>
              <a:rPr lang="en-AU" sz="2000" dirty="0"/>
              <a:t>8th leading cause of death globally</a:t>
            </a:r>
          </a:p>
          <a:p>
            <a:pPr lvl="1" indent="-342900"/>
            <a:r>
              <a:rPr lang="en-AU" sz="2000" dirty="0"/>
              <a:t>leading cause of death for young people </a:t>
            </a:r>
          </a:p>
          <a:p>
            <a:pPr lvl="2" indent="-342900">
              <a:buFont typeface="Courier New" panose="02070309020205020404" pitchFamily="49" charset="0"/>
              <a:buChar char="o"/>
            </a:pPr>
            <a:r>
              <a:rPr lang="en-AU" sz="1800" dirty="0"/>
              <a:t>aged 15–29</a:t>
            </a:r>
          </a:p>
          <a:p>
            <a:pPr lvl="1" indent="-342900"/>
            <a:r>
              <a:rPr lang="en-AU" sz="2000" dirty="0"/>
              <a:t>&gt;1 million people die each year on the world’s roads</a:t>
            </a:r>
            <a:r>
              <a:rPr lang="en-AU" sz="2000" i="1" dirty="0"/>
              <a:t> </a:t>
            </a:r>
            <a:endParaRPr lang="en-AU" sz="2000" b="1" i="1" dirty="0"/>
          </a:p>
          <a:p>
            <a:pPr lvl="0"/>
            <a:endParaRPr lang="en-AU" sz="1200" b="1" i="1" dirty="0"/>
          </a:p>
          <a:p>
            <a:pPr lvl="0"/>
            <a:r>
              <a:rPr lang="en-AU" dirty="0"/>
              <a:t>In Australia, work-related road crashes account for:</a:t>
            </a:r>
          </a:p>
          <a:p>
            <a:pPr lvl="1" indent="-342900"/>
            <a:r>
              <a:rPr lang="en-AU" sz="2000" dirty="0"/>
              <a:t>15% of national road deaths</a:t>
            </a:r>
          </a:p>
          <a:p>
            <a:pPr lvl="1" indent="-342900"/>
            <a:r>
              <a:rPr lang="en-AU" sz="2000" dirty="0"/>
              <a:t>approximately 50% of all occupational fatalities</a:t>
            </a:r>
          </a:p>
          <a:p>
            <a:pPr marL="400050" lvl="1" indent="0">
              <a:buNone/>
            </a:pPr>
            <a:r>
              <a:rPr lang="en-AU" sz="2000" dirty="0"/>
              <a:t>Many people are killed or seriously injured while travelling to and from work</a:t>
            </a:r>
          </a:p>
          <a:p>
            <a:pPr marL="400050" lvl="1" indent="0">
              <a:buNone/>
            </a:pPr>
            <a:endParaRPr lang="en-AU" dirty="0"/>
          </a:p>
          <a:p>
            <a:pPr marL="0" indent="0">
              <a:buNone/>
            </a:pPr>
            <a:r>
              <a:rPr lang="en-AU" sz="1200" i="1" dirty="0"/>
              <a:t>Source* A guide to applying road safety within a workplace </a:t>
            </a:r>
          </a:p>
          <a:p>
            <a:pPr marL="0" indent="0">
              <a:buNone/>
            </a:pPr>
            <a:r>
              <a:rPr lang="en-AU" sz="1200" i="1" dirty="0"/>
              <a:t>National Road Safety Partnership Program (NRSPP) website</a:t>
            </a:r>
            <a:endParaRPr lang="en-US" sz="1200" dirty="0"/>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26</a:t>
            </a:fld>
            <a:endParaRPr lang="en-US" dirty="0"/>
          </a:p>
        </p:txBody>
      </p:sp>
    </p:spTree>
    <p:extLst>
      <p:ext uri="{BB962C8B-B14F-4D97-AF65-F5344CB8AC3E}">
        <p14:creationId xmlns:p14="http://schemas.microsoft.com/office/powerpoint/2010/main" val="1217803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dirty="0"/>
              <a:t>WA mining</a:t>
            </a:r>
            <a:r>
              <a:rPr lang="en-AU" dirty="0"/>
              <a:t> – </a:t>
            </a:r>
            <a:r>
              <a:rPr lang="en-US" dirty="0"/>
              <a:t>fatalities 2000 to 2016</a:t>
            </a:r>
          </a:p>
        </p:txBody>
      </p:sp>
      <p:sp>
        <p:nvSpPr>
          <p:cNvPr id="4099" name="Rectangle 3"/>
          <p:cNvSpPr>
            <a:spLocks noGrp="1" noChangeArrowheads="1"/>
          </p:cNvSpPr>
          <p:nvPr>
            <p:ph type="body" idx="1"/>
          </p:nvPr>
        </p:nvSpPr>
        <p:spPr>
          <a:xfrm>
            <a:off x="251520" y="1412776"/>
            <a:ext cx="8640960" cy="755224"/>
          </a:xfrm>
        </p:spPr>
        <p:txBody>
          <a:bodyPr>
            <a:normAutofit/>
          </a:bodyPr>
          <a:lstStyle/>
          <a:p>
            <a:pPr marL="0" lvl="0" indent="0">
              <a:buNone/>
            </a:pPr>
            <a:r>
              <a:rPr lang="en-AU" dirty="0"/>
              <a:t>Traffic related incidents accounted for 16 (24%) of all fatalities</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27</a:t>
            </a:fld>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451" y="1988840"/>
            <a:ext cx="8785097" cy="3590855"/>
          </a:xfrm>
          <a:prstGeom prst="rect">
            <a:avLst/>
          </a:prstGeom>
        </p:spPr>
      </p:pic>
    </p:spTree>
    <p:extLst>
      <p:ext uri="{BB962C8B-B14F-4D97-AF65-F5344CB8AC3E}">
        <p14:creationId xmlns:p14="http://schemas.microsoft.com/office/powerpoint/2010/main" val="2613870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 mining</a:t>
            </a:r>
            <a:r>
              <a:rPr lang="en-AU" dirty="0"/>
              <a:t> – </a:t>
            </a:r>
            <a:r>
              <a:rPr lang="en-US" dirty="0"/>
              <a:t>fatalities 2000 to 2016</a:t>
            </a:r>
            <a:endParaRPr lang="en-AU" dirty="0"/>
          </a:p>
        </p:txBody>
      </p:sp>
      <p:graphicFrame>
        <p:nvGraphicFramePr>
          <p:cNvPr id="5" name="Content Placeholder 4"/>
          <p:cNvGraphicFramePr>
            <a:graphicFrameLocks noGrp="1"/>
          </p:cNvGraphicFramePr>
          <p:nvPr>
            <p:ph idx="1"/>
            <p:extLst/>
          </p:nvPr>
        </p:nvGraphicFramePr>
        <p:xfrm>
          <a:off x="1619672" y="1661626"/>
          <a:ext cx="5887122" cy="2286000"/>
        </p:xfrm>
        <a:graphic>
          <a:graphicData uri="http://schemas.openxmlformats.org/drawingml/2006/table">
            <a:tbl>
              <a:tblPr firstRow="1" bandRow="1">
                <a:tableStyleId>{5C22544A-7EE6-4342-B048-85BDC9FD1C3A}</a:tableStyleId>
              </a:tblPr>
              <a:tblGrid>
                <a:gridCol w="2230016">
                  <a:extLst>
                    <a:ext uri="{9D8B030D-6E8A-4147-A177-3AD203B41FA5}">
                      <a16:colId xmlns:a16="http://schemas.microsoft.com/office/drawing/2014/main" val="3105791439"/>
                    </a:ext>
                  </a:extLst>
                </a:gridCol>
                <a:gridCol w="1694732">
                  <a:extLst>
                    <a:ext uri="{9D8B030D-6E8A-4147-A177-3AD203B41FA5}">
                      <a16:colId xmlns:a16="http://schemas.microsoft.com/office/drawing/2014/main" val="804495988"/>
                    </a:ext>
                  </a:extLst>
                </a:gridCol>
                <a:gridCol w="1962374">
                  <a:extLst>
                    <a:ext uri="{9D8B030D-6E8A-4147-A177-3AD203B41FA5}">
                      <a16:colId xmlns:a16="http://schemas.microsoft.com/office/drawing/2014/main" val="752322325"/>
                    </a:ext>
                  </a:extLst>
                </a:gridCol>
              </a:tblGrid>
              <a:tr h="448056">
                <a:tc>
                  <a:txBody>
                    <a:bodyPr/>
                    <a:lstStyle/>
                    <a:p>
                      <a:r>
                        <a:rPr lang="en-AU" sz="2400" dirty="0"/>
                        <a:t>Category</a:t>
                      </a:r>
                    </a:p>
                  </a:txBody>
                  <a:tcPr>
                    <a:solidFill>
                      <a:schemeClr val="accent1">
                        <a:lumMod val="50000"/>
                      </a:schemeClr>
                    </a:solidFill>
                  </a:tcPr>
                </a:tc>
                <a:tc>
                  <a:txBody>
                    <a:bodyPr/>
                    <a:lstStyle/>
                    <a:p>
                      <a:endParaRPr lang="en-AU" sz="2400" dirty="0"/>
                    </a:p>
                  </a:txBody>
                  <a:tcPr>
                    <a:solidFill>
                      <a:schemeClr val="bg1"/>
                    </a:solidFill>
                  </a:tcPr>
                </a:tc>
                <a:tc>
                  <a:txBody>
                    <a:bodyPr/>
                    <a:lstStyle/>
                    <a:p>
                      <a:endParaRPr lang="en-AU" sz="2400" dirty="0"/>
                    </a:p>
                  </a:txBody>
                  <a:tcPr>
                    <a:solidFill>
                      <a:schemeClr val="bg1"/>
                    </a:solidFill>
                  </a:tcPr>
                </a:tc>
                <a:extLst>
                  <a:ext uri="{0D108BD9-81ED-4DB2-BD59-A6C34878D82A}">
                    <a16:rowId xmlns:a16="http://schemas.microsoft.com/office/drawing/2014/main" val="304957995"/>
                  </a:ext>
                </a:extLst>
              </a:tr>
              <a:tr h="448056">
                <a:tc>
                  <a:txBody>
                    <a:bodyPr/>
                    <a:lstStyle/>
                    <a:p>
                      <a:r>
                        <a:rPr lang="en-AU" sz="2400" dirty="0"/>
                        <a:t>Collisions</a:t>
                      </a:r>
                    </a:p>
                  </a:txBody>
                  <a:tcPr>
                    <a:solidFill>
                      <a:schemeClr val="accent5"/>
                    </a:solidFill>
                  </a:tcPr>
                </a:tc>
                <a:tc>
                  <a:txBody>
                    <a:bodyPr/>
                    <a:lstStyle/>
                    <a:p>
                      <a:pPr algn="ctr"/>
                      <a:r>
                        <a:rPr lang="en-AU" sz="2400" dirty="0"/>
                        <a:t>5</a:t>
                      </a:r>
                    </a:p>
                  </a:txBody>
                  <a:tcPr>
                    <a:solidFill>
                      <a:schemeClr val="accent5"/>
                    </a:solidFill>
                  </a:tcPr>
                </a:tc>
                <a:tc rowSpan="4">
                  <a:txBody>
                    <a:bodyPr/>
                    <a:lstStyle/>
                    <a:p>
                      <a:endParaRPr lang="en-AU" sz="2400" dirty="0"/>
                    </a:p>
                    <a:p>
                      <a:endParaRPr lang="en-AU" sz="2400" dirty="0"/>
                    </a:p>
                    <a:p>
                      <a:pPr algn="ctr"/>
                      <a:r>
                        <a:rPr lang="en-AU" sz="2400" dirty="0"/>
                        <a:t>16 fatalities</a:t>
                      </a:r>
                    </a:p>
                  </a:txBody>
                  <a:tcPr>
                    <a:solidFill>
                      <a:schemeClr val="accent5">
                        <a:lumMod val="75000"/>
                      </a:schemeClr>
                    </a:solidFill>
                  </a:tcPr>
                </a:tc>
                <a:extLst>
                  <a:ext uri="{0D108BD9-81ED-4DB2-BD59-A6C34878D82A}">
                    <a16:rowId xmlns:a16="http://schemas.microsoft.com/office/drawing/2014/main" val="2612092287"/>
                  </a:ext>
                </a:extLst>
              </a:tr>
              <a:tr h="448056">
                <a:tc>
                  <a:txBody>
                    <a:bodyPr/>
                    <a:lstStyle/>
                    <a:p>
                      <a:r>
                        <a:rPr lang="en-AU" sz="2400" dirty="0"/>
                        <a:t>Over edges</a:t>
                      </a:r>
                    </a:p>
                  </a:txBody>
                  <a:tcPr>
                    <a:solidFill>
                      <a:schemeClr val="accent5"/>
                    </a:solidFill>
                  </a:tcPr>
                </a:tc>
                <a:tc>
                  <a:txBody>
                    <a:bodyPr/>
                    <a:lstStyle/>
                    <a:p>
                      <a:pPr algn="ctr"/>
                      <a:r>
                        <a:rPr lang="en-AU" sz="2400" dirty="0"/>
                        <a:t>4</a:t>
                      </a:r>
                    </a:p>
                  </a:txBody>
                  <a:tcPr>
                    <a:solidFill>
                      <a:schemeClr val="accent5"/>
                    </a:solidFill>
                  </a:tcPr>
                </a:tc>
                <a:tc vMerge="1">
                  <a:txBody>
                    <a:bodyPr/>
                    <a:lstStyle/>
                    <a:p>
                      <a:endParaRPr lang="en-AU" dirty="0"/>
                    </a:p>
                  </a:txBody>
                  <a:tcPr/>
                </a:tc>
                <a:extLst>
                  <a:ext uri="{0D108BD9-81ED-4DB2-BD59-A6C34878D82A}">
                    <a16:rowId xmlns:a16="http://schemas.microsoft.com/office/drawing/2014/main" val="668153464"/>
                  </a:ext>
                </a:extLst>
              </a:tr>
              <a:tr h="448056">
                <a:tc>
                  <a:txBody>
                    <a:bodyPr/>
                    <a:lstStyle/>
                    <a:p>
                      <a:r>
                        <a:rPr lang="en-AU" sz="2400" dirty="0"/>
                        <a:t>Runaways</a:t>
                      </a:r>
                    </a:p>
                  </a:txBody>
                  <a:tcPr>
                    <a:solidFill>
                      <a:schemeClr val="accent5"/>
                    </a:solidFill>
                  </a:tcPr>
                </a:tc>
                <a:tc>
                  <a:txBody>
                    <a:bodyPr/>
                    <a:lstStyle/>
                    <a:p>
                      <a:pPr algn="ctr"/>
                      <a:r>
                        <a:rPr lang="en-AU" sz="2400" dirty="0"/>
                        <a:t>4</a:t>
                      </a:r>
                    </a:p>
                  </a:txBody>
                  <a:tcPr>
                    <a:solidFill>
                      <a:schemeClr val="accent5"/>
                    </a:solidFill>
                  </a:tcPr>
                </a:tc>
                <a:tc vMerge="1">
                  <a:txBody>
                    <a:bodyPr/>
                    <a:lstStyle/>
                    <a:p>
                      <a:endParaRPr lang="en-AU" dirty="0"/>
                    </a:p>
                  </a:txBody>
                  <a:tcPr/>
                </a:tc>
                <a:extLst>
                  <a:ext uri="{0D108BD9-81ED-4DB2-BD59-A6C34878D82A}">
                    <a16:rowId xmlns:a16="http://schemas.microsoft.com/office/drawing/2014/main" val="4136922424"/>
                  </a:ext>
                </a:extLst>
              </a:tr>
              <a:tr h="448056">
                <a:tc>
                  <a:txBody>
                    <a:bodyPr/>
                    <a:lstStyle/>
                    <a:p>
                      <a:r>
                        <a:rPr lang="en-AU" sz="2400" dirty="0"/>
                        <a:t>Rollovers</a:t>
                      </a:r>
                    </a:p>
                  </a:txBody>
                  <a:tcPr>
                    <a:solidFill>
                      <a:schemeClr val="accent5"/>
                    </a:solidFill>
                  </a:tcPr>
                </a:tc>
                <a:tc>
                  <a:txBody>
                    <a:bodyPr/>
                    <a:lstStyle/>
                    <a:p>
                      <a:pPr algn="ctr"/>
                      <a:r>
                        <a:rPr lang="en-AU" sz="2400" dirty="0"/>
                        <a:t>3</a:t>
                      </a:r>
                    </a:p>
                  </a:txBody>
                  <a:tcPr>
                    <a:solidFill>
                      <a:schemeClr val="accent5"/>
                    </a:solidFill>
                  </a:tcPr>
                </a:tc>
                <a:tc vMerge="1">
                  <a:txBody>
                    <a:bodyPr/>
                    <a:lstStyle/>
                    <a:p>
                      <a:endParaRPr lang="en-AU" dirty="0"/>
                    </a:p>
                  </a:txBody>
                  <a:tcPr/>
                </a:tc>
                <a:extLst>
                  <a:ext uri="{0D108BD9-81ED-4DB2-BD59-A6C34878D82A}">
                    <a16:rowId xmlns:a16="http://schemas.microsoft.com/office/drawing/2014/main" val="2473365332"/>
                  </a:ext>
                </a:extLst>
              </a:tr>
            </a:tbl>
          </a:graphicData>
        </a:graphic>
      </p:graphicFrame>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28</a:t>
            </a:fld>
            <a:endParaRPr lang="en-US" dirty="0"/>
          </a:p>
        </p:txBody>
      </p:sp>
      <p:graphicFrame>
        <p:nvGraphicFramePr>
          <p:cNvPr id="6" name="Table 5"/>
          <p:cNvGraphicFramePr>
            <a:graphicFrameLocks noGrp="1"/>
          </p:cNvGraphicFramePr>
          <p:nvPr>
            <p:extLst/>
          </p:nvPr>
        </p:nvGraphicFramePr>
        <p:xfrm>
          <a:off x="1619672" y="4498538"/>
          <a:ext cx="3886200" cy="1371600"/>
        </p:xfrm>
        <a:graphic>
          <a:graphicData uri="http://schemas.openxmlformats.org/drawingml/2006/table">
            <a:tbl>
              <a:tblPr firstRow="1" bandRow="1">
                <a:tableStyleId>{5C22544A-7EE6-4342-B048-85BDC9FD1C3A}</a:tableStyleId>
              </a:tblPr>
              <a:tblGrid>
                <a:gridCol w="2230016">
                  <a:extLst>
                    <a:ext uri="{9D8B030D-6E8A-4147-A177-3AD203B41FA5}">
                      <a16:colId xmlns:a16="http://schemas.microsoft.com/office/drawing/2014/main" val="1291189774"/>
                    </a:ext>
                  </a:extLst>
                </a:gridCol>
                <a:gridCol w="1656184">
                  <a:extLst>
                    <a:ext uri="{9D8B030D-6E8A-4147-A177-3AD203B41FA5}">
                      <a16:colId xmlns:a16="http://schemas.microsoft.com/office/drawing/2014/main" val="3414949077"/>
                    </a:ext>
                  </a:extLst>
                </a:gridCol>
              </a:tblGrid>
              <a:tr h="370840">
                <a:tc>
                  <a:txBody>
                    <a:bodyPr/>
                    <a:lstStyle/>
                    <a:p>
                      <a:r>
                        <a:rPr lang="en-AU" sz="2400" dirty="0"/>
                        <a:t>Location</a:t>
                      </a:r>
                    </a:p>
                  </a:txBody>
                  <a:tcPr>
                    <a:solidFill>
                      <a:schemeClr val="accent1">
                        <a:lumMod val="50000"/>
                      </a:schemeClr>
                    </a:solidFill>
                  </a:tcPr>
                </a:tc>
                <a:tc>
                  <a:txBody>
                    <a:bodyPr/>
                    <a:lstStyle/>
                    <a:p>
                      <a:endParaRPr lang="en-AU" sz="2400" dirty="0"/>
                    </a:p>
                  </a:txBody>
                  <a:tcPr>
                    <a:solidFill>
                      <a:schemeClr val="bg1"/>
                    </a:solidFill>
                  </a:tcPr>
                </a:tc>
                <a:extLst>
                  <a:ext uri="{0D108BD9-81ED-4DB2-BD59-A6C34878D82A}">
                    <a16:rowId xmlns:a16="http://schemas.microsoft.com/office/drawing/2014/main" val="431378451"/>
                  </a:ext>
                </a:extLst>
              </a:tr>
              <a:tr h="370840">
                <a:tc>
                  <a:txBody>
                    <a:bodyPr/>
                    <a:lstStyle/>
                    <a:p>
                      <a:r>
                        <a:rPr lang="en-AU" sz="2400" dirty="0"/>
                        <a:t>Surface</a:t>
                      </a:r>
                    </a:p>
                  </a:txBody>
                  <a:tcPr>
                    <a:solidFill>
                      <a:schemeClr val="accent5"/>
                    </a:solidFill>
                  </a:tcPr>
                </a:tc>
                <a:tc>
                  <a:txBody>
                    <a:bodyPr/>
                    <a:lstStyle/>
                    <a:p>
                      <a:pPr algn="ctr"/>
                      <a:r>
                        <a:rPr lang="en-AU" sz="2400" dirty="0"/>
                        <a:t>11</a:t>
                      </a:r>
                    </a:p>
                  </a:txBody>
                  <a:tcPr>
                    <a:solidFill>
                      <a:schemeClr val="accent5"/>
                    </a:solidFill>
                  </a:tcPr>
                </a:tc>
                <a:extLst>
                  <a:ext uri="{0D108BD9-81ED-4DB2-BD59-A6C34878D82A}">
                    <a16:rowId xmlns:a16="http://schemas.microsoft.com/office/drawing/2014/main" val="2729512135"/>
                  </a:ext>
                </a:extLst>
              </a:tr>
              <a:tr h="370840">
                <a:tc>
                  <a:txBody>
                    <a:bodyPr/>
                    <a:lstStyle/>
                    <a:p>
                      <a:r>
                        <a:rPr lang="en-AU" sz="2400" dirty="0"/>
                        <a:t>Underground</a:t>
                      </a:r>
                    </a:p>
                  </a:txBody>
                  <a:tcPr>
                    <a:solidFill>
                      <a:schemeClr val="accent5"/>
                    </a:solidFill>
                  </a:tcPr>
                </a:tc>
                <a:tc>
                  <a:txBody>
                    <a:bodyPr/>
                    <a:lstStyle/>
                    <a:p>
                      <a:pPr algn="ctr"/>
                      <a:r>
                        <a:rPr lang="en-AU" sz="2400" dirty="0"/>
                        <a:t>5</a:t>
                      </a:r>
                    </a:p>
                  </a:txBody>
                  <a:tcPr>
                    <a:solidFill>
                      <a:schemeClr val="accent5"/>
                    </a:solidFill>
                  </a:tcPr>
                </a:tc>
                <a:extLst>
                  <a:ext uri="{0D108BD9-81ED-4DB2-BD59-A6C34878D82A}">
                    <a16:rowId xmlns:a16="http://schemas.microsoft.com/office/drawing/2014/main" val="4155206873"/>
                  </a:ext>
                </a:extLst>
              </a:tr>
            </a:tbl>
          </a:graphicData>
        </a:graphic>
      </p:graphicFrame>
    </p:spTree>
    <p:extLst>
      <p:ext uri="{BB962C8B-B14F-4D97-AF65-F5344CB8AC3E}">
        <p14:creationId xmlns:p14="http://schemas.microsoft.com/office/powerpoint/2010/main" val="28565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39196"/>
            <a:ext cx="7772400" cy="752400"/>
          </a:xfrm>
        </p:spPr>
        <p:txBody>
          <a:bodyPr>
            <a:normAutofit/>
          </a:bodyPr>
          <a:lstStyle/>
          <a:p>
            <a:pPr eaLnBrk="1" hangingPunct="1"/>
            <a:r>
              <a:rPr lang="en-US" dirty="0"/>
              <a:t>WA mining</a:t>
            </a:r>
            <a:r>
              <a:rPr lang="en-AU" dirty="0"/>
              <a:t> – </a:t>
            </a:r>
            <a:r>
              <a:rPr lang="en-US" dirty="0"/>
              <a:t>September 2017 snapshot</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29</a:t>
            </a:fld>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576" y="1628800"/>
            <a:ext cx="3010399" cy="4248472"/>
          </a:xfrm>
          <a:prstGeom prst="rect">
            <a:avLst/>
          </a:prstGeom>
          <a:ln w="19050">
            <a:solidFill>
              <a:srgbClr val="8E1A16"/>
            </a:solidFill>
          </a:ln>
        </p:spPr>
      </p:pic>
      <p:pic>
        <p:nvPicPr>
          <p:cNvPr id="4" name="Picture 3"/>
          <p:cNvPicPr>
            <a:picLocks noChangeAspect="1"/>
          </p:cNvPicPr>
          <p:nvPr/>
        </p:nvPicPr>
        <p:blipFill>
          <a:blip r:embed="rId4"/>
          <a:stretch>
            <a:fillRect/>
          </a:stretch>
        </p:blipFill>
        <p:spPr>
          <a:xfrm>
            <a:off x="4940370" y="1628800"/>
            <a:ext cx="3088014" cy="4507352"/>
          </a:xfrm>
          <a:prstGeom prst="rect">
            <a:avLst/>
          </a:prstGeom>
          <a:ln w="19050">
            <a:solidFill>
              <a:srgbClr val="8E1A16"/>
            </a:solidFill>
          </a:ln>
        </p:spPr>
      </p:pic>
    </p:spTree>
    <p:extLst>
      <p:ext uri="{BB962C8B-B14F-4D97-AF65-F5344CB8AC3E}">
        <p14:creationId xmlns:p14="http://schemas.microsoft.com/office/powerpoint/2010/main" val="284173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r>
              <a:rPr lang="en-AU" dirty="0"/>
              <a:t>Setting the scene</a:t>
            </a:r>
          </a:p>
        </p:txBody>
      </p:sp>
      <p:sp>
        <p:nvSpPr>
          <p:cNvPr id="60419" name="Subtitle 4"/>
          <p:cNvSpPr>
            <a:spLocks noGrp="1"/>
          </p:cNvSpPr>
          <p:nvPr>
            <p:ph idx="1"/>
          </p:nvPr>
        </p:nvSpPr>
        <p:spPr>
          <a:xfrm>
            <a:off x="504664" y="1686507"/>
            <a:ext cx="8134672" cy="3948173"/>
          </a:xfrm>
        </p:spPr>
        <p:txBody>
          <a:bodyPr>
            <a:normAutofit/>
          </a:bodyPr>
          <a:lstStyle/>
          <a:p>
            <a:pPr>
              <a:buFontTx/>
              <a:buNone/>
              <a:defRPr/>
            </a:pPr>
            <a:endParaRPr lang="en-AU" sz="4400" dirty="0"/>
          </a:p>
          <a:p>
            <a:pPr algn="ctr">
              <a:buFontTx/>
              <a:buNone/>
              <a:defRPr/>
            </a:pPr>
            <a:r>
              <a:rPr lang="en-AU" sz="4400" dirty="0" smtClean="0">
                <a:solidFill>
                  <a:srgbClr val="0E6E71"/>
                </a:solidFill>
              </a:rPr>
              <a:t>Troubling </a:t>
            </a:r>
            <a:r>
              <a:rPr lang="en-AU" sz="4400" dirty="0">
                <a:solidFill>
                  <a:srgbClr val="0E6E71"/>
                </a:solidFill>
              </a:rPr>
              <a:t>trends and</a:t>
            </a:r>
          </a:p>
          <a:p>
            <a:pPr algn="ctr">
              <a:buFontTx/>
              <a:buNone/>
              <a:defRPr/>
            </a:pPr>
            <a:r>
              <a:rPr lang="en-AU" sz="4400" dirty="0">
                <a:solidFill>
                  <a:srgbClr val="0E6E71"/>
                </a:solidFill>
              </a:rPr>
              <a:t>how to tackle them</a:t>
            </a:r>
          </a:p>
          <a:p>
            <a:pPr>
              <a:spcBef>
                <a:spcPts val="0"/>
              </a:spcBef>
              <a:buNone/>
            </a:pPr>
            <a:endParaRPr lang="en-AU" sz="4400" dirty="0"/>
          </a:p>
          <a:p>
            <a:pPr>
              <a:spcBef>
                <a:spcPts val="0"/>
              </a:spcBef>
              <a:buNone/>
            </a:pPr>
            <a:endParaRPr lang="en-AU" sz="4400" dirty="0"/>
          </a:p>
          <a:p>
            <a:pPr>
              <a:spcBef>
                <a:spcPts val="0"/>
              </a:spcBef>
              <a:buNone/>
            </a:pPr>
            <a:endParaRPr lang="en-AU" sz="4400" dirty="0"/>
          </a:p>
          <a:p>
            <a:pPr algn="r">
              <a:buNone/>
            </a:pPr>
            <a:endParaRPr lang="en-AU" sz="4400" dirty="0"/>
          </a:p>
          <a:p>
            <a:pPr algn="r">
              <a:buFontTx/>
              <a:buNone/>
            </a:pPr>
            <a:endParaRPr lang="en-AU" sz="4400" dirty="0"/>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3</a:t>
            </a:fld>
            <a:endParaRPr lang="en-US" dirty="0"/>
          </a:p>
        </p:txBody>
      </p:sp>
    </p:spTree>
    <p:extLst>
      <p:ext uri="{BB962C8B-B14F-4D97-AF65-F5344CB8AC3E}">
        <p14:creationId xmlns:p14="http://schemas.microsoft.com/office/powerpoint/2010/main" val="2497819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18388"/>
            <a:ext cx="7772400" cy="752400"/>
          </a:xfrm>
        </p:spPr>
        <p:txBody>
          <a:bodyPr>
            <a:normAutofit/>
          </a:bodyPr>
          <a:lstStyle/>
          <a:p>
            <a:r>
              <a:rPr lang="en-AU" dirty="0"/>
              <a:t>Notifiable incident frequency rates – surface </a:t>
            </a:r>
          </a:p>
        </p:txBody>
      </p:sp>
      <p:sp>
        <p:nvSpPr>
          <p:cNvPr id="3" name="TextBox 2"/>
          <p:cNvSpPr txBox="1"/>
          <p:nvPr/>
        </p:nvSpPr>
        <p:spPr>
          <a:xfrm>
            <a:off x="971600" y="5589240"/>
            <a:ext cx="7632848" cy="461665"/>
          </a:xfrm>
          <a:prstGeom prst="rect">
            <a:avLst/>
          </a:prstGeom>
          <a:noFill/>
        </p:spPr>
        <p:txBody>
          <a:bodyPr wrap="square" rtlCol="0">
            <a:spAutoFit/>
          </a:bodyPr>
          <a:lstStyle/>
          <a:p>
            <a:r>
              <a:rPr lang="en-AU" dirty="0"/>
              <a:t>Average notifiable incidents per year – 328 (~17%)</a:t>
            </a:r>
          </a:p>
        </p:txBody>
      </p:sp>
      <p:sp>
        <p:nvSpPr>
          <p:cNvPr id="6" name="Slide Number Placeholder 5"/>
          <p:cNvSpPr>
            <a:spLocks noGrp="1"/>
          </p:cNvSpPr>
          <p:nvPr>
            <p:ph type="sldNum" sz="quarter" idx="10"/>
          </p:nvPr>
        </p:nvSpPr>
        <p:spPr/>
        <p:txBody>
          <a:bodyPr/>
          <a:lstStyle/>
          <a:p>
            <a:pPr>
              <a:defRPr/>
            </a:pPr>
            <a:fld id="{44C1278F-C93A-44A2-AB74-1750ADFF2444}" type="slidenum">
              <a:rPr lang="en-US" smtClean="0"/>
              <a:pPr>
                <a:defRPr/>
              </a:pPr>
              <a:t>30</a:t>
            </a:fld>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434052"/>
            <a:ext cx="8638781" cy="4176122"/>
          </a:xfrm>
          <a:prstGeom prst="rect">
            <a:avLst/>
          </a:prstGeom>
        </p:spPr>
      </p:pic>
    </p:spTree>
    <p:extLst>
      <p:ext uri="{BB962C8B-B14F-4D97-AF65-F5344CB8AC3E}">
        <p14:creationId xmlns:p14="http://schemas.microsoft.com/office/powerpoint/2010/main" val="1659399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5589240"/>
            <a:ext cx="7632848" cy="461665"/>
          </a:xfrm>
          <a:prstGeom prst="rect">
            <a:avLst/>
          </a:prstGeom>
          <a:noFill/>
        </p:spPr>
        <p:txBody>
          <a:bodyPr wrap="square" rtlCol="0">
            <a:spAutoFit/>
          </a:bodyPr>
          <a:lstStyle/>
          <a:p>
            <a:r>
              <a:rPr lang="en-AU" dirty="0"/>
              <a:t>Average notifiable incidents per year – 104 (~5.4%)</a:t>
            </a:r>
          </a:p>
        </p:txBody>
      </p:sp>
      <p:sp>
        <p:nvSpPr>
          <p:cNvPr id="7" name="Title 1">
            <a:extLst>
              <a:ext uri="{FF2B5EF4-FFF2-40B4-BE49-F238E27FC236}">
                <a16:creationId xmlns:a16="http://schemas.microsoft.com/office/drawing/2014/main" id="{4A43FEC8-D8FD-4644-85B3-14B6497F629B}"/>
              </a:ext>
            </a:extLst>
          </p:cNvPr>
          <p:cNvSpPr>
            <a:spLocks noGrp="1"/>
          </p:cNvSpPr>
          <p:nvPr>
            <p:ph type="title"/>
          </p:nvPr>
        </p:nvSpPr>
        <p:spPr>
          <a:xfrm>
            <a:off x="685800" y="210468"/>
            <a:ext cx="8206680" cy="752400"/>
          </a:xfrm>
        </p:spPr>
        <p:txBody>
          <a:bodyPr>
            <a:noAutofit/>
          </a:bodyPr>
          <a:lstStyle/>
          <a:p>
            <a:r>
              <a:rPr lang="en-AU" dirty="0"/>
              <a:t>Notifiable incident frequency rates – underground </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31</a:t>
            </a:fld>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657" y="1412776"/>
            <a:ext cx="8644877" cy="4176122"/>
          </a:xfrm>
          <a:prstGeom prst="rect">
            <a:avLst/>
          </a:prstGeom>
        </p:spPr>
      </p:pic>
    </p:spTree>
    <p:extLst>
      <p:ext uri="{BB962C8B-B14F-4D97-AF65-F5344CB8AC3E}">
        <p14:creationId xmlns:p14="http://schemas.microsoft.com/office/powerpoint/2010/main" val="1715761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5401"/>
            <a:ext cx="7772400" cy="752400"/>
          </a:xfrm>
        </p:spPr>
        <p:txBody>
          <a:bodyPr>
            <a:normAutofit/>
          </a:bodyPr>
          <a:lstStyle/>
          <a:p>
            <a:r>
              <a:rPr lang="en-AU" dirty="0"/>
              <a:t>Notifiable incidents reported under s.79</a:t>
            </a:r>
          </a:p>
        </p:txBody>
      </p:sp>
      <p:sp>
        <p:nvSpPr>
          <p:cNvPr id="3" name="TextBox 2"/>
          <p:cNvSpPr txBox="1"/>
          <p:nvPr/>
        </p:nvSpPr>
        <p:spPr>
          <a:xfrm>
            <a:off x="287524" y="5909210"/>
            <a:ext cx="8568952" cy="400110"/>
          </a:xfrm>
          <a:prstGeom prst="rect">
            <a:avLst/>
          </a:prstGeom>
          <a:noFill/>
        </p:spPr>
        <p:txBody>
          <a:bodyPr wrap="square" rtlCol="0">
            <a:spAutoFit/>
          </a:bodyPr>
          <a:lstStyle/>
          <a:p>
            <a:pPr algn="ctr"/>
            <a:r>
              <a:rPr lang="en-AU" sz="2000" dirty="0"/>
              <a:t>45.4% incidents over the last 10 years involve vehicles</a:t>
            </a:r>
          </a:p>
        </p:txBody>
      </p:sp>
      <p:pic>
        <p:nvPicPr>
          <p:cNvPr id="102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403648" y="1308830"/>
            <a:ext cx="6484240" cy="4568442"/>
          </a:xfrm>
          <a:prstGeom prst="rect">
            <a:avLst/>
          </a:prstGeom>
          <a:ln>
            <a:noFill/>
          </a:ln>
          <a:extLst/>
        </p:spPr>
      </p:pic>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32</a:t>
            </a:fld>
            <a:endParaRPr lang="en-US" dirty="0"/>
          </a:p>
        </p:txBody>
      </p:sp>
    </p:spTree>
    <p:extLst>
      <p:ext uri="{BB962C8B-B14F-4D97-AF65-F5344CB8AC3E}">
        <p14:creationId xmlns:p14="http://schemas.microsoft.com/office/powerpoint/2010/main" val="273109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20000" y="216000"/>
            <a:ext cx="7772400" cy="752400"/>
          </a:xfrm>
        </p:spPr>
        <p:txBody>
          <a:bodyPr>
            <a:normAutofit/>
          </a:bodyPr>
          <a:lstStyle/>
          <a:p>
            <a:pPr eaLnBrk="1" hangingPunct="1"/>
            <a:r>
              <a:rPr lang="en-US" dirty="0"/>
              <a:t>Risk management principles – </a:t>
            </a:r>
            <a:r>
              <a:rPr lang="en-US" dirty="0" err="1"/>
              <a:t>Nertney</a:t>
            </a:r>
            <a:r>
              <a:rPr lang="en-US" dirty="0"/>
              <a:t> wheel</a:t>
            </a:r>
          </a:p>
        </p:txBody>
      </p:sp>
      <p:sp>
        <p:nvSpPr>
          <p:cNvPr id="4099" name="Rectangle 3"/>
          <p:cNvSpPr>
            <a:spLocks noGrp="1" noChangeArrowheads="1"/>
          </p:cNvSpPr>
          <p:nvPr>
            <p:ph type="body" idx="1"/>
          </p:nvPr>
        </p:nvSpPr>
        <p:spPr>
          <a:xfrm>
            <a:off x="4893573" y="1454893"/>
            <a:ext cx="4070915" cy="4495800"/>
          </a:xfrm>
        </p:spPr>
        <p:txBody>
          <a:bodyPr/>
          <a:lstStyle/>
          <a:p>
            <a:pPr marL="0" lvl="0" indent="0">
              <a:buNone/>
            </a:pPr>
            <a:r>
              <a:rPr lang="en-AU" dirty="0"/>
              <a:t>Based on established risk management principles</a:t>
            </a:r>
          </a:p>
          <a:p>
            <a:endParaRPr lang="en-AU" b="1" dirty="0"/>
          </a:p>
          <a:p>
            <a:r>
              <a:rPr lang="en-AU" b="1" dirty="0"/>
              <a:t>Safe systems</a:t>
            </a:r>
          </a:p>
          <a:p>
            <a:pPr marL="0" indent="0">
              <a:buNone/>
            </a:pPr>
            <a:endParaRPr lang="en-AU" b="1" dirty="0"/>
          </a:p>
          <a:p>
            <a:r>
              <a:rPr lang="en-AU" b="1" dirty="0"/>
              <a:t>Safe vehicles </a:t>
            </a:r>
          </a:p>
          <a:p>
            <a:endParaRPr lang="en-AU" b="1" dirty="0"/>
          </a:p>
          <a:p>
            <a:r>
              <a:rPr lang="en-AU" b="1" dirty="0"/>
              <a:t>Safe people</a:t>
            </a:r>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1628800"/>
            <a:ext cx="4227433" cy="432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33</a:t>
            </a:fld>
            <a:endParaRPr lang="en-US"/>
          </a:p>
        </p:txBody>
      </p:sp>
    </p:spTree>
    <p:extLst>
      <p:ext uri="{BB962C8B-B14F-4D97-AF65-F5344CB8AC3E}">
        <p14:creationId xmlns:p14="http://schemas.microsoft.com/office/powerpoint/2010/main" val="1468685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1442258"/>
          </a:xfrm>
          <a:prstGeom prst="rect">
            <a:avLst/>
          </a:prstGeom>
        </p:spPr>
      </p:pic>
      <p:pic>
        <p:nvPicPr>
          <p:cNvPr id="9" name="Picture 8" descr="DMIRS-PowerPoint-Template-June-2017_FINAL-16_9-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53863"/>
            <a:ext cx="9144000" cy="719328"/>
          </a:xfrm>
          <a:prstGeom prst="rect">
            <a:avLst/>
          </a:prstGeom>
        </p:spPr>
      </p:pic>
      <p:sp>
        <p:nvSpPr>
          <p:cNvPr id="6" name="Subtitle 4">
            <a:extLst>
              <a:ext uri="{FF2B5EF4-FFF2-40B4-BE49-F238E27FC236}">
                <a16:creationId xmlns:a16="http://schemas.microsoft.com/office/drawing/2014/main" id="{004926DC-5437-4CA6-ADE5-15807BB3467F}"/>
              </a:ext>
            </a:extLst>
          </p:cNvPr>
          <p:cNvSpPr txBox="1">
            <a:spLocks/>
          </p:cNvSpPr>
          <p:nvPr/>
        </p:nvSpPr>
        <p:spPr>
          <a:xfrm>
            <a:off x="685800" y="1686507"/>
            <a:ext cx="8134672" cy="36147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endParaRPr lang="en-AU" sz="4400" dirty="0"/>
          </a:p>
          <a:p>
            <a:pPr>
              <a:buFontTx/>
              <a:buNone/>
              <a:defRPr/>
            </a:pPr>
            <a:endParaRPr lang="en-AU" sz="4400" dirty="0"/>
          </a:p>
          <a:p>
            <a:pPr algn="ctr">
              <a:buFontTx/>
              <a:buNone/>
              <a:defRPr/>
            </a:pPr>
            <a:r>
              <a:rPr lang="en-AU" sz="4400" dirty="0">
                <a:solidFill>
                  <a:srgbClr val="0E6E71"/>
                </a:solidFill>
              </a:rPr>
              <a:t>Shaping and sharing the future</a:t>
            </a:r>
          </a:p>
          <a:p>
            <a:pPr>
              <a:spcBef>
                <a:spcPts val="0"/>
              </a:spcBef>
              <a:buFont typeface="Arial" panose="020B0604020202020204" pitchFamily="34" charset="0"/>
              <a:buNone/>
            </a:pPr>
            <a:endParaRPr lang="en-AU" sz="4400" dirty="0">
              <a:solidFill>
                <a:srgbClr val="0E6E71"/>
              </a:solidFill>
            </a:endParaRPr>
          </a:p>
          <a:p>
            <a:pPr>
              <a:spcBef>
                <a:spcPts val="0"/>
              </a:spcBef>
              <a:buFont typeface="Arial" panose="020B0604020202020204" pitchFamily="34" charset="0"/>
              <a:buNone/>
            </a:pPr>
            <a:endParaRPr lang="en-AU" sz="4400" dirty="0"/>
          </a:p>
          <a:p>
            <a:pPr>
              <a:spcBef>
                <a:spcPts val="0"/>
              </a:spcBef>
              <a:buFont typeface="Arial" panose="020B0604020202020204" pitchFamily="34" charset="0"/>
              <a:buNone/>
            </a:pPr>
            <a:endParaRPr lang="en-AU" sz="4400" dirty="0"/>
          </a:p>
          <a:p>
            <a:pPr>
              <a:spcBef>
                <a:spcPts val="0"/>
              </a:spcBef>
              <a:buFont typeface="Arial" panose="020B0604020202020204" pitchFamily="34" charset="0"/>
              <a:buNone/>
            </a:pPr>
            <a:endParaRPr lang="en-AU" sz="4400" dirty="0"/>
          </a:p>
        </p:txBody>
      </p:sp>
    </p:spTree>
    <p:extLst>
      <p:ext uri="{BB962C8B-B14F-4D97-AF65-F5344CB8AC3E}">
        <p14:creationId xmlns:p14="http://schemas.microsoft.com/office/powerpoint/2010/main" val="3870625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BB784A0-7CF1-4DCF-A5B7-BD48AD885DB6}"/>
              </a:ext>
            </a:extLst>
          </p:cNvPr>
          <p:cNvSpPr>
            <a:spLocks noGrp="1"/>
          </p:cNvSpPr>
          <p:nvPr>
            <p:ph type="title"/>
          </p:nvPr>
        </p:nvSpPr>
        <p:spPr>
          <a:xfrm>
            <a:off x="687600" y="230400"/>
            <a:ext cx="7772400" cy="752400"/>
          </a:xfrm>
        </p:spPr>
        <p:txBody>
          <a:bodyPr>
            <a:normAutofit/>
          </a:bodyPr>
          <a:lstStyle/>
          <a:p>
            <a:r>
              <a:rPr lang="en-GB" dirty="0"/>
              <a:t>A few final reminders</a:t>
            </a:r>
            <a:endParaRPr lang="en-AU" dirty="0"/>
          </a:p>
        </p:txBody>
      </p:sp>
      <p:sp>
        <p:nvSpPr>
          <p:cNvPr id="4" name="Content Placeholder 2"/>
          <p:cNvSpPr>
            <a:spLocks noGrp="1"/>
          </p:cNvSpPr>
          <p:nvPr>
            <p:ph idx="1"/>
          </p:nvPr>
        </p:nvSpPr>
        <p:spPr>
          <a:xfrm>
            <a:off x="685800" y="1600200"/>
            <a:ext cx="7772400" cy="4637112"/>
          </a:xfrm>
        </p:spPr>
        <p:txBody>
          <a:bodyPr/>
          <a:lstStyle/>
          <a:p>
            <a:pPr>
              <a:lnSpc>
                <a:spcPct val="120000"/>
              </a:lnSpc>
              <a:defRPr/>
            </a:pPr>
            <a:r>
              <a:rPr lang="en-AU" dirty="0"/>
              <a:t>Have you registered to receive the Departments regular updates? </a:t>
            </a:r>
            <a:r>
              <a:rPr lang="en-AU" dirty="0">
                <a:solidFill>
                  <a:srgbClr val="3366CC"/>
                </a:solidFill>
                <a:sym typeface="Wingdings" panose="05000000000000000000" pitchFamily="2" charset="2"/>
              </a:rPr>
              <a:t>www.dmp.wa.gov.au/subscriptions</a:t>
            </a:r>
            <a:r>
              <a:rPr lang="en-AU" sz="2000" dirty="0">
                <a:solidFill>
                  <a:srgbClr val="3366CC"/>
                </a:solidFill>
                <a:sym typeface="Wingdings" panose="05000000000000000000" pitchFamily="2" charset="2"/>
              </a:rPr>
              <a:t> </a:t>
            </a:r>
          </a:p>
          <a:p>
            <a:pPr>
              <a:lnSpc>
                <a:spcPct val="120000"/>
              </a:lnSpc>
              <a:defRPr/>
            </a:pPr>
            <a:endParaRPr lang="en-AU" sz="1000" dirty="0">
              <a:solidFill>
                <a:srgbClr val="3366CC"/>
              </a:solidFill>
            </a:endParaRPr>
          </a:p>
          <a:p>
            <a:pPr>
              <a:defRPr/>
            </a:pPr>
            <a:r>
              <a:rPr lang="en-AU" dirty="0"/>
              <a:t>Check out the videos on our website in November and watch out for the toolbox presentations</a:t>
            </a:r>
          </a:p>
          <a:p>
            <a:pPr>
              <a:lnSpc>
                <a:spcPct val="100000"/>
              </a:lnSpc>
              <a:defRPr/>
            </a:pPr>
            <a:endParaRPr lang="en-AU" sz="1000" dirty="0"/>
          </a:p>
          <a:p>
            <a:pPr>
              <a:lnSpc>
                <a:spcPct val="100000"/>
              </a:lnSpc>
              <a:defRPr/>
            </a:pPr>
            <a:r>
              <a:rPr lang="en-AU" dirty="0" smtClean="0"/>
              <a:t>Use </a:t>
            </a:r>
            <a:r>
              <a:rPr lang="en-AU" dirty="0"/>
              <a:t>the outcomes of the traffic management workshop to develop improvements in your TMP:</a:t>
            </a:r>
          </a:p>
          <a:p>
            <a:pPr lvl="1">
              <a:lnSpc>
                <a:spcPct val="100000"/>
              </a:lnSpc>
              <a:defRPr/>
            </a:pPr>
            <a:r>
              <a:rPr lang="en-AU" sz="2000" dirty="0"/>
              <a:t>Enter our annual </a:t>
            </a:r>
            <a:r>
              <a:rPr lang="en-AU" sz="2000" i="1" dirty="0"/>
              <a:t>Safety and Health Resources Sector Awards</a:t>
            </a:r>
            <a:endParaRPr lang="en-AU" sz="2000" dirty="0"/>
          </a:p>
          <a:p>
            <a:endParaRPr lang="en-AU" dirty="0"/>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35</a:t>
            </a:fld>
            <a:endParaRPr lang="en-US" dirty="0"/>
          </a:p>
        </p:txBody>
      </p:sp>
    </p:spTree>
    <p:extLst>
      <p:ext uri="{BB962C8B-B14F-4D97-AF65-F5344CB8AC3E}">
        <p14:creationId xmlns:p14="http://schemas.microsoft.com/office/powerpoint/2010/main" val="1124231017"/>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Awards for Excellence reminder</a:t>
            </a:r>
          </a:p>
        </p:txBody>
      </p:sp>
      <p:sp>
        <p:nvSpPr>
          <p:cNvPr id="3" name="Content Placeholder 2"/>
          <p:cNvSpPr>
            <a:spLocks noGrp="1"/>
          </p:cNvSpPr>
          <p:nvPr>
            <p:ph idx="1"/>
          </p:nvPr>
        </p:nvSpPr>
        <p:spPr/>
        <p:txBody>
          <a:bodyPr/>
          <a:lstStyle/>
          <a:p>
            <a:pPr marL="0" indent="0">
              <a:buNone/>
            </a:pPr>
            <a:r>
              <a:rPr lang="en-AU" dirty="0"/>
              <a:t>The Safety and Health Resources Sector Awards recognise individuals, team and companies that have developed a new initiative or an original solution to specific safety and health problems in the workplace</a:t>
            </a:r>
          </a:p>
          <a:p>
            <a:endParaRPr lang="en-AU" dirty="0"/>
          </a:p>
          <a:p>
            <a:pPr lvl="1">
              <a:lnSpc>
                <a:spcPct val="150000"/>
              </a:lnSpc>
            </a:pPr>
            <a:r>
              <a:rPr lang="en-AU" dirty="0"/>
              <a:t>Safety representatives</a:t>
            </a:r>
          </a:p>
          <a:p>
            <a:pPr lvl="1">
              <a:lnSpc>
                <a:spcPct val="150000"/>
              </a:lnSpc>
            </a:pPr>
            <a:r>
              <a:rPr lang="en-AU" dirty="0"/>
              <a:t>Systems and people</a:t>
            </a:r>
          </a:p>
          <a:p>
            <a:pPr lvl="1">
              <a:lnSpc>
                <a:spcPct val="150000"/>
              </a:lnSpc>
            </a:pPr>
            <a:r>
              <a:rPr lang="en-AU" dirty="0"/>
              <a:t>Engineering</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36</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4048" y="3230880"/>
            <a:ext cx="2599944" cy="2865120"/>
          </a:xfrm>
          <a:prstGeom prst="rect">
            <a:avLst/>
          </a:prstGeom>
        </p:spPr>
      </p:pic>
    </p:spTree>
    <p:extLst>
      <p:ext uri="{BB962C8B-B14F-4D97-AF65-F5344CB8AC3E}">
        <p14:creationId xmlns:p14="http://schemas.microsoft.com/office/powerpoint/2010/main" val="3633991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AU" altLang="en-US" dirty="0"/>
              <a:t>Towards 2020 – our commitments</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4</a:t>
            </a:fld>
            <a:endParaRPr lang="en-US" dirty="0"/>
          </a:p>
        </p:txBody>
      </p:sp>
      <p:pic>
        <p:nvPicPr>
          <p:cNvPr id="4098" name="Picture 2" descr="E:\Mining Commitments DMIR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1152678"/>
            <a:ext cx="5456275" cy="522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79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r>
              <a:rPr lang="en-AU" dirty="0"/>
              <a:t>WA mining</a:t>
            </a:r>
            <a:r>
              <a:rPr lang="en-AU" altLang="en-US" dirty="0"/>
              <a:t> – </a:t>
            </a:r>
            <a:r>
              <a:rPr lang="en-AU" dirty="0"/>
              <a:t>historical fatalities</a:t>
            </a: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412776"/>
            <a:ext cx="864096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61920" y="1988840"/>
            <a:ext cx="1590500" cy="338554"/>
          </a:xfrm>
          <a:prstGeom prst="rect">
            <a:avLst/>
          </a:prstGeom>
          <a:noFill/>
        </p:spPr>
        <p:txBody>
          <a:bodyPr wrap="none" rtlCol="0">
            <a:spAutoFit/>
          </a:bodyPr>
          <a:lstStyle/>
          <a:p>
            <a:r>
              <a:rPr lang="en-AU" sz="1600" b="1" dirty="0">
                <a:solidFill>
                  <a:srgbClr val="FF0000"/>
                </a:solidFill>
              </a:rPr>
              <a:t>1,942 fatalities</a:t>
            </a:r>
          </a:p>
        </p:txBody>
      </p:sp>
      <p:cxnSp>
        <p:nvCxnSpPr>
          <p:cNvPr id="8" name="Straight Connector 7"/>
          <p:cNvCxnSpPr/>
          <p:nvPr/>
        </p:nvCxnSpPr>
        <p:spPr bwMode="auto">
          <a:xfrm>
            <a:off x="813956" y="4440336"/>
            <a:ext cx="759684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0" name="TextBox 9"/>
          <p:cNvSpPr txBox="1"/>
          <p:nvPr/>
        </p:nvSpPr>
        <p:spPr>
          <a:xfrm>
            <a:off x="6766071" y="4160113"/>
            <a:ext cx="1612493" cy="276999"/>
          </a:xfrm>
          <a:prstGeom prst="rect">
            <a:avLst/>
          </a:prstGeom>
          <a:noFill/>
        </p:spPr>
        <p:txBody>
          <a:bodyPr wrap="none" rtlCol="0">
            <a:spAutoFit/>
          </a:bodyPr>
          <a:lstStyle/>
          <a:p>
            <a:r>
              <a:rPr lang="en-AU" sz="1200" b="1" dirty="0">
                <a:solidFill>
                  <a:srgbClr val="FF0000"/>
                </a:solidFill>
              </a:rPr>
              <a:t>110y average = 16.2</a:t>
            </a:r>
          </a:p>
        </p:txBody>
      </p:sp>
      <p:cxnSp>
        <p:nvCxnSpPr>
          <p:cNvPr id="11" name="Straight Connector 10"/>
          <p:cNvCxnSpPr/>
          <p:nvPr/>
        </p:nvCxnSpPr>
        <p:spPr bwMode="auto">
          <a:xfrm>
            <a:off x="813956" y="5301208"/>
            <a:ext cx="7560840" cy="0"/>
          </a:xfrm>
          <a:prstGeom prst="line">
            <a:avLst/>
          </a:prstGeom>
          <a:solidFill>
            <a:schemeClr val="accent1"/>
          </a:solidFill>
          <a:ln w="9525" cap="flat" cmpd="sng" algn="ctr">
            <a:solidFill>
              <a:srgbClr val="008080"/>
            </a:solidFill>
            <a:prstDash val="solid"/>
            <a:round/>
            <a:headEnd type="none" w="med" len="med"/>
            <a:tailEnd type="none" w="med" len="med"/>
          </a:ln>
          <a:effectLst/>
        </p:spPr>
      </p:cxnSp>
      <p:sp>
        <p:nvSpPr>
          <p:cNvPr id="12" name="TextBox 11"/>
          <p:cNvSpPr txBox="1"/>
          <p:nvPr/>
        </p:nvSpPr>
        <p:spPr>
          <a:xfrm>
            <a:off x="827584" y="5024209"/>
            <a:ext cx="1810111" cy="276999"/>
          </a:xfrm>
          <a:prstGeom prst="rect">
            <a:avLst/>
          </a:prstGeom>
          <a:noFill/>
        </p:spPr>
        <p:txBody>
          <a:bodyPr wrap="none" rtlCol="0">
            <a:spAutoFit/>
          </a:bodyPr>
          <a:lstStyle/>
          <a:p>
            <a:r>
              <a:rPr lang="en-AU" sz="1200" b="1" dirty="0">
                <a:solidFill>
                  <a:srgbClr val="008080"/>
                </a:solidFill>
              </a:rPr>
              <a:t>Last 16y average = 4.1</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5</a:t>
            </a:fld>
            <a:endParaRPr lang="en-US" dirty="0"/>
          </a:p>
        </p:txBody>
      </p:sp>
    </p:spTree>
    <p:extLst>
      <p:ext uri="{BB962C8B-B14F-4D97-AF65-F5344CB8AC3E}">
        <p14:creationId xmlns:p14="http://schemas.microsoft.com/office/powerpoint/2010/main" val="309086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1500"/>
                                        <p:tgtEl>
                                          <p:spTgt spid="11"/>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685800" y="228600"/>
            <a:ext cx="8223422" cy="752128"/>
          </a:xfrm>
        </p:spPr>
        <p:txBody>
          <a:bodyPr>
            <a:normAutofit/>
          </a:bodyPr>
          <a:lstStyle/>
          <a:p>
            <a:pPr eaLnBrk="1" hangingPunct="1"/>
            <a:r>
              <a:rPr lang="en-AU" dirty="0"/>
              <a:t>WA mining</a:t>
            </a:r>
            <a:r>
              <a:rPr lang="en-AU" altLang="en-US" dirty="0"/>
              <a:t> – </a:t>
            </a:r>
            <a:r>
              <a:rPr lang="en-AU" dirty="0"/>
              <a:t>historical worker numbers</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6</a:t>
            </a:fld>
            <a:endParaRPr lang="en-US" dirty="0"/>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535" y="1340768"/>
            <a:ext cx="8535430" cy="4795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016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7</a:t>
            </a:fld>
            <a:endParaRPr lang="en-US" dirty="0"/>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486" y="1360714"/>
            <a:ext cx="8686800" cy="4830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AU" dirty="0"/>
              <a:t>WA mining</a:t>
            </a:r>
            <a:r>
              <a:rPr lang="en-AU" altLang="en-US" dirty="0"/>
              <a:t> – </a:t>
            </a:r>
            <a:r>
              <a:rPr lang="en-AU" dirty="0"/>
              <a:t>fatal incidence rate</a:t>
            </a:r>
          </a:p>
        </p:txBody>
      </p:sp>
    </p:spTree>
    <p:extLst>
      <p:ext uri="{BB962C8B-B14F-4D97-AF65-F5344CB8AC3E}">
        <p14:creationId xmlns:p14="http://schemas.microsoft.com/office/powerpoint/2010/main" val="831554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685800" y="228600"/>
            <a:ext cx="7772400" cy="752128"/>
          </a:xfrm>
        </p:spPr>
        <p:txBody>
          <a:bodyPr>
            <a:normAutofit/>
          </a:bodyPr>
          <a:lstStyle/>
          <a:p>
            <a:pPr eaLnBrk="1" hangingPunct="1"/>
            <a:r>
              <a:rPr lang="en-AU" dirty="0"/>
              <a:t>WA mining</a:t>
            </a:r>
            <a:r>
              <a:rPr lang="en-AU" altLang="en-US" dirty="0"/>
              <a:t> – </a:t>
            </a:r>
            <a:r>
              <a:rPr lang="en-AU" dirty="0"/>
              <a:t>serious injuries</a:t>
            </a:r>
          </a:p>
        </p:txBody>
      </p:sp>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8</a:t>
            </a:fld>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71" y="1340768"/>
            <a:ext cx="8654143"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581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685800" y="228600"/>
            <a:ext cx="8334632" cy="752128"/>
          </a:xfrm>
        </p:spPr>
        <p:txBody>
          <a:bodyPr>
            <a:normAutofit/>
          </a:bodyPr>
          <a:lstStyle/>
          <a:p>
            <a:r>
              <a:rPr lang="en-AU" dirty="0"/>
              <a:t>WA mining</a:t>
            </a:r>
            <a:r>
              <a:rPr lang="en-AU" altLang="en-US" dirty="0"/>
              <a:t> – </a:t>
            </a:r>
            <a:r>
              <a:rPr lang="en-AU" dirty="0"/>
              <a:t>serious injury frequency</a:t>
            </a:r>
          </a:p>
        </p:txBody>
      </p:sp>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9</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347957"/>
            <a:ext cx="8643258"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63153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QmsLibrariesRef xmlns="e7c7f6fc-0c1f-4db4-bdfb-1d5a5c7fbe5d">43</QmsLibrariesRef>
    <QmsSectionsRef xmlns="e7c7f6fc-0c1f-4db4-bdfb-1d5a5c7fbe5d">196</QmsSectionsRef>
    <QmsBusinessAreasRef xmlns="e7c7f6fc-0c1f-4db4-bdfb-1d5a5c7fbe5d">10</QmsBusinessAreasRef>
    <QmsDocumentPurpose xmlns="http://schemas.microsoft.com/sharepoint/v3/fields" xsi:nil="true"/>
    <QmsSubSectionsRef xmlns="e7c7f6fc-0c1f-4db4-bdfb-1d5a5c7fbe5d">351</QmsSubSectionsRef>
    <QmsVariationsRef xmlns="e7c7f6fc-0c1f-4db4-bdfb-1d5a5c7fbe5d" xsi:nil="true"/>
    <QmsApproverPositionsRef xmlns="e7c7f6fc-0c1f-4db4-bdfb-1d5a5c7fbe5d">19</QmsApproverPositionsRef>
    <QmsReviewFrequenciesRef xmlns="e7c7f6fc-0c1f-4db4-bdfb-1d5a5c7fbe5d">2</QmsReviewFrequenciesRef>
    <QmsRescinded xmlns="http://schemas.microsoft.com/sharepoint/v3">false</QmsRescinded>
    <QmsReviewDate xmlns="http://schemas.microsoft.com/sharepoint/v3/fields">2019-08-03T16:00:00+00:00</QmsReviewDate>
    <QmsLastApprovalStatus xmlns="http://schemas.microsoft.com/sharepoint/v3/fields" xsi:nil="true"/>
    <QmsLastReviewBy xmlns="http://schemas.microsoft.com/sharepoint/v3" xsi:nil="true"/>
    <QmsReviewerPositionsRef xmlns="e7c7f6fc-0c1f-4db4-bdfb-1d5a5c7fbe5d" xsi:nil="true"/>
    <QmsLastApproval xmlns="http://schemas.microsoft.com/sharepoint/v3/fields" xsi:nil="true"/>
    <QmsLastReviewComment xmlns="http://schemas.microsoft.com/sharepoint/v3/fields" xsi:nil="true"/>
    <QmsRiskRatingsRef xmlns="e7c7f6fc-0c1f-4db4-bdfb-1d5a5c7fbe5d" xsi:nil="true"/>
    <QmsLastReview xmlns="http://schemas.microsoft.com/sharepoint/v3/fields" xsi:nil="true"/>
    <QmsLastReviewStatu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 ma:contentTypeID="0x01010034869801477A44BA963EBC7CD35300A1070044132E50B37A3F4E9F607CC0A73500A4" ma:contentTypeVersion="5" ma:contentTypeDescription="Create a new document." ma:contentTypeScope="" ma:versionID="d10491513798d33384d7413ab4194ca9">
  <xsd:schema xmlns:xsd="http://www.w3.org/2001/XMLSchema" xmlns:xs="http://www.w3.org/2001/XMLSchema" xmlns:p="http://schemas.microsoft.com/office/2006/metadata/properties" xmlns:ns1="http://schemas.microsoft.com/sharepoint/v3" xmlns:ns2="e7c7f6fc-0c1f-4db4-bdfb-1d5a5c7fbe5d" xmlns:ns3="http://schemas.microsoft.com/sharepoint/v3/fields" targetNamespace="http://schemas.microsoft.com/office/2006/metadata/properties" ma:root="true" ma:fieldsID="ab9acaddcc5ef9c7768037f7caef36bb" ns1:_="" ns2:_="" ns3:_="">
    <xsd:import namespace="http://schemas.microsoft.com/sharepoint/v3"/>
    <xsd:import namespace="e7c7f6fc-0c1f-4db4-bdfb-1d5a5c7fbe5d"/>
    <xsd:import namespace="http://schemas.microsoft.com/sharepoint/v3/fields"/>
    <xsd:element name="properties">
      <xsd:complexType>
        <xsd:sequence>
          <xsd:element name="documentManagement">
            <xsd:complexType>
              <xsd:all>
                <xsd:element ref="ns2:QmsBusinessAreasRef"/>
                <xsd:element ref="ns2:QmsLibrariesRef"/>
                <xsd:element ref="ns2:QmsSectionsRef"/>
                <xsd:element ref="ns2:QmsSubSectionsRef" minOccurs="0"/>
                <xsd:element ref="ns2:QmsVariationsRef" minOccurs="0"/>
                <xsd:element ref="ns3:QmsDocumentPurpose" minOccurs="0"/>
                <xsd:element ref="ns2:QmsApproverPositionsRef" minOccurs="0"/>
                <xsd:element ref="ns2:QmsReviewerPositionsRef" minOccurs="0"/>
                <xsd:element ref="ns2:QmsRiskRatingsRef" minOccurs="0"/>
                <xsd:element ref="ns2:QmsReviewFrequenciesRef" minOccurs="0"/>
                <xsd:element ref="ns3:QmsReviewDate" minOccurs="0"/>
                <xsd:element ref="ns3:QmsLastReview" minOccurs="0"/>
                <xsd:element ref="ns1:QmsLastReviewBy" minOccurs="0"/>
                <xsd:element ref="ns1:QmsLastReviewStatus" minOccurs="0"/>
                <xsd:element ref="ns3:QmsLastReviewComment" minOccurs="0"/>
                <xsd:element ref="ns3:QmsLastApproval" minOccurs="0"/>
                <xsd:element ref="ns3:QmsLastApprovalStatus" minOccurs="0"/>
                <xsd:element ref="ns1:QmsRescinded"/>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QmsLastReviewBy" ma:index="20" nillable="true" ma:displayName="Last Review By" ma:description="" ma:internalName="QmsLastReviewBy">
      <xsd:simpleType>
        <xsd:restriction base="dms:Text"/>
      </xsd:simpleType>
    </xsd:element>
    <xsd:element name="QmsLastReviewStatus" ma:index="21" nillable="true" ma:displayName="Last Review Status" ma:description="" ma:internalName="QmsLastReviewStatus">
      <xsd:simpleType>
        <xsd:restriction base="dms:Text"/>
      </xsd:simpleType>
    </xsd:element>
    <xsd:element name="QmsRescinded" ma:index="25" ma:displayName="Rescinded" ma:default="0" ma:description="" ma:internalName="QmsRescind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7c7f6fc-0c1f-4db4-bdfb-1d5a5c7fbe5d" elementFormDefault="qualified">
    <xsd:import namespace="http://schemas.microsoft.com/office/2006/documentManagement/types"/>
    <xsd:import namespace="http://schemas.microsoft.com/office/infopath/2007/PartnerControls"/>
    <xsd:element name="QmsBusinessAreasRef" ma:index="8" ma:displayName="Business Area" ma:description="" ma:list="{b74c2d4a-83dd-45ab-a174-594d63e10121}" ma:internalName="QmsBusinessAreasRef" ma:readOnly="false" ma:showField="Title" ma:web="e7c7f6fc-0c1f-4db4-bdfb-1d5a5c7fbe5d">
      <xsd:simpleType>
        <xsd:restriction base="dms:Lookup"/>
      </xsd:simpleType>
    </xsd:element>
    <xsd:element name="QmsLibrariesRef" ma:index="9" ma:displayName="Library" ma:description="" ma:list="{27e0decd-3a92-4bd2-a390-34759d5300c3}" ma:internalName="QmsLibrariesRef" ma:readOnly="false" ma:showField="Title" ma:web="e7c7f6fc-0c1f-4db4-bdfb-1d5a5c7fbe5d">
      <xsd:simpleType>
        <xsd:restriction base="dms:Lookup"/>
      </xsd:simpleType>
    </xsd:element>
    <xsd:element name="QmsSectionsRef" ma:index="10" ma:displayName="Section" ma:description="" ma:list="{42022ce2-a7ba-4d0e-87a1-009d91bf5a69}" ma:internalName="QmsSectionsRef" ma:readOnly="false" ma:showField="Title" ma:web="e7c7f6fc-0c1f-4db4-bdfb-1d5a5c7fbe5d">
      <xsd:simpleType>
        <xsd:restriction base="dms:Lookup"/>
      </xsd:simpleType>
    </xsd:element>
    <xsd:element name="QmsSubSectionsRef" ma:index="11" nillable="true" ma:displayName="Sub-Section" ma:description="" ma:list="{20e191d8-edd5-4c81-91f9-72267be22aff}" ma:internalName="QmsSubSectionsRef" ma:readOnly="false" ma:showField="Title" ma:web="e7c7f6fc-0c1f-4db4-bdfb-1d5a5c7fbe5d">
      <xsd:simpleType>
        <xsd:restriction base="dms:Lookup"/>
      </xsd:simpleType>
    </xsd:element>
    <xsd:element name="QmsVariationsRef" ma:index="12" nillable="true" ma:displayName="Variation" ma:description="" ma:list="{163e3c99-54f0-457a-bf27-21517cb161ef}" ma:internalName="QmsVariationsRef" ma:readOnly="false" ma:showField="Title" ma:web="e7c7f6fc-0c1f-4db4-bdfb-1d5a5c7fbe5d">
      <xsd:simpleType>
        <xsd:restriction base="dms:Lookup"/>
      </xsd:simpleType>
    </xsd:element>
    <xsd:element name="QmsApproverPositionsRef" ma:index="14" nillable="true" ma:displayName="Document Approver" ma:description="" ma:list="{60aba9e2-ee8a-4c24-8d0e-e62270be1130}" ma:internalName="QmsApproverPositionsRef" ma:showField="Title" ma:web="e7c7f6fc-0c1f-4db4-bdfb-1d5a5c7fbe5d">
      <xsd:simpleType>
        <xsd:restriction base="dms:Lookup"/>
      </xsd:simpleType>
    </xsd:element>
    <xsd:element name="QmsReviewerPositionsRef" ma:index="15" nillable="true" ma:displayName="Document Reviewer" ma:description="" ma:list="{60aba9e2-ee8a-4c24-8d0e-e62270be1130}" ma:internalName="QmsReviewerPositionsRef" ma:showField="Title" ma:web="e7c7f6fc-0c1f-4db4-bdfb-1d5a5c7fbe5d">
      <xsd:simpleType>
        <xsd:restriction base="dms:Lookup"/>
      </xsd:simpleType>
    </xsd:element>
    <xsd:element name="QmsRiskRatingsRef" ma:index="16" nillable="true" ma:displayName="Risk Rating" ma:description="" ma:list="{fe4fcdbe-cf0e-4050-9ac9-0a2d1f8babdd}" ma:internalName="QmsRiskRatingsRef" ma:showField="Title" ma:web="e7c7f6fc-0c1f-4db4-bdfb-1d5a5c7fbe5d">
      <xsd:simpleType>
        <xsd:restriction base="dms:Lookup"/>
      </xsd:simpleType>
    </xsd:element>
    <xsd:element name="QmsReviewFrequenciesRef" ma:index="17" nillable="true" ma:displayName="Review Frequency" ma:description="Months" ma:list="{f674187d-1a29-42d7-84f7-a663c8315aa1}" ma:internalName="QmsReviewFrequenciesRef" ma:showField="Title" ma:web="e7c7f6fc-0c1f-4db4-bdfb-1d5a5c7fbe5d">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QmsDocumentPurpose" ma:index="13" nillable="true" ma:displayName="Purpose" ma:description="" ma:internalName="QmsDocumentPurpose">
      <xsd:simpleType>
        <xsd:restriction base="dms:Note"/>
      </xsd:simpleType>
    </xsd:element>
    <xsd:element name="QmsReviewDate" ma:index="18" nillable="true" ma:displayName="Next Review Date" ma:description="" ma:format="DateOnly" ma:internalName="QmsReviewDate">
      <xsd:simpleType>
        <xsd:restriction base="dms:DateTime"/>
      </xsd:simpleType>
    </xsd:element>
    <xsd:element name="QmsLastReview" ma:index="19" nillable="true" ma:displayName="Last Review" ma:description="" ma:format="DateOnly" ma:internalName="QmsLastReview">
      <xsd:simpleType>
        <xsd:restriction base="dms:DateTime"/>
      </xsd:simpleType>
    </xsd:element>
    <xsd:element name="QmsLastReviewComment" ma:index="22" nillable="true" ma:displayName="Last Review Comment" ma:description="" ma:internalName="QmsLastReviewComment">
      <xsd:simpleType>
        <xsd:restriction base="dms:Note"/>
      </xsd:simpleType>
    </xsd:element>
    <xsd:element name="QmsLastApproval" ma:index="23" nillable="true" ma:displayName="Last Approval" ma:description="" ma:format="DateOnly" ma:internalName="QmsLastApproval">
      <xsd:simpleType>
        <xsd:restriction base="dms:DateTime"/>
      </xsd:simpleType>
    </xsd:element>
    <xsd:element name="QmsLastApprovalStatus" ma:index="24" nillable="true" ma:displayName="Last Approval Status" ma:description="" ma:internalName="QmsLastApprovalStatu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D9A20-CA18-4B9E-9133-BDE91CECFDBA}">
  <ds:schemaRefs>
    <ds:schemaRef ds:uri="e7c7f6fc-0c1f-4db4-bdfb-1d5a5c7fbe5d"/>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schemas.microsoft.com/sharepoint/v3/field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3.xml><?xml version="1.0" encoding="utf-8"?>
<ds:datastoreItem xmlns:ds="http://schemas.openxmlformats.org/officeDocument/2006/customXml" ds:itemID="{CA651BDF-7ABF-4FA5-8B71-FCD7E8F9D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c7f6fc-0c1f-4db4-bdfb-1d5a5c7fbe5d"/>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368</TotalTime>
  <Words>1701</Words>
  <Application>Microsoft Office PowerPoint</Application>
  <PresentationFormat>On-screen Show (4:3)</PresentationFormat>
  <Paragraphs>361</Paragraphs>
  <Slides>36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Malgun Gothic</vt:lpstr>
      <vt:lpstr>ＭＳ Ｐゴシック</vt:lpstr>
      <vt:lpstr>Arial</vt:lpstr>
      <vt:lpstr>Calibri</vt:lpstr>
      <vt:lpstr>Courier New</vt:lpstr>
      <vt:lpstr>Wingdings</vt:lpstr>
      <vt:lpstr>Blank Presentation</vt:lpstr>
      <vt:lpstr>PowerPoint Presentation</vt:lpstr>
      <vt:lpstr>PowerPoint Presentation</vt:lpstr>
      <vt:lpstr>Setting the scene</vt:lpstr>
      <vt:lpstr>Towards 2020 – our commitments</vt:lpstr>
      <vt:lpstr>WA mining – historical fatalities</vt:lpstr>
      <vt:lpstr>WA mining – historical worker numbers</vt:lpstr>
      <vt:lpstr>WA mining – fatal incidence rate</vt:lpstr>
      <vt:lpstr>WA mining – serious injuries</vt:lpstr>
      <vt:lpstr>WA mining – serious injury frequency</vt:lpstr>
      <vt:lpstr>WA mining – serious injuries (July-Dec 2013)</vt:lpstr>
      <vt:lpstr>Break out exercise</vt:lpstr>
      <vt:lpstr>Factors in fatal accidents since 2012 </vt:lpstr>
      <vt:lpstr>Multi-national research findings</vt:lpstr>
      <vt:lpstr>Break out exercise – pathway 1</vt:lpstr>
      <vt:lpstr>Break out exercise – pathway 2</vt:lpstr>
      <vt:lpstr>Break out exercise – pathway 3</vt:lpstr>
      <vt:lpstr>Break out exercise – pathway 4</vt:lpstr>
      <vt:lpstr>Break out exercise – pathway 5</vt:lpstr>
      <vt:lpstr>Break out exercise – pathway 6</vt:lpstr>
      <vt:lpstr>Break out exercise – pathway 7</vt:lpstr>
      <vt:lpstr>Break out exercise – pathway 8</vt:lpstr>
      <vt:lpstr>Break out exercise – pathway 9</vt:lpstr>
      <vt:lpstr>Break out exercise – pathway 10</vt:lpstr>
      <vt:lpstr>Setting the scene</vt:lpstr>
      <vt:lpstr>Fatal accidents – 2000 to 2012 → 52 reports</vt:lpstr>
      <vt:lpstr>Traffic management – background</vt:lpstr>
      <vt:lpstr>WA mining – fatalities 2000 to 2016</vt:lpstr>
      <vt:lpstr>WA mining – fatalities 2000 to 2016</vt:lpstr>
      <vt:lpstr>WA mining – September 2017 snapshot</vt:lpstr>
      <vt:lpstr>Notifiable incident frequency rates – surface </vt:lpstr>
      <vt:lpstr>Notifiable incident frequency rates – underground </vt:lpstr>
      <vt:lpstr>Notifiable incidents reported under s.79</vt:lpstr>
      <vt:lpstr>Risk management principles – Nertney wheel</vt:lpstr>
      <vt:lpstr>PowerPoint Presentation</vt:lpstr>
      <vt:lpstr>A few final reminders</vt:lpstr>
      <vt:lpstr>Awards for Excellence reminder</vt:lpstr>
    </vt:vector>
  </TitlesOfParts>
  <Company>Department of Mines, Industry Regulation and Safety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Traffic Management - Troubling trends - Martin Ralph</dc:title>
  <dc:subject>Troubling trends and how to tackle them</dc:subject>
  <dc:creator>CHEW, Lindy</dc:creator>
  <cp:keywords>troubling trends, tackle, mine safety, roadshow, 2017</cp:keywords>
  <dc:description/>
  <cp:lastModifiedBy>CHEW, Lindy</cp:lastModifiedBy>
  <cp:revision>44</cp:revision>
  <dcterms:created xsi:type="dcterms:W3CDTF">2011-01-21T07:01:17Z</dcterms:created>
  <dcterms:modified xsi:type="dcterms:W3CDTF">2018-01-11T03:49:16Z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0x01010034869801477A44BA963EBC7CD35300A1070044132E50B37A3F4E9F607CC0A73500A4</vt:lpwstr>
  </property>
</Properties>
</file>