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notesSlides/notesSlide15.xml" ContentType="application/vnd.openxmlformats-officedocument.presentationml.notesSlide+xml"/>
  <Override PartName="/ppt/charts/chart4.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5.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196" r:id="rId5"/>
  </p:sldMasterIdLst>
  <p:notesMasterIdLst>
    <p:notesMasterId r:id="rId34"/>
  </p:notesMasterIdLst>
  <p:handoutMasterIdLst>
    <p:handoutMasterId r:id="rId35"/>
  </p:handoutMasterIdLst>
  <p:sldIdLst>
    <p:sldId id="1716" r:id="rId6"/>
    <p:sldId id="1606" r:id="rId7"/>
    <p:sldId id="1607" r:id="rId8"/>
    <p:sldId id="1611" r:id="rId9"/>
    <p:sldId id="1625" r:id="rId10"/>
    <p:sldId id="1718" r:id="rId11"/>
    <p:sldId id="1719" r:id="rId12"/>
    <p:sldId id="1720" r:id="rId13"/>
    <p:sldId id="1721" r:id="rId14"/>
    <p:sldId id="1614" r:id="rId15"/>
    <p:sldId id="1615" r:id="rId16"/>
    <p:sldId id="1616" r:id="rId17"/>
    <p:sldId id="1617" r:id="rId18"/>
    <p:sldId id="1618" r:id="rId19"/>
    <p:sldId id="1619" r:id="rId20"/>
    <p:sldId id="1620" r:id="rId21"/>
    <p:sldId id="1621" r:id="rId22"/>
    <p:sldId id="1622" r:id="rId23"/>
    <p:sldId id="1623" r:id="rId24"/>
    <p:sldId id="1624" r:id="rId25"/>
    <p:sldId id="1626" r:id="rId26"/>
    <p:sldId id="1627" r:id="rId27"/>
    <p:sldId id="1628" r:id="rId28"/>
    <p:sldId id="1629" r:id="rId29"/>
    <p:sldId id="1630" r:id="rId30"/>
    <p:sldId id="1610" r:id="rId31"/>
    <p:sldId id="1635" r:id="rId32"/>
    <p:sldId id="1631" r:id="rId33"/>
  </p:sldIdLst>
  <p:sldSz cx="9144000" cy="6858000" type="screen4x3"/>
  <p:notesSz cx="6797675" cy="9926638"/>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5406"/>
    <a:srgbClr val="F96F23"/>
    <a:srgbClr val="CF5E31"/>
    <a:srgbClr val="CC00CC"/>
    <a:srgbClr val="0000FF"/>
    <a:srgbClr val="F85E08"/>
    <a:srgbClr val="FFC285"/>
    <a:srgbClr val="009900"/>
    <a:srgbClr val="33CC33"/>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165" autoAdjust="0"/>
    <p:restoredTop sz="57515" autoAdjust="0"/>
  </p:normalViewPr>
  <p:slideViewPr>
    <p:cSldViewPr>
      <p:cViewPr varScale="1">
        <p:scale>
          <a:sx n="61" d="100"/>
          <a:sy n="61" d="100"/>
        </p:scale>
        <p:origin x="-113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p:cViewPr varScale="1">
        <p:scale>
          <a:sx n="79" d="100"/>
          <a:sy n="79" d="100"/>
        </p:scale>
        <p:origin x="-2100"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Internal.dom\Corp\UserData\Perth\HomeDrive\MIGSDHS\Desktop\Mining%20industry%20historic%20fatal%20injury%20numbers%20and%20incidence%20rates%20by%20year.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http://odstore.internal.dom/OurDocs41/Business/Open/Business/Resources%20Safety/Safety%20Communications/SC%20-%20Presentations/MS%20General/000779.Bec.MOORE.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oleObject" Target="file:///C:\Users\MIGSDHS\AppData\Local\Microsoft\Windows\Temporary%20Internet%20Files\Content.Outlook\ZGSJSQK9\2013-14%20Serious%20injuries%20CodingStructure%20preliminary.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MIGSDHS\AppData\Local\Microsoft\Windows\Temporary%20Internet%20Files\Content.Outlook\ZGSJSQK9\2013-14%20Serious%20injuries%20CodingStructure%20preliminary.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E:\Roadshow%202014\000338.Chris.STUBLE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0"/>
            </a:pPr>
            <a:r>
              <a:rPr lang="en-AU" sz="1600" b="0" dirty="0" smtClean="0">
                <a:latin typeface="Arial" pitchFamily="34" charset="0"/>
                <a:cs typeface="Arial" pitchFamily="34" charset="0"/>
              </a:rPr>
              <a:t>Fatalities </a:t>
            </a:r>
            <a:r>
              <a:rPr lang="en-AU" sz="1600" b="0" dirty="0">
                <a:latin typeface="Arial" pitchFamily="34" charset="0"/>
                <a:cs typeface="Arial" pitchFamily="34" charset="0"/>
              </a:rPr>
              <a:t>in </a:t>
            </a:r>
            <a:r>
              <a:rPr lang="en-AU" sz="1600" b="0" dirty="0" smtClean="0">
                <a:latin typeface="Arial" pitchFamily="34" charset="0"/>
                <a:cs typeface="Arial" pitchFamily="34" charset="0"/>
              </a:rPr>
              <a:t>WA </a:t>
            </a:r>
            <a:r>
              <a:rPr lang="en-AU" sz="1600" b="0" dirty="0">
                <a:latin typeface="Arial" pitchFamily="34" charset="0"/>
                <a:cs typeface="Arial" pitchFamily="34" charset="0"/>
              </a:rPr>
              <a:t>mining industry </a:t>
            </a:r>
            <a:r>
              <a:rPr lang="en-AU" sz="1600" b="0" dirty="0" smtClean="0">
                <a:latin typeface="Arial" pitchFamily="34" charset="0"/>
                <a:cs typeface="Arial" pitchFamily="34" charset="0"/>
              </a:rPr>
              <a:t>1896</a:t>
            </a:r>
            <a:r>
              <a:rPr lang="en-AU" sz="1600" b="0" baseline="0" dirty="0" smtClean="0">
                <a:latin typeface="Arial" pitchFamily="34" charset="0"/>
                <a:cs typeface="Arial" pitchFamily="34" charset="0"/>
              </a:rPr>
              <a:t>-2014 </a:t>
            </a:r>
            <a:r>
              <a:rPr lang="en-AU" sz="1600" b="0" baseline="0" dirty="0">
                <a:latin typeface="Arial" pitchFamily="34" charset="0"/>
                <a:cs typeface="Arial" pitchFamily="34" charset="0"/>
              </a:rPr>
              <a:t>(part year to 30 </a:t>
            </a:r>
            <a:r>
              <a:rPr lang="en-AU" sz="1600" b="0" baseline="0" dirty="0" smtClean="0">
                <a:latin typeface="Arial" pitchFamily="34" charset="0"/>
                <a:cs typeface="Arial" pitchFamily="34" charset="0"/>
              </a:rPr>
              <a:t>September </a:t>
            </a:r>
            <a:r>
              <a:rPr lang="en-AU" sz="1600" b="0" baseline="0" dirty="0">
                <a:latin typeface="Arial" pitchFamily="34" charset="0"/>
                <a:cs typeface="Arial" pitchFamily="34" charset="0"/>
              </a:rPr>
              <a:t>2014)</a:t>
            </a:r>
            <a:r>
              <a:rPr lang="en-AU" sz="1600" b="0" dirty="0">
                <a:latin typeface="Arial" panose="020B0604020202020204" pitchFamily="34" charset="0"/>
                <a:cs typeface="Arial" panose="020B0604020202020204" pitchFamily="34" charset="0"/>
              </a:rPr>
              <a:t> </a:t>
            </a:r>
          </a:p>
        </c:rich>
      </c:tx>
      <c:layout>
        <c:manualLayout>
          <c:xMode val="edge"/>
          <c:yMode val="edge"/>
          <c:x val="6.1844209129031269E-2"/>
          <c:y val="2.2826553517271468E-2"/>
        </c:manualLayout>
      </c:layout>
      <c:overlay val="0"/>
    </c:title>
    <c:autoTitleDeleted val="0"/>
    <c:plotArea>
      <c:layout>
        <c:manualLayout>
          <c:layoutTarget val="inner"/>
          <c:xMode val="edge"/>
          <c:yMode val="edge"/>
          <c:x val="6.3953925520583141E-2"/>
          <c:y val="0.11270663354334838"/>
          <c:w val="0.8761504115699067"/>
          <c:h val="0.71032417879792953"/>
        </c:manualLayout>
      </c:layout>
      <c:scatterChart>
        <c:scatterStyle val="lineMarker"/>
        <c:varyColors val="0"/>
        <c:ser>
          <c:idx val="0"/>
          <c:order val="0"/>
          <c:tx>
            <c:strRef>
              <c:f>'Fatalities by year since 1896'!$C$2</c:f>
              <c:strCache>
                <c:ptCount val="1"/>
                <c:pt idx="0">
                  <c:v>No. Mining Fatalities</c:v>
                </c:pt>
              </c:strCache>
            </c:strRef>
          </c:tx>
          <c:spPr>
            <a:ln w="15875">
              <a:solidFill>
                <a:srgbClr val="0070C0"/>
              </a:solidFill>
            </a:ln>
          </c:spPr>
          <c:marker>
            <c:symbol val="diamond"/>
            <c:size val="3"/>
            <c:spPr>
              <a:solidFill>
                <a:schemeClr val="tx1"/>
              </a:solidFill>
            </c:spPr>
          </c:marker>
          <c:xVal>
            <c:numRef>
              <c:f>'Fatalities by year since 1896'!$B$3:$B$121</c:f>
              <c:numCache>
                <c:formatCode>General</c:formatCode>
                <c:ptCount val="119"/>
                <c:pt idx="0">
                  <c:v>1896</c:v>
                </c:pt>
                <c:pt idx="1">
                  <c:v>1897</c:v>
                </c:pt>
                <c:pt idx="2">
                  <c:v>1898</c:v>
                </c:pt>
                <c:pt idx="3">
                  <c:v>1899</c:v>
                </c:pt>
                <c:pt idx="4">
                  <c:v>1900</c:v>
                </c:pt>
                <c:pt idx="5">
                  <c:v>1901</c:v>
                </c:pt>
                <c:pt idx="6">
                  <c:v>1902</c:v>
                </c:pt>
                <c:pt idx="7">
                  <c:v>1903</c:v>
                </c:pt>
                <c:pt idx="8">
                  <c:v>1904</c:v>
                </c:pt>
                <c:pt idx="9">
                  <c:v>1905</c:v>
                </c:pt>
                <c:pt idx="10">
                  <c:v>1906</c:v>
                </c:pt>
                <c:pt idx="11">
                  <c:v>1907</c:v>
                </c:pt>
                <c:pt idx="12">
                  <c:v>1908</c:v>
                </c:pt>
                <c:pt idx="13">
                  <c:v>1909</c:v>
                </c:pt>
                <c:pt idx="14">
                  <c:v>1910</c:v>
                </c:pt>
                <c:pt idx="15">
                  <c:v>1911</c:v>
                </c:pt>
                <c:pt idx="16">
                  <c:v>1912</c:v>
                </c:pt>
                <c:pt idx="17">
                  <c:v>1913</c:v>
                </c:pt>
                <c:pt idx="18">
                  <c:v>1914</c:v>
                </c:pt>
                <c:pt idx="19">
                  <c:v>1915</c:v>
                </c:pt>
                <c:pt idx="20">
                  <c:v>1916</c:v>
                </c:pt>
                <c:pt idx="21">
                  <c:v>1917</c:v>
                </c:pt>
                <c:pt idx="22">
                  <c:v>1918</c:v>
                </c:pt>
                <c:pt idx="23">
                  <c:v>1919</c:v>
                </c:pt>
                <c:pt idx="24">
                  <c:v>1920</c:v>
                </c:pt>
                <c:pt idx="25">
                  <c:v>1921</c:v>
                </c:pt>
                <c:pt idx="26">
                  <c:v>1922</c:v>
                </c:pt>
                <c:pt idx="27">
                  <c:v>1923</c:v>
                </c:pt>
                <c:pt idx="28">
                  <c:v>1924</c:v>
                </c:pt>
                <c:pt idx="29">
                  <c:v>1925</c:v>
                </c:pt>
                <c:pt idx="30">
                  <c:v>1926</c:v>
                </c:pt>
                <c:pt idx="31">
                  <c:v>1927</c:v>
                </c:pt>
                <c:pt idx="32">
                  <c:v>1928</c:v>
                </c:pt>
                <c:pt idx="33">
                  <c:v>1929</c:v>
                </c:pt>
                <c:pt idx="34">
                  <c:v>1930</c:v>
                </c:pt>
                <c:pt idx="35">
                  <c:v>1931</c:v>
                </c:pt>
                <c:pt idx="36">
                  <c:v>1932</c:v>
                </c:pt>
                <c:pt idx="37">
                  <c:v>1933</c:v>
                </c:pt>
                <c:pt idx="38">
                  <c:v>1934</c:v>
                </c:pt>
                <c:pt idx="39">
                  <c:v>1935</c:v>
                </c:pt>
                <c:pt idx="40">
                  <c:v>1936</c:v>
                </c:pt>
                <c:pt idx="41">
                  <c:v>1937</c:v>
                </c:pt>
                <c:pt idx="42">
                  <c:v>1938</c:v>
                </c:pt>
                <c:pt idx="43">
                  <c:v>1939</c:v>
                </c:pt>
                <c:pt idx="44">
                  <c:v>1940</c:v>
                </c:pt>
                <c:pt idx="45">
                  <c:v>1941</c:v>
                </c:pt>
                <c:pt idx="46">
                  <c:v>1942</c:v>
                </c:pt>
                <c:pt idx="47">
                  <c:v>1943</c:v>
                </c:pt>
                <c:pt idx="48">
                  <c:v>1944</c:v>
                </c:pt>
                <c:pt idx="49">
                  <c:v>1945</c:v>
                </c:pt>
                <c:pt idx="50">
                  <c:v>1946</c:v>
                </c:pt>
                <c:pt idx="51">
                  <c:v>1947</c:v>
                </c:pt>
                <c:pt idx="52">
                  <c:v>1948</c:v>
                </c:pt>
                <c:pt idx="53">
                  <c:v>1949</c:v>
                </c:pt>
                <c:pt idx="54" formatCode="0">
                  <c:v>1950</c:v>
                </c:pt>
                <c:pt idx="55" formatCode="0">
                  <c:v>1951</c:v>
                </c:pt>
                <c:pt idx="56" formatCode="0">
                  <c:v>1952</c:v>
                </c:pt>
                <c:pt idx="57" formatCode="0">
                  <c:v>1953</c:v>
                </c:pt>
                <c:pt idx="58" formatCode="0">
                  <c:v>1954</c:v>
                </c:pt>
                <c:pt idx="59" formatCode="0">
                  <c:v>1955</c:v>
                </c:pt>
                <c:pt idx="60" formatCode="0">
                  <c:v>1956</c:v>
                </c:pt>
                <c:pt idx="61" formatCode="0">
                  <c:v>1957</c:v>
                </c:pt>
                <c:pt idx="62" formatCode="0">
                  <c:v>1958</c:v>
                </c:pt>
                <c:pt idx="63" formatCode="0">
                  <c:v>1959</c:v>
                </c:pt>
                <c:pt idx="64" formatCode="0">
                  <c:v>1960</c:v>
                </c:pt>
                <c:pt idx="65" formatCode="0">
                  <c:v>1961</c:v>
                </c:pt>
                <c:pt idx="66" formatCode="0">
                  <c:v>1962</c:v>
                </c:pt>
                <c:pt idx="67" formatCode="0">
                  <c:v>1963</c:v>
                </c:pt>
                <c:pt idx="68" formatCode="0">
                  <c:v>1964</c:v>
                </c:pt>
                <c:pt idx="69" formatCode="0">
                  <c:v>1965</c:v>
                </c:pt>
                <c:pt idx="70" formatCode="0">
                  <c:v>1966</c:v>
                </c:pt>
                <c:pt idx="71" formatCode="0">
                  <c:v>1967</c:v>
                </c:pt>
                <c:pt idx="72" formatCode="0">
                  <c:v>1968</c:v>
                </c:pt>
                <c:pt idx="73" formatCode="0">
                  <c:v>1969</c:v>
                </c:pt>
                <c:pt idx="74" formatCode="0">
                  <c:v>1970</c:v>
                </c:pt>
                <c:pt idx="75" formatCode="0">
                  <c:v>1971</c:v>
                </c:pt>
                <c:pt idx="76" formatCode="0">
                  <c:v>1972</c:v>
                </c:pt>
                <c:pt idx="77" formatCode="0">
                  <c:v>1973</c:v>
                </c:pt>
                <c:pt idx="78" formatCode="0">
                  <c:v>1974</c:v>
                </c:pt>
                <c:pt idx="79" formatCode="0">
                  <c:v>1975</c:v>
                </c:pt>
                <c:pt idx="80" formatCode="0">
                  <c:v>1976</c:v>
                </c:pt>
                <c:pt idx="81" formatCode="0">
                  <c:v>1977</c:v>
                </c:pt>
                <c:pt idx="82" formatCode="0">
                  <c:v>1978</c:v>
                </c:pt>
                <c:pt idx="83" formatCode="0">
                  <c:v>1979</c:v>
                </c:pt>
                <c:pt idx="84" formatCode="0">
                  <c:v>1980</c:v>
                </c:pt>
                <c:pt idx="85" formatCode="0">
                  <c:v>1981</c:v>
                </c:pt>
                <c:pt idx="86" formatCode="0">
                  <c:v>1982</c:v>
                </c:pt>
                <c:pt idx="87" formatCode="0">
                  <c:v>1983</c:v>
                </c:pt>
                <c:pt idx="88" formatCode="0">
                  <c:v>1984</c:v>
                </c:pt>
                <c:pt idx="89" formatCode="0">
                  <c:v>1985</c:v>
                </c:pt>
                <c:pt idx="90" formatCode="0">
                  <c:v>1986</c:v>
                </c:pt>
                <c:pt idx="91" formatCode="0">
                  <c:v>1987</c:v>
                </c:pt>
                <c:pt idx="92" formatCode="0">
                  <c:v>1988</c:v>
                </c:pt>
                <c:pt idx="93" formatCode="0">
                  <c:v>1989</c:v>
                </c:pt>
                <c:pt idx="94" formatCode="0">
                  <c:v>1990</c:v>
                </c:pt>
                <c:pt idx="95" formatCode="0">
                  <c:v>1991</c:v>
                </c:pt>
                <c:pt idx="96" formatCode="0">
                  <c:v>1992</c:v>
                </c:pt>
                <c:pt idx="97" formatCode="0">
                  <c:v>1993</c:v>
                </c:pt>
                <c:pt idx="98" formatCode="0">
                  <c:v>1994</c:v>
                </c:pt>
                <c:pt idx="99" formatCode="0">
                  <c:v>1995</c:v>
                </c:pt>
                <c:pt idx="100" formatCode="0">
                  <c:v>1996</c:v>
                </c:pt>
                <c:pt idx="101" formatCode="0">
                  <c:v>1997</c:v>
                </c:pt>
                <c:pt idx="102" formatCode="0">
                  <c:v>1998</c:v>
                </c:pt>
                <c:pt idx="103" formatCode="0">
                  <c:v>1999</c:v>
                </c:pt>
                <c:pt idx="104" formatCode="0">
                  <c:v>2000</c:v>
                </c:pt>
                <c:pt idx="105">
                  <c:v>2001</c:v>
                </c:pt>
                <c:pt idx="106" formatCode="0">
                  <c:v>2002</c:v>
                </c:pt>
                <c:pt idx="107" formatCode="0">
                  <c:v>2003</c:v>
                </c:pt>
                <c:pt idx="108" formatCode="0">
                  <c:v>2004</c:v>
                </c:pt>
                <c:pt idx="109" formatCode="0">
                  <c:v>2005</c:v>
                </c:pt>
                <c:pt idx="110" formatCode="0">
                  <c:v>2006</c:v>
                </c:pt>
                <c:pt idx="111" formatCode="0">
                  <c:v>2007</c:v>
                </c:pt>
                <c:pt idx="112" formatCode="0">
                  <c:v>2008</c:v>
                </c:pt>
                <c:pt idx="113">
                  <c:v>2009</c:v>
                </c:pt>
                <c:pt idx="114">
                  <c:v>2010</c:v>
                </c:pt>
                <c:pt idx="115">
                  <c:v>2011</c:v>
                </c:pt>
                <c:pt idx="116">
                  <c:v>2012</c:v>
                </c:pt>
                <c:pt idx="117">
                  <c:v>2013</c:v>
                </c:pt>
                <c:pt idx="118">
                  <c:v>2014</c:v>
                </c:pt>
              </c:numCache>
            </c:numRef>
          </c:xVal>
          <c:yVal>
            <c:numRef>
              <c:f>'Fatalities by year since 1896'!$C$3:$C$121</c:f>
              <c:numCache>
                <c:formatCode>General</c:formatCode>
                <c:ptCount val="119"/>
                <c:pt idx="0">
                  <c:v>18</c:v>
                </c:pt>
                <c:pt idx="1">
                  <c:v>27</c:v>
                </c:pt>
                <c:pt idx="2">
                  <c:v>31</c:v>
                </c:pt>
                <c:pt idx="3">
                  <c:v>45</c:v>
                </c:pt>
                <c:pt idx="4">
                  <c:v>45</c:v>
                </c:pt>
                <c:pt idx="5">
                  <c:v>45</c:v>
                </c:pt>
                <c:pt idx="6">
                  <c:v>39</c:v>
                </c:pt>
                <c:pt idx="7">
                  <c:v>43</c:v>
                </c:pt>
                <c:pt idx="8">
                  <c:v>42</c:v>
                </c:pt>
                <c:pt idx="9">
                  <c:v>34</c:v>
                </c:pt>
                <c:pt idx="10">
                  <c:v>40</c:v>
                </c:pt>
                <c:pt idx="11">
                  <c:v>46</c:v>
                </c:pt>
                <c:pt idx="12">
                  <c:v>40</c:v>
                </c:pt>
                <c:pt idx="13">
                  <c:v>34</c:v>
                </c:pt>
                <c:pt idx="14">
                  <c:v>29</c:v>
                </c:pt>
                <c:pt idx="15">
                  <c:v>37</c:v>
                </c:pt>
                <c:pt idx="16">
                  <c:v>35</c:v>
                </c:pt>
                <c:pt idx="17">
                  <c:v>26</c:v>
                </c:pt>
                <c:pt idx="18">
                  <c:v>26</c:v>
                </c:pt>
                <c:pt idx="19">
                  <c:v>34</c:v>
                </c:pt>
                <c:pt idx="20">
                  <c:v>22</c:v>
                </c:pt>
                <c:pt idx="21">
                  <c:v>21</c:v>
                </c:pt>
                <c:pt idx="22">
                  <c:v>25</c:v>
                </c:pt>
                <c:pt idx="23">
                  <c:v>26</c:v>
                </c:pt>
                <c:pt idx="24">
                  <c:v>21</c:v>
                </c:pt>
                <c:pt idx="25">
                  <c:v>18</c:v>
                </c:pt>
                <c:pt idx="26">
                  <c:v>10</c:v>
                </c:pt>
                <c:pt idx="27">
                  <c:v>11</c:v>
                </c:pt>
                <c:pt idx="28">
                  <c:v>10</c:v>
                </c:pt>
                <c:pt idx="29">
                  <c:v>12</c:v>
                </c:pt>
                <c:pt idx="30">
                  <c:v>7</c:v>
                </c:pt>
                <c:pt idx="31">
                  <c:v>16</c:v>
                </c:pt>
                <c:pt idx="32">
                  <c:v>4</c:v>
                </c:pt>
                <c:pt idx="33">
                  <c:v>11</c:v>
                </c:pt>
                <c:pt idx="34">
                  <c:v>14</c:v>
                </c:pt>
                <c:pt idx="35">
                  <c:v>17</c:v>
                </c:pt>
                <c:pt idx="36">
                  <c:v>17</c:v>
                </c:pt>
                <c:pt idx="37">
                  <c:v>22</c:v>
                </c:pt>
                <c:pt idx="38">
                  <c:v>33</c:v>
                </c:pt>
                <c:pt idx="39">
                  <c:v>30</c:v>
                </c:pt>
                <c:pt idx="40">
                  <c:v>40</c:v>
                </c:pt>
                <c:pt idx="41">
                  <c:v>38</c:v>
                </c:pt>
                <c:pt idx="42">
                  <c:v>28</c:v>
                </c:pt>
                <c:pt idx="43">
                  <c:v>39</c:v>
                </c:pt>
                <c:pt idx="44">
                  <c:v>28</c:v>
                </c:pt>
                <c:pt idx="45">
                  <c:v>27</c:v>
                </c:pt>
                <c:pt idx="46">
                  <c:v>20</c:v>
                </c:pt>
                <c:pt idx="47">
                  <c:v>15</c:v>
                </c:pt>
                <c:pt idx="48">
                  <c:v>9</c:v>
                </c:pt>
                <c:pt idx="49">
                  <c:v>12</c:v>
                </c:pt>
                <c:pt idx="50">
                  <c:v>11</c:v>
                </c:pt>
                <c:pt idx="51">
                  <c:v>19</c:v>
                </c:pt>
                <c:pt idx="52">
                  <c:v>12</c:v>
                </c:pt>
                <c:pt idx="53">
                  <c:v>10</c:v>
                </c:pt>
                <c:pt idx="54">
                  <c:v>19</c:v>
                </c:pt>
                <c:pt idx="55">
                  <c:v>19</c:v>
                </c:pt>
                <c:pt idx="56">
                  <c:v>16</c:v>
                </c:pt>
                <c:pt idx="57">
                  <c:v>18</c:v>
                </c:pt>
                <c:pt idx="58">
                  <c:v>16</c:v>
                </c:pt>
                <c:pt idx="59">
                  <c:v>15</c:v>
                </c:pt>
                <c:pt idx="60">
                  <c:v>9</c:v>
                </c:pt>
                <c:pt idx="61">
                  <c:v>12</c:v>
                </c:pt>
                <c:pt idx="62">
                  <c:v>10</c:v>
                </c:pt>
                <c:pt idx="63">
                  <c:v>3</c:v>
                </c:pt>
                <c:pt idx="64">
                  <c:v>14</c:v>
                </c:pt>
                <c:pt idx="65">
                  <c:v>7</c:v>
                </c:pt>
                <c:pt idx="66">
                  <c:v>8</c:v>
                </c:pt>
                <c:pt idx="67">
                  <c:v>3</c:v>
                </c:pt>
                <c:pt idx="68">
                  <c:v>7</c:v>
                </c:pt>
                <c:pt idx="69">
                  <c:v>11</c:v>
                </c:pt>
                <c:pt idx="70">
                  <c:v>10</c:v>
                </c:pt>
                <c:pt idx="71">
                  <c:v>6</c:v>
                </c:pt>
                <c:pt idx="72">
                  <c:v>14</c:v>
                </c:pt>
                <c:pt idx="73">
                  <c:v>12</c:v>
                </c:pt>
                <c:pt idx="74">
                  <c:v>11</c:v>
                </c:pt>
                <c:pt idx="75">
                  <c:v>15</c:v>
                </c:pt>
                <c:pt idx="76">
                  <c:v>14</c:v>
                </c:pt>
                <c:pt idx="77">
                  <c:v>12</c:v>
                </c:pt>
                <c:pt idx="78">
                  <c:v>12</c:v>
                </c:pt>
                <c:pt idx="79">
                  <c:v>18</c:v>
                </c:pt>
                <c:pt idx="80">
                  <c:v>11</c:v>
                </c:pt>
                <c:pt idx="81">
                  <c:v>13</c:v>
                </c:pt>
                <c:pt idx="82">
                  <c:v>7</c:v>
                </c:pt>
                <c:pt idx="83">
                  <c:v>7</c:v>
                </c:pt>
                <c:pt idx="84">
                  <c:v>5</c:v>
                </c:pt>
                <c:pt idx="85">
                  <c:v>14</c:v>
                </c:pt>
                <c:pt idx="86">
                  <c:v>6</c:v>
                </c:pt>
                <c:pt idx="87">
                  <c:v>6</c:v>
                </c:pt>
                <c:pt idx="88">
                  <c:v>10</c:v>
                </c:pt>
                <c:pt idx="89">
                  <c:v>9</c:v>
                </c:pt>
                <c:pt idx="90">
                  <c:v>4</c:v>
                </c:pt>
                <c:pt idx="91">
                  <c:v>6</c:v>
                </c:pt>
                <c:pt idx="92">
                  <c:v>10</c:v>
                </c:pt>
                <c:pt idx="93">
                  <c:v>18</c:v>
                </c:pt>
                <c:pt idx="94">
                  <c:v>5</c:v>
                </c:pt>
                <c:pt idx="95">
                  <c:v>11</c:v>
                </c:pt>
                <c:pt idx="96">
                  <c:v>6</c:v>
                </c:pt>
                <c:pt idx="97">
                  <c:v>7</c:v>
                </c:pt>
                <c:pt idx="98">
                  <c:v>4</c:v>
                </c:pt>
                <c:pt idx="99">
                  <c:v>8</c:v>
                </c:pt>
                <c:pt idx="100">
                  <c:v>7</c:v>
                </c:pt>
                <c:pt idx="101">
                  <c:v>9</c:v>
                </c:pt>
                <c:pt idx="102">
                  <c:v>7</c:v>
                </c:pt>
                <c:pt idx="103">
                  <c:v>2</c:v>
                </c:pt>
                <c:pt idx="104">
                  <c:v>7</c:v>
                </c:pt>
                <c:pt idx="105">
                  <c:v>6</c:v>
                </c:pt>
                <c:pt idx="106">
                  <c:v>2</c:v>
                </c:pt>
                <c:pt idx="107">
                  <c:v>5</c:v>
                </c:pt>
                <c:pt idx="108">
                  <c:v>4</c:v>
                </c:pt>
                <c:pt idx="109">
                  <c:v>4</c:v>
                </c:pt>
                <c:pt idx="110">
                  <c:v>3</c:v>
                </c:pt>
                <c:pt idx="111">
                  <c:v>3</c:v>
                </c:pt>
                <c:pt idx="112">
                  <c:v>4</c:v>
                </c:pt>
                <c:pt idx="113">
                  <c:v>6</c:v>
                </c:pt>
                <c:pt idx="114">
                  <c:v>3</c:v>
                </c:pt>
                <c:pt idx="115">
                  <c:v>3</c:v>
                </c:pt>
                <c:pt idx="116" formatCode="0">
                  <c:v>0</c:v>
                </c:pt>
                <c:pt idx="117">
                  <c:v>3</c:v>
                </c:pt>
                <c:pt idx="118">
                  <c:v>3</c:v>
                </c:pt>
              </c:numCache>
            </c:numRef>
          </c:yVal>
          <c:smooth val="0"/>
        </c:ser>
        <c:dLbls>
          <c:showLegendKey val="0"/>
          <c:showVal val="0"/>
          <c:showCatName val="0"/>
          <c:showSerName val="0"/>
          <c:showPercent val="0"/>
          <c:showBubbleSize val="0"/>
        </c:dLbls>
        <c:axId val="187531264"/>
        <c:axId val="187533184"/>
      </c:scatterChart>
      <c:valAx>
        <c:axId val="187531264"/>
        <c:scaling>
          <c:orientation val="minMax"/>
          <c:max val="2016"/>
          <c:min val="1896"/>
        </c:scaling>
        <c:delete val="0"/>
        <c:axPos val="b"/>
        <c:numFmt formatCode="General" sourceLinked="1"/>
        <c:majorTickMark val="none"/>
        <c:minorTickMark val="none"/>
        <c:tickLblPos val="nextTo"/>
        <c:txPr>
          <a:bodyPr rot="-5400000" vert="horz"/>
          <a:lstStyle/>
          <a:p>
            <a:pPr>
              <a:defRPr sz="1200" baseline="0">
                <a:latin typeface="Arial" panose="020B0604020202020204" pitchFamily="34" charset="0"/>
              </a:defRPr>
            </a:pPr>
            <a:endParaRPr lang="en-US"/>
          </a:p>
        </c:txPr>
        <c:crossAx val="187533184"/>
        <c:crosses val="autoZero"/>
        <c:crossBetween val="midCat"/>
        <c:majorUnit val="4"/>
        <c:minorUnit val="4"/>
      </c:valAx>
      <c:valAx>
        <c:axId val="187533184"/>
        <c:scaling>
          <c:orientation val="minMax"/>
        </c:scaling>
        <c:delete val="0"/>
        <c:axPos val="l"/>
        <c:majorGridlines/>
        <c:title>
          <c:tx>
            <c:rich>
              <a:bodyPr/>
              <a:lstStyle/>
              <a:p>
                <a:pPr>
                  <a:defRPr b="1" baseline="0">
                    <a:latin typeface="Calibri" pitchFamily="34" charset="0"/>
                  </a:defRPr>
                </a:pPr>
                <a:r>
                  <a:rPr lang="en-AU" sz="1600" b="1" baseline="0" dirty="0">
                    <a:latin typeface="Calibri" pitchFamily="34" charset="0"/>
                    <a:cs typeface="Arial" pitchFamily="34" charset="0"/>
                  </a:rPr>
                  <a:t>Number of fatalities</a:t>
                </a:r>
              </a:p>
            </c:rich>
          </c:tx>
          <c:layout/>
          <c:overlay val="0"/>
        </c:title>
        <c:numFmt formatCode="General" sourceLinked="1"/>
        <c:majorTickMark val="none"/>
        <c:minorTickMark val="none"/>
        <c:tickLblPos val="nextTo"/>
        <c:txPr>
          <a:bodyPr/>
          <a:lstStyle/>
          <a:p>
            <a:pPr>
              <a:defRPr sz="1200" baseline="0">
                <a:latin typeface="Calibri" pitchFamily="34" charset="0"/>
              </a:defRPr>
            </a:pPr>
            <a:endParaRPr lang="en-US"/>
          </a:p>
        </c:txPr>
        <c:crossAx val="187531264"/>
        <c:crosses val="autoZero"/>
        <c:crossBetween val="midCat"/>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3953925520583141E-2"/>
          <c:y val="0.11270663354334838"/>
          <c:w val="0.8761504115699067"/>
          <c:h val="0.7751199274756273"/>
        </c:manualLayout>
      </c:layout>
      <c:scatterChart>
        <c:scatterStyle val="lineMarker"/>
        <c:varyColors val="0"/>
        <c:ser>
          <c:idx val="0"/>
          <c:order val="0"/>
          <c:tx>
            <c:strRef>
              <c:f>'Fatalities by year since 1896'!$C$2</c:f>
              <c:strCache>
                <c:ptCount val="1"/>
                <c:pt idx="0">
                  <c:v>No. Mining Fatalities</c:v>
                </c:pt>
              </c:strCache>
            </c:strRef>
          </c:tx>
          <c:spPr>
            <a:ln w="15875">
              <a:solidFill>
                <a:srgbClr val="0070C0"/>
              </a:solidFill>
            </a:ln>
          </c:spPr>
          <c:marker>
            <c:symbol val="diamond"/>
            <c:size val="3"/>
            <c:spPr>
              <a:solidFill>
                <a:schemeClr val="tx1"/>
              </a:solidFill>
            </c:spPr>
          </c:marker>
          <c:dPt>
            <c:idx val="105"/>
            <c:marker>
              <c:spPr>
                <a:solidFill>
                  <a:schemeClr val="tx1"/>
                </a:solidFill>
                <a:ln w="57150"/>
              </c:spPr>
            </c:marker>
            <c:bubble3D val="0"/>
            <c:spPr>
              <a:ln w="57150">
                <a:solidFill>
                  <a:srgbClr val="0070C0"/>
                </a:solidFill>
              </a:ln>
            </c:spPr>
          </c:dPt>
          <c:dPt>
            <c:idx val="106"/>
            <c:marker>
              <c:spPr>
                <a:solidFill>
                  <a:schemeClr val="tx1"/>
                </a:solidFill>
                <a:ln w="57150"/>
              </c:spPr>
            </c:marker>
            <c:bubble3D val="0"/>
            <c:spPr>
              <a:ln w="57150">
                <a:solidFill>
                  <a:srgbClr val="0070C0"/>
                </a:solidFill>
              </a:ln>
            </c:spPr>
          </c:dPt>
          <c:dPt>
            <c:idx val="107"/>
            <c:marker>
              <c:spPr>
                <a:solidFill>
                  <a:schemeClr val="tx1"/>
                </a:solidFill>
                <a:ln w="57150"/>
              </c:spPr>
            </c:marker>
            <c:bubble3D val="0"/>
            <c:spPr>
              <a:ln w="57150">
                <a:solidFill>
                  <a:srgbClr val="0070C0"/>
                </a:solidFill>
              </a:ln>
            </c:spPr>
          </c:dPt>
          <c:dPt>
            <c:idx val="108"/>
            <c:marker>
              <c:spPr>
                <a:solidFill>
                  <a:schemeClr val="tx1"/>
                </a:solidFill>
                <a:ln w="57150"/>
              </c:spPr>
            </c:marker>
            <c:bubble3D val="0"/>
            <c:spPr>
              <a:ln w="57150">
                <a:solidFill>
                  <a:srgbClr val="0070C0"/>
                </a:solidFill>
              </a:ln>
            </c:spPr>
          </c:dPt>
          <c:dPt>
            <c:idx val="109"/>
            <c:marker>
              <c:spPr>
                <a:solidFill>
                  <a:schemeClr val="tx1"/>
                </a:solidFill>
                <a:ln w="57150"/>
              </c:spPr>
            </c:marker>
            <c:bubble3D val="0"/>
            <c:spPr>
              <a:ln w="57150">
                <a:solidFill>
                  <a:srgbClr val="0070C0"/>
                </a:solidFill>
              </a:ln>
            </c:spPr>
          </c:dPt>
          <c:dPt>
            <c:idx val="110"/>
            <c:marker>
              <c:spPr>
                <a:solidFill>
                  <a:schemeClr val="tx1"/>
                </a:solidFill>
                <a:ln w="57150"/>
              </c:spPr>
            </c:marker>
            <c:bubble3D val="0"/>
            <c:spPr>
              <a:ln w="57150">
                <a:solidFill>
                  <a:srgbClr val="0070C0"/>
                </a:solidFill>
              </a:ln>
            </c:spPr>
          </c:dPt>
          <c:dPt>
            <c:idx val="111"/>
            <c:marker>
              <c:spPr>
                <a:solidFill>
                  <a:schemeClr val="tx1"/>
                </a:solidFill>
                <a:ln w="57150"/>
              </c:spPr>
            </c:marker>
            <c:bubble3D val="0"/>
            <c:spPr>
              <a:ln w="57150">
                <a:solidFill>
                  <a:srgbClr val="0070C0"/>
                </a:solidFill>
              </a:ln>
            </c:spPr>
          </c:dPt>
          <c:dPt>
            <c:idx val="112"/>
            <c:marker>
              <c:spPr>
                <a:solidFill>
                  <a:schemeClr val="tx1"/>
                </a:solidFill>
                <a:ln w="57150"/>
              </c:spPr>
            </c:marker>
            <c:bubble3D val="0"/>
            <c:spPr>
              <a:ln w="57150">
                <a:solidFill>
                  <a:srgbClr val="0070C0"/>
                </a:solidFill>
              </a:ln>
            </c:spPr>
          </c:dPt>
          <c:dPt>
            <c:idx val="113"/>
            <c:marker>
              <c:spPr>
                <a:solidFill>
                  <a:schemeClr val="tx1"/>
                </a:solidFill>
                <a:ln w="57150"/>
              </c:spPr>
            </c:marker>
            <c:bubble3D val="0"/>
            <c:spPr>
              <a:ln w="57150">
                <a:solidFill>
                  <a:srgbClr val="0070C0"/>
                </a:solidFill>
              </a:ln>
            </c:spPr>
          </c:dPt>
          <c:dPt>
            <c:idx val="114"/>
            <c:marker>
              <c:spPr>
                <a:solidFill>
                  <a:schemeClr val="tx1"/>
                </a:solidFill>
                <a:ln w="57150"/>
              </c:spPr>
            </c:marker>
            <c:bubble3D val="0"/>
            <c:spPr>
              <a:ln w="57150">
                <a:solidFill>
                  <a:srgbClr val="0070C0"/>
                </a:solidFill>
              </a:ln>
            </c:spPr>
          </c:dPt>
          <c:dPt>
            <c:idx val="115"/>
            <c:marker>
              <c:spPr>
                <a:solidFill>
                  <a:schemeClr val="tx1"/>
                </a:solidFill>
                <a:ln w="57150"/>
              </c:spPr>
            </c:marker>
            <c:bubble3D val="0"/>
            <c:spPr>
              <a:ln w="57150">
                <a:solidFill>
                  <a:srgbClr val="0070C0"/>
                </a:solidFill>
              </a:ln>
            </c:spPr>
          </c:dPt>
          <c:dPt>
            <c:idx val="116"/>
            <c:marker>
              <c:spPr>
                <a:solidFill>
                  <a:schemeClr val="tx1"/>
                </a:solidFill>
                <a:ln w="57150"/>
              </c:spPr>
            </c:marker>
            <c:bubble3D val="0"/>
            <c:spPr>
              <a:ln w="57150">
                <a:solidFill>
                  <a:srgbClr val="0070C0"/>
                </a:solidFill>
              </a:ln>
            </c:spPr>
          </c:dPt>
          <c:dPt>
            <c:idx val="117"/>
            <c:marker>
              <c:spPr>
                <a:solidFill>
                  <a:schemeClr val="tx1"/>
                </a:solidFill>
                <a:ln w="57150"/>
              </c:spPr>
            </c:marker>
            <c:bubble3D val="0"/>
            <c:spPr>
              <a:ln w="57150">
                <a:solidFill>
                  <a:srgbClr val="0070C0"/>
                </a:solidFill>
              </a:ln>
            </c:spPr>
          </c:dPt>
          <c:dPt>
            <c:idx val="118"/>
            <c:marker>
              <c:spPr>
                <a:solidFill>
                  <a:schemeClr val="tx1"/>
                </a:solidFill>
                <a:ln w="57150">
                  <a:prstDash val="sysDot"/>
                </a:ln>
              </c:spPr>
            </c:marker>
            <c:bubble3D val="0"/>
            <c:spPr>
              <a:ln w="57150">
                <a:solidFill>
                  <a:srgbClr val="0070C0"/>
                </a:solidFill>
                <a:prstDash val="sysDot"/>
              </a:ln>
            </c:spPr>
          </c:dPt>
          <c:xVal>
            <c:numRef>
              <c:f>'Fatalities by year since 1896'!$B$3:$B$121</c:f>
              <c:numCache>
                <c:formatCode>General</c:formatCode>
                <c:ptCount val="119"/>
                <c:pt idx="0">
                  <c:v>1896</c:v>
                </c:pt>
                <c:pt idx="1">
                  <c:v>1897</c:v>
                </c:pt>
                <c:pt idx="2">
                  <c:v>1898</c:v>
                </c:pt>
                <c:pt idx="3">
                  <c:v>1899</c:v>
                </c:pt>
                <c:pt idx="4">
                  <c:v>1900</c:v>
                </c:pt>
                <c:pt idx="5">
                  <c:v>1901</c:v>
                </c:pt>
                <c:pt idx="6">
                  <c:v>1902</c:v>
                </c:pt>
                <c:pt idx="7">
                  <c:v>1903</c:v>
                </c:pt>
                <c:pt idx="8">
                  <c:v>1904</c:v>
                </c:pt>
                <c:pt idx="9">
                  <c:v>1905</c:v>
                </c:pt>
                <c:pt idx="10">
                  <c:v>1906</c:v>
                </c:pt>
                <c:pt idx="11">
                  <c:v>1907</c:v>
                </c:pt>
                <c:pt idx="12">
                  <c:v>1908</c:v>
                </c:pt>
                <c:pt idx="13">
                  <c:v>1909</c:v>
                </c:pt>
                <c:pt idx="14">
                  <c:v>1910</c:v>
                </c:pt>
                <c:pt idx="15">
                  <c:v>1911</c:v>
                </c:pt>
                <c:pt idx="16">
                  <c:v>1912</c:v>
                </c:pt>
                <c:pt idx="17">
                  <c:v>1913</c:v>
                </c:pt>
                <c:pt idx="18">
                  <c:v>1914</c:v>
                </c:pt>
                <c:pt idx="19">
                  <c:v>1915</c:v>
                </c:pt>
                <c:pt idx="20">
                  <c:v>1916</c:v>
                </c:pt>
                <c:pt idx="21">
                  <c:v>1917</c:v>
                </c:pt>
                <c:pt idx="22">
                  <c:v>1918</c:v>
                </c:pt>
                <c:pt idx="23">
                  <c:v>1919</c:v>
                </c:pt>
                <c:pt idx="24">
                  <c:v>1920</c:v>
                </c:pt>
                <c:pt idx="25">
                  <c:v>1921</c:v>
                </c:pt>
                <c:pt idx="26">
                  <c:v>1922</c:v>
                </c:pt>
                <c:pt idx="27">
                  <c:v>1923</c:v>
                </c:pt>
                <c:pt idx="28">
                  <c:v>1924</c:v>
                </c:pt>
                <c:pt idx="29">
                  <c:v>1925</c:v>
                </c:pt>
                <c:pt idx="30">
                  <c:v>1926</c:v>
                </c:pt>
                <c:pt idx="31">
                  <c:v>1927</c:v>
                </c:pt>
                <c:pt idx="32">
                  <c:v>1928</c:v>
                </c:pt>
                <c:pt idx="33">
                  <c:v>1929</c:v>
                </c:pt>
                <c:pt idx="34">
                  <c:v>1930</c:v>
                </c:pt>
                <c:pt idx="35">
                  <c:v>1931</c:v>
                </c:pt>
                <c:pt idx="36">
                  <c:v>1932</c:v>
                </c:pt>
                <c:pt idx="37">
                  <c:v>1933</c:v>
                </c:pt>
                <c:pt idx="38">
                  <c:v>1934</c:v>
                </c:pt>
                <c:pt idx="39">
                  <c:v>1935</c:v>
                </c:pt>
                <c:pt idx="40">
                  <c:v>1936</c:v>
                </c:pt>
                <c:pt idx="41">
                  <c:v>1937</c:v>
                </c:pt>
                <c:pt idx="42">
                  <c:v>1938</c:v>
                </c:pt>
                <c:pt idx="43">
                  <c:v>1939</c:v>
                </c:pt>
                <c:pt idx="44">
                  <c:v>1940</c:v>
                </c:pt>
                <c:pt idx="45">
                  <c:v>1941</c:v>
                </c:pt>
                <c:pt idx="46">
                  <c:v>1942</c:v>
                </c:pt>
                <c:pt idx="47">
                  <c:v>1943</c:v>
                </c:pt>
                <c:pt idx="48">
                  <c:v>1944</c:v>
                </c:pt>
                <c:pt idx="49">
                  <c:v>1945</c:v>
                </c:pt>
                <c:pt idx="50">
                  <c:v>1946</c:v>
                </c:pt>
                <c:pt idx="51">
                  <c:v>1947</c:v>
                </c:pt>
                <c:pt idx="52">
                  <c:v>1948</c:v>
                </c:pt>
                <c:pt idx="53">
                  <c:v>1949</c:v>
                </c:pt>
                <c:pt idx="54" formatCode="0">
                  <c:v>1950</c:v>
                </c:pt>
                <c:pt idx="55" formatCode="0">
                  <c:v>1951</c:v>
                </c:pt>
                <c:pt idx="56" formatCode="0">
                  <c:v>1952</c:v>
                </c:pt>
                <c:pt idx="57" formatCode="0">
                  <c:v>1953</c:v>
                </c:pt>
                <c:pt idx="58" formatCode="0">
                  <c:v>1954</c:v>
                </c:pt>
                <c:pt idx="59" formatCode="0">
                  <c:v>1955</c:v>
                </c:pt>
                <c:pt idx="60" formatCode="0">
                  <c:v>1956</c:v>
                </c:pt>
                <c:pt idx="61" formatCode="0">
                  <c:v>1957</c:v>
                </c:pt>
                <c:pt idx="62" formatCode="0">
                  <c:v>1958</c:v>
                </c:pt>
                <c:pt idx="63" formatCode="0">
                  <c:v>1959</c:v>
                </c:pt>
                <c:pt idx="64" formatCode="0">
                  <c:v>1960</c:v>
                </c:pt>
                <c:pt idx="65" formatCode="0">
                  <c:v>1961</c:v>
                </c:pt>
                <c:pt idx="66" formatCode="0">
                  <c:v>1962</c:v>
                </c:pt>
                <c:pt idx="67" formatCode="0">
                  <c:v>1963</c:v>
                </c:pt>
                <c:pt idx="68" formatCode="0">
                  <c:v>1964</c:v>
                </c:pt>
                <c:pt idx="69" formatCode="0">
                  <c:v>1965</c:v>
                </c:pt>
                <c:pt idx="70" formatCode="0">
                  <c:v>1966</c:v>
                </c:pt>
                <c:pt idx="71" formatCode="0">
                  <c:v>1967</c:v>
                </c:pt>
                <c:pt idx="72" formatCode="0">
                  <c:v>1968</c:v>
                </c:pt>
                <c:pt idx="73" formatCode="0">
                  <c:v>1969</c:v>
                </c:pt>
                <c:pt idx="74" formatCode="0">
                  <c:v>1970</c:v>
                </c:pt>
                <c:pt idx="75" formatCode="0">
                  <c:v>1971</c:v>
                </c:pt>
                <c:pt idx="76" formatCode="0">
                  <c:v>1972</c:v>
                </c:pt>
                <c:pt idx="77" formatCode="0">
                  <c:v>1973</c:v>
                </c:pt>
                <c:pt idx="78" formatCode="0">
                  <c:v>1974</c:v>
                </c:pt>
                <c:pt idx="79" formatCode="0">
                  <c:v>1975</c:v>
                </c:pt>
                <c:pt idx="80" formatCode="0">
                  <c:v>1976</c:v>
                </c:pt>
                <c:pt idx="81" formatCode="0">
                  <c:v>1977</c:v>
                </c:pt>
                <c:pt idx="82" formatCode="0">
                  <c:v>1978</c:v>
                </c:pt>
                <c:pt idx="83" formatCode="0">
                  <c:v>1979</c:v>
                </c:pt>
                <c:pt idx="84" formatCode="0">
                  <c:v>1980</c:v>
                </c:pt>
                <c:pt idx="85" formatCode="0">
                  <c:v>1981</c:v>
                </c:pt>
                <c:pt idx="86" formatCode="0">
                  <c:v>1982</c:v>
                </c:pt>
                <c:pt idx="87" formatCode="0">
                  <c:v>1983</c:v>
                </c:pt>
                <c:pt idx="88" formatCode="0">
                  <c:v>1984</c:v>
                </c:pt>
                <c:pt idx="89" formatCode="0">
                  <c:v>1985</c:v>
                </c:pt>
                <c:pt idx="90" formatCode="0">
                  <c:v>1986</c:v>
                </c:pt>
                <c:pt idx="91" formatCode="0">
                  <c:v>1987</c:v>
                </c:pt>
                <c:pt idx="92" formatCode="0">
                  <c:v>1988</c:v>
                </c:pt>
                <c:pt idx="93" formatCode="0">
                  <c:v>1989</c:v>
                </c:pt>
                <c:pt idx="94" formatCode="0">
                  <c:v>1990</c:v>
                </c:pt>
                <c:pt idx="95" formatCode="0">
                  <c:v>1991</c:v>
                </c:pt>
                <c:pt idx="96" formatCode="0">
                  <c:v>1992</c:v>
                </c:pt>
                <c:pt idx="97" formatCode="0">
                  <c:v>1993</c:v>
                </c:pt>
                <c:pt idx="98" formatCode="0">
                  <c:v>1994</c:v>
                </c:pt>
                <c:pt idx="99" formatCode="0">
                  <c:v>1995</c:v>
                </c:pt>
                <c:pt idx="100" formatCode="0">
                  <c:v>1996</c:v>
                </c:pt>
                <c:pt idx="101" formatCode="0">
                  <c:v>1997</c:v>
                </c:pt>
                <c:pt idx="102" formatCode="0">
                  <c:v>1998</c:v>
                </c:pt>
                <c:pt idx="103" formatCode="0">
                  <c:v>1999</c:v>
                </c:pt>
                <c:pt idx="104" formatCode="0">
                  <c:v>2000</c:v>
                </c:pt>
                <c:pt idx="105">
                  <c:v>2001</c:v>
                </c:pt>
                <c:pt idx="106" formatCode="0">
                  <c:v>2002</c:v>
                </c:pt>
                <c:pt idx="107" formatCode="0">
                  <c:v>2003</c:v>
                </c:pt>
                <c:pt idx="108" formatCode="0">
                  <c:v>2004</c:v>
                </c:pt>
                <c:pt idx="109" formatCode="0">
                  <c:v>2005</c:v>
                </c:pt>
                <c:pt idx="110" formatCode="0">
                  <c:v>2006</c:v>
                </c:pt>
                <c:pt idx="111" formatCode="0">
                  <c:v>2007</c:v>
                </c:pt>
                <c:pt idx="112" formatCode="0">
                  <c:v>2008</c:v>
                </c:pt>
                <c:pt idx="113">
                  <c:v>2009</c:v>
                </c:pt>
                <c:pt idx="114">
                  <c:v>2010</c:v>
                </c:pt>
                <c:pt idx="115">
                  <c:v>2011</c:v>
                </c:pt>
                <c:pt idx="116">
                  <c:v>2012</c:v>
                </c:pt>
                <c:pt idx="117">
                  <c:v>2013</c:v>
                </c:pt>
                <c:pt idx="118">
                  <c:v>2014</c:v>
                </c:pt>
              </c:numCache>
            </c:numRef>
          </c:xVal>
          <c:yVal>
            <c:numRef>
              <c:f>'Fatalities by year since 1896'!$C$3:$C$121</c:f>
              <c:numCache>
                <c:formatCode>General</c:formatCode>
                <c:ptCount val="119"/>
                <c:pt idx="0">
                  <c:v>18</c:v>
                </c:pt>
                <c:pt idx="1">
                  <c:v>27</c:v>
                </c:pt>
                <c:pt idx="2">
                  <c:v>31</c:v>
                </c:pt>
                <c:pt idx="3">
                  <c:v>45</c:v>
                </c:pt>
                <c:pt idx="4">
                  <c:v>45</c:v>
                </c:pt>
                <c:pt idx="5">
                  <c:v>45</c:v>
                </c:pt>
                <c:pt idx="6">
                  <c:v>39</c:v>
                </c:pt>
                <c:pt idx="7">
                  <c:v>43</c:v>
                </c:pt>
                <c:pt idx="8">
                  <c:v>42</c:v>
                </c:pt>
                <c:pt idx="9">
                  <c:v>34</c:v>
                </c:pt>
                <c:pt idx="10">
                  <c:v>40</c:v>
                </c:pt>
                <c:pt idx="11">
                  <c:v>46</c:v>
                </c:pt>
                <c:pt idx="12">
                  <c:v>40</c:v>
                </c:pt>
                <c:pt idx="13">
                  <c:v>34</c:v>
                </c:pt>
                <c:pt idx="14">
                  <c:v>29</c:v>
                </c:pt>
                <c:pt idx="15">
                  <c:v>37</c:v>
                </c:pt>
                <c:pt idx="16">
                  <c:v>35</c:v>
                </c:pt>
                <c:pt idx="17">
                  <c:v>26</c:v>
                </c:pt>
                <c:pt idx="18">
                  <c:v>26</c:v>
                </c:pt>
                <c:pt idx="19">
                  <c:v>34</c:v>
                </c:pt>
                <c:pt idx="20">
                  <c:v>22</c:v>
                </c:pt>
                <c:pt idx="21">
                  <c:v>21</c:v>
                </c:pt>
                <c:pt idx="22">
                  <c:v>25</c:v>
                </c:pt>
                <c:pt idx="23">
                  <c:v>26</c:v>
                </c:pt>
                <c:pt idx="24">
                  <c:v>21</c:v>
                </c:pt>
                <c:pt idx="25">
                  <c:v>18</c:v>
                </c:pt>
                <c:pt idx="26">
                  <c:v>10</c:v>
                </c:pt>
                <c:pt idx="27">
                  <c:v>11</c:v>
                </c:pt>
                <c:pt idx="28">
                  <c:v>10</c:v>
                </c:pt>
                <c:pt idx="29">
                  <c:v>12</c:v>
                </c:pt>
                <c:pt idx="30">
                  <c:v>7</c:v>
                </c:pt>
                <c:pt idx="31">
                  <c:v>16</c:v>
                </c:pt>
                <c:pt idx="32">
                  <c:v>4</c:v>
                </c:pt>
                <c:pt idx="33">
                  <c:v>11</c:v>
                </c:pt>
                <c:pt idx="34">
                  <c:v>14</c:v>
                </c:pt>
                <c:pt idx="35">
                  <c:v>17</c:v>
                </c:pt>
                <c:pt idx="36">
                  <c:v>17</c:v>
                </c:pt>
                <c:pt idx="37">
                  <c:v>22</c:v>
                </c:pt>
                <c:pt idx="38">
                  <c:v>33</c:v>
                </c:pt>
                <c:pt idx="39">
                  <c:v>30</c:v>
                </c:pt>
                <c:pt idx="40">
                  <c:v>40</c:v>
                </c:pt>
                <c:pt idx="41">
                  <c:v>38</c:v>
                </c:pt>
                <c:pt idx="42">
                  <c:v>28</c:v>
                </c:pt>
                <c:pt idx="43">
                  <c:v>39</c:v>
                </c:pt>
                <c:pt idx="44">
                  <c:v>28</c:v>
                </c:pt>
                <c:pt idx="45">
                  <c:v>27</c:v>
                </c:pt>
                <c:pt idx="46">
                  <c:v>20</c:v>
                </c:pt>
                <c:pt idx="47">
                  <c:v>15</c:v>
                </c:pt>
                <c:pt idx="48">
                  <c:v>9</c:v>
                </c:pt>
                <c:pt idx="49">
                  <c:v>12</c:v>
                </c:pt>
                <c:pt idx="50">
                  <c:v>11</c:v>
                </c:pt>
                <c:pt idx="51">
                  <c:v>19</c:v>
                </c:pt>
                <c:pt idx="52">
                  <c:v>12</c:v>
                </c:pt>
                <c:pt idx="53">
                  <c:v>10</c:v>
                </c:pt>
                <c:pt idx="54">
                  <c:v>19</c:v>
                </c:pt>
                <c:pt idx="55">
                  <c:v>19</c:v>
                </c:pt>
                <c:pt idx="56">
                  <c:v>16</c:v>
                </c:pt>
                <c:pt idx="57">
                  <c:v>18</c:v>
                </c:pt>
                <c:pt idx="58">
                  <c:v>16</c:v>
                </c:pt>
                <c:pt idx="59">
                  <c:v>15</c:v>
                </c:pt>
                <c:pt idx="60">
                  <c:v>9</c:v>
                </c:pt>
                <c:pt idx="61">
                  <c:v>12</c:v>
                </c:pt>
                <c:pt idx="62">
                  <c:v>10</c:v>
                </c:pt>
                <c:pt idx="63">
                  <c:v>3</c:v>
                </c:pt>
                <c:pt idx="64">
                  <c:v>14</c:v>
                </c:pt>
                <c:pt idx="65">
                  <c:v>7</c:v>
                </c:pt>
                <c:pt idx="66">
                  <c:v>8</c:v>
                </c:pt>
                <c:pt idx="67">
                  <c:v>3</c:v>
                </c:pt>
                <c:pt idx="68">
                  <c:v>7</c:v>
                </c:pt>
                <c:pt idx="69">
                  <c:v>11</c:v>
                </c:pt>
                <c:pt idx="70">
                  <c:v>10</c:v>
                </c:pt>
                <c:pt idx="71">
                  <c:v>6</c:v>
                </c:pt>
                <c:pt idx="72">
                  <c:v>14</c:v>
                </c:pt>
                <c:pt idx="73">
                  <c:v>12</c:v>
                </c:pt>
                <c:pt idx="74">
                  <c:v>11</c:v>
                </c:pt>
                <c:pt idx="75">
                  <c:v>15</c:v>
                </c:pt>
                <c:pt idx="76">
                  <c:v>14</c:v>
                </c:pt>
                <c:pt idx="77">
                  <c:v>12</c:v>
                </c:pt>
                <c:pt idx="78">
                  <c:v>12</c:v>
                </c:pt>
                <c:pt idx="79">
                  <c:v>18</c:v>
                </c:pt>
                <c:pt idx="80">
                  <c:v>11</c:v>
                </c:pt>
                <c:pt idx="81">
                  <c:v>13</c:v>
                </c:pt>
                <c:pt idx="82">
                  <c:v>7</c:v>
                </c:pt>
                <c:pt idx="83">
                  <c:v>7</c:v>
                </c:pt>
                <c:pt idx="84">
                  <c:v>5</c:v>
                </c:pt>
                <c:pt idx="85">
                  <c:v>14</c:v>
                </c:pt>
                <c:pt idx="86">
                  <c:v>6</c:v>
                </c:pt>
                <c:pt idx="87">
                  <c:v>6</c:v>
                </c:pt>
                <c:pt idx="88">
                  <c:v>10</c:v>
                </c:pt>
                <c:pt idx="89">
                  <c:v>9</c:v>
                </c:pt>
                <c:pt idx="90">
                  <c:v>4</c:v>
                </c:pt>
                <c:pt idx="91">
                  <c:v>6</c:v>
                </c:pt>
                <c:pt idx="92">
                  <c:v>10</c:v>
                </c:pt>
                <c:pt idx="93">
                  <c:v>18</c:v>
                </c:pt>
                <c:pt idx="94">
                  <c:v>5</c:v>
                </c:pt>
                <c:pt idx="95">
                  <c:v>11</c:v>
                </c:pt>
                <c:pt idx="96">
                  <c:v>6</c:v>
                </c:pt>
                <c:pt idx="97">
                  <c:v>7</c:v>
                </c:pt>
                <c:pt idx="98">
                  <c:v>4</c:v>
                </c:pt>
                <c:pt idx="99">
                  <c:v>8</c:v>
                </c:pt>
                <c:pt idx="100">
                  <c:v>7</c:v>
                </c:pt>
                <c:pt idx="101">
                  <c:v>9</c:v>
                </c:pt>
                <c:pt idx="102">
                  <c:v>7</c:v>
                </c:pt>
                <c:pt idx="103">
                  <c:v>2</c:v>
                </c:pt>
                <c:pt idx="104">
                  <c:v>7</c:v>
                </c:pt>
                <c:pt idx="105">
                  <c:v>6</c:v>
                </c:pt>
                <c:pt idx="106">
                  <c:v>2</c:v>
                </c:pt>
                <c:pt idx="107">
                  <c:v>5</c:v>
                </c:pt>
                <c:pt idx="108">
                  <c:v>4</c:v>
                </c:pt>
                <c:pt idx="109">
                  <c:v>4</c:v>
                </c:pt>
                <c:pt idx="110">
                  <c:v>3</c:v>
                </c:pt>
                <c:pt idx="111">
                  <c:v>3</c:v>
                </c:pt>
                <c:pt idx="112">
                  <c:v>4</c:v>
                </c:pt>
                <c:pt idx="113">
                  <c:v>6</c:v>
                </c:pt>
                <c:pt idx="114">
                  <c:v>3</c:v>
                </c:pt>
                <c:pt idx="115">
                  <c:v>3</c:v>
                </c:pt>
                <c:pt idx="116" formatCode="0">
                  <c:v>0</c:v>
                </c:pt>
                <c:pt idx="117">
                  <c:v>3</c:v>
                </c:pt>
                <c:pt idx="118">
                  <c:v>3</c:v>
                </c:pt>
              </c:numCache>
            </c:numRef>
          </c:yVal>
          <c:smooth val="0"/>
        </c:ser>
        <c:dLbls>
          <c:showLegendKey val="0"/>
          <c:showVal val="0"/>
          <c:showCatName val="0"/>
          <c:showSerName val="0"/>
          <c:showPercent val="0"/>
          <c:showBubbleSize val="0"/>
        </c:dLbls>
        <c:axId val="190258560"/>
        <c:axId val="190260352"/>
      </c:scatterChart>
      <c:valAx>
        <c:axId val="190258560"/>
        <c:scaling>
          <c:orientation val="minMax"/>
          <c:max val="2014"/>
          <c:min val="2000"/>
        </c:scaling>
        <c:delete val="0"/>
        <c:axPos val="b"/>
        <c:numFmt formatCode="General" sourceLinked="1"/>
        <c:majorTickMark val="none"/>
        <c:minorTickMark val="none"/>
        <c:tickLblPos val="nextTo"/>
        <c:txPr>
          <a:bodyPr rot="-5400000" vert="horz"/>
          <a:lstStyle/>
          <a:p>
            <a:pPr>
              <a:defRPr sz="1600" baseline="0">
                <a:latin typeface="Arial" panose="020B0604020202020204" pitchFamily="34" charset="0"/>
              </a:defRPr>
            </a:pPr>
            <a:endParaRPr lang="en-US"/>
          </a:p>
        </c:txPr>
        <c:crossAx val="190260352"/>
        <c:crosses val="autoZero"/>
        <c:crossBetween val="midCat"/>
        <c:majorUnit val="2"/>
        <c:minorUnit val="2"/>
      </c:valAx>
      <c:valAx>
        <c:axId val="190260352"/>
        <c:scaling>
          <c:orientation val="minMax"/>
          <c:max val="10"/>
        </c:scaling>
        <c:delete val="0"/>
        <c:axPos val="l"/>
        <c:majorGridlines/>
        <c:title>
          <c:tx>
            <c:rich>
              <a:bodyPr/>
              <a:lstStyle/>
              <a:p>
                <a:pPr>
                  <a:defRPr sz="1600" b="1" baseline="0">
                    <a:latin typeface="Calibri" pitchFamily="34" charset="0"/>
                  </a:defRPr>
                </a:pPr>
                <a:r>
                  <a:rPr lang="en-AU" sz="1600" b="1" baseline="0" dirty="0">
                    <a:latin typeface="Calibri" pitchFamily="34" charset="0"/>
                    <a:cs typeface="Arial" pitchFamily="34" charset="0"/>
                  </a:rPr>
                  <a:t>Number of fatalities</a:t>
                </a:r>
              </a:p>
            </c:rich>
          </c:tx>
          <c:layout/>
          <c:overlay val="0"/>
        </c:title>
        <c:numFmt formatCode="General" sourceLinked="1"/>
        <c:majorTickMark val="none"/>
        <c:minorTickMark val="none"/>
        <c:tickLblPos val="nextTo"/>
        <c:txPr>
          <a:bodyPr/>
          <a:lstStyle/>
          <a:p>
            <a:pPr>
              <a:defRPr sz="900" baseline="0">
                <a:latin typeface="Calibri" pitchFamily="34" charset="0"/>
              </a:defRPr>
            </a:pPr>
            <a:endParaRPr lang="en-US"/>
          </a:p>
        </c:txPr>
        <c:crossAx val="190258560"/>
        <c:crosses val="autoZero"/>
        <c:crossBetween val="midCat"/>
        <c:majorUnit val="2"/>
        <c:minorUnit val="1"/>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'Nature - serious'!$H$2</c:f>
              <c:strCache>
                <c:ptCount val="1"/>
                <c:pt idx="0">
                  <c:v>No. serious LTIs</c:v>
                </c:pt>
              </c:strCache>
            </c:strRef>
          </c:tx>
          <c:invertIfNegative val="0"/>
          <c:cat>
            <c:strRef>
              <c:f>'Nature - serious'!$G$3:$G$13</c:f>
              <c:strCache>
                <c:ptCount val="11"/>
                <c:pt idx="0">
                  <c:v>Sprain/strain</c:v>
                </c:pt>
                <c:pt idx="1">
                  <c:v>Fracture</c:v>
                </c:pt>
                <c:pt idx="2">
                  <c:v>Crushing</c:v>
                </c:pt>
                <c:pt idx="3">
                  <c:v>Laceration</c:v>
                </c:pt>
                <c:pt idx="4">
                  <c:v>Pain</c:v>
                </c:pt>
                <c:pt idx="5">
                  <c:v>Bruise/contusion</c:v>
                </c:pt>
                <c:pt idx="6">
                  <c:v>Dislocation</c:v>
                </c:pt>
                <c:pt idx="7">
                  <c:v>Amputation</c:v>
                </c:pt>
                <c:pt idx="8">
                  <c:v>Effects of chem/fumes</c:v>
                </c:pt>
                <c:pt idx="9">
                  <c:v>Other</c:v>
                </c:pt>
                <c:pt idx="10">
                  <c:v>Burns</c:v>
                </c:pt>
              </c:strCache>
            </c:strRef>
          </c:cat>
          <c:val>
            <c:numRef>
              <c:f>'Nature - serious'!$H$3:$H$13</c:f>
              <c:numCache>
                <c:formatCode>General</c:formatCode>
                <c:ptCount val="11"/>
                <c:pt idx="0">
                  <c:v>188</c:v>
                </c:pt>
                <c:pt idx="1">
                  <c:v>66</c:v>
                </c:pt>
                <c:pt idx="2">
                  <c:v>32</c:v>
                </c:pt>
                <c:pt idx="3">
                  <c:v>29</c:v>
                </c:pt>
                <c:pt idx="4">
                  <c:v>15</c:v>
                </c:pt>
                <c:pt idx="5">
                  <c:v>14</c:v>
                </c:pt>
                <c:pt idx="6">
                  <c:v>9</c:v>
                </c:pt>
                <c:pt idx="7">
                  <c:v>8</c:v>
                </c:pt>
                <c:pt idx="8">
                  <c:v>7</c:v>
                </c:pt>
                <c:pt idx="9">
                  <c:v>7</c:v>
                </c:pt>
                <c:pt idx="10">
                  <c:v>6</c:v>
                </c:pt>
              </c:numCache>
            </c:numRef>
          </c:val>
        </c:ser>
        <c:dLbls>
          <c:showLegendKey val="0"/>
          <c:showVal val="0"/>
          <c:showCatName val="0"/>
          <c:showSerName val="0"/>
          <c:showPercent val="0"/>
          <c:showBubbleSize val="0"/>
        </c:dLbls>
        <c:gapWidth val="150"/>
        <c:axId val="190291328"/>
        <c:axId val="190309504"/>
      </c:barChart>
      <c:catAx>
        <c:axId val="190291328"/>
        <c:scaling>
          <c:orientation val="minMax"/>
        </c:scaling>
        <c:delete val="0"/>
        <c:axPos val="l"/>
        <c:numFmt formatCode="General" sourceLinked="1"/>
        <c:majorTickMark val="none"/>
        <c:minorTickMark val="none"/>
        <c:tickLblPos val="nextTo"/>
        <c:txPr>
          <a:bodyPr/>
          <a:lstStyle/>
          <a:p>
            <a:pPr>
              <a:defRPr sz="1400"/>
            </a:pPr>
            <a:endParaRPr lang="en-US"/>
          </a:p>
        </c:txPr>
        <c:crossAx val="190309504"/>
        <c:crosses val="autoZero"/>
        <c:auto val="1"/>
        <c:lblAlgn val="ctr"/>
        <c:lblOffset val="100"/>
        <c:noMultiLvlLbl val="0"/>
      </c:catAx>
      <c:valAx>
        <c:axId val="190309504"/>
        <c:scaling>
          <c:orientation val="minMax"/>
        </c:scaling>
        <c:delete val="0"/>
        <c:axPos val="b"/>
        <c:majorGridlines/>
        <c:numFmt formatCode="General" sourceLinked="1"/>
        <c:majorTickMark val="out"/>
        <c:minorTickMark val="none"/>
        <c:tickLblPos val="nextTo"/>
        <c:txPr>
          <a:bodyPr/>
          <a:lstStyle/>
          <a:p>
            <a:pPr>
              <a:defRPr sz="1400"/>
            </a:pPr>
            <a:endParaRPr lang="en-US"/>
          </a:p>
        </c:txPr>
        <c:crossAx val="190291328"/>
        <c:crosses val="autoZero"/>
        <c:crossBetween val="between"/>
        <c:majorUnit val="20"/>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'Location - serious'!$G$2</c:f>
              <c:strCache>
                <c:ptCount val="1"/>
                <c:pt idx="0">
                  <c:v>No serious LTIs</c:v>
                </c:pt>
              </c:strCache>
            </c:strRef>
          </c:tx>
          <c:invertIfNegative val="0"/>
          <c:cat>
            <c:strRef>
              <c:f>'Location - serious'!$F$3:$F$10</c:f>
              <c:strCache>
                <c:ptCount val="8"/>
                <c:pt idx="0">
                  <c:v>Processing plant</c:v>
                </c:pt>
                <c:pt idx="1">
                  <c:v>Open pit</c:v>
                </c:pt>
                <c:pt idx="2">
                  <c:v>Workshop</c:v>
                </c:pt>
                <c:pt idx="3">
                  <c:v>Surface general</c:v>
                </c:pt>
                <c:pt idx="4">
                  <c:v>Underground</c:v>
                </c:pt>
                <c:pt idx="5">
                  <c:v>Administration</c:v>
                </c:pt>
                <c:pt idx="6">
                  <c:v>Crushed ore</c:v>
                </c:pt>
                <c:pt idx="7">
                  <c:v>Power generation</c:v>
                </c:pt>
              </c:strCache>
            </c:strRef>
          </c:cat>
          <c:val>
            <c:numRef>
              <c:f>'Location - serious'!$G$3:$G$10</c:f>
              <c:numCache>
                <c:formatCode>General</c:formatCode>
                <c:ptCount val="8"/>
                <c:pt idx="0">
                  <c:v>112</c:v>
                </c:pt>
                <c:pt idx="1">
                  <c:v>99</c:v>
                </c:pt>
                <c:pt idx="2">
                  <c:v>63</c:v>
                </c:pt>
                <c:pt idx="3">
                  <c:v>45</c:v>
                </c:pt>
                <c:pt idx="4">
                  <c:v>34</c:v>
                </c:pt>
                <c:pt idx="5">
                  <c:v>22</c:v>
                </c:pt>
                <c:pt idx="6">
                  <c:v>5</c:v>
                </c:pt>
                <c:pt idx="7">
                  <c:v>1</c:v>
                </c:pt>
              </c:numCache>
            </c:numRef>
          </c:val>
        </c:ser>
        <c:dLbls>
          <c:showLegendKey val="0"/>
          <c:showVal val="0"/>
          <c:showCatName val="0"/>
          <c:showSerName val="0"/>
          <c:showPercent val="0"/>
          <c:showBubbleSize val="0"/>
        </c:dLbls>
        <c:gapWidth val="150"/>
        <c:axId val="187124736"/>
        <c:axId val="187138816"/>
      </c:barChart>
      <c:catAx>
        <c:axId val="187124736"/>
        <c:scaling>
          <c:orientation val="minMax"/>
        </c:scaling>
        <c:delete val="0"/>
        <c:axPos val="l"/>
        <c:numFmt formatCode="General" sourceLinked="1"/>
        <c:majorTickMark val="none"/>
        <c:minorTickMark val="none"/>
        <c:tickLblPos val="nextTo"/>
        <c:txPr>
          <a:bodyPr/>
          <a:lstStyle/>
          <a:p>
            <a:pPr>
              <a:defRPr sz="1600"/>
            </a:pPr>
            <a:endParaRPr lang="en-US"/>
          </a:p>
        </c:txPr>
        <c:crossAx val="187138816"/>
        <c:crosses val="autoZero"/>
        <c:auto val="1"/>
        <c:lblAlgn val="ctr"/>
        <c:lblOffset val="100"/>
        <c:noMultiLvlLbl val="0"/>
      </c:catAx>
      <c:valAx>
        <c:axId val="187138816"/>
        <c:scaling>
          <c:orientation val="minMax"/>
        </c:scaling>
        <c:delete val="0"/>
        <c:axPos val="b"/>
        <c:majorGridlines/>
        <c:numFmt formatCode="General" sourceLinked="1"/>
        <c:majorTickMark val="out"/>
        <c:minorTickMark val="none"/>
        <c:tickLblPos val="nextTo"/>
        <c:txPr>
          <a:bodyPr/>
          <a:lstStyle/>
          <a:p>
            <a:pPr>
              <a:defRPr sz="1600"/>
            </a:pPr>
            <a:endParaRPr lang="en-US"/>
          </a:p>
        </c:txPr>
        <c:crossAx val="187124736"/>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bar"/>
        <c:grouping val="clustered"/>
        <c:varyColors val="0"/>
        <c:ser>
          <c:idx val="3"/>
          <c:order val="0"/>
          <c:spPr>
            <a:solidFill>
              <a:srgbClr val="0070C0"/>
            </a:solidFill>
            <a:ln>
              <a:noFill/>
            </a:ln>
          </c:spPr>
          <c:invertIfNegative val="0"/>
          <c:cat>
            <c:strRef>
              <c:f>'Incident chart'!$A$4:$A$19</c:f>
              <c:strCache>
                <c:ptCount val="16"/>
                <c:pt idx="0">
                  <c:v>Outbreak of Fire</c:v>
                </c:pt>
                <c:pt idx="1">
                  <c:v>Truck /Mobile Equipment Incidents</c:v>
                </c:pt>
                <c:pt idx="2">
                  <c:v>Electrical Incident</c:v>
                </c:pt>
                <c:pt idx="3">
                  <c:v>Presence of Gas</c:v>
                </c:pt>
                <c:pt idx="4">
                  <c:v>Other Incidents</c:v>
                </c:pt>
                <c:pt idx="5">
                  <c:v>Fixed Plant Incident</c:v>
                </c:pt>
                <c:pt idx="6">
                  <c:v>Rockfall</c:v>
                </c:pt>
                <c:pt idx="7">
                  <c:v>Wall Failure</c:v>
                </c:pt>
                <c:pt idx="8">
                  <c:v>Light Vehicle Incident</c:v>
                </c:pt>
                <c:pt idx="9">
                  <c:v>Crane Incident</c:v>
                </c:pt>
                <c:pt idx="10">
                  <c:v>Explosives Incident</c:v>
                </c:pt>
                <c:pt idx="11">
                  <c:v>Drill / Power Shovel Incident</c:v>
                </c:pt>
                <c:pt idx="12">
                  <c:v>Breakage of Rope etc</c:v>
                </c:pt>
                <c:pt idx="13">
                  <c:v>Unconsciousness / Fuming</c:v>
                </c:pt>
                <c:pt idx="14">
                  <c:v>Gas or Dust Ignition</c:v>
                </c:pt>
                <c:pt idx="15">
                  <c:v>Compressed Air Explosion</c:v>
                </c:pt>
              </c:strCache>
            </c:strRef>
          </c:cat>
          <c:val>
            <c:numRef>
              <c:f>'Incident chart'!$B$4:$B$19</c:f>
              <c:numCache>
                <c:formatCode>[$-10409]#,##0;\(#,##0\)</c:formatCode>
                <c:ptCount val="16"/>
                <c:pt idx="0">
                  <c:v>710</c:v>
                </c:pt>
                <c:pt idx="1">
                  <c:v>386</c:v>
                </c:pt>
                <c:pt idx="2">
                  <c:v>358</c:v>
                </c:pt>
                <c:pt idx="3">
                  <c:v>212</c:v>
                </c:pt>
                <c:pt idx="4">
                  <c:v>166</c:v>
                </c:pt>
                <c:pt idx="5">
                  <c:v>131</c:v>
                </c:pt>
                <c:pt idx="6">
                  <c:v>75</c:v>
                </c:pt>
                <c:pt idx="7">
                  <c:v>72</c:v>
                </c:pt>
                <c:pt idx="8">
                  <c:v>69</c:v>
                </c:pt>
                <c:pt idx="9">
                  <c:v>51</c:v>
                </c:pt>
                <c:pt idx="10">
                  <c:v>46</c:v>
                </c:pt>
                <c:pt idx="11">
                  <c:v>28</c:v>
                </c:pt>
                <c:pt idx="12">
                  <c:v>22</c:v>
                </c:pt>
                <c:pt idx="13">
                  <c:v>20</c:v>
                </c:pt>
                <c:pt idx="14">
                  <c:v>19</c:v>
                </c:pt>
                <c:pt idx="15">
                  <c:v>11</c:v>
                </c:pt>
              </c:numCache>
            </c:numRef>
          </c:val>
        </c:ser>
        <c:dLbls>
          <c:showLegendKey val="0"/>
          <c:showVal val="0"/>
          <c:showCatName val="0"/>
          <c:showSerName val="0"/>
          <c:showPercent val="0"/>
          <c:showBubbleSize val="0"/>
        </c:dLbls>
        <c:gapWidth val="150"/>
        <c:axId val="187193600"/>
        <c:axId val="187199488"/>
      </c:barChart>
      <c:catAx>
        <c:axId val="187193600"/>
        <c:scaling>
          <c:orientation val="minMax"/>
        </c:scaling>
        <c:delete val="0"/>
        <c:axPos val="l"/>
        <c:majorTickMark val="out"/>
        <c:minorTickMark val="none"/>
        <c:tickLblPos val="nextTo"/>
        <c:txPr>
          <a:bodyPr/>
          <a:lstStyle/>
          <a:p>
            <a:pPr>
              <a:defRPr sz="1400"/>
            </a:pPr>
            <a:endParaRPr lang="en-US"/>
          </a:p>
        </c:txPr>
        <c:crossAx val="187199488"/>
        <c:crosses val="autoZero"/>
        <c:auto val="1"/>
        <c:lblAlgn val="ctr"/>
        <c:lblOffset val="100"/>
        <c:noMultiLvlLbl val="0"/>
      </c:catAx>
      <c:valAx>
        <c:axId val="187199488"/>
        <c:scaling>
          <c:orientation val="minMax"/>
        </c:scaling>
        <c:delete val="0"/>
        <c:axPos val="b"/>
        <c:majorGridlines/>
        <c:numFmt formatCode="[$-10409]#,##0;\(#,##0\)" sourceLinked="1"/>
        <c:majorTickMark val="out"/>
        <c:minorTickMark val="none"/>
        <c:tickLblPos val="nextTo"/>
        <c:txPr>
          <a:bodyPr/>
          <a:lstStyle/>
          <a:p>
            <a:pPr>
              <a:defRPr sz="1400"/>
            </a:pPr>
            <a:endParaRPr lang="en-US"/>
          </a:p>
        </c:txPr>
        <c:crossAx val="187193600"/>
        <c:crosses val="autoZero"/>
        <c:crossBetween val="between"/>
      </c:valAx>
    </c:plotArea>
    <c:plotVisOnly val="1"/>
    <c:dispBlanksAs val="gap"/>
    <c:showDLblsOverMax val="0"/>
  </c:chart>
  <c:externalData r:id="rId1">
    <c:autoUpdate val="0"/>
  </c:externalData>
</c:chartSpace>
</file>

<file path=ppt/diagrams/_rels/data7.xml.rels><?xml version="1.0" encoding="UTF-8" standalone="yes"?>
<Relationships xmlns="http://schemas.openxmlformats.org/package/2006/relationships"><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93FB1A-43E4-45C3-A04D-C9828C1DBC6D}" type="doc">
      <dgm:prSet loTypeId="urn:microsoft.com/office/officeart/2005/8/layout/vList3" loCatId="list" qsTypeId="urn:microsoft.com/office/officeart/2005/8/quickstyle/simple5" qsCatId="simple" csTypeId="urn:microsoft.com/office/officeart/2005/8/colors/accent0_3" csCatId="mainScheme" phldr="1"/>
      <dgm:spPr/>
    </dgm:pt>
    <dgm:pt modelId="{9525EDA2-BE67-4078-9E33-E6E601319A4D}">
      <dgm:prSet phldrT="[Text]"/>
      <dgm:spPr/>
      <dgm:t>
        <a:bodyPr/>
        <a:lstStyle/>
        <a:p>
          <a:pPr algn="l"/>
          <a:r>
            <a:rPr lang="en-AU" b="1" dirty="0" smtClean="0"/>
            <a:t>Transparency</a:t>
          </a:r>
          <a:r>
            <a:rPr lang="en-AU" dirty="0" smtClean="0"/>
            <a:t> – we have clear rules and processes</a:t>
          </a:r>
          <a:endParaRPr lang="en-AU" dirty="0"/>
        </a:p>
      </dgm:t>
    </dgm:pt>
    <dgm:pt modelId="{13CBC7AF-033C-4BC2-B1BA-EC10645CB17A}" type="parTrans" cxnId="{EDE58E82-E81E-42D1-BF18-9C874CB345EC}">
      <dgm:prSet/>
      <dgm:spPr/>
      <dgm:t>
        <a:bodyPr/>
        <a:lstStyle/>
        <a:p>
          <a:pPr algn="l"/>
          <a:endParaRPr lang="en-AU"/>
        </a:p>
      </dgm:t>
    </dgm:pt>
    <dgm:pt modelId="{48D2AF9C-CBB5-4809-88DC-617CE3367D92}" type="sibTrans" cxnId="{EDE58E82-E81E-42D1-BF18-9C874CB345EC}">
      <dgm:prSet/>
      <dgm:spPr/>
      <dgm:t>
        <a:bodyPr/>
        <a:lstStyle/>
        <a:p>
          <a:pPr algn="l"/>
          <a:endParaRPr lang="en-AU"/>
        </a:p>
      </dgm:t>
    </dgm:pt>
    <dgm:pt modelId="{C7595807-78DF-4D5B-A7E9-4B05E243CB69}">
      <dgm:prSet/>
      <dgm:spPr/>
      <dgm:t>
        <a:bodyPr/>
        <a:lstStyle/>
        <a:p>
          <a:pPr algn="l"/>
          <a:r>
            <a:rPr lang="en-AU" b="1" dirty="0" smtClean="0"/>
            <a:t>Accountability</a:t>
          </a:r>
          <a:r>
            <a:rPr lang="en-AU" dirty="0" smtClean="0"/>
            <a:t> – we explain our performance</a:t>
          </a:r>
          <a:endParaRPr lang="en-AU" dirty="0"/>
        </a:p>
      </dgm:t>
    </dgm:pt>
    <dgm:pt modelId="{1E3764EA-9EA1-4140-B632-C0707CCF0AB4}" type="parTrans" cxnId="{36886709-1946-4C1B-A941-6A7EFE13186A}">
      <dgm:prSet/>
      <dgm:spPr/>
      <dgm:t>
        <a:bodyPr/>
        <a:lstStyle/>
        <a:p>
          <a:pPr algn="l"/>
          <a:endParaRPr lang="en-AU"/>
        </a:p>
      </dgm:t>
    </dgm:pt>
    <dgm:pt modelId="{BD426243-6433-4333-961F-AF984AC7FD0A}" type="sibTrans" cxnId="{36886709-1946-4C1B-A941-6A7EFE13186A}">
      <dgm:prSet/>
      <dgm:spPr/>
      <dgm:t>
        <a:bodyPr/>
        <a:lstStyle/>
        <a:p>
          <a:pPr algn="l"/>
          <a:endParaRPr lang="en-AU"/>
        </a:p>
      </dgm:t>
    </dgm:pt>
    <dgm:pt modelId="{F8B66A80-CC42-4A3D-B3A5-2C6490050134}">
      <dgm:prSet/>
      <dgm:spPr/>
      <dgm:t>
        <a:bodyPr/>
        <a:lstStyle/>
        <a:p>
          <a:pPr algn="l"/>
          <a:r>
            <a:rPr lang="en-AU" b="1" dirty="0" smtClean="0"/>
            <a:t>Consistency</a:t>
          </a:r>
          <a:r>
            <a:rPr lang="en-AU" dirty="0" smtClean="0"/>
            <a:t> – the same outcome is sought, although our approach may differ depending on the circumstances</a:t>
          </a:r>
          <a:endParaRPr lang="en-AU" dirty="0"/>
        </a:p>
      </dgm:t>
    </dgm:pt>
    <dgm:pt modelId="{850B1884-0DA8-416E-B155-40312012D7BD}" type="parTrans" cxnId="{32175A60-A4E8-4DE7-8019-003FC0E03FC3}">
      <dgm:prSet/>
      <dgm:spPr/>
      <dgm:t>
        <a:bodyPr/>
        <a:lstStyle/>
        <a:p>
          <a:pPr algn="l"/>
          <a:endParaRPr lang="en-AU"/>
        </a:p>
      </dgm:t>
    </dgm:pt>
    <dgm:pt modelId="{43B8AA51-F3D5-425A-BE57-DD7255AA2BC9}" type="sibTrans" cxnId="{32175A60-A4E8-4DE7-8019-003FC0E03FC3}">
      <dgm:prSet/>
      <dgm:spPr/>
      <dgm:t>
        <a:bodyPr/>
        <a:lstStyle/>
        <a:p>
          <a:pPr algn="l"/>
          <a:endParaRPr lang="en-AU"/>
        </a:p>
      </dgm:t>
    </dgm:pt>
    <dgm:pt modelId="{0EA0BABE-7B9B-4278-94DB-54672F46C4AF}">
      <dgm:prSet/>
      <dgm:spPr/>
      <dgm:t>
        <a:bodyPr/>
        <a:lstStyle/>
        <a:p>
          <a:pPr algn="l"/>
          <a:r>
            <a:rPr lang="en-AU" b="1" dirty="0" smtClean="0"/>
            <a:t>Proportionate </a:t>
          </a:r>
          <a:r>
            <a:rPr lang="en-AU" dirty="0" smtClean="0"/>
            <a:t>– our actions are guided by the safety and health risk</a:t>
          </a:r>
          <a:endParaRPr lang="en-AU" dirty="0"/>
        </a:p>
      </dgm:t>
    </dgm:pt>
    <dgm:pt modelId="{FCE8B729-8973-41DB-93BB-BDB1E6550904}" type="parTrans" cxnId="{5DF36627-6990-4D94-9F88-F98D3445A58F}">
      <dgm:prSet/>
      <dgm:spPr/>
      <dgm:t>
        <a:bodyPr/>
        <a:lstStyle/>
        <a:p>
          <a:pPr algn="l"/>
          <a:endParaRPr lang="en-AU"/>
        </a:p>
      </dgm:t>
    </dgm:pt>
    <dgm:pt modelId="{67D4D2BE-AD4E-4D90-9B4C-FF3D46B8440A}" type="sibTrans" cxnId="{5DF36627-6990-4D94-9F88-F98D3445A58F}">
      <dgm:prSet/>
      <dgm:spPr/>
      <dgm:t>
        <a:bodyPr/>
        <a:lstStyle/>
        <a:p>
          <a:pPr algn="l"/>
          <a:endParaRPr lang="en-AU"/>
        </a:p>
      </dgm:t>
    </dgm:pt>
    <dgm:pt modelId="{391362E9-703E-41FD-BBC1-75B8340FCEE0}">
      <dgm:prSet/>
      <dgm:spPr/>
      <dgm:t>
        <a:bodyPr/>
        <a:lstStyle/>
        <a:p>
          <a:pPr algn="l"/>
          <a:r>
            <a:rPr lang="en-AU" b="1" dirty="0" smtClean="0"/>
            <a:t>Targeted</a:t>
          </a:r>
          <a:r>
            <a:rPr lang="en-AU" dirty="0" smtClean="0"/>
            <a:t> – we focus on the most important safety and health outcomes</a:t>
          </a:r>
          <a:endParaRPr lang="en-AU" dirty="0"/>
        </a:p>
      </dgm:t>
    </dgm:pt>
    <dgm:pt modelId="{29135E3D-FFDC-4F42-B154-93464C5BDEA9}" type="parTrans" cxnId="{D3D2819E-AE2A-4B03-A649-0454967C6D89}">
      <dgm:prSet/>
      <dgm:spPr/>
      <dgm:t>
        <a:bodyPr/>
        <a:lstStyle/>
        <a:p>
          <a:pPr algn="l"/>
          <a:endParaRPr lang="en-AU"/>
        </a:p>
      </dgm:t>
    </dgm:pt>
    <dgm:pt modelId="{6CF3F0B2-E164-4484-95F8-D5602FC6C56D}" type="sibTrans" cxnId="{D3D2819E-AE2A-4B03-A649-0454967C6D89}">
      <dgm:prSet/>
      <dgm:spPr/>
      <dgm:t>
        <a:bodyPr/>
        <a:lstStyle/>
        <a:p>
          <a:pPr algn="l"/>
          <a:endParaRPr lang="en-AU"/>
        </a:p>
      </dgm:t>
    </dgm:pt>
    <dgm:pt modelId="{B5021737-6EF0-4DC9-BF58-3EA82AE2761E}" type="pres">
      <dgm:prSet presAssocID="{9893FB1A-43E4-45C3-A04D-C9828C1DBC6D}" presName="linearFlow" presStyleCnt="0">
        <dgm:presLayoutVars>
          <dgm:dir/>
          <dgm:resizeHandles val="exact"/>
        </dgm:presLayoutVars>
      </dgm:prSet>
      <dgm:spPr/>
    </dgm:pt>
    <dgm:pt modelId="{0EDA2A59-AE97-48FE-AA89-6C12F643FC77}" type="pres">
      <dgm:prSet presAssocID="{9525EDA2-BE67-4078-9E33-E6E601319A4D}" presName="composite" presStyleCnt="0"/>
      <dgm:spPr/>
    </dgm:pt>
    <dgm:pt modelId="{26C7EBC7-7B8D-4DBD-BBF9-85D9A5A553C2}" type="pres">
      <dgm:prSet presAssocID="{9525EDA2-BE67-4078-9E33-E6E601319A4D}" presName="imgShp" presStyleLbl="fgImgPlace1" presStyleIdx="0" presStyleCnt="5"/>
      <dgm:spPr>
        <a:solidFill>
          <a:schemeClr val="accent1">
            <a:lumMod val="40000"/>
            <a:lumOff val="60000"/>
          </a:schemeClr>
        </a:solidFill>
      </dgm:spPr>
    </dgm:pt>
    <dgm:pt modelId="{716A6B26-FF54-4C94-84A2-2299F62BA325}" type="pres">
      <dgm:prSet presAssocID="{9525EDA2-BE67-4078-9E33-E6E601319A4D}" presName="txShp" presStyleLbl="node1" presStyleIdx="0" presStyleCnt="5">
        <dgm:presLayoutVars>
          <dgm:bulletEnabled val="1"/>
        </dgm:presLayoutVars>
      </dgm:prSet>
      <dgm:spPr/>
      <dgm:t>
        <a:bodyPr/>
        <a:lstStyle/>
        <a:p>
          <a:endParaRPr lang="en-AU"/>
        </a:p>
      </dgm:t>
    </dgm:pt>
    <dgm:pt modelId="{0D9F935D-7E93-4A2B-817B-969656A96141}" type="pres">
      <dgm:prSet presAssocID="{48D2AF9C-CBB5-4809-88DC-617CE3367D92}" presName="spacing" presStyleCnt="0"/>
      <dgm:spPr/>
    </dgm:pt>
    <dgm:pt modelId="{CE8071FE-79FE-4191-BB90-BC5C26BB0CA3}" type="pres">
      <dgm:prSet presAssocID="{C7595807-78DF-4D5B-A7E9-4B05E243CB69}" presName="composite" presStyleCnt="0"/>
      <dgm:spPr/>
    </dgm:pt>
    <dgm:pt modelId="{560DA7F0-DC21-47FE-9D46-64582DBEF154}" type="pres">
      <dgm:prSet presAssocID="{C7595807-78DF-4D5B-A7E9-4B05E243CB69}" presName="imgShp" presStyleLbl="fgImgPlace1" presStyleIdx="1" presStyleCnt="5"/>
      <dgm:spPr>
        <a:solidFill>
          <a:schemeClr val="accent1">
            <a:lumMod val="40000"/>
            <a:lumOff val="60000"/>
          </a:schemeClr>
        </a:solidFill>
      </dgm:spPr>
    </dgm:pt>
    <dgm:pt modelId="{C67333F1-B7FB-4C95-AE39-D00674033AEB}" type="pres">
      <dgm:prSet presAssocID="{C7595807-78DF-4D5B-A7E9-4B05E243CB69}" presName="txShp" presStyleLbl="node1" presStyleIdx="1" presStyleCnt="5">
        <dgm:presLayoutVars>
          <dgm:bulletEnabled val="1"/>
        </dgm:presLayoutVars>
      </dgm:prSet>
      <dgm:spPr/>
      <dgm:t>
        <a:bodyPr/>
        <a:lstStyle/>
        <a:p>
          <a:endParaRPr lang="en-AU"/>
        </a:p>
      </dgm:t>
    </dgm:pt>
    <dgm:pt modelId="{BCC457FC-B6E9-4017-868B-26C9C4061338}" type="pres">
      <dgm:prSet presAssocID="{BD426243-6433-4333-961F-AF984AC7FD0A}" presName="spacing" presStyleCnt="0"/>
      <dgm:spPr/>
    </dgm:pt>
    <dgm:pt modelId="{649C94D6-2442-45DF-A780-F1AE6B0DFDA2}" type="pres">
      <dgm:prSet presAssocID="{F8B66A80-CC42-4A3D-B3A5-2C6490050134}" presName="composite" presStyleCnt="0"/>
      <dgm:spPr/>
    </dgm:pt>
    <dgm:pt modelId="{03B4DDBD-EC47-4A98-84D5-821E55BBCC8E}" type="pres">
      <dgm:prSet presAssocID="{F8B66A80-CC42-4A3D-B3A5-2C6490050134}" presName="imgShp" presStyleLbl="fgImgPlace1" presStyleIdx="2" presStyleCnt="5"/>
      <dgm:spPr>
        <a:solidFill>
          <a:schemeClr val="accent1">
            <a:lumMod val="40000"/>
            <a:lumOff val="60000"/>
          </a:schemeClr>
        </a:solidFill>
      </dgm:spPr>
    </dgm:pt>
    <dgm:pt modelId="{3914DEF8-D221-4B99-9463-F84C91D4D625}" type="pres">
      <dgm:prSet presAssocID="{F8B66A80-CC42-4A3D-B3A5-2C6490050134}" presName="txShp" presStyleLbl="node1" presStyleIdx="2" presStyleCnt="5">
        <dgm:presLayoutVars>
          <dgm:bulletEnabled val="1"/>
        </dgm:presLayoutVars>
      </dgm:prSet>
      <dgm:spPr/>
      <dgm:t>
        <a:bodyPr/>
        <a:lstStyle/>
        <a:p>
          <a:endParaRPr lang="en-AU"/>
        </a:p>
      </dgm:t>
    </dgm:pt>
    <dgm:pt modelId="{F75C36F4-39C4-4B74-8423-CFB67B4A08BE}" type="pres">
      <dgm:prSet presAssocID="{43B8AA51-F3D5-425A-BE57-DD7255AA2BC9}" presName="spacing" presStyleCnt="0"/>
      <dgm:spPr/>
    </dgm:pt>
    <dgm:pt modelId="{9D13DF53-B6FA-4646-B564-6B311F318B23}" type="pres">
      <dgm:prSet presAssocID="{0EA0BABE-7B9B-4278-94DB-54672F46C4AF}" presName="composite" presStyleCnt="0"/>
      <dgm:spPr/>
    </dgm:pt>
    <dgm:pt modelId="{9480F0B5-538C-4F66-A291-59C0D0AD1F77}" type="pres">
      <dgm:prSet presAssocID="{0EA0BABE-7B9B-4278-94DB-54672F46C4AF}" presName="imgShp" presStyleLbl="fgImgPlace1" presStyleIdx="3" presStyleCnt="5"/>
      <dgm:spPr>
        <a:solidFill>
          <a:schemeClr val="accent1">
            <a:lumMod val="40000"/>
            <a:lumOff val="60000"/>
          </a:schemeClr>
        </a:solidFill>
      </dgm:spPr>
    </dgm:pt>
    <dgm:pt modelId="{4A8775F9-111C-4472-A8A7-1CBF3EAD1ED0}" type="pres">
      <dgm:prSet presAssocID="{0EA0BABE-7B9B-4278-94DB-54672F46C4AF}" presName="txShp" presStyleLbl="node1" presStyleIdx="3" presStyleCnt="5">
        <dgm:presLayoutVars>
          <dgm:bulletEnabled val="1"/>
        </dgm:presLayoutVars>
      </dgm:prSet>
      <dgm:spPr/>
      <dgm:t>
        <a:bodyPr/>
        <a:lstStyle/>
        <a:p>
          <a:endParaRPr lang="en-AU"/>
        </a:p>
      </dgm:t>
    </dgm:pt>
    <dgm:pt modelId="{E937E7DC-F6EE-4864-BDAE-992633F431FF}" type="pres">
      <dgm:prSet presAssocID="{67D4D2BE-AD4E-4D90-9B4C-FF3D46B8440A}" presName="spacing" presStyleCnt="0"/>
      <dgm:spPr/>
    </dgm:pt>
    <dgm:pt modelId="{A35DFAE9-7246-4BB7-BA4C-D1CFB5F703BB}" type="pres">
      <dgm:prSet presAssocID="{391362E9-703E-41FD-BBC1-75B8340FCEE0}" presName="composite" presStyleCnt="0"/>
      <dgm:spPr/>
    </dgm:pt>
    <dgm:pt modelId="{1D08CAC6-64A1-48C1-8DE6-F7DBA611FB1A}" type="pres">
      <dgm:prSet presAssocID="{391362E9-703E-41FD-BBC1-75B8340FCEE0}" presName="imgShp" presStyleLbl="fgImgPlace1" presStyleIdx="4" presStyleCnt="5"/>
      <dgm:spPr>
        <a:solidFill>
          <a:schemeClr val="accent1">
            <a:lumMod val="40000"/>
            <a:lumOff val="60000"/>
          </a:schemeClr>
        </a:solidFill>
      </dgm:spPr>
    </dgm:pt>
    <dgm:pt modelId="{4ACEC873-A7BF-4C78-86C4-9B6E4B6224BA}" type="pres">
      <dgm:prSet presAssocID="{391362E9-703E-41FD-BBC1-75B8340FCEE0}" presName="txShp" presStyleLbl="node1" presStyleIdx="4" presStyleCnt="5">
        <dgm:presLayoutVars>
          <dgm:bulletEnabled val="1"/>
        </dgm:presLayoutVars>
      </dgm:prSet>
      <dgm:spPr/>
      <dgm:t>
        <a:bodyPr/>
        <a:lstStyle/>
        <a:p>
          <a:endParaRPr lang="en-AU"/>
        </a:p>
      </dgm:t>
    </dgm:pt>
  </dgm:ptLst>
  <dgm:cxnLst>
    <dgm:cxn modelId="{36886709-1946-4C1B-A941-6A7EFE13186A}" srcId="{9893FB1A-43E4-45C3-A04D-C9828C1DBC6D}" destId="{C7595807-78DF-4D5B-A7E9-4B05E243CB69}" srcOrd="1" destOrd="0" parTransId="{1E3764EA-9EA1-4140-B632-C0707CCF0AB4}" sibTransId="{BD426243-6433-4333-961F-AF984AC7FD0A}"/>
    <dgm:cxn modelId="{A492A6CB-41F0-4FEF-95EB-8C630EAC50AE}" type="presOf" srcId="{0EA0BABE-7B9B-4278-94DB-54672F46C4AF}" destId="{4A8775F9-111C-4472-A8A7-1CBF3EAD1ED0}" srcOrd="0" destOrd="0" presId="urn:microsoft.com/office/officeart/2005/8/layout/vList3"/>
    <dgm:cxn modelId="{BC6E231B-43B7-4A78-87E5-90183F0A33B9}" type="presOf" srcId="{391362E9-703E-41FD-BBC1-75B8340FCEE0}" destId="{4ACEC873-A7BF-4C78-86C4-9B6E4B6224BA}" srcOrd="0" destOrd="0" presId="urn:microsoft.com/office/officeart/2005/8/layout/vList3"/>
    <dgm:cxn modelId="{1A33AC10-30B7-4072-81EB-418B74549519}" type="presOf" srcId="{F8B66A80-CC42-4A3D-B3A5-2C6490050134}" destId="{3914DEF8-D221-4B99-9463-F84C91D4D625}" srcOrd="0" destOrd="0" presId="urn:microsoft.com/office/officeart/2005/8/layout/vList3"/>
    <dgm:cxn modelId="{5DF36627-6990-4D94-9F88-F98D3445A58F}" srcId="{9893FB1A-43E4-45C3-A04D-C9828C1DBC6D}" destId="{0EA0BABE-7B9B-4278-94DB-54672F46C4AF}" srcOrd="3" destOrd="0" parTransId="{FCE8B729-8973-41DB-93BB-BDB1E6550904}" sibTransId="{67D4D2BE-AD4E-4D90-9B4C-FF3D46B8440A}"/>
    <dgm:cxn modelId="{F871C6BF-3781-4557-A253-0B50F3AFF82E}" type="presOf" srcId="{9525EDA2-BE67-4078-9E33-E6E601319A4D}" destId="{716A6B26-FF54-4C94-84A2-2299F62BA325}" srcOrd="0" destOrd="0" presId="urn:microsoft.com/office/officeart/2005/8/layout/vList3"/>
    <dgm:cxn modelId="{EDE58E82-E81E-42D1-BF18-9C874CB345EC}" srcId="{9893FB1A-43E4-45C3-A04D-C9828C1DBC6D}" destId="{9525EDA2-BE67-4078-9E33-E6E601319A4D}" srcOrd="0" destOrd="0" parTransId="{13CBC7AF-033C-4BC2-B1BA-EC10645CB17A}" sibTransId="{48D2AF9C-CBB5-4809-88DC-617CE3367D92}"/>
    <dgm:cxn modelId="{C3CC8359-A468-4BC6-A10F-854722E0A3F3}" type="presOf" srcId="{9893FB1A-43E4-45C3-A04D-C9828C1DBC6D}" destId="{B5021737-6EF0-4DC9-BF58-3EA82AE2761E}" srcOrd="0" destOrd="0" presId="urn:microsoft.com/office/officeart/2005/8/layout/vList3"/>
    <dgm:cxn modelId="{B0C92E53-8D81-4C1E-BECB-0387A451726E}" type="presOf" srcId="{C7595807-78DF-4D5B-A7E9-4B05E243CB69}" destId="{C67333F1-B7FB-4C95-AE39-D00674033AEB}" srcOrd="0" destOrd="0" presId="urn:microsoft.com/office/officeart/2005/8/layout/vList3"/>
    <dgm:cxn modelId="{32175A60-A4E8-4DE7-8019-003FC0E03FC3}" srcId="{9893FB1A-43E4-45C3-A04D-C9828C1DBC6D}" destId="{F8B66A80-CC42-4A3D-B3A5-2C6490050134}" srcOrd="2" destOrd="0" parTransId="{850B1884-0DA8-416E-B155-40312012D7BD}" sibTransId="{43B8AA51-F3D5-425A-BE57-DD7255AA2BC9}"/>
    <dgm:cxn modelId="{D3D2819E-AE2A-4B03-A649-0454967C6D89}" srcId="{9893FB1A-43E4-45C3-A04D-C9828C1DBC6D}" destId="{391362E9-703E-41FD-BBC1-75B8340FCEE0}" srcOrd="4" destOrd="0" parTransId="{29135E3D-FFDC-4F42-B154-93464C5BDEA9}" sibTransId="{6CF3F0B2-E164-4484-95F8-D5602FC6C56D}"/>
    <dgm:cxn modelId="{82C18262-1D10-4C31-8AAC-241F576AAAB5}" type="presParOf" srcId="{B5021737-6EF0-4DC9-BF58-3EA82AE2761E}" destId="{0EDA2A59-AE97-48FE-AA89-6C12F643FC77}" srcOrd="0" destOrd="0" presId="urn:microsoft.com/office/officeart/2005/8/layout/vList3"/>
    <dgm:cxn modelId="{9D629311-4B5D-4F10-904E-BBF931FC971F}" type="presParOf" srcId="{0EDA2A59-AE97-48FE-AA89-6C12F643FC77}" destId="{26C7EBC7-7B8D-4DBD-BBF9-85D9A5A553C2}" srcOrd="0" destOrd="0" presId="urn:microsoft.com/office/officeart/2005/8/layout/vList3"/>
    <dgm:cxn modelId="{5097F69A-81C4-46D0-8F94-8895BA1CA23C}" type="presParOf" srcId="{0EDA2A59-AE97-48FE-AA89-6C12F643FC77}" destId="{716A6B26-FF54-4C94-84A2-2299F62BA325}" srcOrd="1" destOrd="0" presId="urn:microsoft.com/office/officeart/2005/8/layout/vList3"/>
    <dgm:cxn modelId="{C8C6DB32-335F-43B2-82B4-1C952FFD8545}" type="presParOf" srcId="{B5021737-6EF0-4DC9-BF58-3EA82AE2761E}" destId="{0D9F935D-7E93-4A2B-817B-969656A96141}" srcOrd="1" destOrd="0" presId="urn:microsoft.com/office/officeart/2005/8/layout/vList3"/>
    <dgm:cxn modelId="{B1B5B258-1EFA-46D0-A7F8-1F8FF51185BF}" type="presParOf" srcId="{B5021737-6EF0-4DC9-BF58-3EA82AE2761E}" destId="{CE8071FE-79FE-4191-BB90-BC5C26BB0CA3}" srcOrd="2" destOrd="0" presId="urn:microsoft.com/office/officeart/2005/8/layout/vList3"/>
    <dgm:cxn modelId="{36A3E00D-F3A3-476F-8680-757F5A6FF403}" type="presParOf" srcId="{CE8071FE-79FE-4191-BB90-BC5C26BB0CA3}" destId="{560DA7F0-DC21-47FE-9D46-64582DBEF154}" srcOrd="0" destOrd="0" presId="urn:microsoft.com/office/officeart/2005/8/layout/vList3"/>
    <dgm:cxn modelId="{413E5133-36F6-4E6A-AE15-F0BC4CE57F07}" type="presParOf" srcId="{CE8071FE-79FE-4191-BB90-BC5C26BB0CA3}" destId="{C67333F1-B7FB-4C95-AE39-D00674033AEB}" srcOrd="1" destOrd="0" presId="urn:microsoft.com/office/officeart/2005/8/layout/vList3"/>
    <dgm:cxn modelId="{EAB244F2-7692-481F-818B-32E14C78E187}" type="presParOf" srcId="{B5021737-6EF0-4DC9-BF58-3EA82AE2761E}" destId="{BCC457FC-B6E9-4017-868B-26C9C4061338}" srcOrd="3" destOrd="0" presId="urn:microsoft.com/office/officeart/2005/8/layout/vList3"/>
    <dgm:cxn modelId="{262AA5BC-88B7-4563-A8E4-D4748EF7DDCF}" type="presParOf" srcId="{B5021737-6EF0-4DC9-BF58-3EA82AE2761E}" destId="{649C94D6-2442-45DF-A780-F1AE6B0DFDA2}" srcOrd="4" destOrd="0" presId="urn:microsoft.com/office/officeart/2005/8/layout/vList3"/>
    <dgm:cxn modelId="{F05D2D26-0E59-4EBE-A53B-50223971FC11}" type="presParOf" srcId="{649C94D6-2442-45DF-A780-F1AE6B0DFDA2}" destId="{03B4DDBD-EC47-4A98-84D5-821E55BBCC8E}" srcOrd="0" destOrd="0" presId="urn:microsoft.com/office/officeart/2005/8/layout/vList3"/>
    <dgm:cxn modelId="{76E17DCE-9BCE-4A9E-9F0E-DE3643243FF4}" type="presParOf" srcId="{649C94D6-2442-45DF-A780-F1AE6B0DFDA2}" destId="{3914DEF8-D221-4B99-9463-F84C91D4D625}" srcOrd="1" destOrd="0" presId="urn:microsoft.com/office/officeart/2005/8/layout/vList3"/>
    <dgm:cxn modelId="{D4B6B419-F554-40A6-BE39-7B407BEE5460}" type="presParOf" srcId="{B5021737-6EF0-4DC9-BF58-3EA82AE2761E}" destId="{F75C36F4-39C4-4B74-8423-CFB67B4A08BE}" srcOrd="5" destOrd="0" presId="urn:microsoft.com/office/officeart/2005/8/layout/vList3"/>
    <dgm:cxn modelId="{D6CEE125-0937-4CDD-8298-D264CABAF248}" type="presParOf" srcId="{B5021737-6EF0-4DC9-BF58-3EA82AE2761E}" destId="{9D13DF53-B6FA-4646-B564-6B311F318B23}" srcOrd="6" destOrd="0" presId="urn:microsoft.com/office/officeart/2005/8/layout/vList3"/>
    <dgm:cxn modelId="{45FA0452-8E3D-4599-B841-EBA6870F935D}" type="presParOf" srcId="{9D13DF53-B6FA-4646-B564-6B311F318B23}" destId="{9480F0B5-538C-4F66-A291-59C0D0AD1F77}" srcOrd="0" destOrd="0" presId="urn:microsoft.com/office/officeart/2005/8/layout/vList3"/>
    <dgm:cxn modelId="{BD5EF5BC-12EE-4579-8794-27490156C93C}" type="presParOf" srcId="{9D13DF53-B6FA-4646-B564-6B311F318B23}" destId="{4A8775F9-111C-4472-A8A7-1CBF3EAD1ED0}" srcOrd="1" destOrd="0" presId="urn:microsoft.com/office/officeart/2005/8/layout/vList3"/>
    <dgm:cxn modelId="{760D1545-3E31-40E6-8E52-76CD1A5BB6EB}" type="presParOf" srcId="{B5021737-6EF0-4DC9-BF58-3EA82AE2761E}" destId="{E937E7DC-F6EE-4864-BDAE-992633F431FF}" srcOrd="7" destOrd="0" presId="urn:microsoft.com/office/officeart/2005/8/layout/vList3"/>
    <dgm:cxn modelId="{F6BDACC5-97A0-41CE-A8FF-2295A881FEA9}" type="presParOf" srcId="{B5021737-6EF0-4DC9-BF58-3EA82AE2761E}" destId="{A35DFAE9-7246-4BB7-BA4C-D1CFB5F703BB}" srcOrd="8" destOrd="0" presId="urn:microsoft.com/office/officeart/2005/8/layout/vList3"/>
    <dgm:cxn modelId="{BE5A9B5D-2D4E-4D23-8D02-0745340BD564}" type="presParOf" srcId="{A35DFAE9-7246-4BB7-BA4C-D1CFB5F703BB}" destId="{1D08CAC6-64A1-48C1-8DE6-F7DBA611FB1A}" srcOrd="0" destOrd="0" presId="urn:microsoft.com/office/officeart/2005/8/layout/vList3"/>
    <dgm:cxn modelId="{152997E1-CE24-48AD-A677-A21765017978}" type="presParOf" srcId="{A35DFAE9-7246-4BB7-BA4C-D1CFB5F703BB}" destId="{4ACEC873-A7BF-4C78-86C4-9B6E4B6224B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46B0A5-9C59-4090-ABE4-A34CCCF1C250}" type="doc">
      <dgm:prSet loTypeId="urn:microsoft.com/office/officeart/2005/8/layout/hChevron3" loCatId="process" qsTypeId="urn:microsoft.com/office/officeart/2005/8/quickstyle/simple1" qsCatId="simple" csTypeId="urn:microsoft.com/office/officeart/2005/8/colors/accent2_4" csCatId="accent2" phldr="1"/>
      <dgm:spPr/>
    </dgm:pt>
    <dgm:pt modelId="{86812573-071F-4D54-84F7-34B9217BFC35}">
      <dgm:prSet phldrT="[Text]"/>
      <dgm:spPr/>
      <dgm:t>
        <a:bodyPr/>
        <a:lstStyle/>
        <a:p>
          <a:r>
            <a:rPr lang="en-AU" b="1" dirty="0" smtClean="0"/>
            <a:t>WHS (Mines) Bill expected to be introduced to Parliament mid-2015</a:t>
          </a:r>
          <a:endParaRPr lang="en-AU" b="1" dirty="0"/>
        </a:p>
      </dgm:t>
    </dgm:pt>
    <dgm:pt modelId="{FB45F763-777D-4445-9A15-F4544BECB110}" type="parTrans" cxnId="{FC6FFDEC-EECE-4570-9062-21DD0116A6DD}">
      <dgm:prSet/>
      <dgm:spPr/>
      <dgm:t>
        <a:bodyPr/>
        <a:lstStyle/>
        <a:p>
          <a:endParaRPr lang="en-AU"/>
        </a:p>
      </dgm:t>
    </dgm:pt>
    <dgm:pt modelId="{8C06FCAF-563C-4302-A519-E08917CAAC27}" type="sibTrans" cxnId="{FC6FFDEC-EECE-4570-9062-21DD0116A6DD}">
      <dgm:prSet/>
      <dgm:spPr/>
      <dgm:t>
        <a:bodyPr/>
        <a:lstStyle/>
        <a:p>
          <a:endParaRPr lang="en-AU"/>
        </a:p>
      </dgm:t>
    </dgm:pt>
    <dgm:pt modelId="{5D86BB61-2577-4ACF-A406-5FD009C1ECF6}">
      <dgm:prSet phldrT="[Text]"/>
      <dgm:spPr>
        <a:solidFill>
          <a:schemeClr val="accent6">
            <a:lumMod val="60000"/>
            <a:lumOff val="40000"/>
          </a:schemeClr>
        </a:solidFill>
      </dgm:spPr>
      <dgm:t>
        <a:bodyPr/>
        <a:lstStyle/>
        <a:p>
          <a:r>
            <a:rPr lang="en-AU" b="1" dirty="0" smtClean="0">
              <a:solidFill>
                <a:schemeClr val="tx1"/>
              </a:solidFill>
            </a:rPr>
            <a:t>WHS (Mines) regulations to come into effect mid-2016</a:t>
          </a:r>
          <a:endParaRPr lang="en-AU" b="1" dirty="0">
            <a:solidFill>
              <a:schemeClr val="tx1"/>
            </a:solidFill>
          </a:endParaRPr>
        </a:p>
      </dgm:t>
    </dgm:pt>
    <dgm:pt modelId="{0F4F4B44-1A67-4CCB-89FF-02082DF170B6}" type="parTrans" cxnId="{45BABA1E-A243-4089-9F6C-6772C7F5DAD6}">
      <dgm:prSet/>
      <dgm:spPr/>
      <dgm:t>
        <a:bodyPr/>
        <a:lstStyle/>
        <a:p>
          <a:endParaRPr lang="en-AU"/>
        </a:p>
      </dgm:t>
    </dgm:pt>
    <dgm:pt modelId="{5677858B-F41F-41DE-83E3-58E24DE54B49}" type="sibTrans" cxnId="{45BABA1E-A243-4089-9F6C-6772C7F5DAD6}">
      <dgm:prSet/>
      <dgm:spPr/>
      <dgm:t>
        <a:bodyPr/>
        <a:lstStyle/>
        <a:p>
          <a:endParaRPr lang="en-AU"/>
        </a:p>
      </dgm:t>
    </dgm:pt>
    <dgm:pt modelId="{DAF066DA-5458-4730-A22F-938A147A4679}">
      <dgm:prSet phldrT="[Text]"/>
      <dgm:spPr>
        <a:solidFill>
          <a:schemeClr val="accent6">
            <a:lumMod val="20000"/>
            <a:lumOff val="80000"/>
          </a:schemeClr>
        </a:solidFill>
      </dgm:spPr>
      <dgm:t>
        <a:bodyPr/>
        <a:lstStyle/>
        <a:p>
          <a:r>
            <a:rPr lang="en-AU" b="1" dirty="0" smtClean="0">
              <a:solidFill>
                <a:schemeClr val="tx1"/>
              </a:solidFill>
            </a:rPr>
            <a:t>Supporting codes of practice and guidelines to follow</a:t>
          </a:r>
          <a:endParaRPr lang="en-AU" b="1" dirty="0">
            <a:solidFill>
              <a:schemeClr val="tx1"/>
            </a:solidFill>
          </a:endParaRPr>
        </a:p>
      </dgm:t>
    </dgm:pt>
    <dgm:pt modelId="{C3B6A3D0-0015-4531-A8DA-E273C69FA31A}" type="parTrans" cxnId="{3CDCEF9C-A82C-41BC-9016-D67B380428DC}">
      <dgm:prSet/>
      <dgm:spPr/>
      <dgm:t>
        <a:bodyPr/>
        <a:lstStyle/>
        <a:p>
          <a:endParaRPr lang="en-AU"/>
        </a:p>
      </dgm:t>
    </dgm:pt>
    <dgm:pt modelId="{89964504-8F72-41FF-AF43-0225DED16FAF}" type="sibTrans" cxnId="{3CDCEF9C-A82C-41BC-9016-D67B380428DC}">
      <dgm:prSet/>
      <dgm:spPr/>
      <dgm:t>
        <a:bodyPr/>
        <a:lstStyle/>
        <a:p>
          <a:endParaRPr lang="en-AU"/>
        </a:p>
      </dgm:t>
    </dgm:pt>
    <dgm:pt modelId="{701FEE36-3898-4FC7-BA46-82A2FD4C06F6}" type="pres">
      <dgm:prSet presAssocID="{9746B0A5-9C59-4090-ABE4-A34CCCF1C250}" presName="Name0" presStyleCnt="0">
        <dgm:presLayoutVars>
          <dgm:dir/>
          <dgm:resizeHandles val="exact"/>
        </dgm:presLayoutVars>
      </dgm:prSet>
      <dgm:spPr/>
    </dgm:pt>
    <dgm:pt modelId="{0D52D341-2C36-4EFB-89CE-D61ED48368C8}" type="pres">
      <dgm:prSet presAssocID="{86812573-071F-4D54-84F7-34B9217BFC35}" presName="parTxOnly" presStyleLbl="node1" presStyleIdx="0" presStyleCnt="3">
        <dgm:presLayoutVars>
          <dgm:bulletEnabled val="1"/>
        </dgm:presLayoutVars>
      </dgm:prSet>
      <dgm:spPr/>
      <dgm:t>
        <a:bodyPr/>
        <a:lstStyle/>
        <a:p>
          <a:endParaRPr lang="en-AU"/>
        </a:p>
      </dgm:t>
    </dgm:pt>
    <dgm:pt modelId="{72985D8C-512F-4883-A469-11E015B95318}" type="pres">
      <dgm:prSet presAssocID="{8C06FCAF-563C-4302-A519-E08917CAAC27}" presName="parSpace" presStyleCnt="0"/>
      <dgm:spPr/>
    </dgm:pt>
    <dgm:pt modelId="{D2CF1264-F958-4995-8AE4-C9EA00C71116}" type="pres">
      <dgm:prSet presAssocID="{5D86BB61-2577-4ACF-A406-5FD009C1ECF6}" presName="parTxOnly" presStyleLbl="node1" presStyleIdx="1" presStyleCnt="3">
        <dgm:presLayoutVars>
          <dgm:bulletEnabled val="1"/>
        </dgm:presLayoutVars>
      </dgm:prSet>
      <dgm:spPr/>
      <dgm:t>
        <a:bodyPr/>
        <a:lstStyle/>
        <a:p>
          <a:endParaRPr lang="en-AU"/>
        </a:p>
      </dgm:t>
    </dgm:pt>
    <dgm:pt modelId="{1641A168-CDBB-4084-BA34-0A9D08684ED3}" type="pres">
      <dgm:prSet presAssocID="{5677858B-F41F-41DE-83E3-58E24DE54B49}" presName="parSpace" presStyleCnt="0"/>
      <dgm:spPr/>
    </dgm:pt>
    <dgm:pt modelId="{C5F30B1B-DB65-4363-8F0A-DE19C54CE145}" type="pres">
      <dgm:prSet presAssocID="{DAF066DA-5458-4730-A22F-938A147A4679}" presName="parTxOnly" presStyleLbl="node1" presStyleIdx="2" presStyleCnt="3">
        <dgm:presLayoutVars>
          <dgm:bulletEnabled val="1"/>
        </dgm:presLayoutVars>
      </dgm:prSet>
      <dgm:spPr/>
      <dgm:t>
        <a:bodyPr/>
        <a:lstStyle/>
        <a:p>
          <a:endParaRPr lang="en-AU"/>
        </a:p>
      </dgm:t>
    </dgm:pt>
  </dgm:ptLst>
  <dgm:cxnLst>
    <dgm:cxn modelId="{FC6FFDEC-EECE-4570-9062-21DD0116A6DD}" srcId="{9746B0A5-9C59-4090-ABE4-A34CCCF1C250}" destId="{86812573-071F-4D54-84F7-34B9217BFC35}" srcOrd="0" destOrd="0" parTransId="{FB45F763-777D-4445-9A15-F4544BECB110}" sibTransId="{8C06FCAF-563C-4302-A519-E08917CAAC27}"/>
    <dgm:cxn modelId="{A694644D-EEBE-47D4-9B9F-6A357CFDA654}" type="presOf" srcId="{86812573-071F-4D54-84F7-34B9217BFC35}" destId="{0D52D341-2C36-4EFB-89CE-D61ED48368C8}" srcOrd="0" destOrd="0" presId="urn:microsoft.com/office/officeart/2005/8/layout/hChevron3"/>
    <dgm:cxn modelId="{3CDCEF9C-A82C-41BC-9016-D67B380428DC}" srcId="{9746B0A5-9C59-4090-ABE4-A34CCCF1C250}" destId="{DAF066DA-5458-4730-A22F-938A147A4679}" srcOrd="2" destOrd="0" parTransId="{C3B6A3D0-0015-4531-A8DA-E273C69FA31A}" sibTransId="{89964504-8F72-41FF-AF43-0225DED16FAF}"/>
    <dgm:cxn modelId="{58D543D0-82DB-4755-8389-3E53288F3276}" type="presOf" srcId="{9746B0A5-9C59-4090-ABE4-A34CCCF1C250}" destId="{701FEE36-3898-4FC7-BA46-82A2FD4C06F6}" srcOrd="0" destOrd="0" presId="urn:microsoft.com/office/officeart/2005/8/layout/hChevron3"/>
    <dgm:cxn modelId="{45BABA1E-A243-4089-9F6C-6772C7F5DAD6}" srcId="{9746B0A5-9C59-4090-ABE4-A34CCCF1C250}" destId="{5D86BB61-2577-4ACF-A406-5FD009C1ECF6}" srcOrd="1" destOrd="0" parTransId="{0F4F4B44-1A67-4CCB-89FF-02082DF170B6}" sibTransId="{5677858B-F41F-41DE-83E3-58E24DE54B49}"/>
    <dgm:cxn modelId="{C7CF55CE-4299-4B96-9B49-9A520406FC49}" type="presOf" srcId="{5D86BB61-2577-4ACF-A406-5FD009C1ECF6}" destId="{D2CF1264-F958-4995-8AE4-C9EA00C71116}" srcOrd="0" destOrd="0" presId="urn:microsoft.com/office/officeart/2005/8/layout/hChevron3"/>
    <dgm:cxn modelId="{8C554530-5CE4-401D-9897-08FF0384CC18}" type="presOf" srcId="{DAF066DA-5458-4730-A22F-938A147A4679}" destId="{C5F30B1B-DB65-4363-8F0A-DE19C54CE145}" srcOrd="0" destOrd="0" presId="urn:microsoft.com/office/officeart/2005/8/layout/hChevron3"/>
    <dgm:cxn modelId="{E3F7F6D8-4ABD-495E-B6E0-9352926902FF}" type="presParOf" srcId="{701FEE36-3898-4FC7-BA46-82A2FD4C06F6}" destId="{0D52D341-2C36-4EFB-89CE-D61ED48368C8}" srcOrd="0" destOrd="0" presId="urn:microsoft.com/office/officeart/2005/8/layout/hChevron3"/>
    <dgm:cxn modelId="{247FCEDF-03A5-48B6-AF1C-ABB88E9450BD}" type="presParOf" srcId="{701FEE36-3898-4FC7-BA46-82A2FD4C06F6}" destId="{72985D8C-512F-4883-A469-11E015B95318}" srcOrd="1" destOrd="0" presId="urn:microsoft.com/office/officeart/2005/8/layout/hChevron3"/>
    <dgm:cxn modelId="{1D4B75F7-0790-45A0-9213-FC92328DDAA3}" type="presParOf" srcId="{701FEE36-3898-4FC7-BA46-82A2FD4C06F6}" destId="{D2CF1264-F958-4995-8AE4-C9EA00C71116}" srcOrd="2" destOrd="0" presId="urn:microsoft.com/office/officeart/2005/8/layout/hChevron3"/>
    <dgm:cxn modelId="{567C7E39-65C5-4381-A416-AE0769A0D315}" type="presParOf" srcId="{701FEE36-3898-4FC7-BA46-82A2FD4C06F6}" destId="{1641A168-CDBB-4084-BA34-0A9D08684ED3}" srcOrd="3" destOrd="0" presId="urn:microsoft.com/office/officeart/2005/8/layout/hChevron3"/>
    <dgm:cxn modelId="{2A42715F-AD14-408B-B83B-3315BF1E217F}" type="presParOf" srcId="{701FEE36-3898-4FC7-BA46-82A2FD4C06F6}" destId="{C5F30B1B-DB65-4363-8F0A-DE19C54CE145}"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46B0A5-9C59-4090-ABE4-A34CCCF1C250}" type="doc">
      <dgm:prSet loTypeId="urn:microsoft.com/office/officeart/2005/8/layout/hChevron3" loCatId="process" qsTypeId="urn:microsoft.com/office/officeart/2005/8/quickstyle/simple1" qsCatId="simple" csTypeId="urn:microsoft.com/office/officeart/2005/8/colors/colorful4" csCatId="colorful" phldr="1"/>
      <dgm:spPr/>
    </dgm:pt>
    <dgm:pt modelId="{86812573-071F-4D54-84F7-34B9217BFC35}">
      <dgm:prSet phldrT="[Text]" custT="1"/>
      <dgm:spPr/>
      <dgm:t>
        <a:bodyPr/>
        <a:lstStyle/>
        <a:p>
          <a:pPr algn="ctr"/>
          <a:r>
            <a:rPr lang="en-AU" sz="1600" b="1" dirty="0" smtClean="0"/>
            <a:t>Consultation RIS on        5 options closes             19 December 2014</a:t>
          </a:r>
          <a:endParaRPr lang="en-AU" sz="1600" b="1" dirty="0"/>
        </a:p>
      </dgm:t>
    </dgm:pt>
    <dgm:pt modelId="{FB45F763-777D-4445-9A15-F4544BECB110}" type="parTrans" cxnId="{FC6FFDEC-EECE-4570-9062-21DD0116A6DD}">
      <dgm:prSet/>
      <dgm:spPr/>
      <dgm:t>
        <a:bodyPr/>
        <a:lstStyle/>
        <a:p>
          <a:endParaRPr lang="en-AU"/>
        </a:p>
      </dgm:t>
    </dgm:pt>
    <dgm:pt modelId="{8C06FCAF-563C-4302-A519-E08917CAAC27}" type="sibTrans" cxnId="{FC6FFDEC-EECE-4570-9062-21DD0116A6DD}">
      <dgm:prSet/>
      <dgm:spPr/>
      <dgm:t>
        <a:bodyPr/>
        <a:lstStyle/>
        <a:p>
          <a:endParaRPr lang="en-AU"/>
        </a:p>
      </dgm:t>
    </dgm:pt>
    <dgm:pt modelId="{DAF066DA-5458-4730-A22F-938A147A4679}">
      <dgm:prSet phldrT="[Text]" custT="1"/>
      <dgm:spPr>
        <a:solidFill>
          <a:schemeClr val="bg1"/>
        </a:solidFill>
      </dgm:spPr>
      <dgm:t>
        <a:bodyPr/>
        <a:lstStyle/>
        <a:p>
          <a:pPr algn="ctr"/>
          <a:r>
            <a:rPr lang="en-AU" sz="1400" b="1" dirty="0" smtClean="0"/>
            <a:t>Minister to consider Decision RIS March 2015 </a:t>
          </a:r>
          <a:endParaRPr lang="en-AU" sz="1400" b="1" dirty="0"/>
        </a:p>
      </dgm:t>
    </dgm:pt>
    <dgm:pt modelId="{C3B6A3D0-0015-4531-A8DA-E273C69FA31A}" type="parTrans" cxnId="{3CDCEF9C-A82C-41BC-9016-D67B380428DC}">
      <dgm:prSet/>
      <dgm:spPr/>
      <dgm:t>
        <a:bodyPr/>
        <a:lstStyle/>
        <a:p>
          <a:endParaRPr lang="en-AU"/>
        </a:p>
      </dgm:t>
    </dgm:pt>
    <dgm:pt modelId="{89964504-8F72-41FF-AF43-0225DED16FAF}" type="sibTrans" cxnId="{3CDCEF9C-A82C-41BC-9016-D67B380428DC}">
      <dgm:prSet/>
      <dgm:spPr/>
      <dgm:t>
        <a:bodyPr/>
        <a:lstStyle/>
        <a:p>
          <a:endParaRPr lang="en-AU"/>
        </a:p>
      </dgm:t>
    </dgm:pt>
    <dgm:pt modelId="{544698B4-FEA7-46C2-9EF8-97FDB22EA335}">
      <dgm:prSet phldrT="[Text]" custT="1"/>
      <dgm:spPr>
        <a:solidFill>
          <a:schemeClr val="bg1"/>
        </a:solidFill>
      </dgm:spPr>
      <dgm:t>
        <a:bodyPr/>
        <a:lstStyle/>
        <a:p>
          <a:pPr algn="ctr"/>
          <a:r>
            <a:rPr lang="en-AU" sz="1400" b="1" smtClean="0"/>
            <a:t>Chosen option implemented 2015-2017</a:t>
          </a:r>
          <a:endParaRPr lang="en-AU" sz="1400" b="1" dirty="0"/>
        </a:p>
      </dgm:t>
    </dgm:pt>
    <dgm:pt modelId="{57F01A21-B689-4D2D-BB31-DFE4B1D6F026}" type="parTrans" cxnId="{417BE5D6-FD5B-4D57-BD78-CC635CBD1820}">
      <dgm:prSet/>
      <dgm:spPr/>
      <dgm:t>
        <a:bodyPr/>
        <a:lstStyle/>
        <a:p>
          <a:endParaRPr lang="en-AU"/>
        </a:p>
      </dgm:t>
    </dgm:pt>
    <dgm:pt modelId="{873766A8-0942-43C1-A3F2-7018D7941EBB}" type="sibTrans" cxnId="{417BE5D6-FD5B-4D57-BD78-CC635CBD1820}">
      <dgm:prSet/>
      <dgm:spPr/>
      <dgm:t>
        <a:bodyPr/>
        <a:lstStyle/>
        <a:p>
          <a:endParaRPr lang="en-AU"/>
        </a:p>
      </dgm:t>
    </dgm:pt>
    <dgm:pt modelId="{5D86BB61-2577-4ACF-A406-5FD009C1ECF6}">
      <dgm:prSet phldrT="[Text]" custT="1"/>
      <dgm:spPr>
        <a:solidFill>
          <a:schemeClr val="bg1"/>
        </a:solidFill>
      </dgm:spPr>
      <dgm:t>
        <a:bodyPr/>
        <a:lstStyle/>
        <a:p>
          <a:pPr algn="ctr"/>
          <a:r>
            <a:rPr lang="en-AU" sz="1400" b="1" dirty="0" smtClean="0">
              <a:solidFill>
                <a:srgbClr val="C00000"/>
              </a:solidFill>
            </a:rPr>
            <a:t>Structural reform of mining, petroleum and MHF safety legislation</a:t>
          </a:r>
          <a:endParaRPr lang="en-AU" sz="1400" b="1" dirty="0">
            <a:solidFill>
              <a:srgbClr val="C00000"/>
            </a:solidFill>
          </a:endParaRPr>
        </a:p>
      </dgm:t>
    </dgm:pt>
    <dgm:pt modelId="{5677858B-F41F-41DE-83E3-58E24DE54B49}" type="sibTrans" cxnId="{45BABA1E-A243-4089-9F6C-6772C7F5DAD6}">
      <dgm:prSet/>
      <dgm:spPr/>
      <dgm:t>
        <a:bodyPr/>
        <a:lstStyle/>
        <a:p>
          <a:endParaRPr lang="en-AU"/>
        </a:p>
      </dgm:t>
    </dgm:pt>
    <dgm:pt modelId="{0F4F4B44-1A67-4CCB-89FF-02082DF170B6}" type="parTrans" cxnId="{45BABA1E-A243-4089-9F6C-6772C7F5DAD6}">
      <dgm:prSet/>
      <dgm:spPr/>
      <dgm:t>
        <a:bodyPr/>
        <a:lstStyle/>
        <a:p>
          <a:endParaRPr lang="en-AU"/>
        </a:p>
      </dgm:t>
    </dgm:pt>
    <dgm:pt modelId="{25A24FC0-C65A-4072-B8AB-41997E8AF21C}" type="pres">
      <dgm:prSet presAssocID="{9746B0A5-9C59-4090-ABE4-A34CCCF1C250}" presName="Name0" presStyleCnt="0">
        <dgm:presLayoutVars>
          <dgm:dir/>
          <dgm:resizeHandles val="exact"/>
        </dgm:presLayoutVars>
      </dgm:prSet>
      <dgm:spPr/>
    </dgm:pt>
    <dgm:pt modelId="{08021505-5BD0-435E-914E-CE7AB3B7576C}" type="pres">
      <dgm:prSet presAssocID="{86812573-071F-4D54-84F7-34B9217BFC35}" presName="parTxOnly" presStyleLbl="node1" presStyleIdx="0" presStyleCnt="4" custScaleY="124751">
        <dgm:presLayoutVars>
          <dgm:bulletEnabled val="1"/>
        </dgm:presLayoutVars>
      </dgm:prSet>
      <dgm:spPr/>
      <dgm:t>
        <a:bodyPr/>
        <a:lstStyle/>
        <a:p>
          <a:endParaRPr lang="en-AU"/>
        </a:p>
      </dgm:t>
    </dgm:pt>
    <dgm:pt modelId="{E9A41C7C-B48E-4A54-BE62-59B575D85621}" type="pres">
      <dgm:prSet presAssocID="{8C06FCAF-563C-4302-A519-E08917CAAC27}" presName="parSpace" presStyleCnt="0"/>
      <dgm:spPr/>
    </dgm:pt>
    <dgm:pt modelId="{8467061C-A1FF-427A-BAFB-068ABF18A3F5}" type="pres">
      <dgm:prSet presAssocID="{5D86BB61-2577-4ACF-A406-5FD009C1ECF6}" presName="parTxOnly" presStyleLbl="node1" presStyleIdx="1" presStyleCnt="4" custScaleY="124751">
        <dgm:presLayoutVars>
          <dgm:bulletEnabled val="1"/>
        </dgm:presLayoutVars>
      </dgm:prSet>
      <dgm:spPr/>
      <dgm:t>
        <a:bodyPr/>
        <a:lstStyle/>
        <a:p>
          <a:endParaRPr lang="en-AU"/>
        </a:p>
      </dgm:t>
    </dgm:pt>
    <dgm:pt modelId="{F97AF4B2-BD48-43ED-A340-37CD4DEEBE29}" type="pres">
      <dgm:prSet presAssocID="{5677858B-F41F-41DE-83E3-58E24DE54B49}" presName="parSpace" presStyleCnt="0"/>
      <dgm:spPr/>
    </dgm:pt>
    <dgm:pt modelId="{6D744ABE-0142-4959-8D54-341CAB1FC9CE}" type="pres">
      <dgm:prSet presAssocID="{DAF066DA-5458-4730-A22F-938A147A4679}" presName="parTxOnly" presStyleLbl="node1" presStyleIdx="2" presStyleCnt="4" custScaleY="124751">
        <dgm:presLayoutVars>
          <dgm:bulletEnabled val="1"/>
        </dgm:presLayoutVars>
      </dgm:prSet>
      <dgm:spPr/>
      <dgm:t>
        <a:bodyPr/>
        <a:lstStyle/>
        <a:p>
          <a:endParaRPr lang="en-AU"/>
        </a:p>
      </dgm:t>
    </dgm:pt>
    <dgm:pt modelId="{917C06DE-90D7-436E-93A1-FD00726A4D0E}" type="pres">
      <dgm:prSet presAssocID="{89964504-8F72-41FF-AF43-0225DED16FAF}" presName="parSpace" presStyleCnt="0"/>
      <dgm:spPr/>
    </dgm:pt>
    <dgm:pt modelId="{85F6CCE4-2B8B-41EB-990A-70A04E88621E}" type="pres">
      <dgm:prSet presAssocID="{544698B4-FEA7-46C2-9EF8-97FDB22EA335}" presName="parTxOnly" presStyleLbl="node1" presStyleIdx="3" presStyleCnt="4" custScaleY="124751">
        <dgm:presLayoutVars>
          <dgm:bulletEnabled val="1"/>
        </dgm:presLayoutVars>
      </dgm:prSet>
      <dgm:spPr/>
      <dgm:t>
        <a:bodyPr/>
        <a:lstStyle/>
        <a:p>
          <a:endParaRPr lang="en-AU"/>
        </a:p>
      </dgm:t>
    </dgm:pt>
  </dgm:ptLst>
  <dgm:cxnLst>
    <dgm:cxn modelId="{FC6FFDEC-EECE-4570-9062-21DD0116A6DD}" srcId="{9746B0A5-9C59-4090-ABE4-A34CCCF1C250}" destId="{86812573-071F-4D54-84F7-34B9217BFC35}" srcOrd="0" destOrd="0" parTransId="{FB45F763-777D-4445-9A15-F4544BECB110}" sibTransId="{8C06FCAF-563C-4302-A519-E08917CAAC27}"/>
    <dgm:cxn modelId="{6232B1AE-B0ED-4CF3-8AF6-4400CDD3D0C5}" type="presOf" srcId="{9746B0A5-9C59-4090-ABE4-A34CCCF1C250}" destId="{25A24FC0-C65A-4072-B8AB-41997E8AF21C}" srcOrd="0" destOrd="0" presId="urn:microsoft.com/office/officeart/2005/8/layout/hChevron3"/>
    <dgm:cxn modelId="{3CDCEF9C-A82C-41BC-9016-D67B380428DC}" srcId="{9746B0A5-9C59-4090-ABE4-A34CCCF1C250}" destId="{DAF066DA-5458-4730-A22F-938A147A4679}" srcOrd="2" destOrd="0" parTransId="{C3B6A3D0-0015-4531-A8DA-E273C69FA31A}" sibTransId="{89964504-8F72-41FF-AF43-0225DED16FAF}"/>
    <dgm:cxn modelId="{62DBA08A-5A22-4C8A-BB2C-6A094025CA3F}" type="presOf" srcId="{DAF066DA-5458-4730-A22F-938A147A4679}" destId="{6D744ABE-0142-4959-8D54-341CAB1FC9CE}" srcOrd="0" destOrd="0" presId="urn:microsoft.com/office/officeart/2005/8/layout/hChevron3"/>
    <dgm:cxn modelId="{079F717D-C426-42A3-9907-2643E9DA9349}" type="presOf" srcId="{5D86BB61-2577-4ACF-A406-5FD009C1ECF6}" destId="{8467061C-A1FF-427A-BAFB-068ABF18A3F5}" srcOrd="0" destOrd="0" presId="urn:microsoft.com/office/officeart/2005/8/layout/hChevron3"/>
    <dgm:cxn modelId="{417BE5D6-FD5B-4D57-BD78-CC635CBD1820}" srcId="{9746B0A5-9C59-4090-ABE4-A34CCCF1C250}" destId="{544698B4-FEA7-46C2-9EF8-97FDB22EA335}" srcOrd="3" destOrd="0" parTransId="{57F01A21-B689-4D2D-BB31-DFE4B1D6F026}" sibTransId="{873766A8-0942-43C1-A3F2-7018D7941EBB}"/>
    <dgm:cxn modelId="{7EBA9833-6EC6-4D4B-9C21-9B37618BBEBD}" type="presOf" srcId="{86812573-071F-4D54-84F7-34B9217BFC35}" destId="{08021505-5BD0-435E-914E-CE7AB3B7576C}" srcOrd="0" destOrd="0" presId="urn:microsoft.com/office/officeart/2005/8/layout/hChevron3"/>
    <dgm:cxn modelId="{45BABA1E-A243-4089-9F6C-6772C7F5DAD6}" srcId="{9746B0A5-9C59-4090-ABE4-A34CCCF1C250}" destId="{5D86BB61-2577-4ACF-A406-5FD009C1ECF6}" srcOrd="1" destOrd="0" parTransId="{0F4F4B44-1A67-4CCB-89FF-02082DF170B6}" sibTransId="{5677858B-F41F-41DE-83E3-58E24DE54B49}"/>
    <dgm:cxn modelId="{98053246-3600-4827-A811-F1304974540B}" type="presOf" srcId="{544698B4-FEA7-46C2-9EF8-97FDB22EA335}" destId="{85F6CCE4-2B8B-41EB-990A-70A04E88621E}" srcOrd="0" destOrd="0" presId="urn:microsoft.com/office/officeart/2005/8/layout/hChevron3"/>
    <dgm:cxn modelId="{EBCBE6FC-85F0-4C45-BC3E-976EBD010ACC}" type="presParOf" srcId="{25A24FC0-C65A-4072-B8AB-41997E8AF21C}" destId="{08021505-5BD0-435E-914E-CE7AB3B7576C}" srcOrd="0" destOrd="0" presId="urn:microsoft.com/office/officeart/2005/8/layout/hChevron3"/>
    <dgm:cxn modelId="{ACF7D09E-76A8-43BB-9D5B-47C3DB4006B0}" type="presParOf" srcId="{25A24FC0-C65A-4072-B8AB-41997E8AF21C}" destId="{E9A41C7C-B48E-4A54-BE62-59B575D85621}" srcOrd="1" destOrd="0" presId="urn:microsoft.com/office/officeart/2005/8/layout/hChevron3"/>
    <dgm:cxn modelId="{74D7572C-8ADA-453C-B40A-5887078F8E0B}" type="presParOf" srcId="{25A24FC0-C65A-4072-B8AB-41997E8AF21C}" destId="{8467061C-A1FF-427A-BAFB-068ABF18A3F5}" srcOrd="2" destOrd="0" presId="urn:microsoft.com/office/officeart/2005/8/layout/hChevron3"/>
    <dgm:cxn modelId="{8E5B63B1-9179-47B5-A6A7-1340B18D3366}" type="presParOf" srcId="{25A24FC0-C65A-4072-B8AB-41997E8AF21C}" destId="{F97AF4B2-BD48-43ED-A340-37CD4DEEBE29}" srcOrd="3" destOrd="0" presId="urn:microsoft.com/office/officeart/2005/8/layout/hChevron3"/>
    <dgm:cxn modelId="{44616523-007B-463D-8E90-67A5AD8EB254}" type="presParOf" srcId="{25A24FC0-C65A-4072-B8AB-41997E8AF21C}" destId="{6D744ABE-0142-4959-8D54-341CAB1FC9CE}" srcOrd="4" destOrd="0" presId="urn:microsoft.com/office/officeart/2005/8/layout/hChevron3"/>
    <dgm:cxn modelId="{9E8707D4-BFFD-46FB-B0B4-2E897B8D6F60}" type="presParOf" srcId="{25A24FC0-C65A-4072-B8AB-41997E8AF21C}" destId="{917C06DE-90D7-436E-93A1-FD00726A4D0E}" srcOrd="5" destOrd="0" presId="urn:microsoft.com/office/officeart/2005/8/layout/hChevron3"/>
    <dgm:cxn modelId="{D406F4BF-2EB5-44DA-9A45-97E902C4ED10}" type="presParOf" srcId="{25A24FC0-C65A-4072-B8AB-41997E8AF21C}" destId="{85F6CCE4-2B8B-41EB-990A-70A04E88621E}"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46B0A5-9C59-4090-ABE4-A34CCCF1C250}" type="doc">
      <dgm:prSet loTypeId="urn:microsoft.com/office/officeart/2005/8/layout/hChevron3" loCatId="process" qsTypeId="urn:microsoft.com/office/officeart/2005/8/quickstyle/simple1" qsCatId="simple" csTypeId="urn:microsoft.com/office/officeart/2005/8/colors/colorful4" csCatId="colorful" phldr="1"/>
      <dgm:spPr/>
    </dgm:pt>
    <dgm:pt modelId="{86812573-071F-4D54-84F7-34B9217BFC35}">
      <dgm:prSet phldrT="[Text]" custT="1"/>
      <dgm:spPr/>
      <dgm:t>
        <a:bodyPr/>
        <a:lstStyle/>
        <a:p>
          <a:pPr algn="ctr"/>
          <a:r>
            <a:rPr lang="en-AU" sz="1600" b="1" dirty="0" smtClean="0"/>
            <a:t>Consultation RIS on        5 options  closes            19 December 2014</a:t>
          </a:r>
          <a:endParaRPr lang="en-AU" sz="1600" b="1" dirty="0"/>
        </a:p>
      </dgm:t>
    </dgm:pt>
    <dgm:pt modelId="{FB45F763-777D-4445-9A15-F4544BECB110}" type="parTrans" cxnId="{FC6FFDEC-EECE-4570-9062-21DD0116A6DD}">
      <dgm:prSet/>
      <dgm:spPr/>
      <dgm:t>
        <a:bodyPr/>
        <a:lstStyle/>
        <a:p>
          <a:endParaRPr lang="en-AU"/>
        </a:p>
      </dgm:t>
    </dgm:pt>
    <dgm:pt modelId="{8C06FCAF-563C-4302-A519-E08917CAAC27}" type="sibTrans" cxnId="{FC6FFDEC-EECE-4570-9062-21DD0116A6DD}">
      <dgm:prSet/>
      <dgm:spPr/>
      <dgm:t>
        <a:bodyPr/>
        <a:lstStyle/>
        <a:p>
          <a:endParaRPr lang="en-AU"/>
        </a:p>
      </dgm:t>
    </dgm:pt>
    <dgm:pt modelId="{5D86BB61-2577-4ACF-A406-5FD009C1ECF6}">
      <dgm:prSet phldrT="[Text]" custT="1"/>
      <dgm:spPr/>
      <dgm:t>
        <a:bodyPr/>
        <a:lstStyle/>
        <a:p>
          <a:pPr algn="ctr"/>
          <a:r>
            <a:rPr lang="en-AU" sz="1600" b="1" dirty="0" smtClean="0"/>
            <a:t>Decision RIS from consultant   31 January 2015 </a:t>
          </a:r>
          <a:endParaRPr lang="en-AU" sz="1600" b="1" dirty="0"/>
        </a:p>
      </dgm:t>
    </dgm:pt>
    <dgm:pt modelId="{0F4F4B44-1A67-4CCB-89FF-02082DF170B6}" type="parTrans" cxnId="{45BABA1E-A243-4089-9F6C-6772C7F5DAD6}">
      <dgm:prSet/>
      <dgm:spPr/>
      <dgm:t>
        <a:bodyPr/>
        <a:lstStyle/>
        <a:p>
          <a:endParaRPr lang="en-AU"/>
        </a:p>
      </dgm:t>
    </dgm:pt>
    <dgm:pt modelId="{5677858B-F41F-41DE-83E3-58E24DE54B49}" type="sibTrans" cxnId="{45BABA1E-A243-4089-9F6C-6772C7F5DAD6}">
      <dgm:prSet/>
      <dgm:spPr/>
      <dgm:t>
        <a:bodyPr/>
        <a:lstStyle/>
        <a:p>
          <a:endParaRPr lang="en-AU"/>
        </a:p>
      </dgm:t>
    </dgm:pt>
    <dgm:pt modelId="{DAF066DA-5458-4730-A22F-938A147A4679}">
      <dgm:prSet phldrT="[Text]" custT="1"/>
      <dgm:spPr/>
      <dgm:t>
        <a:bodyPr/>
        <a:lstStyle/>
        <a:p>
          <a:pPr algn="ctr"/>
          <a:r>
            <a:rPr lang="en-AU" sz="1600" b="1" dirty="0" smtClean="0"/>
            <a:t>Minister to consider Decision RIS March 2015 </a:t>
          </a:r>
          <a:endParaRPr lang="en-AU" sz="1600" b="1" dirty="0"/>
        </a:p>
      </dgm:t>
    </dgm:pt>
    <dgm:pt modelId="{C3B6A3D0-0015-4531-A8DA-E273C69FA31A}" type="parTrans" cxnId="{3CDCEF9C-A82C-41BC-9016-D67B380428DC}">
      <dgm:prSet/>
      <dgm:spPr/>
      <dgm:t>
        <a:bodyPr/>
        <a:lstStyle/>
        <a:p>
          <a:endParaRPr lang="en-AU"/>
        </a:p>
      </dgm:t>
    </dgm:pt>
    <dgm:pt modelId="{89964504-8F72-41FF-AF43-0225DED16FAF}" type="sibTrans" cxnId="{3CDCEF9C-A82C-41BC-9016-D67B380428DC}">
      <dgm:prSet/>
      <dgm:spPr/>
      <dgm:t>
        <a:bodyPr/>
        <a:lstStyle/>
        <a:p>
          <a:endParaRPr lang="en-AU"/>
        </a:p>
      </dgm:t>
    </dgm:pt>
    <dgm:pt modelId="{544698B4-FEA7-46C2-9EF8-97FDB22EA335}">
      <dgm:prSet phldrT="[Text]" custT="1"/>
      <dgm:spPr/>
      <dgm:t>
        <a:bodyPr/>
        <a:lstStyle/>
        <a:p>
          <a:pPr algn="ctr"/>
          <a:r>
            <a:rPr lang="en-AU" sz="1600" b="1" dirty="0" smtClean="0">
              <a:solidFill>
                <a:schemeClr val="tx1"/>
              </a:solidFill>
            </a:rPr>
            <a:t>Implement chosen option  2015-2017</a:t>
          </a:r>
          <a:endParaRPr lang="en-AU" sz="1600" b="1" dirty="0">
            <a:solidFill>
              <a:schemeClr val="tx1"/>
            </a:solidFill>
          </a:endParaRPr>
        </a:p>
      </dgm:t>
    </dgm:pt>
    <dgm:pt modelId="{57F01A21-B689-4D2D-BB31-DFE4B1D6F026}" type="parTrans" cxnId="{417BE5D6-FD5B-4D57-BD78-CC635CBD1820}">
      <dgm:prSet/>
      <dgm:spPr/>
      <dgm:t>
        <a:bodyPr/>
        <a:lstStyle/>
        <a:p>
          <a:endParaRPr lang="en-AU"/>
        </a:p>
      </dgm:t>
    </dgm:pt>
    <dgm:pt modelId="{873766A8-0942-43C1-A3F2-7018D7941EBB}" type="sibTrans" cxnId="{417BE5D6-FD5B-4D57-BD78-CC635CBD1820}">
      <dgm:prSet/>
      <dgm:spPr/>
      <dgm:t>
        <a:bodyPr/>
        <a:lstStyle/>
        <a:p>
          <a:endParaRPr lang="en-AU"/>
        </a:p>
      </dgm:t>
    </dgm:pt>
    <dgm:pt modelId="{25A24FC0-C65A-4072-B8AB-41997E8AF21C}" type="pres">
      <dgm:prSet presAssocID="{9746B0A5-9C59-4090-ABE4-A34CCCF1C250}" presName="Name0" presStyleCnt="0">
        <dgm:presLayoutVars>
          <dgm:dir/>
          <dgm:resizeHandles val="exact"/>
        </dgm:presLayoutVars>
      </dgm:prSet>
      <dgm:spPr/>
    </dgm:pt>
    <dgm:pt modelId="{08021505-5BD0-435E-914E-CE7AB3B7576C}" type="pres">
      <dgm:prSet presAssocID="{86812573-071F-4D54-84F7-34B9217BFC35}" presName="parTxOnly" presStyleLbl="node1" presStyleIdx="0" presStyleCnt="4" custScaleY="124751">
        <dgm:presLayoutVars>
          <dgm:bulletEnabled val="1"/>
        </dgm:presLayoutVars>
      </dgm:prSet>
      <dgm:spPr/>
      <dgm:t>
        <a:bodyPr/>
        <a:lstStyle/>
        <a:p>
          <a:endParaRPr lang="en-AU"/>
        </a:p>
      </dgm:t>
    </dgm:pt>
    <dgm:pt modelId="{E9A41C7C-B48E-4A54-BE62-59B575D85621}" type="pres">
      <dgm:prSet presAssocID="{8C06FCAF-563C-4302-A519-E08917CAAC27}" presName="parSpace" presStyleCnt="0"/>
      <dgm:spPr/>
    </dgm:pt>
    <dgm:pt modelId="{8467061C-A1FF-427A-BAFB-068ABF18A3F5}" type="pres">
      <dgm:prSet presAssocID="{5D86BB61-2577-4ACF-A406-5FD009C1ECF6}" presName="parTxOnly" presStyleLbl="node1" presStyleIdx="1" presStyleCnt="4" custScaleY="124751">
        <dgm:presLayoutVars>
          <dgm:bulletEnabled val="1"/>
        </dgm:presLayoutVars>
      </dgm:prSet>
      <dgm:spPr/>
      <dgm:t>
        <a:bodyPr/>
        <a:lstStyle/>
        <a:p>
          <a:endParaRPr lang="en-AU"/>
        </a:p>
      </dgm:t>
    </dgm:pt>
    <dgm:pt modelId="{F97AF4B2-BD48-43ED-A340-37CD4DEEBE29}" type="pres">
      <dgm:prSet presAssocID="{5677858B-F41F-41DE-83E3-58E24DE54B49}" presName="parSpace" presStyleCnt="0"/>
      <dgm:spPr/>
    </dgm:pt>
    <dgm:pt modelId="{6D744ABE-0142-4959-8D54-341CAB1FC9CE}" type="pres">
      <dgm:prSet presAssocID="{DAF066DA-5458-4730-A22F-938A147A4679}" presName="parTxOnly" presStyleLbl="node1" presStyleIdx="2" presStyleCnt="4" custScaleY="124751">
        <dgm:presLayoutVars>
          <dgm:bulletEnabled val="1"/>
        </dgm:presLayoutVars>
      </dgm:prSet>
      <dgm:spPr/>
      <dgm:t>
        <a:bodyPr/>
        <a:lstStyle/>
        <a:p>
          <a:endParaRPr lang="en-AU"/>
        </a:p>
      </dgm:t>
    </dgm:pt>
    <dgm:pt modelId="{917C06DE-90D7-436E-93A1-FD00726A4D0E}" type="pres">
      <dgm:prSet presAssocID="{89964504-8F72-41FF-AF43-0225DED16FAF}" presName="parSpace" presStyleCnt="0"/>
      <dgm:spPr/>
    </dgm:pt>
    <dgm:pt modelId="{85F6CCE4-2B8B-41EB-990A-70A04E88621E}" type="pres">
      <dgm:prSet presAssocID="{544698B4-FEA7-46C2-9EF8-97FDB22EA335}" presName="parTxOnly" presStyleLbl="node1" presStyleIdx="3" presStyleCnt="4" custScaleY="124751">
        <dgm:presLayoutVars>
          <dgm:bulletEnabled val="1"/>
        </dgm:presLayoutVars>
      </dgm:prSet>
      <dgm:spPr/>
      <dgm:t>
        <a:bodyPr/>
        <a:lstStyle/>
        <a:p>
          <a:endParaRPr lang="en-AU"/>
        </a:p>
      </dgm:t>
    </dgm:pt>
  </dgm:ptLst>
  <dgm:cxnLst>
    <dgm:cxn modelId="{FC6FFDEC-EECE-4570-9062-21DD0116A6DD}" srcId="{9746B0A5-9C59-4090-ABE4-A34CCCF1C250}" destId="{86812573-071F-4D54-84F7-34B9217BFC35}" srcOrd="0" destOrd="0" parTransId="{FB45F763-777D-4445-9A15-F4544BECB110}" sibTransId="{8C06FCAF-563C-4302-A519-E08917CAAC27}"/>
    <dgm:cxn modelId="{255CAC18-1138-42FD-BFF0-091ABB0FE75C}" type="presOf" srcId="{5D86BB61-2577-4ACF-A406-5FD009C1ECF6}" destId="{8467061C-A1FF-427A-BAFB-068ABF18A3F5}" srcOrd="0" destOrd="0" presId="urn:microsoft.com/office/officeart/2005/8/layout/hChevron3"/>
    <dgm:cxn modelId="{DA655B23-3CA0-4FE6-BAD1-7D37A09BB48E}" type="presOf" srcId="{86812573-071F-4D54-84F7-34B9217BFC35}" destId="{08021505-5BD0-435E-914E-CE7AB3B7576C}" srcOrd="0" destOrd="0" presId="urn:microsoft.com/office/officeart/2005/8/layout/hChevron3"/>
    <dgm:cxn modelId="{1CACE4B9-E5B1-4FDC-9907-0DFB49472B96}" type="presOf" srcId="{544698B4-FEA7-46C2-9EF8-97FDB22EA335}" destId="{85F6CCE4-2B8B-41EB-990A-70A04E88621E}" srcOrd="0" destOrd="0" presId="urn:microsoft.com/office/officeart/2005/8/layout/hChevron3"/>
    <dgm:cxn modelId="{45BABA1E-A243-4089-9F6C-6772C7F5DAD6}" srcId="{9746B0A5-9C59-4090-ABE4-A34CCCF1C250}" destId="{5D86BB61-2577-4ACF-A406-5FD009C1ECF6}" srcOrd="1" destOrd="0" parTransId="{0F4F4B44-1A67-4CCB-89FF-02082DF170B6}" sibTransId="{5677858B-F41F-41DE-83E3-58E24DE54B49}"/>
    <dgm:cxn modelId="{417BE5D6-FD5B-4D57-BD78-CC635CBD1820}" srcId="{9746B0A5-9C59-4090-ABE4-A34CCCF1C250}" destId="{544698B4-FEA7-46C2-9EF8-97FDB22EA335}" srcOrd="3" destOrd="0" parTransId="{57F01A21-B689-4D2D-BB31-DFE4B1D6F026}" sibTransId="{873766A8-0942-43C1-A3F2-7018D7941EBB}"/>
    <dgm:cxn modelId="{3CDCEF9C-A82C-41BC-9016-D67B380428DC}" srcId="{9746B0A5-9C59-4090-ABE4-A34CCCF1C250}" destId="{DAF066DA-5458-4730-A22F-938A147A4679}" srcOrd="2" destOrd="0" parTransId="{C3B6A3D0-0015-4531-A8DA-E273C69FA31A}" sibTransId="{89964504-8F72-41FF-AF43-0225DED16FAF}"/>
    <dgm:cxn modelId="{57F7DCE2-27A7-4FDA-9ABC-E638FB9C8578}" type="presOf" srcId="{9746B0A5-9C59-4090-ABE4-A34CCCF1C250}" destId="{25A24FC0-C65A-4072-B8AB-41997E8AF21C}" srcOrd="0" destOrd="0" presId="urn:microsoft.com/office/officeart/2005/8/layout/hChevron3"/>
    <dgm:cxn modelId="{24DB9BBF-7336-40D1-8F6A-2A7652B2DC6A}" type="presOf" srcId="{DAF066DA-5458-4730-A22F-938A147A4679}" destId="{6D744ABE-0142-4959-8D54-341CAB1FC9CE}" srcOrd="0" destOrd="0" presId="urn:microsoft.com/office/officeart/2005/8/layout/hChevron3"/>
    <dgm:cxn modelId="{987C303A-12D4-410C-94CB-8FA00B34A29E}" type="presParOf" srcId="{25A24FC0-C65A-4072-B8AB-41997E8AF21C}" destId="{08021505-5BD0-435E-914E-CE7AB3B7576C}" srcOrd="0" destOrd="0" presId="urn:microsoft.com/office/officeart/2005/8/layout/hChevron3"/>
    <dgm:cxn modelId="{29A8D048-0793-4B49-881B-B580001A4A9B}" type="presParOf" srcId="{25A24FC0-C65A-4072-B8AB-41997E8AF21C}" destId="{E9A41C7C-B48E-4A54-BE62-59B575D85621}" srcOrd="1" destOrd="0" presId="urn:microsoft.com/office/officeart/2005/8/layout/hChevron3"/>
    <dgm:cxn modelId="{8024C136-FCA5-43C3-96D1-0CFAAFA330A5}" type="presParOf" srcId="{25A24FC0-C65A-4072-B8AB-41997E8AF21C}" destId="{8467061C-A1FF-427A-BAFB-068ABF18A3F5}" srcOrd="2" destOrd="0" presId="urn:microsoft.com/office/officeart/2005/8/layout/hChevron3"/>
    <dgm:cxn modelId="{4289E039-0A89-429C-A41F-0B9B20E3A3EB}" type="presParOf" srcId="{25A24FC0-C65A-4072-B8AB-41997E8AF21C}" destId="{F97AF4B2-BD48-43ED-A340-37CD4DEEBE29}" srcOrd="3" destOrd="0" presId="urn:microsoft.com/office/officeart/2005/8/layout/hChevron3"/>
    <dgm:cxn modelId="{7D20752F-1CF5-4125-991D-84AC190D9402}" type="presParOf" srcId="{25A24FC0-C65A-4072-B8AB-41997E8AF21C}" destId="{6D744ABE-0142-4959-8D54-341CAB1FC9CE}" srcOrd="4" destOrd="0" presId="urn:microsoft.com/office/officeart/2005/8/layout/hChevron3"/>
    <dgm:cxn modelId="{2D8D9FA3-F565-4A80-BBFE-618045BB8F1C}" type="presParOf" srcId="{25A24FC0-C65A-4072-B8AB-41997E8AF21C}" destId="{917C06DE-90D7-436E-93A1-FD00726A4D0E}" srcOrd="5" destOrd="0" presId="urn:microsoft.com/office/officeart/2005/8/layout/hChevron3"/>
    <dgm:cxn modelId="{43CCE7FD-C18D-40F8-A530-11F07BB52A74}" type="presParOf" srcId="{25A24FC0-C65A-4072-B8AB-41997E8AF21C}" destId="{85F6CCE4-2B8B-41EB-990A-70A04E88621E}"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865ADE-ED7A-4D38-A03B-830FE952FF8A}" type="doc">
      <dgm:prSet loTypeId="urn:microsoft.com/office/officeart/2008/layout/VerticalCurvedList" loCatId="list" qsTypeId="urn:microsoft.com/office/officeart/2005/8/quickstyle/simple1" qsCatId="simple" csTypeId="urn:microsoft.com/office/officeart/2005/8/colors/accent6_2" csCatId="accent6" phldr="1"/>
      <dgm:spPr/>
      <dgm:t>
        <a:bodyPr/>
        <a:lstStyle/>
        <a:p>
          <a:endParaRPr lang="en-AU"/>
        </a:p>
      </dgm:t>
    </dgm:pt>
    <dgm:pt modelId="{F30DDD9F-7A85-42E5-BAE7-45A6065C667A}">
      <dgm:prSet phldrT="[Text]" custT="1"/>
      <dgm:spPr>
        <a:solidFill>
          <a:schemeClr val="bg2"/>
        </a:solidFill>
      </dgm:spPr>
      <dgm:t>
        <a:bodyPr/>
        <a:lstStyle/>
        <a:p>
          <a:r>
            <a:rPr lang="en-AU" sz="1900" dirty="0" smtClean="0">
              <a:solidFill>
                <a:schemeClr val="tx1"/>
              </a:solidFill>
            </a:rPr>
            <a:t>1. Fall arrest equipment</a:t>
          </a:r>
          <a:endParaRPr lang="en-AU" sz="1900" dirty="0">
            <a:solidFill>
              <a:schemeClr val="tx1"/>
            </a:solidFill>
          </a:endParaRPr>
        </a:p>
      </dgm:t>
    </dgm:pt>
    <dgm:pt modelId="{27645A68-F554-45BE-8D93-0149B457B4F7}" type="parTrans" cxnId="{4674EB62-311E-43CB-972B-61D5B4B1D21D}">
      <dgm:prSet/>
      <dgm:spPr/>
      <dgm:t>
        <a:bodyPr/>
        <a:lstStyle/>
        <a:p>
          <a:endParaRPr lang="en-AU" sz="1900"/>
        </a:p>
      </dgm:t>
    </dgm:pt>
    <dgm:pt modelId="{3E2CD79D-082C-4453-906D-A0105E5024A7}" type="sibTrans" cxnId="{4674EB62-311E-43CB-972B-61D5B4B1D21D}">
      <dgm:prSet/>
      <dgm:spPr>
        <a:ln>
          <a:solidFill>
            <a:schemeClr val="accent6">
              <a:lumMod val="75000"/>
            </a:schemeClr>
          </a:solidFill>
        </a:ln>
      </dgm:spPr>
      <dgm:t>
        <a:bodyPr/>
        <a:lstStyle/>
        <a:p>
          <a:endParaRPr lang="en-AU" sz="1900"/>
        </a:p>
      </dgm:t>
    </dgm:pt>
    <dgm:pt modelId="{C671F332-44B6-46F8-93F9-7B6542D0F542}">
      <dgm:prSet custT="1"/>
      <dgm:spPr>
        <a:solidFill>
          <a:schemeClr val="bg2"/>
        </a:solidFill>
      </dgm:spPr>
      <dgm:t>
        <a:bodyPr/>
        <a:lstStyle/>
        <a:p>
          <a:r>
            <a:rPr lang="en-AU" sz="1900" dirty="0" smtClean="0">
              <a:solidFill>
                <a:schemeClr val="tx1"/>
              </a:solidFill>
            </a:rPr>
            <a:t>2. Departure from OEM procedures</a:t>
          </a:r>
        </a:p>
      </dgm:t>
    </dgm:pt>
    <dgm:pt modelId="{EA388F53-B991-4FE9-B126-9D03823BF009}" type="parTrans" cxnId="{97D091DC-5F61-4B95-B10A-2B89A70390E6}">
      <dgm:prSet/>
      <dgm:spPr/>
      <dgm:t>
        <a:bodyPr/>
        <a:lstStyle/>
        <a:p>
          <a:endParaRPr lang="en-AU" sz="1900"/>
        </a:p>
      </dgm:t>
    </dgm:pt>
    <dgm:pt modelId="{94C72213-484C-42F8-A744-27E19333ED64}" type="sibTrans" cxnId="{97D091DC-5F61-4B95-B10A-2B89A70390E6}">
      <dgm:prSet/>
      <dgm:spPr/>
      <dgm:t>
        <a:bodyPr/>
        <a:lstStyle/>
        <a:p>
          <a:endParaRPr lang="en-AU" sz="1900"/>
        </a:p>
      </dgm:t>
    </dgm:pt>
    <dgm:pt modelId="{57876C57-5AC6-4E05-818C-7DD3314527B4}">
      <dgm:prSet custT="1"/>
      <dgm:spPr>
        <a:solidFill>
          <a:schemeClr val="bg2"/>
        </a:solidFill>
      </dgm:spPr>
      <dgm:t>
        <a:bodyPr/>
        <a:lstStyle/>
        <a:p>
          <a:r>
            <a:rPr lang="en-AU" sz="1900" dirty="0" smtClean="0">
              <a:solidFill>
                <a:schemeClr val="tx1"/>
              </a:solidFill>
            </a:rPr>
            <a:t>3. Run-away vehicles</a:t>
          </a:r>
        </a:p>
      </dgm:t>
    </dgm:pt>
    <dgm:pt modelId="{0C30EA33-FD0E-4AF9-99AD-00CCEA1B91C5}" type="parTrans" cxnId="{4D00A564-7D95-4A81-B5C9-C0017EE745F3}">
      <dgm:prSet/>
      <dgm:spPr/>
      <dgm:t>
        <a:bodyPr/>
        <a:lstStyle/>
        <a:p>
          <a:endParaRPr lang="en-AU" sz="1900"/>
        </a:p>
      </dgm:t>
    </dgm:pt>
    <dgm:pt modelId="{90419B60-DB16-483D-9E2A-9E33EC2847AC}" type="sibTrans" cxnId="{4D00A564-7D95-4A81-B5C9-C0017EE745F3}">
      <dgm:prSet/>
      <dgm:spPr/>
      <dgm:t>
        <a:bodyPr/>
        <a:lstStyle/>
        <a:p>
          <a:endParaRPr lang="en-AU" sz="1900"/>
        </a:p>
      </dgm:t>
    </dgm:pt>
    <dgm:pt modelId="{B0A786C4-2534-4CCC-93EC-940F7AA1BED1}">
      <dgm:prSet custT="1"/>
      <dgm:spPr>
        <a:solidFill>
          <a:schemeClr val="bg2"/>
        </a:solidFill>
      </dgm:spPr>
      <dgm:t>
        <a:bodyPr/>
        <a:lstStyle/>
        <a:p>
          <a:r>
            <a:rPr lang="en-AU" sz="1900" dirty="0" smtClean="0">
              <a:solidFill>
                <a:schemeClr val="tx1"/>
              </a:solidFill>
            </a:rPr>
            <a:t>4. Vehicles over edges</a:t>
          </a:r>
        </a:p>
      </dgm:t>
    </dgm:pt>
    <dgm:pt modelId="{8E366192-640D-4EE8-8859-409CF5A1C03A}" type="parTrans" cxnId="{F5868DDA-DA99-4A4D-9B18-6EC091C2A014}">
      <dgm:prSet/>
      <dgm:spPr/>
      <dgm:t>
        <a:bodyPr/>
        <a:lstStyle/>
        <a:p>
          <a:endParaRPr lang="en-AU" sz="1900"/>
        </a:p>
      </dgm:t>
    </dgm:pt>
    <dgm:pt modelId="{C678F52B-DB70-449E-811B-735A32F2180F}" type="sibTrans" cxnId="{F5868DDA-DA99-4A4D-9B18-6EC091C2A014}">
      <dgm:prSet/>
      <dgm:spPr/>
      <dgm:t>
        <a:bodyPr/>
        <a:lstStyle/>
        <a:p>
          <a:endParaRPr lang="en-AU" sz="1900"/>
        </a:p>
      </dgm:t>
    </dgm:pt>
    <dgm:pt modelId="{EB4D5845-6E2F-4C71-AF3B-FD6C8DEDFAB1}">
      <dgm:prSet custT="1"/>
      <dgm:spPr>
        <a:solidFill>
          <a:schemeClr val="bg2"/>
        </a:solidFill>
      </dgm:spPr>
      <dgm:t>
        <a:bodyPr/>
        <a:lstStyle/>
        <a:p>
          <a:r>
            <a:rPr lang="en-AU" sz="1900" dirty="0" smtClean="0">
              <a:solidFill>
                <a:schemeClr val="tx1"/>
              </a:solidFill>
            </a:rPr>
            <a:t>5. Vehicle collisions</a:t>
          </a:r>
        </a:p>
      </dgm:t>
    </dgm:pt>
    <dgm:pt modelId="{BF61C3C2-671D-4173-A46B-BDB9591281BF}" type="parTrans" cxnId="{965D6D32-E645-4C11-9043-5958FB40D26A}">
      <dgm:prSet/>
      <dgm:spPr/>
      <dgm:t>
        <a:bodyPr/>
        <a:lstStyle/>
        <a:p>
          <a:endParaRPr lang="en-AU" sz="1900"/>
        </a:p>
      </dgm:t>
    </dgm:pt>
    <dgm:pt modelId="{56C7352C-1B70-4562-8466-9000C060854F}" type="sibTrans" cxnId="{965D6D32-E645-4C11-9043-5958FB40D26A}">
      <dgm:prSet/>
      <dgm:spPr/>
      <dgm:t>
        <a:bodyPr/>
        <a:lstStyle/>
        <a:p>
          <a:endParaRPr lang="en-AU" sz="1900"/>
        </a:p>
      </dgm:t>
    </dgm:pt>
    <dgm:pt modelId="{5A778CEB-A0E4-4C2F-80A2-01BD9CD63B6F}" type="pres">
      <dgm:prSet presAssocID="{48865ADE-ED7A-4D38-A03B-830FE952FF8A}" presName="Name0" presStyleCnt="0">
        <dgm:presLayoutVars>
          <dgm:chMax val="7"/>
          <dgm:chPref val="7"/>
          <dgm:dir/>
        </dgm:presLayoutVars>
      </dgm:prSet>
      <dgm:spPr/>
      <dgm:t>
        <a:bodyPr/>
        <a:lstStyle/>
        <a:p>
          <a:endParaRPr lang="en-AU"/>
        </a:p>
      </dgm:t>
    </dgm:pt>
    <dgm:pt modelId="{7415A5E6-692E-42AE-9775-3BFDD74686C3}" type="pres">
      <dgm:prSet presAssocID="{48865ADE-ED7A-4D38-A03B-830FE952FF8A}" presName="Name1" presStyleCnt="0"/>
      <dgm:spPr/>
      <dgm:t>
        <a:bodyPr/>
        <a:lstStyle/>
        <a:p>
          <a:endParaRPr lang="en-AU"/>
        </a:p>
      </dgm:t>
    </dgm:pt>
    <dgm:pt modelId="{600FE122-09A8-4369-8975-42A281C371EF}" type="pres">
      <dgm:prSet presAssocID="{48865ADE-ED7A-4D38-A03B-830FE952FF8A}" presName="cycle" presStyleCnt="0"/>
      <dgm:spPr/>
      <dgm:t>
        <a:bodyPr/>
        <a:lstStyle/>
        <a:p>
          <a:endParaRPr lang="en-AU"/>
        </a:p>
      </dgm:t>
    </dgm:pt>
    <dgm:pt modelId="{C07F7724-4C1C-480A-A310-E1AA4977D1C8}" type="pres">
      <dgm:prSet presAssocID="{48865ADE-ED7A-4D38-A03B-830FE952FF8A}" presName="srcNode" presStyleLbl="node1" presStyleIdx="0" presStyleCnt="5"/>
      <dgm:spPr/>
      <dgm:t>
        <a:bodyPr/>
        <a:lstStyle/>
        <a:p>
          <a:endParaRPr lang="en-AU"/>
        </a:p>
      </dgm:t>
    </dgm:pt>
    <dgm:pt modelId="{80C05473-63E9-4014-8342-3DDC4DC6D897}" type="pres">
      <dgm:prSet presAssocID="{48865ADE-ED7A-4D38-A03B-830FE952FF8A}" presName="conn" presStyleLbl="parChTrans1D2" presStyleIdx="0" presStyleCnt="1"/>
      <dgm:spPr/>
      <dgm:t>
        <a:bodyPr/>
        <a:lstStyle/>
        <a:p>
          <a:endParaRPr lang="en-AU"/>
        </a:p>
      </dgm:t>
    </dgm:pt>
    <dgm:pt modelId="{2FCB211B-7E1A-44A3-BD8F-25BF284EBBFE}" type="pres">
      <dgm:prSet presAssocID="{48865ADE-ED7A-4D38-A03B-830FE952FF8A}" presName="extraNode" presStyleLbl="node1" presStyleIdx="0" presStyleCnt="5"/>
      <dgm:spPr/>
      <dgm:t>
        <a:bodyPr/>
        <a:lstStyle/>
        <a:p>
          <a:endParaRPr lang="en-AU"/>
        </a:p>
      </dgm:t>
    </dgm:pt>
    <dgm:pt modelId="{E9F20996-8BAE-4595-8715-C45B7D2BD6A1}" type="pres">
      <dgm:prSet presAssocID="{48865ADE-ED7A-4D38-A03B-830FE952FF8A}" presName="dstNode" presStyleLbl="node1" presStyleIdx="0" presStyleCnt="5"/>
      <dgm:spPr/>
      <dgm:t>
        <a:bodyPr/>
        <a:lstStyle/>
        <a:p>
          <a:endParaRPr lang="en-AU"/>
        </a:p>
      </dgm:t>
    </dgm:pt>
    <dgm:pt modelId="{5E8ABDA6-09FF-484A-9C59-0CF9B3905E4B}" type="pres">
      <dgm:prSet presAssocID="{F30DDD9F-7A85-42E5-BAE7-45A6065C667A}" presName="text_1" presStyleLbl="node1" presStyleIdx="0" presStyleCnt="5">
        <dgm:presLayoutVars>
          <dgm:bulletEnabled val="1"/>
        </dgm:presLayoutVars>
      </dgm:prSet>
      <dgm:spPr/>
      <dgm:t>
        <a:bodyPr/>
        <a:lstStyle/>
        <a:p>
          <a:endParaRPr lang="en-AU"/>
        </a:p>
      </dgm:t>
    </dgm:pt>
    <dgm:pt modelId="{78FC4743-79B6-42F0-8D83-269CCF7F2A06}" type="pres">
      <dgm:prSet presAssocID="{F30DDD9F-7A85-42E5-BAE7-45A6065C667A}" presName="accent_1" presStyleCnt="0"/>
      <dgm:spPr/>
      <dgm:t>
        <a:bodyPr/>
        <a:lstStyle/>
        <a:p>
          <a:endParaRPr lang="en-AU"/>
        </a:p>
      </dgm:t>
    </dgm:pt>
    <dgm:pt modelId="{3F37DE27-AE2A-4FA8-956C-E927E2BF1DEC}" type="pres">
      <dgm:prSet presAssocID="{F30DDD9F-7A85-42E5-BAE7-45A6065C667A}" presName="accentRepeatNode" presStyleLbl="solidFgAcc1" presStyleIdx="0" presStyleCnt="5"/>
      <dgm:spPr>
        <a:ln>
          <a:solidFill>
            <a:srgbClr val="CF5E31"/>
          </a:solidFill>
        </a:ln>
      </dgm:spPr>
      <dgm:t>
        <a:bodyPr/>
        <a:lstStyle/>
        <a:p>
          <a:endParaRPr lang="en-AU"/>
        </a:p>
      </dgm:t>
    </dgm:pt>
    <dgm:pt modelId="{B1F257A0-7B2E-4AE9-A319-F633E4DBC711}" type="pres">
      <dgm:prSet presAssocID="{C671F332-44B6-46F8-93F9-7B6542D0F542}" presName="text_2" presStyleLbl="node1" presStyleIdx="1" presStyleCnt="5">
        <dgm:presLayoutVars>
          <dgm:bulletEnabled val="1"/>
        </dgm:presLayoutVars>
      </dgm:prSet>
      <dgm:spPr/>
      <dgm:t>
        <a:bodyPr/>
        <a:lstStyle/>
        <a:p>
          <a:endParaRPr lang="en-AU"/>
        </a:p>
      </dgm:t>
    </dgm:pt>
    <dgm:pt modelId="{0E7CDAA5-ABE1-47BF-B965-1755BFD77BFF}" type="pres">
      <dgm:prSet presAssocID="{C671F332-44B6-46F8-93F9-7B6542D0F542}" presName="accent_2" presStyleCnt="0"/>
      <dgm:spPr/>
      <dgm:t>
        <a:bodyPr/>
        <a:lstStyle/>
        <a:p>
          <a:endParaRPr lang="en-AU"/>
        </a:p>
      </dgm:t>
    </dgm:pt>
    <dgm:pt modelId="{DA8EA1BD-290A-4BA6-9DEA-236523B161FF}" type="pres">
      <dgm:prSet presAssocID="{C671F332-44B6-46F8-93F9-7B6542D0F542}" presName="accentRepeatNode" presStyleLbl="solidFgAcc1" presStyleIdx="1" presStyleCnt="5"/>
      <dgm:spPr>
        <a:ln>
          <a:solidFill>
            <a:srgbClr val="CF5E31"/>
          </a:solidFill>
        </a:ln>
      </dgm:spPr>
      <dgm:t>
        <a:bodyPr/>
        <a:lstStyle/>
        <a:p>
          <a:endParaRPr lang="en-AU"/>
        </a:p>
      </dgm:t>
    </dgm:pt>
    <dgm:pt modelId="{53D91CE7-65A6-4528-A476-3DA2BE282346}" type="pres">
      <dgm:prSet presAssocID="{57876C57-5AC6-4E05-818C-7DD3314527B4}" presName="text_3" presStyleLbl="node1" presStyleIdx="2" presStyleCnt="5">
        <dgm:presLayoutVars>
          <dgm:bulletEnabled val="1"/>
        </dgm:presLayoutVars>
      </dgm:prSet>
      <dgm:spPr/>
      <dgm:t>
        <a:bodyPr/>
        <a:lstStyle/>
        <a:p>
          <a:endParaRPr lang="en-AU"/>
        </a:p>
      </dgm:t>
    </dgm:pt>
    <dgm:pt modelId="{E4756FAD-F676-405A-B349-9721D0A197B9}" type="pres">
      <dgm:prSet presAssocID="{57876C57-5AC6-4E05-818C-7DD3314527B4}" presName="accent_3" presStyleCnt="0"/>
      <dgm:spPr/>
      <dgm:t>
        <a:bodyPr/>
        <a:lstStyle/>
        <a:p>
          <a:endParaRPr lang="en-AU"/>
        </a:p>
      </dgm:t>
    </dgm:pt>
    <dgm:pt modelId="{531EC3D9-0CB0-4721-A9C3-660A7620359A}" type="pres">
      <dgm:prSet presAssocID="{57876C57-5AC6-4E05-818C-7DD3314527B4}" presName="accentRepeatNode" presStyleLbl="solidFgAcc1" presStyleIdx="2" presStyleCnt="5"/>
      <dgm:spPr>
        <a:ln>
          <a:solidFill>
            <a:srgbClr val="CF5E31"/>
          </a:solidFill>
        </a:ln>
      </dgm:spPr>
      <dgm:t>
        <a:bodyPr/>
        <a:lstStyle/>
        <a:p>
          <a:endParaRPr lang="en-AU"/>
        </a:p>
      </dgm:t>
    </dgm:pt>
    <dgm:pt modelId="{E70E04F3-01D0-414D-896E-D0D63A56E07D}" type="pres">
      <dgm:prSet presAssocID="{B0A786C4-2534-4CCC-93EC-940F7AA1BED1}" presName="text_4" presStyleLbl="node1" presStyleIdx="3" presStyleCnt="5">
        <dgm:presLayoutVars>
          <dgm:bulletEnabled val="1"/>
        </dgm:presLayoutVars>
      </dgm:prSet>
      <dgm:spPr/>
      <dgm:t>
        <a:bodyPr/>
        <a:lstStyle/>
        <a:p>
          <a:endParaRPr lang="en-AU"/>
        </a:p>
      </dgm:t>
    </dgm:pt>
    <dgm:pt modelId="{168ED850-299A-4531-8DE4-3B55C9349771}" type="pres">
      <dgm:prSet presAssocID="{B0A786C4-2534-4CCC-93EC-940F7AA1BED1}" presName="accent_4" presStyleCnt="0"/>
      <dgm:spPr/>
      <dgm:t>
        <a:bodyPr/>
        <a:lstStyle/>
        <a:p>
          <a:endParaRPr lang="en-AU"/>
        </a:p>
      </dgm:t>
    </dgm:pt>
    <dgm:pt modelId="{6C74C009-FB88-437F-A4D6-48DF18FEF0BD}" type="pres">
      <dgm:prSet presAssocID="{B0A786C4-2534-4CCC-93EC-940F7AA1BED1}" presName="accentRepeatNode" presStyleLbl="solidFgAcc1" presStyleIdx="3" presStyleCnt="5"/>
      <dgm:spPr>
        <a:ln>
          <a:solidFill>
            <a:srgbClr val="CF5E31"/>
          </a:solidFill>
        </a:ln>
      </dgm:spPr>
      <dgm:t>
        <a:bodyPr/>
        <a:lstStyle/>
        <a:p>
          <a:endParaRPr lang="en-AU"/>
        </a:p>
      </dgm:t>
    </dgm:pt>
    <dgm:pt modelId="{7C12A1C9-0226-4E17-9DF5-D593A8D45C23}" type="pres">
      <dgm:prSet presAssocID="{EB4D5845-6E2F-4C71-AF3B-FD6C8DEDFAB1}" presName="text_5" presStyleLbl="node1" presStyleIdx="4" presStyleCnt="5">
        <dgm:presLayoutVars>
          <dgm:bulletEnabled val="1"/>
        </dgm:presLayoutVars>
      </dgm:prSet>
      <dgm:spPr/>
      <dgm:t>
        <a:bodyPr/>
        <a:lstStyle/>
        <a:p>
          <a:endParaRPr lang="en-AU"/>
        </a:p>
      </dgm:t>
    </dgm:pt>
    <dgm:pt modelId="{99441568-5C50-42C9-A48B-F57F928AFE5B}" type="pres">
      <dgm:prSet presAssocID="{EB4D5845-6E2F-4C71-AF3B-FD6C8DEDFAB1}" presName="accent_5" presStyleCnt="0"/>
      <dgm:spPr/>
      <dgm:t>
        <a:bodyPr/>
        <a:lstStyle/>
        <a:p>
          <a:endParaRPr lang="en-AU"/>
        </a:p>
      </dgm:t>
    </dgm:pt>
    <dgm:pt modelId="{75DB057B-6D09-4B1A-8FF7-46C10B0D539F}" type="pres">
      <dgm:prSet presAssocID="{EB4D5845-6E2F-4C71-AF3B-FD6C8DEDFAB1}" presName="accentRepeatNode" presStyleLbl="solidFgAcc1" presStyleIdx="4" presStyleCnt="5"/>
      <dgm:spPr>
        <a:ln>
          <a:solidFill>
            <a:srgbClr val="CF5E31"/>
          </a:solidFill>
        </a:ln>
      </dgm:spPr>
      <dgm:t>
        <a:bodyPr/>
        <a:lstStyle/>
        <a:p>
          <a:endParaRPr lang="en-AU"/>
        </a:p>
      </dgm:t>
    </dgm:pt>
  </dgm:ptLst>
  <dgm:cxnLst>
    <dgm:cxn modelId="{4674EB62-311E-43CB-972B-61D5B4B1D21D}" srcId="{48865ADE-ED7A-4D38-A03B-830FE952FF8A}" destId="{F30DDD9F-7A85-42E5-BAE7-45A6065C667A}" srcOrd="0" destOrd="0" parTransId="{27645A68-F554-45BE-8D93-0149B457B4F7}" sibTransId="{3E2CD79D-082C-4453-906D-A0105E5024A7}"/>
    <dgm:cxn modelId="{4D00A564-7D95-4A81-B5C9-C0017EE745F3}" srcId="{48865ADE-ED7A-4D38-A03B-830FE952FF8A}" destId="{57876C57-5AC6-4E05-818C-7DD3314527B4}" srcOrd="2" destOrd="0" parTransId="{0C30EA33-FD0E-4AF9-99AD-00CCEA1B91C5}" sibTransId="{90419B60-DB16-483D-9E2A-9E33EC2847AC}"/>
    <dgm:cxn modelId="{F0E5C29F-31D3-485B-8388-D21E601E63B0}" type="presOf" srcId="{3E2CD79D-082C-4453-906D-A0105E5024A7}" destId="{80C05473-63E9-4014-8342-3DDC4DC6D897}" srcOrd="0" destOrd="0" presId="urn:microsoft.com/office/officeart/2008/layout/VerticalCurvedList"/>
    <dgm:cxn modelId="{F5868DDA-DA99-4A4D-9B18-6EC091C2A014}" srcId="{48865ADE-ED7A-4D38-A03B-830FE952FF8A}" destId="{B0A786C4-2534-4CCC-93EC-940F7AA1BED1}" srcOrd="3" destOrd="0" parTransId="{8E366192-640D-4EE8-8859-409CF5A1C03A}" sibTransId="{C678F52B-DB70-449E-811B-735A32F2180F}"/>
    <dgm:cxn modelId="{67C51230-CDD7-4B70-A913-151117DCC59D}" type="presOf" srcId="{48865ADE-ED7A-4D38-A03B-830FE952FF8A}" destId="{5A778CEB-A0E4-4C2F-80A2-01BD9CD63B6F}" srcOrd="0" destOrd="0" presId="urn:microsoft.com/office/officeart/2008/layout/VerticalCurvedList"/>
    <dgm:cxn modelId="{9D9DC3DD-030F-416F-9593-330C67EC1F30}" type="presOf" srcId="{EB4D5845-6E2F-4C71-AF3B-FD6C8DEDFAB1}" destId="{7C12A1C9-0226-4E17-9DF5-D593A8D45C23}" srcOrd="0" destOrd="0" presId="urn:microsoft.com/office/officeart/2008/layout/VerticalCurvedList"/>
    <dgm:cxn modelId="{47E38E36-C0B9-484F-9EE0-1A66CB48C777}" type="presOf" srcId="{F30DDD9F-7A85-42E5-BAE7-45A6065C667A}" destId="{5E8ABDA6-09FF-484A-9C59-0CF9B3905E4B}" srcOrd="0" destOrd="0" presId="urn:microsoft.com/office/officeart/2008/layout/VerticalCurvedList"/>
    <dgm:cxn modelId="{01DE2D89-C239-4622-BEFE-761BF6191A14}" type="presOf" srcId="{B0A786C4-2534-4CCC-93EC-940F7AA1BED1}" destId="{E70E04F3-01D0-414D-896E-D0D63A56E07D}" srcOrd="0" destOrd="0" presId="urn:microsoft.com/office/officeart/2008/layout/VerticalCurvedList"/>
    <dgm:cxn modelId="{FB58F1E4-502D-4985-B0E5-43363B8EE074}" type="presOf" srcId="{57876C57-5AC6-4E05-818C-7DD3314527B4}" destId="{53D91CE7-65A6-4528-A476-3DA2BE282346}" srcOrd="0" destOrd="0" presId="urn:microsoft.com/office/officeart/2008/layout/VerticalCurvedList"/>
    <dgm:cxn modelId="{97D091DC-5F61-4B95-B10A-2B89A70390E6}" srcId="{48865ADE-ED7A-4D38-A03B-830FE952FF8A}" destId="{C671F332-44B6-46F8-93F9-7B6542D0F542}" srcOrd="1" destOrd="0" parTransId="{EA388F53-B991-4FE9-B126-9D03823BF009}" sibTransId="{94C72213-484C-42F8-A744-27E19333ED64}"/>
    <dgm:cxn modelId="{965D6D32-E645-4C11-9043-5958FB40D26A}" srcId="{48865ADE-ED7A-4D38-A03B-830FE952FF8A}" destId="{EB4D5845-6E2F-4C71-AF3B-FD6C8DEDFAB1}" srcOrd="4" destOrd="0" parTransId="{BF61C3C2-671D-4173-A46B-BDB9591281BF}" sibTransId="{56C7352C-1B70-4562-8466-9000C060854F}"/>
    <dgm:cxn modelId="{34C66654-89F5-4BC1-BF89-782AD9E0D131}" type="presOf" srcId="{C671F332-44B6-46F8-93F9-7B6542D0F542}" destId="{B1F257A0-7B2E-4AE9-A319-F633E4DBC711}" srcOrd="0" destOrd="0" presId="urn:microsoft.com/office/officeart/2008/layout/VerticalCurvedList"/>
    <dgm:cxn modelId="{E820F16C-B17E-4FAF-8425-792E321D5BDF}" type="presParOf" srcId="{5A778CEB-A0E4-4C2F-80A2-01BD9CD63B6F}" destId="{7415A5E6-692E-42AE-9775-3BFDD74686C3}" srcOrd="0" destOrd="0" presId="urn:microsoft.com/office/officeart/2008/layout/VerticalCurvedList"/>
    <dgm:cxn modelId="{F76A0F95-CC70-467A-A029-5F1C3974FDB2}" type="presParOf" srcId="{7415A5E6-692E-42AE-9775-3BFDD74686C3}" destId="{600FE122-09A8-4369-8975-42A281C371EF}" srcOrd="0" destOrd="0" presId="urn:microsoft.com/office/officeart/2008/layout/VerticalCurvedList"/>
    <dgm:cxn modelId="{54265D26-FAF8-487A-B035-BFC7245B735F}" type="presParOf" srcId="{600FE122-09A8-4369-8975-42A281C371EF}" destId="{C07F7724-4C1C-480A-A310-E1AA4977D1C8}" srcOrd="0" destOrd="0" presId="urn:microsoft.com/office/officeart/2008/layout/VerticalCurvedList"/>
    <dgm:cxn modelId="{22B77116-D5CE-4556-B18C-8690C0C934EC}" type="presParOf" srcId="{600FE122-09A8-4369-8975-42A281C371EF}" destId="{80C05473-63E9-4014-8342-3DDC4DC6D897}" srcOrd="1" destOrd="0" presId="urn:microsoft.com/office/officeart/2008/layout/VerticalCurvedList"/>
    <dgm:cxn modelId="{F8AB12B9-3FFB-47CB-98F2-E6D3AB12D1EE}" type="presParOf" srcId="{600FE122-09A8-4369-8975-42A281C371EF}" destId="{2FCB211B-7E1A-44A3-BD8F-25BF284EBBFE}" srcOrd="2" destOrd="0" presId="urn:microsoft.com/office/officeart/2008/layout/VerticalCurvedList"/>
    <dgm:cxn modelId="{8A203E96-C07C-45D3-A0E8-46C19CDD535C}" type="presParOf" srcId="{600FE122-09A8-4369-8975-42A281C371EF}" destId="{E9F20996-8BAE-4595-8715-C45B7D2BD6A1}" srcOrd="3" destOrd="0" presId="urn:microsoft.com/office/officeart/2008/layout/VerticalCurvedList"/>
    <dgm:cxn modelId="{5D8CE37E-3331-4884-A405-55CBD1308A61}" type="presParOf" srcId="{7415A5E6-692E-42AE-9775-3BFDD74686C3}" destId="{5E8ABDA6-09FF-484A-9C59-0CF9B3905E4B}" srcOrd="1" destOrd="0" presId="urn:microsoft.com/office/officeart/2008/layout/VerticalCurvedList"/>
    <dgm:cxn modelId="{5A3B9F5F-CD7A-4156-B4BC-113E650AAD18}" type="presParOf" srcId="{7415A5E6-692E-42AE-9775-3BFDD74686C3}" destId="{78FC4743-79B6-42F0-8D83-269CCF7F2A06}" srcOrd="2" destOrd="0" presId="urn:microsoft.com/office/officeart/2008/layout/VerticalCurvedList"/>
    <dgm:cxn modelId="{C44BE4D8-2807-46F1-B712-27BA61A2F9C4}" type="presParOf" srcId="{78FC4743-79B6-42F0-8D83-269CCF7F2A06}" destId="{3F37DE27-AE2A-4FA8-956C-E927E2BF1DEC}" srcOrd="0" destOrd="0" presId="urn:microsoft.com/office/officeart/2008/layout/VerticalCurvedList"/>
    <dgm:cxn modelId="{8CDD4AF6-48F5-4BB1-AA04-AB2E93D815F6}" type="presParOf" srcId="{7415A5E6-692E-42AE-9775-3BFDD74686C3}" destId="{B1F257A0-7B2E-4AE9-A319-F633E4DBC711}" srcOrd="3" destOrd="0" presId="urn:microsoft.com/office/officeart/2008/layout/VerticalCurvedList"/>
    <dgm:cxn modelId="{644B24FF-7679-4BDB-856B-34CBDA164C83}" type="presParOf" srcId="{7415A5E6-692E-42AE-9775-3BFDD74686C3}" destId="{0E7CDAA5-ABE1-47BF-B965-1755BFD77BFF}" srcOrd="4" destOrd="0" presId="urn:microsoft.com/office/officeart/2008/layout/VerticalCurvedList"/>
    <dgm:cxn modelId="{8A23C057-9DAC-4356-9CC0-831890BEF380}" type="presParOf" srcId="{0E7CDAA5-ABE1-47BF-B965-1755BFD77BFF}" destId="{DA8EA1BD-290A-4BA6-9DEA-236523B161FF}" srcOrd="0" destOrd="0" presId="urn:microsoft.com/office/officeart/2008/layout/VerticalCurvedList"/>
    <dgm:cxn modelId="{E16A9961-1A56-49C2-8ECD-F53325DAD56F}" type="presParOf" srcId="{7415A5E6-692E-42AE-9775-3BFDD74686C3}" destId="{53D91CE7-65A6-4528-A476-3DA2BE282346}" srcOrd="5" destOrd="0" presId="urn:microsoft.com/office/officeart/2008/layout/VerticalCurvedList"/>
    <dgm:cxn modelId="{A3355C8A-EFFD-47A9-B40B-D18FABD69DE9}" type="presParOf" srcId="{7415A5E6-692E-42AE-9775-3BFDD74686C3}" destId="{E4756FAD-F676-405A-B349-9721D0A197B9}" srcOrd="6" destOrd="0" presId="urn:microsoft.com/office/officeart/2008/layout/VerticalCurvedList"/>
    <dgm:cxn modelId="{DD1AD508-8D9E-4F79-A941-B1B542C95CAE}" type="presParOf" srcId="{E4756FAD-F676-405A-B349-9721D0A197B9}" destId="{531EC3D9-0CB0-4721-A9C3-660A7620359A}" srcOrd="0" destOrd="0" presId="urn:microsoft.com/office/officeart/2008/layout/VerticalCurvedList"/>
    <dgm:cxn modelId="{5DFBE27D-70C7-45BF-887F-6EECDE426D89}" type="presParOf" srcId="{7415A5E6-692E-42AE-9775-3BFDD74686C3}" destId="{E70E04F3-01D0-414D-896E-D0D63A56E07D}" srcOrd="7" destOrd="0" presId="urn:microsoft.com/office/officeart/2008/layout/VerticalCurvedList"/>
    <dgm:cxn modelId="{F7294CBB-8A01-459B-A458-E0B62E9C31E5}" type="presParOf" srcId="{7415A5E6-692E-42AE-9775-3BFDD74686C3}" destId="{168ED850-299A-4531-8DE4-3B55C9349771}" srcOrd="8" destOrd="0" presId="urn:microsoft.com/office/officeart/2008/layout/VerticalCurvedList"/>
    <dgm:cxn modelId="{D47B778A-CDEC-4090-A5D5-AD721CC30FE7}" type="presParOf" srcId="{168ED850-299A-4531-8DE4-3B55C9349771}" destId="{6C74C009-FB88-437F-A4D6-48DF18FEF0BD}" srcOrd="0" destOrd="0" presId="urn:microsoft.com/office/officeart/2008/layout/VerticalCurvedList"/>
    <dgm:cxn modelId="{4D6AC781-BF03-4448-9B5D-BF535D05EF7B}" type="presParOf" srcId="{7415A5E6-692E-42AE-9775-3BFDD74686C3}" destId="{7C12A1C9-0226-4E17-9DF5-D593A8D45C23}" srcOrd="9" destOrd="0" presId="urn:microsoft.com/office/officeart/2008/layout/VerticalCurvedList"/>
    <dgm:cxn modelId="{F4149CF3-58E8-48F5-A6C3-CFE66459ADEF}" type="presParOf" srcId="{7415A5E6-692E-42AE-9775-3BFDD74686C3}" destId="{99441568-5C50-42C9-A48B-F57F928AFE5B}" srcOrd="10" destOrd="0" presId="urn:microsoft.com/office/officeart/2008/layout/VerticalCurvedList"/>
    <dgm:cxn modelId="{F3675986-24B1-441E-AC19-47320B53C032}" type="presParOf" srcId="{99441568-5C50-42C9-A48B-F57F928AFE5B}" destId="{75DB057B-6D09-4B1A-8FF7-46C10B0D539F}"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B73C945-382B-48CE-A684-AB57B87DB67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AU"/>
        </a:p>
      </dgm:t>
    </dgm:pt>
    <dgm:pt modelId="{423D6B1E-0BF8-49C1-B89D-2E640E0C2502}">
      <dgm:prSet custT="1"/>
      <dgm:spPr>
        <a:solidFill>
          <a:schemeClr val="bg2"/>
        </a:solidFill>
      </dgm:spPr>
      <dgm:t>
        <a:bodyPr/>
        <a:lstStyle/>
        <a:p>
          <a:r>
            <a:rPr lang="en-AU" sz="1900" dirty="0" smtClean="0">
              <a:solidFill>
                <a:schemeClr val="tx1"/>
              </a:solidFill>
            </a:rPr>
            <a:t>6. Electrical contacts</a:t>
          </a:r>
          <a:endParaRPr lang="en-AU" sz="1900" dirty="0">
            <a:solidFill>
              <a:schemeClr val="tx1"/>
            </a:solidFill>
          </a:endParaRPr>
        </a:p>
      </dgm:t>
    </dgm:pt>
    <dgm:pt modelId="{354F8C4B-1B4E-4CDA-B28E-3EB1B90BF5BA}" type="parTrans" cxnId="{F42F1EA7-9B7D-4D7F-A298-E44647E6F49F}">
      <dgm:prSet/>
      <dgm:spPr/>
      <dgm:t>
        <a:bodyPr/>
        <a:lstStyle/>
        <a:p>
          <a:endParaRPr lang="en-AU" sz="1900"/>
        </a:p>
      </dgm:t>
    </dgm:pt>
    <dgm:pt modelId="{501477D6-E9EC-4047-A8A1-66ED326F5514}" type="sibTrans" cxnId="{F42F1EA7-9B7D-4D7F-A298-E44647E6F49F}">
      <dgm:prSet/>
      <dgm:spPr>
        <a:ln>
          <a:solidFill>
            <a:schemeClr val="accent6">
              <a:lumMod val="75000"/>
            </a:schemeClr>
          </a:solidFill>
        </a:ln>
      </dgm:spPr>
      <dgm:t>
        <a:bodyPr/>
        <a:lstStyle/>
        <a:p>
          <a:endParaRPr lang="en-AU" sz="1900"/>
        </a:p>
      </dgm:t>
    </dgm:pt>
    <dgm:pt modelId="{3C5F57D9-DED3-42F9-AE4D-8AE1764D9F1D}">
      <dgm:prSet custT="1"/>
      <dgm:spPr>
        <a:solidFill>
          <a:schemeClr val="bg2"/>
        </a:solidFill>
      </dgm:spPr>
      <dgm:t>
        <a:bodyPr/>
        <a:lstStyle/>
        <a:p>
          <a:r>
            <a:rPr lang="en-AU" sz="1900" dirty="0" smtClean="0">
              <a:solidFill>
                <a:schemeClr val="tx1"/>
              </a:solidFill>
            </a:rPr>
            <a:t>7. Rock falls</a:t>
          </a:r>
        </a:p>
      </dgm:t>
    </dgm:pt>
    <dgm:pt modelId="{8841CD66-73DE-4547-A5C6-D4BB5026DCE3}" type="parTrans" cxnId="{557548DE-A6A6-4CF7-86EA-D061B92FA30B}">
      <dgm:prSet/>
      <dgm:spPr/>
      <dgm:t>
        <a:bodyPr/>
        <a:lstStyle/>
        <a:p>
          <a:endParaRPr lang="en-AU" sz="1900"/>
        </a:p>
      </dgm:t>
    </dgm:pt>
    <dgm:pt modelId="{C0ABEE43-BCDA-4FF3-A6BF-5E90AF815C2A}" type="sibTrans" cxnId="{557548DE-A6A6-4CF7-86EA-D061B92FA30B}">
      <dgm:prSet/>
      <dgm:spPr/>
      <dgm:t>
        <a:bodyPr/>
        <a:lstStyle/>
        <a:p>
          <a:endParaRPr lang="en-AU" sz="1900"/>
        </a:p>
      </dgm:t>
    </dgm:pt>
    <dgm:pt modelId="{9129C473-4358-4C1F-855B-4E32FA811DA2}">
      <dgm:prSet custT="1"/>
      <dgm:spPr>
        <a:solidFill>
          <a:schemeClr val="bg2"/>
        </a:solidFill>
      </dgm:spPr>
      <dgm:t>
        <a:bodyPr/>
        <a:lstStyle/>
        <a:p>
          <a:r>
            <a:rPr lang="en-AU" sz="1900" dirty="0" smtClean="0">
              <a:solidFill>
                <a:schemeClr val="tx1"/>
              </a:solidFill>
            </a:rPr>
            <a:t>8. Pit wall failures</a:t>
          </a:r>
        </a:p>
      </dgm:t>
    </dgm:pt>
    <dgm:pt modelId="{41CDB24E-1100-4A3B-B5EF-8DD278EE1A03}" type="parTrans" cxnId="{DBD1CF6D-F473-49AF-8555-36872D01C3CA}">
      <dgm:prSet/>
      <dgm:spPr/>
      <dgm:t>
        <a:bodyPr/>
        <a:lstStyle/>
        <a:p>
          <a:endParaRPr lang="en-AU" sz="1900"/>
        </a:p>
      </dgm:t>
    </dgm:pt>
    <dgm:pt modelId="{ED7D9E91-F36A-4A82-A45C-03A25B6C2327}" type="sibTrans" cxnId="{DBD1CF6D-F473-49AF-8555-36872D01C3CA}">
      <dgm:prSet/>
      <dgm:spPr/>
      <dgm:t>
        <a:bodyPr/>
        <a:lstStyle/>
        <a:p>
          <a:endParaRPr lang="en-AU" sz="1900"/>
        </a:p>
      </dgm:t>
    </dgm:pt>
    <dgm:pt modelId="{D95C02FB-2E51-470D-8286-9FB267F48C94}">
      <dgm:prSet custT="1"/>
      <dgm:spPr>
        <a:solidFill>
          <a:schemeClr val="bg2"/>
        </a:solidFill>
      </dgm:spPr>
      <dgm:t>
        <a:bodyPr/>
        <a:lstStyle/>
        <a:p>
          <a:r>
            <a:rPr lang="en-AU" sz="1900" dirty="0" smtClean="0">
              <a:solidFill>
                <a:schemeClr val="tx1"/>
              </a:solidFill>
            </a:rPr>
            <a:t>9. Inrush situations</a:t>
          </a:r>
        </a:p>
      </dgm:t>
    </dgm:pt>
    <dgm:pt modelId="{1DF5B558-629C-4AAB-B853-F5A817C87834}" type="parTrans" cxnId="{53EE8DD3-962A-4247-9AEF-E6148F683020}">
      <dgm:prSet/>
      <dgm:spPr/>
      <dgm:t>
        <a:bodyPr/>
        <a:lstStyle/>
        <a:p>
          <a:endParaRPr lang="en-AU" sz="1900"/>
        </a:p>
      </dgm:t>
    </dgm:pt>
    <dgm:pt modelId="{A7356C50-C92C-4ADD-8C72-8F20A7D53C3C}" type="sibTrans" cxnId="{53EE8DD3-962A-4247-9AEF-E6148F683020}">
      <dgm:prSet/>
      <dgm:spPr/>
      <dgm:t>
        <a:bodyPr/>
        <a:lstStyle/>
        <a:p>
          <a:endParaRPr lang="en-AU" sz="1900"/>
        </a:p>
      </dgm:t>
    </dgm:pt>
    <dgm:pt modelId="{30BBA140-E4B4-407F-99F5-9BE6C3223868}">
      <dgm:prSet custT="1"/>
      <dgm:spPr>
        <a:solidFill>
          <a:schemeClr val="bg2"/>
        </a:solidFill>
      </dgm:spPr>
      <dgm:t>
        <a:bodyPr/>
        <a:lstStyle/>
        <a:p>
          <a:r>
            <a:rPr lang="en-AU" sz="1900" dirty="0" smtClean="0">
              <a:solidFill>
                <a:schemeClr val="tx1"/>
              </a:solidFill>
            </a:rPr>
            <a:t>10. Tyre handling</a:t>
          </a:r>
        </a:p>
      </dgm:t>
    </dgm:pt>
    <dgm:pt modelId="{F1E9F237-3F25-4E81-80AC-49D2C6E570AE}" type="parTrans" cxnId="{00089BBB-F85C-4C22-B3E7-E3CE64BB3AE8}">
      <dgm:prSet/>
      <dgm:spPr/>
      <dgm:t>
        <a:bodyPr/>
        <a:lstStyle/>
        <a:p>
          <a:endParaRPr lang="en-AU" sz="1900"/>
        </a:p>
      </dgm:t>
    </dgm:pt>
    <dgm:pt modelId="{FD205A54-DC14-4EAF-B9E3-B619CF44C630}" type="sibTrans" cxnId="{00089BBB-F85C-4C22-B3E7-E3CE64BB3AE8}">
      <dgm:prSet/>
      <dgm:spPr/>
      <dgm:t>
        <a:bodyPr/>
        <a:lstStyle/>
        <a:p>
          <a:endParaRPr lang="en-AU" sz="1900"/>
        </a:p>
      </dgm:t>
    </dgm:pt>
    <dgm:pt modelId="{742F2837-571E-4965-8590-22263374FFE2}" type="pres">
      <dgm:prSet presAssocID="{6B73C945-382B-48CE-A684-AB57B87DB677}" presName="Name0" presStyleCnt="0">
        <dgm:presLayoutVars>
          <dgm:chMax val="7"/>
          <dgm:chPref val="7"/>
          <dgm:dir/>
        </dgm:presLayoutVars>
      </dgm:prSet>
      <dgm:spPr/>
      <dgm:t>
        <a:bodyPr/>
        <a:lstStyle/>
        <a:p>
          <a:endParaRPr lang="en-AU"/>
        </a:p>
      </dgm:t>
    </dgm:pt>
    <dgm:pt modelId="{8EA10685-54A8-48D5-9329-6E60E920F609}" type="pres">
      <dgm:prSet presAssocID="{6B73C945-382B-48CE-A684-AB57B87DB677}" presName="Name1" presStyleCnt="0"/>
      <dgm:spPr/>
    </dgm:pt>
    <dgm:pt modelId="{56A2A97C-36B6-45BE-A004-1A9251407FC1}" type="pres">
      <dgm:prSet presAssocID="{6B73C945-382B-48CE-A684-AB57B87DB677}" presName="cycle" presStyleCnt="0"/>
      <dgm:spPr/>
    </dgm:pt>
    <dgm:pt modelId="{1225E616-179B-44B8-8AAE-E3E774B57EA5}" type="pres">
      <dgm:prSet presAssocID="{6B73C945-382B-48CE-A684-AB57B87DB677}" presName="srcNode" presStyleLbl="node1" presStyleIdx="0" presStyleCnt="5"/>
      <dgm:spPr/>
    </dgm:pt>
    <dgm:pt modelId="{FC9EB13B-DE59-49C4-88C1-4D623BD7D09E}" type="pres">
      <dgm:prSet presAssocID="{6B73C945-382B-48CE-A684-AB57B87DB677}" presName="conn" presStyleLbl="parChTrans1D2" presStyleIdx="0" presStyleCnt="1"/>
      <dgm:spPr/>
      <dgm:t>
        <a:bodyPr/>
        <a:lstStyle/>
        <a:p>
          <a:endParaRPr lang="en-AU"/>
        </a:p>
      </dgm:t>
    </dgm:pt>
    <dgm:pt modelId="{73717012-39A3-4010-A237-595CA9E526DD}" type="pres">
      <dgm:prSet presAssocID="{6B73C945-382B-48CE-A684-AB57B87DB677}" presName="extraNode" presStyleLbl="node1" presStyleIdx="0" presStyleCnt="5"/>
      <dgm:spPr/>
    </dgm:pt>
    <dgm:pt modelId="{FA1D6AB4-DD20-4753-B99C-825CFABC5403}" type="pres">
      <dgm:prSet presAssocID="{6B73C945-382B-48CE-A684-AB57B87DB677}" presName="dstNode" presStyleLbl="node1" presStyleIdx="0" presStyleCnt="5"/>
      <dgm:spPr/>
    </dgm:pt>
    <dgm:pt modelId="{96A1F0D3-EEE5-4EDD-B305-0F5D7C25E612}" type="pres">
      <dgm:prSet presAssocID="{423D6B1E-0BF8-49C1-B89D-2E640E0C2502}" presName="text_1" presStyleLbl="node1" presStyleIdx="0" presStyleCnt="5">
        <dgm:presLayoutVars>
          <dgm:bulletEnabled val="1"/>
        </dgm:presLayoutVars>
      </dgm:prSet>
      <dgm:spPr/>
      <dgm:t>
        <a:bodyPr/>
        <a:lstStyle/>
        <a:p>
          <a:endParaRPr lang="en-AU"/>
        </a:p>
      </dgm:t>
    </dgm:pt>
    <dgm:pt modelId="{AFDA3E00-DBC9-45AA-BA76-9583C4073A37}" type="pres">
      <dgm:prSet presAssocID="{423D6B1E-0BF8-49C1-B89D-2E640E0C2502}" presName="accent_1" presStyleCnt="0"/>
      <dgm:spPr/>
    </dgm:pt>
    <dgm:pt modelId="{B9C16442-D7C9-4B0B-BE5E-D76D4AABA0EC}" type="pres">
      <dgm:prSet presAssocID="{423D6B1E-0BF8-49C1-B89D-2E640E0C2502}" presName="accentRepeatNode" presStyleLbl="solidFgAcc1" presStyleIdx="0" presStyleCnt="5"/>
      <dgm:spPr>
        <a:ln>
          <a:solidFill>
            <a:srgbClr val="CF5E31"/>
          </a:solidFill>
        </a:ln>
      </dgm:spPr>
    </dgm:pt>
    <dgm:pt modelId="{3753B12D-E127-47A6-855A-ED36A02B21EC}" type="pres">
      <dgm:prSet presAssocID="{3C5F57D9-DED3-42F9-AE4D-8AE1764D9F1D}" presName="text_2" presStyleLbl="node1" presStyleIdx="1" presStyleCnt="5">
        <dgm:presLayoutVars>
          <dgm:bulletEnabled val="1"/>
        </dgm:presLayoutVars>
      </dgm:prSet>
      <dgm:spPr/>
      <dgm:t>
        <a:bodyPr/>
        <a:lstStyle/>
        <a:p>
          <a:endParaRPr lang="en-AU"/>
        </a:p>
      </dgm:t>
    </dgm:pt>
    <dgm:pt modelId="{6FE593B9-AC62-4467-AE62-3BBB56F7EEF7}" type="pres">
      <dgm:prSet presAssocID="{3C5F57D9-DED3-42F9-AE4D-8AE1764D9F1D}" presName="accent_2" presStyleCnt="0"/>
      <dgm:spPr/>
    </dgm:pt>
    <dgm:pt modelId="{2C1A5A70-8FF3-4610-8C5B-13232812539C}" type="pres">
      <dgm:prSet presAssocID="{3C5F57D9-DED3-42F9-AE4D-8AE1764D9F1D}" presName="accentRepeatNode" presStyleLbl="solidFgAcc1" presStyleIdx="1" presStyleCnt="5"/>
      <dgm:spPr>
        <a:ln>
          <a:solidFill>
            <a:srgbClr val="CF5E31"/>
          </a:solidFill>
        </a:ln>
      </dgm:spPr>
    </dgm:pt>
    <dgm:pt modelId="{292E751E-3FFC-44AD-BCD5-F5D4FEA4FCA0}" type="pres">
      <dgm:prSet presAssocID="{9129C473-4358-4C1F-855B-4E32FA811DA2}" presName="text_3" presStyleLbl="node1" presStyleIdx="2" presStyleCnt="5">
        <dgm:presLayoutVars>
          <dgm:bulletEnabled val="1"/>
        </dgm:presLayoutVars>
      </dgm:prSet>
      <dgm:spPr/>
      <dgm:t>
        <a:bodyPr/>
        <a:lstStyle/>
        <a:p>
          <a:endParaRPr lang="en-AU"/>
        </a:p>
      </dgm:t>
    </dgm:pt>
    <dgm:pt modelId="{2CA67A51-49BD-479F-BA50-D8F72FB485F3}" type="pres">
      <dgm:prSet presAssocID="{9129C473-4358-4C1F-855B-4E32FA811DA2}" presName="accent_3" presStyleCnt="0"/>
      <dgm:spPr/>
    </dgm:pt>
    <dgm:pt modelId="{BE737237-F9D7-4C37-815C-A44B5216BF6F}" type="pres">
      <dgm:prSet presAssocID="{9129C473-4358-4C1F-855B-4E32FA811DA2}" presName="accentRepeatNode" presStyleLbl="solidFgAcc1" presStyleIdx="2" presStyleCnt="5"/>
      <dgm:spPr>
        <a:ln>
          <a:solidFill>
            <a:srgbClr val="CF5E31"/>
          </a:solidFill>
        </a:ln>
      </dgm:spPr>
    </dgm:pt>
    <dgm:pt modelId="{56C6F384-DC82-4916-B10A-8E4BED7DAD22}" type="pres">
      <dgm:prSet presAssocID="{D95C02FB-2E51-470D-8286-9FB267F48C94}" presName="text_4" presStyleLbl="node1" presStyleIdx="3" presStyleCnt="5">
        <dgm:presLayoutVars>
          <dgm:bulletEnabled val="1"/>
        </dgm:presLayoutVars>
      </dgm:prSet>
      <dgm:spPr/>
      <dgm:t>
        <a:bodyPr/>
        <a:lstStyle/>
        <a:p>
          <a:endParaRPr lang="en-AU"/>
        </a:p>
      </dgm:t>
    </dgm:pt>
    <dgm:pt modelId="{322B0755-6A04-424E-BD6B-94C6BA07A4CF}" type="pres">
      <dgm:prSet presAssocID="{D95C02FB-2E51-470D-8286-9FB267F48C94}" presName="accent_4" presStyleCnt="0"/>
      <dgm:spPr/>
    </dgm:pt>
    <dgm:pt modelId="{15EDA544-3B20-4744-B1F9-05FE2C0836D5}" type="pres">
      <dgm:prSet presAssocID="{D95C02FB-2E51-470D-8286-9FB267F48C94}" presName="accentRepeatNode" presStyleLbl="solidFgAcc1" presStyleIdx="3" presStyleCnt="5"/>
      <dgm:spPr>
        <a:ln>
          <a:solidFill>
            <a:srgbClr val="CF5E31"/>
          </a:solidFill>
        </a:ln>
      </dgm:spPr>
    </dgm:pt>
    <dgm:pt modelId="{0ADC6039-ADEE-4B20-9DAA-84176F793C3A}" type="pres">
      <dgm:prSet presAssocID="{30BBA140-E4B4-407F-99F5-9BE6C3223868}" presName="text_5" presStyleLbl="node1" presStyleIdx="4" presStyleCnt="5">
        <dgm:presLayoutVars>
          <dgm:bulletEnabled val="1"/>
        </dgm:presLayoutVars>
      </dgm:prSet>
      <dgm:spPr/>
      <dgm:t>
        <a:bodyPr/>
        <a:lstStyle/>
        <a:p>
          <a:endParaRPr lang="en-AU"/>
        </a:p>
      </dgm:t>
    </dgm:pt>
    <dgm:pt modelId="{F49E652F-DA53-43D8-B74C-21BCE7EDEAF0}" type="pres">
      <dgm:prSet presAssocID="{30BBA140-E4B4-407F-99F5-9BE6C3223868}" presName="accent_5" presStyleCnt="0"/>
      <dgm:spPr/>
    </dgm:pt>
    <dgm:pt modelId="{6D76A27C-4C36-4640-BF4F-F204B225E661}" type="pres">
      <dgm:prSet presAssocID="{30BBA140-E4B4-407F-99F5-9BE6C3223868}" presName="accentRepeatNode" presStyleLbl="solidFgAcc1" presStyleIdx="4" presStyleCnt="5"/>
      <dgm:spPr>
        <a:ln>
          <a:solidFill>
            <a:srgbClr val="CF5E31"/>
          </a:solidFill>
        </a:ln>
      </dgm:spPr>
      <dgm:t>
        <a:bodyPr/>
        <a:lstStyle/>
        <a:p>
          <a:endParaRPr lang="en-AU"/>
        </a:p>
      </dgm:t>
    </dgm:pt>
  </dgm:ptLst>
  <dgm:cxnLst>
    <dgm:cxn modelId="{53EE8DD3-962A-4247-9AEF-E6148F683020}" srcId="{6B73C945-382B-48CE-A684-AB57B87DB677}" destId="{D95C02FB-2E51-470D-8286-9FB267F48C94}" srcOrd="3" destOrd="0" parTransId="{1DF5B558-629C-4AAB-B853-F5A817C87834}" sibTransId="{A7356C50-C92C-4ADD-8C72-8F20A7D53C3C}"/>
    <dgm:cxn modelId="{F0FD4490-A1FB-4851-B4AB-CCBCCBBEDF12}" type="presOf" srcId="{9129C473-4358-4C1F-855B-4E32FA811DA2}" destId="{292E751E-3FFC-44AD-BCD5-F5D4FEA4FCA0}" srcOrd="0" destOrd="0" presId="urn:microsoft.com/office/officeart/2008/layout/VerticalCurvedList"/>
    <dgm:cxn modelId="{B431E4C7-45FF-4F11-99A6-84BC5C835A2D}" type="presOf" srcId="{30BBA140-E4B4-407F-99F5-9BE6C3223868}" destId="{0ADC6039-ADEE-4B20-9DAA-84176F793C3A}" srcOrd="0" destOrd="0" presId="urn:microsoft.com/office/officeart/2008/layout/VerticalCurvedList"/>
    <dgm:cxn modelId="{4840F2AC-A4A1-4BA5-84F5-5F1DBDA06715}" type="presOf" srcId="{501477D6-E9EC-4047-A8A1-66ED326F5514}" destId="{FC9EB13B-DE59-49C4-88C1-4D623BD7D09E}" srcOrd="0" destOrd="0" presId="urn:microsoft.com/office/officeart/2008/layout/VerticalCurvedList"/>
    <dgm:cxn modelId="{F42F1EA7-9B7D-4D7F-A298-E44647E6F49F}" srcId="{6B73C945-382B-48CE-A684-AB57B87DB677}" destId="{423D6B1E-0BF8-49C1-B89D-2E640E0C2502}" srcOrd="0" destOrd="0" parTransId="{354F8C4B-1B4E-4CDA-B28E-3EB1B90BF5BA}" sibTransId="{501477D6-E9EC-4047-A8A1-66ED326F5514}"/>
    <dgm:cxn modelId="{DBD1CF6D-F473-49AF-8555-36872D01C3CA}" srcId="{6B73C945-382B-48CE-A684-AB57B87DB677}" destId="{9129C473-4358-4C1F-855B-4E32FA811DA2}" srcOrd="2" destOrd="0" parTransId="{41CDB24E-1100-4A3B-B5EF-8DD278EE1A03}" sibTransId="{ED7D9E91-F36A-4A82-A45C-03A25B6C2327}"/>
    <dgm:cxn modelId="{08C8B52A-21DC-49CE-9E83-A7BD1EA2198F}" type="presOf" srcId="{D95C02FB-2E51-470D-8286-9FB267F48C94}" destId="{56C6F384-DC82-4916-B10A-8E4BED7DAD22}" srcOrd="0" destOrd="0" presId="urn:microsoft.com/office/officeart/2008/layout/VerticalCurvedList"/>
    <dgm:cxn modelId="{3183BFED-3844-4DAB-AA00-98365BCE1CA3}" type="presOf" srcId="{6B73C945-382B-48CE-A684-AB57B87DB677}" destId="{742F2837-571E-4965-8590-22263374FFE2}" srcOrd="0" destOrd="0" presId="urn:microsoft.com/office/officeart/2008/layout/VerticalCurvedList"/>
    <dgm:cxn modelId="{AC8F406A-F0FA-47DC-8F12-4B3F1EB47A4D}" type="presOf" srcId="{423D6B1E-0BF8-49C1-B89D-2E640E0C2502}" destId="{96A1F0D3-EEE5-4EDD-B305-0F5D7C25E612}" srcOrd="0" destOrd="0" presId="urn:microsoft.com/office/officeart/2008/layout/VerticalCurvedList"/>
    <dgm:cxn modelId="{37432874-820B-4B1A-84CD-FD05FF02FE28}" type="presOf" srcId="{3C5F57D9-DED3-42F9-AE4D-8AE1764D9F1D}" destId="{3753B12D-E127-47A6-855A-ED36A02B21EC}" srcOrd="0" destOrd="0" presId="urn:microsoft.com/office/officeart/2008/layout/VerticalCurvedList"/>
    <dgm:cxn modelId="{00089BBB-F85C-4C22-B3E7-E3CE64BB3AE8}" srcId="{6B73C945-382B-48CE-A684-AB57B87DB677}" destId="{30BBA140-E4B4-407F-99F5-9BE6C3223868}" srcOrd="4" destOrd="0" parTransId="{F1E9F237-3F25-4E81-80AC-49D2C6E570AE}" sibTransId="{FD205A54-DC14-4EAF-B9E3-B619CF44C630}"/>
    <dgm:cxn modelId="{557548DE-A6A6-4CF7-86EA-D061B92FA30B}" srcId="{6B73C945-382B-48CE-A684-AB57B87DB677}" destId="{3C5F57D9-DED3-42F9-AE4D-8AE1764D9F1D}" srcOrd="1" destOrd="0" parTransId="{8841CD66-73DE-4547-A5C6-D4BB5026DCE3}" sibTransId="{C0ABEE43-BCDA-4FF3-A6BF-5E90AF815C2A}"/>
    <dgm:cxn modelId="{7ACA7862-E8AA-4E1B-8C8D-7F6179CCCC6D}" type="presParOf" srcId="{742F2837-571E-4965-8590-22263374FFE2}" destId="{8EA10685-54A8-48D5-9329-6E60E920F609}" srcOrd="0" destOrd="0" presId="urn:microsoft.com/office/officeart/2008/layout/VerticalCurvedList"/>
    <dgm:cxn modelId="{385A10DC-6EEE-4644-93E6-1F8C64D629D3}" type="presParOf" srcId="{8EA10685-54A8-48D5-9329-6E60E920F609}" destId="{56A2A97C-36B6-45BE-A004-1A9251407FC1}" srcOrd="0" destOrd="0" presId="urn:microsoft.com/office/officeart/2008/layout/VerticalCurvedList"/>
    <dgm:cxn modelId="{BD3A2049-C53A-4679-81FF-441BDC4C2372}" type="presParOf" srcId="{56A2A97C-36B6-45BE-A004-1A9251407FC1}" destId="{1225E616-179B-44B8-8AAE-E3E774B57EA5}" srcOrd="0" destOrd="0" presId="urn:microsoft.com/office/officeart/2008/layout/VerticalCurvedList"/>
    <dgm:cxn modelId="{50E43CF9-2DD8-40E0-9EB2-D592C1CAF317}" type="presParOf" srcId="{56A2A97C-36B6-45BE-A004-1A9251407FC1}" destId="{FC9EB13B-DE59-49C4-88C1-4D623BD7D09E}" srcOrd="1" destOrd="0" presId="urn:microsoft.com/office/officeart/2008/layout/VerticalCurvedList"/>
    <dgm:cxn modelId="{CA37D5BB-9E95-42FA-B998-57D93C35D3B7}" type="presParOf" srcId="{56A2A97C-36B6-45BE-A004-1A9251407FC1}" destId="{73717012-39A3-4010-A237-595CA9E526DD}" srcOrd="2" destOrd="0" presId="urn:microsoft.com/office/officeart/2008/layout/VerticalCurvedList"/>
    <dgm:cxn modelId="{5EDD986B-C13A-4FFA-8784-7C9FFA061D5D}" type="presParOf" srcId="{56A2A97C-36B6-45BE-A004-1A9251407FC1}" destId="{FA1D6AB4-DD20-4753-B99C-825CFABC5403}" srcOrd="3" destOrd="0" presId="urn:microsoft.com/office/officeart/2008/layout/VerticalCurvedList"/>
    <dgm:cxn modelId="{B8523FDE-F38C-477F-942B-4C89EF135D5E}" type="presParOf" srcId="{8EA10685-54A8-48D5-9329-6E60E920F609}" destId="{96A1F0D3-EEE5-4EDD-B305-0F5D7C25E612}" srcOrd="1" destOrd="0" presId="urn:microsoft.com/office/officeart/2008/layout/VerticalCurvedList"/>
    <dgm:cxn modelId="{7E5B9990-DBDE-4B72-8B12-57DA590529E4}" type="presParOf" srcId="{8EA10685-54A8-48D5-9329-6E60E920F609}" destId="{AFDA3E00-DBC9-45AA-BA76-9583C4073A37}" srcOrd="2" destOrd="0" presId="urn:microsoft.com/office/officeart/2008/layout/VerticalCurvedList"/>
    <dgm:cxn modelId="{50990E59-1D1C-4FB3-8C2B-F002E495C1B5}" type="presParOf" srcId="{AFDA3E00-DBC9-45AA-BA76-9583C4073A37}" destId="{B9C16442-D7C9-4B0B-BE5E-D76D4AABA0EC}" srcOrd="0" destOrd="0" presId="urn:microsoft.com/office/officeart/2008/layout/VerticalCurvedList"/>
    <dgm:cxn modelId="{5D0CC26F-28E0-4DE7-9D19-F2CC6BDDE47F}" type="presParOf" srcId="{8EA10685-54A8-48D5-9329-6E60E920F609}" destId="{3753B12D-E127-47A6-855A-ED36A02B21EC}" srcOrd="3" destOrd="0" presId="urn:microsoft.com/office/officeart/2008/layout/VerticalCurvedList"/>
    <dgm:cxn modelId="{D8EC700B-7D6B-4B34-9927-2CBE58EE8090}" type="presParOf" srcId="{8EA10685-54A8-48D5-9329-6E60E920F609}" destId="{6FE593B9-AC62-4467-AE62-3BBB56F7EEF7}" srcOrd="4" destOrd="0" presId="urn:microsoft.com/office/officeart/2008/layout/VerticalCurvedList"/>
    <dgm:cxn modelId="{7C5CD14B-FC72-442E-A6B2-D7B063E5298C}" type="presParOf" srcId="{6FE593B9-AC62-4467-AE62-3BBB56F7EEF7}" destId="{2C1A5A70-8FF3-4610-8C5B-13232812539C}" srcOrd="0" destOrd="0" presId="urn:microsoft.com/office/officeart/2008/layout/VerticalCurvedList"/>
    <dgm:cxn modelId="{BA7D7D6D-98F9-48C5-8B15-3D1E8ECAAB07}" type="presParOf" srcId="{8EA10685-54A8-48D5-9329-6E60E920F609}" destId="{292E751E-3FFC-44AD-BCD5-F5D4FEA4FCA0}" srcOrd="5" destOrd="0" presId="urn:microsoft.com/office/officeart/2008/layout/VerticalCurvedList"/>
    <dgm:cxn modelId="{D0B15723-B365-4F2D-B874-A171728B2E0A}" type="presParOf" srcId="{8EA10685-54A8-48D5-9329-6E60E920F609}" destId="{2CA67A51-49BD-479F-BA50-D8F72FB485F3}" srcOrd="6" destOrd="0" presId="urn:microsoft.com/office/officeart/2008/layout/VerticalCurvedList"/>
    <dgm:cxn modelId="{3EC8AB38-2F41-46CA-9B1C-B0B201CD262C}" type="presParOf" srcId="{2CA67A51-49BD-479F-BA50-D8F72FB485F3}" destId="{BE737237-F9D7-4C37-815C-A44B5216BF6F}" srcOrd="0" destOrd="0" presId="urn:microsoft.com/office/officeart/2008/layout/VerticalCurvedList"/>
    <dgm:cxn modelId="{3B6A47B4-D162-4817-8683-494E730AEDDB}" type="presParOf" srcId="{8EA10685-54A8-48D5-9329-6E60E920F609}" destId="{56C6F384-DC82-4916-B10A-8E4BED7DAD22}" srcOrd="7" destOrd="0" presId="urn:microsoft.com/office/officeart/2008/layout/VerticalCurvedList"/>
    <dgm:cxn modelId="{0B7AFBA6-B8F3-49F1-AC2A-6A77D03B6237}" type="presParOf" srcId="{8EA10685-54A8-48D5-9329-6E60E920F609}" destId="{322B0755-6A04-424E-BD6B-94C6BA07A4CF}" srcOrd="8" destOrd="0" presId="urn:microsoft.com/office/officeart/2008/layout/VerticalCurvedList"/>
    <dgm:cxn modelId="{A65DE0E2-8300-4C18-B8B8-A9D7A71A5614}" type="presParOf" srcId="{322B0755-6A04-424E-BD6B-94C6BA07A4CF}" destId="{15EDA544-3B20-4744-B1F9-05FE2C0836D5}" srcOrd="0" destOrd="0" presId="urn:microsoft.com/office/officeart/2008/layout/VerticalCurvedList"/>
    <dgm:cxn modelId="{95501C64-6E95-4DC7-9F9D-D1DE2DBF1DBE}" type="presParOf" srcId="{8EA10685-54A8-48D5-9329-6E60E920F609}" destId="{0ADC6039-ADEE-4B20-9DAA-84176F793C3A}" srcOrd="9" destOrd="0" presId="urn:microsoft.com/office/officeart/2008/layout/VerticalCurvedList"/>
    <dgm:cxn modelId="{CA2DD743-9FF4-489E-8990-4FECBDB1AF03}" type="presParOf" srcId="{8EA10685-54A8-48D5-9329-6E60E920F609}" destId="{F49E652F-DA53-43D8-B74C-21BCE7EDEAF0}" srcOrd="10" destOrd="0" presId="urn:microsoft.com/office/officeart/2008/layout/VerticalCurvedList"/>
    <dgm:cxn modelId="{F33C7F3B-6735-4546-82AE-AE1F6955FE4D}" type="presParOf" srcId="{F49E652F-DA53-43D8-B74C-21BCE7EDEAF0}" destId="{6D76A27C-4C36-4640-BF4F-F204B225E661}"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5BC31A0-D895-4567-84B3-5C908A72042A}" type="doc">
      <dgm:prSet loTypeId="urn:microsoft.com/office/officeart/2008/layout/PictureStrips" loCatId="list" qsTypeId="urn:microsoft.com/office/officeart/2005/8/quickstyle/simple3" qsCatId="simple" csTypeId="urn:microsoft.com/office/officeart/2005/8/colors/accent3_2" csCatId="accent3" phldr="1"/>
      <dgm:spPr/>
      <dgm:t>
        <a:bodyPr/>
        <a:lstStyle/>
        <a:p>
          <a:endParaRPr lang="en-AU"/>
        </a:p>
      </dgm:t>
    </dgm:pt>
    <dgm:pt modelId="{2BC8DBC8-575A-479A-86B2-85ED5332CF70}">
      <dgm:prSet phldrT="[Text]" custT="1"/>
      <dgm:spPr>
        <a:ln w="19050"/>
      </dgm:spPr>
      <dgm:t>
        <a:bodyPr/>
        <a:lstStyle/>
        <a:p>
          <a:r>
            <a:rPr lang="en-AU" sz="2000" dirty="0" smtClean="0"/>
            <a:t>Identification of hazards and critical tasks </a:t>
          </a:r>
          <a:endParaRPr lang="en-AU" sz="2000" dirty="0"/>
        </a:p>
      </dgm:t>
    </dgm:pt>
    <dgm:pt modelId="{C626A5FF-BBE5-41ED-AB4C-6F9A4EA81A8C}" type="parTrans" cxnId="{52ADC38C-1E55-40E1-8089-B193A57F544C}">
      <dgm:prSet/>
      <dgm:spPr/>
      <dgm:t>
        <a:bodyPr/>
        <a:lstStyle/>
        <a:p>
          <a:endParaRPr lang="en-AU" sz="2000"/>
        </a:p>
      </dgm:t>
    </dgm:pt>
    <dgm:pt modelId="{28CF3775-C83B-4823-896C-12A2EB6EEB6A}" type="sibTrans" cxnId="{52ADC38C-1E55-40E1-8089-B193A57F544C}">
      <dgm:prSet/>
      <dgm:spPr/>
      <dgm:t>
        <a:bodyPr/>
        <a:lstStyle/>
        <a:p>
          <a:endParaRPr lang="en-AU" sz="2000"/>
        </a:p>
      </dgm:t>
    </dgm:pt>
    <dgm:pt modelId="{48A9ACF6-56B7-4128-96EE-E6E5BEDDB9E4}">
      <dgm:prSet custT="1"/>
      <dgm:spPr>
        <a:ln w="19050"/>
      </dgm:spPr>
      <dgm:t>
        <a:bodyPr/>
        <a:lstStyle/>
        <a:p>
          <a:r>
            <a:rPr lang="en-AU" sz="2000" dirty="0" smtClean="0"/>
            <a:t>Principal hazard management plans</a:t>
          </a:r>
        </a:p>
      </dgm:t>
    </dgm:pt>
    <dgm:pt modelId="{B6EE69AA-29B7-4C30-B35C-BBABC7314485}" type="parTrans" cxnId="{B23D8BB0-4315-4126-9B9E-FD5C1A65908F}">
      <dgm:prSet/>
      <dgm:spPr/>
      <dgm:t>
        <a:bodyPr/>
        <a:lstStyle/>
        <a:p>
          <a:endParaRPr lang="en-AU" sz="2000"/>
        </a:p>
      </dgm:t>
    </dgm:pt>
    <dgm:pt modelId="{EE2A948B-4E24-4447-A249-45C22CE27B18}" type="sibTrans" cxnId="{B23D8BB0-4315-4126-9B9E-FD5C1A65908F}">
      <dgm:prSet/>
      <dgm:spPr/>
      <dgm:t>
        <a:bodyPr/>
        <a:lstStyle/>
        <a:p>
          <a:endParaRPr lang="en-AU" sz="2000"/>
        </a:p>
      </dgm:t>
    </dgm:pt>
    <dgm:pt modelId="{66098DE3-D759-4C38-8620-3761DAE2D9D5}">
      <dgm:prSet custT="1"/>
      <dgm:spPr>
        <a:ln w="19050"/>
      </dgm:spPr>
      <dgm:t>
        <a:bodyPr/>
        <a:lstStyle/>
        <a:p>
          <a:r>
            <a:rPr lang="en-AU" sz="2000" dirty="0" smtClean="0"/>
            <a:t>Written work procedures</a:t>
          </a:r>
        </a:p>
      </dgm:t>
    </dgm:pt>
    <dgm:pt modelId="{43CC95AD-795C-4824-845C-FFFCA14851C7}" type="parTrans" cxnId="{1B40924B-88EE-435C-9935-91B4C12F3484}">
      <dgm:prSet/>
      <dgm:spPr/>
      <dgm:t>
        <a:bodyPr/>
        <a:lstStyle/>
        <a:p>
          <a:endParaRPr lang="en-AU" sz="2000"/>
        </a:p>
      </dgm:t>
    </dgm:pt>
    <dgm:pt modelId="{8687E0BD-4F7A-4F44-B74F-C86DEE0D3704}" type="sibTrans" cxnId="{1B40924B-88EE-435C-9935-91B4C12F3484}">
      <dgm:prSet/>
      <dgm:spPr/>
      <dgm:t>
        <a:bodyPr/>
        <a:lstStyle/>
        <a:p>
          <a:endParaRPr lang="en-AU" sz="2000"/>
        </a:p>
      </dgm:t>
    </dgm:pt>
    <dgm:pt modelId="{D5F81FF8-C886-4911-B20D-A81C0E673DB0}">
      <dgm:prSet custT="1"/>
      <dgm:spPr>
        <a:ln w="19050"/>
      </dgm:spPr>
      <dgm:t>
        <a:bodyPr/>
        <a:lstStyle/>
        <a:p>
          <a:r>
            <a:rPr lang="en-AU" sz="2000" dirty="0" smtClean="0"/>
            <a:t>Involvement of workforce</a:t>
          </a:r>
        </a:p>
      </dgm:t>
    </dgm:pt>
    <dgm:pt modelId="{1F3C57F7-AC5A-45E5-AEC4-9B79C706C43C}" type="parTrans" cxnId="{AC2770D0-7D53-4FDE-AE85-B18A0A33C6AE}">
      <dgm:prSet/>
      <dgm:spPr/>
      <dgm:t>
        <a:bodyPr/>
        <a:lstStyle/>
        <a:p>
          <a:endParaRPr lang="en-AU" sz="2000"/>
        </a:p>
      </dgm:t>
    </dgm:pt>
    <dgm:pt modelId="{9CD5E314-2AAA-4667-84D3-766FB86CFEAB}" type="sibTrans" cxnId="{AC2770D0-7D53-4FDE-AE85-B18A0A33C6AE}">
      <dgm:prSet/>
      <dgm:spPr/>
      <dgm:t>
        <a:bodyPr/>
        <a:lstStyle/>
        <a:p>
          <a:endParaRPr lang="en-AU" sz="2000"/>
        </a:p>
      </dgm:t>
    </dgm:pt>
    <dgm:pt modelId="{8502B9B7-E806-47F5-AA78-A731BEEB961E}">
      <dgm:prSet custT="1"/>
      <dgm:spPr>
        <a:ln w="19050"/>
      </dgm:spPr>
      <dgm:t>
        <a:bodyPr/>
        <a:lstStyle/>
        <a:p>
          <a:r>
            <a:rPr lang="en-AU" sz="2000" dirty="0" smtClean="0"/>
            <a:t>Training processes – workers and supervisors</a:t>
          </a:r>
        </a:p>
      </dgm:t>
    </dgm:pt>
    <dgm:pt modelId="{90360220-CF63-4741-BE30-084215EE856D}" type="parTrans" cxnId="{DFF0F3D6-308B-4AD5-A8D2-8DA3EC9DBF25}">
      <dgm:prSet/>
      <dgm:spPr/>
      <dgm:t>
        <a:bodyPr/>
        <a:lstStyle/>
        <a:p>
          <a:endParaRPr lang="en-AU" sz="2000"/>
        </a:p>
      </dgm:t>
    </dgm:pt>
    <dgm:pt modelId="{FC3F6A86-6303-4CB0-9949-792111EF3C73}" type="sibTrans" cxnId="{DFF0F3D6-308B-4AD5-A8D2-8DA3EC9DBF25}">
      <dgm:prSet/>
      <dgm:spPr/>
      <dgm:t>
        <a:bodyPr/>
        <a:lstStyle/>
        <a:p>
          <a:endParaRPr lang="en-AU" sz="2000"/>
        </a:p>
      </dgm:t>
    </dgm:pt>
    <dgm:pt modelId="{548C0A9D-7B7B-4803-B283-A467FF5080F0}">
      <dgm:prSet custT="1"/>
      <dgm:spPr>
        <a:ln w="19050"/>
      </dgm:spPr>
      <dgm:t>
        <a:bodyPr/>
        <a:lstStyle/>
        <a:p>
          <a:r>
            <a:rPr lang="en-AU" sz="2000" dirty="0" smtClean="0"/>
            <a:t>Supervision to standards</a:t>
          </a:r>
        </a:p>
      </dgm:t>
    </dgm:pt>
    <dgm:pt modelId="{CDA47CE4-7C7B-48DB-9549-9E7DC4C6F914}" type="parTrans" cxnId="{41637287-0DB4-41BD-9CA8-FD0985A6886B}">
      <dgm:prSet/>
      <dgm:spPr/>
      <dgm:t>
        <a:bodyPr/>
        <a:lstStyle/>
        <a:p>
          <a:endParaRPr lang="en-AU" sz="2000"/>
        </a:p>
      </dgm:t>
    </dgm:pt>
    <dgm:pt modelId="{5ECC12DE-51BD-4E0F-AAC3-13622E408511}" type="sibTrans" cxnId="{41637287-0DB4-41BD-9CA8-FD0985A6886B}">
      <dgm:prSet/>
      <dgm:spPr/>
      <dgm:t>
        <a:bodyPr/>
        <a:lstStyle/>
        <a:p>
          <a:endParaRPr lang="en-AU" sz="2000"/>
        </a:p>
      </dgm:t>
    </dgm:pt>
    <dgm:pt modelId="{1D1E3F60-AF5A-4BFA-940B-BDF00880A9BF}">
      <dgm:prSet custT="1"/>
      <dgm:spPr>
        <a:ln w="19050"/>
      </dgm:spPr>
      <dgm:t>
        <a:bodyPr/>
        <a:lstStyle/>
        <a:p>
          <a:r>
            <a:rPr lang="en-AU" sz="2000" dirty="0" smtClean="0"/>
            <a:t>Site familiarisation and induction</a:t>
          </a:r>
        </a:p>
      </dgm:t>
    </dgm:pt>
    <dgm:pt modelId="{82B0FABA-EB20-4970-A6C9-D02E2FA0D8D4}" type="parTrans" cxnId="{26809B15-6018-47A2-8660-5925D67D55D2}">
      <dgm:prSet/>
      <dgm:spPr/>
      <dgm:t>
        <a:bodyPr/>
        <a:lstStyle/>
        <a:p>
          <a:endParaRPr lang="en-AU" sz="2000"/>
        </a:p>
      </dgm:t>
    </dgm:pt>
    <dgm:pt modelId="{D8A05ACC-E832-42BF-8916-4B252D1D4F1E}" type="sibTrans" cxnId="{26809B15-6018-47A2-8660-5925D67D55D2}">
      <dgm:prSet/>
      <dgm:spPr/>
      <dgm:t>
        <a:bodyPr/>
        <a:lstStyle/>
        <a:p>
          <a:endParaRPr lang="en-AU" sz="2000"/>
        </a:p>
      </dgm:t>
    </dgm:pt>
    <dgm:pt modelId="{767516A8-3148-4A28-A022-80730567CF90}">
      <dgm:prSet custT="1"/>
      <dgm:spPr>
        <a:ln w="19050"/>
      </dgm:spPr>
      <dgm:t>
        <a:bodyPr/>
        <a:lstStyle/>
        <a:p>
          <a:r>
            <a:rPr lang="en-AU" sz="2000" dirty="0" smtClean="0"/>
            <a:t>Adequate breaks during the shift</a:t>
          </a:r>
        </a:p>
      </dgm:t>
    </dgm:pt>
    <dgm:pt modelId="{36F5E771-5DAA-4BDE-BF6D-5920AADA44DE}" type="parTrans" cxnId="{E67905F0-4B99-47FF-BB0C-FF7131617056}">
      <dgm:prSet/>
      <dgm:spPr/>
      <dgm:t>
        <a:bodyPr/>
        <a:lstStyle/>
        <a:p>
          <a:endParaRPr lang="en-AU" sz="2000"/>
        </a:p>
      </dgm:t>
    </dgm:pt>
    <dgm:pt modelId="{4CF48C01-76FE-48C1-9A27-0BEF2700E9C0}" type="sibTrans" cxnId="{E67905F0-4B99-47FF-BB0C-FF7131617056}">
      <dgm:prSet/>
      <dgm:spPr/>
      <dgm:t>
        <a:bodyPr/>
        <a:lstStyle/>
        <a:p>
          <a:endParaRPr lang="en-AU" sz="2000"/>
        </a:p>
      </dgm:t>
    </dgm:pt>
    <dgm:pt modelId="{D8E74470-275A-425B-ABF6-9674D8748986}" type="pres">
      <dgm:prSet presAssocID="{45BC31A0-D895-4567-84B3-5C908A72042A}" presName="Name0" presStyleCnt="0">
        <dgm:presLayoutVars>
          <dgm:dir/>
          <dgm:resizeHandles val="exact"/>
        </dgm:presLayoutVars>
      </dgm:prSet>
      <dgm:spPr/>
      <dgm:t>
        <a:bodyPr/>
        <a:lstStyle/>
        <a:p>
          <a:endParaRPr lang="en-AU"/>
        </a:p>
      </dgm:t>
    </dgm:pt>
    <dgm:pt modelId="{2FFAD064-16E0-470F-99A0-C827D89914C2}" type="pres">
      <dgm:prSet presAssocID="{2BC8DBC8-575A-479A-86B2-85ED5332CF70}" presName="composite" presStyleCnt="0"/>
      <dgm:spPr/>
    </dgm:pt>
    <dgm:pt modelId="{9D6FF51E-6C74-4700-9F2E-29FCC8FE877D}" type="pres">
      <dgm:prSet presAssocID="{2BC8DBC8-575A-479A-86B2-85ED5332CF70}" presName="rect1" presStyleLbl="trAlignAcc1" presStyleIdx="0" presStyleCnt="8">
        <dgm:presLayoutVars>
          <dgm:bulletEnabled val="1"/>
        </dgm:presLayoutVars>
      </dgm:prSet>
      <dgm:spPr/>
      <dgm:t>
        <a:bodyPr/>
        <a:lstStyle/>
        <a:p>
          <a:endParaRPr lang="en-AU"/>
        </a:p>
      </dgm:t>
    </dgm:pt>
    <dgm:pt modelId="{B7B7DDDA-2762-4FD4-942B-A308261F0183}" type="pres">
      <dgm:prSet presAssocID="{2BC8DBC8-575A-479A-86B2-85ED5332CF70}" presName="rect2" presStyleLbl="fgImgPlace1" presStyleIdx="0" presStyleCnt="8"/>
      <dgm:spPr>
        <a:blipFill rotWithShape="1">
          <a:blip xmlns:r="http://schemas.openxmlformats.org/officeDocument/2006/relationships" r:embed="rId1"/>
          <a:stretch>
            <a:fillRect/>
          </a:stretch>
        </a:blipFill>
      </dgm:spPr>
      <dgm:t>
        <a:bodyPr/>
        <a:lstStyle/>
        <a:p>
          <a:endParaRPr lang="en-AU"/>
        </a:p>
      </dgm:t>
    </dgm:pt>
    <dgm:pt modelId="{6A67A5CF-6C70-4AFE-8437-25CBA4759493}" type="pres">
      <dgm:prSet presAssocID="{28CF3775-C83B-4823-896C-12A2EB6EEB6A}" presName="sibTrans" presStyleCnt="0"/>
      <dgm:spPr/>
    </dgm:pt>
    <dgm:pt modelId="{DC4BF0C9-FF7C-4FF2-A993-21442336A50D}" type="pres">
      <dgm:prSet presAssocID="{48A9ACF6-56B7-4128-96EE-E6E5BEDDB9E4}" presName="composite" presStyleCnt="0"/>
      <dgm:spPr/>
    </dgm:pt>
    <dgm:pt modelId="{6AEFFE30-C163-4CC0-979D-D10B0B29A910}" type="pres">
      <dgm:prSet presAssocID="{48A9ACF6-56B7-4128-96EE-E6E5BEDDB9E4}" presName="rect1" presStyleLbl="trAlignAcc1" presStyleIdx="1" presStyleCnt="8">
        <dgm:presLayoutVars>
          <dgm:bulletEnabled val="1"/>
        </dgm:presLayoutVars>
      </dgm:prSet>
      <dgm:spPr/>
      <dgm:t>
        <a:bodyPr/>
        <a:lstStyle/>
        <a:p>
          <a:endParaRPr lang="en-AU"/>
        </a:p>
      </dgm:t>
    </dgm:pt>
    <dgm:pt modelId="{2267B1D2-4A9B-4C7B-A75E-C29BA6236F94}" type="pres">
      <dgm:prSet presAssocID="{48A9ACF6-56B7-4128-96EE-E6E5BEDDB9E4}" presName="rect2" presStyleLbl="fgImgPlace1" presStyleIdx="1" presStyleCnt="8"/>
      <dgm:spPr>
        <a:blipFill rotWithShape="1">
          <a:blip xmlns:r="http://schemas.openxmlformats.org/officeDocument/2006/relationships" r:embed="rId1"/>
          <a:stretch>
            <a:fillRect/>
          </a:stretch>
        </a:blipFill>
      </dgm:spPr>
      <dgm:t>
        <a:bodyPr/>
        <a:lstStyle/>
        <a:p>
          <a:endParaRPr lang="en-AU"/>
        </a:p>
      </dgm:t>
    </dgm:pt>
    <dgm:pt modelId="{E94EE5C4-4DC9-4CB7-BB0B-53AA92784A95}" type="pres">
      <dgm:prSet presAssocID="{EE2A948B-4E24-4447-A249-45C22CE27B18}" presName="sibTrans" presStyleCnt="0"/>
      <dgm:spPr/>
    </dgm:pt>
    <dgm:pt modelId="{55FC24D4-639A-48DC-8958-F4C791635537}" type="pres">
      <dgm:prSet presAssocID="{66098DE3-D759-4C38-8620-3761DAE2D9D5}" presName="composite" presStyleCnt="0"/>
      <dgm:spPr/>
    </dgm:pt>
    <dgm:pt modelId="{CBF7868F-757B-4347-B3D0-D8DD250C3E2B}" type="pres">
      <dgm:prSet presAssocID="{66098DE3-D759-4C38-8620-3761DAE2D9D5}" presName="rect1" presStyleLbl="trAlignAcc1" presStyleIdx="2" presStyleCnt="8">
        <dgm:presLayoutVars>
          <dgm:bulletEnabled val="1"/>
        </dgm:presLayoutVars>
      </dgm:prSet>
      <dgm:spPr/>
      <dgm:t>
        <a:bodyPr/>
        <a:lstStyle/>
        <a:p>
          <a:endParaRPr lang="en-AU"/>
        </a:p>
      </dgm:t>
    </dgm:pt>
    <dgm:pt modelId="{0ADBFF1A-2FBF-4778-AF7A-FF730B4DF142}" type="pres">
      <dgm:prSet presAssocID="{66098DE3-D759-4C38-8620-3761DAE2D9D5}" presName="rect2" presStyleLbl="fgImgPlace1" presStyleIdx="2" presStyleCnt="8"/>
      <dgm:spPr>
        <a:blipFill rotWithShape="1">
          <a:blip xmlns:r="http://schemas.openxmlformats.org/officeDocument/2006/relationships" r:embed="rId1"/>
          <a:stretch>
            <a:fillRect/>
          </a:stretch>
        </a:blipFill>
      </dgm:spPr>
      <dgm:t>
        <a:bodyPr/>
        <a:lstStyle/>
        <a:p>
          <a:endParaRPr lang="en-AU"/>
        </a:p>
      </dgm:t>
    </dgm:pt>
    <dgm:pt modelId="{F8EBDF8E-39BD-44A8-9BF5-954E17F11E3D}" type="pres">
      <dgm:prSet presAssocID="{8687E0BD-4F7A-4F44-B74F-C86DEE0D3704}" presName="sibTrans" presStyleCnt="0"/>
      <dgm:spPr/>
    </dgm:pt>
    <dgm:pt modelId="{35FC20DA-66DD-4078-85EF-6409DDACA906}" type="pres">
      <dgm:prSet presAssocID="{D5F81FF8-C886-4911-B20D-A81C0E673DB0}" presName="composite" presStyleCnt="0"/>
      <dgm:spPr/>
    </dgm:pt>
    <dgm:pt modelId="{D2D0921A-1789-47E6-91C2-CC31D9B9E0D4}" type="pres">
      <dgm:prSet presAssocID="{D5F81FF8-C886-4911-B20D-A81C0E673DB0}" presName="rect1" presStyleLbl="trAlignAcc1" presStyleIdx="3" presStyleCnt="8">
        <dgm:presLayoutVars>
          <dgm:bulletEnabled val="1"/>
        </dgm:presLayoutVars>
      </dgm:prSet>
      <dgm:spPr/>
      <dgm:t>
        <a:bodyPr/>
        <a:lstStyle/>
        <a:p>
          <a:endParaRPr lang="en-AU"/>
        </a:p>
      </dgm:t>
    </dgm:pt>
    <dgm:pt modelId="{BCA6C3B5-7634-49B5-A47A-3E4F8F6F15DD}" type="pres">
      <dgm:prSet presAssocID="{D5F81FF8-C886-4911-B20D-A81C0E673DB0}" presName="rect2" presStyleLbl="fgImgPlace1" presStyleIdx="3" presStyleCnt="8"/>
      <dgm:spPr>
        <a:blipFill rotWithShape="1">
          <a:blip xmlns:r="http://schemas.openxmlformats.org/officeDocument/2006/relationships" r:embed="rId1"/>
          <a:stretch>
            <a:fillRect/>
          </a:stretch>
        </a:blipFill>
      </dgm:spPr>
      <dgm:t>
        <a:bodyPr/>
        <a:lstStyle/>
        <a:p>
          <a:endParaRPr lang="en-AU"/>
        </a:p>
      </dgm:t>
    </dgm:pt>
    <dgm:pt modelId="{451091F2-BA05-44D4-89BA-F81F8B80594E}" type="pres">
      <dgm:prSet presAssocID="{9CD5E314-2AAA-4667-84D3-766FB86CFEAB}" presName="sibTrans" presStyleCnt="0"/>
      <dgm:spPr/>
    </dgm:pt>
    <dgm:pt modelId="{566AF7BB-2DCD-43C7-B33A-4ABE813E6CB9}" type="pres">
      <dgm:prSet presAssocID="{8502B9B7-E806-47F5-AA78-A731BEEB961E}" presName="composite" presStyleCnt="0"/>
      <dgm:spPr/>
    </dgm:pt>
    <dgm:pt modelId="{8F1B11FB-FDF9-4853-BA07-76B058E137A2}" type="pres">
      <dgm:prSet presAssocID="{8502B9B7-E806-47F5-AA78-A731BEEB961E}" presName="rect1" presStyleLbl="trAlignAcc1" presStyleIdx="4" presStyleCnt="8">
        <dgm:presLayoutVars>
          <dgm:bulletEnabled val="1"/>
        </dgm:presLayoutVars>
      </dgm:prSet>
      <dgm:spPr/>
      <dgm:t>
        <a:bodyPr/>
        <a:lstStyle/>
        <a:p>
          <a:endParaRPr lang="en-AU"/>
        </a:p>
      </dgm:t>
    </dgm:pt>
    <dgm:pt modelId="{D1D19D05-800F-4E54-9917-8CEAF67772D9}" type="pres">
      <dgm:prSet presAssocID="{8502B9B7-E806-47F5-AA78-A731BEEB961E}" presName="rect2" presStyleLbl="fgImgPlace1" presStyleIdx="4" presStyleCnt="8"/>
      <dgm:spPr>
        <a:blipFill rotWithShape="1">
          <a:blip xmlns:r="http://schemas.openxmlformats.org/officeDocument/2006/relationships" r:embed="rId1"/>
          <a:stretch>
            <a:fillRect/>
          </a:stretch>
        </a:blipFill>
      </dgm:spPr>
      <dgm:t>
        <a:bodyPr/>
        <a:lstStyle/>
        <a:p>
          <a:endParaRPr lang="en-AU"/>
        </a:p>
      </dgm:t>
    </dgm:pt>
    <dgm:pt modelId="{5CDC667B-AA7A-496F-8FA9-93155FA2F028}" type="pres">
      <dgm:prSet presAssocID="{FC3F6A86-6303-4CB0-9949-792111EF3C73}" presName="sibTrans" presStyleCnt="0"/>
      <dgm:spPr/>
    </dgm:pt>
    <dgm:pt modelId="{1FA9158A-6AA6-4FDD-B7CD-DBBAD73090AD}" type="pres">
      <dgm:prSet presAssocID="{548C0A9D-7B7B-4803-B283-A467FF5080F0}" presName="composite" presStyleCnt="0"/>
      <dgm:spPr/>
    </dgm:pt>
    <dgm:pt modelId="{00B5B934-E980-4189-A671-61436F20EE84}" type="pres">
      <dgm:prSet presAssocID="{548C0A9D-7B7B-4803-B283-A467FF5080F0}" presName="rect1" presStyleLbl="trAlignAcc1" presStyleIdx="5" presStyleCnt="8">
        <dgm:presLayoutVars>
          <dgm:bulletEnabled val="1"/>
        </dgm:presLayoutVars>
      </dgm:prSet>
      <dgm:spPr/>
      <dgm:t>
        <a:bodyPr/>
        <a:lstStyle/>
        <a:p>
          <a:endParaRPr lang="en-AU"/>
        </a:p>
      </dgm:t>
    </dgm:pt>
    <dgm:pt modelId="{A2BB7B03-9A2D-4947-836D-699DD1C5FCBA}" type="pres">
      <dgm:prSet presAssocID="{548C0A9D-7B7B-4803-B283-A467FF5080F0}" presName="rect2" presStyleLbl="fgImgPlace1" presStyleIdx="5" presStyleCnt="8"/>
      <dgm:spPr>
        <a:blipFill rotWithShape="1">
          <a:blip xmlns:r="http://schemas.openxmlformats.org/officeDocument/2006/relationships" r:embed="rId1"/>
          <a:stretch>
            <a:fillRect/>
          </a:stretch>
        </a:blipFill>
      </dgm:spPr>
      <dgm:t>
        <a:bodyPr/>
        <a:lstStyle/>
        <a:p>
          <a:endParaRPr lang="en-AU"/>
        </a:p>
      </dgm:t>
    </dgm:pt>
    <dgm:pt modelId="{A69ED06B-D14C-4F5E-92E9-910759ECDE43}" type="pres">
      <dgm:prSet presAssocID="{5ECC12DE-51BD-4E0F-AAC3-13622E408511}" presName="sibTrans" presStyleCnt="0"/>
      <dgm:spPr/>
    </dgm:pt>
    <dgm:pt modelId="{7DB00B45-B285-4916-8061-D7370735E643}" type="pres">
      <dgm:prSet presAssocID="{1D1E3F60-AF5A-4BFA-940B-BDF00880A9BF}" presName="composite" presStyleCnt="0"/>
      <dgm:spPr/>
    </dgm:pt>
    <dgm:pt modelId="{57FEF0D1-0135-4F3C-B41E-416DEE07F2C2}" type="pres">
      <dgm:prSet presAssocID="{1D1E3F60-AF5A-4BFA-940B-BDF00880A9BF}" presName="rect1" presStyleLbl="trAlignAcc1" presStyleIdx="6" presStyleCnt="8">
        <dgm:presLayoutVars>
          <dgm:bulletEnabled val="1"/>
        </dgm:presLayoutVars>
      </dgm:prSet>
      <dgm:spPr/>
      <dgm:t>
        <a:bodyPr/>
        <a:lstStyle/>
        <a:p>
          <a:endParaRPr lang="en-AU"/>
        </a:p>
      </dgm:t>
    </dgm:pt>
    <dgm:pt modelId="{AF7FD5DB-0364-416A-8E72-7AF42DE945F4}" type="pres">
      <dgm:prSet presAssocID="{1D1E3F60-AF5A-4BFA-940B-BDF00880A9BF}" presName="rect2" presStyleLbl="fgImgPlace1" presStyleIdx="6" presStyleCnt="8"/>
      <dgm:spPr>
        <a:blipFill rotWithShape="1">
          <a:blip xmlns:r="http://schemas.openxmlformats.org/officeDocument/2006/relationships" r:embed="rId1"/>
          <a:stretch>
            <a:fillRect/>
          </a:stretch>
        </a:blipFill>
      </dgm:spPr>
      <dgm:t>
        <a:bodyPr/>
        <a:lstStyle/>
        <a:p>
          <a:endParaRPr lang="en-AU"/>
        </a:p>
      </dgm:t>
    </dgm:pt>
    <dgm:pt modelId="{FBCE6E9A-2E29-44E3-9BFF-16B114288118}" type="pres">
      <dgm:prSet presAssocID="{D8A05ACC-E832-42BF-8916-4B252D1D4F1E}" presName="sibTrans" presStyleCnt="0"/>
      <dgm:spPr/>
    </dgm:pt>
    <dgm:pt modelId="{AB05A430-BAD0-4539-8F07-365128A90099}" type="pres">
      <dgm:prSet presAssocID="{767516A8-3148-4A28-A022-80730567CF90}" presName="composite" presStyleCnt="0"/>
      <dgm:spPr/>
    </dgm:pt>
    <dgm:pt modelId="{3EEDE6DE-6E80-4E89-B86C-C5103B3EC43F}" type="pres">
      <dgm:prSet presAssocID="{767516A8-3148-4A28-A022-80730567CF90}" presName="rect1" presStyleLbl="trAlignAcc1" presStyleIdx="7" presStyleCnt="8">
        <dgm:presLayoutVars>
          <dgm:bulletEnabled val="1"/>
        </dgm:presLayoutVars>
      </dgm:prSet>
      <dgm:spPr/>
      <dgm:t>
        <a:bodyPr/>
        <a:lstStyle/>
        <a:p>
          <a:endParaRPr lang="en-AU"/>
        </a:p>
      </dgm:t>
    </dgm:pt>
    <dgm:pt modelId="{D8651DD5-F3E8-476F-A74C-4D273AF62CE6}" type="pres">
      <dgm:prSet presAssocID="{767516A8-3148-4A28-A022-80730567CF90}" presName="rect2" presStyleLbl="fgImgPlace1" presStyleIdx="7" presStyleCnt="8"/>
      <dgm:spPr>
        <a:blipFill rotWithShape="1">
          <a:blip xmlns:r="http://schemas.openxmlformats.org/officeDocument/2006/relationships" r:embed="rId1"/>
          <a:stretch>
            <a:fillRect/>
          </a:stretch>
        </a:blipFill>
      </dgm:spPr>
      <dgm:t>
        <a:bodyPr/>
        <a:lstStyle/>
        <a:p>
          <a:endParaRPr lang="en-AU"/>
        </a:p>
      </dgm:t>
    </dgm:pt>
  </dgm:ptLst>
  <dgm:cxnLst>
    <dgm:cxn modelId="{91A86B75-5565-45A3-B186-E6703E712B2C}" type="presOf" srcId="{2BC8DBC8-575A-479A-86B2-85ED5332CF70}" destId="{9D6FF51E-6C74-4700-9F2E-29FCC8FE877D}" srcOrd="0" destOrd="0" presId="urn:microsoft.com/office/officeart/2008/layout/PictureStrips"/>
    <dgm:cxn modelId="{DE54E3BC-4FD2-4A59-8C90-8283B5E39012}" type="presOf" srcId="{45BC31A0-D895-4567-84B3-5C908A72042A}" destId="{D8E74470-275A-425B-ABF6-9674D8748986}" srcOrd="0" destOrd="0" presId="urn:microsoft.com/office/officeart/2008/layout/PictureStrips"/>
    <dgm:cxn modelId="{D198F8C5-A164-4737-A271-7D9A9775F935}" type="presOf" srcId="{767516A8-3148-4A28-A022-80730567CF90}" destId="{3EEDE6DE-6E80-4E89-B86C-C5103B3EC43F}" srcOrd="0" destOrd="0" presId="urn:microsoft.com/office/officeart/2008/layout/PictureStrips"/>
    <dgm:cxn modelId="{5CE3BCB4-45D8-40CB-ABD8-857F0E35653B}" type="presOf" srcId="{66098DE3-D759-4C38-8620-3761DAE2D9D5}" destId="{CBF7868F-757B-4347-B3D0-D8DD250C3E2B}" srcOrd="0" destOrd="0" presId="urn:microsoft.com/office/officeart/2008/layout/PictureStrips"/>
    <dgm:cxn modelId="{4140803D-FAD5-4ABE-A2BB-0F8EFA286C5E}" type="presOf" srcId="{1D1E3F60-AF5A-4BFA-940B-BDF00880A9BF}" destId="{57FEF0D1-0135-4F3C-B41E-416DEE07F2C2}" srcOrd="0" destOrd="0" presId="urn:microsoft.com/office/officeart/2008/layout/PictureStrips"/>
    <dgm:cxn modelId="{41637287-0DB4-41BD-9CA8-FD0985A6886B}" srcId="{45BC31A0-D895-4567-84B3-5C908A72042A}" destId="{548C0A9D-7B7B-4803-B283-A467FF5080F0}" srcOrd="5" destOrd="0" parTransId="{CDA47CE4-7C7B-48DB-9549-9E7DC4C6F914}" sibTransId="{5ECC12DE-51BD-4E0F-AAC3-13622E408511}"/>
    <dgm:cxn modelId="{1B40924B-88EE-435C-9935-91B4C12F3484}" srcId="{45BC31A0-D895-4567-84B3-5C908A72042A}" destId="{66098DE3-D759-4C38-8620-3761DAE2D9D5}" srcOrd="2" destOrd="0" parTransId="{43CC95AD-795C-4824-845C-FFFCA14851C7}" sibTransId="{8687E0BD-4F7A-4F44-B74F-C86DEE0D3704}"/>
    <dgm:cxn modelId="{2F46A23A-9D37-4214-8DC1-96191F0E6A7A}" type="presOf" srcId="{D5F81FF8-C886-4911-B20D-A81C0E673DB0}" destId="{D2D0921A-1789-47E6-91C2-CC31D9B9E0D4}" srcOrd="0" destOrd="0" presId="urn:microsoft.com/office/officeart/2008/layout/PictureStrips"/>
    <dgm:cxn modelId="{52ADC38C-1E55-40E1-8089-B193A57F544C}" srcId="{45BC31A0-D895-4567-84B3-5C908A72042A}" destId="{2BC8DBC8-575A-479A-86B2-85ED5332CF70}" srcOrd="0" destOrd="0" parTransId="{C626A5FF-BBE5-41ED-AB4C-6F9A4EA81A8C}" sibTransId="{28CF3775-C83B-4823-896C-12A2EB6EEB6A}"/>
    <dgm:cxn modelId="{E67905F0-4B99-47FF-BB0C-FF7131617056}" srcId="{45BC31A0-D895-4567-84B3-5C908A72042A}" destId="{767516A8-3148-4A28-A022-80730567CF90}" srcOrd="7" destOrd="0" parTransId="{36F5E771-5DAA-4BDE-BF6D-5920AADA44DE}" sibTransId="{4CF48C01-76FE-48C1-9A27-0BEF2700E9C0}"/>
    <dgm:cxn modelId="{DFF0F3D6-308B-4AD5-A8D2-8DA3EC9DBF25}" srcId="{45BC31A0-D895-4567-84B3-5C908A72042A}" destId="{8502B9B7-E806-47F5-AA78-A731BEEB961E}" srcOrd="4" destOrd="0" parTransId="{90360220-CF63-4741-BE30-084215EE856D}" sibTransId="{FC3F6A86-6303-4CB0-9949-792111EF3C73}"/>
    <dgm:cxn modelId="{388B22A9-513A-4997-9646-264C20C0F72A}" type="presOf" srcId="{548C0A9D-7B7B-4803-B283-A467FF5080F0}" destId="{00B5B934-E980-4189-A671-61436F20EE84}" srcOrd="0" destOrd="0" presId="urn:microsoft.com/office/officeart/2008/layout/PictureStrips"/>
    <dgm:cxn modelId="{26809B15-6018-47A2-8660-5925D67D55D2}" srcId="{45BC31A0-D895-4567-84B3-5C908A72042A}" destId="{1D1E3F60-AF5A-4BFA-940B-BDF00880A9BF}" srcOrd="6" destOrd="0" parTransId="{82B0FABA-EB20-4970-A6C9-D02E2FA0D8D4}" sibTransId="{D8A05ACC-E832-42BF-8916-4B252D1D4F1E}"/>
    <dgm:cxn modelId="{B23D8BB0-4315-4126-9B9E-FD5C1A65908F}" srcId="{45BC31A0-D895-4567-84B3-5C908A72042A}" destId="{48A9ACF6-56B7-4128-96EE-E6E5BEDDB9E4}" srcOrd="1" destOrd="0" parTransId="{B6EE69AA-29B7-4C30-B35C-BBABC7314485}" sibTransId="{EE2A948B-4E24-4447-A249-45C22CE27B18}"/>
    <dgm:cxn modelId="{B1D422BA-7272-45D0-8322-094734E6EA5C}" type="presOf" srcId="{48A9ACF6-56B7-4128-96EE-E6E5BEDDB9E4}" destId="{6AEFFE30-C163-4CC0-979D-D10B0B29A910}" srcOrd="0" destOrd="0" presId="urn:microsoft.com/office/officeart/2008/layout/PictureStrips"/>
    <dgm:cxn modelId="{4F29E306-B21F-4A55-93EF-F8D49820EF08}" type="presOf" srcId="{8502B9B7-E806-47F5-AA78-A731BEEB961E}" destId="{8F1B11FB-FDF9-4853-BA07-76B058E137A2}" srcOrd="0" destOrd="0" presId="urn:microsoft.com/office/officeart/2008/layout/PictureStrips"/>
    <dgm:cxn modelId="{AC2770D0-7D53-4FDE-AE85-B18A0A33C6AE}" srcId="{45BC31A0-D895-4567-84B3-5C908A72042A}" destId="{D5F81FF8-C886-4911-B20D-A81C0E673DB0}" srcOrd="3" destOrd="0" parTransId="{1F3C57F7-AC5A-45E5-AEC4-9B79C706C43C}" sibTransId="{9CD5E314-2AAA-4667-84D3-766FB86CFEAB}"/>
    <dgm:cxn modelId="{1E61009A-5201-45A8-8E55-0F6DD797E80A}" type="presParOf" srcId="{D8E74470-275A-425B-ABF6-9674D8748986}" destId="{2FFAD064-16E0-470F-99A0-C827D89914C2}" srcOrd="0" destOrd="0" presId="urn:microsoft.com/office/officeart/2008/layout/PictureStrips"/>
    <dgm:cxn modelId="{FDDB83BA-A016-494B-8E91-2604740E1409}" type="presParOf" srcId="{2FFAD064-16E0-470F-99A0-C827D89914C2}" destId="{9D6FF51E-6C74-4700-9F2E-29FCC8FE877D}" srcOrd="0" destOrd="0" presId="urn:microsoft.com/office/officeart/2008/layout/PictureStrips"/>
    <dgm:cxn modelId="{08C7B088-A127-424A-B0EB-0A616D88C24C}" type="presParOf" srcId="{2FFAD064-16E0-470F-99A0-C827D89914C2}" destId="{B7B7DDDA-2762-4FD4-942B-A308261F0183}" srcOrd="1" destOrd="0" presId="urn:microsoft.com/office/officeart/2008/layout/PictureStrips"/>
    <dgm:cxn modelId="{A405D35C-42C7-47F3-925F-8689C40DC21F}" type="presParOf" srcId="{D8E74470-275A-425B-ABF6-9674D8748986}" destId="{6A67A5CF-6C70-4AFE-8437-25CBA4759493}" srcOrd="1" destOrd="0" presId="urn:microsoft.com/office/officeart/2008/layout/PictureStrips"/>
    <dgm:cxn modelId="{DCBD29B6-EB25-4FF2-9C12-A77F8389D553}" type="presParOf" srcId="{D8E74470-275A-425B-ABF6-9674D8748986}" destId="{DC4BF0C9-FF7C-4FF2-A993-21442336A50D}" srcOrd="2" destOrd="0" presId="urn:microsoft.com/office/officeart/2008/layout/PictureStrips"/>
    <dgm:cxn modelId="{5C7B7A1A-6E1F-47C1-B048-A1D7F59C2D00}" type="presParOf" srcId="{DC4BF0C9-FF7C-4FF2-A993-21442336A50D}" destId="{6AEFFE30-C163-4CC0-979D-D10B0B29A910}" srcOrd="0" destOrd="0" presId="urn:microsoft.com/office/officeart/2008/layout/PictureStrips"/>
    <dgm:cxn modelId="{D17A0141-589C-4803-8DA3-FE73F1092210}" type="presParOf" srcId="{DC4BF0C9-FF7C-4FF2-A993-21442336A50D}" destId="{2267B1D2-4A9B-4C7B-A75E-C29BA6236F94}" srcOrd="1" destOrd="0" presId="urn:microsoft.com/office/officeart/2008/layout/PictureStrips"/>
    <dgm:cxn modelId="{DC2559ED-56BA-4862-8FC3-4070F1AF1320}" type="presParOf" srcId="{D8E74470-275A-425B-ABF6-9674D8748986}" destId="{E94EE5C4-4DC9-4CB7-BB0B-53AA92784A95}" srcOrd="3" destOrd="0" presId="urn:microsoft.com/office/officeart/2008/layout/PictureStrips"/>
    <dgm:cxn modelId="{ED66F94E-FD6C-4066-B178-3C9AA7F7ABA4}" type="presParOf" srcId="{D8E74470-275A-425B-ABF6-9674D8748986}" destId="{55FC24D4-639A-48DC-8958-F4C791635537}" srcOrd="4" destOrd="0" presId="urn:microsoft.com/office/officeart/2008/layout/PictureStrips"/>
    <dgm:cxn modelId="{509D8EBB-C78F-48DB-B626-E30F210CB72D}" type="presParOf" srcId="{55FC24D4-639A-48DC-8958-F4C791635537}" destId="{CBF7868F-757B-4347-B3D0-D8DD250C3E2B}" srcOrd="0" destOrd="0" presId="urn:microsoft.com/office/officeart/2008/layout/PictureStrips"/>
    <dgm:cxn modelId="{8C2A9402-C4E1-4AB7-AFB6-629220037E3C}" type="presParOf" srcId="{55FC24D4-639A-48DC-8958-F4C791635537}" destId="{0ADBFF1A-2FBF-4778-AF7A-FF730B4DF142}" srcOrd="1" destOrd="0" presId="urn:microsoft.com/office/officeart/2008/layout/PictureStrips"/>
    <dgm:cxn modelId="{7CF8579B-0212-4361-A7BC-A8D212A9B88E}" type="presParOf" srcId="{D8E74470-275A-425B-ABF6-9674D8748986}" destId="{F8EBDF8E-39BD-44A8-9BF5-954E17F11E3D}" srcOrd="5" destOrd="0" presId="urn:microsoft.com/office/officeart/2008/layout/PictureStrips"/>
    <dgm:cxn modelId="{0E5D1CE2-D1CA-4752-AC26-C8537A920B89}" type="presParOf" srcId="{D8E74470-275A-425B-ABF6-9674D8748986}" destId="{35FC20DA-66DD-4078-85EF-6409DDACA906}" srcOrd="6" destOrd="0" presId="urn:microsoft.com/office/officeart/2008/layout/PictureStrips"/>
    <dgm:cxn modelId="{5F43FD3C-0EA9-421F-8BB5-840B7ECFFBBA}" type="presParOf" srcId="{35FC20DA-66DD-4078-85EF-6409DDACA906}" destId="{D2D0921A-1789-47E6-91C2-CC31D9B9E0D4}" srcOrd="0" destOrd="0" presId="urn:microsoft.com/office/officeart/2008/layout/PictureStrips"/>
    <dgm:cxn modelId="{5632B7C6-2242-4109-9450-F9DDF82E15DC}" type="presParOf" srcId="{35FC20DA-66DD-4078-85EF-6409DDACA906}" destId="{BCA6C3B5-7634-49B5-A47A-3E4F8F6F15DD}" srcOrd="1" destOrd="0" presId="urn:microsoft.com/office/officeart/2008/layout/PictureStrips"/>
    <dgm:cxn modelId="{1668432A-BA3C-44B4-8B73-2D2198154263}" type="presParOf" srcId="{D8E74470-275A-425B-ABF6-9674D8748986}" destId="{451091F2-BA05-44D4-89BA-F81F8B80594E}" srcOrd="7" destOrd="0" presId="urn:microsoft.com/office/officeart/2008/layout/PictureStrips"/>
    <dgm:cxn modelId="{0B1F01FF-8047-44E7-9B4B-713284C4BCAC}" type="presParOf" srcId="{D8E74470-275A-425B-ABF6-9674D8748986}" destId="{566AF7BB-2DCD-43C7-B33A-4ABE813E6CB9}" srcOrd="8" destOrd="0" presId="urn:microsoft.com/office/officeart/2008/layout/PictureStrips"/>
    <dgm:cxn modelId="{BBDCCE65-8178-4186-881F-7F27C01DACE5}" type="presParOf" srcId="{566AF7BB-2DCD-43C7-B33A-4ABE813E6CB9}" destId="{8F1B11FB-FDF9-4853-BA07-76B058E137A2}" srcOrd="0" destOrd="0" presId="urn:microsoft.com/office/officeart/2008/layout/PictureStrips"/>
    <dgm:cxn modelId="{6FCB27D8-FDFF-49BC-B198-A63CF1EB8D5E}" type="presParOf" srcId="{566AF7BB-2DCD-43C7-B33A-4ABE813E6CB9}" destId="{D1D19D05-800F-4E54-9917-8CEAF67772D9}" srcOrd="1" destOrd="0" presId="urn:microsoft.com/office/officeart/2008/layout/PictureStrips"/>
    <dgm:cxn modelId="{4DE52F39-D036-4851-9EA9-DEECEC82B994}" type="presParOf" srcId="{D8E74470-275A-425B-ABF6-9674D8748986}" destId="{5CDC667B-AA7A-496F-8FA9-93155FA2F028}" srcOrd="9" destOrd="0" presId="urn:microsoft.com/office/officeart/2008/layout/PictureStrips"/>
    <dgm:cxn modelId="{975FAA07-4CAC-466C-B344-612EC1B846BF}" type="presParOf" srcId="{D8E74470-275A-425B-ABF6-9674D8748986}" destId="{1FA9158A-6AA6-4FDD-B7CD-DBBAD73090AD}" srcOrd="10" destOrd="0" presId="urn:microsoft.com/office/officeart/2008/layout/PictureStrips"/>
    <dgm:cxn modelId="{FE2A83CC-7129-4E64-BD9A-E72BF0F53274}" type="presParOf" srcId="{1FA9158A-6AA6-4FDD-B7CD-DBBAD73090AD}" destId="{00B5B934-E980-4189-A671-61436F20EE84}" srcOrd="0" destOrd="0" presId="urn:microsoft.com/office/officeart/2008/layout/PictureStrips"/>
    <dgm:cxn modelId="{E7354F50-28B0-4D79-A131-9B2C34CF4268}" type="presParOf" srcId="{1FA9158A-6AA6-4FDD-B7CD-DBBAD73090AD}" destId="{A2BB7B03-9A2D-4947-836D-699DD1C5FCBA}" srcOrd="1" destOrd="0" presId="urn:microsoft.com/office/officeart/2008/layout/PictureStrips"/>
    <dgm:cxn modelId="{29D37046-4160-4D33-A94B-890727AD82D0}" type="presParOf" srcId="{D8E74470-275A-425B-ABF6-9674D8748986}" destId="{A69ED06B-D14C-4F5E-92E9-910759ECDE43}" srcOrd="11" destOrd="0" presId="urn:microsoft.com/office/officeart/2008/layout/PictureStrips"/>
    <dgm:cxn modelId="{9181EF12-5363-4E31-8EBE-91A3851519FE}" type="presParOf" srcId="{D8E74470-275A-425B-ABF6-9674D8748986}" destId="{7DB00B45-B285-4916-8061-D7370735E643}" srcOrd="12" destOrd="0" presId="urn:microsoft.com/office/officeart/2008/layout/PictureStrips"/>
    <dgm:cxn modelId="{01CE9CA8-56AB-42A1-8004-5EAA3FFADD4D}" type="presParOf" srcId="{7DB00B45-B285-4916-8061-D7370735E643}" destId="{57FEF0D1-0135-4F3C-B41E-416DEE07F2C2}" srcOrd="0" destOrd="0" presId="urn:microsoft.com/office/officeart/2008/layout/PictureStrips"/>
    <dgm:cxn modelId="{7F719005-571D-4E70-ABB6-6540DD39BE67}" type="presParOf" srcId="{7DB00B45-B285-4916-8061-D7370735E643}" destId="{AF7FD5DB-0364-416A-8E72-7AF42DE945F4}" srcOrd="1" destOrd="0" presId="urn:microsoft.com/office/officeart/2008/layout/PictureStrips"/>
    <dgm:cxn modelId="{0670C790-17FD-4EE2-A517-A419A3FCD1CD}" type="presParOf" srcId="{D8E74470-275A-425B-ABF6-9674D8748986}" destId="{FBCE6E9A-2E29-44E3-9BFF-16B114288118}" srcOrd="13" destOrd="0" presId="urn:microsoft.com/office/officeart/2008/layout/PictureStrips"/>
    <dgm:cxn modelId="{3DFDED25-8585-4996-B905-4C894053C643}" type="presParOf" srcId="{D8E74470-275A-425B-ABF6-9674D8748986}" destId="{AB05A430-BAD0-4539-8F07-365128A90099}" srcOrd="14" destOrd="0" presId="urn:microsoft.com/office/officeart/2008/layout/PictureStrips"/>
    <dgm:cxn modelId="{02A6C9A3-D171-42FD-B029-1D6DD76FD057}" type="presParOf" srcId="{AB05A430-BAD0-4539-8F07-365128A90099}" destId="{3EEDE6DE-6E80-4E89-B86C-C5103B3EC43F}" srcOrd="0" destOrd="0" presId="urn:microsoft.com/office/officeart/2008/layout/PictureStrips"/>
    <dgm:cxn modelId="{2C8A54F5-E556-48FA-9509-D44EEE10A69A}" type="presParOf" srcId="{AB05A430-BAD0-4539-8F07-365128A90099}" destId="{D8651DD5-F3E8-476F-A74C-4D273AF62CE6}"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7CD71F4-3F8C-4626-AAEC-18FCAC1747C7}" type="doc">
      <dgm:prSet loTypeId="urn:microsoft.com/office/officeart/2005/8/layout/target3" loCatId="list" qsTypeId="urn:microsoft.com/office/officeart/2005/8/quickstyle/simple4" qsCatId="simple" csTypeId="urn:microsoft.com/office/officeart/2005/8/colors/colorful5" csCatId="colorful" phldr="1"/>
      <dgm:spPr/>
      <dgm:t>
        <a:bodyPr/>
        <a:lstStyle/>
        <a:p>
          <a:endParaRPr lang="en-AU"/>
        </a:p>
      </dgm:t>
    </dgm:pt>
    <dgm:pt modelId="{FB6B90DA-2F30-4712-865C-194FB997D897}">
      <dgm:prSet/>
      <dgm:spPr/>
      <dgm:t>
        <a:bodyPr/>
        <a:lstStyle/>
        <a:p>
          <a:r>
            <a:rPr lang="en-AU" i="0" dirty="0" smtClean="0">
              <a:solidFill>
                <a:srgbClr val="009900"/>
              </a:solidFill>
            </a:rPr>
            <a:t>Elimination</a:t>
          </a:r>
          <a:endParaRPr lang="en-AU" i="0" dirty="0">
            <a:solidFill>
              <a:srgbClr val="009900"/>
            </a:solidFill>
          </a:endParaRPr>
        </a:p>
      </dgm:t>
    </dgm:pt>
    <dgm:pt modelId="{DAEA36F5-E1A9-427B-AD8A-C0EF121B5CCD}" type="parTrans" cxnId="{F30C4B92-F6CE-4FA7-B7C7-6F0B470704DF}">
      <dgm:prSet/>
      <dgm:spPr/>
      <dgm:t>
        <a:bodyPr/>
        <a:lstStyle/>
        <a:p>
          <a:endParaRPr lang="en-AU"/>
        </a:p>
      </dgm:t>
    </dgm:pt>
    <dgm:pt modelId="{F18D7A9F-2175-4A30-A8F8-869CD804F94B}" type="sibTrans" cxnId="{F30C4B92-F6CE-4FA7-B7C7-6F0B470704DF}">
      <dgm:prSet/>
      <dgm:spPr/>
      <dgm:t>
        <a:bodyPr/>
        <a:lstStyle/>
        <a:p>
          <a:endParaRPr lang="en-AU"/>
        </a:p>
      </dgm:t>
    </dgm:pt>
    <dgm:pt modelId="{4D1F3330-9F28-4938-BA1D-C9DC16518004}">
      <dgm:prSet/>
      <dgm:spPr/>
      <dgm:t>
        <a:bodyPr/>
        <a:lstStyle/>
        <a:p>
          <a:r>
            <a:rPr lang="en-AU" dirty="0" smtClean="0">
              <a:solidFill>
                <a:srgbClr val="009900"/>
              </a:solidFill>
            </a:rPr>
            <a:t>Substitution</a:t>
          </a:r>
          <a:endParaRPr lang="en-AU" dirty="0">
            <a:solidFill>
              <a:srgbClr val="009900"/>
            </a:solidFill>
          </a:endParaRPr>
        </a:p>
      </dgm:t>
    </dgm:pt>
    <dgm:pt modelId="{840A47F3-051E-4B97-96F0-0962475DC192}" type="parTrans" cxnId="{5773F0CD-4981-45F8-9903-DCE351BB4B10}">
      <dgm:prSet/>
      <dgm:spPr/>
      <dgm:t>
        <a:bodyPr/>
        <a:lstStyle/>
        <a:p>
          <a:endParaRPr lang="en-AU"/>
        </a:p>
      </dgm:t>
    </dgm:pt>
    <dgm:pt modelId="{34B104D1-A907-4D8C-879A-F29103493609}" type="sibTrans" cxnId="{5773F0CD-4981-45F8-9903-DCE351BB4B10}">
      <dgm:prSet/>
      <dgm:spPr/>
      <dgm:t>
        <a:bodyPr/>
        <a:lstStyle/>
        <a:p>
          <a:endParaRPr lang="en-AU"/>
        </a:p>
      </dgm:t>
    </dgm:pt>
    <dgm:pt modelId="{50556642-88BE-48F1-A313-98B2FBB28586}">
      <dgm:prSet phldrT="[Text]"/>
      <dgm:spPr/>
      <dgm:t>
        <a:bodyPr/>
        <a:lstStyle/>
        <a:p>
          <a:r>
            <a:rPr lang="en-AU" dirty="0" smtClean="0">
              <a:solidFill>
                <a:srgbClr val="009900"/>
              </a:solidFill>
            </a:rPr>
            <a:t>Engineering</a:t>
          </a:r>
          <a:endParaRPr lang="en-AU" dirty="0">
            <a:solidFill>
              <a:srgbClr val="009900"/>
            </a:solidFill>
          </a:endParaRPr>
        </a:p>
      </dgm:t>
    </dgm:pt>
    <dgm:pt modelId="{29C8C507-0EB6-4188-A11A-ADCCC34F0A44}" type="parTrans" cxnId="{EB83121C-5E63-4AF1-BC54-6A57AEBEA773}">
      <dgm:prSet/>
      <dgm:spPr/>
      <dgm:t>
        <a:bodyPr/>
        <a:lstStyle/>
        <a:p>
          <a:endParaRPr lang="en-AU"/>
        </a:p>
      </dgm:t>
    </dgm:pt>
    <dgm:pt modelId="{8EDBDE12-D759-4381-B06E-7D06E922714F}" type="sibTrans" cxnId="{EB83121C-5E63-4AF1-BC54-6A57AEBEA773}">
      <dgm:prSet/>
      <dgm:spPr/>
      <dgm:t>
        <a:bodyPr/>
        <a:lstStyle/>
        <a:p>
          <a:endParaRPr lang="en-AU"/>
        </a:p>
      </dgm:t>
    </dgm:pt>
    <dgm:pt modelId="{383832BD-4A03-4E65-897A-6B863150AE49}">
      <dgm:prSet/>
      <dgm:spPr/>
      <dgm:t>
        <a:bodyPr/>
        <a:lstStyle/>
        <a:p>
          <a:r>
            <a:rPr lang="en-AU" dirty="0" smtClean="0">
              <a:solidFill>
                <a:srgbClr val="009900"/>
              </a:solidFill>
            </a:rPr>
            <a:t>Isolation/Segregation</a:t>
          </a:r>
          <a:endParaRPr lang="en-AU" dirty="0">
            <a:solidFill>
              <a:srgbClr val="009900"/>
            </a:solidFill>
          </a:endParaRPr>
        </a:p>
      </dgm:t>
    </dgm:pt>
    <dgm:pt modelId="{5DA74983-D16D-4077-AF71-EB04925C1482}" type="parTrans" cxnId="{F4A53C19-E25C-455D-8A2F-27B95683B811}">
      <dgm:prSet/>
      <dgm:spPr/>
      <dgm:t>
        <a:bodyPr/>
        <a:lstStyle/>
        <a:p>
          <a:endParaRPr lang="en-AU"/>
        </a:p>
      </dgm:t>
    </dgm:pt>
    <dgm:pt modelId="{FF44E569-578F-457F-B9A8-5B6D58FD0C2B}" type="sibTrans" cxnId="{F4A53C19-E25C-455D-8A2F-27B95683B811}">
      <dgm:prSet/>
      <dgm:spPr/>
      <dgm:t>
        <a:bodyPr/>
        <a:lstStyle/>
        <a:p>
          <a:endParaRPr lang="en-AU"/>
        </a:p>
      </dgm:t>
    </dgm:pt>
    <dgm:pt modelId="{1523F87C-5FD9-4989-A1FC-EEF742B2E466}">
      <dgm:prSet phldrT="[Text]"/>
      <dgm:spPr/>
      <dgm:t>
        <a:bodyPr/>
        <a:lstStyle/>
        <a:p>
          <a:r>
            <a:rPr lang="en-AU" dirty="0" smtClean="0">
              <a:solidFill>
                <a:srgbClr val="FF0000"/>
              </a:solidFill>
            </a:rPr>
            <a:t>Administrative control</a:t>
          </a:r>
          <a:endParaRPr lang="en-AU" dirty="0">
            <a:solidFill>
              <a:srgbClr val="FF0000"/>
            </a:solidFill>
          </a:endParaRPr>
        </a:p>
      </dgm:t>
    </dgm:pt>
    <dgm:pt modelId="{B48037D7-B300-4681-B7A0-6D7AB935DC03}" type="parTrans" cxnId="{F1B069D9-03C0-488C-96C5-EAA479BF615C}">
      <dgm:prSet/>
      <dgm:spPr/>
      <dgm:t>
        <a:bodyPr/>
        <a:lstStyle/>
        <a:p>
          <a:endParaRPr lang="en-AU"/>
        </a:p>
      </dgm:t>
    </dgm:pt>
    <dgm:pt modelId="{DDDEE9D8-F8B6-431F-9DD0-129550BDC018}" type="sibTrans" cxnId="{F1B069D9-03C0-488C-96C5-EAA479BF615C}">
      <dgm:prSet/>
      <dgm:spPr/>
      <dgm:t>
        <a:bodyPr/>
        <a:lstStyle/>
        <a:p>
          <a:endParaRPr lang="en-AU"/>
        </a:p>
      </dgm:t>
    </dgm:pt>
    <dgm:pt modelId="{7B28E8B8-D1F0-4DF6-9B34-5AFC206FD616}">
      <dgm:prSet phldrT="[Text]"/>
      <dgm:spPr/>
      <dgm:t>
        <a:bodyPr/>
        <a:lstStyle/>
        <a:p>
          <a:r>
            <a:rPr lang="en-AU" dirty="0" smtClean="0">
              <a:solidFill>
                <a:srgbClr val="FF0000"/>
              </a:solidFill>
            </a:rPr>
            <a:t>PPE</a:t>
          </a:r>
          <a:endParaRPr lang="en-AU" dirty="0">
            <a:solidFill>
              <a:srgbClr val="FF0000"/>
            </a:solidFill>
          </a:endParaRPr>
        </a:p>
      </dgm:t>
    </dgm:pt>
    <dgm:pt modelId="{F1810BC5-06C0-478B-9471-DFC0BE261C10}" type="parTrans" cxnId="{D876EAB2-C86A-41D5-9760-0FC224DD5C6E}">
      <dgm:prSet/>
      <dgm:spPr/>
      <dgm:t>
        <a:bodyPr/>
        <a:lstStyle/>
        <a:p>
          <a:endParaRPr lang="en-AU"/>
        </a:p>
      </dgm:t>
    </dgm:pt>
    <dgm:pt modelId="{708490B4-6366-4F13-9DE4-589ED35205A5}" type="sibTrans" cxnId="{D876EAB2-C86A-41D5-9760-0FC224DD5C6E}">
      <dgm:prSet/>
      <dgm:spPr/>
      <dgm:t>
        <a:bodyPr/>
        <a:lstStyle/>
        <a:p>
          <a:endParaRPr lang="en-AU"/>
        </a:p>
      </dgm:t>
    </dgm:pt>
    <dgm:pt modelId="{50CFD0ED-1ED1-4B57-ADBB-58DD9C2A64A0}" type="pres">
      <dgm:prSet presAssocID="{C7CD71F4-3F8C-4626-AAEC-18FCAC1747C7}" presName="Name0" presStyleCnt="0">
        <dgm:presLayoutVars>
          <dgm:chMax val="7"/>
          <dgm:dir/>
          <dgm:animLvl val="lvl"/>
          <dgm:resizeHandles val="exact"/>
        </dgm:presLayoutVars>
      </dgm:prSet>
      <dgm:spPr/>
      <dgm:t>
        <a:bodyPr/>
        <a:lstStyle/>
        <a:p>
          <a:endParaRPr lang="en-AU"/>
        </a:p>
      </dgm:t>
    </dgm:pt>
    <dgm:pt modelId="{415A0FD5-8BCA-438A-9C2F-65BBFEC60076}" type="pres">
      <dgm:prSet presAssocID="{FB6B90DA-2F30-4712-865C-194FB997D897}" presName="circle1" presStyleLbl="node1" presStyleIdx="0" presStyleCnt="6"/>
      <dgm:spPr/>
      <dgm:t>
        <a:bodyPr/>
        <a:lstStyle/>
        <a:p>
          <a:endParaRPr lang="en-AU"/>
        </a:p>
      </dgm:t>
    </dgm:pt>
    <dgm:pt modelId="{3F292BA3-FCC9-4825-B524-17B63198B169}" type="pres">
      <dgm:prSet presAssocID="{FB6B90DA-2F30-4712-865C-194FB997D897}" presName="space" presStyleCnt="0"/>
      <dgm:spPr/>
      <dgm:t>
        <a:bodyPr/>
        <a:lstStyle/>
        <a:p>
          <a:endParaRPr lang="en-AU"/>
        </a:p>
      </dgm:t>
    </dgm:pt>
    <dgm:pt modelId="{12BA532F-49DC-4613-B020-78A9CBB2B2A6}" type="pres">
      <dgm:prSet presAssocID="{FB6B90DA-2F30-4712-865C-194FB997D897}" presName="rect1" presStyleLbl="alignAcc1" presStyleIdx="0" presStyleCnt="6"/>
      <dgm:spPr/>
      <dgm:t>
        <a:bodyPr/>
        <a:lstStyle/>
        <a:p>
          <a:endParaRPr lang="en-AU"/>
        </a:p>
      </dgm:t>
    </dgm:pt>
    <dgm:pt modelId="{25F860E9-1AC9-4EDD-95B3-215EB0B8ECCE}" type="pres">
      <dgm:prSet presAssocID="{4D1F3330-9F28-4938-BA1D-C9DC16518004}" presName="vertSpace2" presStyleLbl="node1" presStyleIdx="0" presStyleCnt="6"/>
      <dgm:spPr/>
      <dgm:t>
        <a:bodyPr/>
        <a:lstStyle/>
        <a:p>
          <a:endParaRPr lang="en-AU"/>
        </a:p>
      </dgm:t>
    </dgm:pt>
    <dgm:pt modelId="{1023DDEC-4E92-4296-9230-486D408E5F08}" type="pres">
      <dgm:prSet presAssocID="{4D1F3330-9F28-4938-BA1D-C9DC16518004}" presName="circle2" presStyleLbl="node1" presStyleIdx="1" presStyleCnt="6"/>
      <dgm:spPr/>
      <dgm:t>
        <a:bodyPr/>
        <a:lstStyle/>
        <a:p>
          <a:endParaRPr lang="en-AU"/>
        </a:p>
      </dgm:t>
    </dgm:pt>
    <dgm:pt modelId="{58D7B729-2879-4F27-A96B-97839A478496}" type="pres">
      <dgm:prSet presAssocID="{4D1F3330-9F28-4938-BA1D-C9DC16518004}" presName="rect2" presStyleLbl="alignAcc1" presStyleIdx="1" presStyleCnt="6"/>
      <dgm:spPr/>
      <dgm:t>
        <a:bodyPr/>
        <a:lstStyle/>
        <a:p>
          <a:endParaRPr lang="en-AU"/>
        </a:p>
      </dgm:t>
    </dgm:pt>
    <dgm:pt modelId="{6126225C-FE82-465B-8173-C49E60DB8F95}" type="pres">
      <dgm:prSet presAssocID="{383832BD-4A03-4E65-897A-6B863150AE49}" presName="vertSpace3" presStyleLbl="node1" presStyleIdx="1" presStyleCnt="6"/>
      <dgm:spPr/>
      <dgm:t>
        <a:bodyPr/>
        <a:lstStyle/>
        <a:p>
          <a:endParaRPr lang="en-AU"/>
        </a:p>
      </dgm:t>
    </dgm:pt>
    <dgm:pt modelId="{C72C4807-41DF-4C1D-951D-49CEFF2E489B}" type="pres">
      <dgm:prSet presAssocID="{383832BD-4A03-4E65-897A-6B863150AE49}" presName="circle3" presStyleLbl="node1" presStyleIdx="2" presStyleCnt="6"/>
      <dgm:spPr/>
      <dgm:t>
        <a:bodyPr/>
        <a:lstStyle/>
        <a:p>
          <a:endParaRPr lang="en-AU"/>
        </a:p>
      </dgm:t>
    </dgm:pt>
    <dgm:pt modelId="{E40C483C-B873-42B5-BE2F-00D7E896E0F1}" type="pres">
      <dgm:prSet presAssocID="{383832BD-4A03-4E65-897A-6B863150AE49}" presName="rect3" presStyleLbl="alignAcc1" presStyleIdx="2" presStyleCnt="6"/>
      <dgm:spPr/>
      <dgm:t>
        <a:bodyPr/>
        <a:lstStyle/>
        <a:p>
          <a:endParaRPr lang="en-AU"/>
        </a:p>
      </dgm:t>
    </dgm:pt>
    <dgm:pt modelId="{A205CA29-7648-40AC-B913-5EAE823226DD}" type="pres">
      <dgm:prSet presAssocID="{50556642-88BE-48F1-A313-98B2FBB28586}" presName="vertSpace4" presStyleLbl="node1" presStyleIdx="2" presStyleCnt="6"/>
      <dgm:spPr/>
      <dgm:t>
        <a:bodyPr/>
        <a:lstStyle/>
        <a:p>
          <a:endParaRPr lang="en-AU"/>
        </a:p>
      </dgm:t>
    </dgm:pt>
    <dgm:pt modelId="{A947664F-8395-49B5-95B2-13A1A7E78456}" type="pres">
      <dgm:prSet presAssocID="{50556642-88BE-48F1-A313-98B2FBB28586}" presName="circle4" presStyleLbl="node1" presStyleIdx="3" presStyleCnt="6"/>
      <dgm:spPr/>
      <dgm:t>
        <a:bodyPr/>
        <a:lstStyle/>
        <a:p>
          <a:endParaRPr lang="en-AU"/>
        </a:p>
      </dgm:t>
    </dgm:pt>
    <dgm:pt modelId="{9B5E3FCA-D62B-4FE1-B1FC-6437FBAEB0D0}" type="pres">
      <dgm:prSet presAssocID="{50556642-88BE-48F1-A313-98B2FBB28586}" presName="rect4" presStyleLbl="alignAcc1" presStyleIdx="3" presStyleCnt="6" custLinFactNeighborX="1697" custLinFactNeighborY="-242"/>
      <dgm:spPr/>
      <dgm:t>
        <a:bodyPr/>
        <a:lstStyle/>
        <a:p>
          <a:endParaRPr lang="en-AU"/>
        </a:p>
      </dgm:t>
    </dgm:pt>
    <dgm:pt modelId="{B4E35D4C-DA5B-4A99-9632-4F2828ECC01E}" type="pres">
      <dgm:prSet presAssocID="{1523F87C-5FD9-4989-A1FC-EEF742B2E466}" presName="vertSpace5" presStyleLbl="node1" presStyleIdx="3" presStyleCnt="6"/>
      <dgm:spPr/>
      <dgm:t>
        <a:bodyPr/>
        <a:lstStyle/>
        <a:p>
          <a:endParaRPr lang="en-AU"/>
        </a:p>
      </dgm:t>
    </dgm:pt>
    <dgm:pt modelId="{3011D124-F5AB-4C4B-8B4C-4D66579D41D2}" type="pres">
      <dgm:prSet presAssocID="{1523F87C-5FD9-4989-A1FC-EEF742B2E466}" presName="circle5" presStyleLbl="node1" presStyleIdx="4" presStyleCnt="6"/>
      <dgm:spPr/>
      <dgm:t>
        <a:bodyPr/>
        <a:lstStyle/>
        <a:p>
          <a:endParaRPr lang="en-AU"/>
        </a:p>
      </dgm:t>
    </dgm:pt>
    <dgm:pt modelId="{630717C0-84EA-4C1B-B99F-7D74A955E0BA}" type="pres">
      <dgm:prSet presAssocID="{1523F87C-5FD9-4989-A1FC-EEF742B2E466}" presName="rect5" presStyleLbl="alignAcc1" presStyleIdx="4" presStyleCnt="6"/>
      <dgm:spPr/>
      <dgm:t>
        <a:bodyPr/>
        <a:lstStyle/>
        <a:p>
          <a:endParaRPr lang="en-AU"/>
        </a:p>
      </dgm:t>
    </dgm:pt>
    <dgm:pt modelId="{28D7BD7B-F003-4E9B-A41D-F24A1C95BCCF}" type="pres">
      <dgm:prSet presAssocID="{7B28E8B8-D1F0-4DF6-9B34-5AFC206FD616}" presName="vertSpace6" presStyleLbl="node1" presStyleIdx="4" presStyleCnt="6"/>
      <dgm:spPr/>
      <dgm:t>
        <a:bodyPr/>
        <a:lstStyle/>
        <a:p>
          <a:endParaRPr lang="en-AU"/>
        </a:p>
      </dgm:t>
    </dgm:pt>
    <dgm:pt modelId="{864483F6-0721-46CD-9514-831C79F61C58}" type="pres">
      <dgm:prSet presAssocID="{7B28E8B8-D1F0-4DF6-9B34-5AFC206FD616}" presName="circle6" presStyleLbl="node1" presStyleIdx="5" presStyleCnt="6"/>
      <dgm:spPr/>
      <dgm:t>
        <a:bodyPr/>
        <a:lstStyle/>
        <a:p>
          <a:endParaRPr lang="en-AU"/>
        </a:p>
      </dgm:t>
    </dgm:pt>
    <dgm:pt modelId="{9BE0C073-3773-4176-9176-24672BC672EB}" type="pres">
      <dgm:prSet presAssocID="{7B28E8B8-D1F0-4DF6-9B34-5AFC206FD616}" presName="rect6" presStyleLbl="alignAcc1" presStyleIdx="5" presStyleCnt="6"/>
      <dgm:spPr/>
      <dgm:t>
        <a:bodyPr/>
        <a:lstStyle/>
        <a:p>
          <a:endParaRPr lang="en-AU"/>
        </a:p>
      </dgm:t>
    </dgm:pt>
    <dgm:pt modelId="{983598A1-B5B0-489A-B9AA-66C1C3793B70}" type="pres">
      <dgm:prSet presAssocID="{FB6B90DA-2F30-4712-865C-194FB997D897}" presName="rect1ParTxNoCh" presStyleLbl="alignAcc1" presStyleIdx="5" presStyleCnt="6">
        <dgm:presLayoutVars>
          <dgm:chMax val="1"/>
          <dgm:bulletEnabled val="1"/>
        </dgm:presLayoutVars>
      </dgm:prSet>
      <dgm:spPr/>
      <dgm:t>
        <a:bodyPr/>
        <a:lstStyle/>
        <a:p>
          <a:endParaRPr lang="en-AU"/>
        </a:p>
      </dgm:t>
    </dgm:pt>
    <dgm:pt modelId="{5BDA2E48-CC28-4FE2-884D-4AE891FFE76C}" type="pres">
      <dgm:prSet presAssocID="{4D1F3330-9F28-4938-BA1D-C9DC16518004}" presName="rect2ParTxNoCh" presStyleLbl="alignAcc1" presStyleIdx="5" presStyleCnt="6">
        <dgm:presLayoutVars>
          <dgm:chMax val="1"/>
          <dgm:bulletEnabled val="1"/>
        </dgm:presLayoutVars>
      </dgm:prSet>
      <dgm:spPr/>
      <dgm:t>
        <a:bodyPr/>
        <a:lstStyle/>
        <a:p>
          <a:endParaRPr lang="en-AU"/>
        </a:p>
      </dgm:t>
    </dgm:pt>
    <dgm:pt modelId="{B951B540-EABD-4903-8089-C047BDBE77E1}" type="pres">
      <dgm:prSet presAssocID="{383832BD-4A03-4E65-897A-6B863150AE49}" presName="rect3ParTxNoCh" presStyleLbl="alignAcc1" presStyleIdx="5" presStyleCnt="6">
        <dgm:presLayoutVars>
          <dgm:chMax val="1"/>
          <dgm:bulletEnabled val="1"/>
        </dgm:presLayoutVars>
      </dgm:prSet>
      <dgm:spPr/>
      <dgm:t>
        <a:bodyPr/>
        <a:lstStyle/>
        <a:p>
          <a:endParaRPr lang="en-AU"/>
        </a:p>
      </dgm:t>
    </dgm:pt>
    <dgm:pt modelId="{1FE8B539-5D37-4496-88DA-F61014C199B1}" type="pres">
      <dgm:prSet presAssocID="{50556642-88BE-48F1-A313-98B2FBB28586}" presName="rect4ParTxNoCh" presStyleLbl="alignAcc1" presStyleIdx="5" presStyleCnt="6">
        <dgm:presLayoutVars>
          <dgm:chMax val="1"/>
          <dgm:bulletEnabled val="1"/>
        </dgm:presLayoutVars>
      </dgm:prSet>
      <dgm:spPr/>
      <dgm:t>
        <a:bodyPr/>
        <a:lstStyle/>
        <a:p>
          <a:endParaRPr lang="en-AU"/>
        </a:p>
      </dgm:t>
    </dgm:pt>
    <dgm:pt modelId="{AD83A365-2272-4F1C-B666-21FDE6A5AAAD}" type="pres">
      <dgm:prSet presAssocID="{1523F87C-5FD9-4989-A1FC-EEF742B2E466}" presName="rect5ParTxNoCh" presStyleLbl="alignAcc1" presStyleIdx="5" presStyleCnt="6">
        <dgm:presLayoutVars>
          <dgm:chMax val="1"/>
          <dgm:bulletEnabled val="1"/>
        </dgm:presLayoutVars>
      </dgm:prSet>
      <dgm:spPr/>
      <dgm:t>
        <a:bodyPr/>
        <a:lstStyle/>
        <a:p>
          <a:endParaRPr lang="en-AU"/>
        </a:p>
      </dgm:t>
    </dgm:pt>
    <dgm:pt modelId="{EA0FF53D-0E37-4F9A-82A0-D0EE87E618BB}" type="pres">
      <dgm:prSet presAssocID="{7B28E8B8-D1F0-4DF6-9B34-5AFC206FD616}" presName="rect6ParTxNoCh" presStyleLbl="alignAcc1" presStyleIdx="5" presStyleCnt="6">
        <dgm:presLayoutVars>
          <dgm:chMax val="1"/>
          <dgm:bulletEnabled val="1"/>
        </dgm:presLayoutVars>
      </dgm:prSet>
      <dgm:spPr/>
      <dgm:t>
        <a:bodyPr/>
        <a:lstStyle/>
        <a:p>
          <a:endParaRPr lang="en-AU"/>
        </a:p>
      </dgm:t>
    </dgm:pt>
  </dgm:ptLst>
  <dgm:cxnLst>
    <dgm:cxn modelId="{75FDAB56-2E18-4ED5-8623-315BF123C89D}" type="presOf" srcId="{4D1F3330-9F28-4938-BA1D-C9DC16518004}" destId="{5BDA2E48-CC28-4FE2-884D-4AE891FFE76C}" srcOrd="1" destOrd="0" presId="urn:microsoft.com/office/officeart/2005/8/layout/target3"/>
    <dgm:cxn modelId="{56A53349-BD1B-4081-87C6-388AC3CBBBAE}" type="presOf" srcId="{4D1F3330-9F28-4938-BA1D-C9DC16518004}" destId="{58D7B729-2879-4F27-A96B-97839A478496}" srcOrd="0" destOrd="0" presId="urn:microsoft.com/office/officeart/2005/8/layout/target3"/>
    <dgm:cxn modelId="{5773F0CD-4981-45F8-9903-DCE351BB4B10}" srcId="{C7CD71F4-3F8C-4626-AAEC-18FCAC1747C7}" destId="{4D1F3330-9F28-4938-BA1D-C9DC16518004}" srcOrd="1" destOrd="0" parTransId="{840A47F3-051E-4B97-96F0-0962475DC192}" sibTransId="{34B104D1-A907-4D8C-879A-F29103493609}"/>
    <dgm:cxn modelId="{615AAE37-4204-4A98-9D49-5925506FDF82}" type="presOf" srcId="{C7CD71F4-3F8C-4626-AAEC-18FCAC1747C7}" destId="{50CFD0ED-1ED1-4B57-ADBB-58DD9C2A64A0}" srcOrd="0" destOrd="0" presId="urn:microsoft.com/office/officeart/2005/8/layout/target3"/>
    <dgm:cxn modelId="{DD82E7A6-8316-4A74-A33D-F5602D99F3CA}" type="presOf" srcId="{FB6B90DA-2F30-4712-865C-194FB997D897}" destId="{983598A1-B5B0-489A-B9AA-66C1C3793B70}" srcOrd="1" destOrd="0" presId="urn:microsoft.com/office/officeart/2005/8/layout/target3"/>
    <dgm:cxn modelId="{C09812E1-36AC-4BD6-8A43-04CBC01ECFE5}" type="presOf" srcId="{50556642-88BE-48F1-A313-98B2FBB28586}" destId="{9B5E3FCA-D62B-4FE1-B1FC-6437FBAEB0D0}" srcOrd="0" destOrd="0" presId="urn:microsoft.com/office/officeart/2005/8/layout/target3"/>
    <dgm:cxn modelId="{374B9310-D92B-4837-9B62-63DAFDE8A0D2}" type="presOf" srcId="{383832BD-4A03-4E65-897A-6B863150AE49}" destId="{B951B540-EABD-4903-8089-C047BDBE77E1}" srcOrd="1" destOrd="0" presId="urn:microsoft.com/office/officeart/2005/8/layout/target3"/>
    <dgm:cxn modelId="{48B124EB-F406-4CDB-AC6C-59DE3541AE50}" type="presOf" srcId="{1523F87C-5FD9-4989-A1FC-EEF742B2E466}" destId="{630717C0-84EA-4C1B-B99F-7D74A955E0BA}" srcOrd="0" destOrd="0" presId="urn:microsoft.com/office/officeart/2005/8/layout/target3"/>
    <dgm:cxn modelId="{F30C4B92-F6CE-4FA7-B7C7-6F0B470704DF}" srcId="{C7CD71F4-3F8C-4626-AAEC-18FCAC1747C7}" destId="{FB6B90DA-2F30-4712-865C-194FB997D897}" srcOrd="0" destOrd="0" parTransId="{DAEA36F5-E1A9-427B-AD8A-C0EF121B5CCD}" sibTransId="{F18D7A9F-2175-4A30-A8F8-869CD804F94B}"/>
    <dgm:cxn modelId="{F8B96C31-602F-4704-9349-C9E8DAF06124}" type="presOf" srcId="{7B28E8B8-D1F0-4DF6-9B34-5AFC206FD616}" destId="{9BE0C073-3773-4176-9176-24672BC672EB}" srcOrd="0" destOrd="0" presId="urn:microsoft.com/office/officeart/2005/8/layout/target3"/>
    <dgm:cxn modelId="{9D2C0A62-ACF8-48A6-BA50-B6873E8ABF66}" type="presOf" srcId="{7B28E8B8-D1F0-4DF6-9B34-5AFC206FD616}" destId="{EA0FF53D-0E37-4F9A-82A0-D0EE87E618BB}" srcOrd="1" destOrd="0" presId="urn:microsoft.com/office/officeart/2005/8/layout/target3"/>
    <dgm:cxn modelId="{D876EAB2-C86A-41D5-9760-0FC224DD5C6E}" srcId="{C7CD71F4-3F8C-4626-AAEC-18FCAC1747C7}" destId="{7B28E8B8-D1F0-4DF6-9B34-5AFC206FD616}" srcOrd="5" destOrd="0" parTransId="{F1810BC5-06C0-478B-9471-DFC0BE261C10}" sibTransId="{708490B4-6366-4F13-9DE4-589ED35205A5}"/>
    <dgm:cxn modelId="{F4A68115-05F1-4C09-B89A-7E30FF08497C}" type="presOf" srcId="{1523F87C-5FD9-4989-A1FC-EEF742B2E466}" destId="{AD83A365-2272-4F1C-B666-21FDE6A5AAAD}" srcOrd="1" destOrd="0" presId="urn:microsoft.com/office/officeart/2005/8/layout/target3"/>
    <dgm:cxn modelId="{9CCA652D-4A75-4DC1-89D5-BE65E5817993}" type="presOf" srcId="{FB6B90DA-2F30-4712-865C-194FB997D897}" destId="{12BA532F-49DC-4613-B020-78A9CBB2B2A6}" srcOrd="0" destOrd="0" presId="urn:microsoft.com/office/officeart/2005/8/layout/target3"/>
    <dgm:cxn modelId="{EB83121C-5E63-4AF1-BC54-6A57AEBEA773}" srcId="{C7CD71F4-3F8C-4626-AAEC-18FCAC1747C7}" destId="{50556642-88BE-48F1-A313-98B2FBB28586}" srcOrd="3" destOrd="0" parTransId="{29C8C507-0EB6-4188-A11A-ADCCC34F0A44}" sibTransId="{8EDBDE12-D759-4381-B06E-7D06E922714F}"/>
    <dgm:cxn modelId="{FEC14AA7-662C-4D2A-9100-FF37152EEB21}" type="presOf" srcId="{50556642-88BE-48F1-A313-98B2FBB28586}" destId="{1FE8B539-5D37-4496-88DA-F61014C199B1}" srcOrd="1" destOrd="0" presId="urn:microsoft.com/office/officeart/2005/8/layout/target3"/>
    <dgm:cxn modelId="{BE2C71A9-F68D-49EE-AAA2-E43A1CC0CFDB}" type="presOf" srcId="{383832BD-4A03-4E65-897A-6B863150AE49}" destId="{E40C483C-B873-42B5-BE2F-00D7E896E0F1}" srcOrd="0" destOrd="0" presId="urn:microsoft.com/office/officeart/2005/8/layout/target3"/>
    <dgm:cxn modelId="{F1B069D9-03C0-488C-96C5-EAA479BF615C}" srcId="{C7CD71F4-3F8C-4626-AAEC-18FCAC1747C7}" destId="{1523F87C-5FD9-4989-A1FC-EEF742B2E466}" srcOrd="4" destOrd="0" parTransId="{B48037D7-B300-4681-B7A0-6D7AB935DC03}" sibTransId="{DDDEE9D8-F8B6-431F-9DD0-129550BDC018}"/>
    <dgm:cxn modelId="{F4A53C19-E25C-455D-8A2F-27B95683B811}" srcId="{C7CD71F4-3F8C-4626-AAEC-18FCAC1747C7}" destId="{383832BD-4A03-4E65-897A-6B863150AE49}" srcOrd="2" destOrd="0" parTransId="{5DA74983-D16D-4077-AF71-EB04925C1482}" sibTransId="{FF44E569-578F-457F-B9A8-5B6D58FD0C2B}"/>
    <dgm:cxn modelId="{0B9FD4AF-ECA7-41E9-B48C-458EF40EFC97}" type="presParOf" srcId="{50CFD0ED-1ED1-4B57-ADBB-58DD9C2A64A0}" destId="{415A0FD5-8BCA-438A-9C2F-65BBFEC60076}" srcOrd="0" destOrd="0" presId="urn:microsoft.com/office/officeart/2005/8/layout/target3"/>
    <dgm:cxn modelId="{0608EFE7-39BB-4D45-95FF-8A2941EA8A21}" type="presParOf" srcId="{50CFD0ED-1ED1-4B57-ADBB-58DD9C2A64A0}" destId="{3F292BA3-FCC9-4825-B524-17B63198B169}" srcOrd="1" destOrd="0" presId="urn:microsoft.com/office/officeart/2005/8/layout/target3"/>
    <dgm:cxn modelId="{A49BCFC6-C3A2-48C9-B178-FFA55EB9A1C8}" type="presParOf" srcId="{50CFD0ED-1ED1-4B57-ADBB-58DD9C2A64A0}" destId="{12BA532F-49DC-4613-B020-78A9CBB2B2A6}" srcOrd="2" destOrd="0" presId="urn:microsoft.com/office/officeart/2005/8/layout/target3"/>
    <dgm:cxn modelId="{171E2AD1-7AF2-4B35-B341-457CE1F7AB50}" type="presParOf" srcId="{50CFD0ED-1ED1-4B57-ADBB-58DD9C2A64A0}" destId="{25F860E9-1AC9-4EDD-95B3-215EB0B8ECCE}" srcOrd="3" destOrd="0" presId="urn:microsoft.com/office/officeart/2005/8/layout/target3"/>
    <dgm:cxn modelId="{C26120E5-7AF1-4CD3-ACD0-6F8BFFEA7ED8}" type="presParOf" srcId="{50CFD0ED-1ED1-4B57-ADBB-58DD9C2A64A0}" destId="{1023DDEC-4E92-4296-9230-486D408E5F08}" srcOrd="4" destOrd="0" presId="urn:microsoft.com/office/officeart/2005/8/layout/target3"/>
    <dgm:cxn modelId="{32A75CE8-9C57-499B-944F-F174F38AEC62}" type="presParOf" srcId="{50CFD0ED-1ED1-4B57-ADBB-58DD9C2A64A0}" destId="{58D7B729-2879-4F27-A96B-97839A478496}" srcOrd="5" destOrd="0" presId="urn:microsoft.com/office/officeart/2005/8/layout/target3"/>
    <dgm:cxn modelId="{346BE59C-4484-461D-96DA-CFA4757A1885}" type="presParOf" srcId="{50CFD0ED-1ED1-4B57-ADBB-58DD9C2A64A0}" destId="{6126225C-FE82-465B-8173-C49E60DB8F95}" srcOrd="6" destOrd="0" presId="urn:microsoft.com/office/officeart/2005/8/layout/target3"/>
    <dgm:cxn modelId="{F73B1C62-A0C5-4B00-8180-8295269D381D}" type="presParOf" srcId="{50CFD0ED-1ED1-4B57-ADBB-58DD9C2A64A0}" destId="{C72C4807-41DF-4C1D-951D-49CEFF2E489B}" srcOrd="7" destOrd="0" presId="urn:microsoft.com/office/officeart/2005/8/layout/target3"/>
    <dgm:cxn modelId="{E575A80D-ACCD-4EA5-AAA0-3A9250E15760}" type="presParOf" srcId="{50CFD0ED-1ED1-4B57-ADBB-58DD9C2A64A0}" destId="{E40C483C-B873-42B5-BE2F-00D7E896E0F1}" srcOrd="8" destOrd="0" presId="urn:microsoft.com/office/officeart/2005/8/layout/target3"/>
    <dgm:cxn modelId="{EFA62551-C12E-4487-A8EC-B69FF25E1DEF}" type="presParOf" srcId="{50CFD0ED-1ED1-4B57-ADBB-58DD9C2A64A0}" destId="{A205CA29-7648-40AC-B913-5EAE823226DD}" srcOrd="9" destOrd="0" presId="urn:microsoft.com/office/officeart/2005/8/layout/target3"/>
    <dgm:cxn modelId="{BD85CF57-4E78-4EE3-9D0A-A19A6EEBFFB7}" type="presParOf" srcId="{50CFD0ED-1ED1-4B57-ADBB-58DD9C2A64A0}" destId="{A947664F-8395-49B5-95B2-13A1A7E78456}" srcOrd="10" destOrd="0" presId="urn:microsoft.com/office/officeart/2005/8/layout/target3"/>
    <dgm:cxn modelId="{F9F8A1B1-57C1-4899-BA09-5B7F9BB3D309}" type="presParOf" srcId="{50CFD0ED-1ED1-4B57-ADBB-58DD9C2A64A0}" destId="{9B5E3FCA-D62B-4FE1-B1FC-6437FBAEB0D0}" srcOrd="11" destOrd="0" presId="urn:microsoft.com/office/officeart/2005/8/layout/target3"/>
    <dgm:cxn modelId="{C879974F-C834-4859-B356-F244D5EF1120}" type="presParOf" srcId="{50CFD0ED-1ED1-4B57-ADBB-58DD9C2A64A0}" destId="{B4E35D4C-DA5B-4A99-9632-4F2828ECC01E}" srcOrd="12" destOrd="0" presId="urn:microsoft.com/office/officeart/2005/8/layout/target3"/>
    <dgm:cxn modelId="{9362E1A3-6093-44B5-A8E9-CAE30A421F50}" type="presParOf" srcId="{50CFD0ED-1ED1-4B57-ADBB-58DD9C2A64A0}" destId="{3011D124-F5AB-4C4B-8B4C-4D66579D41D2}" srcOrd="13" destOrd="0" presId="urn:microsoft.com/office/officeart/2005/8/layout/target3"/>
    <dgm:cxn modelId="{A8722E84-21A8-4451-8F9B-FCBBE431235D}" type="presParOf" srcId="{50CFD0ED-1ED1-4B57-ADBB-58DD9C2A64A0}" destId="{630717C0-84EA-4C1B-B99F-7D74A955E0BA}" srcOrd="14" destOrd="0" presId="urn:microsoft.com/office/officeart/2005/8/layout/target3"/>
    <dgm:cxn modelId="{EE1DAB3E-1793-4FEA-849D-41957C0A4658}" type="presParOf" srcId="{50CFD0ED-1ED1-4B57-ADBB-58DD9C2A64A0}" destId="{28D7BD7B-F003-4E9B-A41D-F24A1C95BCCF}" srcOrd="15" destOrd="0" presId="urn:microsoft.com/office/officeart/2005/8/layout/target3"/>
    <dgm:cxn modelId="{735EA742-CB9C-4BBA-A4BB-5DA0E316CE49}" type="presParOf" srcId="{50CFD0ED-1ED1-4B57-ADBB-58DD9C2A64A0}" destId="{864483F6-0721-46CD-9514-831C79F61C58}" srcOrd="16" destOrd="0" presId="urn:microsoft.com/office/officeart/2005/8/layout/target3"/>
    <dgm:cxn modelId="{74BDF676-0D7B-40AC-96F1-F71A978F7809}" type="presParOf" srcId="{50CFD0ED-1ED1-4B57-ADBB-58DD9C2A64A0}" destId="{9BE0C073-3773-4176-9176-24672BC672EB}" srcOrd="17" destOrd="0" presId="urn:microsoft.com/office/officeart/2005/8/layout/target3"/>
    <dgm:cxn modelId="{ABD4556D-D108-40B3-A0CC-DAF33A4C2739}" type="presParOf" srcId="{50CFD0ED-1ED1-4B57-ADBB-58DD9C2A64A0}" destId="{983598A1-B5B0-489A-B9AA-66C1C3793B70}" srcOrd="18" destOrd="0" presId="urn:microsoft.com/office/officeart/2005/8/layout/target3"/>
    <dgm:cxn modelId="{0E342D64-32BC-41DC-BA32-EF985A5EAED7}" type="presParOf" srcId="{50CFD0ED-1ED1-4B57-ADBB-58DD9C2A64A0}" destId="{5BDA2E48-CC28-4FE2-884D-4AE891FFE76C}" srcOrd="19" destOrd="0" presId="urn:microsoft.com/office/officeart/2005/8/layout/target3"/>
    <dgm:cxn modelId="{F14EB8B3-9BEC-4857-A471-D79827FECDE3}" type="presParOf" srcId="{50CFD0ED-1ED1-4B57-ADBB-58DD9C2A64A0}" destId="{B951B540-EABD-4903-8089-C047BDBE77E1}" srcOrd="20" destOrd="0" presId="urn:microsoft.com/office/officeart/2005/8/layout/target3"/>
    <dgm:cxn modelId="{C56D940C-8F42-41D1-8349-436C037D347C}" type="presParOf" srcId="{50CFD0ED-1ED1-4B57-ADBB-58DD9C2A64A0}" destId="{1FE8B539-5D37-4496-88DA-F61014C199B1}" srcOrd="21" destOrd="0" presId="urn:microsoft.com/office/officeart/2005/8/layout/target3"/>
    <dgm:cxn modelId="{146EB2A0-DC80-403D-8BDE-D6CD37D1A907}" type="presParOf" srcId="{50CFD0ED-1ED1-4B57-ADBB-58DD9C2A64A0}" destId="{AD83A365-2272-4F1C-B666-21FDE6A5AAAD}" srcOrd="22" destOrd="0" presId="urn:microsoft.com/office/officeart/2005/8/layout/target3"/>
    <dgm:cxn modelId="{954131A2-EE5B-4E0C-B88C-713FB9037227}" type="presParOf" srcId="{50CFD0ED-1ED1-4B57-ADBB-58DD9C2A64A0}" destId="{EA0FF53D-0E37-4F9A-82A0-D0EE87E618BB}" srcOrd="23"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6A6B26-FF54-4C94-84A2-2299F62BA325}">
      <dsp:nvSpPr>
        <dsp:cNvPr id="0" name=""/>
        <dsp:cNvSpPr/>
      </dsp:nvSpPr>
      <dsp:spPr>
        <a:xfrm rot="10800000">
          <a:off x="2094736" y="853"/>
          <a:ext cx="7517995" cy="804423"/>
        </a:xfrm>
        <a:prstGeom prst="homePlat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54728" tIns="80010" rIns="149352" bIns="80010" numCol="1" spcCol="1270" anchor="ctr" anchorCtr="0">
          <a:noAutofit/>
        </a:bodyPr>
        <a:lstStyle/>
        <a:p>
          <a:pPr lvl="0" algn="l" defTabSz="933450">
            <a:lnSpc>
              <a:spcPct val="90000"/>
            </a:lnSpc>
            <a:spcBef>
              <a:spcPct val="0"/>
            </a:spcBef>
            <a:spcAft>
              <a:spcPct val="35000"/>
            </a:spcAft>
          </a:pPr>
          <a:r>
            <a:rPr lang="en-AU" sz="2100" b="1" kern="1200" dirty="0" smtClean="0"/>
            <a:t>Transparency</a:t>
          </a:r>
          <a:r>
            <a:rPr lang="en-AU" sz="2100" kern="1200" dirty="0" smtClean="0"/>
            <a:t> – we have clear rules and processes</a:t>
          </a:r>
          <a:endParaRPr lang="en-AU" sz="2100" kern="1200" dirty="0"/>
        </a:p>
      </dsp:txBody>
      <dsp:txXfrm rot="10800000">
        <a:off x="2295842" y="853"/>
        <a:ext cx="7316889" cy="804423"/>
      </dsp:txXfrm>
    </dsp:sp>
    <dsp:sp modelId="{26C7EBC7-7B8D-4DBD-BBF9-85D9A5A553C2}">
      <dsp:nvSpPr>
        <dsp:cNvPr id="0" name=""/>
        <dsp:cNvSpPr/>
      </dsp:nvSpPr>
      <dsp:spPr>
        <a:xfrm>
          <a:off x="1692524" y="853"/>
          <a:ext cx="804423" cy="804423"/>
        </a:xfrm>
        <a:prstGeom prst="ellipse">
          <a:avLst/>
        </a:prstGeom>
        <a:solidFill>
          <a:schemeClr val="accent1">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C67333F1-B7FB-4C95-AE39-D00674033AEB}">
      <dsp:nvSpPr>
        <dsp:cNvPr id="0" name=""/>
        <dsp:cNvSpPr/>
      </dsp:nvSpPr>
      <dsp:spPr>
        <a:xfrm rot="10800000">
          <a:off x="2094736" y="1045403"/>
          <a:ext cx="7517995" cy="804423"/>
        </a:xfrm>
        <a:prstGeom prst="homePlat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54728" tIns="80010" rIns="149352" bIns="80010" numCol="1" spcCol="1270" anchor="ctr" anchorCtr="0">
          <a:noAutofit/>
        </a:bodyPr>
        <a:lstStyle/>
        <a:p>
          <a:pPr lvl="0" algn="l" defTabSz="933450">
            <a:lnSpc>
              <a:spcPct val="90000"/>
            </a:lnSpc>
            <a:spcBef>
              <a:spcPct val="0"/>
            </a:spcBef>
            <a:spcAft>
              <a:spcPct val="35000"/>
            </a:spcAft>
          </a:pPr>
          <a:r>
            <a:rPr lang="en-AU" sz="2100" b="1" kern="1200" dirty="0" smtClean="0"/>
            <a:t>Accountability</a:t>
          </a:r>
          <a:r>
            <a:rPr lang="en-AU" sz="2100" kern="1200" dirty="0" smtClean="0"/>
            <a:t> – we explain our performance</a:t>
          </a:r>
          <a:endParaRPr lang="en-AU" sz="2100" kern="1200" dirty="0"/>
        </a:p>
      </dsp:txBody>
      <dsp:txXfrm rot="10800000">
        <a:off x="2295842" y="1045403"/>
        <a:ext cx="7316889" cy="804423"/>
      </dsp:txXfrm>
    </dsp:sp>
    <dsp:sp modelId="{560DA7F0-DC21-47FE-9D46-64582DBEF154}">
      <dsp:nvSpPr>
        <dsp:cNvPr id="0" name=""/>
        <dsp:cNvSpPr/>
      </dsp:nvSpPr>
      <dsp:spPr>
        <a:xfrm>
          <a:off x="1692524" y="1045403"/>
          <a:ext cx="804423" cy="804423"/>
        </a:xfrm>
        <a:prstGeom prst="ellipse">
          <a:avLst/>
        </a:prstGeom>
        <a:solidFill>
          <a:schemeClr val="accent1">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3914DEF8-D221-4B99-9463-F84C91D4D625}">
      <dsp:nvSpPr>
        <dsp:cNvPr id="0" name=""/>
        <dsp:cNvSpPr/>
      </dsp:nvSpPr>
      <dsp:spPr>
        <a:xfrm rot="10800000">
          <a:off x="2094736" y="2089952"/>
          <a:ext cx="7517995" cy="804423"/>
        </a:xfrm>
        <a:prstGeom prst="homePlat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54728" tIns="80010" rIns="149352" bIns="80010" numCol="1" spcCol="1270" anchor="ctr" anchorCtr="0">
          <a:noAutofit/>
        </a:bodyPr>
        <a:lstStyle/>
        <a:p>
          <a:pPr lvl="0" algn="l" defTabSz="933450">
            <a:lnSpc>
              <a:spcPct val="90000"/>
            </a:lnSpc>
            <a:spcBef>
              <a:spcPct val="0"/>
            </a:spcBef>
            <a:spcAft>
              <a:spcPct val="35000"/>
            </a:spcAft>
          </a:pPr>
          <a:r>
            <a:rPr lang="en-AU" sz="2100" b="1" kern="1200" dirty="0" smtClean="0"/>
            <a:t>Consistency</a:t>
          </a:r>
          <a:r>
            <a:rPr lang="en-AU" sz="2100" kern="1200" dirty="0" smtClean="0"/>
            <a:t> – the same outcome is sought, although our approach may differ depending on the circumstances</a:t>
          </a:r>
          <a:endParaRPr lang="en-AU" sz="2100" kern="1200" dirty="0"/>
        </a:p>
      </dsp:txBody>
      <dsp:txXfrm rot="10800000">
        <a:off x="2295842" y="2089952"/>
        <a:ext cx="7316889" cy="804423"/>
      </dsp:txXfrm>
    </dsp:sp>
    <dsp:sp modelId="{03B4DDBD-EC47-4A98-84D5-821E55BBCC8E}">
      <dsp:nvSpPr>
        <dsp:cNvPr id="0" name=""/>
        <dsp:cNvSpPr/>
      </dsp:nvSpPr>
      <dsp:spPr>
        <a:xfrm>
          <a:off x="1692524" y="2089952"/>
          <a:ext cx="804423" cy="804423"/>
        </a:xfrm>
        <a:prstGeom prst="ellipse">
          <a:avLst/>
        </a:prstGeom>
        <a:solidFill>
          <a:schemeClr val="accent1">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4A8775F9-111C-4472-A8A7-1CBF3EAD1ED0}">
      <dsp:nvSpPr>
        <dsp:cNvPr id="0" name=""/>
        <dsp:cNvSpPr/>
      </dsp:nvSpPr>
      <dsp:spPr>
        <a:xfrm rot="10800000">
          <a:off x="2094736" y="3134501"/>
          <a:ext cx="7517995" cy="804423"/>
        </a:xfrm>
        <a:prstGeom prst="homePlat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54728" tIns="80010" rIns="149352" bIns="80010" numCol="1" spcCol="1270" anchor="ctr" anchorCtr="0">
          <a:noAutofit/>
        </a:bodyPr>
        <a:lstStyle/>
        <a:p>
          <a:pPr lvl="0" algn="l" defTabSz="933450">
            <a:lnSpc>
              <a:spcPct val="90000"/>
            </a:lnSpc>
            <a:spcBef>
              <a:spcPct val="0"/>
            </a:spcBef>
            <a:spcAft>
              <a:spcPct val="35000"/>
            </a:spcAft>
          </a:pPr>
          <a:r>
            <a:rPr lang="en-AU" sz="2100" b="1" kern="1200" dirty="0" smtClean="0"/>
            <a:t>Proportionate </a:t>
          </a:r>
          <a:r>
            <a:rPr lang="en-AU" sz="2100" kern="1200" dirty="0" smtClean="0"/>
            <a:t>– our actions are guided by the safety and health risk</a:t>
          </a:r>
          <a:endParaRPr lang="en-AU" sz="2100" kern="1200" dirty="0"/>
        </a:p>
      </dsp:txBody>
      <dsp:txXfrm rot="10800000">
        <a:off x="2295842" y="3134501"/>
        <a:ext cx="7316889" cy="804423"/>
      </dsp:txXfrm>
    </dsp:sp>
    <dsp:sp modelId="{9480F0B5-538C-4F66-A291-59C0D0AD1F77}">
      <dsp:nvSpPr>
        <dsp:cNvPr id="0" name=""/>
        <dsp:cNvSpPr/>
      </dsp:nvSpPr>
      <dsp:spPr>
        <a:xfrm>
          <a:off x="1692524" y="3134501"/>
          <a:ext cx="804423" cy="804423"/>
        </a:xfrm>
        <a:prstGeom prst="ellipse">
          <a:avLst/>
        </a:prstGeom>
        <a:solidFill>
          <a:schemeClr val="accent1">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4ACEC873-A7BF-4C78-86C4-9B6E4B6224BA}">
      <dsp:nvSpPr>
        <dsp:cNvPr id="0" name=""/>
        <dsp:cNvSpPr/>
      </dsp:nvSpPr>
      <dsp:spPr>
        <a:xfrm rot="10800000">
          <a:off x="2094736" y="4179051"/>
          <a:ext cx="7517995" cy="804423"/>
        </a:xfrm>
        <a:prstGeom prst="homePlat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54728" tIns="80010" rIns="149352" bIns="80010" numCol="1" spcCol="1270" anchor="ctr" anchorCtr="0">
          <a:noAutofit/>
        </a:bodyPr>
        <a:lstStyle/>
        <a:p>
          <a:pPr lvl="0" algn="l" defTabSz="933450">
            <a:lnSpc>
              <a:spcPct val="90000"/>
            </a:lnSpc>
            <a:spcBef>
              <a:spcPct val="0"/>
            </a:spcBef>
            <a:spcAft>
              <a:spcPct val="35000"/>
            </a:spcAft>
          </a:pPr>
          <a:r>
            <a:rPr lang="en-AU" sz="2100" b="1" kern="1200" dirty="0" smtClean="0"/>
            <a:t>Targeted</a:t>
          </a:r>
          <a:r>
            <a:rPr lang="en-AU" sz="2100" kern="1200" dirty="0" smtClean="0"/>
            <a:t> – we focus on the most important safety and health outcomes</a:t>
          </a:r>
          <a:endParaRPr lang="en-AU" sz="2100" kern="1200" dirty="0"/>
        </a:p>
      </dsp:txBody>
      <dsp:txXfrm rot="10800000">
        <a:off x="2295842" y="4179051"/>
        <a:ext cx="7316889" cy="804423"/>
      </dsp:txXfrm>
    </dsp:sp>
    <dsp:sp modelId="{1D08CAC6-64A1-48C1-8DE6-F7DBA611FB1A}">
      <dsp:nvSpPr>
        <dsp:cNvPr id="0" name=""/>
        <dsp:cNvSpPr/>
      </dsp:nvSpPr>
      <dsp:spPr>
        <a:xfrm>
          <a:off x="1692524" y="4179051"/>
          <a:ext cx="804423" cy="804423"/>
        </a:xfrm>
        <a:prstGeom prst="ellipse">
          <a:avLst/>
        </a:prstGeom>
        <a:solidFill>
          <a:schemeClr val="accent1">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52D341-2C36-4EFB-89CE-D61ED48368C8}">
      <dsp:nvSpPr>
        <dsp:cNvPr id="0" name=""/>
        <dsp:cNvSpPr/>
      </dsp:nvSpPr>
      <dsp:spPr>
        <a:xfrm>
          <a:off x="3765" y="1631225"/>
          <a:ext cx="3292854" cy="1317141"/>
        </a:xfrm>
        <a:prstGeom prst="homePlate">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lang="en-AU" sz="1800" b="1" kern="1200" dirty="0" smtClean="0"/>
            <a:t>WHS (Mines) Bill expected to be introduced to Parliament mid-2015</a:t>
          </a:r>
          <a:endParaRPr lang="en-AU" sz="1800" b="1" kern="1200" dirty="0"/>
        </a:p>
      </dsp:txBody>
      <dsp:txXfrm>
        <a:off x="3765" y="1631225"/>
        <a:ext cx="2963569" cy="1317141"/>
      </dsp:txXfrm>
    </dsp:sp>
    <dsp:sp modelId="{D2CF1264-F958-4995-8AE4-C9EA00C71116}">
      <dsp:nvSpPr>
        <dsp:cNvPr id="0" name=""/>
        <dsp:cNvSpPr/>
      </dsp:nvSpPr>
      <dsp:spPr>
        <a:xfrm>
          <a:off x="2638048" y="1631225"/>
          <a:ext cx="3292854" cy="1317141"/>
        </a:xfrm>
        <a:prstGeom prst="chevron">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AU" sz="1800" b="1" kern="1200" dirty="0" smtClean="0">
              <a:solidFill>
                <a:schemeClr val="tx1"/>
              </a:solidFill>
            </a:rPr>
            <a:t>WHS (Mines) regulations to come into effect mid-2016</a:t>
          </a:r>
          <a:endParaRPr lang="en-AU" sz="1800" b="1" kern="1200" dirty="0">
            <a:solidFill>
              <a:schemeClr val="tx1"/>
            </a:solidFill>
          </a:endParaRPr>
        </a:p>
      </dsp:txBody>
      <dsp:txXfrm>
        <a:off x="3296619" y="1631225"/>
        <a:ext cx="1975713" cy="1317141"/>
      </dsp:txXfrm>
    </dsp:sp>
    <dsp:sp modelId="{C5F30B1B-DB65-4363-8F0A-DE19C54CE145}">
      <dsp:nvSpPr>
        <dsp:cNvPr id="0" name=""/>
        <dsp:cNvSpPr/>
      </dsp:nvSpPr>
      <dsp:spPr>
        <a:xfrm>
          <a:off x="5272332" y="1631225"/>
          <a:ext cx="3292854" cy="1317141"/>
        </a:xfrm>
        <a:prstGeom prst="chevron">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AU" sz="1800" b="1" kern="1200" dirty="0" smtClean="0">
              <a:solidFill>
                <a:schemeClr val="tx1"/>
              </a:solidFill>
            </a:rPr>
            <a:t>Supporting codes of practice and guidelines to follow</a:t>
          </a:r>
          <a:endParaRPr lang="en-AU" sz="1800" b="1" kern="1200" dirty="0">
            <a:solidFill>
              <a:schemeClr val="tx1"/>
            </a:solidFill>
          </a:endParaRPr>
        </a:p>
      </dsp:txBody>
      <dsp:txXfrm>
        <a:off x="5930903" y="1631225"/>
        <a:ext cx="1975713" cy="13171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021505-5BD0-435E-914E-CE7AB3B7576C}">
      <dsp:nvSpPr>
        <dsp:cNvPr id="0" name=""/>
        <dsp:cNvSpPr/>
      </dsp:nvSpPr>
      <dsp:spPr>
        <a:xfrm>
          <a:off x="2594" y="1329165"/>
          <a:ext cx="2603468" cy="1299141"/>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lvl="0" algn="ctr" defTabSz="711200">
            <a:lnSpc>
              <a:spcPct val="90000"/>
            </a:lnSpc>
            <a:spcBef>
              <a:spcPct val="0"/>
            </a:spcBef>
            <a:spcAft>
              <a:spcPct val="35000"/>
            </a:spcAft>
          </a:pPr>
          <a:r>
            <a:rPr lang="en-AU" sz="1600" b="1" kern="1200" dirty="0" smtClean="0"/>
            <a:t>Consultation RIS on        5 options closes             19 December 2014</a:t>
          </a:r>
          <a:endParaRPr lang="en-AU" sz="1600" b="1" kern="1200" dirty="0"/>
        </a:p>
      </dsp:txBody>
      <dsp:txXfrm>
        <a:off x="2594" y="1329165"/>
        <a:ext cx="2278683" cy="1299141"/>
      </dsp:txXfrm>
    </dsp:sp>
    <dsp:sp modelId="{8467061C-A1FF-427A-BAFB-068ABF18A3F5}">
      <dsp:nvSpPr>
        <dsp:cNvPr id="0" name=""/>
        <dsp:cNvSpPr/>
      </dsp:nvSpPr>
      <dsp:spPr>
        <a:xfrm>
          <a:off x="2085369" y="1329165"/>
          <a:ext cx="2603468" cy="1299141"/>
        </a:xfrm>
        <a:prstGeom prst="chevron">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AU" sz="1400" b="1" kern="1200" dirty="0" smtClean="0">
              <a:solidFill>
                <a:srgbClr val="C00000"/>
              </a:solidFill>
            </a:rPr>
            <a:t>Structural reform of mining, petroleum and MHF safety legislation</a:t>
          </a:r>
          <a:endParaRPr lang="en-AU" sz="1400" b="1" kern="1200" dirty="0">
            <a:solidFill>
              <a:srgbClr val="C00000"/>
            </a:solidFill>
          </a:endParaRPr>
        </a:p>
      </dsp:txBody>
      <dsp:txXfrm>
        <a:off x="2734940" y="1329165"/>
        <a:ext cx="1304327" cy="1299141"/>
      </dsp:txXfrm>
    </dsp:sp>
    <dsp:sp modelId="{6D744ABE-0142-4959-8D54-341CAB1FC9CE}">
      <dsp:nvSpPr>
        <dsp:cNvPr id="0" name=""/>
        <dsp:cNvSpPr/>
      </dsp:nvSpPr>
      <dsp:spPr>
        <a:xfrm>
          <a:off x="4168145" y="1329165"/>
          <a:ext cx="2603468" cy="1299141"/>
        </a:xfrm>
        <a:prstGeom prst="chevron">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AU" sz="1400" b="1" kern="1200" dirty="0" smtClean="0"/>
            <a:t>Minister to consider Decision RIS March 2015 </a:t>
          </a:r>
          <a:endParaRPr lang="en-AU" sz="1400" b="1" kern="1200" dirty="0"/>
        </a:p>
      </dsp:txBody>
      <dsp:txXfrm>
        <a:off x="4817716" y="1329165"/>
        <a:ext cx="1304327" cy="1299141"/>
      </dsp:txXfrm>
    </dsp:sp>
    <dsp:sp modelId="{85F6CCE4-2B8B-41EB-990A-70A04E88621E}">
      <dsp:nvSpPr>
        <dsp:cNvPr id="0" name=""/>
        <dsp:cNvSpPr/>
      </dsp:nvSpPr>
      <dsp:spPr>
        <a:xfrm>
          <a:off x="6250920" y="1329165"/>
          <a:ext cx="2603468" cy="1299141"/>
        </a:xfrm>
        <a:prstGeom prst="chevron">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AU" sz="1400" b="1" kern="1200" smtClean="0"/>
            <a:t>Chosen option implemented 2015-2017</a:t>
          </a:r>
          <a:endParaRPr lang="en-AU" sz="1400" b="1" kern="1200" dirty="0"/>
        </a:p>
      </dsp:txBody>
      <dsp:txXfrm>
        <a:off x="6900491" y="1329165"/>
        <a:ext cx="1304327" cy="12991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021505-5BD0-435E-914E-CE7AB3B7576C}">
      <dsp:nvSpPr>
        <dsp:cNvPr id="0" name=""/>
        <dsp:cNvSpPr/>
      </dsp:nvSpPr>
      <dsp:spPr>
        <a:xfrm>
          <a:off x="2594" y="1329165"/>
          <a:ext cx="2603468" cy="1299141"/>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lvl="0" algn="ctr" defTabSz="711200">
            <a:lnSpc>
              <a:spcPct val="90000"/>
            </a:lnSpc>
            <a:spcBef>
              <a:spcPct val="0"/>
            </a:spcBef>
            <a:spcAft>
              <a:spcPct val="35000"/>
            </a:spcAft>
          </a:pPr>
          <a:r>
            <a:rPr lang="en-AU" sz="1600" b="1" kern="1200" dirty="0" smtClean="0"/>
            <a:t>Consultation RIS on        5 options  closes            19 December 2014</a:t>
          </a:r>
          <a:endParaRPr lang="en-AU" sz="1600" b="1" kern="1200" dirty="0"/>
        </a:p>
      </dsp:txBody>
      <dsp:txXfrm>
        <a:off x="2594" y="1329165"/>
        <a:ext cx="2278683" cy="1299141"/>
      </dsp:txXfrm>
    </dsp:sp>
    <dsp:sp modelId="{8467061C-A1FF-427A-BAFB-068ABF18A3F5}">
      <dsp:nvSpPr>
        <dsp:cNvPr id="0" name=""/>
        <dsp:cNvSpPr/>
      </dsp:nvSpPr>
      <dsp:spPr>
        <a:xfrm>
          <a:off x="2085369" y="1329165"/>
          <a:ext cx="2603468" cy="1299141"/>
        </a:xfrm>
        <a:prstGeom prst="chevron">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n-AU" sz="1600" b="1" kern="1200" dirty="0" smtClean="0"/>
            <a:t>Decision RIS from consultant   31 January 2015 </a:t>
          </a:r>
          <a:endParaRPr lang="en-AU" sz="1600" b="1" kern="1200" dirty="0"/>
        </a:p>
      </dsp:txBody>
      <dsp:txXfrm>
        <a:off x="2734940" y="1329165"/>
        <a:ext cx="1304327" cy="1299141"/>
      </dsp:txXfrm>
    </dsp:sp>
    <dsp:sp modelId="{6D744ABE-0142-4959-8D54-341CAB1FC9CE}">
      <dsp:nvSpPr>
        <dsp:cNvPr id="0" name=""/>
        <dsp:cNvSpPr/>
      </dsp:nvSpPr>
      <dsp:spPr>
        <a:xfrm>
          <a:off x="4168145" y="1329165"/>
          <a:ext cx="2603468" cy="1299141"/>
        </a:xfrm>
        <a:prstGeom prst="chevron">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n-AU" sz="1600" b="1" kern="1200" dirty="0" smtClean="0"/>
            <a:t>Minister to consider Decision RIS March 2015 </a:t>
          </a:r>
          <a:endParaRPr lang="en-AU" sz="1600" b="1" kern="1200" dirty="0"/>
        </a:p>
      </dsp:txBody>
      <dsp:txXfrm>
        <a:off x="4817716" y="1329165"/>
        <a:ext cx="1304327" cy="1299141"/>
      </dsp:txXfrm>
    </dsp:sp>
    <dsp:sp modelId="{85F6CCE4-2B8B-41EB-990A-70A04E88621E}">
      <dsp:nvSpPr>
        <dsp:cNvPr id="0" name=""/>
        <dsp:cNvSpPr/>
      </dsp:nvSpPr>
      <dsp:spPr>
        <a:xfrm>
          <a:off x="6250920" y="1329165"/>
          <a:ext cx="2603468" cy="1299141"/>
        </a:xfrm>
        <a:prstGeom prst="chevron">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n-AU" sz="1600" b="1" kern="1200" dirty="0" smtClean="0">
              <a:solidFill>
                <a:schemeClr val="tx1"/>
              </a:solidFill>
            </a:rPr>
            <a:t>Implement chosen option  2015-2017</a:t>
          </a:r>
          <a:endParaRPr lang="en-AU" sz="1600" b="1" kern="1200" dirty="0">
            <a:solidFill>
              <a:schemeClr val="tx1"/>
            </a:solidFill>
          </a:endParaRPr>
        </a:p>
      </dsp:txBody>
      <dsp:txXfrm>
        <a:off x="6900491" y="1329165"/>
        <a:ext cx="1304327" cy="12991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50296" y="9427766"/>
            <a:ext cx="2945862" cy="497332"/>
          </a:xfrm>
          <a:prstGeom prst="rect">
            <a:avLst/>
          </a:prstGeom>
        </p:spPr>
        <p:txBody>
          <a:bodyPr vert="horz" lIns="91410" tIns="45705" rIns="91410" bIns="45705" rtlCol="0" anchor="b"/>
          <a:lstStyle>
            <a:lvl1pPr algn="r" eaLnBrk="0" hangingPunct="0">
              <a:defRPr sz="1200">
                <a:latin typeface="Arial" charset="0"/>
                <a:ea typeface="ＭＳ Ｐゴシック" pitchFamily="-124" charset="-128"/>
                <a:cs typeface="+mn-cs"/>
              </a:defRPr>
            </a:lvl1pPr>
          </a:lstStyle>
          <a:p>
            <a:pPr>
              <a:defRPr/>
            </a:pPr>
            <a:fld id="{2C3ECC53-1EC5-4EF8-9185-E3B9D77F9A67}" type="slidenum">
              <a:rPr lang="en-AU"/>
              <a:pPr>
                <a:defRPr/>
              </a:pPr>
              <a:t>‹#›</a:t>
            </a:fld>
            <a:endParaRPr lang="en-AU" dirty="0"/>
          </a:p>
        </p:txBody>
      </p:sp>
    </p:spTree>
    <p:extLst>
      <p:ext uri="{BB962C8B-B14F-4D97-AF65-F5344CB8AC3E}">
        <p14:creationId xmlns:p14="http://schemas.microsoft.com/office/powerpoint/2010/main" val="35929290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6"/>
          <p:cNvSpPr>
            <a:spLocks noGrp="1"/>
          </p:cNvSpPr>
          <p:nvPr>
            <p:ph type="sldNum" sz="quarter" idx="5"/>
          </p:nvPr>
        </p:nvSpPr>
        <p:spPr>
          <a:xfrm>
            <a:off x="3850296" y="9427767"/>
            <a:ext cx="2572878" cy="288081"/>
          </a:xfrm>
          <a:prstGeom prst="rect">
            <a:avLst/>
          </a:prstGeom>
        </p:spPr>
        <p:txBody>
          <a:bodyPr vert="horz" lIns="91410" tIns="45705" rIns="91410" bIns="45705" rtlCol="0" anchor="b"/>
          <a:lstStyle>
            <a:lvl1pPr algn="r" eaLnBrk="0" hangingPunct="0">
              <a:defRPr sz="1000" b="1" i="0" baseline="0">
                <a:latin typeface="Arial" charset="0"/>
                <a:ea typeface="ＭＳ Ｐゴシック" pitchFamily="-124" charset="-128"/>
                <a:cs typeface="+mn-cs"/>
              </a:defRPr>
            </a:lvl1pPr>
          </a:lstStyle>
          <a:p>
            <a:pPr>
              <a:defRPr/>
            </a:pPr>
            <a:fld id="{68CEC57F-D47E-41B0-A201-811C5AF9F861}" type="slidenum">
              <a:rPr lang="en-AU" smtClean="0"/>
              <a:pPr>
                <a:defRPr/>
              </a:pPr>
              <a:t>‹#›</a:t>
            </a:fld>
            <a:endParaRPr lang="en-AU" dirty="0"/>
          </a:p>
        </p:txBody>
      </p:sp>
      <p:sp>
        <p:nvSpPr>
          <p:cNvPr id="8" name="Slide Image Placeholder 7"/>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2" tIns="45716" rIns="91432" bIns="45716" rtlCol="0" anchor="ctr"/>
          <a:lstStyle/>
          <a:p>
            <a:endParaRPr lang="en-AU" dirty="0"/>
          </a:p>
        </p:txBody>
      </p:sp>
      <p:sp>
        <p:nvSpPr>
          <p:cNvPr id="5" name="Notes Placeholder 4"/>
          <p:cNvSpPr>
            <a:spLocks noGrp="1"/>
          </p:cNvSpPr>
          <p:nvPr>
            <p:ph type="body" sz="quarter" idx="3"/>
          </p:nvPr>
        </p:nvSpPr>
        <p:spPr>
          <a:xfrm>
            <a:off x="679464" y="4714653"/>
            <a:ext cx="5438748" cy="4466756"/>
          </a:xfrm>
          <a:prstGeom prst="rect">
            <a:avLst/>
          </a:prstGeom>
        </p:spPr>
        <p:txBody>
          <a:bodyPr vert="horz" lIns="88221" tIns="44111" rIns="88221" bIns="4411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2876743940"/>
      </p:ext>
    </p:extLst>
  </p:cSld>
  <p:clrMap bg1="lt1" tx1="dk1" bg2="lt2" tx2="dk2" accent1="accent1" accent2="accent2" accent3="accent3" accent4="accent4" accent5="accent5" accent6="accent6" hlink="hlink" folHlink="folHlink"/>
  <p:hf hdr="0" ftr="0" dt="0"/>
  <p:notesStyle>
    <a:lvl1pPr algn="l" rtl="0" eaLnBrk="0" fontAlgn="base" hangingPunct="0">
      <a:spcBef>
        <a:spcPts val="0"/>
      </a:spcBef>
      <a:spcAft>
        <a:spcPts val="600"/>
      </a:spcAft>
      <a:defRPr sz="1400" kern="1200">
        <a:solidFill>
          <a:schemeClr val="tx1"/>
        </a:solidFill>
        <a:latin typeface="+mn-lt"/>
        <a:ea typeface="+mn-ea"/>
        <a:cs typeface="+mn-cs"/>
      </a:defRPr>
    </a:lvl1pPr>
    <a:lvl2pPr marL="457200" algn="l" rtl="0" eaLnBrk="0" fontAlgn="base" hangingPunct="0">
      <a:spcBef>
        <a:spcPts val="0"/>
      </a:spcBef>
      <a:spcAft>
        <a:spcPts val="600"/>
      </a:spcAft>
      <a:defRPr sz="1400" kern="1200">
        <a:solidFill>
          <a:schemeClr val="tx1"/>
        </a:solidFill>
        <a:latin typeface="+mn-lt"/>
        <a:ea typeface="+mn-ea"/>
        <a:cs typeface="+mn-cs"/>
      </a:defRPr>
    </a:lvl2pPr>
    <a:lvl3pPr marL="914400" algn="l" rtl="0" eaLnBrk="0" fontAlgn="base" hangingPunct="0">
      <a:spcBef>
        <a:spcPts val="0"/>
      </a:spcBef>
      <a:spcAft>
        <a:spcPts val="600"/>
      </a:spcAft>
      <a:defRPr sz="1400" kern="1200">
        <a:solidFill>
          <a:schemeClr val="tx1"/>
        </a:solidFill>
        <a:latin typeface="+mn-lt"/>
        <a:ea typeface="+mn-ea"/>
        <a:cs typeface="+mn-cs"/>
      </a:defRPr>
    </a:lvl3pPr>
    <a:lvl4pPr marL="1371600" algn="l" rtl="0" eaLnBrk="0" fontAlgn="base" hangingPunct="0">
      <a:spcBef>
        <a:spcPts val="0"/>
      </a:spcBef>
      <a:spcAft>
        <a:spcPts val="600"/>
      </a:spcAft>
      <a:defRPr sz="1400" kern="1200">
        <a:solidFill>
          <a:schemeClr val="tx1"/>
        </a:solidFill>
        <a:latin typeface="+mn-lt"/>
        <a:ea typeface="+mn-ea"/>
        <a:cs typeface="+mn-cs"/>
      </a:defRPr>
    </a:lvl4pPr>
    <a:lvl5pPr marL="1828800" algn="l" rtl="0" eaLnBrk="0" fontAlgn="base" hangingPunct="0">
      <a:spcBef>
        <a:spcPts val="0"/>
      </a:spcBef>
      <a:spcAft>
        <a:spcPts val="600"/>
      </a:spcAft>
      <a:defRPr sz="1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AU" altLang="en-US" dirty="0"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fontAlgn="base">
              <a:spcBef>
                <a:spcPct val="0"/>
              </a:spcBef>
              <a:spcAft>
                <a:spcPct val="0"/>
              </a:spcAft>
              <a:defRPr>
                <a:solidFill>
                  <a:schemeClr val="tx1"/>
                </a:solidFill>
                <a:latin typeface="Arial" charset="0"/>
                <a:ea typeface="ＭＳ Ｐゴシック" pitchFamily="34" charset="-128"/>
              </a:defRPr>
            </a:lvl6pPr>
            <a:lvl7pPr marL="2971800" indent="-228600" fontAlgn="base">
              <a:spcBef>
                <a:spcPct val="0"/>
              </a:spcBef>
              <a:spcAft>
                <a:spcPct val="0"/>
              </a:spcAft>
              <a:defRPr>
                <a:solidFill>
                  <a:schemeClr val="tx1"/>
                </a:solidFill>
                <a:latin typeface="Arial" charset="0"/>
                <a:ea typeface="ＭＳ Ｐゴシック" pitchFamily="34" charset="-128"/>
              </a:defRPr>
            </a:lvl7pPr>
            <a:lvl8pPr marL="3429000" indent="-228600" fontAlgn="base">
              <a:spcBef>
                <a:spcPct val="0"/>
              </a:spcBef>
              <a:spcAft>
                <a:spcPct val="0"/>
              </a:spcAft>
              <a:defRPr>
                <a:solidFill>
                  <a:schemeClr val="tx1"/>
                </a:solidFill>
                <a:latin typeface="Arial" charset="0"/>
                <a:ea typeface="ＭＳ Ｐゴシック" pitchFamily="34" charset="-128"/>
              </a:defRPr>
            </a:lvl8pPr>
            <a:lvl9pPr marL="3886200" indent="-228600" fontAlgn="base">
              <a:spcBef>
                <a:spcPct val="0"/>
              </a:spcBef>
              <a:spcAft>
                <a:spcPct val="0"/>
              </a:spcAft>
              <a:defRPr>
                <a:solidFill>
                  <a:schemeClr val="tx1"/>
                </a:solidFill>
                <a:latin typeface="Arial" charset="0"/>
                <a:ea typeface="ＭＳ Ｐゴシック" pitchFamily="34" charset="-128"/>
              </a:defRPr>
            </a:lvl9pPr>
          </a:lstStyle>
          <a:p>
            <a:fld id="{880EECEC-6984-4644-B8D5-4F644DCACFD2}" type="slidenum">
              <a:rPr lang="en-AU" altLang="en-US">
                <a:solidFill>
                  <a:prstClr val="black"/>
                </a:solidFill>
                <a:latin typeface="Calibri" pitchFamily="34" charset="0"/>
              </a:rPr>
              <a:pPr/>
              <a:t>1</a:t>
            </a:fld>
            <a:endParaRPr lang="en-AU" altLang="en-US" dirty="0">
              <a:solidFill>
                <a:prstClr val="black"/>
              </a:solidFill>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lang="en-AU" dirty="0" smtClean="0"/>
              <a:t>This graph</a:t>
            </a:r>
            <a:r>
              <a:rPr lang="en-AU" baseline="0" dirty="0" smtClean="0"/>
              <a:t> shows mining fatalities since records began in 1896.</a:t>
            </a:r>
          </a:p>
          <a:p>
            <a:pPr marL="0" marR="0" lvl="0" indent="0" algn="l" defTabSz="914400" rtl="0" eaLnBrk="0" fontAlgn="base" latinLnBrk="0" hangingPunct="0">
              <a:lnSpc>
                <a:spcPct val="100000"/>
              </a:lnSpc>
              <a:spcBef>
                <a:spcPts val="0"/>
              </a:spcBef>
              <a:spcAft>
                <a:spcPts val="600"/>
              </a:spcAft>
              <a:buClrTx/>
              <a:buSzTx/>
              <a:buFontTx/>
              <a:buNone/>
              <a:tabLst/>
              <a:defRPr/>
            </a:pPr>
            <a:endParaRPr lang="en-AU" baseline="0" dirty="0" smtClean="0"/>
          </a:p>
          <a:p>
            <a:pPr marL="0" marR="0" lvl="0" indent="0" algn="l" defTabSz="914400" rtl="0" eaLnBrk="0" fontAlgn="base" latinLnBrk="0" hangingPunct="0">
              <a:lnSpc>
                <a:spcPct val="100000"/>
              </a:lnSpc>
              <a:spcBef>
                <a:spcPts val="0"/>
              </a:spcBef>
              <a:spcAft>
                <a:spcPts val="600"/>
              </a:spcAft>
              <a:buClrTx/>
              <a:buSzTx/>
              <a:buFontTx/>
              <a:buNone/>
              <a:tabLst/>
              <a:defRPr/>
            </a:pPr>
            <a:r>
              <a:rPr lang="en-AU" baseline="0" dirty="0" smtClean="0"/>
              <a:t>Overall the trend has been downwards, despite the increasing workforce numbers.</a:t>
            </a:r>
          </a:p>
          <a:p>
            <a:pPr marL="0" marR="0" lvl="0" indent="0" algn="l" defTabSz="914400" rtl="0" eaLnBrk="0" fontAlgn="base" latinLnBrk="0" hangingPunct="0">
              <a:lnSpc>
                <a:spcPct val="100000"/>
              </a:lnSpc>
              <a:spcBef>
                <a:spcPts val="0"/>
              </a:spcBef>
              <a:spcAft>
                <a:spcPts val="600"/>
              </a:spcAft>
              <a:buClrTx/>
              <a:buSzTx/>
              <a:buFontTx/>
              <a:buNone/>
              <a:tabLst/>
              <a:defRPr/>
            </a:pPr>
            <a:endParaRPr lang="en-AU" baseline="0" dirty="0" smtClean="0"/>
          </a:p>
          <a:p>
            <a:pPr marL="0" marR="0" lvl="0" indent="0" algn="l" defTabSz="914400" rtl="0" eaLnBrk="0" fontAlgn="base" latinLnBrk="0" hangingPunct="0">
              <a:lnSpc>
                <a:spcPct val="100000"/>
              </a:lnSpc>
              <a:spcBef>
                <a:spcPts val="0"/>
              </a:spcBef>
              <a:spcAft>
                <a:spcPts val="600"/>
              </a:spcAft>
              <a:buClrTx/>
              <a:buSzTx/>
              <a:buFontTx/>
              <a:buNone/>
              <a:tabLst/>
              <a:defRPr/>
            </a:pPr>
            <a:r>
              <a:rPr lang="en-AU" baseline="0" dirty="0" smtClean="0"/>
              <a:t>Let us examine the more recent data in detail.</a:t>
            </a:r>
          </a:p>
          <a:p>
            <a:pPr marL="0" marR="0" lvl="0" indent="0" algn="l" defTabSz="914400" rtl="0" eaLnBrk="0" fontAlgn="base" latinLnBrk="0" hangingPunct="0">
              <a:lnSpc>
                <a:spcPct val="100000"/>
              </a:lnSpc>
              <a:spcBef>
                <a:spcPts val="0"/>
              </a:spcBef>
              <a:spcAft>
                <a:spcPts val="600"/>
              </a:spcAft>
              <a:buClrTx/>
              <a:buSzTx/>
              <a:buFontTx/>
              <a:buNone/>
              <a:tabLst/>
              <a:defRPr/>
            </a:pPr>
            <a:endParaRPr lang="en-AU" baseline="0" dirty="0" smtClean="0"/>
          </a:p>
        </p:txBody>
      </p:sp>
      <p:sp>
        <p:nvSpPr>
          <p:cNvPr id="4" name="Slide Number Placeholder 3"/>
          <p:cNvSpPr>
            <a:spLocks noGrp="1"/>
          </p:cNvSpPr>
          <p:nvPr>
            <p:ph type="sldNum" sz="quarter" idx="10"/>
          </p:nvPr>
        </p:nvSpPr>
        <p:spPr/>
        <p:txBody>
          <a:bodyPr/>
          <a:lstStyle/>
          <a:p>
            <a:pPr>
              <a:defRPr/>
            </a:pPr>
            <a:fld id="{68CEC57F-D47E-41B0-A201-811C5AF9F861}" type="slidenum">
              <a:rPr lang="en-AU" smtClean="0">
                <a:solidFill>
                  <a:prstClr val="black"/>
                </a:solidFill>
              </a:rPr>
              <a:pPr>
                <a:defRPr/>
              </a:pPr>
              <a:t>10</a:t>
            </a:fld>
            <a:endParaRPr lang="en-AU" dirty="0">
              <a:solidFill>
                <a:prstClr val="black"/>
              </a:solidFill>
            </a:endParaRPr>
          </a:p>
        </p:txBody>
      </p:sp>
    </p:spTree>
    <p:extLst>
      <p:ext uri="{BB962C8B-B14F-4D97-AF65-F5344CB8AC3E}">
        <p14:creationId xmlns:p14="http://schemas.microsoft.com/office/powerpoint/2010/main" val="2801441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lang="en-AU" dirty="0" smtClean="0"/>
              <a:t>This graph</a:t>
            </a:r>
            <a:r>
              <a:rPr lang="en-AU" baseline="0" dirty="0" smtClean="0"/>
              <a:t> shows mining fatalities since 2000 to end September 2014.</a:t>
            </a:r>
          </a:p>
          <a:p>
            <a:pPr marL="0" marR="0" lvl="0" indent="0" algn="l" defTabSz="914400" rtl="0" eaLnBrk="0" fontAlgn="base" latinLnBrk="0" hangingPunct="0">
              <a:lnSpc>
                <a:spcPct val="100000"/>
              </a:lnSpc>
              <a:spcBef>
                <a:spcPts val="0"/>
              </a:spcBef>
              <a:spcAft>
                <a:spcPts val="600"/>
              </a:spcAft>
              <a:buClrTx/>
              <a:buSzTx/>
              <a:buFontTx/>
              <a:buNone/>
              <a:tabLst/>
              <a:defRPr/>
            </a:pPr>
            <a:endParaRPr lang="en-AU" baseline="0" dirty="0" smtClean="0"/>
          </a:p>
          <a:p>
            <a:pPr marL="0" marR="0" lvl="0" indent="0" algn="l" defTabSz="914400" rtl="0" eaLnBrk="0" fontAlgn="base" latinLnBrk="0" hangingPunct="0">
              <a:lnSpc>
                <a:spcPct val="100000"/>
              </a:lnSpc>
              <a:spcBef>
                <a:spcPts val="0"/>
              </a:spcBef>
              <a:spcAft>
                <a:spcPts val="600"/>
              </a:spcAft>
              <a:buClrTx/>
              <a:buSzTx/>
              <a:buFontTx/>
              <a:buNone/>
              <a:tabLst/>
              <a:defRPr/>
            </a:pPr>
            <a:r>
              <a:rPr lang="en-AU" baseline="0" dirty="0" smtClean="0"/>
              <a:t>In the last 15 or so years, there have typically been 3-5 fatalities a year. </a:t>
            </a:r>
          </a:p>
          <a:p>
            <a:pPr marL="0" marR="0" lvl="0" indent="0" algn="l" defTabSz="914400" rtl="0" eaLnBrk="0" fontAlgn="base" latinLnBrk="0" hangingPunct="0">
              <a:lnSpc>
                <a:spcPct val="100000"/>
              </a:lnSpc>
              <a:spcBef>
                <a:spcPts val="0"/>
              </a:spcBef>
              <a:spcAft>
                <a:spcPts val="600"/>
              </a:spcAft>
              <a:buClrTx/>
              <a:buSzTx/>
              <a:buFontTx/>
              <a:buNone/>
              <a:tabLst/>
              <a:defRPr/>
            </a:pPr>
            <a:endParaRPr lang="en-AU" baseline="0" dirty="0" smtClean="0"/>
          </a:p>
          <a:p>
            <a:pPr marL="0" marR="0" lvl="0" indent="0" algn="l" defTabSz="914400" rtl="0" eaLnBrk="0" fontAlgn="base" latinLnBrk="0" hangingPunct="0">
              <a:lnSpc>
                <a:spcPct val="100000"/>
              </a:lnSpc>
              <a:spcBef>
                <a:spcPts val="0"/>
              </a:spcBef>
              <a:spcAft>
                <a:spcPts val="600"/>
              </a:spcAft>
              <a:buClrTx/>
              <a:buSzTx/>
              <a:buFontTx/>
              <a:buNone/>
              <a:tabLst/>
              <a:defRPr/>
            </a:pPr>
            <a:r>
              <a:rPr lang="en-AU" baseline="0" dirty="0" smtClean="0"/>
              <a:t>Note the peak in 2009. This was one of the drivers for the RADARS strategy.</a:t>
            </a:r>
          </a:p>
          <a:p>
            <a:pPr marL="0" marR="0" lvl="0" indent="0" algn="l" defTabSz="914400" rtl="0" eaLnBrk="0" fontAlgn="base" latinLnBrk="0" hangingPunct="0">
              <a:lnSpc>
                <a:spcPct val="100000"/>
              </a:lnSpc>
              <a:spcBef>
                <a:spcPts val="0"/>
              </a:spcBef>
              <a:spcAft>
                <a:spcPts val="600"/>
              </a:spcAft>
              <a:buClrTx/>
              <a:buSzTx/>
              <a:buFontTx/>
              <a:buNone/>
              <a:tabLst/>
              <a:defRPr/>
            </a:pPr>
            <a:endParaRPr lang="en-AU" baseline="0" dirty="0" smtClean="0"/>
          </a:p>
          <a:p>
            <a:pPr marL="0" marR="0" lvl="0" indent="0" algn="l" defTabSz="914400" rtl="0" eaLnBrk="0" fontAlgn="base" latinLnBrk="0" hangingPunct="0">
              <a:lnSpc>
                <a:spcPct val="100000"/>
              </a:lnSpc>
              <a:spcBef>
                <a:spcPts val="0"/>
              </a:spcBef>
              <a:spcAft>
                <a:spcPts val="600"/>
              </a:spcAft>
              <a:buClrTx/>
              <a:buSzTx/>
              <a:buFontTx/>
              <a:buNone/>
              <a:tabLst/>
              <a:defRPr/>
            </a:pPr>
            <a:r>
              <a:rPr lang="en-AU" sz="1400" b="0" baseline="0" dirty="0" smtClean="0"/>
              <a:t>Although the Western Australian mining industry has a good safety record, there is an industry-wide commitment for everyone to go home safe.</a:t>
            </a:r>
          </a:p>
          <a:p>
            <a:pPr marL="0" marR="0" lvl="0" indent="0" algn="l" defTabSz="914400" rtl="0" eaLnBrk="0" fontAlgn="base" latinLnBrk="0" hangingPunct="0">
              <a:lnSpc>
                <a:spcPct val="100000"/>
              </a:lnSpc>
              <a:spcBef>
                <a:spcPts val="0"/>
              </a:spcBef>
              <a:spcAft>
                <a:spcPts val="600"/>
              </a:spcAft>
              <a:buClrTx/>
              <a:buSzTx/>
              <a:buFontTx/>
              <a:buNone/>
              <a:tabLst/>
              <a:defRPr/>
            </a:pPr>
            <a:endParaRPr lang="en-AU" sz="1400" b="1" dirty="0" smtClean="0"/>
          </a:p>
          <a:p>
            <a:pPr marL="0" marR="0" lvl="0" indent="0" algn="l" defTabSz="914400" rtl="0" eaLnBrk="0" fontAlgn="base" latinLnBrk="0" hangingPunct="0">
              <a:lnSpc>
                <a:spcPct val="100000"/>
              </a:lnSpc>
              <a:spcBef>
                <a:spcPts val="0"/>
              </a:spcBef>
              <a:spcAft>
                <a:spcPts val="600"/>
              </a:spcAft>
              <a:buClrTx/>
              <a:buSzTx/>
              <a:buFontTx/>
              <a:buNone/>
              <a:tabLst/>
              <a:defRPr/>
            </a:pPr>
            <a:r>
              <a:rPr lang="en-AU" baseline="0" dirty="0" smtClean="0"/>
              <a:t>The first challenge is to reduce fatalities to zero. Industry has achieved it once, in 2012. Can it be done again? We sincerely hope so and need to work together to achieve this.</a:t>
            </a:r>
            <a:endParaRPr lang="en-AU" dirty="0" smtClean="0"/>
          </a:p>
        </p:txBody>
      </p:sp>
      <p:sp>
        <p:nvSpPr>
          <p:cNvPr id="4" name="Slide Number Placeholder 3"/>
          <p:cNvSpPr>
            <a:spLocks noGrp="1"/>
          </p:cNvSpPr>
          <p:nvPr>
            <p:ph type="sldNum" sz="quarter" idx="10"/>
          </p:nvPr>
        </p:nvSpPr>
        <p:spPr/>
        <p:txBody>
          <a:bodyPr/>
          <a:lstStyle/>
          <a:p>
            <a:pPr>
              <a:defRPr/>
            </a:pPr>
            <a:fld id="{68CEC57F-D47E-41B0-A201-811C5AF9F861}" type="slidenum">
              <a:rPr lang="en-AU" smtClean="0">
                <a:solidFill>
                  <a:prstClr val="black"/>
                </a:solidFill>
              </a:rPr>
              <a:pPr>
                <a:defRPr/>
              </a:pPr>
              <a:t>11</a:t>
            </a:fld>
            <a:endParaRPr lang="en-AU" dirty="0">
              <a:solidFill>
                <a:prstClr val="black"/>
              </a:solidFill>
            </a:endParaRPr>
          </a:p>
        </p:txBody>
      </p:sp>
    </p:spTree>
    <p:extLst>
      <p:ext uri="{BB962C8B-B14F-4D97-AF65-F5344CB8AC3E}">
        <p14:creationId xmlns:p14="http://schemas.microsoft.com/office/powerpoint/2010/main" val="2801441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lang="en-AU" sz="1200" b="0" dirty="0" smtClean="0"/>
              <a:t>This slide lists the fatalities between</a:t>
            </a:r>
            <a:r>
              <a:rPr lang="en-AU" sz="1200" b="0" baseline="0" dirty="0" smtClean="0"/>
              <a:t> the 2013 and 2014 Mines Safety Roadshows, together with safety alerts related to those incidents.</a:t>
            </a:r>
          </a:p>
          <a:p>
            <a:pPr marL="0" marR="0" lvl="0" indent="0" algn="l" defTabSz="914400" rtl="0" eaLnBrk="0" fontAlgn="base" latinLnBrk="0" hangingPunct="0">
              <a:lnSpc>
                <a:spcPct val="100000"/>
              </a:lnSpc>
              <a:spcBef>
                <a:spcPts val="0"/>
              </a:spcBef>
              <a:spcAft>
                <a:spcPts val="0"/>
              </a:spcAft>
              <a:buClrTx/>
              <a:buSzTx/>
              <a:buFontTx/>
              <a:buNone/>
              <a:tabLst/>
              <a:defRPr/>
            </a:pPr>
            <a:r>
              <a:rPr lang="en-AU" sz="1200" b="0" baseline="0" dirty="0" smtClean="0"/>
              <a:t>Visit www.dmp.wa.gov.au/15563.aspx (mining publications) to retrieve copies of the Mines Safety Significant Incident Reports (SIRs) and Mines Safety Bulletins (MSBs).</a:t>
            </a:r>
          </a:p>
          <a:p>
            <a:pPr marL="0" marR="0" lvl="0" indent="0" algn="l" defTabSz="914400" rtl="0" eaLnBrk="0" fontAlgn="base" latinLnBrk="0" hangingPunct="0">
              <a:lnSpc>
                <a:spcPct val="100000"/>
              </a:lnSpc>
              <a:spcBef>
                <a:spcPts val="0"/>
              </a:spcBef>
              <a:spcAft>
                <a:spcPts val="0"/>
              </a:spcAft>
              <a:buClrTx/>
              <a:buSzTx/>
              <a:buFontTx/>
              <a:buNone/>
              <a:tabLst/>
              <a:defRPr/>
            </a:pPr>
            <a:endParaRPr lang="en-AU" sz="1200" b="0" baseline="0" dirty="0" smtClean="0"/>
          </a:p>
          <a:p>
            <a:pPr marL="0" marR="0" lvl="0" indent="0" algn="l" defTabSz="914400" rtl="0" eaLnBrk="0" fontAlgn="base" latinLnBrk="0" hangingPunct="0">
              <a:lnSpc>
                <a:spcPct val="100000"/>
              </a:lnSpc>
              <a:spcBef>
                <a:spcPts val="0"/>
              </a:spcBef>
              <a:spcAft>
                <a:spcPts val="0"/>
              </a:spcAft>
              <a:buClrTx/>
              <a:buSzTx/>
              <a:buFontTx/>
              <a:buNone/>
              <a:tabLst/>
              <a:defRPr/>
            </a:pPr>
            <a:r>
              <a:rPr lang="en-AU" sz="1200" b="1" dirty="0" smtClean="0"/>
              <a:t>Telfer tailings</a:t>
            </a:r>
            <a:r>
              <a:rPr lang="en-AU" sz="1200" b="1" baseline="0" dirty="0" smtClean="0"/>
              <a:t> storage facility</a:t>
            </a:r>
            <a:endParaRPr lang="en-AU" sz="1200" b="1" dirty="0" smtClean="0"/>
          </a:p>
          <a:p>
            <a:pPr marL="0" marR="0" lvl="0" indent="0" algn="l" defTabSz="914400" rtl="0" eaLnBrk="0" fontAlgn="base" latinLnBrk="0" hangingPunct="0">
              <a:lnSpc>
                <a:spcPct val="100000"/>
              </a:lnSpc>
              <a:spcBef>
                <a:spcPts val="0"/>
              </a:spcBef>
              <a:spcAft>
                <a:spcPts val="0"/>
              </a:spcAft>
              <a:buClrTx/>
              <a:buSzTx/>
              <a:buFontTx/>
              <a:buNone/>
              <a:tabLst/>
              <a:defRPr/>
            </a:pPr>
            <a:r>
              <a:rPr lang="en-AU" sz="1200" dirty="0" smtClean="0"/>
              <a:t>Mines Safety Significant Incident Report No. 193 </a:t>
            </a:r>
            <a:r>
              <a:rPr lang="en-AU" sz="1200" i="1" dirty="0" smtClean="0"/>
              <a:t>Crush injuries sustained from movement of tailings pipe – fatal accident</a:t>
            </a:r>
            <a:endParaRPr lang="en-AU" sz="1200" dirty="0" smtClean="0"/>
          </a:p>
          <a:p>
            <a:pPr marL="0" marR="0" lvl="0" indent="0" algn="l" defTabSz="914400" rtl="0" eaLnBrk="0" fontAlgn="base" latinLnBrk="0" hangingPunct="0">
              <a:lnSpc>
                <a:spcPct val="100000"/>
              </a:lnSpc>
              <a:spcBef>
                <a:spcPts val="0"/>
              </a:spcBef>
              <a:spcAft>
                <a:spcPts val="0"/>
              </a:spcAft>
              <a:buClrTx/>
              <a:buSzTx/>
              <a:buFontTx/>
              <a:buNone/>
              <a:tabLst/>
              <a:defRPr/>
            </a:pPr>
            <a:endParaRPr lang="en-AU" sz="1200" dirty="0" smtClean="0"/>
          </a:p>
          <a:p>
            <a:pPr marL="0" marR="0" lvl="0" indent="0" algn="l" defTabSz="914400" rtl="0" eaLnBrk="0" fontAlgn="base" latinLnBrk="0" hangingPunct="0">
              <a:lnSpc>
                <a:spcPct val="100000"/>
              </a:lnSpc>
              <a:spcBef>
                <a:spcPts val="0"/>
              </a:spcBef>
              <a:spcAft>
                <a:spcPts val="0"/>
              </a:spcAft>
              <a:buClrTx/>
              <a:buSzTx/>
              <a:buFontTx/>
              <a:buNone/>
              <a:tabLst/>
              <a:defRPr/>
            </a:pPr>
            <a:r>
              <a:rPr lang="en-AU" sz="1200" b="1" dirty="0" smtClean="0"/>
              <a:t>Christmas Creek heavy equipment maintenance workshop</a:t>
            </a:r>
          </a:p>
          <a:p>
            <a:pPr marL="0" marR="0" lvl="0" indent="0" algn="l" defTabSz="914400" rtl="0" eaLnBrk="0" fontAlgn="base" latinLnBrk="0" hangingPunct="0">
              <a:lnSpc>
                <a:spcPct val="100000"/>
              </a:lnSpc>
              <a:spcBef>
                <a:spcPts val="0"/>
              </a:spcBef>
              <a:spcAft>
                <a:spcPts val="0"/>
              </a:spcAft>
              <a:buClrTx/>
              <a:buSzTx/>
              <a:buFontTx/>
              <a:buNone/>
              <a:tabLst/>
              <a:defRPr/>
            </a:pPr>
            <a:r>
              <a:rPr lang="en-AU" sz="1200" dirty="0" smtClean="0"/>
              <a:t>Mines Safety Significant Incident Report No. 194 </a:t>
            </a:r>
            <a:r>
              <a:rPr lang="en-AU" sz="1200" i="1" dirty="0" smtClean="0"/>
              <a:t>Crush injuries sustained from working with a suspended load - fatal accident </a:t>
            </a:r>
          </a:p>
          <a:p>
            <a:pPr>
              <a:spcAft>
                <a:spcPts val="0"/>
              </a:spcAft>
            </a:pPr>
            <a:endParaRPr lang="en-AU" sz="1200" dirty="0" smtClean="0"/>
          </a:p>
          <a:p>
            <a:pPr>
              <a:spcAft>
                <a:spcPts val="0"/>
              </a:spcAft>
            </a:pPr>
            <a:r>
              <a:rPr lang="en-AU" sz="1200" b="1" dirty="0" smtClean="0"/>
              <a:t>Harlequin underground mine, ore drive</a:t>
            </a:r>
          </a:p>
          <a:p>
            <a:pPr lvl="0" algn="l">
              <a:spcAft>
                <a:spcPts val="0"/>
              </a:spcAft>
            </a:pPr>
            <a:r>
              <a:rPr lang="en-AU" sz="1200" dirty="0" smtClean="0"/>
              <a:t>Mines Safety Significant Incident Report No. 200 </a:t>
            </a:r>
            <a:r>
              <a:rPr lang="en-AU" sz="1200" i="1" dirty="0" smtClean="0"/>
              <a:t>Fall of ground in underground mine - fatal accident</a:t>
            </a:r>
          </a:p>
          <a:p>
            <a:pPr lvl="0" algn="l">
              <a:spcAft>
                <a:spcPts val="0"/>
              </a:spcAft>
            </a:pPr>
            <a:r>
              <a:rPr lang="en-AU" sz="1200" dirty="0" smtClean="0"/>
              <a:t>Mines Safety Bulletin No. 112 </a:t>
            </a:r>
            <a:r>
              <a:rPr lang="en-AU" sz="1200" i="1" dirty="0" smtClean="0"/>
              <a:t>Quality control issues when installing friction rock stabilisers with airleg drills</a:t>
            </a:r>
          </a:p>
          <a:p>
            <a:pPr>
              <a:spcAft>
                <a:spcPts val="0"/>
              </a:spcAft>
            </a:pPr>
            <a:endParaRPr lang="en-AU" sz="1200" dirty="0" smtClean="0"/>
          </a:p>
          <a:p>
            <a:pPr>
              <a:spcAft>
                <a:spcPts val="0"/>
              </a:spcAft>
            </a:pPr>
            <a:r>
              <a:rPr lang="en-AU" sz="1200" b="1" dirty="0" smtClean="0"/>
              <a:t>Brightstar process building</a:t>
            </a:r>
          </a:p>
          <a:p>
            <a:pPr marL="0" marR="0" lvl="0" indent="0" algn="l" defTabSz="914400" rtl="0" eaLnBrk="0" fontAlgn="base" latinLnBrk="0" hangingPunct="0">
              <a:lnSpc>
                <a:spcPct val="100000"/>
              </a:lnSpc>
              <a:spcBef>
                <a:spcPts val="0"/>
              </a:spcBef>
              <a:spcAft>
                <a:spcPts val="0"/>
              </a:spcAft>
              <a:buClrTx/>
              <a:buSzTx/>
              <a:buFontTx/>
              <a:buNone/>
              <a:tabLst/>
              <a:defRPr/>
            </a:pPr>
            <a:r>
              <a:rPr lang="en-AU" sz="1200" dirty="0" smtClean="0"/>
              <a:t>Mines</a:t>
            </a:r>
            <a:r>
              <a:rPr lang="en-AU" sz="1200" baseline="0" dirty="0" smtClean="0"/>
              <a:t> </a:t>
            </a:r>
            <a:r>
              <a:rPr lang="en-AU" sz="1200" dirty="0" smtClean="0"/>
              <a:t>Safety Significant</a:t>
            </a:r>
            <a:r>
              <a:rPr lang="en-AU" sz="1200" baseline="0" dirty="0" smtClean="0"/>
              <a:t> </a:t>
            </a:r>
            <a:r>
              <a:rPr lang="en-AU" sz="1200" dirty="0" smtClean="0"/>
              <a:t>Incident Report No. 203 </a:t>
            </a:r>
            <a:r>
              <a:rPr lang="en-AU" sz="1200" i="1" dirty="0" smtClean="0"/>
              <a:t>Operator crushed by mast of forklift truck - fatal accident </a:t>
            </a:r>
          </a:p>
          <a:p>
            <a:pPr marL="0" marR="0" lvl="0" indent="0" algn="l" defTabSz="914400" rtl="0" eaLnBrk="0" fontAlgn="base" latinLnBrk="0" hangingPunct="0">
              <a:lnSpc>
                <a:spcPct val="100000"/>
              </a:lnSpc>
              <a:spcBef>
                <a:spcPts val="0"/>
              </a:spcBef>
              <a:spcAft>
                <a:spcPts val="0"/>
              </a:spcAft>
              <a:buClrTx/>
              <a:buSzTx/>
              <a:buFontTx/>
              <a:buNone/>
              <a:tabLst/>
              <a:defRPr/>
            </a:pPr>
            <a:endParaRPr lang="en-AU" sz="1200" i="1" dirty="0" smtClean="0"/>
          </a:p>
          <a:p>
            <a:pPr marL="0" marR="0" lvl="0" indent="0" algn="l" defTabSz="914400" rtl="0" eaLnBrk="0" fontAlgn="base" latinLnBrk="0" hangingPunct="0">
              <a:lnSpc>
                <a:spcPct val="100000"/>
              </a:lnSpc>
              <a:spcBef>
                <a:spcPts val="0"/>
              </a:spcBef>
              <a:spcAft>
                <a:spcPts val="0"/>
              </a:spcAft>
              <a:buClrTx/>
              <a:buSzTx/>
              <a:buFontTx/>
              <a:buNone/>
              <a:tabLst/>
              <a:defRPr/>
            </a:pPr>
            <a:r>
              <a:rPr lang="en-AU" sz="1200" b="1" i="0" dirty="0" smtClean="0"/>
              <a:t>Worsley Alumina Refinery, lift shaft</a:t>
            </a:r>
            <a:endParaRPr lang="en-AU" sz="1200" b="0" i="0" dirty="0" smtClean="0"/>
          </a:p>
          <a:p>
            <a:pPr marL="0" marR="0" lvl="0" indent="0" algn="l" defTabSz="914400" rtl="0" eaLnBrk="0" fontAlgn="base" latinLnBrk="0" hangingPunct="0">
              <a:lnSpc>
                <a:spcPct val="100000"/>
              </a:lnSpc>
              <a:spcBef>
                <a:spcPts val="0"/>
              </a:spcBef>
              <a:spcAft>
                <a:spcPts val="0"/>
              </a:spcAft>
              <a:buClrTx/>
              <a:buSzTx/>
              <a:buFontTx/>
              <a:buNone/>
              <a:tabLst/>
              <a:defRPr/>
            </a:pPr>
            <a:r>
              <a:rPr lang="en-AU" sz="1200" b="0" i="0" dirty="0" smtClean="0"/>
              <a:t>Still</a:t>
            </a:r>
            <a:r>
              <a:rPr lang="en-AU" sz="1200" b="0" i="0" baseline="0" dirty="0" smtClean="0"/>
              <a:t> u</a:t>
            </a:r>
            <a:r>
              <a:rPr lang="en-AU" sz="1200" b="0" i="0" dirty="0" smtClean="0"/>
              <a:t>nder</a:t>
            </a:r>
            <a:r>
              <a:rPr lang="en-AU" sz="1200" b="0" i="0" baseline="0" dirty="0" smtClean="0"/>
              <a:t> investigation as at end October 2014. Safety alert to be issued.</a:t>
            </a:r>
            <a:endParaRPr lang="en-AU" sz="1200" b="1" i="0" dirty="0" smtClean="0"/>
          </a:p>
          <a:p>
            <a:pPr marL="0" marR="0" lvl="0" indent="0" algn="l" defTabSz="914400" rtl="0" eaLnBrk="0" fontAlgn="base" latinLnBrk="0" hangingPunct="0">
              <a:lnSpc>
                <a:spcPct val="100000"/>
              </a:lnSpc>
              <a:spcBef>
                <a:spcPts val="0"/>
              </a:spcBef>
              <a:spcAft>
                <a:spcPts val="0"/>
              </a:spcAft>
              <a:buClrTx/>
              <a:buSzTx/>
              <a:buFontTx/>
              <a:buNone/>
              <a:tabLst/>
              <a:defRPr/>
            </a:pPr>
            <a:r>
              <a:rPr lang="en-AU" sz="1200" i="1" dirty="0" smtClean="0"/>
              <a:t> </a:t>
            </a:r>
          </a:p>
          <a:p>
            <a:pPr marL="0" marR="0" lvl="0" indent="0" algn="l" defTabSz="914400" rtl="0" eaLnBrk="0" fontAlgn="base" latinLnBrk="0" hangingPunct="0">
              <a:lnSpc>
                <a:spcPct val="100000"/>
              </a:lnSpc>
              <a:spcBef>
                <a:spcPts val="0"/>
              </a:spcBef>
              <a:spcAft>
                <a:spcPts val="0"/>
              </a:spcAft>
              <a:buClrTx/>
              <a:buSzTx/>
              <a:buFontTx/>
              <a:buNone/>
              <a:tabLst/>
              <a:defRPr/>
            </a:pPr>
            <a:endParaRPr lang="en-AU" sz="1200" i="1" dirty="0" smtClean="0"/>
          </a:p>
          <a:p>
            <a:pPr>
              <a:spcAft>
                <a:spcPts val="0"/>
              </a:spcAft>
            </a:pPr>
            <a:endParaRPr lang="en-AU" sz="1200" dirty="0" smtClean="0"/>
          </a:p>
          <a:p>
            <a:pPr>
              <a:spcAft>
                <a:spcPts val="0"/>
              </a:spcAft>
            </a:pPr>
            <a:endParaRPr lang="en-AU" sz="1200" dirty="0"/>
          </a:p>
        </p:txBody>
      </p:sp>
      <p:sp>
        <p:nvSpPr>
          <p:cNvPr id="4" name="Slide Number Placeholder 3"/>
          <p:cNvSpPr>
            <a:spLocks noGrp="1"/>
          </p:cNvSpPr>
          <p:nvPr>
            <p:ph type="sldNum" sz="quarter" idx="10"/>
          </p:nvPr>
        </p:nvSpPr>
        <p:spPr/>
        <p:txBody>
          <a:bodyPr/>
          <a:lstStyle/>
          <a:p>
            <a:pPr>
              <a:defRPr/>
            </a:pPr>
            <a:fld id="{68CEC57F-D47E-41B0-A201-811C5AF9F861}" type="slidenum">
              <a:rPr lang="en-AU" smtClean="0">
                <a:solidFill>
                  <a:prstClr val="black"/>
                </a:solidFill>
              </a:rPr>
              <a:pPr>
                <a:defRPr/>
              </a:pPr>
              <a:t>12</a:t>
            </a:fld>
            <a:endParaRPr lang="en-AU" dirty="0">
              <a:solidFill>
                <a:prstClr val="black"/>
              </a:solidFill>
            </a:endParaRPr>
          </a:p>
        </p:txBody>
      </p:sp>
    </p:spTree>
    <p:extLst>
      <p:ext uri="{BB962C8B-B14F-4D97-AF65-F5344CB8AC3E}">
        <p14:creationId xmlns:p14="http://schemas.microsoft.com/office/powerpoint/2010/main" val="2801441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xfrm>
            <a:off x="917575" y="744538"/>
            <a:ext cx="4962525" cy="3722687"/>
          </a:xfrm>
          <a:prstGeom prst="rect">
            <a:avLst/>
          </a:prstGeom>
          <a:noFill/>
          <a:ln>
            <a:solidFill>
              <a:srgbClr val="000000"/>
            </a:solidFill>
            <a:miter lim="800000"/>
            <a:headEnd/>
            <a:tailEnd/>
          </a:ln>
        </p:spPr>
      </p:sp>
      <p:sp>
        <p:nvSpPr>
          <p:cNvPr id="137219" name="Notes Placeholder 2"/>
          <p:cNvSpPr>
            <a:spLocks noGrp="1"/>
          </p:cNvSpPr>
          <p:nvPr>
            <p:ph type="body" idx="1"/>
          </p:nvPr>
        </p:nvSpPr>
        <p:spPr bwMode="auto">
          <a:xfrm>
            <a:off x="679464" y="4714653"/>
            <a:ext cx="5438748" cy="4466756"/>
          </a:xfrm>
          <a:prstGeom prst="rect">
            <a:avLst/>
          </a:prstGeom>
          <a:noFill/>
        </p:spPr>
        <p:txBody>
          <a:bodyPr wrap="square" numCol="1" anchor="t" anchorCtr="0" compatLnSpc="1">
            <a:prstTxWarp prst="textNoShape">
              <a:avLst/>
            </a:prstTxWarp>
          </a:bodyPr>
          <a:lstStyle/>
          <a:p>
            <a:r>
              <a:rPr lang="en-AU" dirty="0" smtClean="0"/>
              <a:t>What about other performance data?</a:t>
            </a:r>
          </a:p>
          <a:p>
            <a:endParaRPr lang="en-AU" dirty="0" smtClean="0"/>
          </a:p>
          <a:p>
            <a:r>
              <a:rPr lang="en-AU" dirty="0" smtClean="0"/>
              <a:t>People are still getting hurt. So the second challenge is to reduce the serious injuries frequency rate.</a:t>
            </a:r>
          </a:p>
          <a:p>
            <a:endParaRPr lang="en-AU" dirty="0" smtClean="0"/>
          </a:p>
          <a:p>
            <a:r>
              <a:rPr lang="en-AU" dirty="0" smtClean="0"/>
              <a:t>The rate has continued to flatten out, showing little change in 2013-14 compared with the previous two years. </a:t>
            </a:r>
          </a:p>
          <a:p>
            <a:endParaRPr lang="en-AU" dirty="0" smtClean="0"/>
          </a:p>
          <a:p>
            <a:r>
              <a:rPr lang="en-AU" dirty="0" smtClean="0"/>
              <a:t>How can we continue the downward trend and close the gap to zero?</a:t>
            </a:r>
            <a:r>
              <a:rPr lang="en-AU" baseline="0" dirty="0" smtClean="0"/>
              <a:t> As for fatalities, we all need to work together and be vigilant.</a:t>
            </a:r>
            <a:endParaRPr lang="en-AU" dirty="0" smtClean="0"/>
          </a:p>
        </p:txBody>
      </p:sp>
      <p:sp>
        <p:nvSpPr>
          <p:cNvPr id="1372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05F71D5-9EB4-41BD-ABBF-C6C41F4F70A9}" type="slidenum">
              <a:rPr lang="en-AU" smtClean="0">
                <a:solidFill>
                  <a:prstClr val="black"/>
                </a:solidFill>
              </a:rPr>
              <a:pPr/>
              <a:t>13</a:t>
            </a:fld>
            <a:endParaRPr lang="en-AU" dirty="0" smtClean="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graph shows </a:t>
            </a:r>
            <a:r>
              <a:rPr lang="en-AU" baseline="0" dirty="0" smtClean="0"/>
              <a:t>the types of serious injuries reported for 1 July 2013 to 30 June 2014.</a:t>
            </a:r>
          </a:p>
          <a:p>
            <a:endParaRPr lang="en-AU" baseline="0" dirty="0" smtClean="0"/>
          </a:p>
          <a:p>
            <a:r>
              <a:rPr lang="en-AU" baseline="0" dirty="0" smtClean="0"/>
              <a:t>Note: For more detailed information on industry’s safety performance, visit www.dmp.wa.gov.au/8004.aspx (mining accidents and incidents)</a:t>
            </a:r>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pPr>
              <a:defRPr/>
            </a:pPr>
            <a:fld id="{68CEC57F-D47E-41B0-A201-811C5AF9F861}" type="slidenum">
              <a:rPr lang="en-AU" smtClean="0">
                <a:solidFill>
                  <a:prstClr val="black"/>
                </a:solidFill>
              </a:rPr>
              <a:pPr>
                <a:defRPr/>
              </a:pPr>
              <a:t>14</a:t>
            </a:fld>
            <a:endParaRPr lang="en-AU" dirty="0">
              <a:solidFill>
                <a:prstClr val="black"/>
              </a:solidFill>
            </a:endParaRPr>
          </a:p>
        </p:txBody>
      </p:sp>
    </p:spTree>
    <p:extLst>
      <p:ext uri="{BB962C8B-B14F-4D97-AF65-F5344CB8AC3E}">
        <p14:creationId xmlns:p14="http://schemas.microsoft.com/office/powerpoint/2010/main" val="567098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graph shows </a:t>
            </a:r>
            <a:r>
              <a:rPr lang="en-AU" baseline="0" dirty="0" smtClean="0"/>
              <a:t>where the serious injuries were sustained in 2013-14.</a:t>
            </a:r>
          </a:p>
          <a:p>
            <a:endParaRPr lang="en-AU" baseline="0" dirty="0" smtClean="0"/>
          </a:p>
          <a:p>
            <a:r>
              <a:rPr lang="en-AU" baseline="0" dirty="0" smtClean="0"/>
              <a:t>Note: For more detailed information on industry’s safety performance, visit www.dmp.wa.gov.au/8004.aspx (mining accidents and incidents)</a:t>
            </a:r>
            <a:endParaRPr lang="en-AU" dirty="0" smtClean="0"/>
          </a:p>
        </p:txBody>
      </p:sp>
      <p:sp>
        <p:nvSpPr>
          <p:cNvPr id="4" name="Slide Number Placeholder 3"/>
          <p:cNvSpPr>
            <a:spLocks noGrp="1"/>
          </p:cNvSpPr>
          <p:nvPr>
            <p:ph type="sldNum" sz="quarter" idx="10"/>
          </p:nvPr>
        </p:nvSpPr>
        <p:spPr/>
        <p:txBody>
          <a:bodyPr/>
          <a:lstStyle/>
          <a:p>
            <a:pPr>
              <a:defRPr/>
            </a:pPr>
            <a:fld id="{68CEC57F-D47E-41B0-A201-811C5AF9F861}" type="slidenum">
              <a:rPr lang="en-AU" smtClean="0">
                <a:solidFill>
                  <a:prstClr val="black"/>
                </a:solidFill>
              </a:rPr>
              <a:pPr>
                <a:defRPr/>
              </a:pPr>
              <a:t>15</a:t>
            </a:fld>
            <a:endParaRPr lang="en-AU" dirty="0">
              <a:solidFill>
                <a:prstClr val="black"/>
              </a:solidFill>
            </a:endParaRPr>
          </a:p>
        </p:txBody>
      </p:sp>
    </p:spTree>
    <p:extLst>
      <p:ext uri="{BB962C8B-B14F-4D97-AF65-F5344CB8AC3E}">
        <p14:creationId xmlns:p14="http://schemas.microsoft.com/office/powerpoint/2010/main" val="567098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We have seen some of the fatal and serious injury data. What about disabling or restricted work injuries?</a:t>
            </a:r>
          </a:p>
          <a:p>
            <a:endParaRPr lang="en-AU" dirty="0" smtClean="0"/>
          </a:p>
          <a:p>
            <a:r>
              <a:rPr lang="en-AU" dirty="0" smtClean="0"/>
              <a:t>Disabling injury definition:</a:t>
            </a:r>
          </a:p>
          <a:p>
            <a:pPr marL="0" marR="0" indent="0" algn="l" defTabSz="914400" rtl="0" eaLnBrk="0" fontAlgn="base" latinLnBrk="0" hangingPunct="0">
              <a:lnSpc>
                <a:spcPct val="100000"/>
              </a:lnSpc>
              <a:spcBef>
                <a:spcPts val="0"/>
              </a:spcBef>
              <a:spcAft>
                <a:spcPts val="600"/>
              </a:spcAft>
              <a:buClrTx/>
              <a:buSzTx/>
              <a:buFontTx/>
              <a:buNone/>
              <a:tabLst/>
              <a:defRPr/>
            </a:pPr>
            <a:r>
              <a:rPr lang="en-AU" dirty="0" smtClean="0"/>
              <a:t>Work injury (not LTI) that results in injured person being unable to fully perform his or her ordinary occupation (regular job) any time after the day or shift on which the injury occurred, regardless of whether or not the person is rostered to work, and where alternative or light duties are performed or hours are restricted.</a:t>
            </a:r>
          </a:p>
          <a:p>
            <a:pPr marL="0" marR="0" indent="0" algn="l" defTabSz="914400" rtl="0" eaLnBrk="0" fontAlgn="base" latinLnBrk="0" hangingPunct="0">
              <a:lnSpc>
                <a:spcPct val="100000"/>
              </a:lnSpc>
              <a:spcBef>
                <a:spcPts val="0"/>
              </a:spcBef>
              <a:spcAft>
                <a:spcPts val="600"/>
              </a:spcAft>
              <a:buClrTx/>
              <a:buSzTx/>
              <a:buFontTx/>
              <a:buNone/>
              <a:tabLst/>
              <a:defRPr/>
            </a:pPr>
            <a:endParaRPr lang="en-AU" dirty="0" smtClean="0"/>
          </a:p>
          <a:p>
            <a:pPr marL="0" marR="0" indent="0" algn="l" defTabSz="914400" rtl="0" eaLnBrk="0" fontAlgn="base" latinLnBrk="0" hangingPunct="0">
              <a:lnSpc>
                <a:spcPct val="100000"/>
              </a:lnSpc>
              <a:spcBef>
                <a:spcPts val="0"/>
              </a:spcBef>
              <a:spcAft>
                <a:spcPts val="600"/>
              </a:spcAft>
              <a:buClrTx/>
              <a:buSzTx/>
              <a:buFontTx/>
              <a:buNone/>
              <a:tabLst/>
              <a:defRPr/>
            </a:pPr>
            <a:r>
              <a:rPr lang="en-AU" dirty="0" smtClean="0"/>
              <a:t>This graph shows there is still some way to go for disabling injuries too. </a:t>
            </a:r>
          </a:p>
          <a:p>
            <a:pPr marL="0" marR="0" indent="0" algn="l" defTabSz="914400" rtl="0" eaLnBrk="0" fontAlgn="base" latinLnBrk="0" hangingPunct="0">
              <a:lnSpc>
                <a:spcPct val="100000"/>
              </a:lnSpc>
              <a:spcBef>
                <a:spcPts val="0"/>
              </a:spcBef>
              <a:spcAft>
                <a:spcPts val="600"/>
              </a:spcAft>
              <a:buClrTx/>
              <a:buSzTx/>
              <a:buFontTx/>
              <a:buNone/>
              <a:tabLst/>
              <a:defRPr/>
            </a:pPr>
            <a:endParaRPr lang="en-AU" dirty="0" smtClean="0"/>
          </a:p>
          <a:p>
            <a:pPr marL="0" marR="0" indent="0" algn="l" defTabSz="914400" rtl="0" eaLnBrk="0" fontAlgn="base" latinLnBrk="0" hangingPunct="0">
              <a:lnSpc>
                <a:spcPct val="100000"/>
              </a:lnSpc>
              <a:spcBef>
                <a:spcPts val="0"/>
              </a:spcBef>
              <a:spcAft>
                <a:spcPts val="600"/>
              </a:spcAft>
              <a:buClrTx/>
              <a:buSzTx/>
              <a:buFontTx/>
              <a:buNone/>
              <a:tabLst/>
              <a:defRPr/>
            </a:pPr>
            <a:r>
              <a:rPr lang="en-AU" dirty="0" smtClean="0"/>
              <a:t>The surface</a:t>
            </a:r>
            <a:r>
              <a:rPr lang="en-AU" baseline="0" dirty="0" smtClean="0"/>
              <a:t> frequency rate has flattened out. </a:t>
            </a:r>
          </a:p>
          <a:p>
            <a:pPr marL="0" marR="0" indent="0" algn="l" defTabSz="914400" rtl="0" eaLnBrk="0" fontAlgn="base" latinLnBrk="0" hangingPunct="0">
              <a:lnSpc>
                <a:spcPct val="100000"/>
              </a:lnSpc>
              <a:spcBef>
                <a:spcPts val="0"/>
              </a:spcBef>
              <a:spcAft>
                <a:spcPts val="600"/>
              </a:spcAft>
              <a:buClrTx/>
              <a:buSzTx/>
              <a:buFontTx/>
              <a:buNone/>
              <a:tabLst/>
              <a:defRPr/>
            </a:pPr>
            <a:endParaRPr lang="en-AU" baseline="0" dirty="0" smtClean="0"/>
          </a:p>
          <a:p>
            <a:pPr marL="0" marR="0" indent="0" algn="l" defTabSz="914400" rtl="0" eaLnBrk="0" fontAlgn="base" latinLnBrk="0" hangingPunct="0">
              <a:lnSpc>
                <a:spcPct val="100000"/>
              </a:lnSpc>
              <a:spcBef>
                <a:spcPts val="0"/>
              </a:spcBef>
              <a:spcAft>
                <a:spcPts val="600"/>
              </a:spcAft>
              <a:buClrTx/>
              <a:buSzTx/>
              <a:buFontTx/>
              <a:buNone/>
              <a:tabLst/>
              <a:defRPr/>
            </a:pPr>
            <a:r>
              <a:rPr lang="en-AU" baseline="0" dirty="0" smtClean="0"/>
              <a:t>For the underground environment, there is a smaller workforce, which probably accounts for some of the variability (small change in number of injuries will have larger effect on frequency rate). However, the rate overall is higher than that for the surface.</a:t>
            </a:r>
          </a:p>
          <a:p>
            <a:pPr marL="0" marR="0" indent="0" algn="l" defTabSz="914400" rtl="0" eaLnBrk="0" fontAlgn="base" latinLnBrk="0" hangingPunct="0">
              <a:lnSpc>
                <a:spcPct val="100000"/>
              </a:lnSpc>
              <a:spcBef>
                <a:spcPts val="0"/>
              </a:spcBef>
              <a:spcAft>
                <a:spcPts val="600"/>
              </a:spcAft>
              <a:buClrTx/>
              <a:buSzTx/>
              <a:buFontTx/>
              <a:buNone/>
              <a:tabLst/>
              <a:defRPr/>
            </a:pPr>
            <a:endParaRPr lang="en-AU" baseline="0" dirty="0" smtClean="0"/>
          </a:p>
          <a:p>
            <a:pPr marL="0" marR="0" indent="0" algn="l" defTabSz="914400" rtl="0" eaLnBrk="0" fontAlgn="base" latinLnBrk="0" hangingPunct="0">
              <a:lnSpc>
                <a:spcPct val="100000"/>
              </a:lnSpc>
              <a:spcBef>
                <a:spcPts val="0"/>
              </a:spcBef>
              <a:spcAft>
                <a:spcPts val="600"/>
              </a:spcAft>
              <a:buClrTx/>
              <a:buSzTx/>
              <a:buFontTx/>
              <a:buNone/>
              <a:tabLst/>
              <a:defRPr/>
            </a:pPr>
            <a:r>
              <a:rPr lang="en-AU" dirty="0" smtClean="0"/>
              <a:t>The message continues to be that we need to work together and be vigilant.</a:t>
            </a:r>
          </a:p>
          <a:p>
            <a:endParaRPr lang="en-AU" dirty="0"/>
          </a:p>
        </p:txBody>
      </p:sp>
      <p:sp>
        <p:nvSpPr>
          <p:cNvPr id="4" name="Slide Number Placeholder 3"/>
          <p:cNvSpPr>
            <a:spLocks noGrp="1"/>
          </p:cNvSpPr>
          <p:nvPr>
            <p:ph type="sldNum" sz="quarter" idx="10"/>
          </p:nvPr>
        </p:nvSpPr>
        <p:spPr/>
        <p:txBody>
          <a:bodyPr/>
          <a:lstStyle/>
          <a:p>
            <a:pPr>
              <a:defRPr/>
            </a:pPr>
            <a:fld id="{68CEC57F-D47E-41B0-A201-811C5AF9F861}" type="slidenum">
              <a:rPr lang="en-AU" smtClean="0">
                <a:solidFill>
                  <a:prstClr val="black"/>
                </a:solidFill>
              </a:rPr>
              <a:pPr>
                <a:defRPr/>
              </a:pPr>
              <a:t>16</a:t>
            </a:fld>
            <a:endParaRPr lang="en-AU" dirty="0">
              <a:solidFill>
                <a:prstClr val="black"/>
              </a:solidFill>
            </a:endParaRPr>
          </a:p>
        </p:txBody>
      </p:sp>
    </p:spTree>
    <p:extLst>
      <p:ext uri="{BB962C8B-B14F-4D97-AF65-F5344CB8AC3E}">
        <p14:creationId xmlns:p14="http://schemas.microsoft.com/office/powerpoint/2010/main" val="821127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The final set of figures presented is for occurrences or incidents that </a:t>
            </a:r>
            <a:r>
              <a:rPr lang="en-AU" baseline="0" dirty="0" smtClean="0"/>
              <a:t>are required to be reported to the Department of Mines and Petroleum under Sections 78 and 79 of the Mines Safety and Inspection Act.</a:t>
            </a:r>
          </a:p>
          <a:p>
            <a:endParaRPr lang="en-AU" baseline="0" dirty="0" smtClean="0"/>
          </a:p>
          <a:p>
            <a:r>
              <a:rPr lang="en-AU" baseline="0" dirty="0" smtClean="0"/>
              <a:t>Total incidents reported for 1 July 2013 to 30 June 2014 = 2,376</a:t>
            </a:r>
          </a:p>
          <a:p>
            <a:endParaRPr lang="en-AU" baseline="0" dirty="0" smtClean="0"/>
          </a:p>
          <a:p>
            <a:r>
              <a:rPr lang="en-AU" baseline="0" dirty="0" smtClean="0"/>
              <a:t>SOME NOTES</a:t>
            </a:r>
          </a:p>
          <a:p>
            <a:r>
              <a:rPr lang="en-AU" baseline="0" dirty="0" smtClean="0"/>
              <a:t>Fires – the most numerous category covers any fire, from small fires extinguished immediately, to bushfires near exploration camps, to vehicle fires that do major damage.</a:t>
            </a:r>
          </a:p>
          <a:p>
            <a:r>
              <a:rPr lang="en-AU" baseline="0" dirty="0" smtClean="0"/>
              <a:t>Incidents involving trucks or mobile equipment and light vehicles – these continue to be of concern and a separate toolbox presentation is available on this topic, which was covered at the 2014 Mines Safety Roadshow.</a:t>
            </a:r>
          </a:p>
          <a:p>
            <a:r>
              <a:rPr lang="en-AU" baseline="0" dirty="0" smtClean="0"/>
              <a:t>Electrical incidents – although this category also covers static electricity, any electrical incidents are concerning because of their potential impact on the human body.</a:t>
            </a:r>
          </a:p>
          <a:p>
            <a:r>
              <a:rPr lang="en-AU" baseline="0" dirty="0" smtClean="0"/>
              <a:t>Presence of gas – as for fire, this covers any presence of gas from the detection of minor amounts of gas (e.g. methane) to significant pockets of gas being encountered during drilling.</a:t>
            </a:r>
          </a:p>
          <a:p>
            <a:r>
              <a:rPr lang="en-AU" baseline="0" dirty="0" smtClean="0"/>
              <a:t>Compressed air explosion – the incidents may be small in number but the consequences can be serious.</a:t>
            </a:r>
          </a:p>
          <a:p>
            <a:endParaRPr lang="en-AU" baseline="0" dirty="0" smtClean="0"/>
          </a:p>
          <a:p>
            <a:pPr marL="0" marR="0" indent="0" algn="l" defTabSz="914400" rtl="0" eaLnBrk="0" fontAlgn="base" latinLnBrk="0" hangingPunct="0">
              <a:lnSpc>
                <a:spcPct val="100000"/>
              </a:lnSpc>
              <a:spcBef>
                <a:spcPts val="0"/>
              </a:spcBef>
              <a:spcAft>
                <a:spcPts val="600"/>
              </a:spcAft>
              <a:buClrTx/>
              <a:buSzTx/>
              <a:buFontTx/>
              <a:buNone/>
              <a:tabLst/>
              <a:defRPr/>
            </a:pPr>
            <a:r>
              <a:rPr lang="en-AU" dirty="0" smtClean="0"/>
              <a:t>So we have a lot of information</a:t>
            </a:r>
            <a:r>
              <a:rPr lang="en-AU" baseline="0" dirty="0" smtClean="0"/>
              <a:t> about what has been happening in industry over the past year. </a:t>
            </a:r>
            <a:r>
              <a:rPr lang="en-AU" dirty="0" smtClean="0"/>
              <a:t>What other information do we have to guide us on what we should we focus on to make a difference and move closer to zero harm?</a:t>
            </a:r>
          </a:p>
          <a:p>
            <a:endParaRPr lang="en-AU" dirty="0"/>
          </a:p>
        </p:txBody>
      </p:sp>
      <p:sp>
        <p:nvSpPr>
          <p:cNvPr id="4" name="Slide Number Placeholder 3"/>
          <p:cNvSpPr>
            <a:spLocks noGrp="1"/>
          </p:cNvSpPr>
          <p:nvPr>
            <p:ph type="sldNum" sz="quarter" idx="10"/>
          </p:nvPr>
        </p:nvSpPr>
        <p:spPr/>
        <p:txBody>
          <a:bodyPr/>
          <a:lstStyle/>
          <a:p>
            <a:fld id="{8488D641-1B8E-4B4A-BF69-828C0B00D3A0}" type="slidenum">
              <a:rPr lang="en-AU" smtClean="0">
                <a:solidFill>
                  <a:prstClr val="black"/>
                </a:solidFill>
              </a:rPr>
              <a:pPr/>
              <a:t>17</a:t>
            </a:fld>
            <a:endParaRPr lang="en-AU"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AU" dirty="0" smtClean="0"/>
              <a:t>In 2013</a:t>
            </a:r>
            <a:r>
              <a:rPr lang="en-AU" baseline="0" dirty="0" smtClean="0"/>
              <a:t>, Resources Safety published a report looking at 13 years of fatalities in the WA mining industry, from 2000 to 2012.</a:t>
            </a:r>
          </a:p>
          <a:p>
            <a:pPr>
              <a:spcBef>
                <a:spcPct val="0"/>
              </a:spcBef>
            </a:pPr>
            <a:endParaRPr lang="en-AU" baseline="0" dirty="0" smtClean="0"/>
          </a:p>
          <a:p>
            <a:pPr>
              <a:spcBef>
                <a:spcPct val="0"/>
              </a:spcBef>
            </a:pPr>
            <a:r>
              <a:rPr lang="en-AU" baseline="0" dirty="0" smtClean="0"/>
              <a:t>The report and accompanying toolbox presentation are available from the Resources Safety website:</a:t>
            </a:r>
          </a:p>
          <a:p>
            <a:pPr marL="285750" indent="-285750">
              <a:spcBef>
                <a:spcPct val="0"/>
              </a:spcBef>
              <a:buFont typeface="Arial" pitchFamily="34" charset="0"/>
              <a:buChar char="•"/>
            </a:pPr>
            <a:r>
              <a:rPr lang="en-AU" baseline="0" dirty="0" smtClean="0"/>
              <a:t>www.dmp.wa.gov.au/8004.aspx#10723</a:t>
            </a:r>
          </a:p>
          <a:p>
            <a:pPr marL="285750" indent="-285750">
              <a:spcBef>
                <a:spcPct val="0"/>
              </a:spcBef>
              <a:buFont typeface="Arial" pitchFamily="34" charset="0"/>
              <a:buChar char="•"/>
            </a:pPr>
            <a:r>
              <a:rPr lang="en-AU" baseline="0" dirty="0" smtClean="0"/>
              <a:t>www.dmp.wa.gov.au/8054.aspx#8914</a:t>
            </a:r>
          </a:p>
          <a:p>
            <a:pPr>
              <a:spcBef>
                <a:spcPct val="0"/>
              </a:spcBef>
            </a:pPr>
            <a:endParaRPr lang="en-AU" baseline="0" dirty="0" smtClean="0"/>
          </a:p>
          <a:p>
            <a:pPr>
              <a:spcBef>
                <a:spcPct val="0"/>
              </a:spcBef>
            </a:pPr>
            <a:r>
              <a:rPr lang="en-AU" baseline="0" dirty="0" smtClean="0"/>
              <a:t>Let us look at some significant findings from the report.</a:t>
            </a:r>
          </a:p>
          <a:p>
            <a:pPr>
              <a:spcBef>
                <a:spcPct val="0"/>
              </a:spcBef>
            </a:pPr>
            <a:endParaRPr lang="en-AU" baseline="0" dirty="0" smtClean="0"/>
          </a:p>
          <a:p>
            <a:pPr>
              <a:spcBef>
                <a:spcPct val="0"/>
              </a:spcBef>
            </a:pPr>
            <a:endParaRPr lang="en-AU" dirty="0"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ctr" eaLnBrk="0" hangingPunct="0">
              <a:defRPr sz="3600">
                <a:solidFill>
                  <a:schemeClr val="tx1"/>
                </a:solidFill>
                <a:latin typeface="Arial" pitchFamily="34" charset="0"/>
              </a:defRPr>
            </a:lvl1pPr>
            <a:lvl2pPr marL="742889" indent="-285726" algn="ctr" eaLnBrk="0" hangingPunct="0">
              <a:defRPr sz="3600">
                <a:solidFill>
                  <a:schemeClr val="tx1"/>
                </a:solidFill>
                <a:latin typeface="Arial" pitchFamily="34" charset="0"/>
              </a:defRPr>
            </a:lvl2pPr>
            <a:lvl3pPr marL="1142907" indent="-228581" algn="ctr" eaLnBrk="0" hangingPunct="0">
              <a:defRPr sz="3600">
                <a:solidFill>
                  <a:schemeClr val="tx1"/>
                </a:solidFill>
                <a:latin typeface="Arial" pitchFamily="34" charset="0"/>
              </a:defRPr>
            </a:lvl3pPr>
            <a:lvl4pPr marL="1600070" indent="-228581" algn="ctr" eaLnBrk="0" hangingPunct="0">
              <a:defRPr sz="3600">
                <a:solidFill>
                  <a:schemeClr val="tx1"/>
                </a:solidFill>
                <a:latin typeface="Arial" pitchFamily="34" charset="0"/>
              </a:defRPr>
            </a:lvl4pPr>
            <a:lvl5pPr marL="2057232" indent="-228581" algn="ctr" eaLnBrk="0" hangingPunct="0">
              <a:defRPr sz="3600">
                <a:solidFill>
                  <a:schemeClr val="tx1"/>
                </a:solidFill>
                <a:latin typeface="Arial" pitchFamily="34" charset="0"/>
              </a:defRPr>
            </a:lvl5pPr>
            <a:lvl6pPr marL="2514395" indent="-228581" algn="ctr" eaLnBrk="0" fontAlgn="base" hangingPunct="0">
              <a:spcBef>
                <a:spcPct val="0"/>
              </a:spcBef>
              <a:spcAft>
                <a:spcPct val="0"/>
              </a:spcAft>
              <a:defRPr sz="3600">
                <a:solidFill>
                  <a:schemeClr val="tx1"/>
                </a:solidFill>
                <a:latin typeface="Arial" pitchFamily="34" charset="0"/>
              </a:defRPr>
            </a:lvl6pPr>
            <a:lvl7pPr marL="2971559" indent="-228581" algn="ctr" eaLnBrk="0" fontAlgn="base" hangingPunct="0">
              <a:spcBef>
                <a:spcPct val="0"/>
              </a:spcBef>
              <a:spcAft>
                <a:spcPct val="0"/>
              </a:spcAft>
              <a:defRPr sz="3600">
                <a:solidFill>
                  <a:schemeClr val="tx1"/>
                </a:solidFill>
                <a:latin typeface="Arial" pitchFamily="34" charset="0"/>
              </a:defRPr>
            </a:lvl7pPr>
            <a:lvl8pPr marL="3428722" indent="-228581" algn="ctr" eaLnBrk="0" fontAlgn="base" hangingPunct="0">
              <a:spcBef>
                <a:spcPct val="0"/>
              </a:spcBef>
              <a:spcAft>
                <a:spcPct val="0"/>
              </a:spcAft>
              <a:defRPr sz="3600">
                <a:solidFill>
                  <a:schemeClr val="tx1"/>
                </a:solidFill>
                <a:latin typeface="Arial" pitchFamily="34" charset="0"/>
              </a:defRPr>
            </a:lvl8pPr>
            <a:lvl9pPr marL="3885884" indent="-228581" algn="ctr" eaLnBrk="0" fontAlgn="base" hangingPunct="0">
              <a:spcBef>
                <a:spcPct val="0"/>
              </a:spcBef>
              <a:spcAft>
                <a:spcPct val="0"/>
              </a:spcAft>
              <a:defRPr sz="3600">
                <a:solidFill>
                  <a:schemeClr val="tx1"/>
                </a:solidFill>
                <a:latin typeface="Arial" pitchFamily="34" charset="0"/>
              </a:defRPr>
            </a:lvl9pPr>
          </a:lstStyle>
          <a:p>
            <a:pPr algn="r" eaLnBrk="1" hangingPunct="1"/>
            <a:fld id="{243EA50D-5DA8-4E9D-844A-3D9870F69D4F}" type="slidenum">
              <a:rPr lang="en-AU" sz="1200">
                <a:solidFill>
                  <a:prstClr val="black"/>
                </a:solidFill>
              </a:rPr>
              <a:pPr algn="r" eaLnBrk="1" hangingPunct="1"/>
              <a:t>18</a:t>
            </a:fld>
            <a:endParaRPr lang="en-AU" sz="1200"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AU" dirty="0" smtClean="0"/>
              <a:t>These top ten critical factors have been highlighted as they</a:t>
            </a:r>
            <a:r>
              <a:rPr lang="en-AU" baseline="0" dirty="0" smtClean="0"/>
              <a:t> have led to multiple fatalities. </a:t>
            </a:r>
          </a:p>
          <a:p>
            <a:pPr>
              <a:spcBef>
                <a:spcPct val="0"/>
              </a:spcBef>
            </a:pPr>
            <a:endParaRPr lang="en-AU" baseline="0" dirty="0" smtClean="0"/>
          </a:p>
          <a:p>
            <a:pPr>
              <a:spcBef>
                <a:spcPct val="0"/>
              </a:spcBef>
            </a:pPr>
            <a:r>
              <a:rPr lang="en-AU" baseline="0" dirty="0" smtClean="0"/>
              <a:t>They comprise over three quarters of the total fatalities and involve a number of single-incident repeat situations – apart from the inrush situation – which involved three fatalities in a single event</a:t>
            </a:r>
            <a:r>
              <a:rPr lang="en-AU" dirty="0" smtClean="0"/>
              <a:t>. </a:t>
            </a:r>
          </a:p>
          <a:p>
            <a:pPr>
              <a:spcBef>
                <a:spcPct val="0"/>
              </a:spcBef>
            </a:pPr>
            <a:endParaRPr lang="en-AU" dirty="0" smtClean="0"/>
          </a:p>
          <a:p>
            <a:pPr>
              <a:spcBef>
                <a:spcPct val="0"/>
              </a:spcBef>
            </a:pPr>
            <a:r>
              <a:rPr lang="en-AU" dirty="0" smtClean="0"/>
              <a:t>Note: See report and separate</a:t>
            </a:r>
            <a:r>
              <a:rPr lang="en-AU" baseline="0" dirty="0" smtClean="0"/>
              <a:t> toolbox presentation if more detailed information is required.</a:t>
            </a:r>
            <a:endParaRPr lang="en-AU" dirty="0"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ctr" eaLnBrk="0" hangingPunct="0">
              <a:defRPr sz="3600">
                <a:solidFill>
                  <a:schemeClr val="tx1"/>
                </a:solidFill>
                <a:latin typeface="Arial" pitchFamily="34" charset="0"/>
              </a:defRPr>
            </a:lvl1pPr>
            <a:lvl2pPr marL="742889" indent="-285726" algn="ctr" eaLnBrk="0" hangingPunct="0">
              <a:defRPr sz="3600">
                <a:solidFill>
                  <a:schemeClr val="tx1"/>
                </a:solidFill>
                <a:latin typeface="Arial" pitchFamily="34" charset="0"/>
              </a:defRPr>
            </a:lvl2pPr>
            <a:lvl3pPr marL="1142907" indent="-228581" algn="ctr" eaLnBrk="0" hangingPunct="0">
              <a:defRPr sz="3600">
                <a:solidFill>
                  <a:schemeClr val="tx1"/>
                </a:solidFill>
                <a:latin typeface="Arial" pitchFamily="34" charset="0"/>
              </a:defRPr>
            </a:lvl3pPr>
            <a:lvl4pPr marL="1600070" indent="-228581" algn="ctr" eaLnBrk="0" hangingPunct="0">
              <a:defRPr sz="3600">
                <a:solidFill>
                  <a:schemeClr val="tx1"/>
                </a:solidFill>
                <a:latin typeface="Arial" pitchFamily="34" charset="0"/>
              </a:defRPr>
            </a:lvl4pPr>
            <a:lvl5pPr marL="2057232" indent="-228581" algn="ctr" eaLnBrk="0" hangingPunct="0">
              <a:defRPr sz="3600">
                <a:solidFill>
                  <a:schemeClr val="tx1"/>
                </a:solidFill>
                <a:latin typeface="Arial" pitchFamily="34" charset="0"/>
              </a:defRPr>
            </a:lvl5pPr>
            <a:lvl6pPr marL="2514395" indent="-228581" algn="ctr" eaLnBrk="0" fontAlgn="base" hangingPunct="0">
              <a:spcBef>
                <a:spcPct val="0"/>
              </a:spcBef>
              <a:spcAft>
                <a:spcPct val="0"/>
              </a:spcAft>
              <a:defRPr sz="3600">
                <a:solidFill>
                  <a:schemeClr val="tx1"/>
                </a:solidFill>
                <a:latin typeface="Arial" pitchFamily="34" charset="0"/>
              </a:defRPr>
            </a:lvl6pPr>
            <a:lvl7pPr marL="2971559" indent="-228581" algn="ctr" eaLnBrk="0" fontAlgn="base" hangingPunct="0">
              <a:spcBef>
                <a:spcPct val="0"/>
              </a:spcBef>
              <a:spcAft>
                <a:spcPct val="0"/>
              </a:spcAft>
              <a:defRPr sz="3600">
                <a:solidFill>
                  <a:schemeClr val="tx1"/>
                </a:solidFill>
                <a:latin typeface="Arial" pitchFamily="34" charset="0"/>
              </a:defRPr>
            </a:lvl7pPr>
            <a:lvl8pPr marL="3428722" indent="-228581" algn="ctr" eaLnBrk="0" fontAlgn="base" hangingPunct="0">
              <a:spcBef>
                <a:spcPct val="0"/>
              </a:spcBef>
              <a:spcAft>
                <a:spcPct val="0"/>
              </a:spcAft>
              <a:defRPr sz="3600">
                <a:solidFill>
                  <a:schemeClr val="tx1"/>
                </a:solidFill>
                <a:latin typeface="Arial" pitchFamily="34" charset="0"/>
              </a:defRPr>
            </a:lvl8pPr>
            <a:lvl9pPr marL="3885884" indent="-228581" algn="ctr" eaLnBrk="0" fontAlgn="base" hangingPunct="0">
              <a:spcBef>
                <a:spcPct val="0"/>
              </a:spcBef>
              <a:spcAft>
                <a:spcPct val="0"/>
              </a:spcAft>
              <a:defRPr sz="3600">
                <a:solidFill>
                  <a:schemeClr val="tx1"/>
                </a:solidFill>
                <a:latin typeface="Arial" pitchFamily="34" charset="0"/>
              </a:defRPr>
            </a:lvl9pPr>
          </a:lstStyle>
          <a:p>
            <a:pPr algn="r" eaLnBrk="1" hangingPunct="1"/>
            <a:fld id="{243EA50D-5DA8-4E9D-844A-3D9870F69D4F}" type="slidenum">
              <a:rPr lang="en-AU" sz="1200">
                <a:solidFill>
                  <a:prstClr val="black"/>
                </a:solidFill>
              </a:rPr>
              <a:pPr algn="r" eaLnBrk="1" hangingPunct="1"/>
              <a:t>19</a:t>
            </a:fld>
            <a:endParaRPr lang="en-AU" sz="1200"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xfrm>
            <a:off x="917575" y="744538"/>
            <a:ext cx="4962525" cy="3722687"/>
          </a:xfrm>
          <a:prstGeom prst="rect">
            <a:avLst/>
          </a:prstGeom>
          <a:noFill/>
          <a:ln>
            <a:solidFill>
              <a:srgbClr val="000000"/>
            </a:solidFill>
            <a:miter lim="800000"/>
            <a:headEnd/>
            <a:tailEnd/>
          </a:ln>
        </p:spPr>
      </p:sp>
      <p:sp>
        <p:nvSpPr>
          <p:cNvPr id="135171" name="Notes Placeholder 2"/>
          <p:cNvSpPr>
            <a:spLocks noGrp="1"/>
          </p:cNvSpPr>
          <p:nvPr>
            <p:ph type="body" idx="1"/>
          </p:nvPr>
        </p:nvSpPr>
        <p:spPr bwMode="auto">
          <a:xfrm>
            <a:off x="679464" y="4714653"/>
            <a:ext cx="5438748" cy="4466756"/>
          </a:xfrm>
          <a:prstGeom prst="rect">
            <a:avLst/>
          </a:prstGeom>
          <a:noFill/>
        </p:spPr>
        <p:txBody>
          <a:bodyPr wrap="square" numCol="1" anchor="t" anchorCtr="0" compatLnSpc="1">
            <a:prstTxWarp prst="textNoShape">
              <a:avLst/>
            </a:prstTxWarp>
          </a:bodyPr>
          <a:lstStyle/>
          <a:p>
            <a:endParaRPr lang="en-AU" dirty="0" smtClean="0"/>
          </a:p>
        </p:txBody>
      </p:sp>
      <p:sp>
        <p:nvSpPr>
          <p:cNvPr id="1351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54B4F6-22DA-4C9F-93D4-BE9D14C84C69}" type="slidenum">
              <a:rPr lang="en-AU" smtClean="0">
                <a:solidFill>
                  <a:prstClr val="black"/>
                </a:solidFill>
              </a:rPr>
              <a:pPr/>
              <a:t>2</a:t>
            </a:fld>
            <a:endParaRPr lang="en-AU" dirty="0" smtClean="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AU" sz="1200" dirty="0" smtClean="0">
                <a:latin typeface="Arial" panose="020B0604020202020204" pitchFamily="34" charset="0"/>
                <a:cs typeface="Arial" panose="020B0604020202020204" pitchFamily="34" charset="0"/>
              </a:rPr>
              <a:t>What can industry do with this </a:t>
            </a:r>
            <a:r>
              <a:rPr lang="en-AU" sz="1200" baseline="0" dirty="0" smtClean="0">
                <a:latin typeface="Arial" panose="020B0604020202020204" pitchFamily="34" charset="0"/>
                <a:cs typeface="Arial" panose="020B0604020202020204" pitchFamily="34" charset="0"/>
              </a:rPr>
              <a:t>information to improve safety performance?</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sz="1200" dirty="0" smtClean="0">
                <a:latin typeface="Arial" panose="020B0604020202020204" pitchFamily="34" charset="0"/>
                <a:cs typeface="Arial" panose="020B0604020202020204" pitchFamily="34" charset="0"/>
              </a:rPr>
              <a:t>Identification of hazards and critical tasks (most important)</a:t>
            </a:r>
            <a:r>
              <a:rPr lang="en-AU" sz="1200" baseline="0" dirty="0" smtClean="0">
                <a:latin typeface="Arial" panose="020B0604020202020204" pitchFamily="34" charset="0"/>
                <a:cs typeface="Arial" panose="020B0604020202020204" pitchFamily="34" charset="0"/>
              </a:rPr>
              <a:t> – </a:t>
            </a:r>
            <a:r>
              <a:rPr lang="en-AU" sz="1200" dirty="0" smtClean="0">
                <a:latin typeface="Arial" panose="020B0604020202020204" pitchFamily="34" charset="0"/>
                <a:cs typeface="Arial" panose="020B0604020202020204" pitchFamily="34" charset="0"/>
              </a:rPr>
              <a:t>Everyone needs to understand</a:t>
            </a:r>
            <a:r>
              <a:rPr lang="en-AU" sz="1200" baseline="0" dirty="0" smtClean="0">
                <a:latin typeface="Arial" panose="020B0604020202020204" pitchFamily="34" charset="0"/>
                <a:cs typeface="Arial" panose="020B0604020202020204" pitchFamily="34" charset="0"/>
              </a:rPr>
              <a:t> what hazards they are going to be faced with during the day and what critical tasks everyone does on a day-to-day basis. We need to know what can go wrong and what can kill when doing a particular job.</a:t>
            </a:r>
          </a:p>
          <a:p>
            <a:pPr marL="171450" lvl="0" indent="-171450">
              <a:lnSpc>
                <a:spcPct val="100000"/>
              </a:lnSpc>
              <a:spcBef>
                <a:spcPts val="0"/>
              </a:spcBef>
              <a:spcAft>
                <a:spcPts val="600"/>
              </a:spcAft>
              <a:buFont typeface="Arial" panose="020B0604020202020204" pitchFamily="34" charset="0"/>
              <a:buChar char="•"/>
            </a:pPr>
            <a:r>
              <a:rPr lang="en-AU" sz="1200" dirty="0" smtClean="0">
                <a:latin typeface="Arial" panose="020B0604020202020204" pitchFamily="34" charset="0"/>
                <a:cs typeface="Arial" panose="020B0604020202020204" pitchFamily="34" charset="0"/>
              </a:rPr>
              <a:t>Principal hazard management plans (PHMPs)</a:t>
            </a:r>
            <a:r>
              <a:rPr lang="en-AU" sz="1200" baseline="0" dirty="0" smtClean="0">
                <a:latin typeface="Arial" panose="020B0604020202020204" pitchFamily="34" charset="0"/>
                <a:cs typeface="Arial" panose="020B0604020202020204" pitchFamily="34" charset="0"/>
              </a:rPr>
              <a:t> – The repetitive failures that we see in the review match the principal hazards identified by the National Mines Safety Framework. All operators need to have knowledge of the hazards on their site that can cause multiple fatalities and repeat fatalities. </a:t>
            </a:r>
            <a:endParaRPr lang="en-AU" sz="1200" dirty="0" smtClean="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sz="1200" dirty="0" smtClean="0">
                <a:latin typeface="Arial" panose="020B0604020202020204" pitchFamily="34" charset="0"/>
                <a:cs typeface="Arial" panose="020B0604020202020204" pitchFamily="34" charset="0"/>
              </a:rPr>
              <a:t>Written work procedures</a:t>
            </a:r>
            <a:r>
              <a:rPr lang="en-AU" sz="1200" baseline="0" dirty="0" smtClean="0">
                <a:latin typeface="Arial" panose="020B0604020202020204" pitchFamily="34" charset="0"/>
                <a:cs typeface="Arial" panose="020B0604020202020204" pitchFamily="34" charset="0"/>
              </a:rPr>
              <a:t> – </a:t>
            </a:r>
            <a:r>
              <a:rPr lang="en-AU" sz="1200" dirty="0" smtClean="0">
                <a:latin typeface="Arial" panose="020B0604020202020204" pitchFamily="34" charset="0"/>
                <a:cs typeface="Arial" panose="020B0604020202020204" pitchFamily="34" charset="0"/>
              </a:rPr>
              <a:t>Need to be developed for hazards that have been</a:t>
            </a:r>
            <a:r>
              <a:rPr lang="en-AU" sz="1200" baseline="0" dirty="0" smtClean="0">
                <a:latin typeface="Arial" panose="020B0604020202020204" pitchFamily="34" charset="0"/>
                <a:cs typeface="Arial" panose="020B0604020202020204" pitchFamily="34" charset="0"/>
              </a:rPr>
              <a:t> identified, and modified if the situation changes.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sz="1200" dirty="0" smtClean="0">
                <a:latin typeface="Arial" panose="020B0604020202020204" pitchFamily="34" charset="0"/>
                <a:cs typeface="Arial" panose="020B0604020202020204" pitchFamily="34" charset="0"/>
              </a:rPr>
              <a:t>Involvement of workforce </a:t>
            </a:r>
            <a:r>
              <a:rPr lang="en-AU" sz="1200" baseline="0" dirty="0" smtClean="0">
                <a:latin typeface="Arial" panose="020B0604020202020204" pitchFamily="34" charset="0"/>
                <a:cs typeface="Arial" panose="020B0604020202020204" pitchFamily="34" charset="0"/>
              </a:rPr>
              <a:t>–</a:t>
            </a:r>
            <a:r>
              <a:rPr lang="en-AU" sz="1200" dirty="0" smtClean="0">
                <a:latin typeface="Arial" panose="020B0604020202020204" pitchFamily="34" charset="0"/>
                <a:cs typeface="Arial" panose="020B0604020202020204" pitchFamily="34" charset="0"/>
              </a:rPr>
              <a:t> Workers need to know the written</a:t>
            </a:r>
            <a:r>
              <a:rPr lang="en-AU" sz="1200" baseline="0" dirty="0" smtClean="0">
                <a:latin typeface="Arial" panose="020B0604020202020204" pitchFamily="34" charset="0"/>
                <a:cs typeface="Arial" panose="020B0604020202020204" pitchFamily="34" charset="0"/>
              </a:rPr>
              <a:t> work procedures and need to be involved with developing those procedures.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sz="1200" dirty="0" smtClean="0">
                <a:latin typeface="Arial" panose="020B0604020202020204" pitchFamily="34" charset="0"/>
                <a:cs typeface="Arial" panose="020B0604020202020204" pitchFamily="34" charset="0"/>
              </a:rPr>
              <a:t>Training processes (workers and supervisors) and supervision</a:t>
            </a:r>
            <a:r>
              <a:rPr lang="en-AU" sz="1200" baseline="0" dirty="0" smtClean="0">
                <a:latin typeface="Arial" panose="020B0604020202020204" pitchFamily="34" charset="0"/>
                <a:cs typeface="Arial" panose="020B0604020202020204" pitchFamily="34" charset="0"/>
              </a:rPr>
              <a:t> to standards – </a:t>
            </a:r>
            <a:r>
              <a:rPr lang="en-AU" sz="1200" dirty="0" smtClean="0">
                <a:latin typeface="Arial" panose="020B0604020202020204" pitchFamily="34" charset="0"/>
                <a:cs typeface="Arial" panose="020B0604020202020204" pitchFamily="34" charset="0"/>
              </a:rPr>
              <a:t>Once the procedures are in place,</a:t>
            </a:r>
            <a:r>
              <a:rPr lang="en-AU" sz="1200" baseline="0" dirty="0" smtClean="0">
                <a:latin typeface="Arial" panose="020B0604020202020204" pitchFamily="34" charset="0"/>
                <a:cs typeface="Arial" panose="020B0604020202020204" pitchFamily="34" charset="0"/>
              </a:rPr>
              <a:t> there needs to be training processes to ensure all employees and supervisors are well trained in the jobs they have to do and have knowledge of the hazards they might face.</a:t>
            </a:r>
            <a:endParaRPr lang="en-AU" sz="1200" dirty="0" smtClean="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sz="1200" dirty="0" smtClean="0">
                <a:latin typeface="Arial" panose="020B0604020202020204" pitchFamily="34" charset="0"/>
                <a:cs typeface="Arial" panose="020B0604020202020204" pitchFamily="34" charset="0"/>
              </a:rPr>
              <a:t>Site familiarisation</a:t>
            </a:r>
            <a:r>
              <a:rPr lang="en-AU" sz="1200" baseline="0" dirty="0" smtClean="0">
                <a:latin typeface="Arial" panose="020B0604020202020204" pitchFamily="34" charset="0"/>
                <a:cs typeface="Arial" panose="020B0604020202020204" pitchFamily="34" charset="0"/>
              </a:rPr>
              <a:t> – People need to be conscious of employees entering the industry, they need time to familiarise themselves with what’s going on, the roster cycles and different working environments (this may include a site tour at night, when things look different). They need time to get to know work mates, supervisors and work processes.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sz="1200" dirty="0" smtClean="0">
                <a:latin typeface="Arial" panose="020B0604020202020204" pitchFamily="34" charset="0"/>
                <a:cs typeface="Arial" panose="020B0604020202020204" pitchFamily="34" charset="0"/>
              </a:rPr>
              <a:t>Adequate breaks during the shift</a:t>
            </a:r>
            <a:r>
              <a:rPr lang="en-AU" sz="1200" baseline="0" dirty="0" smtClean="0">
                <a:latin typeface="Arial" panose="020B0604020202020204" pitchFamily="34" charset="0"/>
                <a:cs typeface="Arial" panose="020B0604020202020204" pitchFamily="34" charset="0"/>
              </a:rPr>
              <a:t> – </a:t>
            </a:r>
            <a:r>
              <a:rPr lang="en-AU" sz="1200" dirty="0" smtClean="0">
                <a:latin typeface="Arial" panose="020B0604020202020204" pitchFamily="34" charset="0"/>
                <a:cs typeface="Arial" panose="020B0604020202020204" pitchFamily="34" charset="0"/>
              </a:rPr>
              <a:t>This </a:t>
            </a:r>
            <a:r>
              <a:rPr lang="en-AU" sz="1200" baseline="0" dirty="0" smtClean="0">
                <a:latin typeface="Arial" panose="020B0604020202020204" pitchFamily="34" charset="0"/>
                <a:cs typeface="Arial" panose="020B0604020202020204" pitchFamily="34" charset="0"/>
              </a:rPr>
              <a:t>is a long standing issue. We need to be conscious that people cannot sustain focused activities for long periods of time and breaks are needed. The likelihood of someone making an error increases with fatigue and the accompanying lack of concentration.</a:t>
            </a:r>
            <a:endParaRPr lang="en-AU" sz="1200" dirty="0" smtClean="0">
              <a:latin typeface="Arial" panose="020B0604020202020204" pitchFamily="34" charset="0"/>
              <a:cs typeface="Arial" panose="020B0604020202020204" pitchFamily="34" charset="0"/>
            </a:endParaRPr>
          </a:p>
          <a:p>
            <a:pPr>
              <a:lnSpc>
                <a:spcPct val="100000"/>
              </a:lnSpc>
              <a:spcBef>
                <a:spcPts val="0"/>
              </a:spcBef>
              <a:spcAft>
                <a:spcPts val="600"/>
              </a:spcAft>
            </a:pPr>
            <a:endParaRPr lang="en-AU" sz="1400"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ctr" eaLnBrk="0" hangingPunct="0">
              <a:defRPr sz="3600">
                <a:solidFill>
                  <a:schemeClr val="tx1"/>
                </a:solidFill>
                <a:latin typeface="Arial" pitchFamily="34" charset="0"/>
              </a:defRPr>
            </a:lvl1pPr>
            <a:lvl2pPr marL="742889" indent="-285726" algn="ctr" eaLnBrk="0" hangingPunct="0">
              <a:defRPr sz="3600">
                <a:solidFill>
                  <a:schemeClr val="tx1"/>
                </a:solidFill>
                <a:latin typeface="Arial" pitchFamily="34" charset="0"/>
              </a:defRPr>
            </a:lvl2pPr>
            <a:lvl3pPr marL="1142907" indent="-228581" algn="ctr" eaLnBrk="0" hangingPunct="0">
              <a:defRPr sz="3600">
                <a:solidFill>
                  <a:schemeClr val="tx1"/>
                </a:solidFill>
                <a:latin typeface="Arial" pitchFamily="34" charset="0"/>
              </a:defRPr>
            </a:lvl3pPr>
            <a:lvl4pPr marL="1600070" indent="-228581" algn="ctr" eaLnBrk="0" hangingPunct="0">
              <a:defRPr sz="3600">
                <a:solidFill>
                  <a:schemeClr val="tx1"/>
                </a:solidFill>
                <a:latin typeface="Arial" pitchFamily="34" charset="0"/>
              </a:defRPr>
            </a:lvl4pPr>
            <a:lvl5pPr marL="2057232" indent="-228581" algn="ctr" eaLnBrk="0" hangingPunct="0">
              <a:defRPr sz="3600">
                <a:solidFill>
                  <a:schemeClr val="tx1"/>
                </a:solidFill>
                <a:latin typeface="Arial" pitchFamily="34" charset="0"/>
              </a:defRPr>
            </a:lvl5pPr>
            <a:lvl6pPr marL="2514395" indent="-228581" algn="ctr" eaLnBrk="0" fontAlgn="base" hangingPunct="0">
              <a:spcBef>
                <a:spcPct val="0"/>
              </a:spcBef>
              <a:spcAft>
                <a:spcPct val="0"/>
              </a:spcAft>
              <a:defRPr sz="3600">
                <a:solidFill>
                  <a:schemeClr val="tx1"/>
                </a:solidFill>
                <a:latin typeface="Arial" pitchFamily="34" charset="0"/>
              </a:defRPr>
            </a:lvl6pPr>
            <a:lvl7pPr marL="2971559" indent="-228581" algn="ctr" eaLnBrk="0" fontAlgn="base" hangingPunct="0">
              <a:spcBef>
                <a:spcPct val="0"/>
              </a:spcBef>
              <a:spcAft>
                <a:spcPct val="0"/>
              </a:spcAft>
              <a:defRPr sz="3600">
                <a:solidFill>
                  <a:schemeClr val="tx1"/>
                </a:solidFill>
                <a:latin typeface="Arial" pitchFamily="34" charset="0"/>
              </a:defRPr>
            </a:lvl7pPr>
            <a:lvl8pPr marL="3428722" indent="-228581" algn="ctr" eaLnBrk="0" fontAlgn="base" hangingPunct="0">
              <a:spcBef>
                <a:spcPct val="0"/>
              </a:spcBef>
              <a:spcAft>
                <a:spcPct val="0"/>
              </a:spcAft>
              <a:defRPr sz="3600">
                <a:solidFill>
                  <a:schemeClr val="tx1"/>
                </a:solidFill>
                <a:latin typeface="Arial" pitchFamily="34" charset="0"/>
              </a:defRPr>
            </a:lvl8pPr>
            <a:lvl9pPr marL="3885884" indent="-228581" algn="ctr" eaLnBrk="0" fontAlgn="base" hangingPunct="0">
              <a:spcBef>
                <a:spcPct val="0"/>
              </a:spcBef>
              <a:spcAft>
                <a:spcPct val="0"/>
              </a:spcAft>
              <a:defRPr sz="3600">
                <a:solidFill>
                  <a:schemeClr val="tx1"/>
                </a:solidFill>
                <a:latin typeface="Arial" pitchFamily="34" charset="0"/>
              </a:defRPr>
            </a:lvl9pPr>
          </a:lstStyle>
          <a:p>
            <a:pPr algn="r" eaLnBrk="1" hangingPunct="1"/>
            <a:fld id="{AE0EE39A-AD33-44C1-B69A-2A6C2A8105E9}" type="slidenum">
              <a:rPr lang="en-AU" sz="1200">
                <a:solidFill>
                  <a:prstClr val="black"/>
                </a:solidFill>
              </a:rPr>
              <a:pPr algn="r" eaLnBrk="1" hangingPunct="1"/>
              <a:t>20</a:t>
            </a:fld>
            <a:endParaRPr lang="en-AU" sz="1200"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ts val="0"/>
              </a:spcBef>
              <a:spcAft>
                <a:spcPts val="600"/>
              </a:spcAft>
              <a:buClrTx/>
              <a:buSzTx/>
              <a:buFontTx/>
              <a:buNone/>
              <a:tabLst/>
              <a:defRPr/>
            </a:pPr>
            <a:r>
              <a:rPr lang="en-AU" baseline="0" dirty="0" smtClean="0"/>
              <a:t>When planning its operational and communications strategies, Resources Safety considers the safety performance data, incident reports and results of fatality investigations, as well as other information available through various reporting processes (including mines safety roadshow surveys) and from mines inspectors.</a:t>
            </a:r>
          </a:p>
          <a:p>
            <a:pPr marL="0" marR="0" indent="0" algn="l" defTabSz="914400" rtl="0" eaLnBrk="0" fontAlgn="base" latinLnBrk="0" hangingPunct="0">
              <a:lnSpc>
                <a:spcPct val="100000"/>
              </a:lnSpc>
              <a:spcBef>
                <a:spcPts val="0"/>
              </a:spcBef>
              <a:spcAft>
                <a:spcPts val="600"/>
              </a:spcAft>
              <a:buClrTx/>
              <a:buSzTx/>
              <a:buFontTx/>
              <a:buNone/>
              <a:tabLst/>
              <a:defRPr/>
            </a:pPr>
            <a:endParaRPr lang="en-AU" baseline="0" dirty="0" smtClean="0"/>
          </a:p>
          <a:p>
            <a:pPr marL="0" marR="0" indent="0" algn="l" defTabSz="914400" rtl="0" eaLnBrk="0" fontAlgn="base" latinLnBrk="0" hangingPunct="0">
              <a:lnSpc>
                <a:spcPct val="100000"/>
              </a:lnSpc>
              <a:spcBef>
                <a:spcPts val="0"/>
              </a:spcBef>
              <a:spcAft>
                <a:spcPts val="600"/>
              </a:spcAft>
              <a:buClrTx/>
              <a:buSzTx/>
              <a:buFontTx/>
              <a:buNone/>
              <a:tabLst/>
              <a:defRPr/>
            </a:pPr>
            <a:r>
              <a:rPr lang="en-AU" baseline="0" dirty="0" smtClean="0"/>
              <a:t>The regulator has also looked to those who can provide guidance on what other regulators are doing so Resources Safety could take on board the lessons learned.</a:t>
            </a:r>
          </a:p>
          <a:p>
            <a:endParaRPr lang="en-AU" baseline="0" dirty="0" smtClean="0"/>
          </a:p>
          <a:p>
            <a:r>
              <a:rPr lang="en-AU" baseline="0" dirty="0" smtClean="0"/>
              <a:t>In May 2014, the Department of Mines and Petroleum engaged internationally recognised Professor Malcolm Sparrow from Harvard to run a workshop for Resources Safety on risk-based regulation. </a:t>
            </a:r>
          </a:p>
          <a:p>
            <a:endParaRPr lang="en-AU" baseline="0" dirty="0" smtClean="0"/>
          </a:p>
          <a:p>
            <a:r>
              <a:rPr lang="en-AU" baseline="0" dirty="0" smtClean="0"/>
              <a:t>Note: Visit www.hks.harvard.edu/about/faculty-staff-directory/malcolm-sparrow for biographical details and links to Professor Sparrow’s website and CV.</a:t>
            </a:r>
          </a:p>
          <a:p>
            <a:endParaRPr lang="en-AU" dirty="0"/>
          </a:p>
        </p:txBody>
      </p:sp>
      <p:sp>
        <p:nvSpPr>
          <p:cNvPr id="4" name="Slide Number Placeholder 3"/>
          <p:cNvSpPr>
            <a:spLocks noGrp="1"/>
          </p:cNvSpPr>
          <p:nvPr>
            <p:ph type="sldNum" sz="quarter" idx="10"/>
          </p:nvPr>
        </p:nvSpPr>
        <p:spPr/>
        <p:txBody>
          <a:bodyPr/>
          <a:lstStyle/>
          <a:p>
            <a:pPr>
              <a:defRPr/>
            </a:pPr>
            <a:fld id="{68CEC57F-D47E-41B0-A201-811C5AF9F861}" type="slidenum">
              <a:rPr lang="en-AU" smtClean="0">
                <a:solidFill>
                  <a:prstClr val="black"/>
                </a:solidFill>
              </a:rPr>
              <a:pPr>
                <a:defRPr/>
              </a:pPr>
              <a:t>21</a:t>
            </a:fld>
            <a:endParaRPr lang="en-AU" dirty="0">
              <a:solidFill>
                <a:prstClr val="black"/>
              </a:solidFill>
            </a:endParaRPr>
          </a:p>
        </p:txBody>
      </p:sp>
    </p:spTree>
    <p:extLst>
      <p:ext uri="{BB962C8B-B14F-4D97-AF65-F5344CB8AC3E}">
        <p14:creationId xmlns:p14="http://schemas.microsoft.com/office/powerpoint/2010/main" val="5763022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nSpc>
                <a:spcPct val="100000"/>
              </a:lnSpc>
            </a:pPr>
            <a:r>
              <a:rPr lang="en-AU" dirty="0" smtClean="0"/>
              <a:t>Essentially Professor Sparrow talked about the importance of identifying the risks that are significant</a:t>
            </a:r>
            <a:r>
              <a:rPr lang="en-AU" baseline="0" dirty="0" smtClean="0"/>
              <a:t> – they could be </a:t>
            </a:r>
            <a:r>
              <a:rPr lang="en-AU" dirty="0" smtClean="0"/>
              <a:t>high consequence or not controlled, or the hazards may not be</a:t>
            </a:r>
            <a:r>
              <a:rPr lang="en-AU" baseline="0" dirty="0" smtClean="0"/>
              <a:t> recognised</a:t>
            </a:r>
            <a:r>
              <a:rPr lang="en-AU" dirty="0" smtClean="0"/>
              <a:t>.</a:t>
            </a:r>
          </a:p>
          <a:p>
            <a:pPr>
              <a:lnSpc>
                <a:spcPct val="100000"/>
              </a:lnSpc>
            </a:pPr>
            <a:endParaRPr lang="en-AU" dirty="0" smtClean="0"/>
          </a:p>
          <a:p>
            <a:pPr>
              <a:lnSpc>
                <a:spcPct val="100000"/>
              </a:lnSpc>
            </a:pPr>
            <a:r>
              <a:rPr lang="en-AU" dirty="0" smtClean="0"/>
              <a:t>It</a:t>
            </a:r>
            <a:r>
              <a:rPr lang="en-AU" baseline="0" dirty="0" smtClean="0"/>
              <a:t> i</a:t>
            </a:r>
            <a:r>
              <a:rPr lang="en-AU" dirty="0" smtClean="0"/>
              <a:t>s then a matter of analysing the risk to adequately</a:t>
            </a:r>
            <a:r>
              <a:rPr lang="en-AU" baseline="0" dirty="0" smtClean="0"/>
              <a:t> define</a:t>
            </a:r>
            <a:r>
              <a:rPr lang="en-AU" dirty="0" smtClean="0"/>
              <a:t> the problem and what can be done about it, working out who needs to be involved,</a:t>
            </a:r>
            <a:r>
              <a:rPr lang="en-AU" baseline="0" dirty="0" smtClean="0"/>
              <a:t> when it should be done, and how success will be measured. </a:t>
            </a:r>
          </a:p>
          <a:p>
            <a:pPr>
              <a:lnSpc>
                <a:spcPct val="100000"/>
              </a:lnSpc>
            </a:pPr>
            <a:endParaRPr lang="en-AU" baseline="0" dirty="0" smtClean="0"/>
          </a:p>
          <a:p>
            <a:pPr marL="0" marR="0" indent="0" algn="l" defTabSz="914400" rtl="0" eaLnBrk="0" fontAlgn="base" latinLnBrk="0" hangingPunct="0">
              <a:lnSpc>
                <a:spcPct val="100000"/>
              </a:lnSpc>
              <a:spcBef>
                <a:spcPts val="0"/>
              </a:spcBef>
              <a:spcAft>
                <a:spcPts val="600"/>
              </a:spcAft>
              <a:buClrTx/>
              <a:buSzTx/>
              <a:buFontTx/>
              <a:buNone/>
              <a:tabLst/>
              <a:defRPr/>
            </a:pPr>
            <a:r>
              <a:rPr lang="en-AU" baseline="0" dirty="0" smtClean="0"/>
              <a:t>In workshop sessions, Professor Sparrow helped participants explore the relationship between the regulator and industry, and how Resources Safety might achieve the best outcomes. A regulator also has finite resources and cannot do everything so it is important to target those resources to maximise the ultimate benefits to industry in terms of safety performance.</a:t>
            </a:r>
          </a:p>
          <a:p>
            <a:pPr marL="0" marR="0" indent="0" algn="l" defTabSz="914400" rtl="0" eaLnBrk="0" fontAlgn="base" latinLnBrk="0" hangingPunct="0">
              <a:lnSpc>
                <a:spcPct val="100000"/>
              </a:lnSpc>
              <a:spcBef>
                <a:spcPts val="0"/>
              </a:spcBef>
              <a:spcAft>
                <a:spcPts val="600"/>
              </a:spcAft>
              <a:buClrTx/>
              <a:buSzTx/>
              <a:buFontTx/>
              <a:buNone/>
              <a:tabLst/>
              <a:defRPr/>
            </a:pPr>
            <a:endParaRPr lang="en-AU" baseline="0" dirty="0" smtClean="0"/>
          </a:p>
          <a:p>
            <a:pPr marL="0" marR="0" indent="0" algn="l" defTabSz="914400" rtl="0" eaLnBrk="0" fontAlgn="base" latinLnBrk="0" hangingPunct="0">
              <a:lnSpc>
                <a:spcPct val="100000"/>
              </a:lnSpc>
              <a:spcBef>
                <a:spcPts val="0"/>
              </a:spcBef>
              <a:spcAft>
                <a:spcPts val="600"/>
              </a:spcAft>
              <a:buClrTx/>
              <a:buSzTx/>
              <a:buFontTx/>
              <a:buNone/>
              <a:tabLst/>
              <a:defRPr/>
            </a:pPr>
            <a:r>
              <a:rPr lang="en-AU" baseline="0" dirty="0" smtClean="0"/>
              <a:t>He talked about regulatory craftsmanship, which involves using a broader range of tools and being organised around specific tasks. Compliance tools should extend far beyond traditional enforcement methods.</a:t>
            </a:r>
          </a:p>
          <a:p>
            <a:pPr marL="0" marR="0" indent="0" algn="l" defTabSz="914400" rtl="0" eaLnBrk="0" fontAlgn="base" latinLnBrk="0" hangingPunct="0">
              <a:lnSpc>
                <a:spcPct val="100000"/>
              </a:lnSpc>
              <a:spcBef>
                <a:spcPts val="0"/>
              </a:spcBef>
              <a:spcAft>
                <a:spcPts val="600"/>
              </a:spcAft>
              <a:buClrTx/>
              <a:buSzTx/>
              <a:buFontTx/>
              <a:buNone/>
              <a:tabLst/>
              <a:defRPr/>
            </a:pPr>
            <a:endParaRPr lang="en-AU" baseline="0" dirty="0" smtClean="0"/>
          </a:p>
          <a:p>
            <a:pPr marL="0" marR="0" indent="0" algn="l" defTabSz="914400" rtl="0" eaLnBrk="0" fontAlgn="base" latinLnBrk="0" hangingPunct="0">
              <a:lnSpc>
                <a:spcPct val="100000"/>
              </a:lnSpc>
              <a:spcBef>
                <a:spcPts val="0"/>
              </a:spcBef>
              <a:spcAft>
                <a:spcPts val="600"/>
              </a:spcAft>
              <a:buClrTx/>
              <a:buSzTx/>
              <a:buFontTx/>
              <a:buNone/>
              <a:tabLst/>
              <a:defRPr/>
            </a:pPr>
            <a:r>
              <a:rPr lang="en-AU" baseline="0" dirty="0" smtClean="0"/>
              <a:t>NOTE:</a:t>
            </a:r>
          </a:p>
          <a:p>
            <a:pPr marL="0" marR="0" indent="0" algn="l" defTabSz="914400" rtl="0" eaLnBrk="0" fontAlgn="base" latinLnBrk="0" hangingPunct="0">
              <a:lnSpc>
                <a:spcPct val="100000"/>
              </a:lnSpc>
              <a:spcBef>
                <a:spcPts val="0"/>
              </a:spcBef>
              <a:spcAft>
                <a:spcPts val="600"/>
              </a:spcAft>
              <a:buClrTx/>
              <a:buSzTx/>
              <a:buFontTx/>
              <a:buNone/>
              <a:tabLst/>
              <a:defRPr/>
            </a:pPr>
            <a:r>
              <a:rPr lang="en-AU" baseline="0" dirty="0" smtClean="0"/>
              <a:t>Computer graphic – collection and analysis of information to make informed decisions</a:t>
            </a:r>
          </a:p>
          <a:p>
            <a:pPr marL="0" marR="0" indent="0" algn="l" defTabSz="914400" rtl="0" eaLnBrk="0" fontAlgn="base" latinLnBrk="0" hangingPunct="0">
              <a:lnSpc>
                <a:spcPct val="100000"/>
              </a:lnSpc>
              <a:spcBef>
                <a:spcPts val="0"/>
              </a:spcBef>
              <a:spcAft>
                <a:spcPts val="600"/>
              </a:spcAft>
              <a:buClrTx/>
              <a:buSzTx/>
              <a:buFontTx/>
              <a:buNone/>
              <a:tabLst/>
              <a:defRPr/>
            </a:pPr>
            <a:r>
              <a:rPr lang="en-AU" baseline="0" dirty="0" smtClean="0"/>
              <a:t>Toolbox – selected the right approach to most effectively and efficiently achieve the desired outcome</a:t>
            </a:r>
          </a:p>
          <a:p>
            <a:pPr marL="0" marR="0" indent="0" algn="l" defTabSz="914400" rtl="0" eaLnBrk="0" fontAlgn="base" latinLnBrk="0" hangingPunct="0">
              <a:lnSpc>
                <a:spcPct val="100000"/>
              </a:lnSpc>
              <a:spcBef>
                <a:spcPts val="0"/>
              </a:spcBef>
              <a:spcAft>
                <a:spcPts val="600"/>
              </a:spcAft>
              <a:buClrTx/>
              <a:buSzTx/>
              <a:buFontTx/>
              <a:buNone/>
              <a:tabLst/>
              <a:defRPr/>
            </a:pPr>
            <a:endParaRPr lang="en-AU" baseline="0" dirty="0" smtClean="0"/>
          </a:p>
          <a:p>
            <a:pPr>
              <a:lnSpc>
                <a:spcPct val="100000"/>
              </a:lnSpc>
            </a:pPr>
            <a:endParaRPr lang="en-AU" baseline="0" dirty="0" smtClean="0"/>
          </a:p>
          <a:p>
            <a:pPr>
              <a:lnSpc>
                <a:spcPct val="100000"/>
              </a:lnSpc>
            </a:pPr>
            <a:endParaRPr lang="en-AU" baseline="0" dirty="0" smtClean="0"/>
          </a:p>
          <a:p>
            <a:pPr>
              <a:lnSpc>
                <a:spcPct val="100000"/>
              </a:lnSpc>
            </a:pPr>
            <a:endParaRPr lang="en-AU" dirty="0" smtClean="0"/>
          </a:p>
          <a:p>
            <a:pPr>
              <a:lnSpc>
                <a:spcPct val="100000"/>
              </a:lnSpc>
            </a:pPr>
            <a:endParaRPr lang="en-AU" dirty="0" smtClean="0"/>
          </a:p>
          <a:p>
            <a:pPr>
              <a:lnSpc>
                <a:spcPct val="100000"/>
              </a:lnSpc>
            </a:pPr>
            <a:endParaRPr lang="en-AU" dirty="0"/>
          </a:p>
        </p:txBody>
      </p:sp>
      <p:sp>
        <p:nvSpPr>
          <p:cNvPr id="4" name="Slide Number Placeholder 3"/>
          <p:cNvSpPr>
            <a:spLocks noGrp="1"/>
          </p:cNvSpPr>
          <p:nvPr>
            <p:ph type="sldNum" sz="quarter" idx="10"/>
          </p:nvPr>
        </p:nvSpPr>
        <p:spPr/>
        <p:txBody>
          <a:bodyPr/>
          <a:lstStyle/>
          <a:p>
            <a:pPr>
              <a:defRPr/>
            </a:pPr>
            <a:fld id="{68CEC57F-D47E-41B0-A201-811C5AF9F861}" type="slidenum">
              <a:rPr lang="en-AU" smtClean="0">
                <a:solidFill>
                  <a:prstClr val="black"/>
                </a:solidFill>
              </a:rPr>
              <a:pPr>
                <a:defRPr/>
              </a:pPr>
              <a:t>22</a:t>
            </a:fld>
            <a:endParaRPr lang="en-AU" dirty="0">
              <a:solidFill>
                <a:prstClr val="black"/>
              </a:solidFill>
            </a:endParaRPr>
          </a:p>
        </p:txBody>
      </p:sp>
    </p:spTree>
    <p:extLst>
      <p:ext uri="{BB962C8B-B14F-4D97-AF65-F5344CB8AC3E}">
        <p14:creationId xmlns:p14="http://schemas.microsoft.com/office/powerpoint/2010/main" val="28014419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ts val="0"/>
              </a:spcBef>
              <a:spcAft>
                <a:spcPts val="600"/>
              </a:spcAft>
              <a:buClrTx/>
              <a:buSzTx/>
              <a:buFontTx/>
              <a:buNone/>
              <a:tabLst/>
              <a:defRPr/>
            </a:pPr>
            <a:r>
              <a:rPr lang="en-AU" baseline="0" dirty="0" smtClean="0"/>
              <a:t>For example, will the project focus more on identifying and reducing “bads” (e.g. risks or harms) or defining and promoting “goods” (e.g. moving up the hierarchy of control, promoting safe work practices, raising awareness of unfamiliar hazards).</a:t>
            </a:r>
          </a:p>
          <a:p>
            <a:pPr marL="0" marR="0" indent="0" algn="l" defTabSz="914400" rtl="0" eaLnBrk="0" fontAlgn="base" latinLnBrk="0" hangingPunct="0">
              <a:lnSpc>
                <a:spcPct val="100000"/>
              </a:lnSpc>
              <a:spcBef>
                <a:spcPts val="0"/>
              </a:spcBef>
              <a:spcAft>
                <a:spcPts val="600"/>
              </a:spcAft>
              <a:buClrTx/>
              <a:buSzTx/>
              <a:buFontTx/>
              <a:buNone/>
              <a:tabLst/>
              <a:defRPr/>
            </a:pPr>
            <a:endParaRPr lang="en-AU" baseline="0" dirty="0" smtClean="0"/>
          </a:p>
          <a:p>
            <a:pPr marL="0" marR="0" indent="0" algn="l" defTabSz="914400" rtl="0" eaLnBrk="0" fontAlgn="base" latinLnBrk="0" hangingPunct="0">
              <a:lnSpc>
                <a:spcPct val="100000"/>
              </a:lnSpc>
              <a:spcBef>
                <a:spcPts val="0"/>
              </a:spcBef>
              <a:spcAft>
                <a:spcPts val="600"/>
              </a:spcAft>
              <a:buClrTx/>
              <a:buSzTx/>
              <a:buFontTx/>
              <a:buNone/>
              <a:tabLst/>
              <a:defRPr/>
            </a:pPr>
            <a:r>
              <a:rPr lang="en-AU" baseline="0" dirty="0" smtClean="0"/>
              <a:t>Note: Roadshows are typically focused on “goods” – raise awareness, seek compliance.</a:t>
            </a:r>
          </a:p>
        </p:txBody>
      </p:sp>
      <p:sp>
        <p:nvSpPr>
          <p:cNvPr id="1003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945523-E5BE-4081-94B4-784E44DFA047}" type="slidenum">
              <a:rPr lang="en-AU" smtClean="0">
                <a:solidFill>
                  <a:prstClr val="black"/>
                </a:solidFill>
                <a:ea typeface="ＭＳ Ｐゴシック" pitchFamily="34" charset="-128"/>
              </a:rPr>
              <a:pPr/>
              <a:t>23</a:t>
            </a:fld>
            <a:endParaRPr lang="en-AU" dirty="0" smtClean="0">
              <a:solidFill>
                <a:prstClr val="black"/>
              </a:solidFill>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All</a:t>
            </a:r>
            <a:r>
              <a:rPr lang="en-US" altLang="en-US" baseline="0" dirty="0" smtClean="0"/>
              <a:t> of t</a:t>
            </a:r>
            <a:r>
              <a:rPr lang="en-US" altLang="en-US" dirty="0" smtClean="0"/>
              <a:t>his</a:t>
            </a:r>
            <a:r>
              <a:rPr lang="en-US" altLang="en-US" baseline="0" dirty="0" smtClean="0"/>
              <a:t> information was considered at the Mines Inspectors Forum held in March 2014, and three strategies were identified as being important for industry to improve safety performance.</a:t>
            </a:r>
          </a:p>
          <a:p>
            <a:endParaRPr lang="en-US" altLang="en-US" baseline="0" dirty="0" smtClean="0"/>
          </a:p>
          <a:p>
            <a:pPr marL="0" marR="0" indent="0" algn="l" defTabSz="914400" rtl="0" eaLnBrk="0" fontAlgn="base" latinLnBrk="0" hangingPunct="0">
              <a:lnSpc>
                <a:spcPct val="100000"/>
              </a:lnSpc>
              <a:spcBef>
                <a:spcPts val="0"/>
              </a:spcBef>
              <a:spcAft>
                <a:spcPts val="600"/>
              </a:spcAft>
              <a:buClrTx/>
              <a:buSzTx/>
              <a:buFontTx/>
              <a:buNone/>
              <a:tabLst/>
              <a:defRPr/>
            </a:pPr>
            <a:r>
              <a:rPr lang="en-AU" dirty="0" smtClean="0"/>
              <a:t>So</a:t>
            </a:r>
            <a:r>
              <a:rPr lang="en-AU" baseline="0" dirty="0" smtClean="0"/>
              <a:t> w</a:t>
            </a:r>
            <a:r>
              <a:rPr lang="en-AU" dirty="0" smtClean="0"/>
              <a:t>hat is Resources Safety </a:t>
            </a:r>
            <a:r>
              <a:rPr lang="en-AU" baseline="0" dirty="0" smtClean="0"/>
              <a:t>focusing on for mines safety in 2014-15 and beyond</a:t>
            </a:r>
            <a:r>
              <a:rPr lang="en-AU" dirty="0" smtClean="0"/>
              <a:t>?</a:t>
            </a:r>
            <a:endParaRPr lang="en-US" altLang="en-US" baseline="0" dirty="0" smtClean="0"/>
          </a:p>
          <a:p>
            <a:endParaRPr lang="en-AU" dirty="0"/>
          </a:p>
        </p:txBody>
      </p:sp>
      <p:sp>
        <p:nvSpPr>
          <p:cNvPr id="4" name="Slide Number Placeholder 3"/>
          <p:cNvSpPr>
            <a:spLocks noGrp="1"/>
          </p:cNvSpPr>
          <p:nvPr>
            <p:ph type="sldNum" sz="quarter" idx="10"/>
          </p:nvPr>
        </p:nvSpPr>
        <p:spPr/>
        <p:txBody>
          <a:bodyPr/>
          <a:lstStyle/>
          <a:p>
            <a:pPr>
              <a:defRPr/>
            </a:pPr>
            <a:fld id="{68CEC57F-D47E-41B0-A201-811C5AF9F861}" type="slidenum">
              <a:rPr lang="en-AU" smtClean="0">
                <a:solidFill>
                  <a:prstClr val="black"/>
                </a:solidFill>
              </a:rPr>
              <a:pPr>
                <a:defRPr/>
              </a:pPr>
              <a:t>24</a:t>
            </a:fld>
            <a:endParaRPr lang="en-AU" dirty="0">
              <a:solidFill>
                <a:prstClr val="black"/>
              </a:solidFill>
            </a:endParaRPr>
          </a:p>
        </p:txBody>
      </p:sp>
    </p:spTree>
    <p:extLst>
      <p:ext uri="{BB962C8B-B14F-4D97-AF65-F5344CB8AC3E}">
        <p14:creationId xmlns:p14="http://schemas.microsoft.com/office/powerpoint/2010/main" val="24816919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p:spPr>
        <p:txBody>
          <a:bodyPr/>
          <a:lstStyle/>
          <a:p>
            <a:r>
              <a:rPr lang="en-AU" sz="1400" kern="1200" baseline="0" dirty="0" smtClean="0">
                <a:solidFill>
                  <a:schemeClr val="tx1"/>
                </a:solidFill>
                <a:effectLst/>
                <a:latin typeface="+mn-lt"/>
                <a:ea typeface="+mn-ea"/>
                <a:cs typeface="+mn-cs"/>
              </a:rPr>
              <a:t>M</a:t>
            </a:r>
            <a:r>
              <a:rPr lang="en-AU" sz="1400" kern="1200" dirty="0" smtClean="0">
                <a:solidFill>
                  <a:schemeClr val="tx1"/>
                </a:solidFill>
                <a:effectLst/>
                <a:latin typeface="+mn-lt"/>
                <a:ea typeface="+mn-ea"/>
                <a:cs typeface="+mn-cs"/>
              </a:rPr>
              <a:t>ines safety is focused on three priority areas: </a:t>
            </a:r>
          </a:p>
          <a:p>
            <a:pPr marL="285750" lvl="0" indent="-285750">
              <a:buFont typeface="Arial" panose="020B0604020202020204" pitchFamily="34" charset="0"/>
              <a:buChar char="•"/>
            </a:pPr>
            <a:r>
              <a:rPr lang="en-AU" sz="1400" kern="1200" dirty="0" smtClean="0">
                <a:solidFill>
                  <a:schemeClr val="tx1"/>
                </a:solidFill>
                <a:effectLst/>
                <a:latin typeface="+mn-lt"/>
                <a:ea typeface="+mn-ea"/>
                <a:cs typeface="+mn-cs"/>
              </a:rPr>
              <a:t>improving hazard awareness and control selection</a:t>
            </a:r>
          </a:p>
          <a:p>
            <a:pPr marL="285750" lvl="0" indent="-285750">
              <a:buFont typeface="Arial" panose="020B0604020202020204" pitchFamily="34" charset="0"/>
              <a:buChar char="•"/>
            </a:pPr>
            <a:r>
              <a:rPr lang="en-AU" sz="1400" kern="1200" dirty="0" smtClean="0">
                <a:solidFill>
                  <a:schemeClr val="tx1"/>
                </a:solidFill>
                <a:effectLst/>
                <a:latin typeface="+mn-lt"/>
                <a:ea typeface="+mn-ea"/>
                <a:cs typeface="+mn-cs"/>
              </a:rPr>
              <a:t>promoting the adoption of appropriate risk management strategies</a:t>
            </a:r>
          </a:p>
          <a:p>
            <a:pPr marL="285750" lvl="0" indent="-285750">
              <a:buFont typeface="Arial" panose="020B0604020202020204" pitchFamily="34" charset="0"/>
              <a:buChar char="•"/>
            </a:pPr>
            <a:r>
              <a:rPr lang="en-AU" sz="1400" kern="1200" dirty="0" smtClean="0">
                <a:solidFill>
                  <a:schemeClr val="tx1"/>
                </a:solidFill>
                <a:effectLst/>
                <a:latin typeface="+mn-lt"/>
                <a:ea typeface="+mn-ea"/>
                <a:cs typeface="+mn-cs"/>
              </a:rPr>
              <a:t>supporting effective leadership and positive cultural change</a:t>
            </a:r>
            <a:endParaRPr lang="en-US" altLang="en-US" baseline="0" dirty="0" smtClean="0"/>
          </a:p>
          <a:p>
            <a:endParaRPr lang="en-US" altLang="en-US" b="1" baseline="0" dirty="0" smtClean="0"/>
          </a:p>
          <a:p>
            <a:r>
              <a:rPr lang="en-US" altLang="en-US" b="0" baseline="0" dirty="0" smtClean="0"/>
              <a:t>Areas of specific concern are listed.  Resources Safety is focusing on these areas in its operational planning.</a:t>
            </a:r>
          </a:p>
          <a:p>
            <a:endParaRPr lang="en-US" altLang="en-US" baseline="0" dirty="0" smtClean="0"/>
          </a:p>
          <a:p>
            <a:r>
              <a:rPr lang="en-US" altLang="en-US" baseline="0" dirty="0" smtClean="0"/>
              <a:t>Note that proposed new Work Health and Safety (Mines) legislation will have an increased focus on:</a:t>
            </a:r>
          </a:p>
          <a:p>
            <a:pPr marL="285750" indent="-285750">
              <a:buFont typeface="Arial" panose="020B0604020202020204" pitchFamily="34" charset="0"/>
              <a:buChar char="•"/>
            </a:pPr>
            <a:r>
              <a:rPr lang="en-US" altLang="en-US" baseline="0" dirty="0" smtClean="0"/>
              <a:t>Safety and health representatives</a:t>
            </a:r>
          </a:p>
          <a:p>
            <a:pPr marL="285750" indent="-285750">
              <a:buFont typeface="Arial" panose="020B0604020202020204" pitchFamily="34" charset="0"/>
              <a:buChar char="•"/>
            </a:pPr>
            <a:r>
              <a:rPr lang="en-US" altLang="en-US" baseline="0" dirty="0" smtClean="0"/>
              <a:t>Management and supervision</a:t>
            </a:r>
          </a:p>
          <a:p>
            <a:pPr marL="285750" indent="-285750">
              <a:buFont typeface="Arial" panose="020B0604020202020204" pitchFamily="34" charset="0"/>
              <a:buChar char="•"/>
            </a:pPr>
            <a:r>
              <a:rPr lang="en-US" altLang="en-US" baseline="0" dirty="0" smtClean="0"/>
              <a:t>Risk management strategies</a:t>
            </a:r>
            <a:endParaRPr lang="en-US" altLang="en-US" dirty="0" smtClean="0"/>
          </a:p>
        </p:txBody>
      </p:sp>
      <p:sp>
        <p:nvSpPr>
          <p:cNvPr id="4" name="Slide Number Placeholder 3"/>
          <p:cNvSpPr>
            <a:spLocks noGrp="1"/>
          </p:cNvSpPr>
          <p:nvPr>
            <p:ph type="sldNum" sz="quarter" idx="5"/>
          </p:nvPr>
        </p:nvSpPr>
        <p:spPr/>
        <p:txBody>
          <a:bodyPr/>
          <a:lstStyle/>
          <a:p>
            <a:pPr>
              <a:defRPr/>
            </a:pPr>
            <a:fld id="{9ACC8714-DC89-45C6-8303-45EBFE3F2276}" type="slidenum">
              <a:rPr lang="en-AU" smtClean="0">
                <a:solidFill>
                  <a:prstClr val="black"/>
                </a:solidFill>
              </a:rPr>
              <a:pPr>
                <a:defRPr/>
              </a:pPr>
              <a:t>25</a:t>
            </a:fld>
            <a:endParaRPr lang="en-AU"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Some</a:t>
            </a:r>
            <a:r>
              <a:rPr lang="en-AU" baseline="0" dirty="0" smtClean="0"/>
              <a:t> areas of concern will apply across Western Australia while other strategies will target specific geographic areas or activities to achieve the best outcomes.</a:t>
            </a:r>
            <a:endParaRPr lang="en-AU" dirty="0"/>
          </a:p>
        </p:txBody>
      </p:sp>
      <p:sp>
        <p:nvSpPr>
          <p:cNvPr id="4" name="Slide Number Placeholder 3"/>
          <p:cNvSpPr>
            <a:spLocks noGrp="1"/>
          </p:cNvSpPr>
          <p:nvPr>
            <p:ph type="sldNum" sz="quarter" idx="10"/>
          </p:nvPr>
        </p:nvSpPr>
        <p:spPr/>
        <p:txBody>
          <a:bodyPr/>
          <a:lstStyle/>
          <a:p>
            <a:pPr>
              <a:defRPr/>
            </a:pPr>
            <a:fld id="{68CEC57F-D47E-41B0-A201-811C5AF9F861}" type="slidenum">
              <a:rPr lang="en-AU" smtClean="0"/>
              <a:pPr>
                <a:defRPr/>
              </a:pPr>
              <a:t>26</a:t>
            </a:fld>
            <a:endParaRPr lang="en-AU" dirty="0"/>
          </a:p>
        </p:txBody>
      </p:sp>
    </p:spTree>
    <p:extLst>
      <p:ext uri="{BB962C8B-B14F-4D97-AF65-F5344CB8AC3E}">
        <p14:creationId xmlns:p14="http://schemas.microsoft.com/office/powerpoint/2010/main" val="31424975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a:t>
            </a:r>
            <a:r>
              <a:rPr lang="en-AU" baseline="0" dirty="0" smtClean="0"/>
              <a:t> particular, operators are encouraged during the risk management process to apply the hierarchy of control when considering potential control measures.</a:t>
            </a:r>
          </a:p>
          <a:p>
            <a:endParaRPr lang="en-AU" baseline="0" dirty="0" smtClean="0"/>
          </a:p>
          <a:p>
            <a:r>
              <a:rPr lang="en-AU" dirty="0" smtClean="0"/>
              <a:t>The higher up the hierarchy</a:t>
            </a:r>
            <a:r>
              <a:rPr lang="en-AU" baseline="0" dirty="0" smtClean="0"/>
              <a:t> of control your solution is, the greater its effectiveness or protection. The graphic in this slide is a slightly different approach to help people visualise what this means and hopefully better remember the levels.</a:t>
            </a:r>
          </a:p>
          <a:p>
            <a:endParaRPr lang="en-AU" baseline="0" dirty="0" smtClean="0"/>
          </a:p>
          <a:p>
            <a:r>
              <a:rPr lang="en-AU" baseline="0" dirty="0" smtClean="0"/>
              <a:t>Think of these coloured semi-circles as shields of protection.</a:t>
            </a:r>
          </a:p>
          <a:p>
            <a:endParaRPr lang="en-AU" baseline="0" dirty="0" smtClean="0"/>
          </a:p>
          <a:p>
            <a:r>
              <a:rPr lang="en-AU" baseline="0" dirty="0" smtClean="0"/>
              <a:t>ANIMATION – CLICK TO ADD “SHIELDS”</a:t>
            </a:r>
          </a:p>
          <a:p>
            <a:pPr marL="0" marR="0" indent="0" algn="l" defTabSz="914400" rtl="0" eaLnBrk="0" fontAlgn="base" latinLnBrk="0" hangingPunct="0">
              <a:lnSpc>
                <a:spcPct val="100000"/>
              </a:lnSpc>
              <a:spcBef>
                <a:spcPts val="0"/>
              </a:spcBef>
              <a:spcAft>
                <a:spcPts val="600"/>
              </a:spcAft>
              <a:buClrTx/>
              <a:buSzTx/>
              <a:buFontTx/>
              <a:buNone/>
              <a:tabLst/>
              <a:defRPr/>
            </a:pPr>
            <a:r>
              <a:rPr lang="en-AU" baseline="0" dirty="0" smtClean="0"/>
              <a:t>PPE = limited protection – very small shield!</a:t>
            </a:r>
          </a:p>
          <a:p>
            <a:r>
              <a:rPr lang="en-AU" baseline="0" dirty="0" smtClean="0"/>
              <a:t>Isolation or segregation = bigger “shield” of protection</a:t>
            </a:r>
          </a:p>
          <a:p>
            <a:pPr marL="0" marR="0" indent="0" algn="l" defTabSz="914400" rtl="0" eaLnBrk="0" fontAlgn="base" latinLnBrk="0" hangingPunct="0">
              <a:lnSpc>
                <a:spcPct val="100000"/>
              </a:lnSpc>
              <a:spcBef>
                <a:spcPts val="0"/>
              </a:spcBef>
              <a:spcAft>
                <a:spcPts val="600"/>
              </a:spcAft>
              <a:buClrTx/>
              <a:buSzTx/>
              <a:buFontTx/>
              <a:buNone/>
              <a:tabLst/>
              <a:defRPr/>
            </a:pPr>
            <a:r>
              <a:rPr lang="en-AU" baseline="0" dirty="0" smtClean="0"/>
              <a:t>Elimination of hazard = no risk, completely shielded</a:t>
            </a:r>
          </a:p>
          <a:p>
            <a:pPr marL="0" marR="0" indent="0" algn="l" defTabSz="914400" rtl="0" eaLnBrk="0" fontAlgn="base" latinLnBrk="0" hangingPunct="0">
              <a:lnSpc>
                <a:spcPct val="100000"/>
              </a:lnSpc>
              <a:spcBef>
                <a:spcPts val="0"/>
              </a:spcBef>
              <a:spcAft>
                <a:spcPts val="600"/>
              </a:spcAft>
              <a:buClrTx/>
              <a:buSzTx/>
              <a:buFontTx/>
              <a:buNone/>
              <a:tabLst/>
              <a:defRPr/>
            </a:pPr>
            <a:endParaRPr lang="en-AU" baseline="0" dirty="0" smtClean="0"/>
          </a:p>
          <a:p>
            <a:r>
              <a:rPr lang="en-AU" baseline="0" dirty="0" smtClean="0"/>
              <a:t>This is the final slide on this topic. The next slide is a call for people to sign up for Resources Safety’s weekly news alerts.</a:t>
            </a:r>
          </a:p>
          <a:p>
            <a:endParaRPr lang="en-AU" dirty="0"/>
          </a:p>
        </p:txBody>
      </p:sp>
      <p:sp>
        <p:nvSpPr>
          <p:cNvPr id="4" name="Slide Number Placeholder 3"/>
          <p:cNvSpPr>
            <a:spLocks noGrp="1"/>
          </p:cNvSpPr>
          <p:nvPr>
            <p:ph type="sldNum" sz="quarter" idx="10"/>
          </p:nvPr>
        </p:nvSpPr>
        <p:spPr/>
        <p:txBody>
          <a:bodyPr/>
          <a:lstStyle/>
          <a:p>
            <a:pPr>
              <a:defRPr/>
            </a:pPr>
            <a:fld id="{68CEC57F-D47E-41B0-A201-811C5AF9F861}" type="slidenum">
              <a:rPr lang="en-AU" smtClean="0">
                <a:solidFill>
                  <a:prstClr val="black"/>
                </a:solidFill>
              </a:rPr>
              <a:pPr>
                <a:defRPr/>
              </a:pPr>
              <a:t>27</a:t>
            </a:fld>
            <a:endParaRPr lang="en-AU" dirty="0">
              <a:solidFill>
                <a:prstClr val="black"/>
              </a:solidFill>
            </a:endParaRPr>
          </a:p>
        </p:txBody>
      </p:sp>
    </p:spTree>
    <p:extLst>
      <p:ext uri="{BB962C8B-B14F-4D97-AF65-F5344CB8AC3E}">
        <p14:creationId xmlns:p14="http://schemas.microsoft.com/office/powerpoint/2010/main" val="23883077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dirty="0" smtClean="0"/>
              <a:t>Subscribing </a:t>
            </a:r>
            <a:r>
              <a:rPr lang="en-AU" baseline="0" dirty="0" smtClean="0"/>
              <a:t>is </a:t>
            </a:r>
            <a:r>
              <a:rPr lang="en-AU" dirty="0" smtClean="0"/>
              <a:t>very easy – Look for the hard hat and envelope icon to</a:t>
            </a:r>
            <a:r>
              <a:rPr lang="en-AU" baseline="0" dirty="0" smtClean="0"/>
              <a:t> go the subscription section. You j</a:t>
            </a:r>
            <a:r>
              <a:rPr lang="en-AU" dirty="0" smtClean="0"/>
              <a:t>ust need to provide your name and an email address.</a:t>
            </a:r>
          </a:p>
          <a:p>
            <a:endParaRPr lang="en-AU" dirty="0" smtClean="0"/>
          </a:p>
          <a:p>
            <a:r>
              <a:rPr lang="en-AU" dirty="0" smtClean="0"/>
              <a:t>This alert service is the fastest way for Resources Safety to keep you informed about what’s happening.</a:t>
            </a:r>
          </a:p>
          <a:p>
            <a:endParaRPr lang="en-AU" dirty="0" smtClean="0"/>
          </a:p>
          <a:p>
            <a:r>
              <a:rPr lang="en-AU" dirty="0" smtClean="0"/>
              <a:t>Short cut to subscribe -</a:t>
            </a:r>
            <a:r>
              <a:rPr lang="en-AU" baseline="0" dirty="0" smtClean="0"/>
              <a:t> </a:t>
            </a:r>
            <a:r>
              <a:rPr lang="en-AU" dirty="0" smtClean="0"/>
              <a:t>dmp.us2.list-manage2.com/</a:t>
            </a:r>
            <a:r>
              <a:rPr lang="en-AU" dirty="0" err="1" smtClean="0"/>
              <a:t>subscribe?u</a:t>
            </a:r>
            <a:r>
              <a:rPr lang="en-AU" dirty="0" smtClean="0"/>
              <a:t>=cba119dd163867c2e7916c1f3&amp;id=f4197fffaa</a:t>
            </a:r>
          </a:p>
          <a:p>
            <a:endParaRPr lang="en-AU" dirty="0"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124" charset="-128"/>
              </a:defRPr>
            </a:lvl1pPr>
            <a:lvl2pPr marL="742889" indent="-285726">
              <a:defRPr sz="2400">
                <a:solidFill>
                  <a:schemeClr val="tx1"/>
                </a:solidFill>
                <a:latin typeface="Arial" charset="0"/>
                <a:ea typeface="ＭＳ Ｐゴシック" pitchFamily="-124" charset="-128"/>
              </a:defRPr>
            </a:lvl2pPr>
            <a:lvl3pPr marL="1142907" indent="-228581">
              <a:defRPr sz="2400">
                <a:solidFill>
                  <a:schemeClr val="tx1"/>
                </a:solidFill>
                <a:latin typeface="Arial" charset="0"/>
                <a:ea typeface="ＭＳ Ｐゴシック" pitchFamily="-124" charset="-128"/>
              </a:defRPr>
            </a:lvl3pPr>
            <a:lvl4pPr marL="1600070" indent="-228581">
              <a:defRPr sz="2400">
                <a:solidFill>
                  <a:schemeClr val="tx1"/>
                </a:solidFill>
                <a:latin typeface="Arial" charset="0"/>
                <a:ea typeface="ＭＳ Ｐゴシック" pitchFamily="-124" charset="-128"/>
              </a:defRPr>
            </a:lvl4pPr>
            <a:lvl5pPr marL="2057232" indent="-228581">
              <a:defRPr sz="2400">
                <a:solidFill>
                  <a:schemeClr val="tx1"/>
                </a:solidFill>
                <a:latin typeface="Arial" charset="0"/>
                <a:ea typeface="ＭＳ Ｐゴシック" pitchFamily="-124" charset="-128"/>
              </a:defRPr>
            </a:lvl5pPr>
            <a:lvl6pPr marL="2514395" indent="-228581" eaLnBrk="0" fontAlgn="base" hangingPunct="0">
              <a:spcBef>
                <a:spcPct val="0"/>
              </a:spcBef>
              <a:spcAft>
                <a:spcPct val="0"/>
              </a:spcAft>
              <a:defRPr sz="2400">
                <a:solidFill>
                  <a:schemeClr val="tx1"/>
                </a:solidFill>
                <a:latin typeface="Arial" charset="0"/>
                <a:ea typeface="ＭＳ Ｐゴシック" pitchFamily="-124" charset="-128"/>
              </a:defRPr>
            </a:lvl6pPr>
            <a:lvl7pPr marL="2971559" indent="-228581" eaLnBrk="0" fontAlgn="base" hangingPunct="0">
              <a:spcBef>
                <a:spcPct val="0"/>
              </a:spcBef>
              <a:spcAft>
                <a:spcPct val="0"/>
              </a:spcAft>
              <a:defRPr sz="2400">
                <a:solidFill>
                  <a:schemeClr val="tx1"/>
                </a:solidFill>
                <a:latin typeface="Arial" charset="0"/>
                <a:ea typeface="ＭＳ Ｐゴシック" pitchFamily="-124" charset="-128"/>
              </a:defRPr>
            </a:lvl7pPr>
            <a:lvl8pPr marL="3428722" indent="-228581" eaLnBrk="0" fontAlgn="base" hangingPunct="0">
              <a:spcBef>
                <a:spcPct val="0"/>
              </a:spcBef>
              <a:spcAft>
                <a:spcPct val="0"/>
              </a:spcAft>
              <a:defRPr sz="2400">
                <a:solidFill>
                  <a:schemeClr val="tx1"/>
                </a:solidFill>
                <a:latin typeface="Arial" charset="0"/>
                <a:ea typeface="ＭＳ Ｐゴシック" pitchFamily="-124" charset="-128"/>
              </a:defRPr>
            </a:lvl8pPr>
            <a:lvl9pPr marL="3885884" indent="-228581" eaLnBrk="0" fontAlgn="base" hangingPunct="0">
              <a:spcBef>
                <a:spcPct val="0"/>
              </a:spcBef>
              <a:spcAft>
                <a:spcPct val="0"/>
              </a:spcAft>
              <a:defRPr sz="2400">
                <a:solidFill>
                  <a:schemeClr val="tx1"/>
                </a:solidFill>
                <a:latin typeface="Arial" charset="0"/>
                <a:ea typeface="ＭＳ Ｐゴシック" pitchFamily="-124" charset="-128"/>
              </a:defRPr>
            </a:lvl9pPr>
          </a:lstStyle>
          <a:p>
            <a:fld id="{92A42829-D078-4E41-B5EE-223D1839FB15}" type="slidenum">
              <a:rPr lang="en-AU" sz="1200">
                <a:solidFill>
                  <a:prstClr val="black"/>
                </a:solidFill>
              </a:rPr>
              <a:pPr/>
              <a:t>28</a:t>
            </a:fld>
            <a:endParaRPr lang="en-AU" sz="1200"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pPr marL="0" marR="0" indent="0" algn="l" defTabSz="914400" rtl="0" eaLnBrk="0" fontAlgn="base" latinLnBrk="0" hangingPunct="0">
              <a:lnSpc>
                <a:spcPct val="100000"/>
              </a:lnSpc>
              <a:spcBef>
                <a:spcPts val="0"/>
              </a:spcBef>
              <a:spcAft>
                <a:spcPts val="600"/>
              </a:spcAft>
              <a:buClrTx/>
              <a:buSzTx/>
              <a:buFontTx/>
              <a:buNone/>
              <a:tabLst/>
              <a:defRPr/>
            </a:pPr>
            <a:r>
              <a:rPr lang="en-AU" dirty="0" smtClean="0"/>
              <a:t>This statement from</a:t>
            </a:r>
            <a:r>
              <a:rPr lang="en-AU" baseline="0" dirty="0" smtClean="0"/>
              <a:t> the Department of Mines and Petroleum underpins the regulatory approach taken by the Resources Safety Division.</a:t>
            </a:r>
          </a:p>
          <a:p>
            <a:pPr marL="0" marR="0" indent="0" algn="l" defTabSz="914400" rtl="0" eaLnBrk="0" fontAlgn="base" latinLnBrk="0" hangingPunct="0">
              <a:lnSpc>
                <a:spcPct val="100000"/>
              </a:lnSpc>
              <a:spcBef>
                <a:spcPts val="0"/>
              </a:spcBef>
              <a:spcAft>
                <a:spcPts val="600"/>
              </a:spcAft>
              <a:buClrTx/>
              <a:buSzTx/>
              <a:buFontTx/>
              <a:buNone/>
              <a:tabLst/>
              <a:defRPr/>
            </a:pPr>
            <a:endParaRPr lang="en-AU" baseline="0" dirty="0" smtClean="0"/>
          </a:p>
          <a:p>
            <a:pPr marL="0" marR="0" indent="0" algn="l" defTabSz="914400" rtl="0" eaLnBrk="0" fontAlgn="base" latinLnBrk="0" hangingPunct="0">
              <a:lnSpc>
                <a:spcPct val="100000"/>
              </a:lnSpc>
              <a:spcBef>
                <a:spcPts val="0"/>
              </a:spcBef>
              <a:spcAft>
                <a:spcPts val="600"/>
              </a:spcAft>
              <a:buClrTx/>
              <a:buSzTx/>
              <a:buFontTx/>
              <a:buNone/>
              <a:tabLst/>
              <a:defRPr/>
            </a:pPr>
            <a:r>
              <a:rPr lang="en-AU" baseline="0" dirty="0" smtClean="0"/>
              <a:t>This presentation provides an update, as at October 2014, about what is happening in:</a:t>
            </a:r>
          </a:p>
          <a:p>
            <a:pPr marL="285750" marR="0" indent="-2857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lang="en-AU" baseline="0" dirty="0" smtClean="0"/>
              <a:t>Resources Safety in terms of the mines inspectorate</a:t>
            </a:r>
          </a:p>
          <a:p>
            <a:pPr marL="285750" marR="0" indent="-2857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lang="en-AU" baseline="0" dirty="0" smtClean="0"/>
              <a:t>industry in terms of safety performance</a:t>
            </a:r>
          </a:p>
          <a:p>
            <a:pPr marL="0" marR="0" indent="0" algn="l" defTabSz="914400" rtl="0" eaLnBrk="0" fontAlgn="base" latinLnBrk="0" hangingPunct="0">
              <a:lnSpc>
                <a:spcPct val="100000"/>
              </a:lnSpc>
              <a:spcBef>
                <a:spcPts val="0"/>
              </a:spcBef>
              <a:spcAft>
                <a:spcPts val="600"/>
              </a:spcAft>
              <a:buClrTx/>
              <a:buSzTx/>
              <a:buFont typeface="Arial" panose="020B0604020202020204" pitchFamily="34" charset="0"/>
              <a:buNone/>
              <a:tabLst/>
              <a:defRPr/>
            </a:pPr>
            <a:r>
              <a:rPr lang="en-AU" baseline="0" dirty="0" smtClean="0"/>
              <a:t>and discusses how these have influenced the regulator’s focus for the next few years, including what is happening with the legislation.</a:t>
            </a:r>
            <a:endParaRPr lang="en-AU" dirty="0" smtClean="0"/>
          </a:p>
          <a:p>
            <a:endParaRPr lang="en-US" altLang="en-US" dirty="0" smtClean="0"/>
          </a:p>
        </p:txBody>
      </p:sp>
      <p:sp>
        <p:nvSpPr>
          <p:cNvPr id="4" name="Slide Number Placeholder 3"/>
          <p:cNvSpPr>
            <a:spLocks noGrp="1"/>
          </p:cNvSpPr>
          <p:nvPr>
            <p:ph type="sldNum" sz="quarter" idx="5"/>
          </p:nvPr>
        </p:nvSpPr>
        <p:spPr/>
        <p:txBody>
          <a:bodyPr/>
          <a:lstStyle/>
          <a:p>
            <a:pPr>
              <a:defRPr/>
            </a:pPr>
            <a:fld id="{CBA17A33-59C0-4046-A7E3-3D671A44216D}" type="slidenum">
              <a:rPr lang="en-AU" smtClean="0">
                <a:solidFill>
                  <a:prstClr val="black"/>
                </a:solidFill>
              </a:rPr>
              <a:pPr>
                <a:defRPr/>
              </a:pPr>
              <a:t>3</a:t>
            </a:fld>
            <a:endParaRPr lang="en-AU"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Firstly, a quick review of RADARS, which stands for Reform and Development at Resources Safety.</a:t>
            </a:r>
          </a:p>
          <a:p>
            <a:endParaRPr lang="en-AU" baseline="0" dirty="0" smtClean="0"/>
          </a:p>
          <a:p>
            <a:r>
              <a:rPr lang="en-AU" baseline="0" dirty="0" smtClean="0"/>
              <a:t>The RADARS initiative was approved in late 2009. It is a long-term strategy focused on improving the way that Resources Safety regulates.</a:t>
            </a:r>
          </a:p>
          <a:p>
            <a:endParaRPr lang="en-AU" baseline="0" dirty="0" smtClean="0"/>
          </a:p>
          <a:p>
            <a:r>
              <a:rPr lang="en-AU" baseline="0" dirty="0" smtClean="0"/>
              <a:t>As a safety regulator, Resources Safety </a:t>
            </a:r>
            <a:r>
              <a:rPr lang="en-AU" dirty="0" smtClean="0"/>
              <a:t>needs</a:t>
            </a:r>
            <a:r>
              <a:rPr lang="en-AU" baseline="0" dirty="0" smtClean="0"/>
              <a:t> </a:t>
            </a:r>
            <a:r>
              <a:rPr lang="en-AU" dirty="0" smtClean="0"/>
              <a:t>staff</a:t>
            </a:r>
            <a:r>
              <a:rPr lang="en-AU" baseline="0" dirty="0" smtClean="0"/>
              <a:t> with the</a:t>
            </a:r>
            <a:r>
              <a:rPr lang="en-AU" dirty="0" smtClean="0"/>
              <a:t> </a:t>
            </a:r>
            <a:r>
              <a:rPr lang="en-AU" baseline="0" dirty="0" smtClean="0"/>
              <a:t>capacity and competency to deal with a variety of issues and situations.</a:t>
            </a:r>
          </a:p>
          <a:p>
            <a:endParaRPr lang="en-AU" baseline="0" dirty="0" smtClean="0"/>
          </a:p>
          <a:p>
            <a:r>
              <a:rPr lang="en-AU" baseline="0" dirty="0" smtClean="0"/>
              <a:t>There also needs to be a strong legislative foundation upon which to base the risk-based regulatory approach.</a:t>
            </a:r>
            <a:endParaRPr lang="en-AU" dirty="0"/>
          </a:p>
        </p:txBody>
      </p:sp>
      <p:sp>
        <p:nvSpPr>
          <p:cNvPr id="4" name="Slide Number Placeholder 3"/>
          <p:cNvSpPr>
            <a:spLocks noGrp="1"/>
          </p:cNvSpPr>
          <p:nvPr>
            <p:ph type="sldNum" sz="quarter" idx="10"/>
          </p:nvPr>
        </p:nvSpPr>
        <p:spPr/>
        <p:txBody>
          <a:bodyPr/>
          <a:lstStyle/>
          <a:p>
            <a:pPr>
              <a:defRPr/>
            </a:pPr>
            <a:fld id="{68CEC57F-D47E-41B0-A201-811C5AF9F861}" type="slidenum">
              <a:rPr lang="en-AU" smtClean="0">
                <a:solidFill>
                  <a:prstClr val="black"/>
                </a:solidFill>
              </a:rPr>
              <a:pPr>
                <a:defRPr/>
              </a:pPr>
              <a:t>4</a:t>
            </a:fld>
            <a:endParaRPr lang="en-AU" dirty="0">
              <a:solidFill>
                <a:prstClr val="black"/>
              </a:solidFill>
            </a:endParaRPr>
          </a:p>
        </p:txBody>
      </p:sp>
    </p:spTree>
    <p:extLst>
      <p:ext uri="{BB962C8B-B14F-4D97-AF65-F5344CB8AC3E}">
        <p14:creationId xmlns:p14="http://schemas.microsoft.com/office/powerpoint/2010/main" val="3972080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It is easy to talk about a risk-based approach to safety but, in practice,</a:t>
            </a:r>
            <a:r>
              <a:rPr lang="en-AU" baseline="0" dirty="0" smtClean="0"/>
              <a:t> it requires more of the regulator.</a:t>
            </a:r>
          </a:p>
          <a:p>
            <a:endParaRPr lang="en-AU" baseline="0" dirty="0" smtClean="0"/>
          </a:p>
          <a:p>
            <a:r>
              <a:rPr lang="en-AU" baseline="0" dirty="0" smtClean="0"/>
              <a:t>Interpreting whether someone breached prescriptive legislation is usually clear. It’s either yes or no.</a:t>
            </a:r>
          </a:p>
          <a:p>
            <a:endParaRPr lang="en-AU" baseline="0" dirty="0" smtClean="0"/>
          </a:p>
          <a:p>
            <a:r>
              <a:rPr lang="en-AU" baseline="0" dirty="0" smtClean="0"/>
              <a:t>Assessing whether someone has identified the hazards, and eliminated or reduced workers’ exposure to them, is another matter.</a:t>
            </a:r>
          </a:p>
          <a:p>
            <a:endParaRPr lang="en-AU" baseline="0" dirty="0" smtClean="0"/>
          </a:p>
          <a:p>
            <a:r>
              <a:rPr lang="en-AU" dirty="0" smtClean="0"/>
              <a:t>When interacting</a:t>
            </a:r>
            <a:r>
              <a:rPr lang="en-AU" baseline="0" dirty="0" smtClean="0"/>
              <a:t> with industry, the regulator needs to be:</a:t>
            </a:r>
          </a:p>
          <a:p>
            <a:endParaRPr lang="en-AU" baseline="0" dirty="0" smtClean="0"/>
          </a:p>
          <a:p>
            <a:pPr lvl="0" algn="l"/>
            <a:r>
              <a:rPr lang="en-AU" b="1" dirty="0" smtClean="0"/>
              <a:t>Transparent</a:t>
            </a:r>
            <a:r>
              <a:rPr lang="en-AU" dirty="0" smtClean="0"/>
              <a:t> – have clear rules and processes</a:t>
            </a:r>
          </a:p>
          <a:p>
            <a:pPr lvl="0" algn="l"/>
            <a:r>
              <a:rPr lang="en-AU" b="1" dirty="0" smtClean="0"/>
              <a:t>Accountable</a:t>
            </a:r>
            <a:r>
              <a:rPr lang="en-AU" dirty="0" smtClean="0"/>
              <a:t> – explain performance</a:t>
            </a:r>
          </a:p>
          <a:p>
            <a:pPr lvl="0" algn="l"/>
            <a:r>
              <a:rPr lang="en-AU" b="1" dirty="0" smtClean="0"/>
              <a:t>Consistent</a:t>
            </a:r>
            <a:r>
              <a:rPr lang="en-AU" dirty="0" smtClean="0"/>
              <a:t> – the same outcome is sought, although the approach may differ depending on the circumstances</a:t>
            </a:r>
          </a:p>
          <a:p>
            <a:pPr lvl="0" algn="l"/>
            <a:r>
              <a:rPr lang="en-AU" b="1" dirty="0" smtClean="0"/>
              <a:t>Proportionate </a:t>
            </a:r>
            <a:r>
              <a:rPr lang="en-AU" dirty="0" smtClean="0"/>
              <a:t>– actions are guided by the safety and health risk</a:t>
            </a:r>
          </a:p>
          <a:p>
            <a:pPr lvl="0" algn="l"/>
            <a:r>
              <a:rPr lang="en-AU" b="1" dirty="0" smtClean="0"/>
              <a:t>Targeted</a:t>
            </a:r>
            <a:r>
              <a:rPr lang="en-AU" dirty="0" smtClean="0"/>
              <a:t> –focus on the most important safety and health outcomes</a:t>
            </a:r>
          </a:p>
          <a:p>
            <a:endParaRPr lang="en-AU" baseline="0" dirty="0" smtClean="0"/>
          </a:p>
          <a:p>
            <a:r>
              <a:rPr lang="en-AU" baseline="0" dirty="0" smtClean="0"/>
              <a:t>The mines inspectorate runs training programs and six-monthly inspector forums to work towards these aims.</a:t>
            </a:r>
          </a:p>
          <a:p>
            <a:endParaRPr lang="en-AU" baseline="0" dirty="0" smtClean="0"/>
          </a:p>
          <a:p>
            <a:endParaRPr lang="en-AU" dirty="0"/>
          </a:p>
        </p:txBody>
      </p:sp>
      <p:sp>
        <p:nvSpPr>
          <p:cNvPr id="4" name="Slide Number Placeholder 3"/>
          <p:cNvSpPr>
            <a:spLocks noGrp="1"/>
          </p:cNvSpPr>
          <p:nvPr>
            <p:ph type="sldNum" sz="quarter" idx="10"/>
          </p:nvPr>
        </p:nvSpPr>
        <p:spPr/>
        <p:txBody>
          <a:bodyPr/>
          <a:lstStyle/>
          <a:p>
            <a:pPr>
              <a:defRPr/>
            </a:pPr>
            <a:fld id="{68CEC57F-D47E-41B0-A201-811C5AF9F861}" type="slidenum">
              <a:rPr lang="en-AU" smtClean="0">
                <a:solidFill>
                  <a:prstClr val="black"/>
                </a:solidFill>
              </a:rPr>
              <a:pPr>
                <a:defRPr/>
              </a:pPr>
              <a:t>5</a:t>
            </a:fld>
            <a:endParaRPr lang="en-AU" dirty="0">
              <a:solidFill>
                <a:prstClr val="black"/>
              </a:solidFill>
            </a:endParaRPr>
          </a:p>
        </p:txBody>
      </p:sp>
    </p:spTree>
    <p:extLst>
      <p:ext uri="{BB962C8B-B14F-4D97-AF65-F5344CB8AC3E}">
        <p14:creationId xmlns:p14="http://schemas.microsoft.com/office/powerpoint/2010/main" val="354535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a:prstGeom prst="rect">
            <a:avLst/>
          </a:prstGeom>
        </p:spPr>
      </p:sp>
      <p:sp>
        <p:nvSpPr>
          <p:cNvPr id="3" name="Notes Placeholder 2"/>
          <p:cNvSpPr>
            <a:spLocks noGrp="1"/>
          </p:cNvSpPr>
          <p:nvPr>
            <p:ph type="body" idx="1"/>
          </p:nvPr>
        </p:nvSpPr>
        <p:spPr>
          <a:xfrm>
            <a:off x="679464" y="4714653"/>
            <a:ext cx="5438748" cy="4466756"/>
          </a:xfrm>
          <a:prstGeom prst="rect">
            <a:avLst/>
          </a:prstGeom>
        </p:spPr>
        <p:txBody>
          <a:bodyPr>
            <a:normAutofit/>
          </a:bodyPr>
          <a:lstStyle/>
          <a:p>
            <a:endParaRPr lang="en-AU" baseline="0" dirty="0" smtClean="0"/>
          </a:p>
          <a:p>
            <a:pPr marL="0" indent="0">
              <a:buFont typeface="Arial" pitchFamily="34" charset="0"/>
              <a:buNone/>
            </a:pPr>
            <a:r>
              <a:rPr lang="en-AU" baseline="0" dirty="0" smtClean="0"/>
              <a:t>Work Health &amp; Safety Bill for the resources industry</a:t>
            </a:r>
            <a:br>
              <a:rPr lang="en-AU" baseline="0" dirty="0" smtClean="0"/>
            </a:br>
            <a:endParaRPr lang="en-AU" baseline="0" dirty="0" smtClean="0"/>
          </a:p>
          <a:p>
            <a:pPr marL="0" indent="0">
              <a:buFont typeface="Arial" pitchFamily="34" charset="0"/>
              <a:buNone/>
            </a:pPr>
            <a:r>
              <a:rPr lang="en-AU" baseline="0" dirty="0" smtClean="0"/>
              <a:t>PHASE 1 – MINES SAFETY</a:t>
            </a:r>
          </a:p>
          <a:p>
            <a:pPr marL="171450" indent="-171450">
              <a:buFont typeface="Arial" pitchFamily="34" charset="0"/>
              <a:buChar char="•"/>
            </a:pPr>
            <a:r>
              <a:rPr lang="en-AU" baseline="0" dirty="0" smtClean="0"/>
              <a:t>Department of Mines and Petroleum, Resources Safety Division, has work well underway to modernise and harmonise safety legislation that regulates the resources sector in Western Australia. Draft bill has gone to Parliamentary Counsel for mining.</a:t>
            </a:r>
          </a:p>
          <a:p>
            <a:pPr marL="171450" indent="-171450">
              <a:buFont typeface="Arial" pitchFamily="34" charset="0"/>
              <a:buChar char="•"/>
            </a:pPr>
            <a:r>
              <a:rPr lang="en-AU" baseline="0" dirty="0" smtClean="0"/>
              <a:t>New legislation will have a greater focus on risk management and will incorporate the best elements of the National Mines Safety Framework and the model Work Health and Safety legislation processes that have been undertaken over the past few years.</a:t>
            </a:r>
          </a:p>
          <a:p>
            <a:pPr marL="171450" indent="-171450">
              <a:buFont typeface="Arial" pitchFamily="34" charset="0"/>
              <a:buChar char="•"/>
            </a:pPr>
            <a:r>
              <a:rPr lang="en-AU" baseline="0" dirty="0" smtClean="0"/>
              <a:t>It is expected the new legislation will be in place by mid-2016. There will be transition arrangements in place to accommodate the introduction of and new requirements.</a:t>
            </a:r>
          </a:p>
          <a:p>
            <a:pPr rtl="0" eaLnBrk="1" fontAlgn="t" latinLnBrk="0" hangingPunct="1"/>
            <a:endParaRPr lang="en-AU" sz="1200" b="0" i="0" u="none" strike="noStrike" kern="1200" dirty="0">
              <a:solidFill>
                <a:schemeClr val="tx1"/>
              </a:solidFill>
              <a:effectLst/>
              <a:latin typeface="+mn-lt"/>
              <a:ea typeface="+mn-ea"/>
              <a:cs typeface="+mn-cs"/>
            </a:endParaRPr>
          </a:p>
        </p:txBody>
      </p:sp>
      <p:sp>
        <p:nvSpPr>
          <p:cNvPr id="6" name="Slide Number Placeholder 5"/>
          <p:cNvSpPr>
            <a:spLocks noGrp="1"/>
          </p:cNvSpPr>
          <p:nvPr>
            <p:ph type="sldNum" sz="quarter" idx="12"/>
          </p:nvPr>
        </p:nvSpPr>
        <p:spPr/>
        <p:txBody>
          <a:bodyPr/>
          <a:lstStyle/>
          <a:p>
            <a:pPr>
              <a:defRPr/>
            </a:pPr>
            <a:fld id="{68CEC57F-D47E-41B0-A201-811C5AF9F861}" type="slidenum">
              <a:rPr lang="en-AU" smtClean="0">
                <a:solidFill>
                  <a:prstClr val="black"/>
                </a:solidFill>
              </a:rPr>
              <a:pPr>
                <a:defRPr/>
              </a:pPr>
              <a:t>6</a:t>
            </a:fld>
            <a:endParaRPr lang="en-AU">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a:prstGeom prst="rect">
            <a:avLst/>
          </a:prstGeom>
        </p:spPr>
      </p:sp>
      <p:sp>
        <p:nvSpPr>
          <p:cNvPr id="3" name="Notes Placeholder 2"/>
          <p:cNvSpPr>
            <a:spLocks noGrp="1"/>
          </p:cNvSpPr>
          <p:nvPr>
            <p:ph type="body" idx="1"/>
          </p:nvPr>
        </p:nvSpPr>
        <p:spPr>
          <a:xfrm>
            <a:off x="679464" y="4714653"/>
            <a:ext cx="5438748" cy="4466756"/>
          </a:xfrm>
          <a:prstGeom prst="rect">
            <a:avLst/>
          </a:prstGeom>
        </p:spPr>
        <p:txBody>
          <a:bodyPr>
            <a:normAutofit/>
          </a:bodyPr>
          <a:lstStyle/>
          <a:p>
            <a:endParaRPr lang="en-AU" baseline="0" dirty="0" smtClean="0"/>
          </a:p>
          <a:p>
            <a:pPr marL="171450" indent="-171450">
              <a:buFont typeface="Arial" pitchFamily="34" charset="0"/>
              <a:buChar char="•"/>
            </a:pPr>
            <a:r>
              <a:rPr lang="en-AU" sz="1200" baseline="0" dirty="0" smtClean="0"/>
              <a:t>Throughout this process, DMP is consulting through the Ministerial Advisory Panel on Safety Legislation Reform, with industry and the unions to ensure that it receives input into the decision-making process. MAP is tripartite body – industry, unions, government</a:t>
            </a:r>
          </a:p>
          <a:p>
            <a:pPr marL="171450" indent="-171450">
              <a:buFont typeface="Arial" pitchFamily="34" charset="0"/>
              <a:buChar char="•"/>
            </a:pPr>
            <a:r>
              <a:rPr lang="en-AU" sz="1200" baseline="0" dirty="0" smtClean="0"/>
              <a:t>Minutes from the Ministerial Advisory Panel are available on the DMP website</a:t>
            </a:r>
          </a:p>
          <a:p>
            <a:pPr marL="171450" indent="-171450">
              <a:buFont typeface="Arial" pitchFamily="34" charset="0"/>
              <a:buChar char="•"/>
            </a:pPr>
            <a:r>
              <a:rPr lang="en-AU" sz="1200" baseline="0" dirty="0" smtClean="0"/>
              <a:t>There will also be an opportunity for industry to comment through the Regulatory Impact Statement (RIS) process. </a:t>
            </a:r>
          </a:p>
          <a:p>
            <a:pPr marL="171450" marR="0" indent="-171450" algn="l" defTabSz="914400" rtl="0" eaLnBrk="0" fontAlgn="base" latinLnBrk="0" hangingPunct="0">
              <a:lnSpc>
                <a:spcPct val="100000"/>
              </a:lnSpc>
              <a:spcBef>
                <a:spcPts val="0"/>
              </a:spcBef>
              <a:spcAft>
                <a:spcPts val="600"/>
              </a:spcAft>
              <a:buClrTx/>
              <a:buSzTx/>
              <a:buFont typeface="Arial" pitchFamily="34" charset="0"/>
              <a:buChar char="•"/>
              <a:tabLst/>
              <a:defRPr/>
            </a:pPr>
            <a:r>
              <a:rPr lang="en-AU" sz="1200" baseline="0" dirty="0" smtClean="0"/>
              <a:t>For Phase 2, the Department is undertaking a RIS on the preferred option for consolidation. </a:t>
            </a:r>
          </a:p>
          <a:p>
            <a:pPr marL="171450" indent="-171450">
              <a:buFont typeface="Arial" panose="020B0604020202020204" pitchFamily="34" charset="0"/>
              <a:buChar char="•"/>
            </a:pPr>
            <a:r>
              <a:rPr lang="en-AU" dirty="0" smtClean="0"/>
              <a:t>Marsden Jacob Associates is currently undertaking consultation on behalf of the Department of Mines and Petroleum (DMP) in Western Australia. Further</a:t>
            </a:r>
            <a:r>
              <a:rPr lang="en-AU" baseline="0" dirty="0" smtClean="0"/>
              <a:t> information is available from the Marsden Jacob website.</a:t>
            </a:r>
            <a:endParaRPr lang="en-AU" dirty="0" smtClean="0"/>
          </a:p>
          <a:p>
            <a:pPr marL="171450" marR="0" indent="-171450" algn="l" defTabSz="914400" rtl="0" eaLnBrk="0" fontAlgn="base" latinLnBrk="0" hangingPunct="0">
              <a:lnSpc>
                <a:spcPct val="100000"/>
              </a:lnSpc>
              <a:spcBef>
                <a:spcPts val="0"/>
              </a:spcBef>
              <a:spcAft>
                <a:spcPts val="600"/>
              </a:spcAft>
              <a:buClrTx/>
              <a:buSzTx/>
              <a:buFont typeface="Arial" pitchFamily="34" charset="0"/>
              <a:buChar char="•"/>
              <a:tabLst/>
              <a:defRPr/>
            </a:pPr>
            <a:r>
              <a:rPr lang="en-AU" sz="1200" baseline="0" dirty="0" smtClean="0"/>
              <a:t>The consultation period closes on 19 December 2014. </a:t>
            </a:r>
          </a:p>
          <a:p>
            <a:pPr marL="171450" marR="0" indent="-171450" algn="l" defTabSz="914400" rtl="0" eaLnBrk="0" fontAlgn="base" latinLnBrk="0" hangingPunct="0">
              <a:lnSpc>
                <a:spcPct val="100000"/>
              </a:lnSpc>
              <a:spcBef>
                <a:spcPts val="0"/>
              </a:spcBef>
              <a:spcAft>
                <a:spcPts val="600"/>
              </a:spcAft>
              <a:buClrTx/>
              <a:buSzTx/>
              <a:buFont typeface="Arial" pitchFamily="34" charset="0"/>
              <a:buChar char="•"/>
              <a:tabLst/>
              <a:defRPr/>
            </a:pPr>
            <a:r>
              <a:rPr lang="en-AU" sz="1200" baseline="0" dirty="0" smtClean="0"/>
              <a:t>Also see Resources Safety’s website and sign up for weekly news alerts for information on how to provide input.</a:t>
            </a:r>
          </a:p>
          <a:p>
            <a:endParaRPr lang="en-AU" dirty="0" smtClean="0"/>
          </a:p>
          <a:p>
            <a:endParaRPr lang="en-AU" dirty="0" smtClean="0"/>
          </a:p>
          <a:p>
            <a:pPr marL="171450" marR="0" indent="-171450" algn="l" defTabSz="914400" rtl="0" eaLnBrk="0" fontAlgn="base" latinLnBrk="0" hangingPunct="0">
              <a:lnSpc>
                <a:spcPct val="100000"/>
              </a:lnSpc>
              <a:spcBef>
                <a:spcPts val="0"/>
              </a:spcBef>
              <a:spcAft>
                <a:spcPts val="600"/>
              </a:spcAft>
              <a:buClrTx/>
              <a:buSzTx/>
              <a:buFont typeface="Arial" pitchFamily="34" charset="0"/>
              <a:buChar char="•"/>
              <a:tabLst/>
              <a:defRPr/>
            </a:pPr>
            <a:endParaRPr lang="en-AU" sz="1200" baseline="0" dirty="0" smtClean="0"/>
          </a:p>
        </p:txBody>
      </p:sp>
      <p:sp>
        <p:nvSpPr>
          <p:cNvPr id="6" name="Slide Number Placeholder 5"/>
          <p:cNvSpPr>
            <a:spLocks noGrp="1"/>
          </p:cNvSpPr>
          <p:nvPr>
            <p:ph type="sldNum" sz="quarter" idx="12"/>
          </p:nvPr>
        </p:nvSpPr>
        <p:spPr/>
        <p:txBody>
          <a:bodyPr/>
          <a:lstStyle/>
          <a:p>
            <a:pPr>
              <a:defRPr/>
            </a:pPr>
            <a:fld id="{68CEC57F-D47E-41B0-A201-811C5AF9F861}" type="slidenum">
              <a:rPr lang="en-AU" smtClean="0">
                <a:solidFill>
                  <a:prstClr val="black"/>
                </a:solidFill>
              </a:rPr>
              <a:pPr>
                <a:defRPr/>
              </a:pPr>
              <a:t>7</a:t>
            </a:fld>
            <a:endParaRPr lang="en-AU">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a:prstGeom prst="rect">
            <a:avLst/>
          </a:prstGeom>
        </p:spPr>
      </p:sp>
      <p:sp>
        <p:nvSpPr>
          <p:cNvPr id="3" name="Notes Placeholder 2"/>
          <p:cNvSpPr>
            <a:spLocks noGrp="1"/>
          </p:cNvSpPr>
          <p:nvPr>
            <p:ph type="body" idx="1"/>
          </p:nvPr>
        </p:nvSpPr>
        <p:spPr>
          <a:xfrm>
            <a:off x="679464" y="4714653"/>
            <a:ext cx="5438748" cy="4466756"/>
          </a:xfrm>
          <a:prstGeom prst="rect">
            <a:avLst/>
          </a:prstGeom>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Input is sought on five proposed options to structure the safety aspects of mining, petroleum and Major Hazard Facilities (MHF) legislation.</a:t>
            </a:r>
          </a:p>
          <a:p>
            <a:endParaRPr lang="en-AU" dirty="0" smtClean="0"/>
          </a:p>
          <a:p>
            <a:r>
              <a:rPr lang="en-AU" dirty="0" smtClean="0"/>
              <a:t>Options outlined in the Consultation Paper seek to:</a:t>
            </a:r>
          </a:p>
          <a:p>
            <a:endParaRPr lang="en-AU" dirty="0" smtClean="0"/>
          </a:p>
          <a:p>
            <a:r>
              <a:rPr lang="en-AU" dirty="0" smtClean="0"/>
              <a:t>* consolidate safety provisions for mining, petroleum and MHF into a single or reduced number of Acts; and</a:t>
            </a:r>
          </a:p>
          <a:p>
            <a:r>
              <a:rPr lang="en-AU" dirty="0" smtClean="0">
                <a:effectLst/>
              </a:rPr>
              <a:t>* allow for a single regulator to cover all safety provisions at MHF sites.</a:t>
            </a:r>
          </a:p>
        </p:txBody>
      </p:sp>
      <p:sp>
        <p:nvSpPr>
          <p:cNvPr id="6" name="Slide Number Placeholder 5"/>
          <p:cNvSpPr>
            <a:spLocks noGrp="1"/>
          </p:cNvSpPr>
          <p:nvPr>
            <p:ph type="sldNum" sz="quarter" idx="12"/>
          </p:nvPr>
        </p:nvSpPr>
        <p:spPr/>
        <p:txBody>
          <a:bodyPr/>
          <a:lstStyle/>
          <a:p>
            <a:pPr>
              <a:defRPr/>
            </a:pPr>
            <a:fld id="{68CEC57F-D47E-41B0-A201-811C5AF9F861}" type="slidenum">
              <a:rPr lang="en-AU" smtClean="0">
                <a:solidFill>
                  <a:prstClr val="black"/>
                </a:solidFill>
              </a:rPr>
              <a:pPr>
                <a:defRPr/>
              </a:pPr>
              <a:t>8</a:t>
            </a:fld>
            <a:endParaRPr lang="en-AU">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a:prstGeom prst="rect">
            <a:avLst/>
          </a:prstGeom>
        </p:spPr>
      </p:sp>
      <p:sp>
        <p:nvSpPr>
          <p:cNvPr id="3" name="Notes Placeholder 2"/>
          <p:cNvSpPr>
            <a:spLocks noGrp="1"/>
          </p:cNvSpPr>
          <p:nvPr>
            <p:ph type="body" idx="1"/>
          </p:nvPr>
        </p:nvSpPr>
        <p:spPr>
          <a:xfrm>
            <a:off x="679464" y="4714653"/>
            <a:ext cx="5438748" cy="4466756"/>
          </a:xfrm>
          <a:prstGeom prst="rect">
            <a:avLst/>
          </a:prstGeom>
        </p:spPr>
        <p:txBody>
          <a:bodyPr>
            <a:normAutofit/>
          </a:bodyPr>
          <a:lstStyle/>
          <a:p>
            <a:r>
              <a:rPr lang="en-AU" baseline="0" dirty="0" smtClean="0"/>
              <a:t>The Minister for Mines and Petroleum will consider the Decision RIS report in 2015. </a:t>
            </a:r>
          </a:p>
          <a:p>
            <a:endParaRPr lang="en-AU" baseline="0" dirty="0" smtClean="0"/>
          </a:p>
          <a:p>
            <a:r>
              <a:rPr lang="en-AU" baseline="0" dirty="0" smtClean="0"/>
              <a:t>Once it is decided which option will be adopted, work will commence on the legislation with implementation planned for sometime in 2017.</a:t>
            </a:r>
          </a:p>
          <a:p>
            <a:endParaRPr lang="en-AU" baseline="0" dirty="0" smtClean="0"/>
          </a:p>
          <a:p>
            <a:r>
              <a:rPr lang="en-AU" baseline="0" dirty="0" smtClean="0"/>
              <a:t>Having set the scene for what is happening in Resources Safety, let’s now review industry’s performance.</a:t>
            </a:r>
          </a:p>
        </p:txBody>
      </p:sp>
      <p:sp>
        <p:nvSpPr>
          <p:cNvPr id="6" name="Slide Number Placeholder 5"/>
          <p:cNvSpPr>
            <a:spLocks noGrp="1"/>
          </p:cNvSpPr>
          <p:nvPr>
            <p:ph type="sldNum" sz="quarter" idx="12"/>
          </p:nvPr>
        </p:nvSpPr>
        <p:spPr/>
        <p:txBody>
          <a:bodyPr/>
          <a:lstStyle/>
          <a:p>
            <a:pPr>
              <a:defRPr/>
            </a:pPr>
            <a:fld id="{68CEC57F-D47E-41B0-A201-811C5AF9F861}" type="slidenum">
              <a:rPr lang="en-AU" smtClean="0">
                <a:solidFill>
                  <a:prstClr val="black"/>
                </a:solidFill>
              </a:rPr>
              <a:pPr>
                <a:defRPr/>
              </a:pPr>
              <a:t>9</a:t>
            </a:fld>
            <a:endParaRPr lang="en-AU">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aseline="0">
                <a:solidFill>
                  <a:srgbClr val="CF5E3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AU" dirty="0"/>
          </a:p>
        </p:txBody>
      </p:sp>
      <p:sp>
        <p:nvSpPr>
          <p:cNvPr id="4" name="Rectangle 6"/>
          <p:cNvSpPr>
            <a:spLocks noGrp="1" noChangeArrowheads="1"/>
          </p:cNvSpPr>
          <p:nvPr>
            <p:ph type="sldNum" sz="quarter" idx="10"/>
          </p:nvPr>
        </p:nvSpPr>
        <p:spPr>
          <a:ln/>
        </p:spPr>
        <p:txBody>
          <a:bodyPr/>
          <a:lstStyle>
            <a:lvl1pPr>
              <a:defRPr/>
            </a:lvl1pPr>
          </a:lstStyle>
          <a:p>
            <a:pPr>
              <a:defRPr/>
            </a:pPr>
            <a:fld id="{964DC2ED-F8CC-422D-8C4F-5DA8CF0BFD7E}" type="slidenum">
              <a:rPr lang="en-US"/>
              <a:pPr>
                <a:defRPr/>
              </a:pPr>
              <a:t>‹#›</a:t>
            </a:fld>
            <a:endParaRPr lang="en-US" dirty="0"/>
          </a:p>
        </p:txBody>
      </p:sp>
    </p:spTree>
    <p:extLst>
      <p:ext uri="{BB962C8B-B14F-4D97-AF65-F5344CB8AC3E}">
        <p14:creationId xmlns:p14="http://schemas.microsoft.com/office/powerpoint/2010/main" val="2213608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Rectangle 1"/>
          <p:cNvSpPr/>
          <p:nvPr userDrawn="1"/>
        </p:nvSpPr>
        <p:spPr bwMode="auto">
          <a:xfrm>
            <a:off x="395288" y="1052513"/>
            <a:ext cx="8424862" cy="288925"/>
          </a:xfrm>
          <a:prstGeom prst="rect">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en-AU" dirty="0">
              <a:solidFill>
                <a:prstClr val="black"/>
              </a:solidFill>
              <a:latin typeface="Arial" charset="0"/>
              <a:ea typeface="ＭＳ Ｐゴシック" pitchFamily="-124" charset="-128"/>
              <a:cs typeface="+mn-cs"/>
            </a:endParaRPr>
          </a:p>
        </p:txBody>
      </p:sp>
      <p:sp>
        <p:nvSpPr>
          <p:cNvPr id="3" name="Rectangle 6"/>
          <p:cNvSpPr>
            <a:spLocks noGrp="1" noChangeArrowheads="1"/>
          </p:cNvSpPr>
          <p:nvPr>
            <p:ph type="sldNum" sz="quarter" idx="10"/>
          </p:nvPr>
        </p:nvSpPr>
        <p:spPr/>
        <p:txBody>
          <a:bodyPr/>
          <a:lstStyle>
            <a:lvl1pPr>
              <a:defRPr/>
            </a:lvl1pPr>
          </a:lstStyle>
          <a:p>
            <a:pPr>
              <a:defRPr/>
            </a:pPr>
            <a:fld id="{9D30122D-1597-4234-B249-780DB57BB217}" type="slidenum">
              <a:rPr lang="en-US"/>
              <a:pPr>
                <a:defRPr/>
              </a:pPr>
              <a:t>‹#›</a:t>
            </a:fld>
            <a:endParaRPr lang="en-US" dirty="0"/>
          </a:p>
        </p:txBody>
      </p:sp>
    </p:spTree>
    <p:extLst>
      <p:ext uri="{BB962C8B-B14F-4D97-AF65-F5344CB8AC3E}">
        <p14:creationId xmlns:p14="http://schemas.microsoft.com/office/powerpoint/2010/main" val="2401170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123528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Vertical Text">
    <p:spTree>
      <p:nvGrpSpPr>
        <p:cNvPr id="1" name=""/>
        <p:cNvGrpSpPr/>
        <p:nvPr/>
      </p:nvGrpSpPr>
      <p:grpSpPr>
        <a:xfrm>
          <a:off x="0" y="0"/>
          <a:ext cx="0" cy="0"/>
          <a:chOff x="0" y="0"/>
          <a:chExt cx="0" cy="0"/>
        </a:xfrm>
      </p:grpSpPr>
      <p:sp>
        <p:nvSpPr>
          <p:cNvPr id="2" name="Rectangle 1"/>
          <p:cNvSpPr/>
          <p:nvPr userDrawn="1"/>
        </p:nvSpPr>
        <p:spPr bwMode="auto">
          <a:xfrm>
            <a:off x="395288" y="1052513"/>
            <a:ext cx="8424862" cy="288925"/>
          </a:xfrm>
          <a:prstGeom prst="rect">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en-AU" dirty="0">
              <a:solidFill>
                <a:prstClr val="black"/>
              </a:solidFill>
              <a:latin typeface="Arial" charset="0"/>
              <a:ea typeface="ＭＳ Ｐゴシック" pitchFamily="-124" charset="-128"/>
              <a:cs typeface="+mn-cs"/>
            </a:endParaRPr>
          </a:p>
        </p:txBody>
      </p:sp>
      <p:sp>
        <p:nvSpPr>
          <p:cNvPr id="3" name="Rectangle 6"/>
          <p:cNvSpPr>
            <a:spLocks noGrp="1" noChangeArrowheads="1"/>
          </p:cNvSpPr>
          <p:nvPr>
            <p:ph type="sldNum" sz="quarter" idx="10"/>
          </p:nvPr>
        </p:nvSpPr>
        <p:spPr/>
        <p:txBody>
          <a:bodyPr/>
          <a:lstStyle>
            <a:lvl1pPr>
              <a:defRPr/>
            </a:lvl1pPr>
          </a:lstStyle>
          <a:p>
            <a:pPr>
              <a:defRPr/>
            </a:pPr>
            <a:fld id="{9D30122D-1597-4234-B249-780DB57BB217}" type="slidenum">
              <a:rPr lang="en-US"/>
              <a:pPr>
                <a:defRPr/>
              </a:pPr>
              <a:t>‹#›</a:t>
            </a:fld>
            <a:endParaRPr lang="en-US" dirty="0"/>
          </a:p>
        </p:txBody>
      </p:sp>
    </p:spTree>
    <p:extLst>
      <p:ext uri="{BB962C8B-B14F-4D97-AF65-F5344CB8AC3E}">
        <p14:creationId xmlns:p14="http://schemas.microsoft.com/office/powerpoint/2010/main" val="561406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aseline="0">
                <a:solidFill>
                  <a:schemeClr val="tx1"/>
                </a:solidFill>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1pPr>
              <a:defRPr sz="2400" baseline="0"/>
            </a:lvl1pPr>
            <a:lvl2pPr>
              <a:defRPr sz="2400" baseline="0"/>
            </a:lvl2pPr>
            <a:lvl3pPr>
              <a:defRPr sz="2200" baseline="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6"/>
          <p:cNvSpPr>
            <a:spLocks noGrp="1" noChangeArrowheads="1"/>
          </p:cNvSpPr>
          <p:nvPr>
            <p:ph type="sldNum" sz="quarter" idx="10"/>
          </p:nvPr>
        </p:nvSpPr>
        <p:spPr>
          <a:xfrm>
            <a:off x="7885113" y="6524625"/>
            <a:ext cx="1258887" cy="333375"/>
          </a:xfrm>
        </p:spPr>
        <p:txBody>
          <a:bodyPr/>
          <a:lstStyle>
            <a:lvl1pPr>
              <a:defRPr/>
            </a:lvl1pPr>
          </a:lstStyle>
          <a:p>
            <a:pPr>
              <a:defRPr/>
            </a:pPr>
            <a:fld id="{65F01BBC-B154-426B-B193-7FA9844B8C65}" type="slidenum">
              <a:rPr lang="en-US"/>
              <a:pPr>
                <a:defRPr/>
              </a:pPr>
              <a:t>‹#›</a:t>
            </a:fld>
            <a:endParaRPr lang="en-US" dirty="0"/>
          </a:p>
        </p:txBody>
      </p:sp>
    </p:spTree>
    <p:extLst>
      <p:ext uri="{BB962C8B-B14F-4D97-AF65-F5344CB8AC3E}">
        <p14:creationId xmlns:p14="http://schemas.microsoft.com/office/powerpoint/2010/main" val="3635686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600" b="0" i="0" cap="all" baseline="0"/>
            </a:lvl1pPr>
          </a:lstStyle>
          <a:p>
            <a:r>
              <a:rPr lang="en-US" dirty="0" smtClean="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120CA8B-CA02-4A22-95AE-17E4526143DB}" type="slidenum">
              <a:rPr lang="en-US"/>
              <a:pPr>
                <a:defRPr/>
              </a:pPr>
              <a:t>‹#›</a:t>
            </a:fld>
            <a:endParaRPr lang="en-US" dirty="0"/>
          </a:p>
        </p:txBody>
      </p:sp>
    </p:spTree>
    <p:extLst>
      <p:ext uri="{BB962C8B-B14F-4D97-AF65-F5344CB8AC3E}">
        <p14:creationId xmlns:p14="http://schemas.microsoft.com/office/powerpoint/2010/main" val="371929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aseline="0"/>
            </a:lvl1pPr>
          </a:lstStyle>
          <a:p>
            <a:r>
              <a:rPr lang="en-US" dirty="0" smtClean="0"/>
              <a:t>Click to edit Master title style</a:t>
            </a:r>
            <a:endParaRPr lang="en-AU" dirty="0"/>
          </a:p>
        </p:txBody>
      </p:sp>
      <p:sp>
        <p:nvSpPr>
          <p:cNvPr id="3" name="Content Placeholder 2"/>
          <p:cNvSpPr>
            <a:spLocks noGrp="1"/>
          </p:cNvSpPr>
          <p:nvPr>
            <p:ph sz="half" idx="1"/>
          </p:nvPr>
        </p:nvSpPr>
        <p:spPr>
          <a:xfrm>
            <a:off x="685800" y="1600200"/>
            <a:ext cx="3810000" cy="4495800"/>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600200"/>
            <a:ext cx="3810000" cy="4495800"/>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6"/>
          <p:cNvSpPr>
            <a:spLocks noGrp="1" noChangeArrowheads="1"/>
          </p:cNvSpPr>
          <p:nvPr>
            <p:ph type="sldNum" sz="quarter" idx="10"/>
          </p:nvPr>
        </p:nvSpPr>
        <p:spPr>
          <a:ln/>
        </p:spPr>
        <p:txBody>
          <a:bodyPr/>
          <a:lstStyle>
            <a:lvl1pPr>
              <a:defRPr/>
            </a:lvl1pPr>
          </a:lstStyle>
          <a:p>
            <a:pPr>
              <a:defRPr/>
            </a:pPr>
            <a:fld id="{35C68EE9-5F65-45D1-89B0-E3950B23D0E5}" type="slidenum">
              <a:rPr lang="en-US"/>
              <a:pPr>
                <a:defRPr/>
              </a:pPr>
              <a:t>‹#›</a:t>
            </a:fld>
            <a:endParaRPr lang="en-US" dirty="0"/>
          </a:p>
        </p:txBody>
      </p:sp>
    </p:spTree>
    <p:extLst>
      <p:ext uri="{BB962C8B-B14F-4D97-AF65-F5344CB8AC3E}">
        <p14:creationId xmlns:p14="http://schemas.microsoft.com/office/powerpoint/2010/main" val="1576744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3568" y="274638"/>
            <a:ext cx="8003232" cy="1143000"/>
          </a:xfrm>
        </p:spPr>
        <p:txBody>
          <a:bodyPr/>
          <a:lstStyle>
            <a:lvl1pPr>
              <a:defRPr baseline="0"/>
            </a:lvl1pPr>
          </a:lstStyle>
          <a:p>
            <a:r>
              <a:rPr lang="en-US" dirty="0" smtClean="0"/>
              <a:t>Click to edit Master title style</a:t>
            </a:r>
            <a:endParaRPr lang="en-AU"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i="0" baseline="0">
                <a:solidFill>
                  <a:srgbClr val="CF5E3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4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i="0" baseline="0">
                <a:solidFill>
                  <a:srgbClr val="CF5E3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4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Rectangle 6"/>
          <p:cNvSpPr>
            <a:spLocks noGrp="1" noChangeArrowheads="1"/>
          </p:cNvSpPr>
          <p:nvPr>
            <p:ph type="sldNum" sz="quarter" idx="10"/>
          </p:nvPr>
        </p:nvSpPr>
        <p:spPr>
          <a:ln/>
        </p:spPr>
        <p:txBody>
          <a:bodyPr/>
          <a:lstStyle>
            <a:lvl1pPr>
              <a:defRPr/>
            </a:lvl1pPr>
          </a:lstStyle>
          <a:p>
            <a:pPr>
              <a:defRPr/>
            </a:pPr>
            <a:fld id="{599E128A-5A70-41FC-AA36-C77879C61051}" type="slidenum">
              <a:rPr lang="en-US"/>
              <a:pPr>
                <a:defRPr/>
              </a:pPr>
              <a:t>‹#›</a:t>
            </a:fld>
            <a:endParaRPr lang="en-US" dirty="0"/>
          </a:p>
        </p:txBody>
      </p:sp>
    </p:spTree>
    <p:extLst>
      <p:ext uri="{BB962C8B-B14F-4D97-AF65-F5344CB8AC3E}">
        <p14:creationId xmlns:p14="http://schemas.microsoft.com/office/powerpoint/2010/main" val="1494881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Rectangle 6"/>
          <p:cNvSpPr>
            <a:spLocks noGrp="1" noChangeArrowheads="1"/>
          </p:cNvSpPr>
          <p:nvPr>
            <p:ph type="sldNum" sz="quarter" idx="10"/>
          </p:nvPr>
        </p:nvSpPr>
        <p:spPr>
          <a:ln/>
        </p:spPr>
        <p:txBody>
          <a:bodyPr/>
          <a:lstStyle>
            <a:lvl1pPr>
              <a:defRPr/>
            </a:lvl1pPr>
          </a:lstStyle>
          <a:p>
            <a:pPr>
              <a:defRPr/>
            </a:pPr>
            <a:fld id="{99A53646-FB96-47C5-897D-3331B35CF1B8}" type="slidenum">
              <a:rPr lang="en-US"/>
              <a:pPr>
                <a:defRPr/>
              </a:pPr>
              <a:t>‹#›</a:t>
            </a:fld>
            <a:endParaRPr lang="en-US" dirty="0"/>
          </a:p>
        </p:txBody>
      </p:sp>
    </p:spTree>
    <p:extLst>
      <p:ext uri="{BB962C8B-B14F-4D97-AF65-F5344CB8AC3E}">
        <p14:creationId xmlns:p14="http://schemas.microsoft.com/office/powerpoint/2010/main" val="2116998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541A7A57-AE52-4B8C-9CF6-0E673B4C17B0}" type="slidenum">
              <a:rPr lang="en-US"/>
              <a:pPr>
                <a:defRPr/>
              </a:pPr>
              <a:t>‹#›</a:t>
            </a:fld>
            <a:endParaRPr lang="en-US" dirty="0"/>
          </a:p>
        </p:txBody>
      </p:sp>
    </p:spTree>
    <p:extLst>
      <p:ext uri="{BB962C8B-B14F-4D97-AF65-F5344CB8AC3E}">
        <p14:creationId xmlns:p14="http://schemas.microsoft.com/office/powerpoint/2010/main" val="2426593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userDrawn="1"/>
        </p:nvSpPr>
        <p:spPr bwMode="auto">
          <a:xfrm>
            <a:off x="395288" y="1052513"/>
            <a:ext cx="8424862" cy="288925"/>
          </a:xfrm>
          <a:prstGeom prst="rect">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en-AU" dirty="0">
              <a:solidFill>
                <a:prstClr val="black"/>
              </a:solidFill>
              <a:latin typeface="Arial" charset="0"/>
              <a:ea typeface="ＭＳ Ｐゴシック" pitchFamily="-124" charset="-128"/>
              <a:cs typeface="+mn-cs"/>
            </a:endParaRPr>
          </a:p>
        </p:txBody>
      </p:sp>
      <p:sp>
        <p:nvSpPr>
          <p:cNvPr id="3" name="Content Placeholder 2"/>
          <p:cNvSpPr>
            <a:spLocks noGrp="1"/>
          </p:cNvSpPr>
          <p:nvPr>
            <p:ph idx="1"/>
          </p:nvPr>
        </p:nvSpPr>
        <p:spPr>
          <a:xfrm>
            <a:off x="3575050" y="273050"/>
            <a:ext cx="5111750" cy="5853113"/>
          </a:xfrm>
        </p:spPr>
        <p:txBody>
          <a:bodyPr/>
          <a:lstStyle>
            <a:lvl1pPr>
              <a:defRPr sz="24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2" name="Title 1"/>
          <p:cNvSpPr>
            <a:spLocks noGrp="1"/>
          </p:cNvSpPr>
          <p:nvPr>
            <p:ph type="title"/>
          </p:nvPr>
        </p:nvSpPr>
        <p:spPr>
          <a:xfrm>
            <a:off x="457200" y="273050"/>
            <a:ext cx="3008313" cy="1162050"/>
          </a:xfrm>
        </p:spPr>
        <p:txBody>
          <a:bodyPr anchor="b"/>
          <a:lstStyle>
            <a:lvl1pPr algn="l">
              <a:defRPr sz="2000" b="0" i="0" baseline="0">
                <a:solidFill>
                  <a:srgbClr val="CF5E31"/>
                </a:solidFill>
              </a:defRPr>
            </a:lvl1pPr>
          </a:lstStyle>
          <a:p>
            <a:r>
              <a:rPr lang="en-US" dirty="0" smtClean="0"/>
              <a:t>Click to edit Master title style</a:t>
            </a:r>
            <a:endParaRPr lang="en-AU" dirty="0"/>
          </a:p>
        </p:txBody>
      </p:sp>
      <p:sp>
        <p:nvSpPr>
          <p:cNvPr id="6" name="Rectangle 6"/>
          <p:cNvSpPr>
            <a:spLocks noGrp="1" noChangeArrowheads="1"/>
          </p:cNvSpPr>
          <p:nvPr>
            <p:ph type="sldNum" sz="quarter" idx="10"/>
          </p:nvPr>
        </p:nvSpPr>
        <p:spPr/>
        <p:txBody>
          <a:bodyPr/>
          <a:lstStyle>
            <a:lvl1pPr>
              <a:defRPr/>
            </a:lvl1pPr>
          </a:lstStyle>
          <a:p>
            <a:pPr>
              <a:defRPr/>
            </a:pPr>
            <a:fld id="{179B18D9-038D-4C77-A189-4DDFB8F838E4}" type="slidenum">
              <a:rPr lang="en-US"/>
              <a:pPr>
                <a:defRPr/>
              </a:pPr>
              <a:t>‹#›</a:t>
            </a:fld>
            <a:endParaRPr lang="en-US" dirty="0"/>
          </a:p>
        </p:txBody>
      </p:sp>
    </p:spTree>
    <p:extLst>
      <p:ext uri="{BB962C8B-B14F-4D97-AF65-F5344CB8AC3E}">
        <p14:creationId xmlns:p14="http://schemas.microsoft.com/office/powerpoint/2010/main" val="663959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userDrawn="1"/>
        </p:nvSpPr>
        <p:spPr bwMode="auto">
          <a:xfrm>
            <a:off x="395288" y="1052513"/>
            <a:ext cx="8424862" cy="288925"/>
          </a:xfrm>
          <a:prstGeom prst="rect">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en-AU" dirty="0">
              <a:solidFill>
                <a:prstClr val="black"/>
              </a:solidFill>
              <a:latin typeface="Arial" charset="0"/>
              <a:ea typeface="ＭＳ Ｐゴシック" pitchFamily="-124" charset="-128"/>
              <a:cs typeface="+mn-cs"/>
            </a:endParaRPr>
          </a:p>
        </p:txBody>
      </p:sp>
      <p:sp>
        <p:nvSpPr>
          <p:cNvPr id="2" name="Title 1"/>
          <p:cNvSpPr>
            <a:spLocks noGrp="1"/>
          </p:cNvSpPr>
          <p:nvPr>
            <p:ph type="title"/>
          </p:nvPr>
        </p:nvSpPr>
        <p:spPr>
          <a:xfrm>
            <a:off x="1792288" y="4800600"/>
            <a:ext cx="5486400" cy="566738"/>
          </a:xfrm>
        </p:spPr>
        <p:txBody>
          <a:bodyPr anchor="b"/>
          <a:lstStyle>
            <a:lvl1pPr algn="l">
              <a:defRPr sz="2000" b="0" i="0" baseline="0">
                <a:solidFill>
                  <a:srgbClr val="CF5E31"/>
                </a:solidFill>
              </a:defRPr>
            </a:lvl1pPr>
          </a:lstStyle>
          <a:p>
            <a:r>
              <a:rPr lang="en-US" dirty="0" smtClean="0"/>
              <a:t>Click to edit Master title style</a:t>
            </a:r>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dirty="0" smtClean="0"/>
          </a:p>
        </p:txBody>
      </p:sp>
      <p:sp>
        <p:nvSpPr>
          <p:cNvPr id="6" name="Rectangle 6"/>
          <p:cNvSpPr>
            <a:spLocks noGrp="1" noChangeArrowheads="1"/>
          </p:cNvSpPr>
          <p:nvPr>
            <p:ph type="sldNum" sz="quarter" idx="10"/>
          </p:nvPr>
        </p:nvSpPr>
        <p:spPr/>
        <p:txBody>
          <a:bodyPr/>
          <a:lstStyle>
            <a:lvl1pPr>
              <a:defRPr/>
            </a:lvl1pPr>
          </a:lstStyle>
          <a:p>
            <a:pPr>
              <a:defRPr/>
            </a:pPr>
            <a:fld id="{96533B80-5048-46D4-8AFA-EE1B4B7F4ACE}" type="slidenum">
              <a:rPr lang="en-US"/>
              <a:pPr>
                <a:defRPr/>
              </a:pPr>
              <a:t>‹#›</a:t>
            </a:fld>
            <a:endParaRPr lang="en-US" dirty="0"/>
          </a:p>
        </p:txBody>
      </p:sp>
    </p:spTree>
    <p:extLst>
      <p:ext uri="{BB962C8B-B14F-4D97-AF65-F5344CB8AC3E}">
        <p14:creationId xmlns:p14="http://schemas.microsoft.com/office/powerpoint/2010/main" val="3904719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9" descr="Powerpoint design"/>
          <p:cNvPicPr>
            <a:picLocks noChangeAspect="1" noChangeArrowheads="1"/>
          </p:cNvPicPr>
          <p:nvPr/>
        </p:nvPicPr>
        <p:blipFill>
          <a:blip r:embed="rId14" cstate="print"/>
          <a:srcRect l="841" t="73334" r="3508"/>
          <a:stretch>
            <a:fillRect/>
          </a:stretch>
        </p:blipFill>
        <p:spPr bwMode="auto">
          <a:xfrm>
            <a:off x="0" y="5029200"/>
            <a:ext cx="8820150" cy="1828800"/>
          </a:xfrm>
          <a:prstGeom prst="rect">
            <a:avLst/>
          </a:prstGeom>
          <a:noFill/>
          <a:ln w="9525">
            <a:noFill/>
            <a:miter lim="800000"/>
            <a:headEnd/>
            <a:tailEnd/>
          </a:ln>
        </p:spPr>
      </p:pic>
      <p:sp>
        <p:nvSpPr>
          <p:cNvPr id="9219" name="Rectangle 2"/>
          <p:cNvSpPr>
            <a:spLocks noGrp="1" noChangeArrowheads="1"/>
          </p:cNvSpPr>
          <p:nvPr>
            <p:ph type="title"/>
          </p:nvPr>
        </p:nvSpPr>
        <p:spPr bwMode="auto">
          <a:xfrm>
            <a:off x="685800" y="228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20" name="Rectangle 3"/>
          <p:cNvSpPr>
            <a:spLocks noGrp="1" noChangeArrowheads="1"/>
          </p:cNvSpPr>
          <p:nvPr>
            <p:ph type="body" idx="1"/>
          </p:nvPr>
        </p:nvSpPr>
        <p:spPr bwMode="auto">
          <a:xfrm>
            <a:off x="685800" y="1600200"/>
            <a:ext cx="7772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Text Box 8"/>
          <p:cNvSpPr txBox="1">
            <a:spLocks noChangeArrowheads="1"/>
          </p:cNvSpPr>
          <p:nvPr/>
        </p:nvSpPr>
        <p:spPr bwMode="auto">
          <a:xfrm>
            <a:off x="1600200" y="6537325"/>
            <a:ext cx="7543800" cy="304800"/>
          </a:xfrm>
          <a:prstGeom prst="rect">
            <a:avLst/>
          </a:prstGeom>
          <a:noFill/>
          <a:ln w="9525">
            <a:noFill/>
            <a:miter lim="800000"/>
            <a:headEnd/>
            <a:tailEnd/>
          </a:ln>
        </p:spPr>
        <p:txBody>
          <a:bodyPr>
            <a:spAutoFit/>
          </a:bodyPr>
          <a:lstStyle/>
          <a:p>
            <a:pPr algn="ctr" eaLnBrk="0" hangingPunct="0">
              <a:defRPr/>
            </a:pPr>
            <a:r>
              <a:rPr lang="en-US" sz="1400" dirty="0">
                <a:solidFill>
                  <a:prstClr val="white"/>
                </a:solidFill>
                <a:latin typeface="Arial" charset="0"/>
                <a:ea typeface="ＭＳ Ｐゴシック" pitchFamily="-124" charset="-128"/>
                <a:cs typeface="+mn-cs"/>
              </a:rPr>
              <a:t> www.dmp.wa.gov.au/ResourcesSafety</a:t>
            </a:r>
          </a:p>
        </p:txBody>
      </p:sp>
      <p:sp>
        <p:nvSpPr>
          <p:cNvPr id="1034" name="Line 10"/>
          <p:cNvSpPr>
            <a:spLocks noChangeShapeType="1"/>
          </p:cNvSpPr>
          <p:nvPr/>
        </p:nvSpPr>
        <p:spPr bwMode="auto">
          <a:xfrm>
            <a:off x="838200" y="1219200"/>
            <a:ext cx="7620000" cy="0"/>
          </a:xfrm>
          <a:prstGeom prst="line">
            <a:avLst/>
          </a:prstGeom>
          <a:noFill/>
          <a:ln w="15875">
            <a:solidFill>
              <a:schemeClr val="tx1"/>
            </a:solidFill>
            <a:round/>
            <a:headEnd/>
            <a:tailEnd/>
          </a:ln>
        </p:spPr>
        <p:txBody>
          <a:bodyPr wrap="none" anchor="ctr"/>
          <a:lstStyle/>
          <a:p>
            <a:pPr eaLnBrk="0" hangingPunct="0">
              <a:defRPr/>
            </a:pPr>
            <a:endParaRPr lang="en-AU" dirty="0">
              <a:solidFill>
                <a:prstClr val="black"/>
              </a:solidFill>
              <a:latin typeface="Arial" charset="0"/>
              <a:ea typeface="ＭＳ Ｐゴシック" pitchFamily="-124" charset="-128"/>
              <a:cs typeface="+mn-cs"/>
            </a:endParaRPr>
          </a:p>
        </p:txBody>
      </p:sp>
      <p:sp>
        <p:nvSpPr>
          <p:cNvPr id="1030" name="Rectangle 6"/>
          <p:cNvSpPr>
            <a:spLocks noGrp="1" noChangeArrowheads="1"/>
          </p:cNvSpPr>
          <p:nvPr>
            <p:ph type="sldNum" sz="quarter" idx="4"/>
          </p:nvPr>
        </p:nvSpPr>
        <p:spPr bwMode="auto">
          <a:xfrm>
            <a:off x="7239000" y="6524625"/>
            <a:ext cx="1905000" cy="333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solidFill>
                  <a:srgbClr val="CF5E31"/>
                </a:solidFill>
                <a:latin typeface="Arial" charset="0"/>
                <a:ea typeface="ＭＳ Ｐゴシック" pitchFamily="-124" charset="-128"/>
                <a:cs typeface="+mn-cs"/>
              </a:defRPr>
            </a:lvl1pPr>
          </a:lstStyle>
          <a:p>
            <a:pPr>
              <a:defRPr/>
            </a:pPr>
            <a:fld id="{FF8D125E-C098-4188-ACAE-D16F295D60B7}" type="slidenum">
              <a:rPr lang="en-US"/>
              <a:pPr>
                <a:defRPr/>
              </a:pPr>
              <a:t>‹#›</a:t>
            </a:fld>
            <a:endParaRPr lang="en-US" dirty="0"/>
          </a:p>
        </p:txBody>
      </p:sp>
    </p:spTree>
    <p:extLst>
      <p:ext uri="{BB962C8B-B14F-4D97-AF65-F5344CB8AC3E}">
        <p14:creationId xmlns:p14="http://schemas.microsoft.com/office/powerpoint/2010/main" val="3586334468"/>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8" r:id="rId11"/>
    <p:sldLayoutId id="2147484209" r:id="rId12"/>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2800">
          <a:solidFill>
            <a:schemeClr val="tx2"/>
          </a:solidFill>
          <a:latin typeface="+mj-lt"/>
          <a:ea typeface="+mj-ea"/>
          <a:cs typeface="ＭＳ Ｐゴシック"/>
        </a:defRPr>
      </a:lvl1pPr>
      <a:lvl2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2pPr>
      <a:lvl3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3pPr>
      <a:lvl4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4pPr>
      <a:lvl5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5pPr>
      <a:lvl6pPr marL="457200" algn="l" rtl="0" fontAlgn="base">
        <a:spcBef>
          <a:spcPct val="0"/>
        </a:spcBef>
        <a:spcAft>
          <a:spcPct val="0"/>
        </a:spcAft>
        <a:defRPr sz="4400">
          <a:solidFill>
            <a:schemeClr val="tx2"/>
          </a:solidFill>
          <a:latin typeface="Arial" charset="0"/>
          <a:ea typeface="ＭＳ Ｐゴシック" pitchFamily="-124" charset="-128"/>
        </a:defRPr>
      </a:lvl6pPr>
      <a:lvl7pPr marL="914400" algn="l" rtl="0" fontAlgn="base">
        <a:spcBef>
          <a:spcPct val="0"/>
        </a:spcBef>
        <a:spcAft>
          <a:spcPct val="0"/>
        </a:spcAft>
        <a:defRPr sz="4400">
          <a:solidFill>
            <a:schemeClr val="tx2"/>
          </a:solidFill>
          <a:latin typeface="Arial" charset="0"/>
          <a:ea typeface="ＭＳ Ｐゴシック" pitchFamily="-124" charset="-128"/>
        </a:defRPr>
      </a:lvl7pPr>
      <a:lvl8pPr marL="1371600" algn="l" rtl="0" fontAlgn="base">
        <a:spcBef>
          <a:spcPct val="0"/>
        </a:spcBef>
        <a:spcAft>
          <a:spcPct val="0"/>
        </a:spcAft>
        <a:defRPr sz="4400">
          <a:solidFill>
            <a:schemeClr val="tx2"/>
          </a:solidFill>
          <a:latin typeface="Arial" charset="0"/>
          <a:ea typeface="ＭＳ Ｐゴシック" pitchFamily="-124" charset="-128"/>
        </a:defRPr>
      </a:lvl8pPr>
      <a:lvl9pPr marL="1828800" algn="l" rtl="0" fontAlgn="base">
        <a:spcBef>
          <a:spcPct val="0"/>
        </a:spcBef>
        <a:spcAft>
          <a:spcPct val="0"/>
        </a:spcAft>
        <a:defRPr sz="4400">
          <a:solidFill>
            <a:schemeClr val="tx2"/>
          </a:solidFill>
          <a:latin typeface="Arial" charset="0"/>
          <a:ea typeface="ＭＳ Ｐゴシック" pitchFamily="-124"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SDComms@dmp.wa.gov.au?subject=Exploration%20Safety%20Roadshow%202009"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dmp.wa.gov.au/ResourcesSafety" TargetMode="Externa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8.wmf"/><Relationship Id="rId7" Type="http://schemas.openxmlformats.org/officeDocument/2006/relationships/diagramColors" Target="../diagrams/colors8.xml"/><Relationship Id="rId2" Type="http://schemas.openxmlformats.org/officeDocument/2006/relationships/notesSlide" Target="../notesSlides/notesSlide27.xml"/><Relationship Id="rId1" Type="http://schemas.openxmlformats.org/officeDocument/2006/relationships/slideLayout" Target="../slideLayouts/slideLayout10.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3"/>
          <p:cNvSpPr>
            <a:spLocks noGrp="1"/>
          </p:cNvSpPr>
          <p:nvPr>
            <p:ph type="title"/>
          </p:nvPr>
        </p:nvSpPr>
        <p:spPr/>
        <p:txBody>
          <a:bodyPr/>
          <a:lstStyle/>
          <a:p>
            <a:r>
              <a:rPr lang="en-AU" altLang="en-US" dirty="0" smtClean="0">
                <a:solidFill>
                  <a:srgbClr val="CF5E31"/>
                </a:solidFill>
              </a:rPr>
              <a:t>Please read this before using presentation</a:t>
            </a:r>
          </a:p>
        </p:txBody>
      </p:sp>
      <p:sp>
        <p:nvSpPr>
          <p:cNvPr id="47107" name="Content Placeholder 4"/>
          <p:cNvSpPr>
            <a:spLocks noGrp="1"/>
          </p:cNvSpPr>
          <p:nvPr>
            <p:ph idx="1"/>
          </p:nvPr>
        </p:nvSpPr>
        <p:spPr/>
        <p:txBody>
          <a:bodyPr/>
          <a:lstStyle/>
          <a:p>
            <a:r>
              <a:rPr lang="en-AU" altLang="en-US" sz="1800" dirty="0" smtClean="0"/>
              <a:t>This presentation is based on content presented at the Mines Safety Roadshow held in October 2014</a:t>
            </a:r>
          </a:p>
          <a:p>
            <a:r>
              <a:rPr lang="en-AU" altLang="en-US" sz="1800" dirty="0" smtClean="0"/>
              <a:t>It is made available for non-commercial use (e.g. toolbox meetings, OHS discussions) subject to the condition that the PowerPoint file is not altered without permission from Resources Safety</a:t>
            </a:r>
          </a:p>
          <a:p>
            <a:r>
              <a:rPr lang="en-AU" altLang="en-US" sz="1800" dirty="0" smtClean="0"/>
              <a:t>Supporting resources, such as brochures and posters, are available from Resources Safety</a:t>
            </a:r>
          </a:p>
          <a:p>
            <a:r>
              <a:rPr lang="en-AU" altLang="en-US" sz="1800" dirty="0" smtClean="0"/>
              <a:t>For resources, information or clarification, please contact:</a:t>
            </a:r>
          </a:p>
          <a:p>
            <a:pPr lvl="1">
              <a:buFontTx/>
              <a:buNone/>
            </a:pPr>
            <a:r>
              <a:rPr lang="en-AU" altLang="en-US" sz="1800" b="1" dirty="0" smtClean="0">
                <a:solidFill>
                  <a:srgbClr val="C00000"/>
                </a:solidFill>
                <a:hlinkClick r:id="rId3"/>
              </a:rPr>
              <a:t>RSDComms@dmp.wa.gov.au</a:t>
            </a:r>
            <a:endParaRPr lang="en-AU" altLang="en-US" sz="1800" b="1" dirty="0" smtClean="0">
              <a:solidFill>
                <a:srgbClr val="C00000"/>
              </a:solidFill>
            </a:endParaRPr>
          </a:p>
          <a:p>
            <a:pPr lvl="1">
              <a:buFontTx/>
              <a:buNone/>
            </a:pPr>
            <a:r>
              <a:rPr lang="en-AU" altLang="en-US" sz="1800" dirty="0" smtClean="0"/>
              <a:t>or visit</a:t>
            </a:r>
          </a:p>
          <a:p>
            <a:pPr lvl="1">
              <a:buFontTx/>
              <a:buNone/>
            </a:pPr>
            <a:r>
              <a:rPr lang="en-AU" altLang="en-US" sz="1800" b="1" dirty="0" smtClean="0">
                <a:solidFill>
                  <a:srgbClr val="C00000"/>
                </a:solidFill>
                <a:hlinkClick r:id="rId4"/>
              </a:rPr>
              <a:t>www.dmp.wa.gov.au/ResourcesSafety</a:t>
            </a:r>
            <a:endParaRPr lang="en-AU" altLang="en-US" sz="1800" b="1" dirty="0" smtClean="0">
              <a:solidFill>
                <a:srgbClr val="C00000"/>
              </a:solidFill>
            </a:endParaRPr>
          </a:p>
          <a:p>
            <a:endParaRPr lang="en-AU" altLang="en-US" dirty="0" smtClean="0"/>
          </a:p>
        </p:txBody>
      </p:sp>
      <p:sp>
        <p:nvSpPr>
          <p:cNvPr id="47108"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fontAlgn="base">
              <a:spcBef>
                <a:spcPct val="0"/>
              </a:spcBef>
              <a:spcAft>
                <a:spcPct val="0"/>
              </a:spcAft>
              <a:defRPr>
                <a:solidFill>
                  <a:schemeClr val="tx1"/>
                </a:solidFill>
                <a:latin typeface="Arial" charset="0"/>
                <a:ea typeface="ＭＳ Ｐゴシック" pitchFamily="34" charset="-128"/>
              </a:defRPr>
            </a:lvl6pPr>
            <a:lvl7pPr marL="2971800" indent="-228600" fontAlgn="base">
              <a:spcBef>
                <a:spcPct val="0"/>
              </a:spcBef>
              <a:spcAft>
                <a:spcPct val="0"/>
              </a:spcAft>
              <a:defRPr>
                <a:solidFill>
                  <a:schemeClr val="tx1"/>
                </a:solidFill>
                <a:latin typeface="Arial" charset="0"/>
                <a:ea typeface="ＭＳ Ｐゴシック" pitchFamily="34" charset="-128"/>
              </a:defRPr>
            </a:lvl7pPr>
            <a:lvl8pPr marL="3429000" indent="-228600" fontAlgn="base">
              <a:spcBef>
                <a:spcPct val="0"/>
              </a:spcBef>
              <a:spcAft>
                <a:spcPct val="0"/>
              </a:spcAft>
              <a:defRPr>
                <a:solidFill>
                  <a:schemeClr val="tx1"/>
                </a:solidFill>
                <a:latin typeface="Arial" charset="0"/>
                <a:ea typeface="ＭＳ Ｐゴシック" pitchFamily="34" charset="-128"/>
              </a:defRPr>
            </a:lvl8pPr>
            <a:lvl9pPr marL="3886200" indent="-228600" fontAlgn="base">
              <a:spcBef>
                <a:spcPct val="0"/>
              </a:spcBef>
              <a:spcAft>
                <a:spcPct val="0"/>
              </a:spcAft>
              <a:defRPr>
                <a:solidFill>
                  <a:schemeClr val="tx1"/>
                </a:solidFill>
                <a:latin typeface="Arial" charset="0"/>
                <a:ea typeface="ＭＳ Ｐゴシック" pitchFamily="34" charset="-128"/>
              </a:defRPr>
            </a:lvl9pPr>
          </a:lstStyle>
          <a:p>
            <a:pPr fontAlgn="base">
              <a:spcBef>
                <a:spcPct val="0"/>
              </a:spcBef>
              <a:spcAft>
                <a:spcPct val="0"/>
              </a:spcAft>
            </a:pPr>
            <a:fld id="{604A8FB3-4815-4236-AC52-BD65269A1869}" type="slidenum">
              <a:rPr lang="en-US" altLang="en-US" smtClean="0">
                <a:solidFill>
                  <a:srgbClr val="CF5E31"/>
                </a:solidFill>
              </a:rPr>
              <a:pPr fontAlgn="base">
                <a:spcBef>
                  <a:spcPct val="0"/>
                </a:spcBef>
                <a:spcAft>
                  <a:spcPct val="0"/>
                </a:spcAft>
              </a:pPr>
              <a:t>1</a:t>
            </a:fld>
            <a:endParaRPr lang="en-US" altLang="en-US" dirty="0" smtClean="0">
              <a:solidFill>
                <a:srgbClr val="CF5E31"/>
              </a:solidFill>
            </a:endParaRPr>
          </a:p>
        </p:txBody>
      </p:sp>
    </p:spTree>
    <p:extLst>
      <p:ext uri="{BB962C8B-B14F-4D97-AF65-F5344CB8AC3E}">
        <p14:creationId xmlns:p14="http://schemas.microsoft.com/office/powerpoint/2010/main" val="2806144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Industry’s performance - How are we travelling?</a:t>
            </a:r>
            <a:endParaRPr lang="en-AU" dirty="0"/>
          </a:p>
        </p:txBody>
      </p:sp>
      <p:graphicFrame>
        <p:nvGraphicFramePr>
          <p:cNvPr id="7" name="Chart 6"/>
          <p:cNvGraphicFramePr>
            <a:graphicFrameLocks/>
          </p:cNvGraphicFramePr>
          <p:nvPr>
            <p:extLst>
              <p:ext uri="{D42A27DB-BD31-4B8C-83A1-F6EECF244321}">
                <p14:modId xmlns:p14="http://schemas.microsoft.com/office/powerpoint/2010/main" val="3735730784"/>
              </p:ext>
            </p:extLst>
          </p:nvPr>
        </p:nvGraphicFramePr>
        <p:xfrm>
          <a:off x="251520" y="1412776"/>
          <a:ext cx="9144000" cy="4900012"/>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0"/>
          </p:nvPr>
        </p:nvSpPr>
        <p:spPr>
          <a:xfrm>
            <a:off x="7885113" y="6524625"/>
            <a:ext cx="1258887" cy="333375"/>
          </a:xfrm>
          <a:noFill/>
        </p:spPr>
        <p:txBody>
          <a:bodyPr/>
          <a:lstStyle/>
          <a:p>
            <a:fld id="{BEA5989D-3E62-4E69-A642-5F29939F8A2F}" type="slidenum">
              <a:rPr lang="en-US" smtClean="0">
                <a:latin typeface="Arial" pitchFamily="34" charset="0"/>
                <a:ea typeface="ＭＳ Ｐゴシック"/>
                <a:cs typeface="ＭＳ Ｐゴシック"/>
              </a:rPr>
              <a:pPr/>
              <a:t>10</a:t>
            </a:fld>
            <a:endParaRPr lang="en-US" dirty="0" smtClean="0">
              <a:latin typeface="Arial" pitchFamily="34" charset="0"/>
              <a:ea typeface="ＭＳ Ｐゴシック"/>
              <a:cs typeface="ＭＳ Ｐゴシック"/>
            </a:endParaRPr>
          </a:p>
        </p:txBody>
      </p:sp>
    </p:spTree>
    <p:extLst>
      <p:ext uri="{BB962C8B-B14F-4D97-AF65-F5344CB8AC3E}">
        <p14:creationId xmlns:p14="http://schemas.microsoft.com/office/powerpoint/2010/main" val="23559509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How are we travelling in recent times?</a:t>
            </a:r>
            <a:endParaRPr lang="en-AU" dirty="0"/>
          </a:p>
        </p:txBody>
      </p:sp>
      <p:graphicFrame>
        <p:nvGraphicFramePr>
          <p:cNvPr id="4" name="Chart 3"/>
          <p:cNvGraphicFramePr>
            <a:graphicFrameLocks/>
          </p:cNvGraphicFramePr>
          <p:nvPr>
            <p:extLst>
              <p:ext uri="{D42A27DB-BD31-4B8C-83A1-F6EECF244321}">
                <p14:modId xmlns:p14="http://schemas.microsoft.com/office/powerpoint/2010/main" val="1123288991"/>
              </p:ext>
            </p:extLst>
          </p:nvPr>
        </p:nvGraphicFramePr>
        <p:xfrm>
          <a:off x="971600" y="1412776"/>
          <a:ext cx="7848872" cy="4896544"/>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1403648" y="1412776"/>
            <a:ext cx="7200800" cy="338554"/>
          </a:xfrm>
          <a:prstGeom prst="rect">
            <a:avLst/>
          </a:prstGeom>
        </p:spPr>
        <p:txBody>
          <a:bodyPr wrap="square">
            <a:spAutoFit/>
          </a:bodyPr>
          <a:lstStyle/>
          <a:p>
            <a:pPr>
              <a:defRPr sz="1800" b="0" i="0" u="none" strike="noStrike" kern="1200" baseline="0">
                <a:solidFill>
                  <a:prstClr val="black"/>
                </a:solidFill>
                <a:latin typeface="+mn-lt"/>
                <a:ea typeface="+mn-ea"/>
                <a:cs typeface="+mn-cs"/>
              </a:defRPr>
            </a:pPr>
            <a:r>
              <a:rPr lang="en-AU" sz="1600" dirty="0">
                <a:solidFill>
                  <a:prstClr val="black"/>
                </a:solidFill>
                <a:latin typeface="Arial"/>
                <a:cs typeface="Arial" pitchFamily="34" charset="0"/>
              </a:rPr>
              <a:t>Fatalities in WA mining industry 2000-2014 (part year to 30 September 2014) </a:t>
            </a:r>
          </a:p>
        </p:txBody>
      </p:sp>
      <p:sp>
        <p:nvSpPr>
          <p:cNvPr id="5" name="Slide Number Placeholder 3"/>
          <p:cNvSpPr>
            <a:spLocks noGrp="1"/>
          </p:cNvSpPr>
          <p:nvPr>
            <p:ph type="sldNum" sz="quarter" idx="10"/>
          </p:nvPr>
        </p:nvSpPr>
        <p:spPr>
          <a:xfrm>
            <a:off x="7885113" y="6524625"/>
            <a:ext cx="1258887" cy="333375"/>
          </a:xfrm>
          <a:noFill/>
        </p:spPr>
        <p:txBody>
          <a:bodyPr/>
          <a:lstStyle/>
          <a:p>
            <a:fld id="{BEA5989D-3E62-4E69-A642-5F29939F8A2F}" type="slidenum">
              <a:rPr lang="en-US" smtClean="0">
                <a:latin typeface="Arial" pitchFamily="34" charset="0"/>
                <a:ea typeface="ＭＳ Ｐゴシック"/>
                <a:cs typeface="ＭＳ Ｐゴシック"/>
              </a:rPr>
              <a:pPr/>
              <a:t>11</a:t>
            </a:fld>
            <a:endParaRPr lang="en-US" dirty="0" smtClean="0">
              <a:latin typeface="Arial" pitchFamily="34" charset="0"/>
              <a:ea typeface="ＭＳ Ｐゴシック"/>
              <a:cs typeface="ＭＳ Ｐゴシック"/>
            </a:endParaRPr>
          </a:p>
        </p:txBody>
      </p:sp>
    </p:spTree>
    <p:extLst>
      <p:ext uri="{BB962C8B-B14F-4D97-AF65-F5344CB8AC3E}">
        <p14:creationId xmlns:p14="http://schemas.microsoft.com/office/powerpoint/2010/main" val="31671895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Since the last Mines Safety Roadshow …</a:t>
            </a:r>
            <a:endParaRPr lang="en-AU" dirty="0"/>
          </a:p>
        </p:txBody>
      </p:sp>
      <p:sp>
        <p:nvSpPr>
          <p:cNvPr id="3" name="Content Placeholder 2"/>
          <p:cNvSpPr>
            <a:spLocks noGrp="1"/>
          </p:cNvSpPr>
          <p:nvPr>
            <p:ph idx="1"/>
          </p:nvPr>
        </p:nvSpPr>
        <p:spPr>
          <a:xfrm>
            <a:off x="685800" y="1340768"/>
            <a:ext cx="7772400" cy="4755232"/>
          </a:xfrm>
        </p:spPr>
        <p:txBody>
          <a:bodyPr/>
          <a:lstStyle/>
          <a:p>
            <a:pPr marL="0" indent="0">
              <a:spcAft>
                <a:spcPts val="1200"/>
              </a:spcAft>
              <a:buNone/>
            </a:pPr>
            <a:r>
              <a:rPr lang="en-AU" dirty="0" smtClean="0"/>
              <a:t>Fatalities</a:t>
            </a:r>
          </a:p>
          <a:p>
            <a:pPr>
              <a:spcAft>
                <a:spcPts val="1200"/>
              </a:spcAft>
            </a:pPr>
            <a:r>
              <a:rPr lang="en-AU" dirty="0" smtClean="0">
                <a:solidFill>
                  <a:srgbClr val="CF5E31"/>
                </a:solidFill>
              </a:rPr>
              <a:t>4 </a:t>
            </a:r>
            <a:r>
              <a:rPr lang="en-AU" dirty="0">
                <a:solidFill>
                  <a:srgbClr val="CF5E31"/>
                </a:solidFill>
              </a:rPr>
              <a:t>December </a:t>
            </a:r>
            <a:r>
              <a:rPr lang="en-AU" dirty="0" smtClean="0">
                <a:solidFill>
                  <a:srgbClr val="CF5E31"/>
                </a:solidFill>
              </a:rPr>
              <a:t>2013 </a:t>
            </a:r>
            <a:r>
              <a:rPr lang="en-AU" dirty="0" smtClean="0"/>
              <a:t>– Telfer TSF, SIR 193</a:t>
            </a:r>
          </a:p>
          <a:p>
            <a:pPr>
              <a:spcAft>
                <a:spcPts val="1200"/>
              </a:spcAft>
            </a:pPr>
            <a:r>
              <a:rPr lang="en-AU" dirty="0">
                <a:solidFill>
                  <a:srgbClr val="CF5E31"/>
                </a:solidFill>
              </a:rPr>
              <a:t>29 December </a:t>
            </a:r>
            <a:r>
              <a:rPr lang="en-AU" dirty="0" smtClean="0">
                <a:solidFill>
                  <a:srgbClr val="CF5E31"/>
                </a:solidFill>
              </a:rPr>
              <a:t>2013 </a:t>
            </a:r>
            <a:r>
              <a:rPr lang="en-AU" dirty="0" smtClean="0"/>
              <a:t>– Christmas Creek workshop, SIR 194</a:t>
            </a:r>
          </a:p>
          <a:p>
            <a:pPr>
              <a:spcAft>
                <a:spcPts val="1200"/>
              </a:spcAft>
            </a:pPr>
            <a:r>
              <a:rPr lang="en-AU" dirty="0">
                <a:solidFill>
                  <a:srgbClr val="CF5E31"/>
                </a:solidFill>
              </a:rPr>
              <a:t>15 February </a:t>
            </a:r>
            <a:r>
              <a:rPr lang="en-AU" dirty="0" smtClean="0">
                <a:solidFill>
                  <a:srgbClr val="CF5E31"/>
                </a:solidFill>
              </a:rPr>
              <a:t>2014 </a:t>
            </a:r>
            <a:r>
              <a:rPr lang="en-AU" dirty="0"/>
              <a:t>– </a:t>
            </a:r>
            <a:r>
              <a:rPr lang="en-AU" dirty="0" smtClean="0"/>
              <a:t>Harlequin underground, SIR 200, MSB 112</a:t>
            </a:r>
          </a:p>
          <a:p>
            <a:pPr>
              <a:spcAft>
                <a:spcPts val="1200"/>
              </a:spcAft>
            </a:pPr>
            <a:r>
              <a:rPr lang="en-AU" smtClean="0">
                <a:solidFill>
                  <a:srgbClr val="CF5E31"/>
                </a:solidFill>
              </a:rPr>
              <a:t>26 </a:t>
            </a:r>
            <a:r>
              <a:rPr lang="en-AU" dirty="0" smtClean="0">
                <a:solidFill>
                  <a:srgbClr val="CF5E31"/>
                </a:solidFill>
              </a:rPr>
              <a:t>May 2014 </a:t>
            </a:r>
            <a:r>
              <a:rPr lang="en-AU" dirty="0" smtClean="0"/>
              <a:t>– Brightstar process building, SIR 203</a:t>
            </a:r>
          </a:p>
          <a:p>
            <a:pPr>
              <a:spcAft>
                <a:spcPts val="1200"/>
              </a:spcAft>
            </a:pPr>
            <a:r>
              <a:rPr lang="en-AU" dirty="0" smtClean="0">
                <a:solidFill>
                  <a:srgbClr val="CF5E31"/>
                </a:solidFill>
              </a:rPr>
              <a:t>29 September 2014 </a:t>
            </a:r>
            <a:r>
              <a:rPr lang="en-AU" dirty="0" smtClean="0"/>
              <a:t>– Worsley Alumina Refinery, under investigation</a:t>
            </a:r>
            <a:endParaRPr lang="en-AU" dirty="0"/>
          </a:p>
        </p:txBody>
      </p:sp>
      <p:sp>
        <p:nvSpPr>
          <p:cNvPr id="4" name="Slide Number Placeholder 3"/>
          <p:cNvSpPr>
            <a:spLocks noGrp="1"/>
          </p:cNvSpPr>
          <p:nvPr>
            <p:ph type="sldNum" sz="quarter" idx="10"/>
          </p:nvPr>
        </p:nvSpPr>
        <p:spPr>
          <a:xfrm>
            <a:off x="7885113" y="6524625"/>
            <a:ext cx="1258887" cy="333375"/>
          </a:xfrm>
          <a:noFill/>
        </p:spPr>
        <p:txBody>
          <a:bodyPr/>
          <a:lstStyle/>
          <a:p>
            <a:fld id="{BEA5989D-3E62-4E69-A642-5F29939F8A2F}" type="slidenum">
              <a:rPr lang="en-US" smtClean="0">
                <a:latin typeface="Arial" pitchFamily="34" charset="0"/>
                <a:ea typeface="ＭＳ Ｐゴシック"/>
                <a:cs typeface="ＭＳ Ｐゴシック"/>
              </a:rPr>
              <a:pPr/>
              <a:t>12</a:t>
            </a:fld>
            <a:endParaRPr lang="en-US" dirty="0" smtClean="0">
              <a:latin typeface="Arial" pitchFamily="34" charset="0"/>
              <a:ea typeface="ＭＳ Ｐゴシック"/>
              <a:cs typeface="ＭＳ Ｐゴシック"/>
            </a:endParaRPr>
          </a:p>
        </p:txBody>
      </p:sp>
    </p:spTree>
    <p:extLst>
      <p:ext uri="{BB962C8B-B14F-4D97-AF65-F5344CB8AC3E}">
        <p14:creationId xmlns:p14="http://schemas.microsoft.com/office/powerpoint/2010/main" val="39047075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9571" name="Content Placeholder 3"/>
          <p:cNvGraphicFramePr>
            <a:graphicFrameLocks noGrp="1"/>
          </p:cNvGraphicFramePr>
          <p:nvPr>
            <p:extLst>
              <p:ext uri="{D42A27DB-BD31-4B8C-83A1-F6EECF244321}">
                <p14:modId xmlns:p14="http://schemas.microsoft.com/office/powerpoint/2010/main" val="3159085064"/>
              </p:ext>
            </p:extLst>
          </p:nvPr>
        </p:nvGraphicFramePr>
        <p:xfrm>
          <a:off x="544513" y="1514475"/>
          <a:ext cx="8235950" cy="4451350"/>
        </p:xfrm>
        <a:graphic>
          <a:graphicData uri="http://schemas.openxmlformats.org/presentationml/2006/ole">
            <mc:AlternateContent xmlns:mc="http://schemas.openxmlformats.org/markup-compatibility/2006">
              <mc:Choice xmlns:v="urn:schemas-microsoft-com:vml" Requires="v">
                <p:oleObj spid="_x0000_s11330" name="Worksheet" r:id="rId5" imgW="8162976" imgH="3819575" progId="Excel.Sheet.8">
                  <p:embed/>
                </p:oleObj>
              </mc:Choice>
              <mc:Fallback>
                <p:oleObj name="Worksheet" r:id="rId5" imgW="8162976" imgH="3819575" progId="Excel.Sheet.8">
                  <p:embed/>
                  <p:pic>
                    <p:nvPicPr>
                      <p:cNvPr id="0" name=""/>
                      <p:cNvPicPr>
                        <a:picLocks noGrp="1" noChangeArrowheads="1"/>
                      </p:cNvPicPr>
                      <p:nvPr/>
                    </p:nvPicPr>
                    <p:blipFill>
                      <a:blip r:embed="rId6"/>
                      <a:srcRect/>
                      <a:stretch>
                        <a:fillRect/>
                      </a:stretch>
                    </p:blipFill>
                    <p:spPr bwMode="auto">
                      <a:xfrm>
                        <a:off x="544513" y="1514475"/>
                        <a:ext cx="8235950" cy="4451350"/>
                      </a:xfrm>
                      <a:prstGeom prst="rect">
                        <a:avLst/>
                      </a:prstGeom>
                      <a:noFill/>
                      <a:extLst/>
                    </p:spPr>
                  </p:pic>
                </p:oleObj>
              </mc:Fallback>
            </mc:AlternateContent>
          </a:graphicData>
        </a:graphic>
      </p:graphicFrame>
      <p:sp>
        <p:nvSpPr>
          <p:cNvPr id="1027" name="Title 1"/>
          <p:cNvSpPr>
            <a:spLocks noGrp="1"/>
          </p:cNvSpPr>
          <p:nvPr>
            <p:ph type="title"/>
          </p:nvPr>
        </p:nvSpPr>
        <p:spPr>
          <a:xfrm>
            <a:off x="685800" y="228600"/>
            <a:ext cx="8710736" cy="1143000"/>
          </a:xfrm>
        </p:spPr>
        <p:txBody>
          <a:bodyPr/>
          <a:lstStyle/>
          <a:p>
            <a:r>
              <a:rPr lang="en-AU" dirty="0"/>
              <a:t>Number of serious injuries per million hours </a:t>
            </a:r>
            <a:r>
              <a:rPr lang="en-AU" dirty="0" smtClean="0"/>
              <a:t>worked</a:t>
            </a:r>
          </a:p>
        </p:txBody>
      </p:sp>
      <p:sp>
        <p:nvSpPr>
          <p:cNvPr id="1028" name="Slide Number Placeholder 3"/>
          <p:cNvSpPr>
            <a:spLocks noGrp="1"/>
          </p:cNvSpPr>
          <p:nvPr>
            <p:ph type="sldNum" sz="quarter" idx="10"/>
          </p:nvPr>
        </p:nvSpPr>
        <p:spPr>
          <a:noFill/>
        </p:spPr>
        <p:txBody>
          <a:bodyPr/>
          <a:lstStyle/>
          <a:p>
            <a:fld id="{BEA5989D-3E62-4E69-A642-5F29939F8A2F}" type="slidenum">
              <a:rPr lang="en-US" smtClean="0">
                <a:latin typeface="Arial" pitchFamily="34" charset="0"/>
                <a:ea typeface="ＭＳ Ｐゴシック"/>
                <a:cs typeface="ＭＳ Ｐゴシック"/>
              </a:rPr>
              <a:pPr/>
              <a:t>13</a:t>
            </a:fld>
            <a:endParaRPr lang="en-US" dirty="0" smtClean="0">
              <a:latin typeface="Arial" pitchFamily="34" charset="0"/>
              <a:ea typeface="ＭＳ Ｐゴシック"/>
              <a:cs typeface="ＭＳ Ｐゴシック"/>
            </a:endParaRPr>
          </a:p>
        </p:txBody>
      </p:sp>
      <p:sp>
        <p:nvSpPr>
          <p:cNvPr id="4" name="Right Bracket 3"/>
          <p:cNvSpPr/>
          <p:nvPr/>
        </p:nvSpPr>
        <p:spPr bwMode="auto">
          <a:xfrm>
            <a:off x="8244409" y="4149080"/>
            <a:ext cx="160850" cy="1179218"/>
          </a:xfrm>
          <a:prstGeom prst="rightBracke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AU" dirty="0" smtClean="0">
              <a:solidFill>
                <a:prstClr val="black"/>
              </a:solidFill>
              <a:latin typeface="Arial" charset="0"/>
              <a:ea typeface="ＭＳ Ｐゴシック" pitchFamily="-124" charset="-128"/>
            </a:endParaRPr>
          </a:p>
        </p:txBody>
      </p:sp>
      <p:sp>
        <p:nvSpPr>
          <p:cNvPr id="3" name="TextBox 2"/>
          <p:cNvSpPr txBox="1"/>
          <p:nvPr/>
        </p:nvSpPr>
        <p:spPr>
          <a:xfrm rot="21600000">
            <a:off x="4427984" y="4581128"/>
            <a:ext cx="3357838" cy="442674"/>
          </a:xfrm>
          <a:prstGeom prst="roundRect">
            <a:avLst/>
          </a:prstGeom>
          <a:solidFill>
            <a:srgbClr val="FF0000"/>
          </a:solidFill>
          <a:ln>
            <a:solidFill>
              <a:srgbClr val="FF0000"/>
            </a:solidFill>
          </a:ln>
          <a:effectLst>
            <a:softEdge rad="12700"/>
          </a:effectLst>
        </p:spPr>
        <p:txBody>
          <a:bodyPr wrap="square" rtlCol="0">
            <a:spAutoFit/>
          </a:bodyPr>
          <a:lstStyle/>
          <a:p>
            <a:pPr algn="ctr"/>
            <a:r>
              <a:rPr lang="en-AU" sz="2000" b="1" dirty="0" smtClean="0">
                <a:solidFill>
                  <a:prstClr val="white"/>
                </a:solidFill>
              </a:rPr>
              <a:t>Are we closing the gap?</a:t>
            </a:r>
            <a:endParaRPr lang="en-AU" sz="2000" b="1" dirty="0">
              <a:solidFill>
                <a:prstClr val="white"/>
              </a:solidFill>
            </a:endParaRPr>
          </a:p>
        </p:txBody>
      </p:sp>
      <p:sp>
        <p:nvSpPr>
          <p:cNvPr id="7" name="TextBox 6"/>
          <p:cNvSpPr txBox="1"/>
          <p:nvPr/>
        </p:nvSpPr>
        <p:spPr>
          <a:xfrm>
            <a:off x="144016" y="2492896"/>
            <a:ext cx="430887" cy="1535306"/>
          </a:xfrm>
          <a:prstGeom prst="rect">
            <a:avLst/>
          </a:prstGeom>
          <a:noFill/>
        </p:spPr>
        <p:txBody>
          <a:bodyPr vert="vert270" wrap="square" rtlCol="0">
            <a:spAutoFit/>
          </a:bodyPr>
          <a:lstStyle/>
          <a:p>
            <a:r>
              <a:rPr lang="en-AU" sz="1600" dirty="0" smtClean="0">
                <a:solidFill>
                  <a:prstClr val="black"/>
                </a:solidFill>
              </a:rPr>
              <a:t>Serious LTIFR</a:t>
            </a:r>
            <a:endParaRPr lang="en-AU" sz="1600" dirty="0">
              <a:solidFill>
                <a:prstClr val="black"/>
              </a:solidFill>
            </a:endParaRPr>
          </a:p>
        </p:txBody>
      </p:sp>
      <p:sp>
        <p:nvSpPr>
          <p:cNvPr id="8" name="TextBox 7"/>
          <p:cNvSpPr txBox="1"/>
          <p:nvPr/>
        </p:nvSpPr>
        <p:spPr>
          <a:xfrm rot="21600000">
            <a:off x="7884369" y="4581128"/>
            <a:ext cx="1285897" cy="442674"/>
          </a:xfrm>
          <a:prstGeom prst="roundRect">
            <a:avLst/>
          </a:prstGeom>
          <a:solidFill>
            <a:srgbClr val="FF0000"/>
          </a:solidFill>
          <a:ln>
            <a:solidFill>
              <a:srgbClr val="FF0000"/>
            </a:solidFill>
          </a:ln>
          <a:effectLst>
            <a:softEdge rad="12700"/>
          </a:effectLst>
        </p:spPr>
        <p:txBody>
          <a:bodyPr wrap="square" rtlCol="0">
            <a:spAutoFit/>
          </a:bodyPr>
          <a:lstStyle/>
          <a:p>
            <a:pPr algn="ctr"/>
            <a:r>
              <a:rPr lang="en-AU" sz="2000" b="1" dirty="0" smtClean="0">
                <a:solidFill>
                  <a:prstClr val="white"/>
                </a:solidFill>
              </a:rPr>
              <a:t>Not yet</a:t>
            </a:r>
          </a:p>
        </p:txBody>
      </p:sp>
    </p:spTree>
    <p:extLst>
      <p:ext uri="{BB962C8B-B14F-4D97-AF65-F5344CB8AC3E}">
        <p14:creationId xmlns:p14="http://schemas.microsoft.com/office/powerpoint/2010/main" val="179158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100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Nature of serious injuries reported for 2013-14</a:t>
            </a:r>
            <a:endParaRPr lang="en-AU" dirty="0"/>
          </a:p>
        </p:txBody>
      </p:sp>
      <p:graphicFrame>
        <p:nvGraphicFramePr>
          <p:cNvPr id="4" name="Chart 3"/>
          <p:cNvGraphicFramePr>
            <a:graphicFrameLocks/>
          </p:cNvGraphicFramePr>
          <p:nvPr>
            <p:extLst>
              <p:ext uri="{D42A27DB-BD31-4B8C-83A1-F6EECF244321}">
                <p14:modId xmlns:p14="http://schemas.microsoft.com/office/powerpoint/2010/main" val="2637226203"/>
              </p:ext>
            </p:extLst>
          </p:nvPr>
        </p:nvGraphicFramePr>
        <p:xfrm>
          <a:off x="1043609" y="1412777"/>
          <a:ext cx="7704856" cy="475252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1547664" y="6165304"/>
            <a:ext cx="7200800" cy="338554"/>
          </a:xfrm>
          <a:prstGeom prst="rect">
            <a:avLst/>
          </a:prstGeom>
        </p:spPr>
        <p:txBody>
          <a:bodyPr wrap="square">
            <a:spAutoFit/>
          </a:bodyPr>
          <a:lstStyle/>
          <a:p>
            <a:pPr algn="ctr">
              <a:defRPr sz="1800" b="0" i="0" u="none" strike="noStrike" kern="1200" baseline="0">
                <a:solidFill>
                  <a:prstClr val="black"/>
                </a:solidFill>
                <a:latin typeface="+mn-lt"/>
                <a:ea typeface="+mn-ea"/>
                <a:cs typeface="+mn-cs"/>
              </a:defRPr>
            </a:pPr>
            <a:r>
              <a:rPr lang="en-AU" sz="1600" dirty="0" smtClean="0">
                <a:solidFill>
                  <a:prstClr val="black"/>
                </a:solidFill>
                <a:latin typeface="Arial"/>
                <a:cs typeface="Arial" pitchFamily="34" charset="0"/>
              </a:rPr>
              <a:t>Number of serious LTIs</a:t>
            </a:r>
            <a:endParaRPr lang="en-AU" sz="1600" dirty="0">
              <a:solidFill>
                <a:prstClr val="black"/>
              </a:solidFill>
              <a:latin typeface="Arial"/>
              <a:cs typeface="Arial" pitchFamily="34" charset="0"/>
            </a:endParaRPr>
          </a:p>
        </p:txBody>
      </p:sp>
      <p:sp>
        <p:nvSpPr>
          <p:cNvPr id="6" name="Slide Number Placeholder 3"/>
          <p:cNvSpPr>
            <a:spLocks noGrp="1"/>
          </p:cNvSpPr>
          <p:nvPr>
            <p:ph type="sldNum" sz="quarter" idx="10"/>
          </p:nvPr>
        </p:nvSpPr>
        <p:spPr>
          <a:xfrm>
            <a:off x="7885113" y="6524625"/>
            <a:ext cx="1258887" cy="333375"/>
          </a:xfrm>
          <a:noFill/>
        </p:spPr>
        <p:txBody>
          <a:bodyPr/>
          <a:lstStyle/>
          <a:p>
            <a:fld id="{BEA5989D-3E62-4E69-A642-5F29939F8A2F}" type="slidenum">
              <a:rPr lang="en-US" smtClean="0">
                <a:latin typeface="Arial" pitchFamily="34" charset="0"/>
                <a:ea typeface="ＭＳ Ｐゴシック"/>
                <a:cs typeface="ＭＳ Ｐゴシック"/>
              </a:rPr>
              <a:pPr/>
              <a:t>14</a:t>
            </a:fld>
            <a:endParaRPr lang="en-US" dirty="0" smtClean="0">
              <a:latin typeface="Arial" pitchFamily="34" charset="0"/>
              <a:ea typeface="ＭＳ Ｐゴシック"/>
              <a:cs typeface="ＭＳ Ｐゴシック"/>
            </a:endParaRPr>
          </a:p>
        </p:txBody>
      </p:sp>
    </p:spTree>
    <p:extLst>
      <p:ext uri="{BB962C8B-B14F-4D97-AF65-F5344CB8AC3E}">
        <p14:creationId xmlns:p14="http://schemas.microsoft.com/office/powerpoint/2010/main" val="3920076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16632"/>
            <a:ext cx="7772400" cy="1143000"/>
          </a:xfrm>
        </p:spPr>
        <p:txBody>
          <a:bodyPr/>
          <a:lstStyle/>
          <a:p>
            <a:r>
              <a:rPr lang="en-AU" dirty="0" smtClean="0"/>
              <a:t>Location of accident involving serious injury reported for 2013-14</a:t>
            </a:r>
            <a:endParaRPr lang="en-AU" dirty="0"/>
          </a:p>
        </p:txBody>
      </p:sp>
      <p:sp>
        <p:nvSpPr>
          <p:cNvPr id="5" name="Rectangle 4"/>
          <p:cNvSpPr/>
          <p:nvPr/>
        </p:nvSpPr>
        <p:spPr>
          <a:xfrm>
            <a:off x="1547664" y="6165304"/>
            <a:ext cx="7200800" cy="338554"/>
          </a:xfrm>
          <a:prstGeom prst="rect">
            <a:avLst/>
          </a:prstGeom>
        </p:spPr>
        <p:txBody>
          <a:bodyPr wrap="square">
            <a:spAutoFit/>
          </a:bodyPr>
          <a:lstStyle/>
          <a:p>
            <a:pPr algn="ctr">
              <a:defRPr sz="1800" b="0" i="0" u="none" strike="noStrike" kern="1200" baseline="0">
                <a:solidFill>
                  <a:prstClr val="black"/>
                </a:solidFill>
                <a:latin typeface="+mn-lt"/>
                <a:ea typeface="+mn-ea"/>
                <a:cs typeface="+mn-cs"/>
              </a:defRPr>
            </a:pPr>
            <a:r>
              <a:rPr lang="en-AU" sz="1600" dirty="0" smtClean="0">
                <a:solidFill>
                  <a:prstClr val="black"/>
                </a:solidFill>
                <a:latin typeface="Arial"/>
                <a:cs typeface="Arial" pitchFamily="34" charset="0"/>
              </a:rPr>
              <a:t>Number of serious LTIs</a:t>
            </a:r>
            <a:endParaRPr lang="en-AU" sz="1600" dirty="0">
              <a:solidFill>
                <a:prstClr val="black"/>
              </a:solidFill>
              <a:latin typeface="Arial"/>
              <a:cs typeface="Arial"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3863979536"/>
              </p:ext>
            </p:extLst>
          </p:nvPr>
        </p:nvGraphicFramePr>
        <p:xfrm>
          <a:off x="1403648" y="1260106"/>
          <a:ext cx="7128792" cy="4880010"/>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3"/>
          <p:cNvSpPr>
            <a:spLocks noGrp="1"/>
          </p:cNvSpPr>
          <p:nvPr>
            <p:ph type="sldNum" sz="quarter" idx="10"/>
          </p:nvPr>
        </p:nvSpPr>
        <p:spPr>
          <a:xfrm>
            <a:off x="7885113" y="6524625"/>
            <a:ext cx="1258887" cy="333375"/>
          </a:xfrm>
          <a:noFill/>
        </p:spPr>
        <p:txBody>
          <a:bodyPr/>
          <a:lstStyle/>
          <a:p>
            <a:fld id="{BEA5989D-3E62-4E69-A642-5F29939F8A2F}" type="slidenum">
              <a:rPr lang="en-US" smtClean="0">
                <a:latin typeface="Arial" pitchFamily="34" charset="0"/>
                <a:ea typeface="ＭＳ Ｐゴシック"/>
                <a:cs typeface="ＭＳ Ｐゴシック"/>
              </a:rPr>
              <a:pPr/>
              <a:t>15</a:t>
            </a:fld>
            <a:endParaRPr lang="en-US" dirty="0" smtClean="0">
              <a:latin typeface="Arial" pitchFamily="34" charset="0"/>
              <a:ea typeface="ＭＳ Ｐゴシック"/>
              <a:cs typeface="ＭＳ Ｐゴシック"/>
            </a:endParaRPr>
          </a:p>
        </p:txBody>
      </p:sp>
    </p:spTree>
    <p:extLst>
      <p:ext uri="{BB962C8B-B14F-4D97-AF65-F5344CB8AC3E}">
        <p14:creationId xmlns:p14="http://schemas.microsoft.com/office/powerpoint/2010/main" val="42527808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7772400" cy="1143000"/>
          </a:xfrm>
        </p:spPr>
        <p:txBody>
          <a:bodyPr/>
          <a:lstStyle/>
          <a:p>
            <a:r>
              <a:rPr lang="en-AU" dirty="0"/>
              <a:t>Number of </a:t>
            </a:r>
            <a:r>
              <a:rPr lang="en-AU" dirty="0" smtClean="0"/>
              <a:t>disabling (restricted work) injuries </a:t>
            </a:r>
            <a:r>
              <a:rPr lang="en-AU" dirty="0"/>
              <a:t>per million hours worked</a:t>
            </a:r>
          </a:p>
        </p:txBody>
      </p:sp>
      <p:graphicFrame>
        <p:nvGraphicFramePr>
          <p:cNvPr id="4" name="Object 3"/>
          <p:cNvGraphicFramePr>
            <a:graphicFrameLocks noGrp="1"/>
          </p:cNvGraphicFramePr>
          <p:nvPr>
            <p:extLst>
              <p:ext uri="{D42A27DB-BD31-4B8C-83A1-F6EECF244321}">
                <p14:modId xmlns:p14="http://schemas.microsoft.com/office/powerpoint/2010/main" val="3002670315"/>
              </p:ext>
            </p:extLst>
          </p:nvPr>
        </p:nvGraphicFramePr>
        <p:xfrm>
          <a:off x="899592" y="1484784"/>
          <a:ext cx="8039744" cy="4244975"/>
        </p:xfrm>
        <a:graphic>
          <a:graphicData uri="http://schemas.openxmlformats.org/presentationml/2006/ole">
            <mc:AlternateContent xmlns:mc="http://schemas.openxmlformats.org/markup-compatibility/2006">
              <mc:Choice xmlns:v="urn:schemas-microsoft-com:vml" Requires="v">
                <p:oleObj spid="_x0000_s12353" name="Worksheet" r:id="rId5" imgW="8191626" imgH="3962355" progId="Excel.Sheet.8">
                  <p:embed/>
                </p:oleObj>
              </mc:Choice>
              <mc:Fallback>
                <p:oleObj name="Worksheet" r:id="rId5" imgW="8191626" imgH="3962355" progId="Excel.Sheet.8">
                  <p:embed/>
                  <p:pic>
                    <p:nvPicPr>
                      <p:cNvPr id="0" name=""/>
                      <p:cNvPicPr>
                        <a:picLocks noGrp="1" noChangeArrowheads="1"/>
                      </p:cNvPicPr>
                      <p:nvPr/>
                    </p:nvPicPr>
                    <p:blipFill>
                      <a:blip r:embed="rId6"/>
                      <a:srcRect/>
                      <a:stretch>
                        <a:fillRect/>
                      </a:stretch>
                    </p:blipFill>
                    <p:spPr bwMode="auto">
                      <a:xfrm>
                        <a:off x="899592" y="1484784"/>
                        <a:ext cx="8039744" cy="4244975"/>
                      </a:xfrm>
                      <a:prstGeom prst="rect">
                        <a:avLst/>
                      </a:prstGeom>
                      <a:noFill/>
                      <a:ln>
                        <a:noFill/>
                      </a:ln>
                      <a:extLst/>
                    </p:spPr>
                  </p:pic>
                </p:oleObj>
              </mc:Fallback>
            </mc:AlternateContent>
          </a:graphicData>
        </a:graphic>
      </p:graphicFrame>
      <p:sp>
        <p:nvSpPr>
          <p:cNvPr id="5" name="TextBox 4"/>
          <p:cNvSpPr txBox="1"/>
          <p:nvPr/>
        </p:nvSpPr>
        <p:spPr>
          <a:xfrm>
            <a:off x="441365" y="2132856"/>
            <a:ext cx="430887" cy="2831450"/>
          </a:xfrm>
          <a:prstGeom prst="rect">
            <a:avLst/>
          </a:prstGeom>
          <a:noFill/>
        </p:spPr>
        <p:txBody>
          <a:bodyPr vert="vert270" wrap="square" rtlCol="0">
            <a:spAutoFit/>
          </a:bodyPr>
          <a:lstStyle/>
          <a:p>
            <a:r>
              <a:rPr lang="en-AU" sz="1600" dirty="0" smtClean="0">
                <a:solidFill>
                  <a:prstClr val="black"/>
                </a:solidFill>
              </a:rPr>
              <a:t>Disabling injury frequency rate</a:t>
            </a:r>
            <a:endParaRPr lang="en-AU" sz="1600" dirty="0">
              <a:solidFill>
                <a:prstClr val="black"/>
              </a:solidFill>
            </a:endParaRPr>
          </a:p>
        </p:txBody>
      </p:sp>
      <p:sp>
        <p:nvSpPr>
          <p:cNvPr id="6" name="Slide Number Placeholder 3"/>
          <p:cNvSpPr>
            <a:spLocks noGrp="1"/>
          </p:cNvSpPr>
          <p:nvPr>
            <p:ph type="sldNum" sz="quarter" idx="10"/>
          </p:nvPr>
        </p:nvSpPr>
        <p:spPr>
          <a:xfrm>
            <a:off x="7885113" y="6524625"/>
            <a:ext cx="1258887" cy="333375"/>
          </a:xfrm>
          <a:noFill/>
        </p:spPr>
        <p:txBody>
          <a:bodyPr/>
          <a:lstStyle/>
          <a:p>
            <a:fld id="{BEA5989D-3E62-4E69-A642-5F29939F8A2F}" type="slidenum">
              <a:rPr lang="en-US" smtClean="0">
                <a:latin typeface="Arial" pitchFamily="34" charset="0"/>
                <a:ea typeface="ＭＳ Ｐゴシック"/>
                <a:cs typeface="ＭＳ Ｐゴシック"/>
              </a:rPr>
              <a:pPr/>
              <a:t>16</a:t>
            </a:fld>
            <a:endParaRPr lang="en-US" dirty="0" smtClean="0">
              <a:latin typeface="Arial" pitchFamily="34" charset="0"/>
              <a:ea typeface="ＭＳ Ｐゴシック"/>
              <a:cs typeface="ＭＳ Ｐゴシック"/>
            </a:endParaRPr>
          </a:p>
        </p:txBody>
      </p:sp>
    </p:spTree>
    <p:extLst>
      <p:ext uri="{BB962C8B-B14F-4D97-AF65-F5344CB8AC3E}">
        <p14:creationId xmlns:p14="http://schemas.microsoft.com/office/powerpoint/2010/main" val="247438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sz="2400" dirty="0" smtClean="0">
                <a:solidFill>
                  <a:schemeClr val="tx1"/>
                </a:solidFill>
              </a:rPr>
              <a:t>2,376 incidents reported for July 2013 to June 2014</a:t>
            </a:r>
            <a:endParaRPr lang="en-AU" sz="2400" dirty="0">
              <a:solidFill>
                <a:schemeClr val="tx1"/>
              </a:solidFill>
            </a:endParaRPr>
          </a:p>
        </p:txBody>
      </p:sp>
      <p:graphicFrame>
        <p:nvGraphicFramePr>
          <p:cNvPr id="6" name="Chart 5"/>
          <p:cNvGraphicFramePr>
            <a:graphicFrameLocks/>
          </p:cNvGraphicFramePr>
          <p:nvPr>
            <p:extLst>
              <p:ext uri="{D42A27DB-BD31-4B8C-83A1-F6EECF244321}">
                <p14:modId xmlns:p14="http://schemas.microsoft.com/office/powerpoint/2010/main" val="965340605"/>
              </p:ext>
            </p:extLst>
          </p:nvPr>
        </p:nvGraphicFramePr>
        <p:xfrm>
          <a:off x="467544" y="1484784"/>
          <a:ext cx="8492222"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3"/>
          <p:cNvSpPr>
            <a:spLocks noGrp="1"/>
          </p:cNvSpPr>
          <p:nvPr>
            <p:ph type="sldNum" sz="quarter" idx="10"/>
          </p:nvPr>
        </p:nvSpPr>
        <p:spPr>
          <a:xfrm>
            <a:off x="7885113" y="6524625"/>
            <a:ext cx="1258887" cy="333375"/>
          </a:xfrm>
          <a:noFill/>
        </p:spPr>
        <p:txBody>
          <a:bodyPr/>
          <a:lstStyle/>
          <a:p>
            <a:fld id="{BEA5989D-3E62-4E69-A642-5F29939F8A2F}" type="slidenum">
              <a:rPr lang="en-US" smtClean="0">
                <a:latin typeface="Arial" pitchFamily="34" charset="0"/>
                <a:ea typeface="ＭＳ Ｐゴシック"/>
                <a:cs typeface="ＭＳ Ｐゴシック"/>
              </a:rPr>
              <a:pPr/>
              <a:t>17</a:t>
            </a:fld>
            <a:endParaRPr lang="en-US" dirty="0" smtClean="0">
              <a:latin typeface="Arial" pitchFamily="34" charset="0"/>
              <a:ea typeface="ＭＳ Ｐゴシック"/>
              <a:cs typeface="ＭＳ Ｐゴシック"/>
            </a:endParaRPr>
          </a:p>
        </p:txBody>
      </p:sp>
    </p:spTree>
    <p:extLst>
      <p:ext uri="{BB962C8B-B14F-4D97-AF65-F5344CB8AC3E}">
        <p14:creationId xmlns:p14="http://schemas.microsoft.com/office/powerpoint/2010/main" val="39980711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18</a:t>
            </a:fld>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1800" y="332656"/>
            <a:ext cx="4081312" cy="57707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203935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800" dirty="0" smtClean="0"/>
              <a:t>Ten critical factors – multiple fatalities</a:t>
            </a:r>
            <a:endParaRPr lang="en-AU" sz="2800" dirty="0"/>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19</a:t>
            </a:fld>
            <a:endParaRPr lang="en-US" dirty="0"/>
          </a:p>
        </p:txBody>
      </p:sp>
      <p:graphicFrame>
        <p:nvGraphicFramePr>
          <p:cNvPr id="40" name="Diagram 39"/>
          <p:cNvGraphicFramePr/>
          <p:nvPr>
            <p:extLst>
              <p:ext uri="{D42A27DB-BD31-4B8C-83A1-F6EECF244321}">
                <p14:modId xmlns:p14="http://schemas.microsoft.com/office/powerpoint/2010/main" val="4264981179"/>
              </p:ext>
            </p:extLst>
          </p:nvPr>
        </p:nvGraphicFramePr>
        <p:xfrm>
          <a:off x="0" y="1196752"/>
          <a:ext cx="4536000" cy="4968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p:cNvGraphicFramePr/>
          <p:nvPr>
            <p:extLst>
              <p:ext uri="{D42A27DB-BD31-4B8C-83A1-F6EECF244321}">
                <p14:modId xmlns:p14="http://schemas.microsoft.com/office/powerpoint/2010/main" val="3481233138"/>
              </p:ext>
            </p:extLst>
          </p:nvPr>
        </p:nvGraphicFramePr>
        <p:xfrm>
          <a:off x="4494796" y="1196752"/>
          <a:ext cx="4536000" cy="4968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0266248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3"/>
          <p:cNvSpPr>
            <a:spLocks noGrp="1"/>
          </p:cNvSpPr>
          <p:nvPr>
            <p:ph type="title"/>
          </p:nvPr>
        </p:nvSpPr>
        <p:spPr/>
        <p:txBody>
          <a:bodyPr/>
          <a:lstStyle/>
          <a:p>
            <a:r>
              <a:rPr lang="en-AU" dirty="0">
                <a:solidFill>
                  <a:srgbClr val="CF5E31"/>
                </a:solidFill>
              </a:rPr>
              <a:t>What’s happening </a:t>
            </a:r>
            <a:r>
              <a:rPr lang="en-AU" dirty="0" smtClean="0">
                <a:solidFill>
                  <a:srgbClr val="CF5E31"/>
                </a:solidFill>
              </a:rPr>
              <a:t>in mines safety in WA?</a:t>
            </a:r>
          </a:p>
        </p:txBody>
      </p:sp>
      <p:sp>
        <p:nvSpPr>
          <p:cNvPr id="60419" name="Subtitle 4"/>
          <p:cNvSpPr>
            <a:spLocks noGrp="1"/>
          </p:cNvSpPr>
          <p:nvPr>
            <p:ph idx="1"/>
          </p:nvPr>
        </p:nvSpPr>
        <p:spPr>
          <a:xfrm>
            <a:off x="539552" y="1600200"/>
            <a:ext cx="8424936" cy="4495800"/>
          </a:xfrm>
        </p:spPr>
        <p:txBody>
          <a:bodyPr/>
          <a:lstStyle/>
          <a:p>
            <a:pPr>
              <a:buFontTx/>
              <a:buNone/>
              <a:defRPr/>
            </a:pPr>
            <a:endParaRPr lang="en-AU" dirty="0" smtClean="0">
              <a:cs typeface="+mn-cs"/>
            </a:endParaRPr>
          </a:p>
          <a:p>
            <a:pPr>
              <a:buFontTx/>
              <a:buNone/>
              <a:defRPr/>
            </a:pPr>
            <a:endParaRPr lang="en-AU" dirty="0" smtClean="0">
              <a:cs typeface="+mn-cs"/>
            </a:endParaRPr>
          </a:p>
          <a:p>
            <a:pPr>
              <a:buFontTx/>
              <a:buNone/>
              <a:defRPr/>
            </a:pPr>
            <a:endParaRPr lang="en-AU" dirty="0" smtClean="0">
              <a:cs typeface="+mn-cs"/>
            </a:endParaRPr>
          </a:p>
          <a:p>
            <a:pPr>
              <a:buFontTx/>
              <a:buNone/>
              <a:defRPr/>
            </a:pPr>
            <a:endParaRPr lang="en-AU" dirty="0" smtClean="0">
              <a:cs typeface="+mn-cs"/>
            </a:endParaRPr>
          </a:p>
          <a:p>
            <a:pPr>
              <a:buFontTx/>
              <a:buNone/>
              <a:defRPr/>
            </a:pPr>
            <a:endParaRPr lang="en-AU" dirty="0" smtClean="0">
              <a:cs typeface="+mn-cs"/>
            </a:endParaRPr>
          </a:p>
          <a:p>
            <a:pPr>
              <a:buFontTx/>
              <a:buNone/>
              <a:defRPr/>
            </a:pPr>
            <a:endParaRPr lang="en-AU" dirty="0">
              <a:cs typeface="+mn-cs"/>
            </a:endParaRPr>
          </a:p>
          <a:p>
            <a:pPr>
              <a:buFontTx/>
              <a:buNone/>
              <a:defRPr/>
            </a:pPr>
            <a:endParaRPr lang="en-AU" dirty="0" smtClean="0">
              <a:cs typeface="+mn-cs"/>
            </a:endParaRPr>
          </a:p>
          <a:p>
            <a:pPr algn="r">
              <a:buNone/>
            </a:pPr>
            <a:endParaRPr lang="en-AU" sz="2000" dirty="0" smtClean="0"/>
          </a:p>
          <a:p>
            <a:pPr algn="r">
              <a:buNone/>
            </a:pPr>
            <a:endParaRPr lang="en-AU" sz="2000" dirty="0" smtClean="0"/>
          </a:p>
          <a:p>
            <a:pPr algn="r">
              <a:buFontTx/>
              <a:buNone/>
            </a:pPr>
            <a:r>
              <a:rPr lang="en-AU" dirty="0" smtClean="0"/>
              <a:t> </a:t>
            </a:r>
          </a:p>
        </p:txBody>
      </p:sp>
      <p:sp>
        <p:nvSpPr>
          <p:cNvPr id="4" name="Slide Number Placeholder 3"/>
          <p:cNvSpPr>
            <a:spLocks noGrp="1"/>
          </p:cNvSpPr>
          <p:nvPr>
            <p:ph type="sldNum" sz="quarter" idx="10"/>
          </p:nvPr>
        </p:nvSpPr>
        <p:spPr>
          <a:xfrm>
            <a:off x="7885113" y="6524625"/>
            <a:ext cx="1258887" cy="333375"/>
          </a:xfrm>
        </p:spPr>
        <p:txBody>
          <a:bodyPr/>
          <a:lstStyle/>
          <a:p>
            <a:pPr>
              <a:defRPr/>
            </a:pPr>
            <a:fld id="{65F01BBC-B154-426B-B193-7FA9844B8C65}" type="slidenum">
              <a:rPr lang="en-US" smtClean="0"/>
              <a:pPr>
                <a:defRPr/>
              </a:pPr>
              <a:t>2</a:t>
            </a:fld>
            <a:endParaRPr lang="en-US" dirty="0"/>
          </a:p>
        </p:txBody>
      </p:sp>
    </p:spTree>
    <p:extLst>
      <p:ext uri="{BB962C8B-B14F-4D97-AF65-F5344CB8AC3E}">
        <p14:creationId xmlns:p14="http://schemas.microsoft.com/office/powerpoint/2010/main" val="17654373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Seeking safety performance improvement</a:t>
            </a:r>
            <a:endParaRPr lang="en-AU" sz="2800" dirty="0"/>
          </a:p>
        </p:txBody>
      </p:sp>
      <p:sp>
        <p:nvSpPr>
          <p:cNvPr id="4" name="Slide Number Placeholder 3"/>
          <p:cNvSpPr>
            <a:spLocks noGrp="1"/>
          </p:cNvSpPr>
          <p:nvPr>
            <p:ph type="sldNum" sz="quarter" idx="10"/>
          </p:nvPr>
        </p:nvSpPr>
        <p:spPr>
          <a:xfrm>
            <a:off x="7921625" y="6524625"/>
            <a:ext cx="1258887" cy="333375"/>
          </a:xfrm>
        </p:spPr>
        <p:txBody>
          <a:bodyPr/>
          <a:lstStyle/>
          <a:p>
            <a:pPr>
              <a:defRPr/>
            </a:pPr>
            <a:fld id="{65F01BBC-B154-426B-B193-7FA9844B8C65}" type="slidenum">
              <a:rPr lang="en-US" smtClean="0"/>
              <a:pPr>
                <a:defRPr/>
              </a:pPr>
              <a:t>20</a:t>
            </a:fld>
            <a:endParaRPr lang="en-US" dirty="0"/>
          </a:p>
        </p:txBody>
      </p:sp>
      <p:graphicFrame>
        <p:nvGraphicFramePr>
          <p:cNvPr id="5" name="Diagram 4"/>
          <p:cNvGraphicFramePr/>
          <p:nvPr>
            <p:extLst>
              <p:ext uri="{D42A27DB-BD31-4B8C-83A1-F6EECF244321}">
                <p14:modId xmlns:p14="http://schemas.microsoft.com/office/powerpoint/2010/main" val="1331384998"/>
              </p:ext>
            </p:extLst>
          </p:nvPr>
        </p:nvGraphicFramePr>
        <p:xfrm>
          <a:off x="0" y="1340768"/>
          <a:ext cx="9216000"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59755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Learning from a world leader</a:t>
            </a:r>
            <a:endParaRPr lang="en-AU"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94265" y="1600200"/>
            <a:ext cx="6755469" cy="4495800"/>
          </a:xfrm>
        </p:spPr>
      </p:pic>
      <p:sp>
        <p:nvSpPr>
          <p:cNvPr id="5" name="Slide Number Placeholder 3"/>
          <p:cNvSpPr>
            <a:spLocks noGrp="1"/>
          </p:cNvSpPr>
          <p:nvPr>
            <p:ph type="sldNum" sz="quarter" idx="10"/>
          </p:nvPr>
        </p:nvSpPr>
        <p:spPr>
          <a:xfrm>
            <a:off x="7885113" y="6524625"/>
            <a:ext cx="1258887" cy="333375"/>
          </a:xfrm>
          <a:noFill/>
        </p:spPr>
        <p:txBody>
          <a:bodyPr/>
          <a:lstStyle/>
          <a:p>
            <a:fld id="{BEA5989D-3E62-4E69-A642-5F29939F8A2F}" type="slidenum">
              <a:rPr lang="en-US" smtClean="0">
                <a:latin typeface="Arial" pitchFamily="34" charset="0"/>
                <a:ea typeface="ＭＳ Ｐゴシック"/>
                <a:cs typeface="ＭＳ Ｐゴシック"/>
              </a:rPr>
              <a:pPr/>
              <a:t>21</a:t>
            </a:fld>
            <a:endParaRPr lang="en-US" dirty="0" smtClean="0">
              <a:latin typeface="Arial" pitchFamily="34" charset="0"/>
              <a:ea typeface="ＭＳ Ｐゴシック"/>
              <a:cs typeface="ＭＳ Ｐゴシック"/>
            </a:endParaRPr>
          </a:p>
        </p:txBody>
      </p:sp>
    </p:spTree>
    <p:extLst>
      <p:ext uri="{BB962C8B-B14F-4D97-AF65-F5344CB8AC3E}">
        <p14:creationId xmlns:p14="http://schemas.microsoft.com/office/powerpoint/2010/main" val="7735169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Harm-reduction framework for regulators</a:t>
            </a:r>
            <a:endParaRPr lang="en-AU" dirty="0"/>
          </a:p>
        </p:txBody>
      </p:sp>
      <p:sp>
        <p:nvSpPr>
          <p:cNvPr id="3" name="Content Placeholder 2"/>
          <p:cNvSpPr>
            <a:spLocks noGrp="1"/>
          </p:cNvSpPr>
          <p:nvPr>
            <p:ph idx="1"/>
          </p:nvPr>
        </p:nvSpPr>
        <p:spPr>
          <a:xfrm>
            <a:off x="685800" y="1340768"/>
            <a:ext cx="7772400" cy="4755232"/>
          </a:xfrm>
        </p:spPr>
        <p:txBody>
          <a:bodyPr/>
          <a:lstStyle/>
          <a:p>
            <a:r>
              <a:rPr lang="en-AU" dirty="0" smtClean="0"/>
              <a:t>Hazard and </a:t>
            </a:r>
            <a:r>
              <a:rPr lang="en-AU" dirty="0"/>
              <a:t>r</a:t>
            </a:r>
            <a:r>
              <a:rPr lang="en-AU" dirty="0" smtClean="0"/>
              <a:t>isk identification</a:t>
            </a:r>
          </a:p>
          <a:p>
            <a:r>
              <a:rPr lang="en-AU" dirty="0" smtClean="0"/>
              <a:t>Analysis and design of risk mitigation projects</a:t>
            </a:r>
          </a:p>
          <a:p>
            <a:r>
              <a:rPr lang="en-AU" dirty="0" smtClean="0"/>
              <a:t>Implementation </a:t>
            </a:r>
            <a:endParaRPr lang="en-AU" dirty="0"/>
          </a:p>
        </p:txBody>
      </p:sp>
      <p:pic>
        <p:nvPicPr>
          <p:cNvPr id="3079" name="Picture 7" descr="C:\Users\MIGSDHS\AppData\Local\Microsoft\Windows\Temporary Internet Files\Content.IE5\VKWVEYKQ\MC90034075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3360507"/>
            <a:ext cx="2518851" cy="2401813"/>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3"/>
          <p:cNvSpPr>
            <a:spLocks noGrp="1"/>
          </p:cNvSpPr>
          <p:nvPr>
            <p:ph type="sldNum" sz="quarter" idx="10"/>
          </p:nvPr>
        </p:nvSpPr>
        <p:spPr>
          <a:xfrm>
            <a:off x="7885113" y="6524625"/>
            <a:ext cx="1258887" cy="333375"/>
          </a:xfrm>
          <a:noFill/>
        </p:spPr>
        <p:txBody>
          <a:bodyPr/>
          <a:lstStyle/>
          <a:p>
            <a:fld id="{BEA5989D-3E62-4E69-A642-5F29939F8A2F}" type="slidenum">
              <a:rPr lang="en-US" smtClean="0">
                <a:latin typeface="Arial" pitchFamily="34" charset="0"/>
                <a:ea typeface="ＭＳ Ｐゴシック"/>
                <a:cs typeface="ＭＳ Ｐゴシック"/>
              </a:rPr>
              <a:pPr/>
              <a:t>22</a:t>
            </a:fld>
            <a:endParaRPr lang="en-US" dirty="0" smtClean="0">
              <a:latin typeface="Arial" pitchFamily="34" charset="0"/>
              <a:ea typeface="ＭＳ Ｐゴシック"/>
              <a:cs typeface="ＭＳ Ｐゴシック"/>
            </a:endParaRPr>
          </a:p>
        </p:txBody>
      </p:sp>
      <p:pic>
        <p:nvPicPr>
          <p:cNvPr id="7171" name="Picture 3" descr="C:\Program Files (x86)\Microsoft Office\MEDIA\CAGCAT10\j0292982.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5656" y="3273860"/>
            <a:ext cx="2491502" cy="2459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7862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85799" y="228600"/>
            <a:ext cx="8458201" cy="1143000"/>
          </a:xfrm>
        </p:spPr>
        <p:txBody>
          <a:bodyPr>
            <a:normAutofit/>
          </a:bodyPr>
          <a:lstStyle/>
          <a:p>
            <a:r>
              <a:rPr lang="en-AU" dirty="0" smtClean="0"/>
              <a:t>“Bads” versus “Goods” – which approach?</a:t>
            </a:r>
          </a:p>
        </p:txBody>
      </p:sp>
      <p:pic>
        <p:nvPicPr>
          <p:cNvPr id="19459" name="Picture 6" descr="Safety Compliance Cycle v4.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67744" y="1268760"/>
            <a:ext cx="5076825" cy="4673600"/>
          </a:xfrm>
          <a:prstGeom prst="rect">
            <a:avLst/>
          </a:prstGeom>
          <a:noFill/>
          <a:ln w="9525">
            <a:noFill/>
            <a:miter lim="800000"/>
            <a:headEnd/>
            <a:tailEnd/>
          </a:ln>
        </p:spPr>
      </p:pic>
      <p:sp>
        <p:nvSpPr>
          <p:cNvPr id="19460" name="Left Arrow Callout 4"/>
          <p:cNvSpPr>
            <a:spLocks noChangeArrowheads="1"/>
          </p:cNvSpPr>
          <p:nvPr/>
        </p:nvSpPr>
        <p:spPr bwMode="auto">
          <a:xfrm rot="1080000">
            <a:off x="6397243" y="4561722"/>
            <a:ext cx="2439107" cy="1480478"/>
          </a:xfrm>
          <a:prstGeom prst="leftArrowCallout">
            <a:avLst>
              <a:gd name="adj1" fmla="val 25000"/>
              <a:gd name="adj2" fmla="val 25000"/>
              <a:gd name="adj3" fmla="val 25018"/>
              <a:gd name="adj4" fmla="val 64977"/>
            </a:avLst>
          </a:prstGeom>
          <a:solidFill>
            <a:srgbClr val="006600"/>
          </a:solidFill>
          <a:ln w="28575" algn="ctr">
            <a:solidFill>
              <a:schemeClr val="tx1"/>
            </a:solidFill>
            <a:round/>
            <a:headEnd/>
            <a:tailEnd/>
          </a:ln>
        </p:spPr>
        <p:txBody>
          <a:bodyPr/>
          <a:lstStyle/>
          <a:p>
            <a:endParaRPr lang="en-AU" sz="1200" b="1" dirty="0">
              <a:solidFill>
                <a:srgbClr val="FFFFFF"/>
              </a:solidFill>
            </a:endParaRPr>
          </a:p>
          <a:p>
            <a:r>
              <a:rPr lang="en-AU" sz="2000" b="1" dirty="0">
                <a:solidFill>
                  <a:srgbClr val="FFFFFF"/>
                </a:solidFill>
              </a:rPr>
              <a:t>Raise </a:t>
            </a:r>
            <a:r>
              <a:rPr lang="en-AU" sz="2000" b="1" dirty="0" smtClean="0">
                <a:solidFill>
                  <a:srgbClr val="FFFFFF"/>
                </a:solidFill>
              </a:rPr>
              <a:t>awareness, seek compliance</a:t>
            </a:r>
            <a:endParaRPr lang="en-AU" sz="2000" b="1" dirty="0">
              <a:solidFill>
                <a:srgbClr val="FFFFFF"/>
              </a:solidFill>
            </a:endParaRPr>
          </a:p>
        </p:txBody>
      </p:sp>
      <p:sp>
        <p:nvSpPr>
          <p:cNvPr id="19461" name="Left Arrow Callout 5"/>
          <p:cNvSpPr>
            <a:spLocks noChangeArrowheads="1"/>
          </p:cNvSpPr>
          <p:nvPr/>
        </p:nvSpPr>
        <p:spPr bwMode="auto">
          <a:xfrm rot="1080000" flipH="1">
            <a:off x="181113" y="1691797"/>
            <a:ext cx="2344334" cy="1079500"/>
          </a:xfrm>
          <a:prstGeom prst="leftArrowCallout">
            <a:avLst>
              <a:gd name="adj1" fmla="val 25000"/>
              <a:gd name="adj2" fmla="val 25000"/>
              <a:gd name="adj3" fmla="val 25018"/>
              <a:gd name="adj4" fmla="val 64977"/>
            </a:avLst>
          </a:prstGeom>
          <a:solidFill>
            <a:srgbClr val="CC0000"/>
          </a:solidFill>
          <a:ln w="28575" algn="ctr">
            <a:solidFill>
              <a:schemeClr val="tx1"/>
            </a:solidFill>
            <a:round/>
            <a:headEnd/>
            <a:tailEnd/>
          </a:ln>
        </p:spPr>
        <p:txBody>
          <a:bodyPr/>
          <a:lstStyle/>
          <a:p>
            <a:endParaRPr lang="en-AU" sz="1100" b="1" dirty="0">
              <a:solidFill>
                <a:srgbClr val="FFFFFF"/>
              </a:solidFill>
            </a:endParaRPr>
          </a:p>
          <a:p>
            <a:r>
              <a:rPr lang="en-AU" sz="2000" b="1" dirty="0">
                <a:solidFill>
                  <a:srgbClr val="FFFFFF"/>
                </a:solidFill>
              </a:rPr>
              <a:t>Enforce legislation</a:t>
            </a:r>
          </a:p>
        </p:txBody>
      </p:sp>
      <p:sp>
        <p:nvSpPr>
          <p:cNvPr id="6" name="Slide Number Placeholder 3"/>
          <p:cNvSpPr>
            <a:spLocks noGrp="1"/>
          </p:cNvSpPr>
          <p:nvPr>
            <p:ph type="sldNum" sz="quarter" idx="10"/>
          </p:nvPr>
        </p:nvSpPr>
        <p:spPr>
          <a:xfrm>
            <a:off x="7885113" y="6524625"/>
            <a:ext cx="1258887" cy="333375"/>
          </a:xfrm>
        </p:spPr>
        <p:txBody>
          <a:bodyPr/>
          <a:lstStyle/>
          <a:p>
            <a:pPr>
              <a:defRPr/>
            </a:pPr>
            <a:fld id="{65F01BBC-B154-426B-B193-7FA9844B8C65}" type="slidenum">
              <a:rPr lang="en-US" smtClean="0"/>
              <a:pPr>
                <a:defRPr/>
              </a:pPr>
              <a:t>23</a:t>
            </a:fld>
            <a:endParaRPr lang="en-US" dirty="0"/>
          </a:p>
        </p:txBody>
      </p:sp>
    </p:spTree>
    <p:extLst>
      <p:ext uri="{BB962C8B-B14F-4D97-AF65-F5344CB8AC3E}">
        <p14:creationId xmlns:p14="http://schemas.microsoft.com/office/powerpoint/2010/main" val="30284602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7772400" cy="1143000"/>
          </a:xfrm>
        </p:spPr>
        <p:txBody>
          <a:bodyPr/>
          <a:lstStyle/>
          <a:p>
            <a:r>
              <a:rPr lang="en-AU" dirty="0" smtClean="0"/>
              <a:t>What does Resources Safety do with all this information?</a:t>
            </a:r>
            <a:endParaRPr lang="en-AU" dirty="0"/>
          </a:p>
        </p:txBody>
      </p:sp>
      <p:pic>
        <p:nvPicPr>
          <p:cNvPr id="5122" name="Picture 2" descr="C:\Users\MIGSDHS\AppData\Local\Microsoft\Windows\Temporary Internet Files\Content.IE5\G5V0WC7J\MC90033268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1403545"/>
            <a:ext cx="5184575" cy="47042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0"/>
          </p:nvPr>
        </p:nvSpPr>
        <p:spPr>
          <a:xfrm>
            <a:off x="7885113" y="6524625"/>
            <a:ext cx="1258887" cy="333375"/>
          </a:xfrm>
          <a:noFill/>
        </p:spPr>
        <p:txBody>
          <a:bodyPr/>
          <a:lstStyle/>
          <a:p>
            <a:fld id="{BEA5989D-3E62-4E69-A642-5F29939F8A2F}" type="slidenum">
              <a:rPr lang="en-US" smtClean="0">
                <a:latin typeface="Arial" pitchFamily="34" charset="0"/>
                <a:ea typeface="ＭＳ Ｐゴシック"/>
                <a:cs typeface="ＭＳ Ｐゴシック"/>
              </a:rPr>
              <a:pPr/>
              <a:t>24</a:t>
            </a:fld>
            <a:endParaRPr lang="en-US" dirty="0" smtClean="0">
              <a:latin typeface="Arial" pitchFamily="34" charset="0"/>
              <a:ea typeface="ＭＳ Ｐゴシック"/>
              <a:cs typeface="ＭＳ Ｐゴシック"/>
            </a:endParaRPr>
          </a:p>
        </p:txBody>
      </p:sp>
    </p:spTree>
    <p:extLst>
      <p:ext uri="{BB962C8B-B14F-4D97-AF65-F5344CB8AC3E}">
        <p14:creationId xmlns:p14="http://schemas.microsoft.com/office/powerpoint/2010/main" val="4501420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p:cNvPicPr>
            <a:picLocks noChangeAspect="1"/>
          </p:cNvPicPr>
          <p:nvPr/>
        </p:nvPicPr>
        <p:blipFill>
          <a:blip r:embed="rId3">
            <a:extLst>
              <a:ext uri="{28A0092B-C50C-407E-A947-70E740481C1C}">
                <a14:useLocalDpi xmlns:a14="http://schemas.microsoft.com/office/drawing/2010/main" val="0"/>
              </a:ext>
            </a:extLst>
          </a:blip>
          <a:srcRect l="14561" t="31828" r="14377" b="32903"/>
          <a:stretch>
            <a:fillRect/>
          </a:stretch>
        </p:blipFill>
        <p:spPr bwMode="auto">
          <a:xfrm>
            <a:off x="168275" y="784225"/>
            <a:ext cx="8745538"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4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fld id="{CDAEFAE2-4582-4198-A102-6533B020D457}" type="slidenum">
              <a:rPr lang="en-US" altLang="en-US" sz="1200" smtClean="0">
                <a:solidFill>
                  <a:srgbClr val="CF5E31"/>
                </a:solidFill>
              </a:rPr>
              <a:pPr>
                <a:spcBef>
                  <a:spcPct val="0"/>
                </a:spcBef>
                <a:buFontTx/>
                <a:buNone/>
              </a:pPr>
              <a:t>25</a:t>
            </a:fld>
            <a:endParaRPr lang="en-US" altLang="en-US" sz="1200" dirty="0" smtClean="0">
              <a:solidFill>
                <a:srgbClr val="CF5E31"/>
              </a:solidFill>
            </a:endParaRPr>
          </a:p>
        </p:txBody>
      </p:sp>
      <p:sp>
        <p:nvSpPr>
          <p:cNvPr id="8" name="Title 1"/>
          <p:cNvSpPr txBox="1">
            <a:spLocks/>
          </p:cNvSpPr>
          <p:nvPr/>
        </p:nvSpPr>
        <p:spPr>
          <a:xfrm>
            <a:off x="315913" y="228600"/>
            <a:ext cx="8450262" cy="1143000"/>
          </a:xfrm>
          <a:prstGeom prst="rect">
            <a:avLst/>
          </a:prstGeom>
        </p:spPr>
        <p:txBody>
          <a:bodyPr/>
          <a:lstStyle>
            <a:lvl1pPr algn="l" rtl="0" eaLnBrk="0" fontAlgn="base" hangingPunct="0">
              <a:spcBef>
                <a:spcPct val="0"/>
              </a:spcBef>
              <a:spcAft>
                <a:spcPct val="0"/>
              </a:spcAft>
              <a:defRPr sz="2800">
                <a:solidFill>
                  <a:schemeClr val="tx2"/>
                </a:solidFill>
                <a:latin typeface="+mj-lt"/>
                <a:ea typeface="+mj-ea"/>
                <a:cs typeface="ＭＳ Ｐゴシック"/>
              </a:defRPr>
            </a:lvl1pPr>
            <a:lvl2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2pPr>
            <a:lvl3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3pPr>
            <a:lvl4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4pPr>
            <a:lvl5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5pPr>
            <a:lvl6pPr marL="457200" algn="l" rtl="0" fontAlgn="base">
              <a:spcBef>
                <a:spcPct val="0"/>
              </a:spcBef>
              <a:spcAft>
                <a:spcPct val="0"/>
              </a:spcAft>
              <a:defRPr sz="4400">
                <a:solidFill>
                  <a:schemeClr val="tx2"/>
                </a:solidFill>
                <a:latin typeface="Arial" charset="0"/>
                <a:ea typeface="ＭＳ Ｐゴシック" pitchFamily="-124" charset="-128"/>
              </a:defRPr>
            </a:lvl6pPr>
            <a:lvl7pPr marL="914400" algn="l" rtl="0" fontAlgn="base">
              <a:spcBef>
                <a:spcPct val="0"/>
              </a:spcBef>
              <a:spcAft>
                <a:spcPct val="0"/>
              </a:spcAft>
              <a:defRPr sz="4400">
                <a:solidFill>
                  <a:schemeClr val="tx2"/>
                </a:solidFill>
                <a:latin typeface="Arial" charset="0"/>
                <a:ea typeface="ＭＳ Ｐゴシック" pitchFamily="-124" charset="-128"/>
              </a:defRPr>
            </a:lvl7pPr>
            <a:lvl8pPr marL="1371600" algn="l" rtl="0" fontAlgn="base">
              <a:spcBef>
                <a:spcPct val="0"/>
              </a:spcBef>
              <a:spcAft>
                <a:spcPct val="0"/>
              </a:spcAft>
              <a:defRPr sz="4400">
                <a:solidFill>
                  <a:schemeClr val="tx2"/>
                </a:solidFill>
                <a:latin typeface="Arial" charset="0"/>
                <a:ea typeface="ＭＳ Ｐゴシック" pitchFamily="-124" charset="-128"/>
              </a:defRPr>
            </a:lvl8pPr>
            <a:lvl9pPr marL="1828800" algn="l" rtl="0" fontAlgn="base">
              <a:spcBef>
                <a:spcPct val="0"/>
              </a:spcBef>
              <a:spcAft>
                <a:spcPct val="0"/>
              </a:spcAft>
              <a:defRPr sz="4400">
                <a:solidFill>
                  <a:schemeClr val="tx2"/>
                </a:solidFill>
                <a:latin typeface="Arial" charset="0"/>
                <a:ea typeface="ＭＳ Ｐゴシック" pitchFamily="-124" charset="-128"/>
              </a:defRPr>
            </a:lvl9pPr>
          </a:lstStyle>
          <a:p>
            <a:pPr algn="ctr">
              <a:defRPr/>
            </a:pPr>
            <a:r>
              <a:rPr lang="en-AU" kern="0" dirty="0" smtClean="0">
                <a:solidFill>
                  <a:srgbClr val="F79646">
                    <a:lumMod val="75000"/>
                  </a:srgbClr>
                </a:solidFill>
              </a:rPr>
              <a:t>Resources Safety’s focus on mining activities</a:t>
            </a:r>
            <a:endParaRPr lang="en-AU" kern="0" dirty="0">
              <a:solidFill>
                <a:srgbClr val="F79646">
                  <a:lumMod val="75000"/>
                </a:srgbClr>
              </a:solidFill>
            </a:endParaRPr>
          </a:p>
        </p:txBody>
      </p:sp>
      <p:sp>
        <p:nvSpPr>
          <p:cNvPr id="2" name="TextBox 1"/>
          <p:cNvSpPr txBox="1"/>
          <p:nvPr/>
        </p:nvSpPr>
        <p:spPr>
          <a:xfrm>
            <a:off x="433196" y="4144238"/>
            <a:ext cx="2448272" cy="1400383"/>
          </a:xfrm>
          <a:prstGeom prst="rect">
            <a:avLst/>
          </a:prstGeom>
          <a:solidFill>
            <a:schemeClr val="bg1"/>
          </a:solidFill>
          <a:ln>
            <a:noFill/>
          </a:ln>
        </p:spPr>
        <p:txBody>
          <a:bodyPr wrap="square" rtlCol="0">
            <a:spAutoFit/>
          </a:bodyPr>
          <a:lstStyle/>
          <a:p>
            <a:pPr marL="180000" indent="-180000">
              <a:spcAft>
                <a:spcPts val="600"/>
              </a:spcAft>
              <a:buFont typeface="Arial" panose="020B0604020202020204" pitchFamily="34" charset="0"/>
              <a:buChar char="•"/>
            </a:pPr>
            <a:r>
              <a:rPr lang="en-AU" sz="1400" dirty="0" smtClean="0">
                <a:solidFill>
                  <a:prstClr val="black"/>
                </a:solidFill>
              </a:rPr>
              <a:t>Maintenance and service activities</a:t>
            </a:r>
          </a:p>
          <a:p>
            <a:pPr marL="180000" indent="-180000">
              <a:spcAft>
                <a:spcPts val="600"/>
              </a:spcAft>
              <a:buFont typeface="Arial" panose="020B0604020202020204" pitchFamily="34" charset="0"/>
              <a:buChar char="•"/>
            </a:pPr>
            <a:r>
              <a:rPr lang="en-AU" sz="1400" dirty="0" smtClean="0">
                <a:solidFill>
                  <a:prstClr val="black"/>
                </a:solidFill>
              </a:rPr>
              <a:t>Hazardous manual tasks</a:t>
            </a:r>
          </a:p>
          <a:p>
            <a:pPr marL="180000" indent="-180000">
              <a:spcAft>
                <a:spcPts val="600"/>
              </a:spcAft>
              <a:buFont typeface="Arial" panose="020B0604020202020204" pitchFamily="34" charset="0"/>
              <a:buChar char="•"/>
            </a:pPr>
            <a:r>
              <a:rPr lang="en-AU" sz="1400" dirty="0" smtClean="0">
                <a:solidFill>
                  <a:prstClr val="black"/>
                </a:solidFill>
              </a:rPr>
              <a:t>Fit for purpose</a:t>
            </a:r>
          </a:p>
          <a:p>
            <a:pPr marL="180000" indent="-180000">
              <a:spcAft>
                <a:spcPts val="600"/>
              </a:spcAft>
              <a:buFont typeface="Arial" panose="020B0604020202020204" pitchFamily="34" charset="0"/>
              <a:buChar char="•"/>
            </a:pPr>
            <a:endParaRPr lang="en-AU" sz="1400" dirty="0">
              <a:solidFill>
                <a:prstClr val="black"/>
              </a:solidFill>
            </a:endParaRPr>
          </a:p>
        </p:txBody>
      </p:sp>
      <p:sp>
        <p:nvSpPr>
          <p:cNvPr id="6" name="TextBox 5"/>
          <p:cNvSpPr txBox="1"/>
          <p:nvPr/>
        </p:nvSpPr>
        <p:spPr>
          <a:xfrm>
            <a:off x="3347864" y="4144238"/>
            <a:ext cx="2448272" cy="2021066"/>
          </a:xfrm>
          <a:prstGeom prst="rect">
            <a:avLst/>
          </a:prstGeom>
          <a:solidFill>
            <a:schemeClr val="bg1"/>
          </a:solidFill>
          <a:ln>
            <a:noFill/>
          </a:ln>
        </p:spPr>
        <p:txBody>
          <a:bodyPr wrap="square" rtlCol="0">
            <a:spAutoFit/>
          </a:bodyPr>
          <a:lstStyle/>
          <a:p>
            <a:pPr marL="144000" indent="-144000">
              <a:spcAft>
                <a:spcPts val="400"/>
              </a:spcAft>
              <a:buFont typeface="Arial" panose="020B0604020202020204" pitchFamily="34" charset="0"/>
              <a:buChar char="•"/>
            </a:pPr>
            <a:r>
              <a:rPr lang="en-AU" sz="1400" dirty="0" smtClean="0">
                <a:solidFill>
                  <a:prstClr val="black"/>
                </a:solidFill>
              </a:rPr>
              <a:t>Principal hazard management plans</a:t>
            </a:r>
          </a:p>
          <a:p>
            <a:pPr marL="144000" indent="-144000">
              <a:spcAft>
                <a:spcPts val="400"/>
              </a:spcAft>
              <a:buFont typeface="Arial" panose="020B0604020202020204" pitchFamily="34" charset="0"/>
              <a:buChar char="•"/>
            </a:pPr>
            <a:r>
              <a:rPr lang="en-AU" sz="1400" dirty="0" smtClean="0">
                <a:solidFill>
                  <a:prstClr val="black"/>
                </a:solidFill>
              </a:rPr>
              <a:t>Safety in design</a:t>
            </a:r>
          </a:p>
          <a:p>
            <a:pPr marL="144000" indent="-144000">
              <a:spcAft>
                <a:spcPts val="400"/>
              </a:spcAft>
              <a:buFont typeface="Arial" panose="020B0604020202020204" pitchFamily="34" charset="0"/>
              <a:buChar char="•"/>
            </a:pPr>
            <a:r>
              <a:rPr lang="en-AU" sz="1400" dirty="0" smtClean="0">
                <a:solidFill>
                  <a:prstClr val="black"/>
                </a:solidFill>
              </a:rPr>
              <a:t>Assessment of competence</a:t>
            </a:r>
          </a:p>
          <a:p>
            <a:pPr marL="144000" indent="-144000">
              <a:spcAft>
                <a:spcPts val="400"/>
              </a:spcAft>
              <a:buFont typeface="Arial" panose="020B0604020202020204" pitchFamily="34" charset="0"/>
              <a:buChar char="•"/>
            </a:pPr>
            <a:r>
              <a:rPr lang="en-AU" sz="1400" dirty="0" smtClean="0">
                <a:solidFill>
                  <a:prstClr val="black"/>
                </a:solidFill>
              </a:rPr>
              <a:t>Traffic management</a:t>
            </a:r>
          </a:p>
          <a:p>
            <a:pPr marL="144000" indent="-144000">
              <a:spcAft>
                <a:spcPts val="400"/>
              </a:spcAft>
              <a:buFont typeface="Arial" panose="020B0604020202020204" pitchFamily="34" charset="0"/>
              <a:buChar char="•"/>
            </a:pPr>
            <a:r>
              <a:rPr lang="en-AU" sz="1400" dirty="0" smtClean="0">
                <a:solidFill>
                  <a:prstClr val="black"/>
                </a:solidFill>
              </a:rPr>
              <a:t>Job risk assessment tools (e.g. JHAs, JSAs)</a:t>
            </a:r>
            <a:endParaRPr lang="en-AU" sz="1400" dirty="0">
              <a:solidFill>
                <a:prstClr val="black"/>
              </a:solidFill>
            </a:endParaRPr>
          </a:p>
        </p:txBody>
      </p:sp>
      <p:sp>
        <p:nvSpPr>
          <p:cNvPr id="7" name="TextBox 6"/>
          <p:cNvSpPr txBox="1"/>
          <p:nvPr/>
        </p:nvSpPr>
        <p:spPr>
          <a:xfrm>
            <a:off x="6228184" y="4144238"/>
            <a:ext cx="2448272" cy="1615827"/>
          </a:xfrm>
          <a:prstGeom prst="rect">
            <a:avLst/>
          </a:prstGeom>
          <a:solidFill>
            <a:schemeClr val="bg1"/>
          </a:solidFill>
          <a:ln>
            <a:noFill/>
          </a:ln>
        </p:spPr>
        <p:txBody>
          <a:bodyPr wrap="square" rtlCol="0">
            <a:spAutoFit/>
          </a:bodyPr>
          <a:lstStyle/>
          <a:p>
            <a:pPr marL="180000" indent="-180000">
              <a:spcAft>
                <a:spcPts val="600"/>
              </a:spcAft>
              <a:buFont typeface="Arial" panose="020B0604020202020204" pitchFamily="34" charset="0"/>
              <a:buChar char="•"/>
            </a:pPr>
            <a:r>
              <a:rPr lang="en-AU" sz="1400" dirty="0" smtClean="0">
                <a:solidFill>
                  <a:prstClr val="black"/>
                </a:solidFill>
              </a:rPr>
              <a:t>Fitness for work</a:t>
            </a:r>
          </a:p>
          <a:p>
            <a:pPr marL="180000" indent="-180000">
              <a:spcAft>
                <a:spcPts val="600"/>
              </a:spcAft>
              <a:buFont typeface="Arial" panose="020B0604020202020204" pitchFamily="34" charset="0"/>
              <a:buChar char="•"/>
            </a:pPr>
            <a:r>
              <a:rPr lang="en-AU" sz="1400" dirty="0" smtClean="0">
                <a:solidFill>
                  <a:prstClr val="black"/>
                </a:solidFill>
              </a:rPr>
              <a:t>Management and supervision</a:t>
            </a:r>
          </a:p>
          <a:p>
            <a:pPr marL="180000" indent="-180000">
              <a:spcAft>
                <a:spcPts val="600"/>
              </a:spcAft>
              <a:buFont typeface="Arial" panose="020B0604020202020204" pitchFamily="34" charset="0"/>
              <a:buChar char="•"/>
            </a:pPr>
            <a:r>
              <a:rPr lang="en-AU" sz="1400" dirty="0" smtClean="0">
                <a:solidFill>
                  <a:prstClr val="black"/>
                </a:solidFill>
              </a:rPr>
              <a:t>Safety and health representatives</a:t>
            </a:r>
          </a:p>
          <a:p>
            <a:pPr marL="180000" indent="-180000">
              <a:spcAft>
                <a:spcPts val="600"/>
              </a:spcAft>
              <a:buFont typeface="Arial" panose="020B0604020202020204" pitchFamily="34" charset="0"/>
              <a:buChar char="•"/>
            </a:pPr>
            <a:endParaRPr lang="en-AU" sz="1400" dirty="0">
              <a:solidFill>
                <a:prstClr val="black"/>
              </a:solidFill>
            </a:endParaRPr>
          </a:p>
        </p:txBody>
      </p:sp>
    </p:spTree>
    <p:extLst>
      <p:ext uri="{BB962C8B-B14F-4D97-AF65-F5344CB8AC3E}">
        <p14:creationId xmlns:p14="http://schemas.microsoft.com/office/powerpoint/2010/main" val="17136456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5644" t="3328" r="5256" b="2609"/>
          <a:stretch/>
        </p:blipFill>
        <p:spPr>
          <a:xfrm>
            <a:off x="2483768" y="153778"/>
            <a:ext cx="4176464" cy="6229892"/>
          </a:xfrm>
          <a:prstGeom prst="rect">
            <a:avLst/>
          </a:prstGeom>
        </p:spPr>
      </p:pic>
      <p:sp>
        <p:nvSpPr>
          <p:cNvPr id="5" name="Slide Number Placeholder 3"/>
          <p:cNvSpPr>
            <a:spLocks noGrp="1"/>
          </p:cNvSpPr>
          <p:nvPr>
            <p:ph type="sldNum" sz="quarter" idx="10"/>
          </p:nvPr>
        </p:nvSpPr>
        <p:spPr>
          <a:xfrm>
            <a:off x="7885113" y="6524625"/>
            <a:ext cx="1258887" cy="333375"/>
          </a:xfrm>
          <a:noFill/>
        </p:spPr>
        <p:txBody>
          <a:bodyPr/>
          <a:lstStyle/>
          <a:p>
            <a:fld id="{BEA5989D-3E62-4E69-A642-5F29939F8A2F}" type="slidenum">
              <a:rPr lang="en-US" smtClean="0">
                <a:latin typeface="Arial" pitchFamily="34" charset="0"/>
                <a:ea typeface="ＭＳ Ｐゴシック"/>
                <a:cs typeface="ＭＳ Ｐゴシック"/>
              </a:rPr>
              <a:pPr/>
              <a:t>26</a:t>
            </a:fld>
            <a:endParaRPr lang="en-US" dirty="0" smtClean="0">
              <a:latin typeface="Arial" pitchFamily="34" charset="0"/>
              <a:ea typeface="ＭＳ Ｐゴシック"/>
              <a:cs typeface="ＭＳ Ｐゴシック"/>
            </a:endParaRPr>
          </a:p>
        </p:txBody>
      </p:sp>
    </p:spTree>
    <p:extLst>
      <p:ext uri="{BB962C8B-B14F-4D97-AF65-F5344CB8AC3E}">
        <p14:creationId xmlns:p14="http://schemas.microsoft.com/office/powerpoint/2010/main" val="2060731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IGSDHS\AppData\Local\Microsoft\Windows\Temporary Internet Files\Content.IE5\IUTEAR1A\MC90007862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8778" y="1772816"/>
            <a:ext cx="3072978" cy="376515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p:cNvGraphicFramePr/>
          <p:nvPr>
            <p:extLst>
              <p:ext uri="{D42A27DB-BD31-4B8C-83A1-F6EECF244321}">
                <p14:modId xmlns:p14="http://schemas.microsoft.com/office/powerpoint/2010/main" val="2192282126"/>
              </p:ext>
            </p:extLst>
          </p:nvPr>
        </p:nvGraphicFramePr>
        <p:xfrm>
          <a:off x="179512" y="620688"/>
          <a:ext cx="8208912" cy="62373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27</a:t>
            </a:fld>
            <a:endParaRPr lang="en-US" dirty="0"/>
          </a:p>
        </p:txBody>
      </p:sp>
      <p:sp>
        <p:nvSpPr>
          <p:cNvPr id="2" name="Title 1"/>
          <p:cNvSpPr>
            <a:spLocks noGrp="1"/>
          </p:cNvSpPr>
          <p:nvPr>
            <p:ph type="title" idx="4294967295"/>
          </p:nvPr>
        </p:nvSpPr>
        <p:spPr>
          <a:xfrm>
            <a:off x="395536" y="260648"/>
            <a:ext cx="8640960" cy="504056"/>
          </a:xfrm>
        </p:spPr>
        <p:txBody>
          <a:bodyPr/>
          <a:lstStyle/>
          <a:p>
            <a:r>
              <a:rPr lang="en-AU" sz="2400" dirty="0" smtClean="0">
                <a:solidFill>
                  <a:srgbClr val="F85E08"/>
                </a:solidFill>
              </a:rPr>
              <a:t>Hierarchy of control – reducing exposure to hazards</a:t>
            </a:r>
            <a:endParaRPr lang="en-AU" sz="2400" dirty="0">
              <a:solidFill>
                <a:srgbClr val="F85E08"/>
              </a:solidFill>
            </a:endParaRPr>
          </a:p>
        </p:txBody>
      </p:sp>
    </p:spTree>
    <p:extLst>
      <p:ext uri="{BB962C8B-B14F-4D97-AF65-F5344CB8AC3E}">
        <p14:creationId xmlns:p14="http://schemas.microsoft.com/office/powerpoint/2010/main" val="253330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864483F6-0721-46CD-9514-831C79F61C58}"/>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9BE0C073-3773-4176-9176-24672BC672EB}"/>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3011D124-F5AB-4C4B-8B4C-4D66579D41D2}"/>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630717C0-84EA-4C1B-B99F-7D74A955E0B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A947664F-8395-49B5-95B2-13A1A7E78456}"/>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graphicEl>
                                              <a:dgm id="{9B5E3FCA-D62B-4FE1-B1FC-6437FBAEB0D0}"/>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graphicEl>
                                              <a:dgm id="{C72C4807-41DF-4C1D-951D-49CEFF2E489B}"/>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graphicEl>
                                              <a:dgm id="{E40C483C-B873-42B5-BE2F-00D7E896E0F1}"/>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1023DDEC-4E92-4296-9230-486D408E5F08}"/>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graphicEl>
                                              <a:dgm id="{58D7B729-2879-4F27-A96B-97839A478496}"/>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graphicEl>
                                              <a:dgm id="{415A0FD5-8BCA-438A-9C2F-65BBFEC60076}"/>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graphicEl>
                                              <a:dgm id="{12BA532F-49DC-4613-B020-78A9CBB2B2A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rev="1"/>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4"/>
          <p:cNvSpPr>
            <a:spLocks noGrp="1"/>
          </p:cNvSpPr>
          <p:nvPr>
            <p:ph type="title"/>
          </p:nvPr>
        </p:nvSpPr>
        <p:spPr/>
        <p:txBody>
          <a:bodyPr/>
          <a:lstStyle/>
          <a:p>
            <a:r>
              <a:rPr lang="en-AU" dirty="0" smtClean="0">
                <a:solidFill>
                  <a:schemeClr val="tx1"/>
                </a:solidFill>
              </a:rPr>
              <a:t>Stay informed!</a:t>
            </a:r>
          </a:p>
        </p:txBody>
      </p:sp>
      <p:sp>
        <p:nvSpPr>
          <p:cNvPr id="6" name="Content Placeholder 5"/>
          <p:cNvSpPr>
            <a:spLocks noGrp="1"/>
          </p:cNvSpPr>
          <p:nvPr>
            <p:ph idx="1"/>
          </p:nvPr>
        </p:nvSpPr>
        <p:spPr>
          <a:xfrm>
            <a:off x="685800" y="1484784"/>
            <a:ext cx="7772400" cy="4495800"/>
          </a:xfrm>
        </p:spPr>
        <p:txBody>
          <a:bodyPr/>
          <a:lstStyle/>
          <a:p>
            <a:pPr marL="0" indent="0">
              <a:buFontTx/>
              <a:buNone/>
              <a:defRPr/>
            </a:pPr>
            <a:r>
              <a:rPr lang="en-AU" sz="2400" dirty="0" smtClean="0"/>
              <a:t>Subscribe </a:t>
            </a:r>
            <a:r>
              <a:rPr lang="en-AU" sz="2400" dirty="0"/>
              <a:t>to </a:t>
            </a:r>
            <a:r>
              <a:rPr lang="en-AU" sz="2400" dirty="0" smtClean="0"/>
              <a:t>Resources Safety’s email </a:t>
            </a:r>
            <a:r>
              <a:rPr lang="en-AU" sz="2400" dirty="0"/>
              <a:t>alert service </a:t>
            </a:r>
          </a:p>
          <a:p>
            <a:pPr marL="0" indent="0">
              <a:buFontTx/>
              <a:buNone/>
              <a:defRPr/>
            </a:pPr>
            <a:r>
              <a:rPr lang="en-AU" sz="2400" dirty="0"/>
              <a:t>and receive weekly news </a:t>
            </a:r>
            <a:r>
              <a:rPr lang="en-AU" sz="2400" dirty="0" smtClean="0"/>
              <a:t>about the latest:</a:t>
            </a:r>
            <a:endParaRPr lang="en-AU" sz="2400" dirty="0"/>
          </a:p>
          <a:p>
            <a:pPr>
              <a:defRPr/>
            </a:pPr>
            <a:r>
              <a:rPr lang="en-AU" sz="2400" dirty="0" smtClean="0"/>
              <a:t>publications</a:t>
            </a:r>
            <a:endParaRPr lang="en-AU" sz="2400" dirty="0"/>
          </a:p>
          <a:p>
            <a:pPr>
              <a:defRPr/>
            </a:pPr>
            <a:r>
              <a:rPr lang="en-AU" sz="2400" dirty="0" smtClean="0"/>
              <a:t>safety </a:t>
            </a:r>
            <a:r>
              <a:rPr lang="en-AU" sz="2400" dirty="0"/>
              <a:t>alerts</a:t>
            </a:r>
          </a:p>
          <a:p>
            <a:pPr>
              <a:defRPr/>
            </a:pPr>
            <a:r>
              <a:rPr lang="en-AU" dirty="0"/>
              <a:t>e</a:t>
            </a:r>
            <a:r>
              <a:rPr lang="en-AU" sz="2400" dirty="0" smtClean="0"/>
              <a:t>vents</a:t>
            </a:r>
          </a:p>
          <a:p>
            <a:pPr>
              <a:defRPr/>
            </a:pPr>
            <a:r>
              <a:rPr lang="en-AU" dirty="0"/>
              <a:t>i</a:t>
            </a:r>
            <a:r>
              <a:rPr lang="en-AU" dirty="0" smtClean="0"/>
              <a:t>nvitations to provide comment (e.g. RIS)</a:t>
            </a:r>
            <a:endParaRPr lang="en-AU" sz="2400" dirty="0" smtClean="0"/>
          </a:p>
          <a:p>
            <a:pPr marL="0" indent="0">
              <a:buNone/>
              <a:defRPr/>
            </a:pPr>
            <a:endParaRPr lang="en-AU" sz="2400" dirty="0"/>
          </a:p>
          <a:p>
            <a:pPr marL="0" indent="0" algn="ctr">
              <a:buFontTx/>
              <a:buNone/>
              <a:defRPr/>
            </a:pPr>
            <a:r>
              <a:rPr lang="en-AU" sz="2400" dirty="0" smtClean="0"/>
              <a:t>Visit </a:t>
            </a:r>
            <a:r>
              <a:rPr lang="en-AU" sz="2400" dirty="0" smtClean="0">
                <a:solidFill>
                  <a:srgbClr val="C00000"/>
                </a:solidFill>
              </a:rPr>
              <a:t>www.dmp.wa.gov.au/ResourcesSafety </a:t>
            </a:r>
            <a:r>
              <a:rPr lang="en-AU" sz="2400" dirty="0" smtClean="0"/>
              <a:t>to </a:t>
            </a:r>
            <a:r>
              <a:rPr lang="en-AU" sz="2400" dirty="0"/>
              <a:t>sign up</a:t>
            </a:r>
          </a:p>
          <a:p>
            <a:pPr>
              <a:defRPr/>
            </a:pPr>
            <a:endParaRPr lang="en-AU" sz="2400" dirty="0"/>
          </a:p>
        </p:txBody>
      </p:sp>
      <p:pic>
        <p:nvPicPr>
          <p:cNvPr id="33796"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79279" y="116632"/>
            <a:ext cx="1610733"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0"/>
          </p:nvPr>
        </p:nvSpPr>
        <p:spPr/>
        <p:txBody>
          <a:bodyPr/>
          <a:lstStyle/>
          <a:p>
            <a:pPr>
              <a:defRPr/>
            </a:pPr>
            <a:fld id="{65F01BBC-B154-426B-B193-7FA9844B8C65}" type="slidenum">
              <a:rPr lang="en-US" smtClean="0"/>
              <a:pPr>
                <a:defRPr/>
              </a:pPr>
              <a:t>28</a:t>
            </a:fld>
            <a:endParaRPr lang="en-US" dirty="0"/>
          </a:p>
        </p:txBody>
      </p:sp>
    </p:spTree>
    <p:extLst>
      <p:ext uri="{BB962C8B-B14F-4D97-AF65-F5344CB8AC3E}">
        <p14:creationId xmlns:p14="http://schemas.microsoft.com/office/powerpoint/2010/main" val="26815585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AU" altLang="en-US" dirty="0" smtClean="0"/>
              <a:t>Resources Safety’s commitment</a:t>
            </a:r>
          </a:p>
        </p:txBody>
      </p:sp>
      <p:sp>
        <p:nvSpPr>
          <p:cNvPr id="32771" name="Content Placeholder 2"/>
          <p:cNvSpPr>
            <a:spLocks noGrp="1"/>
          </p:cNvSpPr>
          <p:nvPr>
            <p:ph idx="1"/>
          </p:nvPr>
        </p:nvSpPr>
        <p:spPr>
          <a:xfrm>
            <a:off x="760413" y="1341438"/>
            <a:ext cx="7772400" cy="4495800"/>
          </a:xfrm>
        </p:spPr>
        <p:txBody>
          <a:bodyPr/>
          <a:lstStyle/>
          <a:p>
            <a:pPr marL="0" indent="0">
              <a:buFontTx/>
              <a:buNone/>
            </a:pPr>
            <a:r>
              <a:rPr lang="en-AU" altLang="en-US" dirty="0" smtClean="0"/>
              <a:t>To work with industry to reduce serious accidents and incidents, and provide tangible support in achieving a positive cultural change.</a:t>
            </a:r>
          </a:p>
        </p:txBody>
      </p:sp>
      <p:sp>
        <p:nvSpPr>
          <p:cNvPr id="3277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4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fld id="{16D486D3-8FA9-4D7D-BE31-3E1F483FCE7B}" type="slidenum">
              <a:rPr lang="en-US" altLang="en-US" sz="1200" smtClean="0">
                <a:solidFill>
                  <a:srgbClr val="CF5E31"/>
                </a:solidFill>
              </a:rPr>
              <a:pPr>
                <a:spcBef>
                  <a:spcPct val="0"/>
                </a:spcBef>
                <a:buFontTx/>
                <a:buNone/>
              </a:pPr>
              <a:t>3</a:t>
            </a:fld>
            <a:endParaRPr lang="en-US" altLang="en-US" sz="1200" dirty="0" smtClean="0">
              <a:solidFill>
                <a:srgbClr val="CF5E31"/>
              </a:solidFill>
            </a:endParaRPr>
          </a:p>
        </p:txBody>
      </p:sp>
      <p:pic>
        <p:nvPicPr>
          <p:cNvPr id="3277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4437063"/>
            <a:ext cx="3255962"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6125" y="3370263"/>
            <a:ext cx="3255963"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03800" y="3124200"/>
            <a:ext cx="325755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9167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85799" y="228600"/>
            <a:ext cx="8366125" cy="1143000"/>
          </a:xfrm>
        </p:spPr>
        <p:txBody>
          <a:bodyPr>
            <a:normAutofit/>
          </a:bodyPr>
          <a:lstStyle/>
          <a:p>
            <a:r>
              <a:rPr lang="en-AU" dirty="0" smtClean="0">
                <a:solidFill>
                  <a:schemeClr val="tx1"/>
                </a:solidFill>
              </a:rPr>
              <a:t>RADARS vision for leading practice regulation</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9592" y="1628800"/>
            <a:ext cx="7275352" cy="4174921"/>
          </a:xfrm>
          <a:prstGeom prst="rect">
            <a:avLst/>
          </a:prstGeom>
        </p:spPr>
      </p:pic>
      <p:sp>
        <p:nvSpPr>
          <p:cNvPr id="4" name="Slide Number Placeholder 3"/>
          <p:cNvSpPr>
            <a:spLocks noGrp="1"/>
          </p:cNvSpPr>
          <p:nvPr>
            <p:ph type="sldNum" sz="quarter" idx="10"/>
          </p:nvPr>
        </p:nvSpPr>
        <p:spPr>
          <a:xfrm>
            <a:off x="7885113" y="6524625"/>
            <a:ext cx="1258887" cy="333375"/>
          </a:xfrm>
          <a:noFill/>
        </p:spPr>
        <p:txBody>
          <a:bodyPr/>
          <a:lstStyle/>
          <a:p>
            <a:fld id="{BEA5989D-3E62-4E69-A642-5F29939F8A2F}" type="slidenum">
              <a:rPr lang="en-US" smtClean="0">
                <a:latin typeface="Arial" pitchFamily="34" charset="0"/>
                <a:ea typeface="ＭＳ Ｐゴシック"/>
                <a:cs typeface="ＭＳ Ｐゴシック"/>
              </a:rPr>
              <a:pPr/>
              <a:t>4</a:t>
            </a:fld>
            <a:endParaRPr lang="en-US" dirty="0" smtClean="0">
              <a:latin typeface="Arial" pitchFamily="34" charset="0"/>
              <a:ea typeface="ＭＳ Ｐゴシック"/>
              <a:cs typeface="ＭＳ Ｐゴシック"/>
            </a:endParaRPr>
          </a:p>
        </p:txBody>
      </p:sp>
    </p:spTree>
    <p:extLst>
      <p:ext uri="{BB962C8B-B14F-4D97-AF65-F5344CB8AC3E}">
        <p14:creationId xmlns:p14="http://schemas.microsoft.com/office/powerpoint/2010/main" val="1076231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278688" cy="1143000"/>
          </a:xfrm>
        </p:spPr>
        <p:txBody>
          <a:bodyPr/>
          <a:lstStyle/>
          <a:p>
            <a:r>
              <a:rPr lang="en-AU" dirty="0" smtClean="0"/>
              <a:t>5 </a:t>
            </a:r>
            <a:r>
              <a:rPr lang="en-AU" dirty="0"/>
              <a:t>principles of leading practice </a:t>
            </a:r>
            <a:r>
              <a:rPr lang="en-AU" dirty="0" smtClean="0"/>
              <a:t>safety regulation</a:t>
            </a:r>
            <a:endParaRPr lang="en-AU" dirty="0"/>
          </a:p>
        </p:txBody>
      </p:sp>
      <p:graphicFrame>
        <p:nvGraphicFramePr>
          <p:cNvPr id="5" name="Diagram 4"/>
          <p:cNvGraphicFramePr/>
          <p:nvPr>
            <p:extLst>
              <p:ext uri="{D42A27DB-BD31-4B8C-83A1-F6EECF244321}">
                <p14:modId xmlns:p14="http://schemas.microsoft.com/office/powerpoint/2010/main" val="1967095325"/>
              </p:ext>
            </p:extLst>
          </p:nvPr>
        </p:nvGraphicFramePr>
        <p:xfrm>
          <a:off x="-828600" y="1397000"/>
          <a:ext cx="11305256" cy="4984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a:xfrm>
            <a:off x="7885113" y="6524625"/>
            <a:ext cx="1258887" cy="333375"/>
          </a:xfrm>
          <a:noFill/>
        </p:spPr>
        <p:txBody>
          <a:bodyPr/>
          <a:lstStyle/>
          <a:p>
            <a:fld id="{BEA5989D-3E62-4E69-A642-5F29939F8A2F}" type="slidenum">
              <a:rPr lang="en-US" smtClean="0">
                <a:latin typeface="Arial" pitchFamily="34" charset="0"/>
                <a:ea typeface="ＭＳ Ｐゴシック"/>
                <a:cs typeface="ＭＳ Ｐゴシック"/>
              </a:rPr>
              <a:pPr/>
              <a:t>5</a:t>
            </a:fld>
            <a:endParaRPr lang="en-US" dirty="0" smtClean="0">
              <a:latin typeface="Arial" pitchFamily="34" charset="0"/>
              <a:ea typeface="ＭＳ Ｐゴシック"/>
              <a:cs typeface="ＭＳ Ｐゴシック"/>
            </a:endParaRPr>
          </a:p>
        </p:txBody>
      </p:sp>
    </p:spTree>
    <p:extLst>
      <p:ext uri="{BB962C8B-B14F-4D97-AF65-F5344CB8AC3E}">
        <p14:creationId xmlns:p14="http://schemas.microsoft.com/office/powerpoint/2010/main" val="24338833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Safety legislation reform PHASE 1</a:t>
            </a:r>
            <a:endParaRPr lang="en-AU" dirty="0"/>
          </a:p>
        </p:txBody>
      </p:sp>
      <p:sp>
        <p:nvSpPr>
          <p:cNvPr id="6" name="Rectangle 6"/>
          <p:cNvSpPr>
            <a:spLocks noGrp="1" noChangeArrowheads="1"/>
          </p:cNvSpPr>
          <p:nvPr>
            <p:ph type="sldNum" sz="quarter" idx="10"/>
          </p:nvPr>
        </p:nvSpPr>
        <p:spPr>
          <a:ln/>
        </p:spPr>
        <p:txBody>
          <a:bodyPr/>
          <a:lstStyle>
            <a:lvl1pPr>
              <a:defRPr/>
            </a:lvl1pPr>
          </a:lstStyle>
          <a:p>
            <a:pPr>
              <a:defRPr/>
            </a:pPr>
            <a:fld id="{964DC2ED-F8CC-422D-8C4F-5DA8CF0BFD7E}" type="slidenum">
              <a:rPr lang="en-US"/>
              <a:pPr>
                <a:defRPr/>
              </a:pPr>
              <a:t>6</a:t>
            </a:fld>
            <a:endParaRPr lang="en-US" dirty="0"/>
          </a:p>
        </p:txBody>
      </p:sp>
      <p:graphicFrame>
        <p:nvGraphicFramePr>
          <p:cNvPr id="7" name="Diagram 6"/>
          <p:cNvGraphicFramePr/>
          <p:nvPr>
            <p:extLst>
              <p:ext uri="{D42A27DB-BD31-4B8C-83A1-F6EECF244321}">
                <p14:modId xmlns:p14="http://schemas.microsoft.com/office/powerpoint/2010/main" val="996854059"/>
              </p:ext>
            </p:extLst>
          </p:nvPr>
        </p:nvGraphicFramePr>
        <p:xfrm>
          <a:off x="323528" y="1655406"/>
          <a:ext cx="8568952" cy="45795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755577" y="1412777"/>
            <a:ext cx="6598907" cy="830997"/>
          </a:xfrm>
          <a:prstGeom prst="rect">
            <a:avLst/>
          </a:prstGeom>
        </p:spPr>
        <p:txBody>
          <a:bodyPr wrap="square">
            <a:spAutoFit/>
          </a:bodyPr>
          <a:lstStyle/>
          <a:p>
            <a:pPr marL="0" indent="0">
              <a:buNone/>
            </a:pPr>
            <a:r>
              <a:rPr lang="en-AU" sz="2400" dirty="0" smtClean="0">
                <a:solidFill>
                  <a:srgbClr val="C00000"/>
                </a:solidFill>
              </a:rPr>
              <a:t>Work Health and Safety (WHS)</a:t>
            </a:r>
          </a:p>
          <a:p>
            <a:pPr marL="0" indent="0">
              <a:buNone/>
            </a:pPr>
            <a:r>
              <a:rPr lang="en-AU" sz="2400" dirty="0" smtClean="0">
                <a:solidFill>
                  <a:srgbClr val="C00000"/>
                </a:solidFill>
              </a:rPr>
              <a:t>Mines safety</a:t>
            </a:r>
            <a:endParaRPr lang="en-AU" sz="2400" dirty="0">
              <a:solidFill>
                <a:srgbClr val="C00000"/>
              </a:solidFill>
            </a:endParaRPr>
          </a:p>
        </p:txBody>
      </p:sp>
    </p:spTree>
    <p:extLst>
      <p:ext uri="{BB962C8B-B14F-4D97-AF65-F5344CB8AC3E}">
        <p14:creationId xmlns:p14="http://schemas.microsoft.com/office/powerpoint/2010/main" val="16331931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Safety legislation reform PHASE 2</a:t>
            </a:r>
            <a:endParaRPr lang="en-AU" dirty="0"/>
          </a:p>
        </p:txBody>
      </p:sp>
      <p:sp>
        <p:nvSpPr>
          <p:cNvPr id="6" name="Rectangle 6"/>
          <p:cNvSpPr>
            <a:spLocks noGrp="1" noChangeArrowheads="1"/>
          </p:cNvSpPr>
          <p:nvPr>
            <p:ph type="sldNum" sz="quarter" idx="10"/>
          </p:nvPr>
        </p:nvSpPr>
        <p:spPr>
          <a:ln/>
        </p:spPr>
        <p:txBody>
          <a:bodyPr/>
          <a:lstStyle>
            <a:lvl1pPr>
              <a:defRPr/>
            </a:lvl1pPr>
          </a:lstStyle>
          <a:p>
            <a:pPr>
              <a:defRPr/>
            </a:pPr>
            <a:fld id="{964DC2ED-F8CC-422D-8C4F-5DA8CF0BFD7E}" type="slidenum">
              <a:rPr lang="en-US"/>
              <a:pPr>
                <a:defRPr/>
              </a:pPr>
              <a:t>7</a:t>
            </a:fld>
            <a:endParaRPr lang="en-US" dirty="0"/>
          </a:p>
        </p:txBody>
      </p:sp>
      <p:graphicFrame>
        <p:nvGraphicFramePr>
          <p:cNvPr id="9" name="Diagram 8"/>
          <p:cNvGraphicFramePr/>
          <p:nvPr>
            <p:extLst>
              <p:ext uri="{D42A27DB-BD31-4B8C-83A1-F6EECF244321}">
                <p14:modId xmlns:p14="http://schemas.microsoft.com/office/powerpoint/2010/main" val="4250182356"/>
              </p:ext>
            </p:extLst>
          </p:nvPr>
        </p:nvGraphicFramePr>
        <p:xfrm>
          <a:off x="179512" y="1391741"/>
          <a:ext cx="8856984" cy="3957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755576" y="1412777"/>
            <a:ext cx="8136904" cy="461665"/>
          </a:xfrm>
          <a:prstGeom prst="rect">
            <a:avLst/>
          </a:prstGeom>
        </p:spPr>
        <p:txBody>
          <a:bodyPr wrap="square">
            <a:spAutoFit/>
          </a:bodyPr>
          <a:lstStyle/>
          <a:p>
            <a:pPr marL="0" indent="0">
              <a:buNone/>
            </a:pPr>
            <a:r>
              <a:rPr lang="en-AU" sz="2400" dirty="0" smtClean="0">
                <a:solidFill>
                  <a:srgbClr val="C00000"/>
                </a:solidFill>
              </a:rPr>
              <a:t>Consolidation of resources safety legislation</a:t>
            </a:r>
            <a:endParaRPr lang="en-AU" sz="2400" dirty="0">
              <a:solidFill>
                <a:srgbClr val="C00000"/>
              </a:solidFill>
            </a:endParaRPr>
          </a:p>
        </p:txBody>
      </p:sp>
      <p:sp>
        <p:nvSpPr>
          <p:cNvPr id="10" name="Rectangle 9"/>
          <p:cNvSpPr/>
          <p:nvPr/>
        </p:nvSpPr>
        <p:spPr>
          <a:xfrm>
            <a:off x="755576" y="4829671"/>
            <a:ext cx="8136904" cy="830997"/>
          </a:xfrm>
          <a:prstGeom prst="rect">
            <a:avLst/>
          </a:prstGeom>
        </p:spPr>
        <p:txBody>
          <a:bodyPr wrap="square">
            <a:spAutoFit/>
          </a:bodyPr>
          <a:lstStyle/>
          <a:p>
            <a:pPr marL="0" indent="0" algn="r">
              <a:buNone/>
            </a:pPr>
            <a:r>
              <a:rPr lang="en-AU" sz="2400" dirty="0" smtClean="0"/>
              <a:t>Information and consultation paper available at </a:t>
            </a:r>
            <a:r>
              <a:rPr lang="en-AU" sz="2400" dirty="0" smtClean="0">
                <a:solidFill>
                  <a:srgbClr val="C00000"/>
                </a:solidFill>
              </a:rPr>
              <a:t>www.marsdenjacob.com.au </a:t>
            </a:r>
            <a:endParaRPr lang="en-AU" sz="2400" dirty="0">
              <a:solidFill>
                <a:srgbClr val="C00000"/>
              </a:solidFill>
            </a:endParaRP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720000">
            <a:off x="7026232" y="282233"/>
            <a:ext cx="2160721" cy="40735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784366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What are the options?</a:t>
            </a:r>
            <a:endParaRPr lang="en-AU" dirty="0"/>
          </a:p>
        </p:txBody>
      </p:sp>
      <p:sp>
        <p:nvSpPr>
          <p:cNvPr id="5" name="Content Placeholder 4"/>
          <p:cNvSpPr>
            <a:spLocks noGrp="1"/>
          </p:cNvSpPr>
          <p:nvPr>
            <p:ph idx="1"/>
          </p:nvPr>
        </p:nvSpPr>
        <p:spPr>
          <a:xfrm>
            <a:off x="685800" y="1412776"/>
            <a:ext cx="7772400" cy="4709120"/>
          </a:xfrm>
        </p:spPr>
        <p:txBody>
          <a:bodyPr/>
          <a:lstStyle/>
          <a:p>
            <a:pPr>
              <a:spcAft>
                <a:spcPts val="600"/>
              </a:spcAft>
              <a:buFont typeface="+mj-lt"/>
              <a:buAutoNum type="arabicPeriod"/>
            </a:pPr>
            <a:r>
              <a:rPr lang="en-AU" sz="1800" dirty="0" smtClean="0"/>
              <a:t>Unified </a:t>
            </a:r>
            <a:r>
              <a:rPr lang="en-AU" sz="1800" dirty="0"/>
              <a:t>safety Act for mining, petroleum and </a:t>
            </a:r>
            <a:r>
              <a:rPr lang="en-AU" sz="1800" dirty="0" smtClean="0"/>
              <a:t>MHF</a:t>
            </a:r>
            <a:endParaRPr lang="en-AU" sz="1800" dirty="0"/>
          </a:p>
          <a:p>
            <a:pPr>
              <a:spcAft>
                <a:spcPts val="600"/>
              </a:spcAft>
              <a:buFont typeface="+mj-lt"/>
              <a:buAutoNum type="arabicPeriod"/>
            </a:pPr>
            <a:r>
              <a:rPr lang="en-AU" sz="1800" dirty="0" smtClean="0"/>
              <a:t>Consolidated </a:t>
            </a:r>
            <a:r>
              <a:rPr lang="en-AU" sz="1800" dirty="0"/>
              <a:t>safety Act for petroleum and </a:t>
            </a:r>
            <a:r>
              <a:rPr lang="en-AU" sz="1800" dirty="0" smtClean="0"/>
              <a:t>MHF; </a:t>
            </a:r>
            <a:r>
              <a:rPr lang="en-AU" sz="1800" dirty="0"/>
              <a:t>mines safety Act remains </a:t>
            </a:r>
            <a:r>
              <a:rPr lang="en-AU" sz="1800" dirty="0" smtClean="0"/>
              <a:t>separate</a:t>
            </a:r>
            <a:endParaRPr lang="en-AU" sz="1800" dirty="0"/>
          </a:p>
          <a:p>
            <a:pPr>
              <a:spcAft>
                <a:spcPts val="600"/>
              </a:spcAft>
              <a:buFont typeface="+mj-lt"/>
              <a:buAutoNum type="arabicPeriod"/>
            </a:pPr>
            <a:r>
              <a:rPr lang="en-AU" sz="1800" dirty="0" smtClean="0"/>
              <a:t>Individual </a:t>
            </a:r>
            <a:r>
              <a:rPr lang="en-AU" sz="1800" dirty="0"/>
              <a:t>mining and petroleum safety specific </a:t>
            </a:r>
            <a:r>
              <a:rPr lang="en-AU" sz="1800" dirty="0" smtClean="0"/>
              <a:t>Acts; </a:t>
            </a:r>
            <a:r>
              <a:rPr lang="en-AU" sz="1800" dirty="0"/>
              <a:t>MHF safety provisions remain split across two Acts and two </a:t>
            </a:r>
            <a:r>
              <a:rPr lang="en-AU" sz="1800" dirty="0" smtClean="0"/>
              <a:t>regulators</a:t>
            </a:r>
            <a:endParaRPr lang="en-AU" sz="1800" dirty="0"/>
          </a:p>
          <a:p>
            <a:pPr>
              <a:spcAft>
                <a:spcPts val="600"/>
              </a:spcAft>
              <a:buFont typeface="+mj-lt"/>
              <a:buAutoNum type="arabicPeriod"/>
            </a:pPr>
            <a:r>
              <a:rPr lang="en-AU" sz="1800" dirty="0" smtClean="0"/>
              <a:t>Consolidated </a:t>
            </a:r>
            <a:r>
              <a:rPr lang="en-AU" sz="1800" dirty="0"/>
              <a:t>safety Act for mining and </a:t>
            </a:r>
            <a:r>
              <a:rPr lang="en-AU" sz="1800" dirty="0" smtClean="0"/>
              <a:t>petroleum; </a:t>
            </a:r>
            <a:r>
              <a:rPr lang="en-AU" sz="1800" dirty="0"/>
              <a:t>MHF safety provisions remain split across two Acts and two </a:t>
            </a:r>
            <a:r>
              <a:rPr lang="en-AU" sz="1800" dirty="0" smtClean="0"/>
              <a:t>regulators</a:t>
            </a:r>
            <a:endParaRPr lang="en-AU" sz="1800" dirty="0"/>
          </a:p>
          <a:p>
            <a:pPr>
              <a:spcAft>
                <a:spcPts val="600"/>
              </a:spcAft>
              <a:buFont typeface="+mj-lt"/>
              <a:buAutoNum type="arabicPeriod"/>
            </a:pPr>
            <a:r>
              <a:rPr lang="en-AU" sz="1800" dirty="0" smtClean="0"/>
              <a:t>Maintain </a:t>
            </a:r>
            <a:r>
              <a:rPr lang="en-AU" sz="1800" dirty="0"/>
              <a:t>the status quo. Work Health and Safety (Mines) </a:t>
            </a:r>
            <a:r>
              <a:rPr lang="en-AU" sz="1800" dirty="0" smtClean="0"/>
              <a:t>Act; </a:t>
            </a:r>
            <a:r>
              <a:rPr lang="en-AU" sz="1800" dirty="0"/>
              <a:t>safety provisions contained in three separate petroleum Acts and MHF safety provisions remain split across two Acts and two </a:t>
            </a:r>
            <a:r>
              <a:rPr lang="en-AU" sz="1800" dirty="0" smtClean="0"/>
              <a:t>regulators</a:t>
            </a:r>
            <a:endParaRPr lang="en-AU" sz="1800" dirty="0"/>
          </a:p>
          <a:p>
            <a:pPr>
              <a:spcAft>
                <a:spcPts val="600"/>
              </a:spcAft>
            </a:pPr>
            <a:endParaRPr lang="en-AU" sz="1800" dirty="0"/>
          </a:p>
        </p:txBody>
      </p:sp>
      <p:sp>
        <p:nvSpPr>
          <p:cNvPr id="6" name="Rectangle 6"/>
          <p:cNvSpPr>
            <a:spLocks noGrp="1" noChangeArrowheads="1"/>
          </p:cNvSpPr>
          <p:nvPr>
            <p:ph type="sldNum" sz="quarter" idx="10"/>
          </p:nvPr>
        </p:nvSpPr>
        <p:spPr>
          <a:ln/>
        </p:spPr>
        <p:txBody>
          <a:bodyPr/>
          <a:lstStyle>
            <a:lvl1pPr>
              <a:defRPr/>
            </a:lvl1pPr>
          </a:lstStyle>
          <a:p>
            <a:pPr>
              <a:defRPr/>
            </a:pPr>
            <a:fld id="{964DC2ED-F8CC-422D-8C4F-5DA8CF0BFD7E}" type="slidenum">
              <a:rPr lang="en-US"/>
              <a:pPr>
                <a:defRPr/>
              </a:pPr>
              <a:t>8</a:t>
            </a:fld>
            <a:endParaRPr lang="en-US" dirty="0"/>
          </a:p>
        </p:txBody>
      </p:sp>
    </p:spTree>
    <p:extLst>
      <p:ext uri="{BB962C8B-B14F-4D97-AF65-F5344CB8AC3E}">
        <p14:creationId xmlns:p14="http://schemas.microsoft.com/office/powerpoint/2010/main" val="27736465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Safety legislation reform PHASE 2</a:t>
            </a:r>
            <a:endParaRPr lang="en-AU" dirty="0"/>
          </a:p>
        </p:txBody>
      </p:sp>
      <p:sp>
        <p:nvSpPr>
          <p:cNvPr id="6" name="Rectangle 6"/>
          <p:cNvSpPr>
            <a:spLocks noGrp="1" noChangeArrowheads="1"/>
          </p:cNvSpPr>
          <p:nvPr>
            <p:ph type="sldNum" sz="quarter" idx="10"/>
          </p:nvPr>
        </p:nvSpPr>
        <p:spPr>
          <a:ln/>
        </p:spPr>
        <p:txBody>
          <a:bodyPr/>
          <a:lstStyle>
            <a:lvl1pPr>
              <a:defRPr/>
            </a:lvl1pPr>
          </a:lstStyle>
          <a:p>
            <a:pPr>
              <a:defRPr/>
            </a:pPr>
            <a:fld id="{964DC2ED-F8CC-422D-8C4F-5DA8CF0BFD7E}" type="slidenum">
              <a:rPr lang="en-US"/>
              <a:pPr>
                <a:defRPr/>
              </a:pPr>
              <a:t>9</a:t>
            </a:fld>
            <a:endParaRPr lang="en-US" dirty="0"/>
          </a:p>
        </p:txBody>
      </p:sp>
      <p:graphicFrame>
        <p:nvGraphicFramePr>
          <p:cNvPr id="9" name="Diagram 8"/>
          <p:cNvGraphicFramePr/>
          <p:nvPr>
            <p:extLst>
              <p:ext uri="{D42A27DB-BD31-4B8C-83A1-F6EECF244321}">
                <p14:modId xmlns:p14="http://schemas.microsoft.com/office/powerpoint/2010/main" val="3515162016"/>
              </p:ext>
            </p:extLst>
          </p:nvPr>
        </p:nvGraphicFramePr>
        <p:xfrm>
          <a:off x="179512" y="1391741"/>
          <a:ext cx="8856984" cy="3957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755576" y="1412777"/>
            <a:ext cx="8136904" cy="461665"/>
          </a:xfrm>
          <a:prstGeom prst="rect">
            <a:avLst/>
          </a:prstGeom>
        </p:spPr>
        <p:txBody>
          <a:bodyPr wrap="square">
            <a:spAutoFit/>
          </a:bodyPr>
          <a:lstStyle/>
          <a:p>
            <a:pPr marL="0" indent="0">
              <a:buNone/>
            </a:pPr>
            <a:r>
              <a:rPr lang="en-AU" sz="2400" dirty="0" smtClean="0">
                <a:solidFill>
                  <a:srgbClr val="C00000"/>
                </a:solidFill>
              </a:rPr>
              <a:t>Consolidation of resources safety legislation</a:t>
            </a:r>
            <a:endParaRPr lang="en-AU" sz="2400" dirty="0">
              <a:solidFill>
                <a:srgbClr val="C00000"/>
              </a:solidFill>
            </a:endParaRPr>
          </a:p>
        </p:txBody>
      </p:sp>
      <p:sp>
        <p:nvSpPr>
          <p:cNvPr id="10" name="Rectangle 9"/>
          <p:cNvSpPr/>
          <p:nvPr/>
        </p:nvSpPr>
        <p:spPr>
          <a:xfrm>
            <a:off x="755576" y="4829671"/>
            <a:ext cx="8136904" cy="830997"/>
          </a:xfrm>
          <a:prstGeom prst="rect">
            <a:avLst/>
          </a:prstGeom>
        </p:spPr>
        <p:txBody>
          <a:bodyPr wrap="square">
            <a:spAutoFit/>
          </a:bodyPr>
          <a:lstStyle/>
          <a:p>
            <a:pPr marL="0" indent="0" algn="r">
              <a:buNone/>
            </a:pPr>
            <a:r>
              <a:rPr lang="en-AU" sz="2400" dirty="0" smtClean="0"/>
              <a:t>Information and consultation paper available at </a:t>
            </a:r>
            <a:r>
              <a:rPr lang="en-AU" sz="2400" dirty="0" smtClean="0">
                <a:solidFill>
                  <a:srgbClr val="C00000"/>
                </a:solidFill>
              </a:rPr>
              <a:t>www.marsdenjacob.com.au </a:t>
            </a:r>
            <a:endParaRPr lang="en-AU" sz="2400" dirty="0">
              <a:solidFill>
                <a:srgbClr val="C00000"/>
              </a:solidFill>
            </a:endParaRPr>
          </a:p>
        </p:txBody>
      </p:sp>
    </p:spTree>
    <p:extLst>
      <p:ext uri="{BB962C8B-B14F-4D97-AF65-F5344CB8AC3E}">
        <p14:creationId xmlns:p14="http://schemas.microsoft.com/office/powerpoint/2010/main" val="457739096"/>
      </p:ext>
    </p:extLst>
  </p:cSld>
  <p:clrMapOvr>
    <a:masterClrMapping/>
  </p:clrMapOvr>
  <p:timing>
    <p:tnLst>
      <p:par>
        <p:cTn id="1" dur="indefinite" restart="never" nodeType="tmRoot"/>
      </p:par>
    </p:tnLst>
  </p:timing>
</p:sld>
</file>

<file path=ppt/theme/theme1.xml><?xml version="1.0" encoding="utf-8"?>
<a:theme xmlns:a="http://schemas.openxmlformats.org/drawingml/2006/main" name="4_Blank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OurDocs Document" ma:contentTypeID="0x0101000AC6246A9CD2FC45B52DC6FEC0F0AAAA00A5C1F1DA62DAB340B34B67F1BBB7A427" ma:contentTypeVersion="32" ma:contentTypeDescription="Create a new document." ma:contentTypeScope="" ma:versionID="ed85fc0e994bd587aacbec29dd8edd5c">
  <xsd:schema xmlns:xsd="http://www.w3.org/2001/XMLSchema" xmlns:xs="http://www.w3.org/2001/XMLSchema" xmlns:p="http://schemas.microsoft.com/office/2006/metadata/properties" xmlns:ns2="dce3ed02-b0cd-470d-9119-e5f1a2533a21" targetNamespace="http://schemas.microsoft.com/office/2006/metadata/properties" ma:root="true" ma:fieldsID="d6fc7f555b4b50738d5ce00429abb5da" ns2:_="">
    <xsd:import namespace="dce3ed02-b0cd-470d-9119-e5f1a2533a21"/>
    <xsd:element name="properties">
      <xsd:complexType>
        <xsd:sequence>
          <xsd:element name="documentManagement">
            <xsd:complexType>
              <xsd:all>
                <xsd:element ref="ns2:OurDocsDataStore"/>
                <xsd:element ref="ns2:OurDocsDocId"/>
                <xsd:element ref="ns2:OurDocsVersionNumber"/>
                <xsd:element ref="ns2:OurDocsIsRecordsDocument" minOccurs="0"/>
                <xsd:element ref="ns2:OurDocsIsLocked" minOccurs="0"/>
                <xsd:element ref="ns2:OurDocsTitle" minOccurs="0"/>
                <xsd:element ref="ns2:OurDocsDescription" minOccurs="0"/>
                <xsd:element ref="ns2:OurDocsAuthor" minOccurs="0"/>
                <xsd:element ref="ns2:OurDocsLocation" minOccurs="0"/>
                <xsd:element ref="ns2:OurDocsReleaseClassification" minOccurs="0"/>
                <xsd:element ref="ns2:OurDocsDocumentType" minOccurs="0"/>
                <xsd:element ref="ns2:OurDocsDocumentDate" minOccurs="0"/>
                <xsd:element ref="ns2:OurDocsDocumentSource" minOccurs="0"/>
                <xsd:element ref="ns2:OurDocsFileNumbers" minOccurs="0"/>
                <xsd:element ref="ns2:OurDocsLockedBy" minOccurs="0"/>
                <xsd:element ref="ns2:OurDocsLockedOnBehalfOf" minOccurs="0"/>
                <xsd:element ref="ns2:OurDocsLockedOn" minOccurs="0"/>
                <xsd:element ref="ns2:OurDocsVersionCreatedBy" minOccurs="0"/>
                <xsd:element ref="ns2:OurDocsVersionCreatedAt" minOccurs="0"/>
                <xsd:element ref="ns2:OurDocsVersionReas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e3ed02-b0cd-470d-9119-e5f1a2533a21" elementFormDefault="qualified">
    <xsd:import namespace="http://schemas.microsoft.com/office/2006/documentManagement/types"/>
    <xsd:import namespace="http://schemas.microsoft.com/office/infopath/2007/PartnerControls"/>
    <xsd:element name="OurDocsDataStore" ma:index="8" ma:displayName="DataStore" ma:internalName="OurDocsDataStore">
      <xsd:simpleType>
        <xsd:restriction base="dms:Text"/>
      </xsd:simpleType>
    </xsd:element>
    <xsd:element name="OurDocsDocId" ma:index="9" ma:displayName="DocId" ma:internalName="OurDocsDocId">
      <xsd:simpleType>
        <xsd:restriction base="dms:Text"/>
      </xsd:simpleType>
    </xsd:element>
    <xsd:element name="OurDocsVersionNumber" ma:index="10" ma:displayName="VersionNumber" ma:internalName="OurDocsVersionNumber">
      <xsd:simpleType>
        <xsd:restriction base="dms:Text"/>
      </xsd:simpleType>
    </xsd:element>
    <xsd:element name="OurDocsIsRecordsDocument" ma:index="11" nillable="true" ma:displayName="IsRecordsDocument" ma:internalName="OurDocsIsRecordsDocument">
      <xsd:simpleType>
        <xsd:restriction base="dms:Boolean"/>
      </xsd:simpleType>
    </xsd:element>
    <xsd:element name="OurDocsIsLocked" ma:index="12" nillable="true" ma:displayName="IsLocked" ma:internalName="OurDocsIsLocked">
      <xsd:simpleType>
        <xsd:restriction base="dms:Boolean"/>
      </xsd:simpleType>
    </xsd:element>
    <xsd:element name="OurDocsTitle" ma:index="13" nillable="true" ma:displayName="Title" ma:internalName="OurDocsTitle">
      <xsd:simpleType>
        <xsd:restriction base="dms:Text"/>
      </xsd:simpleType>
    </xsd:element>
    <xsd:element name="OurDocsDescription" ma:index="14" nillable="true" ma:displayName="Description" ma:internalName="OurDocsDescription">
      <xsd:simpleType>
        <xsd:restriction base="dms:Note">
          <xsd:maxLength value="255"/>
        </xsd:restriction>
      </xsd:simpleType>
    </xsd:element>
    <xsd:element name="OurDocsAuthor" ma:index="15" nillable="true" ma:displayName="Author" ma:internalName="OurDocsAuthor">
      <xsd:simpleType>
        <xsd:restriction base="dms:Text"/>
      </xsd:simpleType>
    </xsd:element>
    <xsd:element name="OurDocsLocation" ma:index="16" nillable="true" ma:displayName="Location" ma:internalName="OurDocsLocation">
      <xsd:simpleType>
        <xsd:restriction base="dms:Text"/>
      </xsd:simpleType>
    </xsd:element>
    <xsd:element name="OurDocsReleaseClassification" ma:index="17" nillable="true" ma:displayName="ReleaseClassification" ma:internalName="OurDocsReleaseClassification">
      <xsd:simpleType>
        <xsd:restriction base="dms:Choice">
          <xsd:enumeration value="Departmental Use Only"/>
          <xsd:enumeration value="Within Government Only"/>
          <xsd:enumeration value="Addressee Use Only"/>
          <xsd:enumeration value="Addressee and Within Government Only"/>
          <xsd:enumeration value="For Public Release"/>
          <xsd:enumeration value="UNKNOWN"/>
        </xsd:restriction>
      </xsd:simpleType>
    </xsd:element>
    <xsd:element name="OurDocsDocumentType" ma:index="18" nillable="true" ma:displayName="DocumentType" ma:internalName="OurDocsDocumentType">
      <xsd:simpleType>
        <xsd:restriction base="dms:Choice">
          <xsd:enumeration value="Administration"/>
          <xsd:enumeration value="Agenda"/>
          <xsd:enumeration value="Appointment"/>
          <xsd:enumeration value="Briefing Note"/>
          <xsd:enumeration value="Certificate of Competency"/>
          <xsd:enumeration value="Corporate Executive"/>
          <xsd:enumeration value="Corporate Form"/>
          <xsd:enumeration value="Corporate Policy"/>
          <xsd:enumeration value="Corporate Procedure"/>
          <xsd:enumeration value="Document"/>
          <xsd:enumeration value="Email"/>
          <xsd:enumeration value="External Presentations"/>
          <xsd:enumeration value="External Published Document"/>
          <xsd:enumeration value="Facsimile"/>
          <xsd:enumeration value="File"/>
          <xsd:enumeration value="File Note"/>
          <xsd:enumeration value="Form"/>
          <xsd:enumeration value="Incident Report"/>
          <xsd:enumeration value="Internal Memo"/>
          <xsd:enumeration value="Internal Presentations"/>
          <xsd:enumeration value="Investigation Document"/>
          <xsd:enumeration value="Letter"/>
          <xsd:enumeration value="Map"/>
          <xsd:enumeration value="Memorandum"/>
          <xsd:enumeration value="Ministerial"/>
          <xsd:enumeration value="Minutes"/>
          <xsd:enumeration value="Other"/>
          <xsd:enumeration value="Permit"/>
          <xsd:enumeration value="Photos"/>
          <xsd:enumeration value="Policy"/>
          <xsd:enumeration value="Press Clipping"/>
          <xsd:enumeration value="Press Release"/>
          <xsd:enumeration value="Procurement"/>
          <xsd:enumeration value="Production Report"/>
          <xsd:enumeration value="Report"/>
          <xsd:enumeration value="Risk Management"/>
          <xsd:enumeration value="Royalty Audit"/>
          <xsd:enumeration value="Royalty Payment/Revenue"/>
          <xsd:enumeration value="Royalty Return"/>
          <xsd:enumeration value="Safety Bulletin"/>
          <xsd:enumeration value="Speech"/>
          <xsd:enumeration value="Training"/>
          <xsd:enumeration value="Web Document"/>
        </xsd:restriction>
      </xsd:simpleType>
    </xsd:element>
    <xsd:element name="OurDocsDocumentDate" ma:index="19" nillable="true" ma:displayName="DocumentDate" ma:internalName="OurDocsDocumentDate">
      <xsd:simpleType>
        <xsd:restriction base="dms:DateTime"/>
      </xsd:simpleType>
    </xsd:element>
    <xsd:element name="OurDocsDocumentSource" ma:index="20" nillable="true" ma:displayName="DocumentSource" ma:internalName="OurDocsDocumentSource">
      <xsd:simpleType>
        <xsd:restriction base="dms:Choice">
          <xsd:enumeration value="Internal"/>
          <xsd:enumeration value="External"/>
          <xsd:enumeration value="UNKNOWN"/>
        </xsd:restriction>
      </xsd:simpleType>
    </xsd:element>
    <xsd:element name="OurDocsFileNumbers" ma:index="21" nillable="true" ma:displayName="FileNumbers" ma:internalName="OurDocsFileNumbers">
      <xsd:simpleType>
        <xsd:restriction base="dms:Note">
          <xsd:maxLength value="255"/>
        </xsd:restriction>
      </xsd:simpleType>
    </xsd:element>
    <xsd:element name="OurDocsLockedBy" ma:index="22" nillable="true" ma:displayName="LockedBy" ma:internalName="OurDocsLockedBy">
      <xsd:simpleType>
        <xsd:restriction base="dms:Text"/>
      </xsd:simpleType>
    </xsd:element>
    <xsd:element name="OurDocsLockedOnBehalfOf" ma:index="23" nillable="true" ma:displayName="LockedOnBehalfOf" ma:internalName="OurDocsLockedOnBehalfOf">
      <xsd:simpleType>
        <xsd:restriction base="dms:Text"/>
      </xsd:simpleType>
    </xsd:element>
    <xsd:element name="OurDocsLockedOn" ma:index="24" nillable="true" ma:displayName="LockedOn" ma:internalName="OurDocsLockedOn">
      <xsd:simpleType>
        <xsd:restriction base="dms:DateTime"/>
      </xsd:simpleType>
    </xsd:element>
    <xsd:element name="OurDocsVersionCreatedBy" ma:index="25" nillable="true" ma:displayName="VersionCreatedBy" ma:internalName="OurDocsVersionCreatedBy">
      <xsd:simpleType>
        <xsd:restriction base="dms:Text"/>
      </xsd:simpleType>
    </xsd:element>
    <xsd:element name="OurDocsVersionCreatedAt" ma:index="26" nillable="true" ma:displayName="VersionCreatedAt" ma:internalName="OurDocsVersionCreatedAt">
      <xsd:simpleType>
        <xsd:restriction base="dms:DateTime"/>
      </xsd:simpleType>
    </xsd:element>
    <xsd:element name="OurDocsVersionReason" ma:index="27" nillable="true" ma:displayName="VersionReason" ma:internalName="OurDocsVersionReas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47aadd75-fb41-49d7-866d-414b51aa1b7e" ContentTypeId="0x0101000AC6246A9CD2FC45B52DC6FEC0F0AAAA" PreviousValue="false"/>
</file>

<file path=customXml/item3.xml><?xml version="1.0" encoding="utf-8"?>
<p:properties xmlns:p="http://schemas.microsoft.com/office/2006/metadata/properties" xmlns:xsi="http://www.w3.org/2001/XMLSchema-instance" xmlns:pc="http://schemas.microsoft.com/office/infopath/2007/PartnerControls">
  <documentManagement>
    <OurDocsIsRecordsDocument xmlns="dce3ed02-b0cd-470d-9119-e5f1a2533a21">true</OurDocsIsRecordsDocument>
    <OurDocsDataStore xmlns="dce3ed02-b0cd-470d-9119-e5f1a2533a21">Central</OurDocsDataStore>
    <OurDocsDocId xmlns="dce3ed02-b0cd-470d-9119-e5f1a2533a21">000261.Walter.WEMYSS</OurDocsDocId>
    <OurDocsVersionCreatedBy xmlns="dce3ed02-b0cd-470d-9119-e5f1a2533a21">MIWWEMY</OurDocsVersionCreatedBy>
    <OurDocsIsLocked xmlns="dce3ed02-b0cd-470d-9119-e5f1a2533a21">false</OurDocsIsLocked>
    <OurDocsDocumentType xmlns="dce3ed02-b0cd-470d-9119-e5f1a2533a21">Other</OurDocsDocumentType>
    <OurDocsFileNumbers xmlns="dce3ed02-b0cd-470d-9119-e5f1a2533a21">A0699/201003</OurDocsFileNumbers>
    <OurDocsLockedOnBehalfOf xmlns="dce3ed02-b0cd-470d-9119-e5f1a2533a21" xsi:nil="true"/>
    <OurDocsDocumentDate xmlns="dce3ed02-b0cd-470d-9119-e5f1a2533a21">2014-11-05T16:00:00+00:00</OurDocsDocumentDate>
    <OurDocsVersionCreatedAt xmlns="dce3ed02-b0cd-470d-9119-e5f1a2533a21">2014-11-06T06:50:40+00:00</OurDocsVersionCreatedAt>
    <OurDocsReleaseClassification xmlns="dce3ed02-b0cd-470d-9119-e5f1a2533a21">Departmental Use Only</OurDocsReleaseClassification>
    <OurDocsTitle xmlns="dce3ed02-b0cd-470d-9119-e5f1a2533a21">MS - Toolbox Presentation - 2014 - What's happening in mines safety in WA </OurDocsTitle>
    <OurDocsLocation xmlns="dce3ed02-b0cd-470d-9119-e5f1a2533a21">Perth</OurDocsLocation>
    <OurDocsDescription xmlns="dce3ed02-b0cd-470d-9119-e5f1a2533a21">Mines Safety Roadshow 2014 Toolbox Presentations </OurDocsDescription>
    <OurDocsVersionReason xmlns="dce3ed02-b0cd-470d-9119-e5f1a2533a21" xsi:nil="true"/>
    <OurDocsAuthor xmlns="dce3ed02-b0cd-470d-9119-e5f1a2533a21">Bec.MOORE</OurDocsAuthor>
    <OurDocsLockedBy xmlns="dce3ed02-b0cd-470d-9119-e5f1a2533a21" xsi:nil="true"/>
    <OurDocsLockedOn xmlns="dce3ed02-b0cd-470d-9119-e5f1a2533a21" xsi:nil="true"/>
    <OurDocsVersionNumber xmlns="dce3ed02-b0cd-470d-9119-e5f1a2533a21">1</OurDocsVersionNumber>
    <OurDocsDocumentSource xmlns="dce3ed02-b0cd-470d-9119-e5f1a2533a21">Internal</OurDocsDocumentSourc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713117-6C30-4EA5-8E7D-F61ACE0BCB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e3ed02-b0cd-470d-9119-e5f1a2533a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666996A-D0EF-4354-AE18-CB004E7DD318}">
  <ds:schemaRefs>
    <ds:schemaRef ds:uri="Microsoft.SharePoint.Taxonomy.ContentTypeSync"/>
  </ds:schemaRefs>
</ds:datastoreItem>
</file>

<file path=customXml/itemProps3.xml><?xml version="1.0" encoding="utf-8"?>
<ds:datastoreItem xmlns:ds="http://schemas.openxmlformats.org/officeDocument/2006/customXml" ds:itemID="{33CB38F7-0677-444F-A0AA-B2C30ED5DCC7}">
  <ds:schemaRefs>
    <ds:schemaRef ds:uri="http://purl.org/dc/dcmitype/"/>
    <ds:schemaRef ds:uri="http://schemas.microsoft.com/office/infopath/2007/PartnerControls"/>
    <ds:schemaRef ds:uri="http://purl.org/dc/terms/"/>
    <ds:schemaRef ds:uri="http://www.w3.org/XML/1998/namespace"/>
    <ds:schemaRef ds:uri="http://schemas.openxmlformats.org/package/2006/metadata/core-properties"/>
    <ds:schemaRef ds:uri="http://purl.org/dc/elements/1.1/"/>
    <ds:schemaRef ds:uri="http://schemas.microsoft.com/office/2006/documentManagement/types"/>
    <ds:schemaRef ds:uri="http://schemas.microsoft.com/office/2006/metadata/properties"/>
    <ds:schemaRef ds:uri="dce3ed02-b0cd-470d-9119-e5f1a2533a21"/>
  </ds:schemaRefs>
</ds:datastoreItem>
</file>

<file path=customXml/itemProps4.xml><?xml version="1.0" encoding="utf-8"?>
<ds:datastoreItem xmlns:ds="http://schemas.openxmlformats.org/officeDocument/2006/customXml" ds:itemID="{98638393-997B-43E0-81F5-7E437C44854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14043</TotalTime>
  <Words>3518</Words>
  <Application>Microsoft Office PowerPoint</Application>
  <PresentationFormat>On-screen Show (4:3)</PresentationFormat>
  <Paragraphs>395</Paragraphs>
  <Slides>28</Slides>
  <Notes>28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4_Blank Presentation</vt:lpstr>
      <vt:lpstr>Worksheet</vt:lpstr>
      <vt:lpstr>Please read this before using presentation</vt:lpstr>
      <vt:lpstr>What’s happening in mines safety in WA?</vt:lpstr>
      <vt:lpstr>Resources Safety’s commitment</vt:lpstr>
      <vt:lpstr>RADARS vision for leading practice regulation</vt:lpstr>
      <vt:lpstr>5 principles of leading practice safety regulation</vt:lpstr>
      <vt:lpstr>Safety legislation reform PHASE 1</vt:lpstr>
      <vt:lpstr>Safety legislation reform PHASE 2</vt:lpstr>
      <vt:lpstr>What are the options?</vt:lpstr>
      <vt:lpstr>Safety legislation reform PHASE 2</vt:lpstr>
      <vt:lpstr>Industry’s performance - How are we travelling?</vt:lpstr>
      <vt:lpstr>How are we travelling in recent times?</vt:lpstr>
      <vt:lpstr>Since the last Mines Safety Roadshow …</vt:lpstr>
      <vt:lpstr>Number of serious injuries per million hours worked</vt:lpstr>
      <vt:lpstr>Nature of serious injuries reported for 2013-14</vt:lpstr>
      <vt:lpstr>Location of accident involving serious injury reported for 2013-14</vt:lpstr>
      <vt:lpstr>Number of disabling (restricted work) injuries per million hours worked</vt:lpstr>
      <vt:lpstr>2,376 incidents reported for July 2013 to June 2014</vt:lpstr>
      <vt:lpstr>PowerPoint Presentation</vt:lpstr>
      <vt:lpstr>Ten critical factors – multiple fatalities</vt:lpstr>
      <vt:lpstr>Seeking safety performance improvement</vt:lpstr>
      <vt:lpstr>Learning from a world leader</vt:lpstr>
      <vt:lpstr>Harm-reduction framework for regulators</vt:lpstr>
      <vt:lpstr>“Bads” versus “Goods” – which approach?</vt:lpstr>
      <vt:lpstr>What does Resources Safety do with all this information?</vt:lpstr>
      <vt:lpstr>PowerPoint Presentation</vt:lpstr>
      <vt:lpstr>PowerPoint Presentation</vt:lpstr>
      <vt:lpstr>Hierarchy of control – reducing exposure to hazards</vt:lpstr>
      <vt:lpstr>Stay informed!</vt:lpstr>
    </vt:vector>
  </TitlesOfParts>
  <Company>G5</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 - Toolbox Presentation - 2014 - What's happening in mines safety in WA</dc:title>
  <dc:creator>Bec.MOORE</dc:creator>
  <cp:keywords>DocSrc=Internal&lt;!&gt;VersionNo=1&lt;!&gt;VersionBy=Bec.MOORE&lt;!&gt;VersionDate=16/12/2013 10:47:27&lt;!&gt;Branch=Business Development&lt;!&gt;Division=Resources Safety&lt;!&gt;Section=Communications&lt;!&gt;LockedBy=&lt;!&gt;LockedOn=&lt;!&gt;LockedBehalfof=</cp:keywords>
  <dc:description>FileNo=A1157/201202&lt;!&gt;Site=Cannington&lt;!&gt;MDNo=&lt;!&gt;DocType=External Presentations&lt;!&gt;DocSec=MS - Roadshows&lt;!&gt;Owner=bec.moore&lt;!&gt;Filename=000462.bec.moore.pptx&lt;!&gt;Project=&lt;!&gt;Group=Resources Safety&lt;!&gt;SecType=Departmental Use Only</dc:description>
  <cp:lastModifiedBy>HO, Su</cp:lastModifiedBy>
  <cp:revision>1674</cp:revision>
  <cp:lastPrinted>2014-10-13T01:03:27Z</cp:lastPrinted>
  <dcterms:created xsi:type="dcterms:W3CDTF">2011-01-21T07:01:17Z</dcterms:created>
  <dcterms:modified xsi:type="dcterms:W3CDTF">2014-11-26T07:10:01Z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anual_Owner_id">
    <vt:lpwstr>MP090079</vt:lpwstr>
  </property>
  <property fmtid="{D5CDD505-2E9C-101B-9397-08002B2CF9AE}" pid="3" name="Manual_Owner">
    <vt:lpwstr>Communications Manager - Business Development</vt:lpwstr>
  </property>
  <property fmtid="{D5CDD505-2E9C-101B-9397-08002B2CF9AE}" pid="4" name="Manual_Contact_ID">
    <vt:lpwstr>MP090079</vt:lpwstr>
  </property>
  <property fmtid="{D5CDD505-2E9C-101B-9397-08002B2CF9AE}" pid="5" name="Manual_Contact">
    <vt:lpwstr>Communications Manager - Business Development</vt:lpwstr>
  </property>
  <property fmtid="{D5CDD505-2E9C-101B-9397-08002B2CF9AE}" pid="6" name="Site">
    <vt:lpwstr>Cannington</vt:lpwstr>
  </property>
  <property fmtid="{D5CDD505-2E9C-101B-9397-08002B2CF9AE}" pid="7" name="SecType">
    <vt:lpwstr>Departmental Use Only</vt:lpwstr>
  </property>
  <property fmtid="{D5CDD505-2E9C-101B-9397-08002B2CF9AE}" pid="8" name="ContentTypeId">
    <vt:lpwstr>0x0101000AC6246A9CD2FC45B52DC6FEC0F0AAAA00A5C1F1DA62DAB340B34B67F1BBB7A427</vt:lpwstr>
  </property>
  <property fmtid="{D5CDD505-2E9C-101B-9397-08002B2CF9AE}" pid="9" name="DataStore">
    <vt:lpwstr>Central</vt:lpwstr>
  </property>
  <property fmtid="{D5CDD505-2E9C-101B-9397-08002B2CF9AE}" pid="10" name="ReleaseClassification">
    <vt:lpwstr>Departmental Use Only</vt:lpwstr>
  </property>
</Properties>
</file>