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8"/>
  </p:notesMasterIdLst>
  <p:sldIdLst>
    <p:sldId id="278"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079" autoAdjust="0"/>
  </p:normalViewPr>
  <p:slideViewPr>
    <p:cSldViewPr>
      <p:cViewPr varScale="1">
        <p:scale>
          <a:sx n="72" d="100"/>
          <a:sy n="72" d="100"/>
        </p:scale>
        <p:origin x="-27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B96C4-DE02-4BE6-BCAD-B64FB7C50129}"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AU"/>
        </a:p>
      </dgm:t>
    </dgm:pt>
    <dgm:pt modelId="{EA770655-E981-40C7-A4B7-8F386FCDFDA2}">
      <dgm:prSet custT="1"/>
      <dgm:spPr/>
      <dgm:t>
        <a:bodyPr/>
        <a:lstStyle/>
        <a:p>
          <a:pPr rtl="0"/>
          <a:r>
            <a:rPr lang="en-AU" sz="2200" baseline="0" dirty="0" smtClean="0"/>
            <a:t>Culture?</a:t>
          </a:r>
          <a:endParaRPr lang="en-AU" sz="2200" dirty="0"/>
        </a:p>
      </dgm:t>
    </dgm:pt>
    <dgm:pt modelId="{4137706B-DF4C-41EA-8A77-7C82F3696908}" type="parTrans" cxnId="{77025BB9-4056-4A94-9107-0C02356584FE}">
      <dgm:prSet/>
      <dgm:spPr/>
      <dgm:t>
        <a:bodyPr/>
        <a:lstStyle/>
        <a:p>
          <a:endParaRPr lang="en-AU"/>
        </a:p>
      </dgm:t>
    </dgm:pt>
    <dgm:pt modelId="{87E24899-B65D-45E8-BE87-840823ABD968}" type="sibTrans" cxnId="{77025BB9-4056-4A94-9107-0C02356584FE}">
      <dgm:prSet/>
      <dgm:spPr/>
      <dgm:t>
        <a:bodyPr/>
        <a:lstStyle/>
        <a:p>
          <a:endParaRPr lang="en-AU"/>
        </a:p>
      </dgm:t>
    </dgm:pt>
    <dgm:pt modelId="{A1C57957-D6BA-4E7F-B602-194909B037F8}">
      <dgm:prSet custT="1"/>
      <dgm:spPr/>
      <dgm:t>
        <a:bodyPr/>
        <a:lstStyle/>
        <a:p>
          <a:pPr rtl="0"/>
          <a:r>
            <a:rPr lang="en-AU" sz="2200" baseline="0" dirty="0" smtClean="0"/>
            <a:t>Is safety culture a barrier?</a:t>
          </a:r>
          <a:endParaRPr lang="en-AU" sz="2200" dirty="0"/>
        </a:p>
      </dgm:t>
    </dgm:pt>
    <dgm:pt modelId="{57659666-2979-4AAC-9A29-E35736C144D5}" type="parTrans" cxnId="{843B0F5B-0D94-4966-8BEA-3E4C24A8D50F}">
      <dgm:prSet/>
      <dgm:spPr/>
      <dgm:t>
        <a:bodyPr/>
        <a:lstStyle/>
        <a:p>
          <a:endParaRPr lang="en-AU"/>
        </a:p>
      </dgm:t>
    </dgm:pt>
    <dgm:pt modelId="{292AB67F-27E7-4E8C-955D-783D22EC4949}" type="sibTrans" cxnId="{843B0F5B-0D94-4966-8BEA-3E4C24A8D50F}">
      <dgm:prSet/>
      <dgm:spPr/>
      <dgm:t>
        <a:bodyPr/>
        <a:lstStyle/>
        <a:p>
          <a:endParaRPr lang="en-AU"/>
        </a:p>
      </dgm:t>
    </dgm:pt>
    <dgm:pt modelId="{27C65E31-3A66-402C-8037-71BAF34C67B9}">
      <dgm:prSet custT="1"/>
      <dgm:spPr/>
      <dgm:t>
        <a:bodyPr/>
        <a:lstStyle/>
        <a:p>
          <a:pPr rtl="0"/>
          <a:r>
            <a:rPr lang="en-AU" sz="2200" baseline="0" dirty="0" smtClean="0"/>
            <a:t>Is Australian culture an issue?</a:t>
          </a:r>
          <a:endParaRPr lang="en-AU" sz="2200" dirty="0"/>
        </a:p>
      </dgm:t>
    </dgm:pt>
    <dgm:pt modelId="{48D14CEB-EDC2-46CF-A601-0A98DB0A3DB5}" type="parTrans" cxnId="{1A47AC84-0B09-40F7-A74E-2305C104FD5D}">
      <dgm:prSet/>
      <dgm:spPr/>
      <dgm:t>
        <a:bodyPr/>
        <a:lstStyle/>
        <a:p>
          <a:endParaRPr lang="en-AU"/>
        </a:p>
      </dgm:t>
    </dgm:pt>
    <dgm:pt modelId="{CB9EEAC3-CEC2-47A9-93C9-8F554DD3526D}" type="sibTrans" cxnId="{1A47AC84-0B09-40F7-A74E-2305C104FD5D}">
      <dgm:prSet/>
      <dgm:spPr/>
      <dgm:t>
        <a:bodyPr/>
        <a:lstStyle/>
        <a:p>
          <a:endParaRPr lang="en-AU"/>
        </a:p>
      </dgm:t>
    </dgm:pt>
    <dgm:pt modelId="{0D75D643-A48A-4B73-9BBA-1E9DE02E3530}">
      <dgm:prSet custT="1"/>
      <dgm:spPr/>
      <dgm:t>
        <a:bodyPr/>
        <a:lstStyle/>
        <a:p>
          <a:pPr rtl="0"/>
          <a:r>
            <a:rPr lang="en-AU" sz="2200" baseline="0" dirty="0" smtClean="0"/>
            <a:t>Hierarchy of control</a:t>
          </a:r>
          <a:endParaRPr lang="en-AU" sz="2200" dirty="0"/>
        </a:p>
      </dgm:t>
    </dgm:pt>
    <dgm:pt modelId="{B61D970E-1DFA-4213-960F-9673810B3738}" type="parTrans" cxnId="{CE04D3AD-F5A8-431D-8F20-284213049FCC}">
      <dgm:prSet/>
      <dgm:spPr/>
      <dgm:t>
        <a:bodyPr/>
        <a:lstStyle/>
        <a:p>
          <a:endParaRPr lang="en-AU"/>
        </a:p>
      </dgm:t>
    </dgm:pt>
    <dgm:pt modelId="{5A105B26-E227-4D4D-909A-2BDC7089673B}" type="sibTrans" cxnId="{CE04D3AD-F5A8-431D-8F20-284213049FCC}">
      <dgm:prSet/>
      <dgm:spPr/>
      <dgm:t>
        <a:bodyPr/>
        <a:lstStyle/>
        <a:p>
          <a:endParaRPr lang="en-AU"/>
        </a:p>
      </dgm:t>
    </dgm:pt>
    <dgm:pt modelId="{7990A8B4-B293-4CAD-AE61-DFA3174AFB04}">
      <dgm:prSet custT="1"/>
      <dgm:spPr/>
      <dgm:t>
        <a:bodyPr/>
        <a:lstStyle/>
        <a:p>
          <a:pPr rtl="0"/>
          <a:r>
            <a:rPr lang="en-AU" sz="2200" baseline="0" dirty="0" smtClean="0"/>
            <a:t>Why is ~80% administrative and PPE in WA mining?</a:t>
          </a:r>
          <a:endParaRPr lang="en-AU" sz="2200" dirty="0"/>
        </a:p>
      </dgm:t>
    </dgm:pt>
    <dgm:pt modelId="{39644DED-4A9A-41B1-A518-AEF9523094E0}" type="parTrans" cxnId="{96EB0F76-9CD9-409F-9237-0884055F71AA}">
      <dgm:prSet/>
      <dgm:spPr/>
      <dgm:t>
        <a:bodyPr/>
        <a:lstStyle/>
        <a:p>
          <a:endParaRPr lang="en-AU"/>
        </a:p>
      </dgm:t>
    </dgm:pt>
    <dgm:pt modelId="{66986B08-F025-41AE-98FA-5E350813CE33}" type="sibTrans" cxnId="{96EB0F76-9CD9-409F-9237-0884055F71AA}">
      <dgm:prSet/>
      <dgm:spPr/>
      <dgm:t>
        <a:bodyPr/>
        <a:lstStyle/>
        <a:p>
          <a:endParaRPr lang="en-AU"/>
        </a:p>
      </dgm:t>
    </dgm:pt>
    <dgm:pt modelId="{ED613A25-B083-49BD-B207-8F7CF995AC16}">
      <dgm:prSet custT="1"/>
      <dgm:spPr/>
      <dgm:t>
        <a:bodyPr/>
        <a:lstStyle/>
        <a:p>
          <a:pPr rtl="0"/>
          <a:r>
            <a:rPr lang="en-AU" sz="2200" baseline="0" dirty="0" smtClean="0"/>
            <a:t>Why are we not climbing the hierarchy?</a:t>
          </a:r>
          <a:endParaRPr lang="en-AU" sz="2200" dirty="0"/>
        </a:p>
      </dgm:t>
    </dgm:pt>
    <dgm:pt modelId="{F6FFAAEB-461E-42EB-8EB9-8394016D1ECF}" type="parTrans" cxnId="{EA6D6B61-8D56-4806-A690-49B690B22CFE}">
      <dgm:prSet/>
      <dgm:spPr/>
      <dgm:t>
        <a:bodyPr/>
        <a:lstStyle/>
        <a:p>
          <a:endParaRPr lang="en-AU"/>
        </a:p>
      </dgm:t>
    </dgm:pt>
    <dgm:pt modelId="{5FB25031-D9B6-42CE-905A-A5C2A8116275}" type="sibTrans" cxnId="{EA6D6B61-8D56-4806-A690-49B690B22CFE}">
      <dgm:prSet/>
      <dgm:spPr/>
      <dgm:t>
        <a:bodyPr/>
        <a:lstStyle/>
        <a:p>
          <a:endParaRPr lang="en-AU"/>
        </a:p>
      </dgm:t>
    </dgm:pt>
    <dgm:pt modelId="{88250FB0-B6C4-4DC6-8B41-E6D3FCBBB41D}">
      <dgm:prSet custT="1"/>
      <dgm:spPr/>
      <dgm:t>
        <a:bodyPr/>
        <a:lstStyle/>
        <a:p>
          <a:pPr rtl="0"/>
          <a:r>
            <a:rPr lang="en-AU" sz="2200" baseline="0" dirty="0" smtClean="0"/>
            <a:t>Accident and incident investigation and continuous improvement</a:t>
          </a:r>
          <a:endParaRPr lang="en-AU" sz="2200" dirty="0"/>
        </a:p>
      </dgm:t>
    </dgm:pt>
    <dgm:pt modelId="{6F73E2DC-4F32-40DF-8A08-ED40F1C4486F}" type="parTrans" cxnId="{B7B10206-2A2B-4132-91F8-87DD318DC7F3}">
      <dgm:prSet/>
      <dgm:spPr/>
      <dgm:t>
        <a:bodyPr/>
        <a:lstStyle/>
        <a:p>
          <a:endParaRPr lang="en-AU"/>
        </a:p>
      </dgm:t>
    </dgm:pt>
    <dgm:pt modelId="{653B4370-EA5E-4ED2-8D8A-D2F7AD58F2A4}" type="sibTrans" cxnId="{B7B10206-2A2B-4132-91F8-87DD318DC7F3}">
      <dgm:prSet/>
      <dgm:spPr/>
      <dgm:t>
        <a:bodyPr/>
        <a:lstStyle/>
        <a:p>
          <a:endParaRPr lang="en-AU"/>
        </a:p>
      </dgm:t>
    </dgm:pt>
    <dgm:pt modelId="{17614F6E-EA32-4176-AF97-03B82264FFB9}">
      <dgm:prSet custT="1"/>
      <dgm:spPr/>
      <dgm:t>
        <a:bodyPr/>
        <a:lstStyle/>
        <a:p>
          <a:pPr rtl="0"/>
          <a:r>
            <a:rPr lang="en-AU" sz="2200" baseline="0" dirty="0" smtClean="0"/>
            <a:t>Adequate resource allocated</a:t>
          </a:r>
          <a:endParaRPr lang="en-AU" sz="2200" dirty="0"/>
        </a:p>
      </dgm:t>
    </dgm:pt>
    <dgm:pt modelId="{7AE00F00-4BD2-48F6-8071-4B0E9EFDB1B0}" type="parTrans" cxnId="{43E8729F-82C1-4F24-9195-32FF60CEB608}">
      <dgm:prSet/>
      <dgm:spPr/>
      <dgm:t>
        <a:bodyPr/>
        <a:lstStyle/>
        <a:p>
          <a:endParaRPr lang="en-AU"/>
        </a:p>
      </dgm:t>
    </dgm:pt>
    <dgm:pt modelId="{36BD9487-F551-4FD5-95BE-189AAA3F89A7}" type="sibTrans" cxnId="{43E8729F-82C1-4F24-9195-32FF60CEB608}">
      <dgm:prSet/>
      <dgm:spPr/>
      <dgm:t>
        <a:bodyPr/>
        <a:lstStyle/>
        <a:p>
          <a:endParaRPr lang="en-AU"/>
        </a:p>
      </dgm:t>
    </dgm:pt>
    <dgm:pt modelId="{C84BE28A-0163-41EE-B3FB-FE6A55D3C8E4}">
      <dgm:prSet custT="1"/>
      <dgm:spPr/>
      <dgm:t>
        <a:bodyPr/>
        <a:lstStyle/>
        <a:p>
          <a:pPr rtl="0"/>
          <a:r>
            <a:rPr lang="en-AU" sz="2200" baseline="0" dirty="0" smtClean="0"/>
            <a:t>Culture (blame person)</a:t>
          </a:r>
          <a:endParaRPr lang="en-AU" sz="2200" dirty="0"/>
        </a:p>
      </dgm:t>
    </dgm:pt>
    <dgm:pt modelId="{28F1BE9B-584A-4869-943B-705C5630B323}" type="parTrans" cxnId="{98388279-8844-4726-989C-4B02008D0477}">
      <dgm:prSet/>
      <dgm:spPr/>
      <dgm:t>
        <a:bodyPr/>
        <a:lstStyle/>
        <a:p>
          <a:endParaRPr lang="en-AU"/>
        </a:p>
      </dgm:t>
    </dgm:pt>
    <dgm:pt modelId="{6ACAD6FB-CE0C-45C9-AA4F-E7BE19C8A5A2}" type="sibTrans" cxnId="{98388279-8844-4726-989C-4B02008D0477}">
      <dgm:prSet/>
      <dgm:spPr/>
      <dgm:t>
        <a:bodyPr/>
        <a:lstStyle/>
        <a:p>
          <a:endParaRPr lang="en-AU"/>
        </a:p>
      </dgm:t>
    </dgm:pt>
    <dgm:pt modelId="{A25C1510-C9A5-4135-BD13-9819DFEDA00D}">
      <dgm:prSet custT="1"/>
      <dgm:spPr/>
      <dgm:t>
        <a:bodyPr/>
        <a:lstStyle/>
        <a:p>
          <a:pPr rtl="0"/>
          <a:r>
            <a:rPr lang="en-AU" sz="2200" baseline="0" dirty="0" smtClean="0"/>
            <a:t>Competency of investigators</a:t>
          </a:r>
          <a:endParaRPr lang="en-AU" sz="2200" dirty="0"/>
        </a:p>
      </dgm:t>
    </dgm:pt>
    <dgm:pt modelId="{49EA2850-90DF-40CA-9052-7F1AF4320A76}" type="parTrans" cxnId="{917821EB-7FA2-4652-AEDB-63337DF8B202}">
      <dgm:prSet/>
      <dgm:spPr/>
      <dgm:t>
        <a:bodyPr/>
        <a:lstStyle/>
        <a:p>
          <a:endParaRPr lang="en-AU"/>
        </a:p>
      </dgm:t>
    </dgm:pt>
    <dgm:pt modelId="{DA04ADCC-0356-4363-95FC-B58A18D0BC38}" type="sibTrans" cxnId="{917821EB-7FA2-4652-AEDB-63337DF8B202}">
      <dgm:prSet/>
      <dgm:spPr/>
      <dgm:t>
        <a:bodyPr/>
        <a:lstStyle/>
        <a:p>
          <a:endParaRPr lang="en-AU"/>
        </a:p>
      </dgm:t>
    </dgm:pt>
    <dgm:pt modelId="{7C61B87E-31BB-4F81-8797-A09AC72CC36B}">
      <dgm:prSet custT="1"/>
      <dgm:spPr/>
      <dgm:t>
        <a:bodyPr/>
        <a:lstStyle/>
        <a:p>
          <a:pPr rtl="0"/>
          <a:r>
            <a:rPr lang="en-AU" sz="2200" baseline="0" dirty="0" smtClean="0"/>
            <a:t>Closing the loop</a:t>
          </a:r>
          <a:endParaRPr lang="en-AU" sz="2200" dirty="0"/>
        </a:p>
      </dgm:t>
    </dgm:pt>
    <dgm:pt modelId="{8860E3EE-9DCC-40A7-A9D5-920E3223FE16}" type="parTrans" cxnId="{45D2D5ED-7C8B-449D-94A2-BD5E7C93BA1F}">
      <dgm:prSet/>
      <dgm:spPr/>
      <dgm:t>
        <a:bodyPr/>
        <a:lstStyle/>
        <a:p>
          <a:endParaRPr lang="en-AU"/>
        </a:p>
      </dgm:t>
    </dgm:pt>
    <dgm:pt modelId="{DB66A953-9BE6-45F2-9B19-55E7CC783A87}" type="sibTrans" cxnId="{45D2D5ED-7C8B-449D-94A2-BD5E7C93BA1F}">
      <dgm:prSet/>
      <dgm:spPr/>
      <dgm:t>
        <a:bodyPr/>
        <a:lstStyle/>
        <a:p>
          <a:endParaRPr lang="en-AU"/>
        </a:p>
      </dgm:t>
    </dgm:pt>
    <dgm:pt modelId="{7DAB4906-3F01-44D5-8AD8-FEE9D68FD076}" type="pres">
      <dgm:prSet presAssocID="{63CB96C4-DE02-4BE6-BCAD-B64FB7C50129}" presName="linear" presStyleCnt="0">
        <dgm:presLayoutVars>
          <dgm:animLvl val="lvl"/>
          <dgm:resizeHandles val="exact"/>
        </dgm:presLayoutVars>
      </dgm:prSet>
      <dgm:spPr/>
      <dgm:t>
        <a:bodyPr/>
        <a:lstStyle/>
        <a:p>
          <a:endParaRPr lang="en-AU"/>
        </a:p>
      </dgm:t>
    </dgm:pt>
    <dgm:pt modelId="{2353DB87-7A99-457C-8BC6-D4A7282B180A}" type="pres">
      <dgm:prSet presAssocID="{EA770655-E981-40C7-A4B7-8F386FCDFDA2}" presName="parentText" presStyleLbl="node1" presStyleIdx="0" presStyleCnt="3">
        <dgm:presLayoutVars>
          <dgm:chMax val="0"/>
          <dgm:bulletEnabled val="1"/>
        </dgm:presLayoutVars>
      </dgm:prSet>
      <dgm:spPr/>
      <dgm:t>
        <a:bodyPr/>
        <a:lstStyle/>
        <a:p>
          <a:endParaRPr lang="en-AU"/>
        </a:p>
      </dgm:t>
    </dgm:pt>
    <dgm:pt modelId="{27F9883E-C8BD-484B-96AE-E1016B1EF3A8}" type="pres">
      <dgm:prSet presAssocID="{EA770655-E981-40C7-A4B7-8F386FCDFDA2}" presName="childText" presStyleLbl="revTx" presStyleIdx="0" presStyleCnt="3">
        <dgm:presLayoutVars>
          <dgm:bulletEnabled val="1"/>
        </dgm:presLayoutVars>
      </dgm:prSet>
      <dgm:spPr/>
      <dgm:t>
        <a:bodyPr/>
        <a:lstStyle/>
        <a:p>
          <a:endParaRPr lang="en-AU"/>
        </a:p>
      </dgm:t>
    </dgm:pt>
    <dgm:pt modelId="{BF013A00-6A1B-4B15-B27B-CC74671F4E3A}" type="pres">
      <dgm:prSet presAssocID="{0D75D643-A48A-4B73-9BBA-1E9DE02E3530}" presName="parentText" presStyleLbl="node1" presStyleIdx="1" presStyleCnt="3">
        <dgm:presLayoutVars>
          <dgm:chMax val="0"/>
          <dgm:bulletEnabled val="1"/>
        </dgm:presLayoutVars>
      </dgm:prSet>
      <dgm:spPr/>
      <dgm:t>
        <a:bodyPr/>
        <a:lstStyle/>
        <a:p>
          <a:endParaRPr lang="en-AU"/>
        </a:p>
      </dgm:t>
    </dgm:pt>
    <dgm:pt modelId="{42B2A2D0-E518-45A1-BBB7-4CC8EB71D868}" type="pres">
      <dgm:prSet presAssocID="{0D75D643-A48A-4B73-9BBA-1E9DE02E3530}" presName="childText" presStyleLbl="revTx" presStyleIdx="1" presStyleCnt="3">
        <dgm:presLayoutVars>
          <dgm:bulletEnabled val="1"/>
        </dgm:presLayoutVars>
      </dgm:prSet>
      <dgm:spPr/>
      <dgm:t>
        <a:bodyPr/>
        <a:lstStyle/>
        <a:p>
          <a:endParaRPr lang="en-AU"/>
        </a:p>
      </dgm:t>
    </dgm:pt>
    <dgm:pt modelId="{C5426711-3924-4893-82F4-065627EABDAC}" type="pres">
      <dgm:prSet presAssocID="{88250FB0-B6C4-4DC6-8B41-E6D3FCBBB41D}" presName="parentText" presStyleLbl="node1" presStyleIdx="2" presStyleCnt="3">
        <dgm:presLayoutVars>
          <dgm:chMax val="0"/>
          <dgm:bulletEnabled val="1"/>
        </dgm:presLayoutVars>
      </dgm:prSet>
      <dgm:spPr/>
      <dgm:t>
        <a:bodyPr/>
        <a:lstStyle/>
        <a:p>
          <a:endParaRPr lang="en-AU"/>
        </a:p>
      </dgm:t>
    </dgm:pt>
    <dgm:pt modelId="{D0347363-E037-4FBB-AEF1-B638BA6C0705}" type="pres">
      <dgm:prSet presAssocID="{88250FB0-B6C4-4DC6-8B41-E6D3FCBBB41D}" presName="childText" presStyleLbl="revTx" presStyleIdx="2" presStyleCnt="3">
        <dgm:presLayoutVars>
          <dgm:bulletEnabled val="1"/>
        </dgm:presLayoutVars>
      </dgm:prSet>
      <dgm:spPr/>
      <dgm:t>
        <a:bodyPr/>
        <a:lstStyle/>
        <a:p>
          <a:endParaRPr lang="en-AU"/>
        </a:p>
      </dgm:t>
    </dgm:pt>
  </dgm:ptLst>
  <dgm:cxnLst>
    <dgm:cxn modelId="{96EB0F76-9CD9-409F-9237-0884055F71AA}" srcId="{0D75D643-A48A-4B73-9BBA-1E9DE02E3530}" destId="{7990A8B4-B293-4CAD-AE61-DFA3174AFB04}" srcOrd="0" destOrd="0" parTransId="{39644DED-4A9A-41B1-A518-AEF9523094E0}" sibTransId="{66986B08-F025-41AE-98FA-5E350813CE33}"/>
    <dgm:cxn modelId="{D17CBB2F-0927-4CB4-9FB2-CB08FCA0FA94}" type="presOf" srcId="{EA770655-E981-40C7-A4B7-8F386FCDFDA2}" destId="{2353DB87-7A99-457C-8BC6-D4A7282B180A}" srcOrd="0" destOrd="0" presId="urn:microsoft.com/office/officeart/2005/8/layout/vList2"/>
    <dgm:cxn modelId="{7A44334D-B7F2-416A-97BA-7A6C6894A344}" type="presOf" srcId="{A25C1510-C9A5-4135-BD13-9819DFEDA00D}" destId="{D0347363-E037-4FBB-AEF1-B638BA6C0705}" srcOrd="0" destOrd="2" presId="urn:microsoft.com/office/officeart/2005/8/layout/vList2"/>
    <dgm:cxn modelId="{624C9AE7-C8BF-4798-B46F-5ECD94B31595}" type="presOf" srcId="{0D75D643-A48A-4B73-9BBA-1E9DE02E3530}" destId="{BF013A00-6A1B-4B15-B27B-CC74671F4E3A}" srcOrd="0" destOrd="0" presId="urn:microsoft.com/office/officeart/2005/8/layout/vList2"/>
    <dgm:cxn modelId="{C4F452CA-ACFE-44DC-BC36-CCB4F8D59634}" type="presOf" srcId="{7990A8B4-B293-4CAD-AE61-DFA3174AFB04}" destId="{42B2A2D0-E518-45A1-BBB7-4CC8EB71D868}" srcOrd="0" destOrd="0" presId="urn:microsoft.com/office/officeart/2005/8/layout/vList2"/>
    <dgm:cxn modelId="{917821EB-7FA2-4652-AEDB-63337DF8B202}" srcId="{88250FB0-B6C4-4DC6-8B41-E6D3FCBBB41D}" destId="{A25C1510-C9A5-4135-BD13-9819DFEDA00D}" srcOrd="2" destOrd="0" parTransId="{49EA2850-90DF-40CA-9052-7F1AF4320A76}" sibTransId="{DA04ADCC-0356-4363-95FC-B58A18D0BC38}"/>
    <dgm:cxn modelId="{88B41C2A-CCE1-4BD6-AB78-FCF6C127E795}" type="presOf" srcId="{C84BE28A-0163-41EE-B3FB-FE6A55D3C8E4}" destId="{D0347363-E037-4FBB-AEF1-B638BA6C0705}" srcOrd="0" destOrd="1" presId="urn:microsoft.com/office/officeart/2005/8/layout/vList2"/>
    <dgm:cxn modelId="{77025BB9-4056-4A94-9107-0C02356584FE}" srcId="{63CB96C4-DE02-4BE6-BCAD-B64FB7C50129}" destId="{EA770655-E981-40C7-A4B7-8F386FCDFDA2}" srcOrd="0" destOrd="0" parTransId="{4137706B-DF4C-41EA-8A77-7C82F3696908}" sibTransId="{87E24899-B65D-45E8-BE87-840823ABD968}"/>
    <dgm:cxn modelId="{1BD72E0C-DFF0-42DD-8ACF-27C7D5BA9BB0}" type="presOf" srcId="{27C65E31-3A66-402C-8037-71BAF34C67B9}" destId="{27F9883E-C8BD-484B-96AE-E1016B1EF3A8}" srcOrd="0" destOrd="1" presId="urn:microsoft.com/office/officeart/2005/8/layout/vList2"/>
    <dgm:cxn modelId="{5CACD532-D137-4B6E-BCA9-20A3B1344606}" type="presOf" srcId="{7C61B87E-31BB-4F81-8797-A09AC72CC36B}" destId="{D0347363-E037-4FBB-AEF1-B638BA6C0705}" srcOrd="0" destOrd="3" presId="urn:microsoft.com/office/officeart/2005/8/layout/vList2"/>
    <dgm:cxn modelId="{CE04D3AD-F5A8-431D-8F20-284213049FCC}" srcId="{63CB96C4-DE02-4BE6-BCAD-B64FB7C50129}" destId="{0D75D643-A48A-4B73-9BBA-1E9DE02E3530}" srcOrd="1" destOrd="0" parTransId="{B61D970E-1DFA-4213-960F-9673810B3738}" sibTransId="{5A105B26-E227-4D4D-909A-2BDC7089673B}"/>
    <dgm:cxn modelId="{45D2D5ED-7C8B-449D-94A2-BD5E7C93BA1F}" srcId="{88250FB0-B6C4-4DC6-8B41-E6D3FCBBB41D}" destId="{7C61B87E-31BB-4F81-8797-A09AC72CC36B}" srcOrd="3" destOrd="0" parTransId="{8860E3EE-9DCC-40A7-A9D5-920E3223FE16}" sibTransId="{DB66A953-9BE6-45F2-9B19-55E7CC783A87}"/>
    <dgm:cxn modelId="{843B0F5B-0D94-4966-8BEA-3E4C24A8D50F}" srcId="{EA770655-E981-40C7-A4B7-8F386FCDFDA2}" destId="{A1C57957-D6BA-4E7F-B602-194909B037F8}" srcOrd="0" destOrd="0" parTransId="{57659666-2979-4AAC-9A29-E35736C144D5}" sibTransId="{292AB67F-27E7-4E8C-955D-783D22EC4949}"/>
    <dgm:cxn modelId="{1F414D77-5D49-404B-9914-F3EFD1AB7C60}" type="presOf" srcId="{63CB96C4-DE02-4BE6-BCAD-B64FB7C50129}" destId="{7DAB4906-3F01-44D5-8AD8-FEE9D68FD076}" srcOrd="0" destOrd="0" presId="urn:microsoft.com/office/officeart/2005/8/layout/vList2"/>
    <dgm:cxn modelId="{B7B10206-2A2B-4132-91F8-87DD318DC7F3}" srcId="{63CB96C4-DE02-4BE6-BCAD-B64FB7C50129}" destId="{88250FB0-B6C4-4DC6-8B41-E6D3FCBBB41D}" srcOrd="2" destOrd="0" parTransId="{6F73E2DC-4F32-40DF-8A08-ED40F1C4486F}" sibTransId="{653B4370-EA5E-4ED2-8D8A-D2F7AD58F2A4}"/>
    <dgm:cxn modelId="{43E8729F-82C1-4F24-9195-32FF60CEB608}" srcId="{88250FB0-B6C4-4DC6-8B41-E6D3FCBBB41D}" destId="{17614F6E-EA32-4176-AF97-03B82264FFB9}" srcOrd="0" destOrd="0" parTransId="{7AE00F00-4BD2-48F6-8071-4B0E9EFDB1B0}" sibTransId="{36BD9487-F551-4FD5-95BE-189AAA3F89A7}"/>
    <dgm:cxn modelId="{84D86800-41AF-4069-A6F8-1F70F7121BDD}" type="presOf" srcId="{ED613A25-B083-49BD-B207-8F7CF995AC16}" destId="{42B2A2D0-E518-45A1-BBB7-4CC8EB71D868}" srcOrd="0" destOrd="1" presId="urn:microsoft.com/office/officeart/2005/8/layout/vList2"/>
    <dgm:cxn modelId="{98388279-8844-4726-989C-4B02008D0477}" srcId="{88250FB0-B6C4-4DC6-8B41-E6D3FCBBB41D}" destId="{C84BE28A-0163-41EE-B3FB-FE6A55D3C8E4}" srcOrd="1" destOrd="0" parTransId="{28F1BE9B-584A-4869-943B-705C5630B323}" sibTransId="{6ACAD6FB-CE0C-45C9-AA4F-E7BE19C8A5A2}"/>
    <dgm:cxn modelId="{FF301B83-DCF7-4697-9D9F-9262A438C0CE}" type="presOf" srcId="{A1C57957-D6BA-4E7F-B602-194909B037F8}" destId="{27F9883E-C8BD-484B-96AE-E1016B1EF3A8}" srcOrd="0" destOrd="0" presId="urn:microsoft.com/office/officeart/2005/8/layout/vList2"/>
    <dgm:cxn modelId="{1A47AC84-0B09-40F7-A74E-2305C104FD5D}" srcId="{EA770655-E981-40C7-A4B7-8F386FCDFDA2}" destId="{27C65E31-3A66-402C-8037-71BAF34C67B9}" srcOrd="1" destOrd="0" parTransId="{48D14CEB-EDC2-46CF-A601-0A98DB0A3DB5}" sibTransId="{CB9EEAC3-CEC2-47A9-93C9-8F554DD3526D}"/>
    <dgm:cxn modelId="{DBD05C42-8880-490C-B708-8A129D8224F6}" type="presOf" srcId="{17614F6E-EA32-4176-AF97-03B82264FFB9}" destId="{D0347363-E037-4FBB-AEF1-B638BA6C0705}" srcOrd="0" destOrd="0" presId="urn:microsoft.com/office/officeart/2005/8/layout/vList2"/>
    <dgm:cxn modelId="{EA6D6B61-8D56-4806-A690-49B690B22CFE}" srcId="{0D75D643-A48A-4B73-9BBA-1E9DE02E3530}" destId="{ED613A25-B083-49BD-B207-8F7CF995AC16}" srcOrd="1" destOrd="0" parTransId="{F6FFAAEB-461E-42EB-8EB9-8394016D1ECF}" sibTransId="{5FB25031-D9B6-42CE-905A-A5C2A8116275}"/>
    <dgm:cxn modelId="{9079C97B-E29D-407A-8C9B-B81EFA1948DA}" type="presOf" srcId="{88250FB0-B6C4-4DC6-8B41-E6D3FCBBB41D}" destId="{C5426711-3924-4893-82F4-065627EABDAC}" srcOrd="0" destOrd="0" presId="urn:microsoft.com/office/officeart/2005/8/layout/vList2"/>
    <dgm:cxn modelId="{926164D3-DBD3-4F8D-AABF-4CB43EF6624A}" type="presParOf" srcId="{7DAB4906-3F01-44D5-8AD8-FEE9D68FD076}" destId="{2353DB87-7A99-457C-8BC6-D4A7282B180A}" srcOrd="0" destOrd="0" presId="urn:microsoft.com/office/officeart/2005/8/layout/vList2"/>
    <dgm:cxn modelId="{4ACB98D6-DE95-4693-A20A-14CCE47D6DBA}" type="presParOf" srcId="{7DAB4906-3F01-44D5-8AD8-FEE9D68FD076}" destId="{27F9883E-C8BD-484B-96AE-E1016B1EF3A8}" srcOrd="1" destOrd="0" presId="urn:microsoft.com/office/officeart/2005/8/layout/vList2"/>
    <dgm:cxn modelId="{5008497E-A3D2-41A1-B8BF-E77F83E623E9}" type="presParOf" srcId="{7DAB4906-3F01-44D5-8AD8-FEE9D68FD076}" destId="{BF013A00-6A1B-4B15-B27B-CC74671F4E3A}" srcOrd="2" destOrd="0" presId="urn:microsoft.com/office/officeart/2005/8/layout/vList2"/>
    <dgm:cxn modelId="{D995515E-6903-4C86-9959-A5DF18DD63F7}" type="presParOf" srcId="{7DAB4906-3F01-44D5-8AD8-FEE9D68FD076}" destId="{42B2A2D0-E518-45A1-BBB7-4CC8EB71D868}" srcOrd="3" destOrd="0" presId="urn:microsoft.com/office/officeart/2005/8/layout/vList2"/>
    <dgm:cxn modelId="{AB878648-1DDD-40AD-8AA8-F1BF157BADA9}" type="presParOf" srcId="{7DAB4906-3F01-44D5-8AD8-FEE9D68FD076}" destId="{C5426711-3924-4893-82F4-065627EABDAC}" srcOrd="4" destOrd="0" presId="urn:microsoft.com/office/officeart/2005/8/layout/vList2"/>
    <dgm:cxn modelId="{DC006541-EE4B-42B9-8E0F-DEDCB8D7D1FF}" type="presParOf" srcId="{7DAB4906-3F01-44D5-8AD8-FEE9D68FD076}" destId="{D0347363-E037-4FBB-AEF1-B638BA6C070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D71F4-3F8C-4626-AAEC-18FCAC1747C7}" type="doc">
      <dgm:prSet loTypeId="urn:microsoft.com/office/officeart/2005/8/layout/target3" loCatId="list" qsTypeId="urn:microsoft.com/office/officeart/2005/8/quickstyle/simple4" qsCatId="simple" csTypeId="urn:microsoft.com/office/officeart/2005/8/colors/colorful5" csCatId="colorful" phldr="1"/>
      <dgm:spPr/>
      <dgm:t>
        <a:bodyPr/>
        <a:lstStyle/>
        <a:p>
          <a:endParaRPr lang="en-AU"/>
        </a:p>
      </dgm:t>
    </dgm:pt>
    <dgm:pt modelId="{FB6B90DA-2F30-4712-865C-194FB997D897}">
      <dgm:prSet/>
      <dgm:spPr/>
      <dgm:t>
        <a:bodyPr/>
        <a:lstStyle/>
        <a:p>
          <a:r>
            <a:rPr lang="en-AU" i="0" dirty="0" smtClean="0">
              <a:solidFill>
                <a:srgbClr val="009900"/>
              </a:solidFill>
            </a:rPr>
            <a:t>Elimination</a:t>
          </a:r>
          <a:endParaRPr lang="en-AU" i="0" dirty="0">
            <a:solidFill>
              <a:srgbClr val="009900"/>
            </a:solidFill>
          </a:endParaRPr>
        </a:p>
      </dgm:t>
    </dgm:pt>
    <dgm:pt modelId="{DAEA36F5-E1A9-427B-AD8A-C0EF121B5CCD}" type="parTrans" cxnId="{F30C4B92-F6CE-4FA7-B7C7-6F0B470704DF}">
      <dgm:prSet/>
      <dgm:spPr/>
      <dgm:t>
        <a:bodyPr/>
        <a:lstStyle/>
        <a:p>
          <a:endParaRPr lang="en-AU"/>
        </a:p>
      </dgm:t>
    </dgm:pt>
    <dgm:pt modelId="{F18D7A9F-2175-4A30-A8F8-869CD804F94B}" type="sibTrans" cxnId="{F30C4B92-F6CE-4FA7-B7C7-6F0B470704DF}">
      <dgm:prSet/>
      <dgm:spPr/>
      <dgm:t>
        <a:bodyPr/>
        <a:lstStyle/>
        <a:p>
          <a:endParaRPr lang="en-AU"/>
        </a:p>
      </dgm:t>
    </dgm:pt>
    <dgm:pt modelId="{4D1F3330-9F28-4938-BA1D-C9DC16518004}">
      <dgm:prSet/>
      <dgm:spPr/>
      <dgm:t>
        <a:bodyPr/>
        <a:lstStyle/>
        <a:p>
          <a:r>
            <a:rPr lang="en-AU" dirty="0" smtClean="0">
              <a:solidFill>
                <a:srgbClr val="009900"/>
              </a:solidFill>
            </a:rPr>
            <a:t>Substitution</a:t>
          </a:r>
          <a:endParaRPr lang="en-AU" dirty="0">
            <a:solidFill>
              <a:srgbClr val="009900"/>
            </a:solidFill>
          </a:endParaRPr>
        </a:p>
      </dgm:t>
    </dgm:pt>
    <dgm:pt modelId="{840A47F3-051E-4B97-96F0-0962475DC192}" type="parTrans" cxnId="{5773F0CD-4981-45F8-9903-DCE351BB4B10}">
      <dgm:prSet/>
      <dgm:spPr/>
      <dgm:t>
        <a:bodyPr/>
        <a:lstStyle/>
        <a:p>
          <a:endParaRPr lang="en-AU"/>
        </a:p>
      </dgm:t>
    </dgm:pt>
    <dgm:pt modelId="{34B104D1-A907-4D8C-879A-F29103493609}" type="sibTrans" cxnId="{5773F0CD-4981-45F8-9903-DCE351BB4B10}">
      <dgm:prSet/>
      <dgm:spPr/>
      <dgm:t>
        <a:bodyPr/>
        <a:lstStyle/>
        <a:p>
          <a:endParaRPr lang="en-AU"/>
        </a:p>
      </dgm:t>
    </dgm:pt>
    <dgm:pt modelId="{50556642-88BE-48F1-A313-98B2FBB28586}">
      <dgm:prSet phldrT="[Text]"/>
      <dgm:spPr/>
      <dgm:t>
        <a:bodyPr/>
        <a:lstStyle/>
        <a:p>
          <a:r>
            <a:rPr lang="en-AU" dirty="0" smtClean="0">
              <a:solidFill>
                <a:srgbClr val="009900"/>
              </a:solidFill>
            </a:rPr>
            <a:t>Engineering</a:t>
          </a:r>
          <a:endParaRPr lang="en-AU" dirty="0">
            <a:solidFill>
              <a:srgbClr val="009900"/>
            </a:solidFill>
          </a:endParaRPr>
        </a:p>
      </dgm:t>
    </dgm:pt>
    <dgm:pt modelId="{29C8C507-0EB6-4188-A11A-ADCCC34F0A44}" type="parTrans" cxnId="{EB83121C-5E63-4AF1-BC54-6A57AEBEA773}">
      <dgm:prSet/>
      <dgm:spPr/>
      <dgm:t>
        <a:bodyPr/>
        <a:lstStyle/>
        <a:p>
          <a:endParaRPr lang="en-AU"/>
        </a:p>
      </dgm:t>
    </dgm:pt>
    <dgm:pt modelId="{8EDBDE12-D759-4381-B06E-7D06E922714F}" type="sibTrans" cxnId="{EB83121C-5E63-4AF1-BC54-6A57AEBEA773}">
      <dgm:prSet/>
      <dgm:spPr/>
      <dgm:t>
        <a:bodyPr/>
        <a:lstStyle/>
        <a:p>
          <a:endParaRPr lang="en-AU"/>
        </a:p>
      </dgm:t>
    </dgm:pt>
    <dgm:pt modelId="{383832BD-4A03-4E65-897A-6B863150AE49}">
      <dgm:prSet/>
      <dgm:spPr/>
      <dgm:t>
        <a:bodyPr/>
        <a:lstStyle/>
        <a:p>
          <a:r>
            <a:rPr lang="en-AU" dirty="0" smtClean="0">
              <a:solidFill>
                <a:srgbClr val="009900"/>
              </a:solidFill>
            </a:rPr>
            <a:t>Isolation/Segregation</a:t>
          </a:r>
          <a:endParaRPr lang="en-AU" dirty="0">
            <a:solidFill>
              <a:srgbClr val="009900"/>
            </a:solidFill>
          </a:endParaRPr>
        </a:p>
      </dgm:t>
    </dgm:pt>
    <dgm:pt modelId="{5DA74983-D16D-4077-AF71-EB04925C1482}" type="parTrans" cxnId="{F4A53C19-E25C-455D-8A2F-27B95683B811}">
      <dgm:prSet/>
      <dgm:spPr/>
      <dgm:t>
        <a:bodyPr/>
        <a:lstStyle/>
        <a:p>
          <a:endParaRPr lang="en-AU"/>
        </a:p>
      </dgm:t>
    </dgm:pt>
    <dgm:pt modelId="{FF44E569-578F-457F-B9A8-5B6D58FD0C2B}" type="sibTrans" cxnId="{F4A53C19-E25C-455D-8A2F-27B95683B811}">
      <dgm:prSet/>
      <dgm:spPr/>
      <dgm:t>
        <a:bodyPr/>
        <a:lstStyle/>
        <a:p>
          <a:endParaRPr lang="en-AU"/>
        </a:p>
      </dgm:t>
    </dgm:pt>
    <dgm:pt modelId="{1523F87C-5FD9-4989-A1FC-EEF742B2E466}">
      <dgm:prSet phldrT="[Text]"/>
      <dgm:spPr/>
      <dgm:t>
        <a:bodyPr/>
        <a:lstStyle/>
        <a:p>
          <a:r>
            <a:rPr lang="en-AU" dirty="0" smtClean="0">
              <a:solidFill>
                <a:srgbClr val="FF0000"/>
              </a:solidFill>
            </a:rPr>
            <a:t>Administrative control</a:t>
          </a:r>
          <a:endParaRPr lang="en-AU" dirty="0">
            <a:solidFill>
              <a:srgbClr val="FF0000"/>
            </a:solidFill>
          </a:endParaRPr>
        </a:p>
      </dgm:t>
    </dgm:pt>
    <dgm:pt modelId="{B48037D7-B300-4681-B7A0-6D7AB935DC03}" type="parTrans" cxnId="{F1B069D9-03C0-488C-96C5-EAA479BF615C}">
      <dgm:prSet/>
      <dgm:spPr/>
      <dgm:t>
        <a:bodyPr/>
        <a:lstStyle/>
        <a:p>
          <a:endParaRPr lang="en-AU"/>
        </a:p>
      </dgm:t>
    </dgm:pt>
    <dgm:pt modelId="{DDDEE9D8-F8B6-431F-9DD0-129550BDC018}" type="sibTrans" cxnId="{F1B069D9-03C0-488C-96C5-EAA479BF615C}">
      <dgm:prSet/>
      <dgm:spPr/>
      <dgm:t>
        <a:bodyPr/>
        <a:lstStyle/>
        <a:p>
          <a:endParaRPr lang="en-AU"/>
        </a:p>
      </dgm:t>
    </dgm:pt>
    <dgm:pt modelId="{7B28E8B8-D1F0-4DF6-9B34-5AFC206FD616}">
      <dgm:prSet phldrT="[Text]"/>
      <dgm:spPr/>
      <dgm:t>
        <a:bodyPr/>
        <a:lstStyle/>
        <a:p>
          <a:r>
            <a:rPr lang="en-AU" dirty="0" smtClean="0">
              <a:solidFill>
                <a:srgbClr val="FF0000"/>
              </a:solidFill>
            </a:rPr>
            <a:t>PPE</a:t>
          </a:r>
          <a:endParaRPr lang="en-AU" dirty="0">
            <a:solidFill>
              <a:srgbClr val="FF0000"/>
            </a:solidFill>
          </a:endParaRPr>
        </a:p>
      </dgm:t>
    </dgm:pt>
    <dgm:pt modelId="{F1810BC5-06C0-478B-9471-DFC0BE261C10}" type="parTrans" cxnId="{D876EAB2-C86A-41D5-9760-0FC224DD5C6E}">
      <dgm:prSet/>
      <dgm:spPr/>
      <dgm:t>
        <a:bodyPr/>
        <a:lstStyle/>
        <a:p>
          <a:endParaRPr lang="en-AU"/>
        </a:p>
      </dgm:t>
    </dgm:pt>
    <dgm:pt modelId="{708490B4-6366-4F13-9DE4-589ED35205A5}" type="sibTrans" cxnId="{D876EAB2-C86A-41D5-9760-0FC224DD5C6E}">
      <dgm:prSet/>
      <dgm:spPr/>
      <dgm:t>
        <a:bodyPr/>
        <a:lstStyle/>
        <a:p>
          <a:endParaRPr lang="en-AU"/>
        </a:p>
      </dgm:t>
    </dgm:pt>
    <dgm:pt modelId="{50CFD0ED-1ED1-4B57-ADBB-58DD9C2A64A0}" type="pres">
      <dgm:prSet presAssocID="{C7CD71F4-3F8C-4626-AAEC-18FCAC1747C7}" presName="Name0" presStyleCnt="0">
        <dgm:presLayoutVars>
          <dgm:chMax val="7"/>
          <dgm:dir/>
          <dgm:animLvl val="lvl"/>
          <dgm:resizeHandles val="exact"/>
        </dgm:presLayoutVars>
      </dgm:prSet>
      <dgm:spPr/>
      <dgm:t>
        <a:bodyPr/>
        <a:lstStyle/>
        <a:p>
          <a:endParaRPr lang="en-AU"/>
        </a:p>
      </dgm:t>
    </dgm:pt>
    <dgm:pt modelId="{415A0FD5-8BCA-438A-9C2F-65BBFEC60076}" type="pres">
      <dgm:prSet presAssocID="{FB6B90DA-2F30-4712-865C-194FB997D897}" presName="circle1" presStyleLbl="node1" presStyleIdx="0" presStyleCnt="6"/>
      <dgm:spPr/>
      <dgm:t>
        <a:bodyPr/>
        <a:lstStyle/>
        <a:p>
          <a:endParaRPr lang="en-AU"/>
        </a:p>
      </dgm:t>
    </dgm:pt>
    <dgm:pt modelId="{3F292BA3-FCC9-4825-B524-17B63198B169}" type="pres">
      <dgm:prSet presAssocID="{FB6B90DA-2F30-4712-865C-194FB997D897}" presName="space" presStyleCnt="0"/>
      <dgm:spPr/>
      <dgm:t>
        <a:bodyPr/>
        <a:lstStyle/>
        <a:p>
          <a:endParaRPr lang="en-AU"/>
        </a:p>
      </dgm:t>
    </dgm:pt>
    <dgm:pt modelId="{12BA532F-49DC-4613-B020-78A9CBB2B2A6}" type="pres">
      <dgm:prSet presAssocID="{FB6B90DA-2F30-4712-865C-194FB997D897}" presName="rect1" presStyleLbl="alignAcc1" presStyleIdx="0" presStyleCnt="6"/>
      <dgm:spPr/>
      <dgm:t>
        <a:bodyPr/>
        <a:lstStyle/>
        <a:p>
          <a:endParaRPr lang="en-AU"/>
        </a:p>
      </dgm:t>
    </dgm:pt>
    <dgm:pt modelId="{25F860E9-1AC9-4EDD-95B3-215EB0B8ECCE}" type="pres">
      <dgm:prSet presAssocID="{4D1F3330-9F28-4938-BA1D-C9DC16518004}" presName="vertSpace2" presStyleLbl="node1" presStyleIdx="0" presStyleCnt="6"/>
      <dgm:spPr/>
      <dgm:t>
        <a:bodyPr/>
        <a:lstStyle/>
        <a:p>
          <a:endParaRPr lang="en-AU"/>
        </a:p>
      </dgm:t>
    </dgm:pt>
    <dgm:pt modelId="{1023DDEC-4E92-4296-9230-486D408E5F08}" type="pres">
      <dgm:prSet presAssocID="{4D1F3330-9F28-4938-BA1D-C9DC16518004}" presName="circle2" presStyleLbl="node1" presStyleIdx="1" presStyleCnt="6"/>
      <dgm:spPr/>
      <dgm:t>
        <a:bodyPr/>
        <a:lstStyle/>
        <a:p>
          <a:endParaRPr lang="en-AU"/>
        </a:p>
      </dgm:t>
    </dgm:pt>
    <dgm:pt modelId="{58D7B729-2879-4F27-A96B-97839A478496}" type="pres">
      <dgm:prSet presAssocID="{4D1F3330-9F28-4938-BA1D-C9DC16518004}" presName="rect2" presStyleLbl="alignAcc1" presStyleIdx="1" presStyleCnt="6"/>
      <dgm:spPr/>
      <dgm:t>
        <a:bodyPr/>
        <a:lstStyle/>
        <a:p>
          <a:endParaRPr lang="en-AU"/>
        </a:p>
      </dgm:t>
    </dgm:pt>
    <dgm:pt modelId="{6126225C-FE82-465B-8173-C49E60DB8F95}" type="pres">
      <dgm:prSet presAssocID="{383832BD-4A03-4E65-897A-6B863150AE49}" presName="vertSpace3" presStyleLbl="node1" presStyleIdx="1" presStyleCnt="6"/>
      <dgm:spPr/>
      <dgm:t>
        <a:bodyPr/>
        <a:lstStyle/>
        <a:p>
          <a:endParaRPr lang="en-AU"/>
        </a:p>
      </dgm:t>
    </dgm:pt>
    <dgm:pt modelId="{C72C4807-41DF-4C1D-951D-49CEFF2E489B}" type="pres">
      <dgm:prSet presAssocID="{383832BD-4A03-4E65-897A-6B863150AE49}" presName="circle3" presStyleLbl="node1" presStyleIdx="2" presStyleCnt="6"/>
      <dgm:spPr/>
      <dgm:t>
        <a:bodyPr/>
        <a:lstStyle/>
        <a:p>
          <a:endParaRPr lang="en-AU"/>
        </a:p>
      </dgm:t>
    </dgm:pt>
    <dgm:pt modelId="{E40C483C-B873-42B5-BE2F-00D7E896E0F1}" type="pres">
      <dgm:prSet presAssocID="{383832BD-4A03-4E65-897A-6B863150AE49}" presName="rect3" presStyleLbl="alignAcc1" presStyleIdx="2" presStyleCnt="6"/>
      <dgm:spPr/>
      <dgm:t>
        <a:bodyPr/>
        <a:lstStyle/>
        <a:p>
          <a:endParaRPr lang="en-AU"/>
        </a:p>
      </dgm:t>
    </dgm:pt>
    <dgm:pt modelId="{A205CA29-7648-40AC-B913-5EAE823226DD}" type="pres">
      <dgm:prSet presAssocID="{50556642-88BE-48F1-A313-98B2FBB28586}" presName="vertSpace4" presStyleLbl="node1" presStyleIdx="2" presStyleCnt="6"/>
      <dgm:spPr/>
      <dgm:t>
        <a:bodyPr/>
        <a:lstStyle/>
        <a:p>
          <a:endParaRPr lang="en-AU"/>
        </a:p>
      </dgm:t>
    </dgm:pt>
    <dgm:pt modelId="{A947664F-8395-49B5-95B2-13A1A7E78456}" type="pres">
      <dgm:prSet presAssocID="{50556642-88BE-48F1-A313-98B2FBB28586}" presName="circle4" presStyleLbl="node1" presStyleIdx="3" presStyleCnt="6"/>
      <dgm:spPr/>
      <dgm:t>
        <a:bodyPr/>
        <a:lstStyle/>
        <a:p>
          <a:endParaRPr lang="en-AU"/>
        </a:p>
      </dgm:t>
    </dgm:pt>
    <dgm:pt modelId="{9B5E3FCA-D62B-4FE1-B1FC-6437FBAEB0D0}" type="pres">
      <dgm:prSet presAssocID="{50556642-88BE-48F1-A313-98B2FBB28586}" presName="rect4" presStyleLbl="alignAcc1" presStyleIdx="3" presStyleCnt="6" custLinFactNeighborX="1697" custLinFactNeighborY="-242"/>
      <dgm:spPr/>
      <dgm:t>
        <a:bodyPr/>
        <a:lstStyle/>
        <a:p>
          <a:endParaRPr lang="en-AU"/>
        </a:p>
      </dgm:t>
    </dgm:pt>
    <dgm:pt modelId="{B4E35D4C-DA5B-4A99-9632-4F2828ECC01E}" type="pres">
      <dgm:prSet presAssocID="{1523F87C-5FD9-4989-A1FC-EEF742B2E466}" presName="vertSpace5" presStyleLbl="node1" presStyleIdx="3" presStyleCnt="6"/>
      <dgm:spPr/>
      <dgm:t>
        <a:bodyPr/>
        <a:lstStyle/>
        <a:p>
          <a:endParaRPr lang="en-AU"/>
        </a:p>
      </dgm:t>
    </dgm:pt>
    <dgm:pt modelId="{3011D124-F5AB-4C4B-8B4C-4D66579D41D2}" type="pres">
      <dgm:prSet presAssocID="{1523F87C-5FD9-4989-A1FC-EEF742B2E466}" presName="circle5" presStyleLbl="node1" presStyleIdx="4" presStyleCnt="6"/>
      <dgm:spPr/>
      <dgm:t>
        <a:bodyPr/>
        <a:lstStyle/>
        <a:p>
          <a:endParaRPr lang="en-AU"/>
        </a:p>
      </dgm:t>
    </dgm:pt>
    <dgm:pt modelId="{630717C0-84EA-4C1B-B99F-7D74A955E0BA}" type="pres">
      <dgm:prSet presAssocID="{1523F87C-5FD9-4989-A1FC-EEF742B2E466}" presName="rect5" presStyleLbl="alignAcc1" presStyleIdx="4" presStyleCnt="6"/>
      <dgm:spPr/>
      <dgm:t>
        <a:bodyPr/>
        <a:lstStyle/>
        <a:p>
          <a:endParaRPr lang="en-AU"/>
        </a:p>
      </dgm:t>
    </dgm:pt>
    <dgm:pt modelId="{28D7BD7B-F003-4E9B-A41D-F24A1C95BCCF}" type="pres">
      <dgm:prSet presAssocID="{7B28E8B8-D1F0-4DF6-9B34-5AFC206FD616}" presName="vertSpace6" presStyleLbl="node1" presStyleIdx="4" presStyleCnt="6"/>
      <dgm:spPr/>
      <dgm:t>
        <a:bodyPr/>
        <a:lstStyle/>
        <a:p>
          <a:endParaRPr lang="en-AU"/>
        </a:p>
      </dgm:t>
    </dgm:pt>
    <dgm:pt modelId="{864483F6-0721-46CD-9514-831C79F61C58}" type="pres">
      <dgm:prSet presAssocID="{7B28E8B8-D1F0-4DF6-9B34-5AFC206FD616}" presName="circle6" presStyleLbl="node1" presStyleIdx="5" presStyleCnt="6"/>
      <dgm:spPr/>
      <dgm:t>
        <a:bodyPr/>
        <a:lstStyle/>
        <a:p>
          <a:endParaRPr lang="en-AU"/>
        </a:p>
      </dgm:t>
    </dgm:pt>
    <dgm:pt modelId="{9BE0C073-3773-4176-9176-24672BC672EB}" type="pres">
      <dgm:prSet presAssocID="{7B28E8B8-D1F0-4DF6-9B34-5AFC206FD616}" presName="rect6" presStyleLbl="alignAcc1" presStyleIdx="5" presStyleCnt="6"/>
      <dgm:spPr/>
      <dgm:t>
        <a:bodyPr/>
        <a:lstStyle/>
        <a:p>
          <a:endParaRPr lang="en-AU"/>
        </a:p>
      </dgm:t>
    </dgm:pt>
    <dgm:pt modelId="{983598A1-B5B0-489A-B9AA-66C1C3793B70}" type="pres">
      <dgm:prSet presAssocID="{FB6B90DA-2F30-4712-865C-194FB997D897}" presName="rect1ParTxNoCh" presStyleLbl="alignAcc1" presStyleIdx="5" presStyleCnt="6">
        <dgm:presLayoutVars>
          <dgm:chMax val="1"/>
          <dgm:bulletEnabled val="1"/>
        </dgm:presLayoutVars>
      </dgm:prSet>
      <dgm:spPr/>
      <dgm:t>
        <a:bodyPr/>
        <a:lstStyle/>
        <a:p>
          <a:endParaRPr lang="en-AU"/>
        </a:p>
      </dgm:t>
    </dgm:pt>
    <dgm:pt modelId="{5BDA2E48-CC28-4FE2-884D-4AE891FFE76C}" type="pres">
      <dgm:prSet presAssocID="{4D1F3330-9F28-4938-BA1D-C9DC16518004}" presName="rect2ParTxNoCh" presStyleLbl="alignAcc1" presStyleIdx="5" presStyleCnt="6">
        <dgm:presLayoutVars>
          <dgm:chMax val="1"/>
          <dgm:bulletEnabled val="1"/>
        </dgm:presLayoutVars>
      </dgm:prSet>
      <dgm:spPr/>
      <dgm:t>
        <a:bodyPr/>
        <a:lstStyle/>
        <a:p>
          <a:endParaRPr lang="en-AU"/>
        </a:p>
      </dgm:t>
    </dgm:pt>
    <dgm:pt modelId="{B951B540-EABD-4903-8089-C047BDBE77E1}" type="pres">
      <dgm:prSet presAssocID="{383832BD-4A03-4E65-897A-6B863150AE49}" presName="rect3ParTxNoCh" presStyleLbl="alignAcc1" presStyleIdx="5" presStyleCnt="6">
        <dgm:presLayoutVars>
          <dgm:chMax val="1"/>
          <dgm:bulletEnabled val="1"/>
        </dgm:presLayoutVars>
      </dgm:prSet>
      <dgm:spPr/>
      <dgm:t>
        <a:bodyPr/>
        <a:lstStyle/>
        <a:p>
          <a:endParaRPr lang="en-AU"/>
        </a:p>
      </dgm:t>
    </dgm:pt>
    <dgm:pt modelId="{1FE8B539-5D37-4496-88DA-F61014C199B1}" type="pres">
      <dgm:prSet presAssocID="{50556642-88BE-48F1-A313-98B2FBB28586}" presName="rect4ParTxNoCh" presStyleLbl="alignAcc1" presStyleIdx="5" presStyleCnt="6">
        <dgm:presLayoutVars>
          <dgm:chMax val="1"/>
          <dgm:bulletEnabled val="1"/>
        </dgm:presLayoutVars>
      </dgm:prSet>
      <dgm:spPr/>
      <dgm:t>
        <a:bodyPr/>
        <a:lstStyle/>
        <a:p>
          <a:endParaRPr lang="en-AU"/>
        </a:p>
      </dgm:t>
    </dgm:pt>
    <dgm:pt modelId="{AD83A365-2272-4F1C-B666-21FDE6A5AAAD}" type="pres">
      <dgm:prSet presAssocID="{1523F87C-5FD9-4989-A1FC-EEF742B2E466}" presName="rect5ParTxNoCh" presStyleLbl="alignAcc1" presStyleIdx="5" presStyleCnt="6">
        <dgm:presLayoutVars>
          <dgm:chMax val="1"/>
          <dgm:bulletEnabled val="1"/>
        </dgm:presLayoutVars>
      </dgm:prSet>
      <dgm:spPr/>
      <dgm:t>
        <a:bodyPr/>
        <a:lstStyle/>
        <a:p>
          <a:endParaRPr lang="en-AU"/>
        </a:p>
      </dgm:t>
    </dgm:pt>
    <dgm:pt modelId="{EA0FF53D-0E37-4F9A-82A0-D0EE87E618BB}" type="pres">
      <dgm:prSet presAssocID="{7B28E8B8-D1F0-4DF6-9B34-5AFC206FD616}" presName="rect6ParTxNoCh" presStyleLbl="alignAcc1" presStyleIdx="5" presStyleCnt="6">
        <dgm:presLayoutVars>
          <dgm:chMax val="1"/>
          <dgm:bulletEnabled val="1"/>
        </dgm:presLayoutVars>
      </dgm:prSet>
      <dgm:spPr/>
      <dgm:t>
        <a:bodyPr/>
        <a:lstStyle/>
        <a:p>
          <a:endParaRPr lang="en-AU"/>
        </a:p>
      </dgm:t>
    </dgm:pt>
  </dgm:ptLst>
  <dgm:cxnLst>
    <dgm:cxn modelId="{5773F0CD-4981-45F8-9903-DCE351BB4B10}" srcId="{C7CD71F4-3F8C-4626-AAEC-18FCAC1747C7}" destId="{4D1F3330-9F28-4938-BA1D-C9DC16518004}" srcOrd="1" destOrd="0" parTransId="{840A47F3-051E-4B97-96F0-0962475DC192}" sibTransId="{34B104D1-A907-4D8C-879A-F29103493609}"/>
    <dgm:cxn modelId="{174C7DFA-595E-41CD-9044-7E2BA3F20097}" type="presOf" srcId="{4D1F3330-9F28-4938-BA1D-C9DC16518004}" destId="{58D7B729-2879-4F27-A96B-97839A478496}" srcOrd="0" destOrd="0" presId="urn:microsoft.com/office/officeart/2005/8/layout/target3"/>
    <dgm:cxn modelId="{20F131A5-7E5A-429E-908E-4D0D545FEA84}" type="presOf" srcId="{FB6B90DA-2F30-4712-865C-194FB997D897}" destId="{12BA532F-49DC-4613-B020-78A9CBB2B2A6}" srcOrd="0" destOrd="0" presId="urn:microsoft.com/office/officeart/2005/8/layout/target3"/>
    <dgm:cxn modelId="{627B95CB-BB4F-46C7-8E1F-24A35254BDE0}" type="presOf" srcId="{C7CD71F4-3F8C-4626-AAEC-18FCAC1747C7}" destId="{50CFD0ED-1ED1-4B57-ADBB-58DD9C2A64A0}" srcOrd="0" destOrd="0" presId="urn:microsoft.com/office/officeart/2005/8/layout/target3"/>
    <dgm:cxn modelId="{351172A7-F8F7-4EE5-88C2-F68A05ABFBC5}" type="presOf" srcId="{50556642-88BE-48F1-A313-98B2FBB28586}" destId="{1FE8B539-5D37-4496-88DA-F61014C199B1}" srcOrd="1" destOrd="0" presId="urn:microsoft.com/office/officeart/2005/8/layout/target3"/>
    <dgm:cxn modelId="{6075F912-12FC-4089-8834-949C7063DBAF}" type="presOf" srcId="{50556642-88BE-48F1-A313-98B2FBB28586}" destId="{9B5E3FCA-D62B-4FE1-B1FC-6437FBAEB0D0}" srcOrd="0" destOrd="0" presId="urn:microsoft.com/office/officeart/2005/8/layout/target3"/>
    <dgm:cxn modelId="{5AD71741-A91E-4CAE-980E-C81C4BD9807E}" type="presOf" srcId="{7B28E8B8-D1F0-4DF6-9B34-5AFC206FD616}" destId="{9BE0C073-3773-4176-9176-24672BC672EB}" srcOrd="0" destOrd="0" presId="urn:microsoft.com/office/officeart/2005/8/layout/target3"/>
    <dgm:cxn modelId="{2F9C846F-4994-4D5F-8B4C-D1111A6C0CF9}" type="presOf" srcId="{383832BD-4A03-4E65-897A-6B863150AE49}" destId="{E40C483C-B873-42B5-BE2F-00D7E896E0F1}" srcOrd="0" destOrd="0" presId="urn:microsoft.com/office/officeart/2005/8/layout/target3"/>
    <dgm:cxn modelId="{F30C4B92-F6CE-4FA7-B7C7-6F0B470704DF}" srcId="{C7CD71F4-3F8C-4626-AAEC-18FCAC1747C7}" destId="{FB6B90DA-2F30-4712-865C-194FB997D897}" srcOrd="0" destOrd="0" parTransId="{DAEA36F5-E1A9-427B-AD8A-C0EF121B5CCD}" sibTransId="{F18D7A9F-2175-4A30-A8F8-869CD804F94B}"/>
    <dgm:cxn modelId="{B36F01D4-151D-4BEC-A064-1C8AF4D5063B}" type="presOf" srcId="{FB6B90DA-2F30-4712-865C-194FB997D897}" destId="{983598A1-B5B0-489A-B9AA-66C1C3793B70}" srcOrd="1" destOrd="0" presId="urn:microsoft.com/office/officeart/2005/8/layout/target3"/>
    <dgm:cxn modelId="{D876EAB2-C86A-41D5-9760-0FC224DD5C6E}" srcId="{C7CD71F4-3F8C-4626-AAEC-18FCAC1747C7}" destId="{7B28E8B8-D1F0-4DF6-9B34-5AFC206FD616}" srcOrd="5" destOrd="0" parTransId="{F1810BC5-06C0-478B-9471-DFC0BE261C10}" sibTransId="{708490B4-6366-4F13-9DE4-589ED35205A5}"/>
    <dgm:cxn modelId="{41E8244C-1260-44C1-B0A7-5CCBE4C0A8A7}" type="presOf" srcId="{1523F87C-5FD9-4989-A1FC-EEF742B2E466}" destId="{AD83A365-2272-4F1C-B666-21FDE6A5AAAD}" srcOrd="1" destOrd="0" presId="urn:microsoft.com/office/officeart/2005/8/layout/target3"/>
    <dgm:cxn modelId="{EB83121C-5E63-4AF1-BC54-6A57AEBEA773}" srcId="{C7CD71F4-3F8C-4626-AAEC-18FCAC1747C7}" destId="{50556642-88BE-48F1-A313-98B2FBB28586}" srcOrd="3" destOrd="0" parTransId="{29C8C507-0EB6-4188-A11A-ADCCC34F0A44}" sibTransId="{8EDBDE12-D759-4381-B06E-7D06E922714F}"/>
    <dgm:cxn modelId="{6EA6A970-91D0-4E68-8323-A22827C964F0}" type="presOf" srcId="{383832BD-4A03-4E65-897A-6B863150AE49}" destId="{B951B540-EABD-4903-8089-C047BDBE77E1}" srcOrd="1" destOrd="0" presId="urn:microsoft.com/office/officeart/2005/8/layout/target3"/>
    <dgm:cxn modelId="{4732F638-0119-4A93-AAA4-9FF0C263A7C3}" type="presOf" srcId="{1523F87C-5FD9-4989-A1FC-EEF742B2E466}" destId="{630717C0-84EA-4C1B-B99F-7D74A955E0BA}" srcOrd="0" destOrd="0" presId="urn:microsoft.com/office/officeart/2005/8/layout/target3"/>
    <dgm:cxn modelId="{7690070F-DBD6-4516-BF35-B6E27824C00D}" type="presOf" srcId="{7B28E8B8-D1F0-4DF6-9B34-5AFC206FD616}" destId="{EA0FF53D-0E37-4F9A-82A0-D0EE87E618BB}" srcOrd="1" destOrd="0" presId="urn:microsoft.com/office/officeart/2005/8/layout/target3"/>
    <dgm:cxn modelId="{F1B069D9-03C0-488C-96C5-EAA479BF615C}" srcId="{C7CD71F4-3F8C-4626-AAEC-18FCAC1747C7}" destId="{1523F87C-5FD9-4989-A1FC-EEF742B2E466}" srcOrd="4" destOrd="0" parTransId="{B48037D7-B300-4681-B7A0-6D7AB935DC03}" sibTransId="{DDDEE9D8-F8B6-431F-9DD0-129550BDC018}"/>
    <dgm:cxn modelId="{D3BAD60A-A7CF-4583-94BD-31038F020DC8}" type="presOf" srcId="{4D1F3330-9F28-4938-BA1D-C9DC16518004}" destId="{5BDA2E48-CC28-4FE2-884D-4AE891FFE76C}" srcOrd="1" destOrd="0" presId="urn:microsoft.com/office/officeart/2005/8/layout/target3"/>
    <dgm:cxn modelId="{F4A53C19-E25C-455D-8A2F-27B95683B811}" srcId="{C7CD71F4-3F8C-4626-AAEC-18FCAC1747C7}" destId="{383832BD-4A03-4E65-897A-6B863150AE49}" srcOrd="2" destOrd="0" parTransId="{5DA74983-D16D-4077-AF71-EB04925C1482}" sibTransId="{FF44E569-578F-457F-B9A8-5B6D58FD0C2B}"/>
    <dgm:cxn modelId="{4099EFA8-E78B-412E-92C7-E44336070530}" type="presParOf" srcId="{50CFD0ED-1ED1-4B57-ADBB-58DD9C2A64A0}" destId="{415A0FD5-8BCA-438A-9C2F-65BBFEC60076}" srcOrd="0" destOrd="0" presId="urn:microsoft.com/office/officeart/2005/8/layout/target3"/>
    <dgm:cxn modelId="{991C26C7-997D-4625-93E2-CD7420EC176E}" type="presParOf" srcId="{50CFD0ED-1ED1-4B57-ADBB-58DD9C2A64A0}" destId="{3F292BA3-FCC9-4825-B524-17B63198B169}" srcOrd="1" destOrd="0" presId="urn:microsoft.com/office/officeart/2005/8/layout/target3"/>
    <dgm:cxn modelId="{57EF4EBB-44DF-4D64-8720-4EE2014E8372}" type="presParOf" srcId="{50CFD0ED-1ED1-4B57-ADBB-58DD9C2A64A0}" destId="{12BA532F-49DC-4613-B020-78A9CBB2B2A6}" srcOrd="2" destOrd="0" presId="urn:microsoft.com/office/officeart/2005/8/layout/target3"/>
    <dgm:cxn modelId="{9B3202D7-23A6-44B5-B63E-105287A9669A}" type="presParOf" srcId="{50CFD0ED-1ED1-4B57-ADBB-58DD9C2A64A0}" destId="{25F860E9-1AC9-4EDD-95B3-215EB0B8ECCE}" srcOrd="3" destOrd="0" presId="urn:microsoft.com/office/officeart/2005/8/layout/target3"/>
    <dgm:cxn modelId="{F01B0777-8DDC-4FDD-BADE-947881FF0725}" type="presParOf" srcId="{50CFD0ED-1ED1-4B57-ADBB-58DD9C2A64A0}" destId="{1023DDEC-4E92-4296-9230-486D408E5F08}" srcOrd="4" destOrd="0" presId="urn:microsoft.com/office/officeart/2005/8/layout/target3"/>
    <dgm:cxn modelId="{14FABDB6-9DC0-4F9B-970B-F56F308C9053}" type="presParOf" srcId="{50CFD0ED-1ED1-4B57-ADBB-58DD9C2A64A0}" destId="{58D7B729-2879-4F27-A96B-97839A478496}" srcOrd="5" destOrd="0" presId="urn:microsoft.com/office/officeart/2005/8/layout/target3"/>
    <dgm:cxn modelId="{DFC9943A-22FE-47CD-9AD3-8FD54ADECF2E}" type="presParOf" srcId="{50CFD0ED-1ED1-4B57-ADBB-58DD9C2A64A0}" destId="{6126225C-FE82-465B-8173-C49E60DB8F95}" srcOrd="6" destOrd="0" presId="urn:microsoft.com/office/officeart/2005/8/layout/target3"/>
    <dgm:cxn modelId="{BD9C9D41-BC6E-4436-B844-4F9552A7273B}" type="presParOf" srcId="{50CFD0ED-1ED1-4B57-ADBB-58DD9C2A64A0}" destId="{C72C4807-41DF-4C1D-951D-49CEFF2E489B}" srcOrd="7" destOrd="0" presId="urn:microsoft.com/office/officeart/2005/8/layout/target3"/>
    <dgm:cxn modelId="{1946F201-899E-4423-924F-5F8E6777C44F}" type="presParOf" srcId="{50CFD0ED-1ED1-4B57-ADBB-58DD9C2A64A0}" destId="{E40C483C-B873-42B5-BE2F-00D7E896E0F1}" srcOrd="8" destOrd="0" presId="urn:microsoft.com/office/officeart/2005/8/layout/target3"/>
    <dgm:cxn modelId="{6669CF72-6A01-44C5-96F5-09B8FDB9C59F}" type="presParOf" srcId="{50CFD0ED-1ED1-4B57-ADBB-58DD9C2A64A0}" destId="{A205CA29-7648-40AC-B913-5EAE823226DD}" srcOrd="9" destOrd="0" presId="urn:microsoft.com/office/officeart/2005/8/layout/target3"/>
    <dgm:cxn modelId="{6BEF9BBF-9071-4881-B8B8-78E6AF23213F}" type="presParOf" srcId="{50CFD0ED-1ED1-4B57-ADBB-58DD9C2A64A0}" destId="{A947664F-8395-49B5-95B2-13A1A7E78456}" srcOrd="10" destOrd="0" presId="urn:microsoft.com/office/officeart/2005/8/layout/target3"/>
    <dgm:cxn modelId="{3AEF7B28-F8F9-49E4-9569-94E823B9AB8E}" type="presParOf" srcId="{50CFD0ED-1ED1-4B57-ADBB-58DD9C2A64A0}" destId="{9B5E3FCA-D62B-4FE1-B1FC-6437FBAEB0D0}" srcOrd="11" destOrd="0" presId="urn:microsoft.com/office/officeart/2005/8/layout/target3"/>
    <dgm:cxn modelId="{74C7D26E-7CF4-479F-B8C2-BE68E87F7194}" type="presParOf" srcId="{50CFD0ED-1ED1-4B57-ADBB-58DD9C2A64A0}" destId="{B4E35D4C-DA5B-4A99-9632-4F2828ECC01E}" srcOrd="12" destOrd="0" presId="urn:microsoft.com/office/officeart/2005/8/layout/target3"/>
    <dgm:cxn modelId="{D9C1C679-21E3-4232-9AA7-F8A2C3185FFE}" type="presParOf" srcId="{50CFD0ED-1ED1-4B57-ADBB-58DD9C2A64A0}" destId="{3011D124-F5AB-4C4B-8B4C-4D66579D41D2}" srcOrd="13" destOrd="0" presId="urn:microsoft.com/office/officeart/2005/8/layout/target3"/>
    <dgm:cxn modelId="{0F645DE6-00C4-4E1E-A34A-8355E86F7483}" type="presParOf" srcId="{50CFD0ED-1ED1-4B57-ADBB-58DD9C2A64A0}" destId="{630717C0-84EA-4C1B-B99F-7D74A955E0BA}" srcOrd="14" destOrd="0" presId="urn:microsoft.com/office/officeart/2005/8/layout/target3"/>
    <dgm:cxn modelId="{82F1C281-A54C-4682-924A-F083F7583CE4}" type="presParOf" srcId="{50CFD0ED-1ED1-4B57-ADBB-58DD9C2A64A0}" destId="{28D7BD7B-F003-4E9B-A41D-F24A1C95BCCF}" srcOrd="15" destOrd="0" presId="urn:microsoft.com/office/officeart/2005/8/layout/target3"/>
    <dgm:cxn modelId="{26525A00-ECC1-4682-BF1A-853264AFD9D7}" type="presParOf" srcId="{50CFD0ED-1ED1-4B57-ADBB-58DD9C2A64A0}" destId="{864483F6-0721-46CD-9514-831C79F61C58}" srcOrd="16" destOrd="0" presId="urn:microsoft.com/office/officeart/2005/8/layout/target3"/>
    <dgm:cxn modelId="{008C6D89-8F79-4A7B-B485-D76076D1428C}" type="presParOf" srcId="{50CFD0ED-1ED1-4B57-ADBB-58DD9C2A64A0}" destId="{9BE0C073-3773-4176-9176-24672BC672EB}" srcOrd="17" destOrd="0" presId="urn:microsoft.com/office/officeart/2005/8/layout/target3"/>
    <dgm:cxn modelId="{FD4F8065-F02E-4C51-AD55-112C629E4535}" type="presParOf" srcId="{50CFD0ED-1ED1-4B57-ADBB-58DD9C2A64A0}" destId="{983598A1-B5B0-489A-B9AA-66C1C3793B70}" srcOrd="18" destOrd="0" presId="urn:microsoft.com/office/officeart/2005/8/layout/target3"/>
    <dgm:cxn modelId="{37056F22-4C60-45FA-94BA-746627B3FC95}" type="presParOf" srcId="{50CFD0ED-1ED1-4B57-ADBB-58DD9C2A64A0}" destId="{5BDA2E48-CC28-4FE2-884D-4AE891FFE76C}" srcOrd="19" destOrd="0" presId="urn:microsoft.com/office/officeart/2005/8/layout/target3"/>
    <dgm:cxn modelId="{36143CBF-C203-40D3-993C-24412CCCD938}" type="presParOf" srcId="{50CFD0ED-1ED1-4B57-ADBB-58DD9C2A64A0}" destId="{B951B540-EABD-4903-8089-C047BDBE77E1}" srcOrd="20" destOrd="0" presId="urn:microsoft.com/office/officeart/2005/8/layout/target3"/>
    <dgm:cxn modelId="{3E41B6AB-0756-47F1-B973-CDBB3F93CAB7}" type="presParOf" srcId="{50CFD0ED-1ED1-4B57-ADBB-58DD9C2A64A0}" destId="{1FE8B539-5D37-4496-88DA-F61014C199B1}" srcOrd="21" destOrd="0" presId="urn:microsoft.com/office/officeart/2005/8/layout/target3"/>
    <dgm:cxn modelId="{717F70E5-5C70-43E0-B68B-890CF0637FC1}" type="presParOf" srcId="{50CFD0ED-1ED1-4B57-ADBB-58DD9C2A64A0}" destId="{AD83A365-2272-4F1C-B666-21FDE6A5AAAD}" srcOrd="22" destOrd="0" presId="urn:microsoft.com/office/officeart/2005/8/layout/target3"/>
    <dgm:cxn modelId="{9826CE29-DAAB-4D0A-ABF4-D897272568E4}" type="presParOf" srcId="{50CFD0ED-1ED1-4B57-ADBB-58DD9C2A64A0}" destId="{EA0FF53D-0E37-4F9A-82A0-D0EE87E618BB}"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CD71F4-3F8C-4626-AAEC-18FCAC1747C7}" type="doc">
      <dgm:prSet loTypeId="urn:microsoft.com/office/officeart/2005/8/layout/target3" loCatId="list" qsTypeId="urn:microsoft.com/office/officeart/2005/8/quickstyle/simple4" qsCatId="simple" csTypeId="urn:microsoft.com/office/officeart/2005/8/colors/colorful5" csCatId="colorful" phldr="1"/>
      <dgm:spPr/>
      <dgm:t>
        <a:bodyPr/>
        <a:lstStyle/>
        <a:p>
          <a:endParaRPr lang="en-AU"/>
        </a:p>
      </dgm:t>
    </dgm:pt>
    <dgm:pt modelId="{FB6B90DA-2F30-4712-865C-194FB997D897}">
      <dgm:prSet/>
      <dgm:spPr/>
      <dgm:t>
        <a:bodyPr/>
        <a:lstStyle/>
        <a:p>
          <a:r>
            <a:rPr lang="en-AU" i="0" dirty="0" smtClean="0">
              <a:solidFill>
                <a:srgbClr val="009900"/>
              </a:solidFill>
            </a:rPr>
            <a:t>Elimination</a:t>
          </a:r>
          <a:endParaRPr lang="en-AU" i="0" dirty="0">
            <a:solidFill>
              <a:srgbClr val="009900"/>
            </a:solidFill>
          </a:endParaRPr>
        </a:p>
      </dgm:t>
    </dgm:pt>
    <dgm:pt modelId="{DAEA36F5-E1A9-427B-AD8A-C0EF121B5CCD}" type="parTrans" cxnId="{F30C4B92-F6CE-4FA7-B7C7-6F0B470704DF}">
      <dgm:prSet/>
      <dgm:spPr/>
      <dgm:t>
        <a:bodyPr/>
        <a:lstStyle/>
        <a:p>
          <a:endParaRPr lang="en-AU"/>
        </a:p>
      </dgm:t>
    </dgm:pt>
    <dgm:pt modelId="{F18D7A9F-2175-4A30-A8F8-869CD804F94B}" type="sibTrans" cxnId="{F30C4B92-F6CE-4FA7-B7C7-6F0B470704DF}">
      <dgm:prSet/>
      <dgm:spPr/>
      <dgm:t>
        <a:bodyPr/>
        <a:lstStyle/>
        <a:p>
          <a:endParaRPr lang="en-AU"/>
        </a:p>
      </dgm:t>
    </dgm:pt>
    <dgm:pt modelId="{4D1F3330-9F28-4938-BA1D-C9DC16518004}">
      <dgm:prSet/>
      <dgm:spPr/>
      <dgm:t>
        <a:bodyPr/>
        <a:lstStyle/>
        <a:p>
          <a:r>
            <a:rPr lang="en-AU" dirty="0" smtClean="0">
              <a:solidFill>
                <a:srgbClr val="009900"/>
              </a:solidFill>
            </a:rPr>
            <a:t>Substitution</a:t>
          </a:r>
          <a:endParaRPr lang="en-AU" dirty="0">
            <a:solidFill>
              <a:srgbClr val="009900"/>
            </a:solidFill>
          </a:endParaRPr>
        </a:p>
      </dgm:t>
    </dgm:pt>
    <dgm:pt modelId="{840A47F3-051E-4B97-96F0-0962475DC192}" type="parTrans" cxnId="{5773F0CD-4981-45F8-9903-DCE351BB4B10}">
      <dgm:prSet/>
      <dgm:spPr/>
      <dgm:t>
        <a:bodyPr/>
        <a:lstStyle/>
        <a:p>
          <a:endParaRPr lang="en-AU"/>
        </a:p>
      </dgm:t>
    </dgm:pt>
    <dgm:pt modelId="{34B104D1-A907-4D8C-879A-F29103493609}" type="sibTrans" cxnId="{5773F0CD-4981-45F8-9903-DCE351BB4B10}">
      <dgm:prSet/>
      <dgm:spPr/>
      <dgm:t>
        <a:bodyPr/>
        <a:lstStyle/>
        <a:p>
          <a:endParaRPr lang="en-AU"/>
        </a:p>
      </dgm:t>
    </dgm:pt>
    <dgm:pt modelId="{50556642-88BE-48F1-A313-98B2FBB28586}">
      <dgm:prSet phldrT="[Text]"/>
      <dgm:spPr/>
      <dgm:t>
        <a:bodyPr/>
        <a:lstStyle/>
        <a:p>
          <a:r>
            <a:rPr lang="en-AU" dirty="0" smtClean="0">
              <a:solidFill>
                <a:srgbClr val="009900"/>
              </a:solidFill>
            </a:rPr>
            <a:t>Engineering</a:t>
          </a:r>
          <a:endParaRPr lang="en-AU" dirty="0">
            <a:solidFill>
              <a:srgbClr val="009900"/>
            </a:solidFill>
          </a:endParaRPr>
        </a:p>
      </dgm:t>
    </dgm:pt>
    <dgm:pt modelId="{29C8C507-0EB6-4188-A11A-ADCCC34F0A44}" type="parTrans" cxnId="{EB83121C-5E63-4AF1-BC54-6A57AEBEA773}">
      <dgm:prSet/>
      <dgm:spPr/>
      <dgm:t>
        <a:bodyPr/>
        <a:lstStyle/>
        <a:p>
          <a:endParaRPr lang="en-AU"/>
        </a:p>
      </dgm:t>
    </dgm:pt>
    <dgm:pt modelId="{8EDBDE12-D759-4381-B06E-7D06E922714F}" type="sibTrans" cxnId="{EB83121C-5E63-4AF1-BC54-6A57AEBEA773}">
      <dgm:prSet/>
      <dgm:spPr/>
      <dgm:t>
        <a:bodyPr/>
        <a:lstStyle/>
        <a:p>
          <a:endParaRPr lang="en-AU"/>
        </a:p>
      </dgm:t>
    </dgm:pt>
    <dgm:pt modelId="{383832BD-4A03-4E65-897A-6B863150AE49}">
      <dgm:prSet/>
      <dgm:spPr/>
      <dgm:t>
        <a:bodyPr/>
        <a:lstStyle/>
        <a:p>
          <a:r>
            <a:rPr lang="en-AU" dirty="0" smtClean="0">
              <a:solidFill>
                <a:srgbClr val="009900"/>
              </a:solidFill>
            </a:rPr>
            <a:t>Isolation/Segregation</a:t>
          </a:r>
          <a:endParaRPr lang="en-AU" dirty="0">
            <a:solidFill>
              <a:srgbClr val="009900"/>
            </a:solidFill>
          </a:endParaRPr>
        </a:p>
      </dgm:t>
    </dgm:pt>
    <dgm:pt modelId="{5DA74983-D16D-4077-AF71-EB04925C1482}" type="parTrans" cxnId="{F4A53C19-E25C-455D-8A2F-27B95683B811}">
      <dgm:prSet/>
      <dgm:spPr/>
      <dgm:t>
        <a:bodyPr/>
        <a:lstStyle/>
        <a:p>
          <a:endParaRPr lang="en-AU"/>
        </a:p>
      </dgm:t>
    </dgm:pt>
    <dgm:pt modelId="{FF44E569-578F-457F-B9A8-5B6D58FD0C2B}" type="sibTrans" cxnId="{F4A53C19-E25C-455D-8A2F-27B95683B811}">
      <dgm:prSet/>
      <dgm:spPr/>
      <dgm:t>
        <a:bodyPr/>
        <a:lstStyle/>
        <a:p>
          <a:endParaRPr lang="en-AU"/>
        </a:p>
      </dgm:t>
    </dgm:pt>
    <dgm:pt modelId="{1523F87C-5FD9-4989-A1FC-EEF742B2E466}">
      <dgm:prSet phldrT="[Text]"/>
      <dgm:spPr/>
      <dgm:t>
        <a:bodyPr/>
        <a:lstStyle/>
        <a:p>
          <a:r>
            <a:rPr lang="en-AU" dirty="0" smtClean="0">
              <a:solidFill>
                <a:srgbClr val="FF0000"/>
              </a:solidFill>
            </a:rPr>
            <a:t>Administrative control</a:t>
          </a:r>
          <a:endParaRPr lang="en-AU" dirty="0">
            <a:solidFill>
              <a:srgbClr val="FF0000"/>
            </a:solidFill>
          </a:endParaRPr>
        </a:p>
      </dgm:t>
    </dgm:pt>
    <dgm:pt modelId="{B48037D7-B300-4681-B7A0-6D7AB935DC03}" type="parTrans" cxnId="{F1B069D9-03C0-488C-96C5-EAA479BF615C}">
      <dgm:prSet/>
      <dgm:spPr/>
      <dgm:t>
        <a:bodyPr/>
        <a:lstStyle/>
        <a:p>
          <a:endParaRPr lang="en-AU"/>
        </a:p>
      </dgm:t>
    </dgm:pt>
    <dgm:pt modelId="{DDDEE9D8-F8B6-431F-9DD0-129550BDC018}" type="sibTrans" cxnId="{F1B069D9-03C0-488C-96C5-EAA479BF615C}">
      <dgm:prSet/>
      <dgm:spPr/>
      <dgm:t>
        <a:bodyPr/>
        <a:lstStyle/>
        <a:p>
          <a:endParaRPr lang="en-AU"/>
        </a:p>
      </dgm:t>
    </dgm:pt>
    <dgm:pt modelId="{7B28E8B8-D1F0-4DF6-9B34-5AFC206FD616}">
      <dgm:prSet phldrT="[Text]"/>
      <dgm:spPr/>
      <dgm:t>
        <a:bodyPr/>
        <a:lstStyle/>
        <a:p>
          <a:r>
            <a:rPr lang="en-AU" dirty="0" smtClean="0">
              <a:solidFill>
                <a:srgbClr val="FF0000"/>
              </a:solidFill>
            </a:rPr>
            <a:t>PPE</a:t>
          </a:r>
          <a:endParaRPr lang="en-AU" dirty="0">
            <a:solidFill>
              <a:srgbClr val="FF0000"/>
            </a:solidFill>
          </a:endParaRPr>
        </a:p>
      </dgm:t>
    </dgm:pt>
    <dgm:pt modelId="{F1810BC5-06C0-478B-9471-DFC0BE261C10}" type="parTrans" cxnId="{D876EAB2-C86A-41D5-9760-0FC224DD5C6E}">
      <dgm:prSet/>
      <dgm:spPr/>
      <dgm:t>
        <a:bodyPr/>
        <a:lstStyle/>
        <a:p>
          <a:endParaRPr lang="en-AU"/>
        </a:p>
      </dgm:t>
    </dgm:pt>
    <dgm:pt modelId="{708490B4-6366-4F13-9DE4-589ED35205A5}" type="sibTrans" cxnId="{D876EAB2-C86A-41D5-9760-0FC224DD5C6E}">
      <dgm:prSet/>
      <dgm:spPr/>
      <dgm:t>
        <a:bodyPr/>
        <a:lstStyle/>
        <a:p>
          <a:endParaRPr lang="en-AU"/>
        </a:p>
      </dgm:t>
    </dgm:pt>
    <dgm:pt modelId="{50CFD0ED-1ED1-4B57-ADBB-58DD9C2A64A0}" type="pres">
      <dgm:prSet presAssocID="{C7CD71F4-3F8C-4626-AAEC-18FCAC1747C7}" presName="Name0" presStyleCnt="0">
        <dgm:presLayoutVars>
          <dgm:chMax val="7"/>
          <dgm:dir/>
          <dgm:animLvl val="lvl"/>
          <dgm:resizeHandles val="exact"/>
        </dgm:presLayoutVars>
      </dgm:prSet>
      <dgm:spPr/>
      <dgm:t>
        <a:bodyPr/>
        <a:lstStyle/>
        <a:p>
          <a:endParaRPr lang="en-AU"/>
        </a:p>
      </dgm:t>
    </dgm:pt>
    <dgm:pt modelId="{415A0FD5-8BCA-438A-9C2F-65BBFEC60076}" type="pres">
      <dgm:prSet presAssocID="{FB6B90DA-2F30-4712-865C-194FB997D897}" presName="circle1" presStyleLbl="node1" presStyleIdx="0" presStyleCnt="6"/>
      <dgm:spPr/>
      <dgm:t>
        <a:bodyPr/>
        <a:lstStyle/>
        <a:p>
          <a:endParaRPr lang="en-AU"/>
        </a:p>
      </dgm:t>
    </dgm:pt>
    <dgm:pt modelId="{3F292BA3-FCC9-4825-B524-17B63198B169}" type="pres">
      <dgm:prSet presAssocID="{FB6B90DA-2F30-4712-865C-194FB997D897}" presName="space" presStyleCnt="0"/>
      <dgm:spPr/>
      <dgm:t>
        <a:bodyPr/>
        <a:lstStyle/>
        <a:p>
          <a:endParaRPr lang="en-AU"/>
        </a:p>
      </dgm:t>
    </dgm:pt>
    <dgm:pt modelId="{12BA532F-49DC-4613-B020-78A9CBB2B2A6}" type="pres">
      <dgm:prSet presAssocID="{FB6B90DA-2F30-4712-865C-194FB997D897}" presName="rect1" presStyleLbl="alignAcc1" presStyleIdx="0" presStyleCnt="6"/>
      <dgm:spPr/>
      <dgm:t>
        <a:bodyPr/>
        <a:lstStyle/>
        <a:p>
          <a:endParaRPr lang="en-AU"/>
        </a:p>
      </dgm:t>
    </dgm:pt>
    <dgm:pt modelId="{25F860E9-1AC9-4EDD-95B3-215EB0B8ECCE}" type="pres">
      <dgm:prSet presAssocID="{4D1F3330-9F28-4938-BA1D-C9DC16518004}" presName="vertSpace2" presStyleLbl="node1" presStyleIdx="0" presStyleCnt="6"/>
      <dgm:spPr/>
      <dgm:t>
        <a:bodyPr/>
        <a:lstStyle/>
        <a:p>
          <a:endParaRPr lang="en-AU"/>
        </a:p>
      </dgm:t>
    </dgm:pt>
    <dgm:pt modelId="{1023DDEC-4E92-4296-9230-486D408E5F08}" type="pres">
      <dgm:prSet presAssocID="{4D1F3330-9F28-4938-BA1D-C9DC16518004}" presName="circle2" presStyleLbl="node1" presStyleIdx="1" presStyleCnt="6"/>
      <dgm:spPr/>
      <dgm:t>
        <a:bodyPr/>
        <a:lstStyle/>
        <a:p>
          <a:endParaRPr lang="en-AU"/>
        </a:p>
      </dgm:t>
    </dgm:pt>
    <dgm:pt modelId="{58D7B729-2879-4F27-A96B-97839A478496}" type="pres">
      <dgm:prSet presAssocID="{4D1F3330-9F28-4938-BA1D-C9DC16518004}" presName="rect2" presStyleLbl="alignAcc1" presStyleIdx="1" presStyleCnt="6"/>
      <dgm:spPr/>
      <dgm:t>
        <a:bodyPr/>
        <a:lstStyle/>
        <a:p>
          <a:endParaRPr lang="en-AU"/>
        </a:p>
      </dgm:t>
    </dgm:pt>
    <dgm:pt modelId="{6126225C-FE82-465B-8173-C49E60DB8F95}" type="pres">
      <dgm:prSet presAssocID="{383832BD-4A03-4E65-897A-6B863150AE49}" presName="vertSpace3" presStyleLbl="node1" presStyleIdx="1" presStyleCnt="6"/>
      <dgm:spPr/>
      <dgm:t>
        <a:bodyPr/>
        <a:lstStyle/>
        <a:p>
          <a:endParaRPr lang="en-AU"/>
        </a:p>
      </dgm:t>
    </dgm:pt>
    <dgm:pt modelId="{C72C4807-41DF-4C1D-951D-49CEFF2E489B}" type="pres">
      <dgm:prSet presAssocID="{383832BD-4A03-4E65-897A-6B863150AE49}" presName="circle3" presStyleLbl="node1" presStyleIdx="2" presStyleCnt="6"/>
      <dgm:spPr/>
      <dgm:t>
        <a:bodyPr/>
        <a:lstStyle/>
        <a:p>
          <a:endParaRPr lang="en-AU"/>
        </a:p>
      </dgm:t>
    </dgm:pt>
    <dgm:pt modelId="{E40C483C-B873-42B5-BE2F-00D7E896E0F1}" type="pres">
      <dgm:prSet presAssocID="{383832BD-4A03-4E65-897A-6B863150AE49}" presName="rect3" presStyleLbl="alignAcc1" presStyleIdx="2" presStyleCnt="6"/>
      <dgm:spPr/>
      <dgm:t>
        <a:bodyPr/>
        <a:lstStyle/>
        <a:p>
          <a:endParaRPr lang="en-AU"/>
        </a:p>
      </dgm:t>
    </dgm:pt>
    <dgm:pt modelId="{A205CA29-7648-40AC-B913-5EAE823226DD}" type="pres">
      <dgm:prSet presAssocID="{50556642-88BE-48F1-A313-98B2FBB28586}" presName="vertSpace4" presStyleLbl="node1" presStyleIdx="2" presStyleCnt="6"/>
      <dgm:spPr/>
      <dgm:t>
        <a:bodyPr/>
        <a:lstStyle/>
        <a:p>
          <a:endParaRPr lang="en-AU"/>
        </a:p>
      </dgm:t>
    </dgm:pt>
    <dgm:pt modelId="{A947664F-8395-49B5-95B2-13A1A7E78456}" type="pres">
      <dgm:prSet presAssocID="{50556642-88BE-48F1-A313-98B2FBB28586}" presName="circle4" presStyleLbl="node1" presStyleIdx="3" presStyleCnt="6"/>
      <dgm:spPr/>
      <dgm:t>
        <a:bodyPr/>
        <a:lstStyle/>
        <a:p>
          <a:endParaRPr lang="en-AU"/>
        </a:p>
      </dgm:t>
    </dgm:pt>
    <dgm:pt modelId="{9B5E3FCA-D62B-4FE1-B1FC-6437FBAEB0D0}" type="pres">
      <dgm:prSet presAssocID="{50556642-88BE-48F1-A313-98B2FBB28586}" presName="rect4" presStyleLbl="alignAcc1" presStyleIdx="3" presStyleCnt="6" custLinFactNeighborX="1697" custLinFactNeighborY="-242"/>
      <dgm:spPr/>
      <dgm:t>
        <a:bodyPr/>
        <a:lstStyle/>
        <a:p>
          <a:endParaRPr lang="en-AU"/>
        </a:p>
      </dgm:t>
    </dgm:pt>
    <dgm:pt modelId="{B4E35D4C-DA5B-4A99-9632-4F2828ECC01E}" type="pres">
      <dgm:prSet presAssocID="{1523F87C-5FD9-4989-A1FC-EEF742B2E466}" presName="vertSpace5" presStyleLbl="node1" presStyleIdx="3" presStyleCnt="6"/>
      <dgm:spPr/>
      <dgm:t>
        <a:bodyPr/>
        <a:lstStyle/>
        <a:p>
          <a:endParaRPr lang="en-AU"/>
        </a:p>
      </dgm:t>
    </dgm:pt>
    <dgm:pt modelId="{3011D124-F5AB-4C4B-8B4C-4D66579D41D2}" type="pres">
      <dgm:prSet presAssocID="{1523F87C-5FD9-4989-A1FC-EEF742B2E466}" presName="circle5" presStyleLbl="node1" presStyleIdx="4" presStyleCnt="6"/>
      <dgm:spPr/>
      <dgm:t>
        <a:bodyPr/>
        <a:lstStyle/>
        <a:p>
          <a:endParaRPr lang="en-AU"/>
        </a:p>
      </dgm:t>
    </dgm:pt>
    <dgm:pt modelId="{630717C0-84EA-4C1B-B99F-7D74A955E0BA}" type="pres">
      <dgm:prSet presAssocID="{1523F87C-5FD9-4989-A1FC-EEF742B2E466}" presName="rect5" presStyleLbl="alignAcc1" presStyleIdx="4" presStyleCnt="6"/>
      <dgm:spPr/>
      <dgm:t>
        <a:bodyPr/>
        <a:lstStyle/>
        <a:p>
          <a:endParaRPr lang="en-AU"/>
        </a:p>
      </dgm:t>
    </dgm:pt>
    <dgm:pt modelId="{28D7BD7B-F003-4E9B-A41D-F24A1C95BCCF}" type="pres">
      <dgm:prSet presAssocID="{7B28E8B8-D1F0-4DF6-9B34-5AFC206FD616}" presName="vertSpace6" presStyleLbl="node1" presStyleIdx="4" presStyleCnt="6"/>
      <dgm:spPr/>
      <dgm:t>
        <a:bodyPr/>
        <a:lstStyle/>
        <a:p>
          <a:endParaRPr lang="en-AU"/>
        </a:p>
      </dgm:t>
    </dgm:pt>
    <dgm:pt modelId="{864483F6-0721-46CD-9514-831C79F61C58}" type="pres">
      <dgm:prSet presAssocID="{7B28E8B8-D1F0-4DF6-9B34-5AFC206FD616}" presName="circle6" presStyleLbl="node1" presStyleIdx="5" presStyleCnt="6"/>
      <dgm:spPr/>
      <dgm:t>
        <a:bodyPr/>
        <a:lstStyle/>
        <a:p>
          <a:endParaRPr lang="en-AU"/>
        </a:p>
      </dgm:t>
    </dgm:pt>
    <dgm:pt modelId="{9BE0C073-3773-4176-9176-24672BC672EB}" type="pres">
      <dgm:prSet presAssocID="{7B28E8B8-D1F0-4DF6-9B34-5AFC206FD616}" presName="rect6" presStyleLbl="alignAcc1" presStyleIdx="5" presStyleCnt="6"/>
      <dgm:spPr/>
      <dgm:t>
        <a:bodyPr/>
        <a:lstStyle/>
        <a:p>
          <a:endParaRPr lang="en-AU"/>
        </a:p>
      </dgm:t>
    </dgm:pt>
    <dgm:pt modelId="{983598A1-B5B0-489A-B9AA-66C1C3793B70}" type="pres">
      <dgm:prSet presAssocID="{FB6B90DA-2F30-4712-865C-194FB997D897}" presName="rect1ParTxNoCh" presStyleLbl="alignAcc1" presStyleIdx="5" presStyleCnt="6">
        <dgm:presLayoutVars>
          <dgm:chMax val="1"/>
          <dgm:bulletEnabled val="1"/>
        </dgm:presLayoutVars>
      </dgm:prSet>
      <dgm:spPr/>
      <dgm:t>
        <a:bodyPr/>
        <a:lstStyle/>
        <a:p>
          <a:endParaRPr lang="en-AU"/>
        </a:p>
      </dgm:t>
    </dgm:pt>
    <dgm:pt modelId="{5BDA2E48-CC28-4FE2-884D-4AE891FFE76C}" type="pres">
      <dgm:prSet presAssocID="{4D1F3330-9F28-4938-BA1D-C9DC16518004}" presName="rect2ParTxNoCh" presStyleLbl="alignAcc1" presStyleIdx="5" presStyleCnt="6">
        <dgm:presLayoutVars>
          <dgm:chMax val="1"/>
          <dgm:bulletEnabled val="1"/>
        </dgm:presLayoutVars>
      </dgm:prSet>
      <dgm:spPr/>
      <dgm:t>
        <a:bodyPr/>
        <a:lstStyle/>
        <a:p>
          <a:endParaRPr lang="en-AU"/>
        </a:p>
      </dgm:t>
    </dgm:pt>
    <dgm:pt modelId="{B951B540-EABD-4903-8089-C047BDBE77E1}" type="pres">
      <dgm:prSet presAssocID="{383832BD-4A03-4E65-897A-6B863150AE49}" presName="rect3ParTxNoCh" presStyleLbl="alignAcc1" presStyleIdx="5" presStyleCnt="6">
        <dgm:presLayoutVars>
          <dgm:chMax val="1"/>
          <dgm:bulletEnabled val="1"/>
        </dgm:presLayoutVars>
      </dgm:prSet>
      <dgm:spPr/>
      <dgm:t>
        <a:bodyPr/>
        <a:lstStyle/>
        <a:p>
          <a:endParaRPr lang="en-AU"/>
        </a:p>
      </dgm:t>
    </dgm:pt>
    <dgm:pt modelId="{1FE8B539-5D37-4496-88DA-F61014C199B1}" type="pres">
      <dgm:prSet presAssocID="{50556642-88BE-48F1-A313-98B2FBB28586}" presName="rect4ParTxNoCh" presStyleLbl="alignAcc1" presStyleIdx="5" presStyleCnt="6">
        <dgm:presLayoutVars>
          <dgm:chMax val="1"/>
          <dgm:bulletEnabled val="1"/>
        </dgm:presLayoutVars>
      </dgm:prSet>
      <dgm:spPr/>
      <dgm:t>
        <a:bodyPr/>
        <a:lstStyle/>
        <a:p>
          <a:endParaRPr lang="en-AU"/>
        </a:p>
      </dgm:t>
    </dgm:pt>
    <dgm:pt modelId="{AD83A365-2272-4F1C-B666-21FDE6A5AAAD}" type="pres">
      <dgm:prSet presAssocID="{1523F87C-5FD9-4989-A1FC-EEF742B2E466}" presName="rect5ParTxNoCh" presStyleLbl="alignAcc1" presStyleIdx="5" presStyleCnt="6">
        <dgm:presLayoutVars>
          <dgm:chMax val="1"/>
          <dgm:bulletEnabled val="1"/>
        </dgm:presLayoutVars>
      </dgm:prSet>
      <dgm:spPr/>
      <dgm:t>
        <a:bodyPr/>
        <a:lstStyle/>
        <a:p>
          <a:endParaRPr lang="en-AU"/>
        </a:p>
      </dgm:t>
    </dgm:pt>
    <dgm:pt modelId="{EA0FF53D-0E37-4F9A-82A0-D0EE87E618BB}" type="pres">
      <dgm:prSet presAssocID="{7B28E8B8-D1F0-4DF6-9B34-5AFC206FD616}" presName="rect6ParTxNoCh" presStyleLbl="alignAcc1" presStyleIdx="5" presStyleCnt="6">
        <dgm:presLayoutVars>
          <dgm:chMax val="1"/>
          <dgm:bulletEnabled val="1"/>
        </dgm:presLayoutVars>
      </dgm:prSet>
      <dgm:spPr/>
      <dgm:t>
        <a:bodyPr/>
        <a:lstStyle/>
        <a:p>
          <a:endParaRPr lang="en-AU"/>
        </a:p>
      </dgm:t>
    </dgm:pt>
  </dgm:ptLst>
  <dgm:cxnLst>
    <dgm:cxn modelId="{F3732487-FDFD-49CC-B451-A23922636399}" type="presOf" srcId="{7B28E8B8-D1F0-4DF6-9B34-5AFC206FD616}" destId="{EA0FF53D-0E37-4F9A-82A0-D0EE87E618BB}" srcOrd="1" destOrd="0" presId="urn:microsoft.com/office/officeart/2005/8/layout/target3"/>
    <dgm:cxn modelId="{A86EDCD2-A332-4A75-83CC-BB192A8D44A2}" type="presOf" srcId="{1523F87C-5FD9-4989-A1FC-EEF742B2E466}" destId="{AD83A365-2272-4F1C-B666-21FDE6A5AAAD}" srcOrd="1" destOrd="0" presId="urn:microsoft.com/office/officeart/2005/8/layout/target3"/>
    <dgm:cxn modelId="{5773F0CD-4981-45F8-9903-DCE351BB4B10}" srcId="{C7CD71F4-3F8C-4626-AAEC-18FCAC1747C7}" destId="{4D1F3330-9F28-4938-BA1D-C9DC16518004}" srcOrd="1" destOrd="0" parTransId="{840A47F3-051E-4B97-96F0-0962475DC192}" sibTransId="{34B104D1-A907-4D8C-879A-F29103493609}"/>
    <dgm:cxn modelId="{C615EB9D-33FA-4125-8392-BE46E93A95C0}" type="presOf" srcId="{383832BD-4A03-4E65-897A-6B863150AE49}" destId="{E40C483C-B873-42B5-BE2F-00D7E896E0F1}" srcOrd="0" destOrd="0" presId="urn:microsoft.com/office/officeart/2005/8/layout/target3"/>
    <dgm:cxn modelId="{7926918C-946A-45E7-9802-43CF23C3A47F}" type="presOf" srcId="{50556642-88BE-48F1-A313-98B2FBB28586}" destId="{1FE8B539-5D37-4496-88DA-F61014C199B1}" srcOrd="1" destOrd="0" presId="urn:microsoft.com/office/officeart/2005/8/layout/target3"/>
    <dgm:cxn modelId="{AC070AAB-0B5A-4E6D-842B-BE85C8B6B050}" type="presOf" srcId="{383832BD-4A03-4E65-897A-6B863150AE49}" destId="{B951B540-EABD-4903-8089-C047BDBE77E1}" srcOrd="1" destOrd="0" presId="urn:microsoft.com/office/officeart/2005/8/layout/target3"/>
    <dgm:cxn modelId="{72476D9A-B50C-4E00-BC0E-1582A8CB49F3}" type="presOf" srcId="{7B28E8B8-D1F0-4DF6-9B34-5AFC206FD616}" destId="{9BE0C073-3773-4176-9176-24672BC672EB}" srcOrd="0" destOrd="0" presId="urn:microsoft.com/office/officeart/2005/8/layout/target3"/>
    <dgm:cxn modelId="{F30C4B92-F6CE-4FA7-B7C7-6F0B470704DF}" srcId="{C7CD71F4-3F8C-4626-AAEC-18FCAC1747C7}" destId="{FB6B90DA-2F30-4712-865C-194FB997D897}" srcOrd="0" destOrd="0" parTransId="{DAEA36F5-E1A9-427B-AD8A-C0EF121B5CCD}" sibTransId="{F18D7A9F-2175-4A30-A8F8-869CD804F94B}"/>
    <dgm:cxn modelId="{034D50AA-E6F9-4C8B-B254-A48F3E875C61}" type="presOf" srcId="{4D1F3330-9F28-4938-BA1D-C9DC16518004}" destId="{5BDA2E48-CC28-4FE2-884D-4AE891FFE76C}" srcOrd="1" destOrd="0" presId="urn:microsoft.com/office/officeart/2005/8/layout/target3"/>
    <dgm:cxn modelId="{ACBD965A-4A68-48B6-9110-9D7F6577DDCC}" type="presOf" srcId="{FB6B90DA-2F30-4712-865C-194FB997D897}" destId="{12BA532F-49DC-4613-B020-78A9CBB2B2A6}" srcOrd="0" destOrd="0" presId="urn:microsoft.com/office/officeart/2005/8/layout/target3"/>
    <dgm:cxn modelId="{D0C19823-0FB3-4577-81D2-F2D3F25F54CD}" type="presOf" srcId="{4D1F3330-9F28-4938-BA1D-C9DC16518004}" destId="{58D7B729-2879-4F27-A96B-97839A478496}" srcOrd="0" destOrd="0" presId="urn:microsoft.com/office/officeart/2005/8/layout/target3"/>
    <dgm:cxn modelId="{D876EAB2-C86A-41D5-9760-0FC224DD5C6E}" srcId="{C7CD71F4-3F8C-4626-AAEC-18FCAC1747C7}" destId="{7B28E8B8-D1F0-4DF6-9B34-5AFC206FD616}" srcOrd="5" destOrd="0" parTransId="{F1810BC5-06C0-478B-9471-DFC0BE261C10}" sibTransId="{708490B4-6366-4F13-9DE4-589ED35205A5}"/>
    <dgm:cxn modelId="{98DDFEF0-0659-41C3-8666-183971BE5E54}" type="presOf" srcId="{C7CD71F4-3F8C-4626-AAEC-18FCAC1747C7}" destId="{50CFD0ED-1ED1-4B57-ADBB-58DD9C2A64A0}" srcOrd="0" destOrd="0" presId="urn:microsoft.com/office/officeart/2005/8/layout/target3"/>
    <dgm:cxn modelId="{EB83121C-5E63-4AF1-BC54-6A57AEBEA773}" srcId="{C7CD71F4-3F8C-4626-AAEC-18FCAC1747C7}" destId="{50556642-88BE-48F1-A313-98B2FBB28586}" srcOrd="3" destOrd="0" parTransId="{29C8C507-0EB6-4188-A11A-ADCCC34F0A44}" sibTransId="{8EDBDE12-D759-4381-B06E-7D06E922714F}"/>
    <dgm:cxn modelId="{D0BECBD5-E819-47B7-8ACC-C576D463C61E}" type="presOf" srcId="{1523F87C-5FD9-4989-A1FC-EEF742B2E466}" destId="{630717C0-84EA-4C1B-B99F-7D74A955E0BA}" srcOrd="0" destOrd="0" presId="urn:microsoft.com/office/officeart/2005/8/layout/target3"/>
    <dgm:cxn modelId="{E7F272D4-CA7F-48D5-BC9F-5A52D336D842}" type="presOf" srcId="{FB6B90DA-2F30-4712-865C-194FB997D897}" destId="{983598A1-B5B0-489A-B9AA-66C1C3793B70}" srcOrd="1" destOrd="0" presId="urn:microsoft.com/office/officeart/2005/8/layout/target3"/>
    <dgm:cxn modelId="{F1B069D9-03C0-488C-96C5-EAA479BF615C}" srcId="{C7CD71F4-3F8C-4626-AAEC-18FCAC1747C7}" destId="{1523F87C-5FD9-4989-A1FC-EEF742B2E466}" srcOrd="4" destOrd="0" parTransId="{B48037D7-B300-4681-B7A0-6D7AB935DC03}" sibTransId="{DDDEE9D8-F8B6-431F-9DD0-129550BDC018}"/>
    <dgm:cxn modelId="{5E98765B-5A33-4431-A6B4-EFCADACBE48D}" type="presOf" srcId="{50556642-88BE-48F1-A313-98B2FBB28586}" destId="{9B5E3FCA-D62B-4FE1-B1FC-6437FBAEB0D0}" srcOrd="0" destOrd="0" presId="urn:microsoft.com/office/officeart/2005/8/layout/target3"/>
    <dgm:cxn modelId="{F4A53C19-E25C-455D-8A2F-27B95683B811}" srcId="{C7CD71F4-3F8C-4626-AAEC-18FCAC1747C7}" destId="{383832BD-4A03-4E65-897A-6B863150AE49}" srcOrd="2" destOrd="0" parTransId="{5DA74983-D16D-4077-AF71-EB04925C1482}" sibTransId="{FF44E569-578F-457F-B9A8-5B6D58FD0C2B}"/>
    <dgm:cxn modelId="{0CACD49C-7366-4365-BA6A-62E5090BC57F}" type="presParOf" srcId="{50CFD0ED-1ED1-4B57-ADBB-58DD9C2A64A0}" destId="{415A0FD5-8BCA-438A-9C2F-65BBFEC60076}" srcOrd="0" destOrd="0" presId="urn:microsoft.com/office/officeart/2005/8/layout/target3"/>
    <dgm:cxn modelId="{4EF0E61A-E316-4C09-AEF5-D069BA7365AE}" type="presParOf" srcId="{50CFD0ED-1ED1-4B57-ADBB-58DD9C2A64A0}" destId="{3F292BA3-FCC9-4825-B524-17B63198B169}" srcOrd="1" destOrd="0" presId="urn:microsoft.com/office/officeart/2005/8/layout/target3"/>
    <dgm:cxn modelId="{BE4CFCEE-3474-4725-84FF-7B2632C4C0AE}" type="presParOf" srcId="{50CFD0ED-1ED1-4B57-ADBB-58DD9C2A64A0}" destId="{12BA532F-49DC-4613-B020-78A9CBB2B2A6}" srcOrd="2" destOrd="0" presId="urn:microsoft.com/office/officeart/2005/8/layout/target3"/>
    <dgm:cxn modelId="{5BB1CBE1-3F56-46C9-9C82-4B6EBE495330}" type="presParOf" srcId="{50CFD0ED-1ED1-4B57-ADBB-58DD9C2A64A0}" destId="{25F860E9-1AC9-4EDD-95B3-215EB0B8ECCE}" srcOrd="3" destOrd="0" presId="urn:microsoft.com/office/officeart/2005/8/layout/target3"/>
    <dgm:cxn modelId="{41C02987-38AF-4D45-8163-7BC69BCF2EA4}" type="presParOf" srcId="{50CFD0ED-1ED1-4B57-ADBB-58DD9C2A64A0}" destId="{1023DDEC-4E92-4296-9230-486D408E5F08}" srcOrd="4" destOrd="0" presId="urn:microsoft.com/office/officeart/2005/8/layout/target3"/>
    <dgm:cxn modelId="{A3FBB768-0AAF-40E9-BC50-136665D60E4B}" type="presParOf" srcId="{50CFD0ED-1ED1-4B57-ADBB-58DD9C2A64A0}" destId="{58D7B729-2879-4F27-A96B-97839A478496}" srcOrd="5" destOrd="0" presId="urn:microsoft.com/office/officeart/2005/8/layout/target3"/>
    <dgm:cxn modelId="{0DB2AEE3-70B1-4465-8A7F-9BF76D42AF0D}" type="presParOf" srcId="{50CFD0ED-1ED1-4B57-ADBB-58DD9C2A64A0}" destId="{6126225C-FE82-465B-8173-C49E60DB8F95}" srcOrd="6" destOrd="0" presId="urn:microsoft.com/office/officeart/2005/8/layout/target3"/>
    <dgm:cxn modelId="{9510DD89-24DF-453C-AFCA-A76AB3268C16}" type="presParOf" srcId="{50CFD0ED-1ED1-4B57-ADBB-58DD9C2A64A0}" destId="{C72C4807-41DF-4C1D-951D-49CEFF2E489B}" srcOrd="7" destOrd="0" presId="urn:microsoft.com/office/officeart/2005/8/layout/target3"/>
    <dgm:cxn modelId="{2B513110-5664-4545-A9DB-EAD66C6CEE7F}" type="presParOf" srcId="{50CFD0ED-1ED1-4B57-ADBB-58DD9C2A64A0}" destId="{E40C483C-B873-42B5-BE2F-00D7E896E0F1}" srcOrd="8" destOrd="0" presId="urn:microsoft.com/office/officeart/2005/8/layout/target3"/>
    <dgm:cxn modelId="{D697FA08-1B2C-40A3-9E3A-486CC05BD8A2}" type="presParOf" srcId="{50CFD0ED-1ED1-4B57-ADBB-58DD9C2A64A0}" destId="{A205CA29-7648-40AC-B913-5EAE823226DD}" srcOrd="9" destOrd="0" presId="urn:microsoft.com/office/officeart/2005/8/layout/target3"/>
    <dgm:cxn modelId="{18DE3E91-9385-4538-9D4E-858DCF49ACB0}" type="presParOf" srcId="{50CFD0ED-1ED1-4B57-ADBB-58DD9C2A64A0}" destId="{A947664F-8395-49B5-95B2-13A1A7E78456}" srcOrd="10" destOrd="0" presId="urn:microsoft.com/office/officeart/2005/8/layout/target3"/>
    <dgm:cxn modelId="{AF463E47-B464-49C5-8059-615D71EA2E83}" type="presParOf" srcId="{50CFD0ED-1ED1-4B57-ADBB-58DD9C2A64A0}" destId="{9B5E3FCA-D62B-4FE1-B1FC-6437FBAEB0D0}" srcOrd="11" destOrd="0" presId="urn:microsoft.com/office/officeart/2005/8/layout/target3"/>
    <dgm:cxn modelId="{4AAB002A-FB72-4B0C-84D1-6C0A1AF64CF0}" type="presParOf" srcId="{50CFD0ED-1ED1-4B57-ADBB-58DD9C2A64A0}" destId="{B4E35D4C-DA5B-4A99-9632-4F2828ECC01E}" srcOrd="12" destOrd="0" presId="urn:microsoft.com/office/officeart/2005/8/layout/target3"/>
    <dgm:cxn modelId="{545B0CAB-6D73-4452-8E59-CD4AE8D4B628}" type="presParOf" srcId="{50CFD0ED-1ED1-4B57-ADBB-58DD9C2A64A0}" destId="{3011D124-F5AB-4C4B-8B4C-4D66579D41D2}" srcOrd="13" destOrd="0" presId="urn:microsoft.com/office/officeart/2005/8/layout/target3"/>
    <dgm:cxn modelId="{5C057944-F928-4FC3-82BA-F02A78FE1D31}" type="presParOf" srcId="{50CFD0ED-1ED1-4B57-ADBB-58DD9C2A64A0}" destId="{630717C0-84EA-4C1B-B99F-7D74A955E0BA}" srcOrd="14" destOrd="0" presId="urn:microsoft.com/office/officeart/2005/8/layout/target3"/>
    <dgm:cxn modelId="{1472B2EA-CA3F-4168-9D65-443181AB70C7}" type="presParOf" srcId="{50CFD0ED-1ED1-4B57-ADBB-58DD9C2A64A0}" destId="{28D7BD7B-F003-4E9B-A41D-F24A1C95BCCF}" srcOrd="15" destOrd="0" presId="urn:microsoft.com/office/officeart/2005/8/layout/target3"/>
    <dgm:cxn modelId="{CC941F49-9E26-4999-A7A2-7190C2BC6806}" type="presParOf" srcId="{50CFD0ED-1ED1-4B57-ADBB-58DD9C2A64A0}" destId="{864483F6-0721-46CD-9514-831C79F61C58}" srcOrd="16" destOrd="0" presId="urn:microsoft.com/office/officeart/2005/8/layout/target3"/>
    <dgm:cxn modelId="{03E69B82-1615-4F39-897F-DE7064745AC4}" type="presParOf" srcId="{50CFD0ED-1ED1-4B57-ADBB-58DD9C2A64A0}" destId="{9BE0C073-3773-4176-9176-24672BC672EB}" srcOrd="17" destOrd="0" presId="urn:microsoft.com/office/officeart/2005/8/layout/target3"/>
    <dgm:cxn modelId="{D5388063-B549-439F-82A2-EAED1F7BB539}" type="presParOf" srcId="{50CFD0ED-1ED1-4B57-ADBB-58DD9C2A64A0}" destId="{983598A1-B5B0-489A-B9AA-66C1C3793B70}" srcOrd="18" destOrd="0" presId="urn:microsoft.com/office/officeart/2005/8/layout/target3"/>
    <dgm:cxn modelId="{9B58F70A-A4FB-44FD-B41F-2E1148DA0811}" type="presParOf" srcId="{50CFD0ED-1ED1-4B57-ADBB-58DD9C2A64A0}" destId="{5BDA2E48-CC28-4FE2-884D-4AE891FFE76C}" srcOrd="19" destOrd="0" presId="urn:microsoft.com/office/officeart/2005/8/layout/target3"/>
    <dgm:cxn modelId="{61BD0D48-2CB0-4CB1-9A17-D286CCD231CF}" type="presParOf" srcId="{50CFD0ED-1ED1-4B57-ADBB-58DD9C2A64A0}" destId="{B951B540-EABD-4903-8089-C047BDBE77E1}" srcOrd="20" destOrd="0" presId="urn:microsoft.com/office/officeart/2005/8/layout/target3"/>
    <dgm:cxn modelId="{F0FFFE40-424C-4D8D-BE9C-98EA0C375912}" type="presParOf" srcId="{50CFD0ED-1ED1-4B57-ADBB-58DD9C2A64A0}" destId="{1FE8B539-5D37-4496-88DA-F61014C199B1}" srcOrd="21" destOrd="0" presId="urn:microsoft.com/office/officeart/2005/8/layout/target3"/>
    <dgm:cxn modelId="{14B1C37F-100E-4ACC-BB9D-8181924EF48A}" type="presParOf" srcId="{50CFD0ED-1ED1-4B57-ADBB-58DD9C2A64A0}" destId="{AD83A365-2272-4F1C-B666-21FDE6A5AAAD}" srcOrd="22" destOrd="0" presId="urn:microsoft.com/office/officeart/2005/8/layout/target3"/>
    <dgm:cxn modelId="{F9E1FF44-9215-4C79-B942-4D421C3CDC90}" type="presParOf" srcId="{50CFD0ED-1ED1-4B57-ADBB-58DD9C2A64A0}" destId="{EA0FF53D-0E37-4F9A-82A0-D0EE87E618BB}" srcOrd="2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3DB87-7A99-457C-8BC6-D4A7282B180A}">
      <dsp:nvSpPr>
        <dsp:cNvPr id="0" name=""/>
        <dsp:cNvSpPr/>
      </dsp:nvSpPr>
      <dsp:spPr>
        <a:xfrm>
          <a:off x="0" y="25483"/>
          <a:ext cx="8206680" cy="7488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AU" sz="2200" kern="1200" baseline="0" dirty="0" smtClean="0"/>
            <a:t>Culture?</a:t>
          </a:r>
          <a:endParaRPr lang="en-AU" sz="2200" kern="1200" dirty="0"/>
        </a:p>
      </dsp:txBody>
      <dsp:txXfrm>
        <a:off x="36553" y="62036"/>
        <a:ext cx="8133574" cy="675694"/>
      </dsp:txXfrm>
    </dsp:sp>
    <dsp:sp modelId="{27F9883E-C8BD-484B-96AE-E1016B1EF3A8}">
      <dsp:nvSpPr>
        <dsp:cNvPr id="0" name=""/>
        <dsp:cNvSpPr/>
      </dsp:nvSpPr>
      <dsp:spPr>
        <a:xfrm>
          <a:off x="0" y="774284"/>
          <a:ext cx="8206680" cy="70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562"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AU" sz="2200" kern="1200" baseline="0" dirty="0" smtClean="0"/>
            <a:t>Is safety culture a barrier?</a:t>
          </a:r>
          <a:endParaRPr lang="en-AU" sz="2200" kern="1200" dirty="0"/>
        </a:p>
        <a:p>
          <a:pPr marL="228600" lvl="1" indent="-228600" algn="l" defTabSz="977900" rtl="0">
            <a:lnSpc>
              <a:spcPct val="90000"/>
            </a:lnSpc>
            <a:spcBef>
              <a:spcPct val="0"/>
            </a:spcBef>
            <a:spcAft>
              <a:spcPct val="20000"/>
            </a:spcAft>
            <a:buChar char="••"/>
          </a:pPr>
          <a:r>
            <a:rPr lang="en-AU" sz="2200" kern="1200" baseline="0" dirty="0" smtClean="0"/>
            <a:t>Is Australian culture an issue?</a:t>
          </a:r>
          <a:endParaRPr lang="en-AU" sz="2200" kern="1200" dirty="0"/>
        </a:p>
      </dsp:txBody>
      <dsp:txXfrm>
        <a:off x="0" y="774284"/>
        <a:ext cx="8206680" cy="703800"/>
      </dsp:txXfrm>
    </dsp:sp>
    <dsp:sp modelId="{BF013A00-6A1B-4B15-B27B-CC74671F4E3A}">
      <dsp:nvSpPr>
        <dsp:cNvPr id="0" name=""/>
        <dsp:cNvSpPr/>
      </dsp:nvSpPr>
      <dsp:spPr>
        <a:xfrm>
          <a:off x="0" y="1478084"/>
          <a:ext cx="8206680" cy="7488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AU" sz="2200" kern="1200" baseline="0" dirty="0" smtClean="0"/>
            <a:t>Hierarchy of control</a:t>
          </a:r>
          <a:endParaRPr lang="en-AU" sz="2200" kern="1200" dirty="0"/>
        </a:p>
      </dsp:txBody>
      <dsp:txXfrm>
        <a:off x="36553" y="1514637"/>
        <a:ext cx="8133574" cy="675694"/>
      </dsp:txXfrm>
    </dsp:sp>
    <dsp:sp modelId="{42B2A2D0-E518-45A1-BBB7-4CC8EB71D868}">
      <dsp:nvSpPr>
        <dsp:cNvPr id="0" name=""/>
        <dsp:cNvSpPr/>
      </dsp:nvSpPr>
      <dsp:spPr>
        <a:xfrm>
          <a:off x="0" y="2226884"/>
          <a:ext cx="8206680" cy="703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562"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AU" sz="2200" kern="1200" baseline="0" dirty="0" smtClean="0"/>
            <a:t>Why is ~80% administrative and PPE in WA mining?</a:t>
          </a:r>
          <a:endParaRPr lang="en-AU" sz="2200" kern="1200" dirty="0"/>
        </a:p>
        <a:p>
          <a:pPr marL="228600" lvl="1" indent="-228600" algn="l" defTabSz="977900" rtl="0">
            <a:lnSpc>
              <a:spcPct val="90000"/>
            </a:lnSpc>
            <a:spcBef>
              <a:spcPct val="0"/>
            </a:spcBef>
            <a:spcAft>
              <a:spcPct val="20000"/>
            </a:spcAft>
            <a:buChar char="••"/>
          </a:pPr>
          <a:r>
            <a:rPr lang="en-AU" sz="2200" kern="1200" baseline="0" dirty="0" smtClean="0"/>
            <a:t>Why are we not climbing the hierarchy?</a:t>
          </a:r>
          <a:endParaRPr lang="en-AU" sz="2200" kern="1200" dirty="0"/>
        </a:p>
      </dsp:txBody>
      <dsp:txXfrm>
        <a:off x="0" y="2226884"/>
        <a:ext cx="8206680" cy="703800"/>
      </dsp:txXfrm>
    </dsp:sp>
    <dsp:sp modelId="{C5426711-3924-4893-82F4-065627EABDAC}">
      <dsp:nvSpPr>
        <dsp:cNvPr id="0" name=""/>
        <dsp:cNvSpPr/>
      </dsp:nvSpPr>
      <dsp:spPr>
        <a:xfrm>
          <a:off x="0" y="2930684"/>
          <a:ext cx="8206680" cy="7488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AU" sz="2200" kern="1200" baseline="0" dirty="0" smtClean="0"/>
            <a:t>Accident and incident investigation and continuous improvement</a:t>
          </a:r>
          <a:endParaRPr lang="en-AU" sz="2200" kern="1200" dirty="0"/>
        </a:p>
      </dsp:txBody>
      <dsp:txXfrm>
        <a:off x="36553" y="2967237"/>
        <a:ext cx="8133574" cy="675694"/>
      </dsp:txXfrm>
    </dsp:sp>
    <dsp:sp modelId="{D0347363-E037-4FBB-AEF1-B638BA6C0705}">
      <dsp:nvSpPr>
        <dsp:cNvPr id="0" name=""/>
        <dsp:cNvSpPr/>
      </dsp:nvSpPr>
      <dsp:spPr>
        <a:xfrm>
          <a:off x="0" y="3679484"/>
          <a:ext cx="8206680" cy="140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562" tIns="27940" rIns="156464" bIns="27940" numCol="1" spcCol="1270" anchor="t" anchorCtr="0">
          <a:noAutofit/>
        </a:bodyPr>
        <a:lstStyle/>
        <a:p>
          <a:pPr marL="228600" lvl="1" indent="-228600" algn="l" defTabSz="977900" rtl="0">
            <a:lnSpc>
              <a:spcPct val="90000"/>
            </a:lnSpc>
            <a:spcBef>
              <a:spcPct val="0"/>
            </a:spcBef>
            <a:spcAft>
              <a:spcPct val="20000"/>
            </a:spcAft>
            <a:buChar char="••"/>
          </a:pPr>
          <a:r>
            <a:rPr lang="en-AU" sz="2200" kern="1200" baseline="0" dirty="0" smtClean="0"/>
            <a:t>Adequate resource allocated</a:t>
          </a:r>
          <a:endParaRPr lang="en-AU" sz="2200" kern="1200" dirty="0"/>
        </a:p>
        <a:p>
          <a:pPr marL="228600" lvl="1" indent="-228600" algn="l" defTabSz="977900" rtl="0">
            <a:lnSpc>
              <a:spcPct val="90000"/>
            </a:lnSpc>
            <a:spcBef>
              <a:spcPct val="0"/>
            </a:spcBef>
            <a:spcAft>
              <a:spcPct val="20000"/>
            </a:spcAft>
            <a:buChar char="••"/>
          </a:pPr>
          <a:r>
            <a:rPr lang="en-AU" sz="2200" kern="1200" baseline="0" dirty="0" smtClean="0"/>
            <a:t>Culture (blame person)</a:t>
          </a:r>
          <a:endParaRPr lang="en-AU" sz="2200" kern="1200" dirty="0"/>
        </a:p>
        <a:p>
          <a:pPr marL="228600" lvl="1" indent="-228600" algn="l" defTabSz="977900" rtl="0">
            <a:lnSpc>
              <a:spcPct val="90000"/>
            </a:lnSpc>
            <a:spcBef>
              <a:spcPct val="0"/>
            </a:spcBef>
            <a:spcAft>
              <a:spcPct val="20000"/>
            </a:spcAft>
            <a:buChar char="••"/>
          </a:pPr>
          <a:r>
            <a:rPr lang="en-AU" sz="2200" kern="1200" baseline="0" dirty="0" smtClean="0"/>
            <a:t>Competency of investigators</a:t>
          </a:r>
          <a:endParaRPr lang="en-AU" sz="2200" kern="1200" dirty="0"/>
        </a:p>
        <a:p>
          <a:pPr marL="228600" lvl="1" indent="-228600" algn="l" defTabSz="977900" rtl="0">
            <a:lnSpc>
              <a:spcPct val="90000"/>
            </a:lnSpc>
            <a:spcBef>
              <a:spcPct val="0"/>
            </a:spcBef>
            <a:spcAft>
              <a:spcPct val="20000"/>
            </a:spcAft>
            <a:buChar char="••"/>
          </a:pPr>
          <a:r>
            <a:rPr lang="en-AU" sz="2200" kern="1200" baseline="0" dirty="0" smtClean="0"/>
            <a:t>Closing the loop</a:t>
          </a:r>
          <a:endParaRPr lang="en-AU" sz="2200" kern="1200" dirty="0"/>
        </a:p>
      </dsp:txBody>
      <dsp:txXfrm>
        <a:off x="0" y="3679484"/>
        <a:ext cx="8206680" cy="1407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A0FD5-8BCA-438A-9C2F-65BBFEC60076}">
      <dsp:nvSpPr>
        <dsp:cNvPr id="0" name=""/>
        <dsp:cNvSpPr/>
      </dsp:nvSpPr>
      <dsp:spPr>
        <a:xfrm>
          <a:off x="0" y="655982"/>
          <a:ext cx="4925347" cy="4925347"/>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BA532F-49DC-4613-B020-78A9CBB2B2A6}">
      <dsp:nvSpPr>
        <dsp:cNvPr id="0" name=""/>
        <dsp:cNvSpPr/>
      </dsp:nvSpPr>
      <dsp:spPr>
        <a:xfrm>
          <a:off x="2462673" y="655982"/>
          <a:ext cx="5746238" cy="4925347"/>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i="0" kern="1200" dirty="0" smtClean="0">
              <a:solidFill>
                <a:srgbClr val="009900"/>
              </a:solidFill>
            </a:rPr>
            <a:t>Elimination</a:t>
          </a:r>
          <a:endParaRPr lang="en-AU" sz="2900" i="0" kern="1200" dirty="0">
            <a:solidFill>
              <a:srgbClr val="009900"/>
            </a:solidFill>
          </a:endParaRPr>
        </a:p>
      </dsp:txBody>
      <dsp:txXfrm>
        <a:off x="2462673" y="655982"/>
        <a:ext cx="5746238" cy="615669"/>
      </dsp:txXfrm>
    </dsp:sp>
    <dsp:sp modelId="{1023DDEC-4E92-4296-9230-486D408E5F08}">
      <dsp:nvSpPr>
        <dsp:cNvPr id="0" name=""/>
        <dsp:cNvSpPr/>
      </dsp:nvSpPr>
      <dsp:spPr>
        <a:xfrm>
          <a:off x="430968" y="1271652"/>
          <a:ext cx="4063409" cy="4063409"/>
        </a:xfrm>
        <a:prstGeom prst="pie">
          <a:avLst>
            <a:gd name="adj1" fmla="val 5400000"/>
            <a:gd name="adj2" fmla="val 16200000"/>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8D7B729-2879-4F27-A96B-97839A478496}">
      <dsp:nvSpPr>
        <dsp:cNvPr id="0" name=""/>
        <dsp:cNvSpPr/>
      </dsp:nvSpPr>
      <dsp:spPr>
        <a:xfrm>
          <a:off x="2462673" y="1271652"/>
          <a:ext cx="5746238" cy="4063409"/>
        </a:xfrm>
        <a:prstGeom prst="rect">
          <a:avLst/>
        </a:prstGeom>
        <a:solidFill>
          <a:schemeClr val="lt1">
            <a:alpha val="90000"/>
            <a:hueOff val="0"/>
            <a:satOff val="0"/>
            <a:lumOff val="0"/>
            <a:alphaOff val="0"/>
          </a:schemeClr>
        </a:solidFill>
        <a:ln w="9525" cap="flat" cmpd="sng" algn="ctr">
          <a:solidFill>
            <a:schemeClr val="accent5">
              <a:hueOff val="-1986775"/>
              <a:satOff val="7962"/>
              <a:lumOff val="1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kern="1200" dirty="0" smtClean="0">
              <a:solidFill>
                <a:srgbClr val="009900"/>
              </a:solidFill>
            </a:rPr>
            <a:t>Substitution</a:t>
          </a:r>
          <a:endParaRPr lang="en-AU" sz="2900" kern="1200" dirty="0">
            <a:solidFill>
              <a:srgbClr val="009900"/>
            </a:solidFill>
          </a:endParaRPr>
        </a:p>
      </dsp:txBody>
      <dsp:txXfrm>
        <a:off x="2462673" y="1271652"/>
        <a:ext cx="5746238" cy="615670"/>
      </dsp:txXfrm>
    </dsp:sp>
    <dsp:sp modelId="{C72C4807-41DF-4C1D-951D-49CEFF2E489B}">
      <dsp:nvSpPr>
        <dsp:cNvPr id="0" name=""/>
        <dsp:cNvSpPr/>
      </dsp:nvSpPr>
      <dsp:spPr>
        <a:xfrm>
          <a:off x="861937" y="1887322"/>
          <a:ext cx="3201472" cy="3201472"/>
        </a:xfrm>
        <a:prstGeom prst="pie">
          <a:avLst>
            <a:gd name="adj1" fmla="val 5400000"/>
            <a:gd name="adj2" fmla="val 16200000"/>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0C483C-B873-42B5-BE2F-00D7E896E0F1}">
      <dsp:nvSpPr>
        <dsp:cNvPr id="0" name=""/>
        <dsp:cNvSpPr/>
      </dsp:nvSpPr>
      <dsp:spPr>
        <a:xfrm>
          <a:off x="2462673" y="1887322"/>
          <a:ext cx="5746238" cy="3201472"/>
        </a:xfrm>
        <a:prstGeom prst="rect">
          <a:avLst/>
        </a:prstGeom>
        <a:solidFill>
          <a:schemeClr val="lt1">
            <a:alpha val="90000"/>
            <a:hueOff val="0"/>
            <a:satOff val="0"/>
            <a:lumOff val="0"/>
            <a:alphaOff val="0"/>
          </a:schemeClr>
        </a:solidFill>
        <a:ln w="9525" cap="flat" cmpd="sng" algn="ctr">
          <a:solidFill>
            <a:schemeClr val="accent5">
              <a:hueOff val="-3973551"/>
              <a:satOff val="15924"/>
              <a:lumOff val="345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kern="1200" dirty="0" smtClean="0">
              <a:solidFill>
                <a:srgbClr val="009900"/>
              </a:solidFill>
            </a:rPr>
            <a:t>Isolation/Segregation</a:t>
          </a:r>
          <a:endParaRPr lang="en-AU" sz="2900" kern="1200" dirty="0">
            <a:solidFill>
              <a:srgbClr val="009900"/>
            </a:solidFill>
          </a:endParaRPr>
        </a:p>
      </dsp:txBody>
      <dsp:txXfrm>
        <a:off x="2462673" y="1887322"/>
        <a:ext cx="5746238" cy="615665"/>
      </dsp:txXfrm>
    </dsp:sp>
    <dsp:sp modelId="{A947664F-8395-49B5-95B2-13A1A7E78456}">
      <dsp:nvSpPr>
        <dsp:cNvPr id="0" name=""/>
        <dsp:cNvSpPr/>
      </dsp:nvSpPr>
      <dsp:spPr>
        <a:xfrm>
          <a:off x="1292903" y="2502987"/>
          <a:ext cx="2339539" cy="2339539"/>
        </a:xfrm>
        <a:prstGeom prst="pie">
          <a:avLst>
            <a:gd name="adj1" fmla="val 5400000"/>
            <a:gd name="adj2" fmla="val 16200000"/>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5E3FCA-D62B-4FE1-B1FC-6437FBAEB0D0}">
      <dsp:nvSpPr>
        <dsp:cNvPr id="0" name=""/>
        <dsp:cNvSpPr/>
      </dsp:nvSpPr>
      <dsp:spPr>
        <a:xfrm>
          <a:off x="2462673" y="2497325"/>
          <a:ext cx="5746238" cy="2339539"/>
        </a:xfrm>
        <a:prstGeom prst="rect">
          <a:avLst/>
        </a:prstGeom>
        <a:solidFill>
          <a:schemeClr val="lt1">
            <a:alpha val="90000"/>
            <a:hueOff val="0"/>
            <a:satOff val="0"/>
            <a:lumOff val="0"/>
            <a:alphaOff val="0"/>
          </a:schemeClr>
        </a:solidFill>
        <a:ln w="9525" cap="flat" cmpd="sng" algn="ctr">
          <a:solidFill>
            <a:schemeClr val="accent5">
              <a:hueOff val="-5960326"/>
              <a:satOff val="23887"/>
              <a:lumOff val="51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kern="1200" dirty="0" smtClean="0">
              <a:solidFill>
                <a:srgbClr val="009900"/>
              </a:solidFill>
            </a:rPr>
            <a:t>Engineering</a:t>
          </a:r>
          <a:endParaRPr lang="en-AU" sz="2900" kern="1200" dirty="0">
            <a:solidFill>
              <a:srgbClr val="009900"/>
            </a:solidFill>
          </a:endParaRPr>
        </a:p>
      </dsp:txBody>
      <dsp:txXfrm>
        <a:off x="2462673" y="2497325"/>
        <a:ext cx="5746238" cy="615669"/>
      </dsp:txXfrm>
    </dsp:sp>
    <dsp:sp modelId="{3011D124-F5AB-4C4B-8B4C-4D66579D41D2}">
      <dsp:nvSpPr>
        <dsp:cNvPr id="0" name=""/>
        <dsp:cNvSpPr/>
      </dsp:nvSpPr>
      <dsp:spPr>
        <a:xfrm>
          <a:off x="1723872" y="3118657"/>
          <a:ext cx="1477602" cy="1477602"/>
        </a:xfrm>
        <a:prstGeom prst="pie">
          <a:avLst>
            <a:gd name="adj1" fmla="val 5400000"/>
            <a:gd name="adj2" fmla="val 16200000"/>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0717C0-84EA-4C1B-B99F-7D74A955E0BA}">
      <dsp:nvSpPr>
        <dsp:cNvPr id="0" name=""/>
        <dsp:cNvSpPr/>
      </dsp:nvSpPr>
      <dsp:spPr>
        <a:xfrm>
          <a:off x="2462673" y="3118657"/>
          <a:ext cx="5746238" cy="1477602"/>
        </a:xfrm>
        <a:prstGeom prst="rect">
          <a:avLst/>
        </a:prstGeom>
        <a:solidFill>
          <a:schemeClr val="lt1">
            <a:alpha val="90000"/>
            <a:hueOff val="0"/>
            <a:satOff val="0"/>
            <a:lumOff val="0"/>
            <a:alphaOff val="0"/>
          </a:schemeClr>
        </a:solidFill>
        <a:ln w="9525" cap="flat" cmpd="sng" algn="ctr">
          <a:solidFill>
            <a:schemeClr val="accent5">
              <a:hueOff val="-7947101"/>
              <a:satOff val="31849"/>
              <a:lumOff val="690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kern="1200" dirty="0" smtClean="0">
              <a:solidFill>
                <a:srgbClr val="FF0000"/>
              </a:solidFill>
            </a:rPr>
            <a:t>Administrative control</a:t>
          </a:r>
          <a:endParaRPr lang="en-AU" sz="2900" kern="1200" dirty="0">
            <a:solidFill>
              <a:srgbClr val="FF0000"/>
            </a:solidFill>
          </a:endParaRPr>
        </a:p>
      </dsp:txBody>
      <dsp:txXfrm>
        <a:off x="2462673" y="3118657"/>
        <a:ext cx="5746238" cy="615670"/>
      </dsp:txXfrm>
    </dsp:sp>
    <dsp:sp modelId="{864483F6-0721-46CD-9514-831C79F61C58}">
      <dsp:nvSpPr>
        <dsp:cNvPr id="0" name=""/>
        <dsp:cNvSpPr/>
      </dsp:nvSpPr>
      <dsp:spPr>
        <a:xfrm>
          <a:off x="2154841" y="3734327"/>
          <a:ext cx="615665" cy="615665"/>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C073-3773-4176-9176-24672BC672EB}">
      <dsp:nvSpPr>
        <dsp:cNvPr id="0" name=""/>
        <dsp:cNvSpPr/>
      </dsp:nvSpPr>
      <dsp:spPr>
        <a:xfrm>
          <a:off x="2462673" y="3734327"/>
          <a:ext cx="5746238" cy="615665"/>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kern="1200" dirty="0" smtClean="0">
              <a:solidFill>
                <a:srgbClr val="FF0000"/>
              </a:solidFill>
            </a:rPr>
            <a:t>PPE</a:t>
          </a:r>
          <a:endParaRPr lang="en-AU" sz="2900" kern="1200" dirty="0">
            <a:solidFill>
              <a:srgbClr val="FF0000"/>
            </a:solidFill>
          </a:endParaRPr>
        </a:p>
      </dsp:txBody>
      <dsp:txXfrm>
        <a:off x="2462673" y="3734327"/>
        <a:ext cx="5746238" cy="615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A0FD5-8BCA-438A-9C2F-65BBFEC60076}">
      <dsp:nvSpPr>
        <dsp:cNvPr id="0" name=""/>
        <dsp:cNvSpPr/>
      </dsp:nvSpPr>
      <dsp:spPr>
        <a:xfrm>
          <a:off x="0" y="655982"/>
          <a:ext cx="4925347" cy="4925347"/>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BA532F-49DC-4613-B020-78A9CBB2B2A6}">
      <dsp:nvSpPr>
        <dsp:cNvPr id="0" name=""/>
        <dsp:cNvSpPr/>
      </dsp:nvSpPr>
      <dsp:spPr>
        <a:xfrm>
          <a:off x="2462673" y="655982"/>
          <a:ext cx="5746238" cy="4925347"/>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i="0" kern="1200" dirty="0" smtClean="0">
              <a:solidFill>
                <a:srgbClr val="009900"/>
              </a:solidFill>
            </a:rPr>
            <a:t>Elimination</a:t>
          </a:r>
          <a:endParaRPr lang="en-AU" sz="2900" i="0" kern="1200" dirty="0">
            <a:solidFill>
              <a:srgbClr val="009900"/>
            </a:solidFill>
          </a:endParaRPr>
        </a:p>
      </dsp:txBody>
      <dsp:txXfrm>
        <a:off x="2462673" y="655982"/>
        <a:ext cx="5746238" cy="615669"/>
      </dsp:txXfrm>
    </dsp:sp>
    <dsp:sp modelId="{1023DDEC-4E92-4296-9230-486D408E5F08}">
      <dsp:nvSpPr>
        <dsp:cNvPr id="0" name=""/>
        <dsp:cNvSpPr/>
      </dsp:nvSpPr>
      <dsp:spPr>
        <a:xfrm>
          <a:off x="430968" y="1271652"/>
          <a:ext cx="4063409" cy="4063409"/>
        </a:xfrm>
        <a:prstGeom prst="pie">
          <a:avLst>
            <a:gd name="adj1" fmla="val 5400000"/>
            <a:gd name="adj2" fmla="val 16200000"/>
          </a:avLst>
        </a:prstGeom>
        <a:gradFill rotWithShape="0">
          <a:gsLst>
            <a:gs pos="0">
              <a:schemeClr val="accent5">
                <a:hueOff val="-1986775"/>
                <a:satOff val="7962"/>
                <a:lumOff val="1726"/>
                <a:alphaOff val="0"/>
                <a:shade val="51000"/>
                <a:satMod val="130000"/>
              </a:schemeClr>
            </a:gs>
            <a:gs pos="80000">
              <a:schemeClr val="accent5">
                <a:hueOff val="-1986775"/>
                <a:satOff val="7962"/>
                <a:lumOff val="1726"/>
                <a:alphaOff val="0"/>
                <a:shade val="93000"/>
                <a:satMod val="130000"/>
              </a:schemeClr>
            </a:gs>
            <a:gs pos="100000">
              <a:schemeClr val="accent5">
                <a:hueOff val="-1986775"/>
                <a:satOff val="7962"/>
                <a:lumOff val="172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8D7B729-2879-4F27-A96B-97839A478496}">
      <dsp:nvSpPr>
        <dsp:cNvPr id="0" name=""/>
        <dsp:cNvSpPr/>
      </dsp:nvSpPr>
      <dsp:spPr>
        <a:xfrm>
          <a:off x="2462673" y="1271652"/>
          <a:ext cx="5746238" cy="4063409"/>
        </a:xfrm>
        <a:prstGeom prst="rect">
          <a:avLst/>
        </a:prstGeom>
        <a:solidFill>
          <a:schemeClr val="lt1">
            <a:alpha val="90000"/>
            <a:hueOff val="0"/>
            <a:satOff val="0"/>
            <a:lumOff val="0"/>
            <a:alphaOff val="0"/>
          </a:schemeClr>
        </a:solidFill>
        <a:ln w="9525" cap="flat" cmpd="sng" algn="ctr">
          <a:solidFill>
            <a:schemeClr val="accent5">
              <a:hueOff val="-1986775"/>
              <a:satOff val="7962"/>
              <a:lumOff val="172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kern="1200" dirty="0" smtClean="0">
              <a:solidFill>
                <a:srgbClr val="009900"/>
              </a:solidFill>
            </a:rPr>
            <a:t>Substitution</a:t>
          </a:r>
          <a:endParaRPr lang="en-AU" sz="2900" kern="1200" dirty="0">
            <a:solidFill>
              <a:srgbClr val="009900"/>
            </a:solidFill>
          </a:endParaRPr>
        </a:p>
      </dsp:txBody>
      <dsp:txXfrm>
        <a:off x="2462673" y="1271652"/>
        <a:ext cx="5746238" cy="615670"/>
      </dsp:txXfrm>
    </dsp:sp>
    <dsp:sp modelId="{C72C4807-41DF-4C1D-951D-49CEFF2E489B}">
      <dsp:nvSpPr>
        <dsp:cNvPr id="0" name=""/>
        <dsp:cNvSpPr/>
      </dsp:nvSpPr>
      <dsp:spPr>
        <a:xfrm>
          <a:off x="861937" y="1887322"/>
          <a:ext cx="3201472" cy="3201472"/>
        </a:xfrm>
        <a:prstGeom prst="pie">
          <a:avLst>
            <a:gd name="adj1" fmla="val 5400000"/>
            <a:gd name="adj2" fmla="val 16200000"/>
          </a:avLst>
        </a:prstGeom>
        <a:gradFill rotWithShape="0">
          <a:gsLst>
            <a:gs pos="0">
              <a:schemeClr val="accent5">
                <a:hueOff val="-3973551"/>
                <a:satOff val="15924"/>
                <a:lumOff val="3451"/>
                <a:alphaOff val="0"/>
                <a:shade val="51000"/>
                <a:satMod val="130000"/>
              </a:schemeClr>
            </a:gs>
            <a:gs pos="80000">
              <a:schemeClr val="accent5">
                <a:hueOff val="-3973551"/>
                <a:satOff val="15924"/>
                <a:lumOff val="3451"/>
                <a:alphaOff val="0"/>
                <a:shade val="93000"/>
                <a:satMod val="130000"/>
              </a:schemeClr>
            </a:gs>
            <a:gs pos="100000">
              <a:schemeClr val="accent5">
                <a:hueOff val="-3973551"/>
                <a:satOff val="15924"/>
                <a:lumOff val="34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0C483C-B873-42B5-BE2F-00D7E896E0F1}">
      <dsp:nvSpPr>
        <dsp:cNvPr id="0" name=""/>
        <dsp:cNvSpPr/>
      </dsp:nvSpPr>
      <dsp:spPr>
        <a:xfrm>
          <a:off x="2462673" y="1887322"/>
          <a:ext cx="5746238" cy="3201472"/>
        </a:xfrm>
        <a:prstGeom prst="rect">
          <a:avLst/>
        </a:prstGeom>
        <a:solidFill>
          <a:schemeClr val="lt1">
            <a:alpha val="90000"/>
            <a:hueOff val="0"/>
            <a:satOff val="0"/>
            <a:lumOff val="0"/>
            <a:alphaOff val="0"/>
          </a:schemeClr>
        </a:solidFill>
        <a:ln w="9525" cap="flat" cmpd="sng" algn="ctr">
          <a:solidFill>
            <a:schemeClr val="accent5">
              <a:hueOff val="-3973551"/>
              <a:satOff val="15924"/>
              <a:lumOff val="345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kern="1200" dirty="0" smtClean="0">
              <a:solidFill>
                <a:srgbClr val="009900"/>
              </a:solidFill>
            </a:rPr>
            <a:t>Isolation/Segregation</a:t>
          </a:r>
          <a:endParaRPr lang="en-AU" sz="2900" kern="1200" dirty="0">
            <a:solidFill>
              <a:srgbClr val="009900"/>
            </a:solidFill>
          </a:endParaRPr>
        </a:p>
      </dsp:txBody>
      <dsp:txXfrm>
        <a:off x="2462673" y="1887322"/>
        <a:ext cx="5746238" cy="615665"/>
      </dsp:txXfrm>
    </dsp:sp>
    <dsp:sp modelId="{A947664F-8395-49B5-95B2-13A1A7E78456}">
      <dsp:nvSpPr>
        <dsp:cNvPr id="0" name=""/>
        <dsp:cNvSpPr/>
      </dsp:nvSpPr>
      <dsp:spPr>
        <a:xfrm>
          <a:off x="1292903" y="2502987"/>
          <a:ext cx="2339539" cy="2339539"/>
        </a:xfrm>
        <a:prstGeom prst="pie">
          <a:avLst>
            <a:gd name="adj1" fmla="val 5400000"/>
            <a:gd name="adj2" fmla="val 16200000"/>
          </a:avLst>
        </a:prstGeom>
        <a:gradFill rotWithShape="0">
          <a:gsLst>
            <a:gs pos="0">
              <a:schemeClr val="accent5">
                <a:hueOff val="-5960326"/>
                <a:satOff val="23887"/>
                <a:lumOff val="5177"/>
                <a:alphaOff val="0"/>
                <a:shade val="51000"/>
                <a:satMod val="130000"/>
              </a:schemeClr>
            </a:gs>
            <a:gs pos="80000">
              <a:schemeClr val="accent5">
                <a:hueOff val="-5960326"/>
                <a:satOff val="23887"/>
                <a:lumOff val="5177"/>
                <a:alphaOff val="0"/>
                <a:shade val="93000"/>
                <a:satMod val="130000"/>
              </a:schemeClr>
            </a:gs>
            <a:gs pos="100000">
              <a:schemeClr val="accent5">
                <a:hueOff val="-5960326"/>
                <a:satOff val="23887"/>
                <a:lumOff val="517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5E3FCA-D62B-4FE1-B1FC-6437FBAEB0D0}">
      <dsp:nvSpPr>
        <dsp:cNvPr id="0" name=""/>
        <dsp:cNvSpPr/>
      </dsp:nvSpPr>
      <dsp:spPr>
        <a:xfrm>
          <a:off x="2462673" y="2497325"/>
          <a:ext cx="5746238" cy="2339539"/>
        </a:xfrm>
        <a:prstGeom prst="rect">
          <a:avLst/>
        </a:prstGeom>
        <a:solidFill>
          <a:schemeClr val="lt1">
            <a:alpha val="90000"/>
            <a:hueOff val="0"/>
            <a:satOff val="0"/>
            <a:lumOff val="0"/>
            <a:alphaOff val="0"/>
          </a:schemeClr>
        </a:solidFill>
        <a:ln w="9525" cap="flat" cmpd="sng" algn="ctr">
          <a:solidFill>
            <a:schemeClr val="accent5">
              <a:hueOff val="-5960326"/>
              <a:satOff val="23887"/>
              <a:lumOff val="51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kern="1200" dirty="0" smtClean="0">
              <a:solidFill>
                <a:srgbClr val="009900"/>
              </a:solidFill>
            </a:rPr>
            <a:t>Engineering</a:t>
          </a:r>
          <a:endParaRPr lang="en-AU" sz="2900" kern="1200" dirty="0">
            <a:solidFill>
              <a:srgbClr val="009900"/>
            </a:solidFill>
          </a:endParaRPr>
        </a:p>
      </dsp:txBody>
      <dsp:txXfrm>
        <a:off x="2462673" y="2497325"/>
        <a:ext cx="5746238" cy="615669"/>
      </dsp:txXfrm>
    </dsp:sp>
    <dsp:sp modelId="{3011D124-F5AB-4C4B-8B4C-4D66579D41D2}">
      <dsp:nvSpPr>
        <dsp:cNvPr id="0" name=""/>
        <dsp:cNvSpPr/>
      </dsp:nvSpPr>
      <dsp:spPr>
        <a:xfrm>
          <a:off x="1723872" y="3118657"/>
          <a:ext cx="1477602" cy="1477602"/>
        </a:xfrm>
        <a:prstGeom prst="pie">
          <a:avLst>
            <a:gd name="adj1" fmla="val 5400000"/>
            <a:gd name="adj2" fmla="val 16200000"/>
          </a:avLst>
        </a:prstGeom>
        <a:gradFill rotWithShape="0">
          <a:gsLst>
            <a:gs pos="0">
              <a:schemeClr val="accent5">
                <a:hueOff val="-7947101"/>
                <a:satOff val="31849"/>
                <a:lumOff val="6902"/>
                <a:alphaOff val="0"/>
                <a:shade val="51000"/>
                <a:satMod val="130000"/>
              </a:schemeClr>
            </a:gs>
            <a:gs pos="80000">
              <a:schemeClr val="accent5">
                <a:hueOff val="-7947101"/>
                <a:satOff val="31849"/>
                <a:lumOff val="6902"/>
                <a:alphaOff val="0"/>
                <a:shade val="93000"/>
                <a:satMod val="130000"/>
              </a:schemeClr>
            </a:gs>
            <a:gs pos="100000">
              <a:schemeClr val="accent5">
                <a:hueOff val="-7947101"/>
                <a:satOff val="31849"/>
                <a:lumOff val="6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0717C0-84EA-4C1B-B99F-7D74A955E0BA}">
      <dsp:nvSpPr>
        <dsp:cNvPr id="0" name=""/>
        <dsp:cNvSpPr/>
      </dsp:nvSpPr>
      <dsp:spPr>
        <a:xfrm>
          <a:off x="2462673" y="3118657"/>
          <a:ext cx="5746238" cy="1477602"/>
        </a:xfrm>
        <a:prstGeom prst="rect">
          <a:avLst/>
        </a:prstGeom>
        <a:solidFill>
          <a:schemeClr val="lt1">
            <a:alpha val="90000"/>
            <a:hueOff val="0"/>
            <a:satOff val="0"/>
            <a:lumOff val="0"/>
            <a:alphaOff val="0"/>
          </a:schemeClr>
        </a:solidFill>
        <a:ln w="9525" cap="flat" cmpd="sng" algn="ctr">
          <a:solidFill>
            <a:schemeClr val="accent5">
              <a:hueOff val="-7947101"/>
              <a:satOff val="31849"/>
              <a:lumOff val="690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kern="1200" dirty="0" smtClean="0">
              <a:solidFill>
                <a:srgbClr val="FF0000"/>
              </a:solidFill>
            </a:rPr>
            <a:t>Administrative control</a:t>
          </a:r>
          <a:endParaRPr lang="en-AU" sz="2900" kern="1200" dirty="0">
            <a:solidFill>
              <a:srgbClr val="FF0000"/>
            </a:solidFill>
          </a:endParaRPr>
        </a:p>
      </dsp:txBody>
      <dsp:txXfrm>
        <a:off x="2462673" y="3118657"/>
        <a:ext cx="5746238" cy="615670"/>
      </dsp:txXfrm>
    </dsp:sp>
    <dsp:sp modelId="{864483F6-0721-46CD-9514-831C79F61C58}">
      <dsp:nvSpPr>
        <dsp:cNvPr id="0" name=""/>
        <dsp:cNvSpPr/>
      </dsp:nvSpPr>
      <dsp:spPr>
        <a:xfrm>
          <a:off x="2154841" y="3734327"/>
          <a:ext cx="615665" cy="615665"/>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C073-3773-4176-9176-24672BC672EB}">
      <dsp:nvSpPr>
        <dsp:cNvPr id="0" name=""/>
        <dsp:cNvSpPr/>
      </dsp:nvSpPr>
      <dsp:spPr>
        <a:xfrm>
          <a:off x="2462673" y="3734327"/>
          <a:ext cx="5746238" cy="615665"/>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AU" sz="2900" kern="1200" dirty="0" smtClean="0">
              <a:solidFill>
                <a:srgbClr val="FF0000"/>
              </a:solidFill>
            </a:rPr>
            <a:t>PPE</a:t>
          </a:r>
          <a:endParaRPr lang="en-AU" sz="2900" kern="1200" dirty="0">
            <a:solidFill>
              <a:srgbClr val="FF0000"/>
            </a:solidFill>
          </a:endParaRPr>
        </a:p>
      </dsp:txBody>
      <dsp:txXfrm>
        <a:off x="2462673" y="3734327"/>
        <a:ext cx="5746238" cy="6156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831C47-6AB2-4E81-87E8-062D1D482407}" type="datetimeFigureOut">
              <a:rPr lang="en-AU" smtClean="0"/>
              <a:t>29/02/2016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AADA61-54DA-4B53-8FDF-CE7C3B61C5A3}" type="slidenum">
              <a:rPr lang="en-AU" smtClean="0"/>
              <a:t>‹#›</a:t>
            </a:fld>
            <a:endParaRPr lang="en-AU"/>
          </a:p>
        </p:txBody>
      </p:sp>
    </p:spTree>
    <p:extLst>
      <p:ext uri="{BB962C8B-B14F-4D97-AF65-F5344CB8AC3E}">
        <p14:creationId xmlns:p14="http://schemas.microsoft.com/office/powerpoint/2010/main" val="214324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685481" y="4343145"/>
            <a:ext cx="5487041" cy="41150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412432F4-0804-41B1-9EE6-DA2CD0A536BA}" type="slidenum">
              <a:rPr lang="en-AU">
                <a:solidFill>
                  <a:prstClr val="black"/>
                </a:solidFill>
              </a:rPr>
              <a:pPr>
                <a:defRPr/>
              </a:pPr>
              <a:t>1</a:t>
            </a:fld>
            <a:endParaRPr lang="en-A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June 2015 – WA.</a:t>
            </a:r>
          </a:p>
          <a:p>
            <a:pPr marL="171450" indent="-171450">
              <a:buFont typeface="Arial" panose="020B0604020202020204" pitchFamily="34" charset="0"/>
              <a:buChar char="•"/>
            </a:pPr>
            <a:r>
              <a:rPr lang="en-AU" dirty="0" smtClean="0"/>
              <a:t>Rockfall from stope fatality.</a:t>
            </a:r>
          </a:p>
          <a:p>
            <a:endParaRPr lang="en-AU" dirty="0" smtClean="0"/>
          </a:p>
          <a:p>
            <a:pPr marL="171450" indent="-171450">
              <a:buFont typeface="Arial" panose="020B0604020202020204" pitchFamily="34" charset="0"/>
              <a:buChar char="•"/>
            </a:pPr>
            <a:r>
              <a:rPr lang="en-AU" dirty="0" smtClean="0"/>
              <a:t>In the main, mining hazards have not changed. Yet sometimes controls are still inadequate.</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10</a:t>
            </a:fld>
            <a:endParaRPr lang="en-AU">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November 2010</a:t>
            </a:r>
            <a:r>
              <a:rPr lang="en-AU" baseline="0" dirty="0" smtClean="0"/>
              <a:t> – </a:t>
            </a:r>
            <a:r>
              <a:rPr lang="en-AU" dirty="0" smtClean="0"/>
              <a:t>WA.</a:t>
            </a:r>
          </a:p>
          <a:p>
            <a:pPr marL="171450" indent="-171450">
              <a:buFont typeface="Arial" panose="020B0604020202020204" pitchFamily="34" charset="0"/>
              <a:buChar char="•"/>
            </a:pPr>
            <a:r>
              <a:rPr lang="en-AU" dirty="0" smtClean="0"/>
              <a:t>Dozer belly plate fatality.</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11</a:t>
            </a:fld>
            <a:endParaRPr lang="en-AU">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February 2015 – WA.</a:t>
            </a:r>
          </a:p>
          <a:p>
            <a:pPr marL="171450" indent="-171450">
              <a:buFont typeface="Arial" panose="020B0604020202020204" pitchFamily="34" charset="0"/>
              <a:buChar char="•"/>
            </a:pPr>
            <a:r>
              <a:rPr lang="en-AU" dirty="0" smtClean="0"/>
              <a:t>Dozer belly plate</a:t>
            </a:r>
            <a:r>
              <a:rPr lang="en-AU" baseline="0" dirty="0" smtClean="0"/>
              <a:t> fatality – almost identical incident.</a:t>
            </a:r>
          </a:p>
          <a:p>
            <a:endParaRPr lang="en-AU" baseline="0" dirty="0" smtClean="0"/>
          </a:p>
          <a:p>
            <a:pPr marL="171450" indent="-171450">
              <a:buFont typeface="Arial" panose="020B0604020202020204" pitchFamily="34" charset="0"/>
              <a:buChar char="•"/>
            </a:pPr>
            <a:r>
              <a:rPr lang="en-AU" baseline="0" dirty="0" smtClean="0"/>
              <a:t>What are we learning?</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12</a:t>
            </a:fld>
            <a:endParaRPr lang="en-AU">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r>
              <a:rPr lang="en-AU" dirty="0" smtClean="0"/>
              <a:t>Some suggestions:</a:t>
            </a:r>
          </a:p>
          <a:p>
            <a:pPr marL="171450" indent="-171450">
              <a:buFont typeface="Arial" panose="020B0604020202020204" pitchFamily="34" charset="0"/>
              <a:buChar char="•"/>
            </a:pPr>
            <a:r>
              <a:rPr lang="en-AU" sz="1200" dirty="0" smtClean="0"/>
              <a:t>culture</a:t>
            </a:r>
          </a:p>
          <a:p>
            <a:pPr marL="171450" indent="-171450">
              <a:buFont typeface="Arial" panose="020B0604020202020204" pitchFamily="34" charset="0"/>
              <a:buChar char="•"/>
            </a:pPr>
            <a:r>
              <a:rPr lang="en-AU" sz="1200" dirty="0" smtClean="0"/>
              <a:t>hierarchy</a:t>
            </a:r>
          </a:p>
          <a:p>
            <a:pPr marL="171450" indent="-171450">
              <a:buFont typeface="Arial" panose="020B0604020202020204" pitchFamily="34" charset="0"/>
              <a:buChar char="•"/>
            </a:pPr>
            <a:r>
              <a:rPr lang="en-AU" sz="1200" dirty="0" err="1" smtClean="0"/>
              <a:t>learnings</a:t>
            </a:r>
            <a:r>
              <a:rPr lang="en-AU" sz="1200" baseline="0" dirty="0" smtClean="0"/>
              <a:t> from our previous incidents and accidents</a:t>
            </a:r>
            <a:r>
              <a:rPr lang="en-AU" baseline="0" dirty="0" smtClean="0"/>
              <a:t>.</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13</a:t>
            </a:fld>
            <a:endParaRPr lang="en-AU">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Two main areas for improvement in WA mining from</a:t>
            </a:r>
            <a:r>
              <a:rPr lang="en-AU" baseline="0" dirty="0" smtClean="0"/>
              <a:t> the Department of Mines and Petroleum (DMP) perspective.</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14</a:t>
            </a:fld>
            <a:endParaRPr lang="en-AU">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There are many definitions of safety culture, this is one from the United Kingdom’s Health and Safety Executive (HSE).</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15</a:t>
            </a:fld>
            <a:endParaRPr lang="en-AU">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Highlight</a:t>
            </a:r>
            <a:r>
              <a:rPr lang="en-AU" baseline="0" dirty="0" smtClean="0"/>
              <a:t> attitudes, group values, perceptions, competencies, mutual trust and communication.</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16</a:t>
            </a:fld>
            <a:endParaRPr lang="en-AU">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Objects of the </a:t>
            </a:r>
            <a:r>
              <a:rPr lang="en-AU" i="1" dirty="0" smtClean="0"/>
              <a:t>Mines Safety and Inspection Act (MSIA) 1994</a:t>
            </a:r>
            <a:r>
              <a:rPr lang="en-AU" dirty="0" smtClean="0"/>
              <a:t>.</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17</a:t>
            </a:fld>
            <a:endParaRPr lang="en-AU">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DMP assist in communication.</a:t>
            </a:r>
          </a:p>
          <a:p>
            <a:pPr marL="171450" indent="-171450">
              <a:buFont typeface="Arial" panose="020B0604020202020204" pitchFamily="34" charset="0"/>
              <a:buChar char="•"/>
            </a:pPr>
            <a:r>
              <a:rPr lang="en-AU" dirty="0" smtClean="0"/>
              <a:t>All in</a:t>
            </a:r>
            <a:r>
              <a:rPr lang="en-AU" baseline="0" dirty="0" smtClean="0"/>
              <a:t> the legislation - safety and health representatives, committees.</a:t>
            </a:r>
          </a:p>
          <a:p>
            <a:pPr marL="171450" indent="-171450">
              <a:buFont typeface="Arial" panose="020B0604020202020204" pitchFamily="34" charset="0"/>
              <a:buChar char="•"/>
            </a:pPr>
            <a:r>
              <a:rPr lang="en-AU" baseline="0" dirty="0" smtClean="0"/>
              <a:t>Greater emphasis in the new legislation.</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18</a:t>
            </a:fld>
            <a:endParaRPr lang="en-AU">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Who has seen this? The safety culture spectrum was released in 2007.</a:t>
            </a:r>
          </a:p>
          <a:p>
            <a:pPr marL="171450" indent="-171450">
              <a:buFont typeface="Arial" panose="020B0604020202020204" pitchFamily="34" charset="0"/>
              <a:buChar char="•"/>
            </a:pPr>
            <a:r>
              <a:rPr lang="en-AU" dirty="0" smtClean="0"/>
              <a:t>There are 5 levels</a:t>
            </a:r>
            <a:r>
              <a:rPr lang="en-AU" baseline="0" dirty="0" smtClean="0"/>
              <a:t> from vulnerable to resilient.</a:t>
            </a:r>
          </a:p>
          <a:p>
            <a:pPr marL="171450" indent="-171450">
              <a:buFont typeface="Arial" panose="020B0604020202020204" pitchFamily="34" charset="0"/>
              <a:buChar char="•"/>
            </a:pPr>
            <a:r>
              <a:rPr lang="en-AU" dirty="0" smtClean="0"/>
              <a:t>Where</a:t>
            </a:r>
            <a:r>
              <a:rPr lang="en-AU" baseline="0" dirty="0" smtClean="0"/>
              <a:t> do you think WA mining operations sit on the spectrum?</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19</a:t>
            </a:fld>
            <a:endParaRPr lang="en-A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135171" name="Notes Placeholder 2"/>
          <p:cNvSpPr>
            <a:spLocks noGrp="1"/>
          </p:cNvSpPr>
          <p:nvPr>
            <p:ph type="body" idx="1"/>
          </p:nvPr>
        </p:nvSpPr>
        <p:spPr bwMode="auto">
          <a:xfrm>
            <a:off x="685494" y="4342939"/>
            <a:ext cx="5487013" cy="4114587"/>
          </a:xfrm>
          <a:prstGeom prst="rect">
            <a:avLst/>
          </a:prstGeom>
          <a:noFill/>
        </p:spPr>
        <p:txBody>
          <a:bodyPr wrap="square" numCol="1" anchor="t" anchorCtr="0" compatLnSpc="1">
            <a:prstTxWarp prst="textNoShape">
              <a:avLst/>
            </a:prstTxWarp>
          </a:bodyPr>
          <a:lstStyle/>
          <a:p>
            <a:endParaRPr lang="en-AU" dirty="0"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54B4F6-22DA-4C9F-93D4-BE9D14C84C69}" type="slidenum">
              <a:rPr lang="en-AU" smtClean="0">
                <a:solidFill>
                  <a:prstClr val="black"/>
                </a:solidFill>
              </a:rPr>
              <a:pPr/>
              <a:t>2</a:t>
            </a:fld>
            <a:endParaRPr lang="en-AU"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Through</a:t>
            </a:r>
            <a:r>
              <a:rPr lang="en-AU" baseline="0" dirty="0" smtClean="0"/>
              <a:t> assessment and opinion of DMP inspectors –</a:t>
            </a:r>
            <a:r>
              <a:rPr lang="en-AU" dirty="0" smtClean="0"/>
              <a:t> WA mining falls</a:t>
            </a:r>
            <a:r>
              <a:rPr lang="en-AU" baseline="0" dirty="0" smtClean="0"/>
              <a:t> under </a:t>
            </a:r>
            <a:r>
              <a:rPr lang="en-AU" i="1" baseline="0" dirty="0" smtClean="0"/>
              <a:t>Rule followers </a:t>
            </a:r>
            <a:r>
              <a:rPr lang="en-AU" baseline="0" dirty="0" smtClean="0"/>
              <a:t>with pockets of </a:t>
            </a:r>
            <a:r>
              <a:rPr lang="en-AU" i="1" baseline="0" dirty="0" smtClean="0"/>
              <a:t>enlightenment</a:t>
            </a:r>
            <a:r>
              <a:rPr lang="en-AU" i="0" baseline="0" dirty="0" smtClean="0"/>
              <a:t>.</a:t>
            </a:r>
            <a:endParaRPr lang="en-AU" i="1" baseline="0" dirty="0" smtClean="0"/>
          </a:p>
          <a:p>
            <a:pPr marL="171450" indent="-171450">
              <a:buFont typeface="Arial" panose="020B0604020202020204" pitchFamily="34" charset="0"/>
              <a:buChar char="•"/>
            </a:pPr>
            <a:r>
              <a:rPr lang="en-AU" dirty="0" smtClean="0"/>
              <a:t>How DMP works with sites – relates from </a:t>
            </a:r>
            <a:r>
              <a:rPr lang="en-AU" i="1" dirty="0" smtClean="0"/>
              <a:t>sanction</a:t>
            </a:r>
            <a:r>
              <a:rPr lang="en-AU" dirty="0" smtClean="0"/>
              <a:t> to </a:t>
            </a:r>
            <a:r>
              <a:rPr lang="en-AU" i="1" dirty="0" smtClean="0"/>
              <a:t>champion</a:t>
            </a:r>
            <a:r>
              <a:rPr lang="en-AU" dirty="0" smtClean="0"/>
              <a:t>.</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20</a:t>
            </a:fld>
            <a:endParaRPr lang="en-AU">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baseline="0" dirty="0" smtClean="0"/>
              <a:t>Who has seen this?</a:t>
            </a:r>
          </a:p>
          <a:p>
            <a:pPr marL="0" indent="0">
              <a:buFont typeface="Arial" panose="020B0604020202020204" pitchFamily="34" charset="0"/>
              <a:buNone/>
            </a:pPr>
            <a:endParaRPr lang="en-AU" baseline="0" dirty="0" smtClean="0"/>
          </a:p>
          <a:p>
            <a:pPr marL="171450" indent="-171450">
              <a:buFont typeface="Arial" panose="020B0604020202020204" pitchFamily="34" charset="0"/>
              <a:buChar char="•"/>
            </a:pPr>
            <a:r>
              <a:rPr lang="en-AU" baseline="0" dirty="0" smtClean="0"/>
              <a:t>There are 6 levels of control.</a:t>
            </a:r>
          </a:p>
          <a:p>
            <a:pPr marL="0" marR="0" indent="0" algn="l" defTabSz="914400" rtl="0" eaLnBrk="0" fontAlgn="base" latinLnBrk="0" hangingPunct="0">
              <a:lnSpc>
                <a:spcPct val="100000"/>
              </a:lnSpc>
              <a:spcBef>
                <a:spcPts val="0"/>
              </a:spcBef>
              <a:spcAft>
                <a:spcPts val="600"/>
              </a:spcAft>
              <a:buClrTx/>
              <a:buSzTx/>
              <a:buFont typeface="Arial" panose="020B0604020202020204" pitchFamily="34" charset="0"/>
              <a:buNone/>
              <a:tabLst/>
              <a:defRPr/>
            </a:pPr>
            <a:r>
              <a:rPr lang="en-AU" baseline="0" dirty="0" smtClean="0"/>
              <a:t>    PPE = limited protection – very small ‘shield’ of protection!</a:t>
            </a:r>
          </a:p>
          <a:p>
            <a:pPr marL="0" indent="0">
              <a:buFont typeface="Arial" panose="020B0604020202020204" pitchFamily="34" charset="0"/>
              <a:buNone/>
            </a:pPr>
            <a:r>
              <a:rPr lang="en-AU" baseline="0" dirty="0" smtClean="0"/>
              <a:t>    Isolation or segregation = bigger ‘shield’ of protection.</a:t>
            </a:r>
          </a:p>
          <a:p>
            <a:pPr marL="0" marR="0" indent="0" algn="l" defTabSz="914400" rtl="0" eaLnBrk="0" fontAlgn="base" latinLnBrk="0" hangingPunct="0">
              <a:lnSpc>
                <a:spcPct val="100000"/>
              </a:lnSpc>
              <a:spcBef>
                <a:spcPts val="0"/>
              </a:spcBef>
              <a:spcAft>
                <a:spcPts val="600"/>
              </a:spcAft>
              <a:buClrTx/>
              <a:buSzTx/>
              <a:buFont typeface="Arial" panose="020B0604020202020204" pitchFamily="34" charset="0"/>
              <a:buNone/>
              <a:tabLst/>
              <a:defRPr/>
            </a:pPr>
            <a:r>
              <a:rPr lang="en-AU" baseline="0" dirty="0" smtClean="0"/>
              <a:t>    Elimination of hazard = no risk, completely shielded.</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21</a:t>
            </a:fld>
            <a:endParaRPr lang="en-AU" dirty="0">
              <a:solidFill>
                <a:prstClr val="black"/>
              </a:solidFill>
            </a:endParaRPr>
          </a:p>
        </p:txBody>
      </p:sp>
    </p:spTree>
    <p:extLst>
      <p:ext uri="{BB962C8B-B14F-4D97-AF65-F5344CB8AC3E}">
        <p14:creationId xmlns:p14="http://schemas.microsoft.com/office/powerpoint/2010/main" val="2388307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AU" baseline="0" dirty="0" smtClean="0"/>
              <a:t>DMP estimate is that 80% of mining controls in WA are at the bottom two levels – administrative control and PPE.</a:t>
            </a:r>
          </a:p>
          <a:p>
            <a:pPr marL="171450" marR="0"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AU" b="0" baseline="0" dirty="0" smtClean="0"/>
              <a:t>Room for improvement in culture and hierarchy.</a:t>
            </a:r>
          </a:p>
          <a:p>
            <a:pPr marL="0" marR="0" indent="0" algn="l" defTabSz="914400" rtl="0" eaLnBrk="0" fontAlgn="base" latinLnBrk="0" hangingPunct="0">
              <a:lnSpc>
                <a:spcPct val="100000"/>
              </a:lnSpc>
              <a:spcBef>
                <a:spcPts val="0"/>
              </a:spcBef>
              <a:spcAft>
                <a:spcPts val="600"/>
              </a:spcAft>
              <a:buClrTx/>
              <a:buSzTx/>
              <a:buFontTx/>
              <a:buNone/>
              <a:tabLst/>
              <a:defRPr/>
            </a:pPr>
            <a:endParaRPr lang="en-AU" b="0" baseline="0" dirty="0" smtClean="0"/>
          </a:p>
          <a:p>
            <a:pPr marL="171450" marR="0" indent="-17145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lang="en-AU" b="0" baseline="0" dirty="0" smtClean="0"/>
              <a:t>Why aren’t we learning?</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pPr>
              <a:defRPr/>
            </a:pPr>
            <a:fld id="{68CEC57F-D47E-41B0-A201-811C5AF9F861}" type="slidenum">
              <a:rPr lang="en-AU" smtClean="0">
                <a:solidFill>
                  <a:prstClr val="black"/>
                </a:solidFill>
              </a:rPr>
              <a:pPr>
                <a:defRPr/>
              </a:pPr>
              <a:t>22</a:t>
            </a:fld>
            <a:endParaRPr lang="en-AU" dirty="0">
              <a:solidFill>
                <a:prstClr val="black"/>
              </a:solidFill>
            </a:endParaRPr>
          </a:p>
        </p:txBody>
      </p:sp>
    </p:spTree>
    <p:extLst>
      <p:ext uri="{BB962C8B-B14F-4D97-AF65-F5344CB8AC3E}">
        <p14:creationId xmlns:p14="http://schemas.microsoft.com/office/powerpoint/2010/main" val="2388307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Look</a:t>
            </a:r>
            <a:r>
              <a:rPr lang="en-AU" baseline="0" dirty="0" smtClean="0"/>
              <a:t> at wider scope than Western Australia.</a:t>
            </a:r>
          </a:p>
          <a:p>
            <a:pPr marL="171450" indent="-171450">
              <a:buFont typeface="Arial" panose="020B0604020202020204" pitchFamily="34" charset="0"/>
              <a:buChar char="•"/>
            </a:pPr>
            <a:r>
              <a:rPr lang="en-AU" baseline="0" dirty="0" smtClean="0"/>
              <a:t>Review Australian mining serious incidents and fatalities.</a:t>
            </a:r>
            <a:endParaRPr lang="en-AU" dirty="0"/>
          </a:p>
        </p:txBody>
      </p:sp>
      <p:sp>
        <p:nvSpPr>
          <p:cNvPr id="4" name="Slide Number Placeholder 3"/>
          <p:cNvSpPr>
            <a:spLocks noGrp="1"/>
          </p:cNvSpPr>
          <p:nvPr>
            <p:ph type="sldNum" sz="quarter" idx="10"/>
          </p:nvPr>
        </p:nvSpPr>
        <p:spPr/>
        <p:txBody>
          <a:bodyPr/>
          <a:lstStyle/>
          <a:p>
            <a:fld id="{FFAADA61-54DA-4B53-8FDF-CE7C3B61C5A3}" type="slidenum">
              <a:rPr lang="en-AU" smtClean="0"/>
              <a:t>3</a:t>
            </a:fld>
            <a:endParaRPr lang="en-AU"/>
          </a:p>
        </p:txBody>
      </p:sp>
    </p:spTree>
    <p:extLst>
      <p:ext uri="{BB962C8B-B14F-4D97-AF65-F5344CB8AC3E}">
        <p14:creationId xmlns:p14="http://schemas.microsoft.com/office/powerpoint/2010/main" val="225392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Mine Safety Bulletins are</a:t>
            </a:r>
            <a:r>
              <a:rPr lang="en-AU" baseline="0" dirty="0" smtClean="0"/>
              <a:t> published to let the rest of industry know of potential hazards on their site and assist industry prevent a recurrence.</a:t>
            </a:r>
          </a:p>
          <a:p>
            <a:pPr marL="171450" indent="-171450">
              <a:buFont typeface="Arial" panose="020B0604020202020204" pitchFamily="34" charset="0"/>
              <a:buChar char="•"/>
            </a:pPr>
            <a:r>
              <a:rPr lang="en-AU" baseline="0" dirty="0" smtClean="0"/>
              <a:t>This simple analysis shows we do not seem to be taking heed of our mistakes.</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4</a:t>
            </a:fld>
            <a:endParaRPr lang="en-A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May 2014 – </a:t>
            </a:r>
            <a:r>
              <a:rPr lang="en-AU" baseline="0" dirty="0" smtClean="0"/>
              <a:t>NSW.</a:t>
            </a:r>
          </a:p>
          <a:p>
            <a:pPr marL="171450" indent="-171450">
              <a:buFont typeface="Arial" panose="020B0604020202020204" pitchFamily="34" charset="0"/>
              <a:buChar char="•"/>
            </a:pPr>
            <a:r>
              <a:rPr lang="en-AU" baseline="0" dirty="0" smtClean="0"/>
              <a:t>Highlights the hazards associated with elevated work platforms (EWPs).</a:t>
            </a:r>
            <a:endParaRPr lang="en-AU" dirty="0" smtClean="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5</a:t>
            </a:fld>
            <a:endParaRPr lang="en-AU">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December 2014 – WA.</a:t>
            </a:r>
          </a:p>
          <a:p>
            <a:pPr marL="171450" indent="-171450">
              <a:buFont typeface="Arial" panose="020B0604020202020204" pitchFamily="34" charset="0"/>
              <a:buChar char="•"/>
            </a:pPr>
            <a:r>
              <a:rPr lang="en-AU" dirty="0" smtClean="0"/>
              <a:t>Serious EWP incidents reported.</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6</a:t>
            </a:fld>
            <a:endParaRPr lang="en-AU">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May 2015 – WA.</a:t>
            </a:r>
          </a:p>
          <a:p>
            <a:pPr marL="171450" indent="-171450">
              <a:buFont typeface="Arial" panose="020B0604020202020204" pitchFamily="34" charset="0"/>
              <a:buChar char="•"/>
            </a:pPr>
            <a:r>
              <a:rPr lang="en-AU" dirty="0" smtClean="0"/>
              <a:t>Fatality involving an EWP.</a:t>
            </a:r>
          </a:p>
          <a:p>
            <a:endParaRPr lang="en-AU" dirty="0" smtClean="0"/>
          </a:p>
          <a:p>
            <a:pPr marL="171450" indent="-171450">
              <a:buFont typeface="Arial" panose="020B0604020202020204" pitchFamily="34" charset="0"/>
              <a:buChar char="•"/>
            </a:pPr>
            <a:r>
              <a:rPr lang="en-AU" dirty="0" smtClean="0"/>
              <a:t>Why aren’t we learning?</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7</a:t>
            </a:fld>
            <a:endParaRPr lang="en-AU">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March 2006</a:t>
            </a:r>
            <a:r>
              <a:rPr lang="en-AU" baseline="0" dirty="0" smtClean="0"/>
              <a:t> – </a:t>
            </a:r>
            <a:r>
              <a:rPr lang="en-AU" dirty="0" smtClean="0"/>
              <a:t>Qld.</a:t>
            </a:r>
          </a:p>
          <a:p>
            <a:pPr marL="171450" indent="-171450">
              <a:buFont typeface="Arial" panose="020B0604020202020204" pitchFamily="34" charset="0"/>
              <a:buChar char="•"/>
            </a:pPr>
            <a:r>
              <a:rPr lang="en-AU" dirty="0" err="1" smtClean="0"/>
              <a:t>Rockfall</a:t>
            </a:r>
            <a:r>
              <a:rPr lang="en-AU" dirty="0" smtClean="0"/>
              <a:t> –</a:t>
            </a:r>
            <a:r>
              <a:rPr lang="en-AU" baseline="0" dirty="0" smtClean="0"/>
              <a:t> </a:t>
            </a:r>
            <a:r>
              <a:rPr lang="en-AU" dirty="0" smtClean="0"/>
              <a:t>rock from stope fatality.</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8</a:t>
            </a:fld>
            <a:endParaRPr lang="en-AU">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494" y="4342939"/>
            <a:ext cx="5487013" cy="4114587"/>
          </a:xfrm>
          <a:prstGeom prst="rect">
            <a:avLst/>
          </a:prstGeom>
        </p:spPr>
        <p:txBody>
          <a:bodyPr>
            <a:normAutofit/>
          </a:bodyPr>
          <a:lstStyle/>
          <a:p>
            <a:pPr marL="171450" indent="-171450">
              <a:buFont typeface="Arial" panose="020B0604020202020204" pitchFamily="34" charset="0"/>
              <a:buChar char="•"/>
            </a:pPr>
            <a:r>
              <a:rPr lang="en-AU" dirty="0" smtClean="0"/>
              <a:t>Feb 2015 – SA.</a:t>
            </a:r>
          </a:p>
          <a:p>
            <a:pPr marL="171450" indent="-171450">
              <a:buFont typeface="Arial" panose="020B0604020202020204" pitchFamily="34" charset="0"/>
              <a:buChar char="•"/>
            </a:pPr>
            <a:r>
              <a:rPr lang="en-AU" dirty="0" err="1" smtClean="0"/>
              <a:t>Rockfall</a:t>
            </a:r>
            <a:r>
              <a:rPr lang="en-AU" dirty="0" smtClean="0"/>
              <a:t> fatality.</a:t>
            </a:r>
            <a:endParaRPr lang="en-AU" dirty="0"/>
          </a:p>
        </p:txBody>
      </p:sp>
      <p:sp>
        <p:nvSpPr>
          <p:cNvPr id="6" name="Slide Number Placeholder 5"/>
          <p:cNvSpPr>
            <a:spLocks noGrp="1"/>
          </p:cNvSpPr>
          <p:nvPr>
            <p:ph type="sldNum" sz="quarter" idx="12"/>
          </p:nvPr>
        </p:nvSpPr>
        <p:spPr/>
        <p:txBody>
          <a:bodyPr/>
          <a:lstStyle/>
          <a:p>
            <a:pPr>
              <a:defRPr/>
            </a:pPr>
            <a:fld id="{68CEC57F-D47E-41B0-A201-811C5AF9F861}" type="slidenum">
              <a:rPr lang="en-AU">
                <a:solidFill>
                  <a:prstClr val="black"/>
                </a:solidFill>
              </a:rPr>
              <a:pPr>
                <a:defRPr/>
              </a:pPr>
              <a:t>9</a:t>
            </a:fld>
            <a:endParaRPr lang="en-AU">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rgbClr val="CF5E31"/>
                </a:solidFill>
              </a:defRPr>
            </a:lvl1pPr>
          </a:lstStyle>
          <a:p>
            <a:r>
              <a:rPr lang="en-US" dirty="0" smtClean="0"/>
              <a:t>Click to edit Master title style</a:t>
            </a:r>
            <a:endParaRPr lang="en-A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964DC2ED-F8CC-422D-8C4F-5DA8CF0BFD7E}" type="slidenum">
              <a:rPr lang="en-US"/>
              <a:pPr>
                <a:defRPr/>
              </a:pPr>
              <a:t>‹#›</a:t>
            </a:fld>
            <a:endParaRPr lang="en-US" dirty="0"/>
          </a:p>
        </p:txBody>
      </p:sp>
    </p:spTree>
    <p:extLst>
      <p:ext uri="{BB962C8B-B14F-4D97-AF65-F5344CB8AC3E}">
        <p14:creationId xmlns:p14="http://schemas.microsoft.com/office/powerpoint/2010/main" val="157859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207768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4554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672935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
        <p:nvSpPr>
          <p:cNvPr id="4" name="Slide Number Placeholder 3"/>
          <p:cNvSpPr>
            <a:spLocks noGrp="1" noChangeArrowheads="1"/>
          </p:cNvSpPr>
          <p:nvPr>
            <p:ph type="sldNum" sz="quarter" idx="10"/>
          </p:nvPr>
        </p:nvSpPr>
        <p:spPr>
          <a:xfrm>
            <a:off x="8675688" y="6500813"/>
            <a:ext cx="468312" cy="457200"/>
          </a:xfrm>
          <a:prstGeom prst="rect">
            <a:avLst/>
          </a:prstGeom>
        </p:spPr>
        <p:txBody>
          <a:bodyPr/>
          <a:lstStyle>
            <a:lvl1pPr>
              <a:defRPr sz="1600" b="1">
                <a:solidFill>
                  <a:schemeClr val="bg1"/>
                </a:solidFill>
              </a:defRPr>
            </a:lvl1pPr>
          </a:lstStyle>
          <a:p>
            <a:pPr fontAlgn="base">
              <a:spcBef>
                <a:spcPct val="0"/>
              </a:spcBef>
              <a:spcAft>
                <a:spcPct val="0"/>
              </a:spcAft>
              <a:defRPr/>
            </a:pPr>
            <a:fld id="{CB34EFFD-3D38-454F-BF4C-702427A67346}" type="slidenum">
              <a:rPr lang="en-US">
                <a:solidFill>
                  <a:prstClr val="white"/>
                </a:solidFill>
              </a:rPr>
              <a:pPr fontAlgn="base">
                <a:spcBef>
                  <a:spcPct val="0"/>
                </a:spcBef>
                <a:spcAft>
                  <a:spcPct val="0"/>
                </a:spcAft>
                <a:defRPr/>
              </a:pPr>
              <a:t>‹#›</a:t>
            </a:fld>
            <a:endParaRPr lang="en-US" dirty="0">
              <a:solidFill>
                <a:prstClr val="white"/>
              </a:solidFill>
            </a:endParaRPr>
          </a:p>
        </p:txBody>
      </p:sp>
      <p:sp>
        <p:nvSpPr>
          <p:cNvPr id="5" name="Rectangle 4"/>
          <p:cNvSpPr/>
          <p:nvPr userDrawn="1"/>
        </p:nvSpPr>
        <p:spPr bwMode="auto">
          <a:xfrm>
            <a:off x="827584" y="980728"/>
            <a:ext cx="7704856" cy="5760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dirty="0">
              <a:solidFill>
                <a:prstClr val="black"/>
              </a:solidFill>
            </a:endParaRPr>
          </a:p>
        </p:txBody>
      </p:sp>
    </p:spTree>
    <p:extLst>
      <p:ext uri="{BB962C8B-B14F-4D97-AF65-F5344CB8AC3E}">
        <p14:creationId xmlns:p14="http://schemas.microsoft.com/office/powerpoint/2010/main" val="2256015483"/>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2" name="Rectangle 1"/>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Rectangle 6"/>
          <p:cNvSpPr>
            <a:spLocks noGrp="1" noChangeArrowheads="1"/>
          </p:cNvSpPr>
          <p:nvPr>
            <p:ph type="sldNum" sz="quarter" idx="10"/>
          </p:nvPr>
        </p:nvSpPr>
        <p:spPr/>
        <p:txBody>
          <a:bodyPr/>
          <a:lstStyle>
            <a:lvl1pPr>
              <a:defRPr/>
            </a:lvl1pPr>
          </a:lstStyle>
          <a:p>
            <a:pPr>
              <a:defRPr/>
            </a:pPr>
            <a:fld id="{9D30122D-1597-4234-B249-780DB57BB217}" type="slidenum">
              <a:rPr lang="en-US"/>
              <a:pPr>
                <a:defRPr/>
              </a:pPr>
              <a:t>‹#›</a:t>
            </a:fld>
            <a:endParaRPr lang="en-US"/>
          </a:p>
        </p:txBody>
      </p:sp>
    </p:spTree>
    <p:extLst>
      <p:ext uri="{BB962C8B-B14F-4D97-AF65-F5344CB8AC3E}">
        <p14:creationId xmlns:p14="http://schemas.microsoft.com/office/powerpoint/2010/main" val="262886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solidFill>
                  <a:schemeClr val="tx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1pPr>
              <a:defRPr sz="2400" baseline="0"/>
            </a:lvl1pPr>
            <a:lvl2pPr>
              <a:defRPr sz="2400" baseline="0"/>
            </a:lvl2pPr>
            <a:lvl3pPr>
              <a:defRPr sz="2200" baseline="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6"/>
          <p:cNvSpPr>
            <a:spLocks noGrp="1" noChangeArrowheads="1"/>
          </p:cNvSpPr>
          <p:nvPr>
            <p:ph type="sldNum" sz="quarter" idx="10"/>
          </p:nvPr>
        </p:nvSpPr>
        <p:spPr>
          <a:xfrm>
            <a:off x="7885113" y="6524625"/>
            <a:ext cx="1258887" cy="333375"/>
          </a:xfrm>
        </p:spPr>
        <p:txBody>
          <a:bodyPr/>
          <a:lstStyle>
            <a:lvl1pPr>
              <a:defRPr/>
            </a:lvl1pPr>
          </a:lstStyle>
          <a:p>
            <a:pPr>
              <a:defRPr/>
            </a:pPr>
            <a:fld id="{65F01BBC-B154-426B-B193-7FA9844B8C65}" type="slidenum">
              <a:rPr lang="en-US"/>
              <a:pPr>
                <a:defRPr/>
              </a:pPr>
              <a:t>‹#›</a:t>
            </a:fld>
            <a:endParaRPr lang="en-US" dirty="0"/>
          </a:p>
        </p:txBody>
      </p:sp>
    </p:spTree>
    <p:extLst>
      <p:ext uri="{BB962C8B-B14F-4D97-AF65-F5344CB8AC3E}">
        <p14:creationId xmlns:p14="http://schemas.microsoft.com/office/powerpoint/2010/main" val="984205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600" b="0" i="0" cap="all"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20CA8B-CA02-4A22-95AE-17E4526143DB}" type="slidenum">
              <a:rPr lang="en-US"/>
              <a:pPr>
                <a:defRPr/>
              </a:pPr>
              <a:t>‹#›</a:t>
            </a:fld>
            <a:endParaRPr lang="en-US" dirty="0"/>
          </a:p>
        </p:txBody>
      </p:sp>
    </p:spTree>
    <p:extLst>
      <p:ext uri="{BB962C8B-B14F-4D97-AF65-F5344CB8AC3E}">
        <p14:creationId xmlns:p14="http://schemas.microsoft.com/office/powerpoint/2010/main" val="224369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aseline="0"/>
            </a:lvl1pPr>
          </a:lstStyle>
          <a:p>
            <a:r>
              <a:rPr lang="en-US" dirty="0" smtClean="0"/>
              <a:t>Click to edit Master title style</a:t>
            </a:r>
            <a:endParaRPr lang="en-AU" dirty="0"/>
          </a:p>
        </p:txBody>
      </p:sp>
      <p:sp>
        <p:nvSpPr>
          <p:cNvPr id="3" name="Content Placeholder 2"/>
          <p:cNvSpPr>
            <a:spLocks noGrp="1"/>
          </p:cNvSpPr>
          <p:nvPr>
            <p:ph sz="half" idx="1"/>
          </p:nvPr>
        </p:nvSpPr>
        <p:spPr>
          <a:xfrm>
            <a:off x="6858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600200"/>
            <a:ext cx="3810000" cy="4495800"/>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35C68EE9-5F65-45D1-89B0-E3950B23D0E5}" type="slidenum">
              <a:rPr lang="en-US"/>
              <a:pPr>
                <a:defRPr/>
              </a:pPr>
              <a:t>‹#›</a:t>
            </a:fld>
            <a:endParaRPr lang="en-US" dirty="0"/>
          </a:p>
        </p:txBody>
      </p:sp>
    </p:spTree>
    <p:extLst>
      <p:ext uri="{BB962C8B-B14F-4D97-AF65-F5344CB8AC3E}">
        <p14:creationId xmlns:p14="http://schemas.microsoft.com/office/powerpoint/2010/main" val="1185697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8003232" cy="1143000"/>
          </a:xfrm>
        </p:spPr>
        <p:txBody>
          <a:bodyPr/>
          <a:lstStyle>
            <a:lvl1pPr>
              <a:defRPr baseline="0"/>
            </a:lvl1pPr>
          </a:lstStyle>
          <a:p>
            <a:r>
              <a:rPr lang="en-US" dirty="0"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i="0" baseline="0">
                <a:solidFill>
                  <a:srgbClr val="CF5E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599E128A-5A70-41FC-AA36-C77879C61051}" type="slidenum">
              <a:rPr lang="en-US"/>
              <a:pPr>
                <a:defRPr/>
              </a:pPr>
              <a:t>‹#›</a:t>
            </a:fld>
            <a:endParaRPr lang="en-US" dirty="0"/>
          </a:p>
        </p:txBody>
      </p:sp>
    </p:spTree>
    <p:extLst>
      <p:ext uri="{BB962C8B-B14F-4D97-AF65-F5344CB8AC3E}">
        <p14:creationId xmlns:p14="http://schemas.microsoft.com/office/powerpoint/2010/main" val="2393279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Rectangle 6"/>
          <p:cNvSpPr>
            <a:spLocks noGrp="1" noChangeArrowheads="1"/>
          </p:cNvSpPr>
          <p:nvPr>
            <p:ph type="sldNum" sz="quarter" idx="10"/>
          </p:nvPr>
        </p:nvSpPr>
        <p:spPr>
          <a:ln/>
        </p:spPr>
        <p:txBody>
          <a:bodyPr/>
          <a:lstStyle>
            <a:lvl1pPr>
              <a:defRPr/>
            </a:lvl1pPr>
          </a:lstStyle>
          <a:p>
            <a:pPr>
              <a:defRPr/>
            </a:pPr>
            <a:fld id="{99A53646-FB96-47C5-897D-3331B35CF1B8}" type="slidenum">
              <a:rPr lang="en-US"/>
              <a:pPr>
                <a:defRPr/>
              </a:pPr>
              <a:t>‹#›</a:t>
            </a:fld>
            <a:endParaRPr lang="en-US" dirty="0"/>
          </a:p>
        </p:txBody>
      </p:sp>
    </p:spTree>
    <p:extLst>
      <p:ext uri="{BB962C8B-B14F-4D97-AF65-F5344CB8AC3E}">
        <p14:creationId xmlns:p14="http://schemas.microsoft.com/office/powerpoint/2010/main" val="290106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1A7A57-AE52-4B8C-9CF6-0E673B4C17B0}" type="slidenum">
              <a:rPr lang="en-US"/>
              <a:pPr>
                <a:defRPr/>
              </a:pPr>
              <a:t>‹#›</a:t>
            </a:fld>
            <a:endParaRPr lang="en-US" dirty="0"/>
          </a:p>
        </p:txBody>
      </p:sp>
    </p:spTree>
    <p:extLst>
      <p:ext uri="{BB962C8B-B14F-4D97-AF65-F5344CB8AC3E}">
        <p14:creationId xmlns:p14="http://schemas.microsoft.com/office/powerpoint/2010/main" val="1786361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2" name="Title 1"/>
          <p:cNvSpPr>
            <a:spLocks noGrp="1"/>
          </p:cNvSpPr>
          <p:nvPr>
            <p:ph type="title"/>
          </p:nvPr>
        </p:nvSpPr>
        <p:spPr>
          <a:xfrm>
            <a:off x="457200" y="273050"/>
            <a:ext cx="3008313" cy="1162050"/>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6" name="Rectangle 6"/>
          <p:cNvSpPr>
            <a:spLocks noGrp="1" noChangeArrowheads="1"/>
          </p:cNvSpPr>
          <p:nvPr>
            <p:ph type="sldNum" sz="quarter" idx="10"/>
          </p:nvPr>
        </p:nvSpPr>
        <p:spPr/>
        <p:txBody>
          <a:bodyPr/>
          <a:lstStyle>
            <a:lvl1pPr>
              <a:defRPr/>
            </a:lvl1pPr>
          </a:lstStyle>
          <a:p>
            <a:pPr>
              <a:defRPr/>
            </a:pPr>
            <a:fld id="{179B18D9-038D-4C77-A189-4DDFB8F838E4}" type="slidenum">
              <a:rPr lang="en-US"/>
              <a:pPr>
                <a:defRPr/>
              </a:pPr>
              <a:t>‹#›</a:t>
            </a:fld>
            <a:endParaRPr lang="en-US"/>
          </a:p>
        </p:txBody>
      </p:sp>
    </p:spTree>
    <p:extLst>
      <p:ext uri="{BB962C8B-B14F-4D97-AF65-F5344CB8AC3E}">
        <p14:creationId xmlns:p14="http://schemas.microsoft.com/office/powerpoint/2010/main" val="56080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395288" y="1052513"/>
            <a:ext cx="8424862" cy="288925"/>
          </a:xfrm>
          <a:prstGeom prst="rect">
            <a:avLst/>
          </a:prstGeom>
          <a:solidFill>
            <a:schemeClr val="bg1"/>
          </a:soli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AU" sz="2400">
              <a:solidFill>
                <a:prstClr val="black"/>
              </a:solidFill>
            </a:endParaRPr>
          </a:p>
        </p:txBody>
      </p:sp>
      <p:sp>
        <p:nvSpPr>
          <p:cNvPr id="2" name="Title 1"/>
          <p:cNvSpPr>
            <a:spLocks noGrp="1"/>
          </p:cNvSpPr>
          <p:nvPr>
            <p:ph type="title"/>
          </p:nvPr>
        </p:nvSpPr>
        <p:spPr>
          <a:xfrm>
            <a:off x="1792288" y="4800600"/>
            <a:ext cx="5486400" cy="566738"/>
          </a:xfrm>
        </p:spPr>
        <p:txBody>
          <a:bodyPr anchor="b"/>
          <a:lstStyle>
            <a:lvl1pPr algn="l">
              <a:defRPr sz="2000" b="0" i="0" baseline="0">
                <a:solidFill>
                  <a:srgbClr val="CF5E31"/>
                </a:solidFill>
              </a:defRPr>
            </a:lvl1pPr>
          </a:lstStyle>
          <a:p>
            <a:r>
              <a:rPr lang="en-US" dirty="0" smtClean="0"/>
              <a:t>Click to edit Master title style</a:t>
            </a:r>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6" name="Rectangle 6"/>
          <p:cNvSpPr>
            <a:spLocks noGrp="1" noChangeArrowheads="1"/>
          </p:cNvSpPr>
          <p:nvPr>
            <p:ph type="sldNum" sz="quarter" idx="10"/>
          </p:nvPr>
        </p:nvSpPr>
        <p:spPr/>
        <p:txBody>
          <a:bodyPr/>
          <a:lstStyle>
            <a:lvl1pPr>
              <a:defRPr/>
            </a:lvl1pPr>
          </a:lstStyle>
          <a:p>
            <a:pPr>
              <a:defRPr/>
            </a:pPr>
            <a:fld id="{96533B80-5048-46D4-8AFA-EE1B4B7F4ACE}" type="slidenum">
              <a:rPr lang="en-US"/>
              <a:pPr>
                <a:defRPr/>
              </a:pPr>
              <a:t>‹#›</a:t>
            </a:fld>
            <a:endParaRPr lang="en-US"/>
          </a:p>
        </p:txBody>
      </p:sp>
    </p:spTree>
    <p:extLst>
      <p:ext uri="{BB962C8B-B14F-4D97-AF65-F5344CB8AC3E}">
        <p14:creationId xmlns:p14="http://schemas.microsoft.com/office/powerpoint/2010/main" val="162603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9" descr="Powerpoint design"/>
          <p:cNvPicPr>
            <a:picLocks noChangeAspect="1" noChangeArrowheads="1"/>
          </p:cNvPicPr>
          <p:nvPr/>
        </p:nvPicPr>
        <p:blipFill>
          <a:blip r:embed="rId16" cstate="print"/>
          <a:srcRect l="841" t="73334" r="3508"/>
          <a:stretch>
            <a:fillRect/>
          </a:stretch>
        </p:blipFill>
        <p:spPr bwMode="auto">
          <a:xfrm>
            <a:off x="0" y="5029200"/>
            <a:ext cx="8820150" cy="1828800"/>
          </a:xfrm>
          <a:prstGeom prst="rect">
            <a:avLst/>
          </a:prstGeom>
          <a:noFill/>
          <a:ln w="9525">
            <a:noFill/>
            <a:miter lim="800000"/>
            <a:headEnd/>
            <a:tailEnd/>
          </a:ln>
        </p:spPr>
      </p:pic>
      <p:sp>
        <p:nvSpPr>
          <p:cNvPr id="9219"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685800" y="1600200"/>
            <a:ext cx="777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Text Box 8"/>
          <p:cNvSpPr txBox="1">
            <a:spLocks noChangeArrowheads="1"/>
          </p:cNvSpPr>
          <p:nvPr/>
        </p:nvSpPr>
        <p:spPr bwMode="auto">
          <a:xfrm>
            <a:off x="1600200" y="6537325"/>
            <a:ext cx="7543800" cy="304800"/>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1400" dirty="0">
                <a:solidFill>
                  <a:prstClr val="white"/>
                </a:solidFill>
              </a:rPr>
              <a:t> www.dmp.wa.gov.au/ResourcesSafety</a:t>
            </a:r>
          </a:p>
        </p:txBody>
      </p:sp>
      <p:sp>
        <p:nvSpPr>
          <p:cNvPr id="1034" name="Line 10"/>
          <p:cNvSpPr>
            <a:spLocks noChangeShapeType="1"/>
          </p:cNvSpPr>
          <p:nvPr/>
        </p:nvSpPr>
        <p:spPr bwMode="auto">
          <a:xfrm>
            <a:off x="838200" y="1219200"/>
            <a:ext cx="7620000" cy="0"/>
          </a:xfrm>
          <a:prstGeom prst="line">
            <a:avLst/>
          </a:prstGeom>
          <a:noFill/>
          <a:ln w="15875">
            <a:solidFill>
              <a:schemeClr val="tx1"/>
            </a:solidFill>
            <a:round/>
            <a:headEnd/>
            <a:tailEnd/>
          </a:ln>
        </p:spPr>
        <p:txBody>
          <a:bodyPr wrap="none" anchor="ctr"/>
          <a:lstStyle/>
          <a:p>
            <a:pPr eaLnBrk="0" fontAlgn="base" hangingPunct="0">
              <a:spcBef>
                <a:spcPct val="0"/>
              </a:spcBef>
              <a:spcAft>
                <a:spcPct val="0"/>
              </a:spcAft>
              <a:defRPr/>
            </a:pPr>
            <a:endParaRPr lang="en-AU" sz="2400">
              <a:solidFill>
                <a:prstClr val="black"/>
              </a:solidFill>
            </a:endParaRPr>
          </a:p>
        </p:txBody>
      </p:sp>
      <p:sp>
        <p:nvSpPr>
          <p:cNvPr id="1030" name="Rectangle 6"/>
          <p:cNvSpPr>
            <a:spLocks noGrp="1" noChangeArrowheads="1"/>
          </p:cNvSpPr>
          <p:nvPr>
            <p:ph type="sldNum" sz="quarter" idx="4"/>
          </p:nvPr>
        </p:nvSpPr>
        <p:spPr bwMode="auto">
          <a:xfrm>
            <a:off x="7239000" y="6524625"/>
            <a:ext cx="1905000" cy="333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solidFill>
                  <a:srgbClr val="CF5E31"/>
                </a:solidFill>
                <a:latin typeface="Arial" charset="0"/>
                <a:ea typeface="ＭＳ Ｐゴシック" pitchFamily="-124" charset="-128"/>
                <a:cs typeface="+mn-cs"/>
              </a:defRPr>
            </a:lvl1pPr>
          </a:lstStyle>
          <a:p>
            <a:pPr fontAlgn="base">
              <a:spcBef>
                <a:spcPct val="0"/>
              </a:spcBef>
              <a:spcAft>
                <a:spcPct val="0"/>
              </a:spcAft>
              <a:defRPr/>
            </a:pPr>
            <a:fld id="{FF8D125E-C098-4188-ACAE-D16F295D60B7}"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433594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mj-ea"/>
          <a:cs typeface="ＭＳ Ｐゴシック"/>
        </a:defRPr>
      </a:lvl1pPr>
      <a:lvl2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2pPr>
      <a:lvl3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3pPr>
      <a:lvl4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4pPr>
      <a:lvl5pPr algn="l" rtl="0" eaLnBrk="0" fontAlgn="base" hangingPunct="0">
        <a:spcBef>
          <a:spcPct val="0"/>
        </a:spcBef>
        <a:spcAft>
          <a:spcPct val="0"/>
        </a:spcAft>
        <a:defRPr sz="2800">
          <a:solidFill>
            <a:schemeClr val="tx2"/>
          </a:solidFill>
          <a:latin typeface="Arial" charset="0"/>
          <a:ea typeface="ＭＳ Ｐゴシック" pitchFamily="-124" charset="-128"/>
          <a:cs typeface="ＭＳ Ｐゴシック"/>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n-ea"/>
          <a:cs typeface="ＭＳ Ｐゴシック"/>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SDComms@dmp.wa.gov.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dmp.wa.gov.au/ResourcesSafet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p:txBody>
          <a:bodyPr/>
          <a:lstStyle/>
          <a:p>
            <a:r>
              <a:rPr lang="en-AU" altLang="en-US" smtClean="0">
                <a:solidFill>
                  <a:srgbClr val="CF5E31"/>
                </a:solidFill>
              </a:rPr>
              <a:t>Please read this before using presentation</a:t>
            </a:r>
            <a:endParaRPr lang="en-AU" altLang="en-US" smtClean="0"/>
          </a:p>
        </p:txBody>
      </p:sp>
      <p:sp>
        <p:nvSpPr>
          <p:cNvPr id="7" name="Content Placeholder 6"/>
          <p:cNvSpPr>
            <a:spLocks noGrp="1"/>
          </p:cNvSpPr>
          <p:nvPr>
            <p:ph idx="1"/>
          </p:nvPr>
        </p:nvSpPr>
        <p:spPr>
          <a:xfrm>
            <a:off x="107504" y="2036763"/>
            <a:ext cx="9036496" cy="4495800"/>
          </a:xfrm>
        </p:spPr>
        <p:txBody>
          <a:bodyPr/>
          <a:lstStyle/>
          <a:p>
            <a:pPr lvl="0">
              <a:defRPr/>
            </a:pPr>
            <a:r>
              <a:rPr lang="en-AU" sz="2000" dirty="0"/>
              <a:t>This presentation is based on content presented at the 2015 </a:t>
            </a:r>
            <a:r>
              <a:rPr lang="en-AU" sz="2000" dirty="0" smtClean="0"/>
              <a:t>Mines Safety Roadshow in October 2015</a:t>
            </a:r>
            <a:endParaRPr lang="en-AU" sz="2000" dirty="0"/>
          </a:p>
          <a:p>
            <a:pPr>
              <a:defRPr/>
            </a:pPr>
            <a:r>
              <a:rPr lang="en-AU" sz="2000" dirty="0" smtClean="0"/>
              <a:t>The Department </a:t>
            </a:r>
            <a:r>
              <a:rPr lang="en-AU" sz="2000" dirty="0"/>
              <a:t>of Mines and </a:t>
            </a:r>
            <a:r>
              <a:rPr lang="en-AU" sz="2000" dirty="0" smtClean="0"/>
              <a:t>Petroleum (DMP) supports </a:t>
            </a:r>
            <a:r>
              <a:rPr lang="en-AU" sz="2000" dirty="0"/>
              <a:t>and encourages </a:t>
            </a:r>
            <a:r>
              <a:rPr lang="en-AU" sz="2000" dirty="0" smtClean="0"/>
              <a:t>reuse </a:t>
            </a:r>
            <a:r>
              <a:rPr lang="en-AU" sz="2000" dirty="0"/>
              <a:t>of </a:t>
            </a:r>
            <a:r>
              <a:rPr lang="en-AU" sz="2000" dirty="0" smtClean="0"/>
              <a:t>its information </a:t>
            </a:r>
            <a:r>
              <a:rPr lang="en-AU" sz="2000" dirty="0"/>
              <a:t>(including data), and endorses </a:t>
            </a:r>
            <a:r>
              <a:rPr lang="en-AU" sz="2000" dirty="0" smtClean="0"/>
              <a:t>use </a:t>
            </a:r>
            <a:r>
              <a:rPr lang="en-AU" sz="2000" dirty="0"/>
              <a:t>of the </a:t>
            </a:r>
            <a:r>
              <a:rPr lang="en-AU" sz="2000" dirty="0" smtClean="0"/>
              <a:t>Australian </a:t>
            </a:r>
            <a:r>
              <a:rPr lang="en-AU" sz="2000" dirty="0"/>
              <a:t>Governments Open </a:t>
            </a:r>
            <a:r>
              <a:rPr lang="en-AU" sz="2000" dirty="0" smtClean="0"/>
              <a:t>Access and </a:t>
            </a:r>
            <a:r>
              <a:rPr lang="en-AU" sz="2000" dirty="0"/>
              <a:t>Licensing Framework (</a:t>
            </a:r>
            <a:r>
              <a:rPr lang="en-AU" sz="2000" dirty="0" err="1"/>
              <a:t>AusGOAL</a:t>
            </a:r>
            <a:r>
              <a:rPr lang="en-AU" sz="2000" dirty="0" smtClean="0"/>
              <a:t>)</a:t>
            </a:r>
            <a:endParaRPr lang="en-AU" sz="2000" dirty="0"/>
          </a:p>
          <a:p>
            <a:pPr>
              <a:defRPr/>
            </a:pPr>
            <a:r>
              <a:rPr lang="en-AU" sz="2000" dirty="0" smtClean="0"/>
              <a:t>This material is </a:t>
            </a:r>
            <a:r>
              <a:rPr lang="en-AU" sz="2000" dirty="0"/>
              <a:t>licensed under </a:t>
            </a:r>
            <a:r>
              <a:rPr lang="en-AU" sz="2000" dirty="0" smtClean="0"/>
              <a:t>Creative </a:t>
            </a:r>
            <a:r>
              <a:rPr lang="en-AU" sz="2000" dirty="0"/>
              <a:t>Commons </a:t>
            </a:r>
            <a:r>
              <a:rPr lang="en-AU" sz="2000" dirty="0" smtClean="0"/>
              <a:t>Attribution 4.0 licence. We request </a:t>
            </a:r>
            <a:r>
              <a:rPr lang="en-AU" sz="2000" dirty="0"/>
              <a:t>that you observe and retain any copyright or related notices that may </a:t>
            </a:r>
            <a:r>
              <a:rPr lang="en-AU" sz="2000" dirty="0" smtClean="0"/>
              <a:t>accompany this </a:t>
            </a:r>
            <a:r>
              <a:rPr lang="en-AU" sz="2000" dirty="0"/>
              <a:t>material as part of </a:t>
            </a:r>
            <a:r>
              <a:rPr lang="en-AU" sz="2000" dirty="0" smtClean="0"/>
              <a:t>attribution</a:t>
            </a:r>
            <a:r>
              <a:rPr lang="en-AU" sz="2000" dirty="0"/>
              <a:t>. This is </a:t>
            </a:r>
            <a:r>
              <a:rPr lang="en-AU" sz="2000" dirty="0" smtClean="0"/>
              <a:t>a </a:t>
            </a:r>
            <a:r>
              <a:rPr lang="en-AU" sz="2000" dirty="0"/>
              <a:t>requirement of </a:t>
            </a:r>
            <a:r>
              <a:rPr lang="en-AU" sz="2000" dirty="0" smtClean="0"/>
              <a:t>Creative Commons Licences.</a:t>
            </a:r>
            <a:r>
              <a:rPr lang="en-AU" sz="2000" b="1" dirty="0"/>
              <a:t> </a:t>
            </a:r>
            <a:endParaRPr lang="en-AU" sz="2000" b="1" dirty="0" smtClean="0"/>
          </a:p>
          <a:p>
            <a:pPr>
              <a:defRPr/>
            </a:pPr>
            <a:r>
              <a:rPr lang="en-AU" sz="2000" dirty="0" smtClean="0"/>
              <a:t>Please </a:t>
            </a:r>
            <a:r>
              <a:rPr lang="en-AU" sz="2000" dirty="0"/>
              <a:t>give attribution </a:t>
            </a:r>
            <a:r>
              <a:rPr lang="en-AU" sz="2000" dirty="0" smtClean="0"/>
              <a:t>to Department of Mines and Petroleum, 2015.</a:t>
            </a:r>
          </a:p>
          <a:p>
            <a:pPr>
              <a:defRPr/>
            </a:pPr>
            <a:r>
              <a:rPr lang="en-AU" altLang="en-US" sz="2000" dirty="0"/>
              <a:t>For resources, information or clarification, please contact:</a:t>
            </a:r>
          </a:p>
          <a:p>
            <a:pPr lvl="1" indent="242888">
              <a:buFontTx/>
              <a:buNone/>
              <a:defRPr/>
            </a:pPr>
            <a:r>
              <a:rPr lang="en-AU" altLang="en-US" sz="2000" b="1" dirty="0" smtClean="0">
                <a:solidFill>
                  <a:srgbClr val="C00000"/>
                </a:solidFill>
                <a:hlinkClick r:id="rId3"/>
              </a:rPr>
              <a:t>RSDComms@dmp.wa.gov.au</a:t>
            </a:r>
            <a:r>
              <a:rPr lang="en-AU" altLang="en-US" sz="2000" b="1" dirty="0" smtClean="0">
                <a:solidFill>
                  <a:srgbClr val="C00000"/>
                </a:solidFill>
              </a:rPr>
              <a:t> </a:t>
            </a:r>
            <a:r>
              <a:rPr lang="en-AU" altLang="en-US" sz="2000" dirty="0" smtClean="0"/>
              <a:t>or </a:t>
            </a:r>
            <a:r>
              <a:rPr lang="en-AU" altLang="en-US" sz="2000" dirty="0"/>
              <a:t>visit</a:t>
            </a:r>
          </a:p>
          <a:p>
            <a:pPr lvl="1" indent="242888">
              <a:buFontTx/>
              <a:buNone/>
              <a:defRPr/>
            </a:pPr>
            <a:r>
              <a:rPr lang="en-AU" altLang="en-US" sz="2000" b="1" dirty="0">
                <a:solidFill>
                  <a:srgbClr val="C00000"/>
                </a:solidFill>
                <a:hlinkClick r:id="rId4"/>
              </a:rPr>
              <a:t>www.dmp.wa.gov.au/ResourcesSafety</a:t>
            </a:r>
            <a:endParaRPr lang="en-AU" altLang="en-US" sz="2000" b="1" dirty="0">
              <a:solidFill>
                <a:srgbClr val="C00000"/>
              </a:solidFill>
            </a:endParaRPr>
          </a:p>
          <a:p>
            <a:pPr>
              <a:defRPr/>
            </a:pPr>
            <a:endParaRPr lang="en-AU" sz="2000" dirty="0"/>
          </a:p>
          <a:p>
            <a:pPr marL="0" indent="0">
              <a:buFontTx/>
              <a:buNone/>
              <a:defRPr/>
            </a:pPr>
            <a:endParaRPr lang="en-AU" sz="2000" dirty="0"/>
          </a:p>
        </p:txBody>
      </p:sp>
      <p:sp>
        <p:nvSpPr>
          <p:cNvPr id="2355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Arial" charset="0"/>
                <a:ea typeface="ＭＳ Ｐゴシック" pitchFamily="34" charset="-128"/>
              </a:defRPr>
            </a:lvl1pPr>
            <a:lvl2pPr marL="742950" indent="-285750" eaLnBrk="0" hangingPunct="0">
              <a:defRPr sz="3600">
                <a:solidFill>
                  <a:schemeClr val="tx1"/>
                </a:solidFill>
                <a:latin typeface="Arial" charset="0"/>
                <a:ea typeface="ＭＳ Ｐゴシック" pitchFamily="34" charset="-128"/>
              </a:defRPr>
            </a:lvl2pPr>
            <a:lvl3pPr marL="1143000" indent="-228600" eaLnBrk="0" hangingPunct="0">
              <a:defRPr sz="3600">
                <a:solidFill>
                  <a:schemeClr val="tx1"/>
                </a:solidFill>
                <a:latin typeface="Arial" charset="0"/>
                <a:ea typeface="ＭＳ Ｐゴシック" pitchFamily="34" charset="-128"/>
              </a:defRPr>
            </a:lvl3pPr>
            <a:lvl4pPr marL="1600200" indent="-228600" eaLnBrk="0" hangingPunct="0">
              <a:defRPr sz="3600">
                <a:solidFill>
                  <a:schemeClr val="tx1"/>
                </a:solidFill>
                <a:latin typeface="Arial" charset="0"/>
                <a:ea typeface="ＭＳ Ｐゴシック" pitchFamily="34" charset="-128"/>
              </a:defRPr>
            </a:lvl4pPr>
            <a:lvl5pPr marL="2057400" indent="-228600" eaLnBrk="0" hangingPunct="0">
              <a:defRPr sz="36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36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36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36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3600">
                <a:solidFill>
                  <a:schemeClr val="tx1"/>
                </a:solidFill>
                <a:latin typeface="Arial" charset="0"/>
                <a:ea typeface="ＭＳ Ｐゴシック" pitchFamily="34" charset="-128"/>
              </a:defRPr>
            </a:lvl9pPr>
          </a:lstStyle>
          <a:p>
            <a:fld id="{ED21A707-80FC-4A1B-BCE3-E00B8FBF7EF2}" type="slidenum">
              <a:rPr lang="en-US" altLang="en-US" sz="1200" smtClean="0">
                <a:solidFill>
                  <a:srgbClr val="CF5E31"/>
                </a:solidFill>
              </a:rPr>
              <a:pPr/>
              <a:t>1</a:t>
            </a:fld>
            <a:endParaRPr lang="en-US" altLang="en-US" sz="1200" smtClean="0">
              <a:solidFill>
                <a:srgbClr val="CF5E31"/>
              </a:solidFill>
            </a:endParaRPr>
          </a:p>
        </p:txBody>
      </p:sp>
      <p:pic>
        <p:nvPicPr>
          <p:cNvPr id="23557"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1268413"/>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803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a:solidFill>
                  <a:prstClr val="black"/>
                </a:solidFill>
              </a:rPr>
              <a:t>Rockfall </a:t>
            </a:r>
            <a:r>
              <a:rPr lang="en-AU" dirty="0" smtClean="0">
                <a:solidFill>
                  <a:prstClr val="black"/>
                </a:solidFill>
              </a:rPr>
              <a:t>fatality </a:t>
            </a:r>
            <a:r>
              <a:rPr lang="en-AU" dirty="0">
                <a:solidFill>
                  <a:prstClr val="black"/>
                </a:solidFill>
              </a:rPr>
              <a:t>WA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9133">
            <a:off x="4444113" y="761407"/>
            <a:ext cx="3797122" cy="53521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p:cNvSpPr/>
          <p:nvPr/>
        </p:nvSpPr>
        <p:spPr bwMode="auto">
          <a:xfrm rot="917415">
            <a:off x="5040944" y="1444603"/>
            <a:ext cx="1152128" cy="472698"/>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10</a:t>
            </a:fld>
            <a:endParaRPr lang="en-US" dirty="0"/>
          </a:p>
        </p:txBody>
      </p:sp>
    </p:spTree>
    <p:extLst>
      <p:ext uri="{BB962C8B-B14F-4D97-AF65-F5344CB8AC3E}">
        <p14:creationId xmlns:p14="http://schemas.microsoft.com/office/powerpoint/2010/main" val="2460413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a:solidFill>
                  <a:prstClr val="black"/>
                </a:solidFill>
              </a:rPr>
              <a:t>Dozer </a:t>
            </a:r>
            <a:r>
              <a:rPr lang="en-AU" dirty="0" smtClean="0">
                <a:solidFill>
                  <a:prstClr val="black"/>
                </a:solidFill>
              </a:rPr>
              <a:t>belly plate fatality </a:t>
            </a:r>
            <a:r>
              <a:rPr lang="en-AU" dirty="0">
                <a:solidFill>
                  <a:prstClr val="black"/>
                </a:solidFill>
              </a:rPr>
              <a:t>WA</a:t>
            </a:r>
          </a:p>
        </p:txBody>
      </p:sp>
      <p:pic>
        <p:nvPicPr>
          <p:cNvPr id="717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1041882">
            <a:off x="4803782" y="1026906"/>
            <a:ext cx="3573619" cy="49941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p:cNvSpPr/>
          <p:nvPr/>
        </p:nvSpPr>
        <p:spPr bwMode="auto">
          <a:xfrm rot="1109756">
            <a:off x="5636064" y="1489617"/>
            <a:ext cx="1152128" cy="472698"/>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11</a:t>
            </a:fld>
            <a:endParaRPr lang="en-US" dirty="0"/>
          </a:p>
        </p:txBody>
      </p:sp>
    </p:spTree>
    <p:extLst>
      <p:ext uri="{BB962C8B-B14F-4D97-AF65-F5344CB8AC3E}">
        <p14:creationId xmlns:p14="http://schemas.microsoft.com/office/powerpoint/2010/main" val="574286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a:solidFill>
                  <a:prstClr val="black"/>
                </a:solidFill>
              </a:rPr>
              <a:t>Dozer </a:t>
            </a:r>
            <a:r>
              <a:rPr lang="en-AU" dirty="0" smtClean="0">
                <a:solidFill>
                  <a:prstClr val="black"/>
                </a:solidFill>
              </a:rPr>
              <a:t>belly plate fatality </a:t>
            </a:r>
            <a:r>
              <a:rPr lang="en-AU" dirty="0">
                <a:solidFill>
                  <a:prstClr val="black"/>
                </a:solidFill>
              </a:rPr>
              <a:t>WA</a:t>
            </a:r>
          </a:p>
        </p:txBody>
      </p:sp>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916913">
            <a:off x="4800975" y="1056483"/>
            <a:ext cx="3469777" cy="49350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p:cNvSpPr/>
          <p:nvPr/>
        </p:nvSpPr>
        <p:spPr bwMode="auto">
          <a:xfrm rot="925512">
            <a:off x="5478210" y="1731474"/>
            <a:ext cx="1152128" cy="472698"/>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12</a:t>
            </a:fld>
            <a:endParaRPr lang="en-US" dirty="0"/>
          </a:p>
        </p:txBody>
      </p:sp>
    </p:spTree>
    <p:extLst>
      <p:ext uri="{BB962C8B-B14F-4D97-AF65-F5344CB8AC3E}">
        <p14:creationId xmlns:p14="http://schemas.microsoft.com/office/powerpoint/2010/main" val="3266596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smtClean="0"/>
              <a:t>Why aren’t </a:t>
            </a:r>
            <a:r>
              <a:rPr lang="en-AU" smtClean="0"/>
              <a:t>we learning?</a:t>
            </a:r>
            <a:endParaRPr lang="en-AU"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61706780"/>
              </p:ext>
            </p:extLst>
          </p:nvPr>
        </p:nvGraphicFramePr>
        <p:xfrm>
          <a:off x="757808" y="1268760"/>
          <a:ext cx="820668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13</a:t>
            </a:fld>
            <a:endParaRPr lang="en-US" dirty="0"/>
          </a:p>
        </p:txBody>
      </p:sp>
    </p:spTree>
    <p:extLst>
      <p:ext uri="{BB962C8B-B14F-4D97-AF65-F5344CB8AC3E}">
        <p14:creationId xmlns:p14="http://schemas.microsoft.com/office/powerpoint/2010/main" val="1747697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smtClean="0"/>
              <a:t>Room for improvement</a:t>
            </a:r>
            <a:endParaRPr lang="en-AU" dirty="0"/>
          </a:p>
        </p:txBody>
      </p:sp>
      <p:sp>
        <p:nvSpPr>
          <p:cNvPr id="2" name="Content Placeholder 1"/>
          <p:cNvSpPr>
            <a:spLocks noGrp="1"/>
          </p:cNvSpPr>
          <p:nvPr>
            <p:ph idx="1"/>
          </p:nvPr>
        </p:nvSpPr>
        <p:spPr/>
        <p:txBody>
          <a:bodyPr/>
          <a:lstStyle/>
          <a:p>
            <a:pPr marL="0" indent="0">
              <a:buNone/>
            </a:pPr>
            <a:r>
              <a:rPr lang="en-AU" dirty="0"/>
              <a:t>In the </a:t>
            </a:r>
            <a:r>
              <a:rPr lang="en-AU" dirty="0" smtClean="0"/>
              <a:t>main, mining </a:t>
            </a:r>
            <a:r>
              <a:rPr lang="en-AU" dirty="0"/>
              <a:t>hazards have not </a:t>
            </a:r>
            <a:r>
              <a:rPr lang="en-AU" dirty="0" smtClean="0"/>
              <a:t>changed</a:t>
            </a:r>
          </a:p>
          <a:p>
            <a:pPr marL="0" indent="0">
              <a:buNone/>
            </a:pPr>
            <a:endParaRPr lang="en-AU" dirty="0"/>
          </a:p>
          <a:p>
            <a:r>
              <a:rPr lang="en-AU" dirty="0" smtClean="0"/>
              <a:t>Safety culture spectrum</a:t>
            </a:r>
            <a:endParaRPr lang="en-AU" dirty="0"/>
          </a:p>
          <a:p>
            <a:r>
              <a:rPr lang="en-AU" dirty="0" smtClean="0"/>
              <a:t>Hierarchy</a:t>
            </a:r>
            <a:r>
              <a:rPr lang="en-AU" dirty="0"/>
              <a:t>, PPE and </a:t>
            </a:r>
            <a:r>
              <a:rPr lang="en-AU" dirty="0" smtClean="0"/>
              <a:t>administrative</a:t>
            </a:r>
            <a:endParaRPr lang="en-AU" dirty="0"/>
          </a:p>
          <a:p>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14</a:t>
            </a:fld>
            <a:endParaRPr lang="en-US" dirty="0"/>
          </a:p>
        </p:txBody>
      </p:sp>
    </p:spTree>
    <p:extLst>
      <p:ext uri="{BB962C8B-B14F-4D97-AF65-F5344CB8AC3E}">
        <p14:creationId xmlns:p14="http://schemas.microsoft.com/office/powerpoint/2010/main" val="2408100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smtClean="0"/>
              <a:t>Definition of health and safety culture (HSG65)</a:t>
            </a:r>
            <a:endParaRPr lang="en-AU" dirty="0"/>
          </a:p>
        </p:txBody>
      </p:sp>
      <p:sp>
        <p:nvSpPr>
          <p:cNvPr id="2" name="Content Placeholder 1"/>
          <p:cNvSpPr>
            <a:spLocks noGrp="1"/>
          </p:cNvSpPr>
          <p:nvPr>
            <p:ph idx="1"/>
          </p:nvPr>
        </p:nvSpPr>
        <p:spPr/>
        <p:txBody>
          <a:bodyPr/>
          <a:lstStyle/>
          <a:p>
            <a:pPr marL="0" indent="0">
              <a:buNone/>
            </a:pPr>
            <a:r>
              <a:rPr lang="en-AU" dirty="0"/>
              <a:t>“The safety culture of an organisation is the product of individual and group values, attitudes, perceptions, competencies and patterns of behaviour that determine commitment to, and the style and proficiency of, an organisation’s health and safety management system.</a:t>
            </a:r>
          </a:p>
          <a:p>
            <a:pPr marL="0" indent="0">
              <a:buNone/>
            </a:pPr>
            <a:endParaRPr lang="en-AU" dirty="0"/>
          </a:p>
          <a:p>
            <a:pPr marL="0" indent="0">
              <a:buNone/>
            </a:pPr>
            <a:r>
              <a:rPr lang="en-AU" dirty="0"/>
              <a:t>Organisations with a positive safety culture are characterised by communications founded on mutual trust, by shared perceptions of the importance of safety and by confidence in the efficacy of preventative measures.”</a:t>
            </a:r>
          </a:p>
          <a:p>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15</a:t>
            </a:fld>
            <a:endParaRPr lang="en-US" dirty="0"/>
          </a:p>
        </p:txBody>
      </p:sp>
    </p:spTree>
    <p:extLst>
      <p:ext uri="{BB962C8B-B14F-4D97-AF65-F5344CB8AC3E}">
        <p14:creationId xmlns:p14="http://schemas.microsoft.com/office/powerpoint/2010/main" val="131448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smtClean="0"/>
              <a:t>Definition of health and safety culture (HSG65)</a:t>
            </a:r>
            <a:endParaRPr lang="en-AU" dirty="0"/>
          </a:p>
        </p:txBody>
      </p:sp>
      <p:sp>
        <p:nvSpPr>
          <p:cNvPr id="2" name="Content Placeholder 1"/>
          <p:cNvSpPr>
            <a:spLocks noGrp="1"/>
          </p:cNvSpPr>
          <p:nvPr>
            <p:ph idx="1"/>
          </p:nvPr>
        </p:nvSpPr>
        <p:spPr/>
        <p:txBody>
          <a:bodyPr/>
          <a:lstStyle/>
          <a:p>
            <a:pPr marL="0" indent="0">
              <a:buNone/>
            </a:pPr>
            <a:r>
              <a:rPr lang="en-AU" dirty="0"/>
              <a:t>“The safety culture of an organisation is the product of </a:t>
            </a:r>
            <a:r>
              <a:rPr lang="en-AU" dirty="0">
                <a:solidFill>
                  <a:srgbClr val="CD5E31"/>
                </a:solidFill>
              </a:rPr>
              <a:t>individual and group values, attitudes, perceptions, competencies </a:t>
            </a:r>
            <a:r>
              <a:rPr lang="en-AU" dirty="0"/>
              <a:t>and</a:t>
            </a:r>
            <a:r>
              <a:rPr lang="en-AU" dirty="0">
                <a:solidFill>
                  <a:srgbClr val="CD5E31"/>
                </a:solidFill>
              </a:rPr>
              <a:t> patterns of behaviour </a:t>
            </a:r>
            <a:r>
              <a:rPr lang="en-AU" dirty="0"/>
              <a:t>that determine commitment to, and the style and proficiency of, an organisation’s health and safety management system.</a:t>
            </a:r>
          </a:p>
          <a:p>
            <a:pPr marL="0" indent="0">
              <a:buNone/>
            </a:pPr>
            <a:endParaRPr lang="en-AU" dirty="0"/>
          </a:p>
          <a:p>
            <a:pPr marL="0" indent="0">
              <a:buNone/>
            </a:pPr>
            <a:r>
              <a:rPr lang="en-AU" dirty="0"/>
              <a:t>Organisations with a positive safety culture are characterised by </a:t>
            </a:r>
            <a:r>
              <a:rPr lang="en-AU" dirty="0">
                <a:solidFill>
                  <a:srgbClr val="CD5E31"/>
                </a:solidFill>
              </a:rPr>
              <a:t>communications founded on mutual trust, </a:t>
            </a:r>
            <a:r>
              <a:rPr lang="en-AU" dirty="0"/>
              <a:t>by </a:t>
            </a:r>
            <a:r>
              <a:rPr lang="en-AU" dirty="0">
                <a:solidFill>
                  <a:srgbClr val="CD5E31"/>
                </a:solidFill>
              </a:rPr>
              <a:t>shared perceptions of the importance of safety </a:t>
            </a:r>
            <a:r>
              <a:rPr lang="en-AU" dirty="0"/>
              <a:t>and by confidence in the efficacy of preventative measures.”</a:t>
            </a:r>
          </a:p>
          <a:p>
            <a:endParaRPr lang="en-AU" dirty="0"/>
          </a:p>
        </p:txBody>
      </p:sp>
      <p:sp>
        <p:nvSpPr>
          <p:cNvPr id="3" name="Slide Number Placeholder 2"/>
          <p:cNvSpPr>
            <a:spLocks noGrp="1"/>
          </p:cNvSpPr>
          <p:nvPr>
            <p:ph type="sldNum" sz="quarter" idx="10"/>
          </p:nvPr>
        </p:nvSpPr>
        <p:spPr/>
        <p:txBody>
          <a:bodyPr/>
          <a:lstStyle/>
          <a:p>
            <a:pPr>
              <a:defRPr/>
            </a:pPr>
            <a:fld id="{65F01BBC-B154-426B-B193-7FA9844B8C65}" type="slidenum">
              <a:rPr lang="en-US" smtClean="0"/>
              <a:pPr>
                <a:defRPr/>
              </a:pPr>
              <a:t>16</a:t>
            </a:fld>
            <a:endParaRPr lang="en-US" dirty="0"/>
          </a:p>
        </p:txBody>
      </p:sp>
    </p:spTree>
    <p:extLst>
      <p:ext uri="{BB962C8B-B14F-4D97-AF65-F5344CB8AC3E}">
        <p14:creationId xmlns:p14="http://schemas.microsoft.com/office/powerpoint/2010/main" val="3808903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smtClean="0"/>
              <a:t>Objects of the Act (MSIA 1994)</a:t>
            </a:r>
            <a:endParaRPr lang="en-AU" dirty="0"/>
          </a:p>
        </p:txBody>
      </p:sp>
      <p:sp>
        <p:nvSpPr>
          <p:cNvPr id="9" name="Content Placeholder 8"/>
          <p:cNvSpPr>
            <a:spLocks noGrp="1"/>
          </p:cNvSpPr>
          <p:nvPr>
            <p:ph idx="1"/>
          </p:nvPr>
        </p:nvSpPr>
        <p:spPr>
          <a:xfrm>
            <a:off x="251520" y="1556792"/>
            <a:ext cx="8712968" cy="4827240"/>
          </a:xfrm>
        </p:spPr>
        <p:txBody>
          <a:bodyPr/>
          <a:lstStyle/>
          <a:p>
            <a:pPr marL="0" indent="0">
              <a:spcBef>
                <a:spcPts val="0"/>
              </a:spcBef>
              <a:spcAft>
                <a:spcPts val="1200"/>
              </a:spcAft>
              <a:buNone/>
            </a:pPr>
            <a:r>
              <a:rPr lang="en-AU" sz="1600" dirty="0" smtClean="0"/>
              <a:t>(</a:t>
            </a:r>
            <a:r>
              <a:rPr lang="en-AU" sz="1600" dirty="0"/>
              <a:t>a)	to promote, and secure the safety and health of persons engaged in mining </a:t>
            </a:r>
            <a:r>
              <a:rPr lang="en-AU" sz="1600" dirty="0" smtClean="0"/>
              <a:t>	operations</a:t>
            </a:r>
            <a:r>
              <a:rPr lang="en-AU" sz="1600" dirty="0"/>
              <a:t>; </a:t>
            </a:r>
            <a:r>
              <a:rPr lang="en-AU" sz="1600" dirty="0" smtClean="0"/>
              <a:t>and</a:t>
            </a:r>
            <a:endParaRPr lang="en-AU" sz="1600" dirty="0"/>
          </a:p>
          <a:p>
            <a:pPr marL="0" indent="0">
              <a:spcBef>
                <a:spcPts val="0"/>
              </a:spcBef>
              <a:spcAft>
                <a:spcPts val="1200"/>
              </a:spcAft>
              <a:buNone/>
            </a:pPr>
            <a:r>
              <a:rPr lang="en-AU" sz="1600" dirty="0" smtClean="0"/>
              <a:t>(</a:t>
            </a:r>
            <a:r>
              <a:rPr lang="en-AU" sz="1600" dirty="0"/>
              <a:t>b)	to assist employers and employees to identify and reduce hazards relating to mines, </a:t>
            </a:r>
            <a:r>
              <a:rPr lang="en-AU" sz="1600" dirty="0" smtClean="0"/>
              <a:t>	mining </a:t>
            </a:r>
            <a:r>
              <a:rPr lang="en-AU" sz="1600" dirty="0"/>
              <a:t>operations, work systems and plant at mines; </a:t>
            </a:r>
            <a:r>
              <a:rPr lang="en-AU" sz="1600" dirty="0" smtClean="0"/>
              <a:t>and</a:t>
            </a:r>
            <a:endParaRPr lang="en-AU" sz="1600" dirty="0"/>
          </a:p>
          <a:p>
            <a:pPr marL="0" indent="0">
              <a:spcBef>
                <a:spcPts val="0"/>
              </a:spcBef>
              <a:spcAft>
                <a:spcPts val="1200"/>
              </a:spcAft>
              <a:buNone/>
            </a:pPr>
            <a:r>
              <a:rPr lang="en-AU" sz="1600" dirty="0" smtClean="0"/>
              <a:t>(</a:t>
            </a:r>
            <a:r>
              <a:rPr lang="en-AU" sz="1600" dirty="0"/>
              <a:t>c)	to protect employees against the risks associated with mines, mining operations, </a:t>
            </a:r>
            <a:r>
              <a:rPr lang="en-AU" sz="1600" dirty="0" smtClean="0"/>
              <a:t>	work </a:t>
            </a:r>
            <a:r>
              <a:rPr lang="en-AU" sz="1600" dirty="0"/>
              <a:t>systems at mines, and plant and hazardous substances at mines by eliminating </a:t>
            </a:r>
            <a:r>
              <a:rPr lang="en-AU" sz="1600" dirty="0" smtClean="0"/>
              <a:t>	those </a:t>
            </a:r>
            <a:r>
              <a:rPr lang="en-AU" sz="1600" dirty="0"/>
              <a:t>risks, or imposing effective controls in order to minimize them; </a:t>
            </a:r>
            <a:r>
              <a:rPr lang="en-AU" sz="1600" dirty="0" smtClean="0"/>
              <a:t>and</a:t>
            </a:r>
            <a:endParaRPr lang="en-AU" sz="1600" dirty="0"/>
          </a:p>
          <a:p>
            <a:pPr marL="0" indent="0">
              <a:spcBef>
                <a:spcPts val="0"/>
              </a:spcBef>
              <a:spcAft>
                <a:spcPts val="1200"/>
              </a:spcAft>
              <a:buNone/>
            </a:pPr>
            <a:r>
              <a:rPr lang="en-AU" sz="1600" dirty="0" smtClean="0"/>
              <a:t>(</a:t>
            </a:r>
            <a:r>
              <a:rPr lang="en-AU" sz="1600" dirty="0"/>
              <a:t>d)	to foster and facilitate cooperation and consultation between employers and </a:t>
            </a:r>
            <a:r>
              <a:rPr lang="en-AU" sz="1600" dirty="0" smtClean="0"/>
              <a:t>	employees</a:t>
            </a:r>
            <a:r>
              <a:rPr lang="en-AU" sz="1600" dirty="0"/>
              <a:t>, and associations representing employers and employees, and to </a:t>
            </a:r>
            <a:r>
              <a:rPr lang="en-AU" sz="1600" dirty="0" smtClean="0"/>
              <a:t>	provide </a:t>
            </a:r>
            <a:r>
              <a:rPr lang="en-AU" sz="1600" dirty="0"/>
              <a:t>for the participation of those persons and associations in the formulation and </a:t>
            </a:r>
            <a:r>
              <a:rPr lang="en-AU" sz="1600" dirty="0" smtClean="0"/>
              <a:t>	implementation </a:t>
            </a:r>
            <a:r>
              <a:rPr lang="en-AU" sz="1600" dirty="0"/>
              <a:t>of safety and health standards and optimum working practices; </a:t>
            </a:r>
            <a:r>
              <a:rPr lang="en-AU" sz="1600" dirty="0" smtClean="0"/>
              <a:t>and</a:t>
            </a:r>
            <a:endParaRPr lang="en-AU" sz="1600" dirty="0"/>
          </a:p>
          <a:p>
            <a:pPr marL="0" indent="0">
              <a:spcBef>
                <a:spcPts val="0"/>
              </a:spcBef>
              <a:spcAft>
                <a:spcPts val="1200"/>
              </a:spcAft>
              <a:buNone/>
            </a:pPr>
            <a:r>
              <a:rPr lang="en-AU" sz="1600" dirty="0" smtClean="0"/>
              <a:t>(</a:t>
            </a:r>
            <a:r>
              <a:rPr lang="en-AU" sz="1600" dirty="0"/>
              <a:t>e)	to provide procedures for employers and employees to contribute to the </a:t>
            </a:r>
            <a:r>
              <a:rPr lang="en-AU" sz="1600" dirty="0" smtClean="0"/>
              <a:t>	development </a:t>
            </a:r>
            <a:r>
              <a:rPr lang="en-AU" sz="1600" dirty="0"/>
              <a:t>and formulation of safety legislation for mines and mining operations </a:t>
            </a:r>
            <a:r>
              <a:rPr lang="en-AU" sz="1600" dirty="0" smtClean="0"/>
              <a:t>	and </a:t>
            </a:r>
            <a:r>
              <a:rPr lang="en-AU" sz="1600" dirty="0"/>
              <a:t>to consult regarding its administration.</a:t>
            </a:r>
          </a:p>
          <a:p>
            <a:pPr marL="0" indent="0">
              <a:buNone/>
            </a:pPr>
            <a:endParaRPr lang="en-AU" sz="2800" dirty="0" smtClean="0"/>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17</a:t>
            </a:fld>
            <a:endParaRPr lang="en-US" dirty="0"/>
          </a:p>
        </p:txBody>
      </p:sp>
    </p:spTree>
    <p:extLst>
      <p:ext uri="{BB962C8B-B14F-4D97-AF65-F5344CB8AC3E}">
        <p14:creationId xmlns:p14="http://schemas.microsoft.com/office/powerpoint/2010/main" val="681496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smtClean="0"/>
              <a:t>Objects of the Act (MSIA 1994)</a:t>
            </a:r>
            <a:endParaRPr lang="en-AU" dirty="0"/>
          </a:p>
        </p:txBody>
      </p:sp>
      <p:sp>
        <p:nvSpPr>
          <p:cNvPr id="9" name="Content Placeholder 8"/>
          <p:cNvSpPr>
            <a:spLocks noGrp="1"/>
          </p:cNvSpPr>
          <p:nvPr>
            <p:ph idx="1"/>
          </p:nvPr>
        </p:nvSpPr>
        <p:spPr>
          <a:xfrm>
            <a:off x="251520" y="1556792"/>
            <a:ext cx="8712968" cy="4827240"/>
          </a:xfrm>
        </p:spPr>
        <p:txBody>
          <a:bodyPr/>
          <a:lstStyle/>
          <a:p>
            <a:pPr marL="0" indent="0">
              <a:spcBef>
                <a:spcPts val="0"/>
              </a:spcBef>
              <a:spcAft>
                <a:spcPts val="1200"/>
              </a:spcAft>
              <a:buNone/>
            </a:pPr>
            <a:r>
              <a:rPr lang="en-AU" sz="1600" dirty="0" smtClean="0"/>
              <a:t>(</a:t>
            </a:r>
            <a:r>
              <a:rPr lang="en-AU" sz="1600" dirty="0"/>
              <a:t>a)	to promote, and secure the safety and health of persons engaged in mining </a:t>
            </a:r>
            <a:r>
              <a:rPr lang="en-AU" sz="1600" dirty="0" smtClean="0"/>
              <a:t>	operations</a:t>
            </a:r>
            <a:r>
              <a:rPr lang="en-AU" sz="1600" dirty="0"/>
              <a:t>; </a:t>
            </a:r>
            <a:r>
              <a:rPr lang="en-AU" sz="1600" dirty="0" smtClean="0"/>
              <a:t>and</a:t>
            </a:r>
            <a:endParaRPr lang="en-AU" sz="1600" dirty="0"/>
          </a:p>
          <a:p>
            <a:pPr marL="0" indent="0">
              <a:spcBef>
                <a:spcPts val="0"/>
              </a:spcBef>
              <a:spcAft>
                <a:spcPts val="1200"/>
              </a:spcAft>
              <a:buNone/>
            </a:pPr>
            <a:r>
              <a:rPr lang="en-AU" sz="1600" dirty="0" smtClean="0"/>
              <a:t>(</a:t>
            </a:r>
            <a:r>
              <a:rPr lang="en-AU" sz="1600" dirty="0"/>
              <a:t>b)	to assist employers and employees to identify and reduce hazards relating to mines, </a:t>
            </a:r>
            <a:r>
              <a:rPr lang="en-AU" sz="1600" dirty="0" smtClean="0"/>
              <a:t>	mining </a:t>
            </a:r>
            <a:r>
              <a:rPr lang="en-AU" sz="1600" dirty="0"/>
              <a:t>operations, work systems and plant at mines; </a:t>
            </a:r>
            <a:r>
              <a:rPr lang="en-AU" sz="1600" dirty="0" smtClean="0"/>
              <a:t>and</a:t>
            </a:r>
            <a:endParaRPr lang="en-AU" sz="1600" dirty="0"/>
          </a:p>
          <a:p>
            <a:pPr marL="0" indent="0">
              <a:spcBef>
                <a:spcPts val="0"/>
              </a:spcBef>
              <a:spcAft>
                <a:spcPts val="1200"/>
              </a:spcAft>
              <a:buNone/>
            </a:pPr>
            <a:r>
              <a:rPr lang="en-AU" sz="1600" dirty="0" smtClean="0"/>
              <a:t>(</a:t>
            </a:r>
            <a:r>
              <a:rPr lang="en-AU" sz="1600" dirty="0"/>
              <a:t>c)	to protect employees against the risks associated with mines, mining operations, </a:t>
            </a:r>
            <a:r>
              <a:rPr lang="en-AU" sz="1600" dirty="0" smtClean="0"/>
              <a:t>	work </a:t>
            </a:r>
            <a:r>
              <a:rPr lang="en-AU" sz="1600" dirty="0"/>
              <a:t>systems at mines, and plant and hazardous substances at mines by eliminating </a:t>
            </a:r>
            <a:r>
              <a:rPr lang="en-AU" sz="1600" dirty="0" smtClean="0"/>
              <a:t>	those </a:t>
            </a:r>
            <a:r>
              <a:rPr lang="en-AU" sz="1600" dirty="0"/>
              <a:t>risks, or imposing effective controls in order to minimize them; </a:t>
            </a:r>
            <a:r>
              <a:rPr lang="en-AU" sz="1600" dirty="0" smtClean="0"/>
              <a:t>and</a:t>
            </a:r>
            <a:endParaRPr lang="en-AU" sz="1600" dirty="0"/>
          </a:p>
          <a:p>
            <a:pPr marL="0" indent="0">
              <a:spcBef>
                <a:spcPts val="0"/>
              </a:spcBef>
              <a:spcAft>
                <a:spcPts val="1200"/>
              </a:spcAft>
              <a:buNone/>
            </a:pPr>
            <a:r>
              <a:rPr lang="en-AU" sz="1600" dirty="0" smtClean="0"/>
              <a:t>(</a:t>
            </a:r>
            <a:r>
              <a:rPr lang="en-AU" sz="1600" dirty="0"/>
              <a:t>d)	</a:t>
            </a:r>
            <a:r>
              <a:rPr lang="en-AU" sz="1600" dirty="0">
                <a:solidFill>
                  <a:srgbClr val="CD5E31"/>
                </a:solidFill>
              </a:rPr>
              <a:t>to foster and facilitate cooperation and consultation between employers and </a:t>
            </a:r>
            <a:r>
              <a:rPr lang="en-AU" sz="1600" dirty="0" smtClean="0">
                <a:solidFill>
                  <a:srgbClr val="CD5E31"/>
                </a:solidFill>
              </a:rPr>
              <a:t>	employees</a:t>
            </a:r>
            <a:r>
              <a:rPr lang="en-AU" sz="1600" dirty="0">
                <a:solidFill>
                  <a:srgbClr val="CD5E31"/>
                </a:solidFill>
              </a:rPr>
              <a:t>, and associations representing employers and employees, and to </a:t>
            </a:r>
            <a:r>
              <a:rPr lang="en-AU" sz="1600" dirty="0" smtClean="0">
                <a:solidFill>
                  <a:srgbClr val="CD5E31"/>
                </a:solidFill>
              </a:rPr>
              <a:t>	provide </a:t>
            </a:r>
            <a:r>
              <a:rPr lang="en-AU" sz="1600" dirty="0">
                <a:solidFill>
                  <a:srgbClr val="CD5E31"/>
                </a:solidFill>
              </a:rPr>
              <a:t>for the participation of those persons and associations in the formulation and </a:t>
            </a:r>
            <a:r>
              <a:rPr lang="en-AU" sz="1600" dirty="0" smtClean="0">
                <a:solidFill>
                  <a:srgbClr val="CD5E31"/>
                </a:solidFill>
              </a:rPr>
              <a:t>	implementation </a:t>
            </a:r>
            <a:r>
              <a:rPr lang="en-AU" sz="1600" dirty="0">
                <a:solidFill>
                  <a:srgbClr val="CD5E31"/>
                </a:solidFill>
              </a:rPr>
              <a:t>of safety and health standards and optimum working practices</a:t>
            </a:r>
            <a:r>
              <a:rPr lang="en-AU" sz="1600" dirty="0"/>
              <a:t>; </a:t>
            </a:r>
            <a:r>
              <a:rPr lang="en-AU" sz="1600" dirty="0" smtClean="0"/>
              <a:t>and</a:t>
            </a:r>
            <a:endParaRPr lang="en-AU" sz="1600" dirty="0"/>
          </a:p>
          <a:p>
            <a:pPr marL="0" indent="0">
              <a:spcBef>
                <a:spcPts val="0"/>
              </a:spcBef>
              <a:spcAft>
                <a:spcPts val="1200"/>
              </a:spcAft>
              <a:buNone/>
            </a:pPr>
            <a:r>
              <a:rPr lang="en-AU" sz="1600" dirty="0" smtClean="0"/>
              <a:t>(</a:t>
            </a:r>
            <a:r>
              <a:rPr lang="en-AU" sz="1600" dirty="0"/>
              <a:t>e)	to provide procedures for employers and employees to contribute to the </a:t>
            </a:r>
            <a:r>
              <a:rPr lang="en-AU" sz="1600" dirty="0" smtClean="0"/>
              <a:t>	development </a:t>
            </a:r>
            <a:r>
              <a:rPr lang="en-AU" sz="1600" dirty="0"/>
              <a:t>and formulation of safety legislation for mines and mining operations </a:t>
            </a:r>
            <a:r>
              <a:rPr lang="en-AU" sz="1600" dirty="0" smtClean="0"/>
              <a:t>	and </a:t>
            </a:r>
            <a:r>
              <a:rPr lang="en-AU" sz="1600" dirty="0"/>
              <a:t>to consult regarding its administration.</a:t>
            </a:r>
          </a:p>
          <a:p>
            <a:pPr marL="0" indent="0">
              <a:buNone/>
            </a:pPr>
            <a:endParaRPr lang="en-AU" sz="2800" dirty="0" smtClean="0"/>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18</a:t>
            </a:fld>
            <a:endParaRPr lang="en-US" dirty="0"/>
          </a:p>
        </p:txBody>
      </p:sp>
    </p:spTree>
    <p:extLst>
      <p:ext uri="{BB962C8B-B14F-4D97-AF65-F5344CB8AC3E}">
        <p14:creationId xmlns:p14="http://schemas.microsoft.com/office/powerpoint/2010/main" val="595168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smtClean="0"/>
              <a:t>Room for Improvement?</a:t>
            </a:r>
            <a:endParaRPr lang="en-AU" dirty="0"/>
          </a:p>
        </p:txBody>
      </p:sp>
      <p:pic>
        <p:nvPicPr>
          <p:cNvPr id="1026" name="Picture 2" descr="\\Internal.dom\Corp\UserData\Perth\HomeDrive\mirsdnw\Desktop\safety culture spectrum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59099" cy="6858000"/>
          </a:xfrm>
          <a:prstGeom prst="rect">
            <a:avLst/>
          </a:prstGeom>
          <a:solidFill>
            <a:schemeClr val="accent1"/>
          </a:solidFill>
          <a:extLst/>
        </p:spPr>
      </p:pic>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19</a:t>
            </a:fld>
            <a:endParaRPr lang="en-US" dirty="0"/>
          </a:p>
        </p:txBody>
      </p:sp>
    </p:spTree>
    <p:extLst>
      <p:ext uri="{BB962C8B-B14F-4D97-AF65-F5344CB8AC3E}">
        <p14:creationId xmlns:p14="http://schemas.microsoft.com/office/powerpoint/2010/main" val="3377065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solidFill>
                  <a:srgbClr val="CF5E31"/>
                </a:solidFill>
              </a:rPr>
              <a:t>What’s happening in industry?</a:t>
            </a:r>
            <a:endParaRPr lang="en-AU" dirty="0">
              <a:solidFill>
                <a:srgbClr val="CF5E31"/>
              </a:solidFill>
            </a:endParaRPr>
          </a:p>
        </p:txBody>
      </p:sp>
      <p:sp>
        <p:nvSpPr>
          <p:cNvPr id="60419" name="Subtitle 4"/>
          <p:cNvSpPr>
            <a:spLocks noGrp="1"/>
          </p:cNvSpPr>
          <p:nvPr>
            <p:ph idx="1"/>
          </p:nvPr>
        </p:nvSpPr>
        <p:spPr>
          <a:xfrm>
            <a:off x="685800" y="1600200"/>
            <a:ext cx="8134672" cy="4495800"/>
          </a:xfrm>
        </p:spPr>
        <p:txBody>
          <a:bodyPr/>
          <a:lstStyle/>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buFontTx/>
              <a:buNone/>
              <a:defRPr/>
            </a:pPr>
            <a:endParaRPr lang="en-AU" dirty="0" smtClean="0">
              <a:cs typeface="+mn-cs"/>
            </a:endParaRPr>
          </a:p>
          <a:p>
            <a:pPr>
              <a:spcBef>
                <a:spcPts val="0"/>
              </a:spcBef>
              <a:buNone/>
            </a:pPr>
            <a:endParaRPr lang="en-AU" sz="2000" dirty="0" smtClean="0"/>
          </a:p>
          <a:p>
            <a:pPr algn="r">
              <a:spcBef>
                <a:spcPts val="0"/>
              </a:spcBef>
              <a:buNone/>
            </a:pPr>
            <a:endParaRPr lang="en-AU" sz="2000" dirty="0" smtClean="0"/>
          </a:p>
          <a:p>
            <a:pPr algn="r">
              <a:buNone/>
            </a:pPr>
            <a:endParaRPr lang="en-AU" sz="2000" dirty="0" smtClean="0"/>
          </a:p>
          <a:p>
            <a:pPr algn="r">
              <a:buNone/>
            </a:pPr>
            <a:endParaRPr lang="en-AU" sz="2000" dirty="0" smtClean="0"/>
          </a:p>
          <a:p>
            <a:pPr algn="r">
              <a:buFontTx/>
              <a:buNone/>
            </a:pPr>
            <a:r>
              <a:rPr lang="en-AU" dirty="0" smtClean="0"/>
              <a:t> </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a:t>
            </a:fld>
            <a:endParaRPr lang="en-US" dirty="0"/>
          </a:p>
        </p:txBody>
      </p:sp>
    </p:spTree>
    <p:extLst>
      <p:ext uri="{BB962C8B-B14F-4D97-AF65-F5344CB8AC3E}">
        <p14:creationId xmlns:p14="http://schemas.microsoft.com/office/powerpoint/2010/main" val="4276512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smtClean="0"/>
              <a:t>Room for Improvement?</a:t>
            </a:r>
            <a:endParaRPr lang="en-AU" dirty="0"/>
          </a:p>
        </p:txBody>
      </p:sp>
      <p:pic>
        <p:nvPicPr>
          <p:cNvPr id="1026" name="Picture 2" descr="\\Internal.dom\Corp\UserData\Perth\HomeDrive\mirsdnw\Desktop\safety culture spectrum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59099"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bwMode="auto">
          <a:xfrm>
            <a:off x="2735796" y="1412776"/>
            <a:ext cx="0" cy="3879140"/>
          </a:xfrm>
          <a:prstGeom prst="line">
            <a:avLst/>
          </a:prstGeom>
          <a:solidFill>
            <a:schemeClr val="accent1"/>
          </a:solidFill>
          <a:ln w="76200" cap="flat" cmpd="sng" algn="ctr">
            <a:solidFill>
              <a:schemeClr val="bg1"/>
            </a:solidFill>
            <a:prstDash val="solid"/>
            <a:round/>
            <a:headEnd type="none" w="med" len="med"/>
            <a:tailEnd type="none" w="med" len="med"/>
          </a:ln>
          <a:effectLst/>
        </p:spPr>
      </p:cxnSp>
      <p:sp>
        <p:nvSpPr>
          <p:cNvPr id="2" name="TextBox 1"/>
          <p:cNvSpPr txBox="1"/>
          <p:nvPr/>
        </p:nvSpPr>
        <p:spPr>
          <a:xfrm>
            <a:off x="1907704" y="5291916"/>
            <a:ext cx="1656184" cy="461665"/>
          </a:xfrm>
          <a:prstGeom prst="rect">
            <a:avLst/>
          </a:prstGeom>
          <a:noFill/>
        </p:spPr>
        <p:txBody>
          <a:bodyPr wrap="square" rtlCol="0">
            <a:spAutoFit/>
          </a:bodyPr>
          <a:lstStyle/>
          <a:p>
            <a:r>
              <a:rPr lang="en-AU" sz="2400" dirty="0">
                <a:solidFill>
                  <a:prstClr val="white"/>
                </a:solidFill>
              </a:rPr>
              <a:t>“Average”</a:t>
            </a:r>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20</a:t>
            </a:fld>
            <a:endParaRPr lang="en-US" dirty="0"/>
          </a:p>
        </p:txBody>
      </p:sp>
    </p:spTree>
    <p:extLst>
      <p:ext uri="{BB962C8B-B14F-4D97-AF65-F5344CB8AC3E}">
        <p14:creationId xmlns:p14="http://schemas.microsoft.com/office/powerpoint/2010/main" val="1391393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484070178"/>
              </p:ext>
            </p:extLst>
          </p:nvPr>
        </p:nvGraphicFramePr>
        <p:xfrm>
          <a:off x="179512" y="620688"/>
          <a:ext cx="8208912"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21</a:t>
            </a:fld>
            <a:endParaRPr lang="en-US" dirty="0"/>
          </a:p>
        </p:txBody>
      </p:sp>
      <p:sp>
        <p:nvSpPr>
          <p:cNvPr id="2" name="Title 1"/>
          <p:cNvSpPr>
            <a:spLocks noGrp="1"/>
          </p:cNvSpPr>
          <p:nvPr>
            <p:ph type="title" idx="4294967295"/>
          </p:nvPr>
        </p:nvSpPr>
        <p:spPr>
          <a:xfrm>
            <a:off x="395536" y="260648"/>
            <a:ext cx="8640960" cy="504056"/>
          </a:xfrm>
        </p:spPr>
        <p:txBody>
          <a:bodyPr/>
          <a:lstStyle/>
          <a:p>
            <a:r>
              <a:rPr lang="en-AU" sz="2400" dirty="0" smtClean="0">
                <a:solidFill>
                  <a:srgbClr val="F85E08"/>
                </a:solidFill>
              </a:rPr>
              <a:t>Hierarchy of control – reducing exposure to hazards</a:t>
            </a:r>
            <a:endParaRPr lang="en-AU" sz="2400" dirty="0">
              <a:solidFill>
                <a:srgbClr val="F85E08"/>
              </a:solidFill>
            </a:endParaRPr>
          </a:p>
        </p:txBody>
      </p:sp>
    </p:spTree>
    <p:extLst>
      <p:ext uri="{BB962C8B-B14F-4D97-AF65-F5344CB8AC3E}">
        <p14:creationId xmlns:p14="http://schemas.microsoft.com/office/powerpoint/2010/main" val="17825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27270640"/>
              </p:ext>
            </p:extLst>
          </p:nvPr>
        </p:nvGraphicFramePr>
        <p:xfrm>
          <a:off x="179512" y="620688"/>
          <a:ext cx="8208912" cy="623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22</a:t>
            </a:fld>
            <a:endParaRPr lang="en-US" dirty="0"/>
          </a:p>
        </p:txBody>
      </p:sp>
      <p:sp>
        <p:nvSpPr>
          <p:cNvPr id="2" name="Title 1"/>
          <p:cNvSpPr>
            <a:spLocks noGrp="1"/>
          </p:cNvSpPr>
          <p:nvPr>
            <p:ph type="title" idx="4294967295"/>
          </p:nvPr>
        </p:nvSpPr>
        <p:spPr>
          <a:xfrm>
            <a:off x="395536" y="260648"/>
            <a:ext cx="8640960" cy="504056"/>
          </a:xfrm>
        </p:spPr>
        <p:txBody>
          <a:bodyPr/>
          <a:lstStyle/>
          <a:p>
            <a:r>
              <a:rPr lang="en-AU" sz="2400" dirty="0" smtClean="0">
                <a:solidFill>
                  <a:srgbClr val="F85E08"/>
                </a:solidFill>
              </a:rPr>
              <a:t>Hierarchy of control – reducing exposure to hazards</a:t>
            </a:r>
            <a:endParaRPr lang="en-AU" sz="2400" dirty="0">
              <a:solidFill>
                <a:srgbClr val="F85E08"/>
              </a:solidFill>
            </a:endParaRPr>
          </a:p>
        </p:txBody>
      </p:sp>
      <p:cxnSp>
        <p:nvCxnSpPr>
          <p:cNvPr id="6" name="Straight Connector 5"/>
          <p:cNvCxnSpPr/>
          <p:nvPr/>
        </p:nvCxnSpPr>
        <p:spPr bwMode="auto">
          <a:xfrm>
            <a:off x="107504" y="3717032"/>
            <a:ext cx="763284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sp>
        <p:nvSpPr>
          <p:cNvPr id="3" name="TextBox 2"/>
          <p:cNvSpPr txBox="1"/>
          <p:nvPr/>
        </p:nvSpPr>
        <p:spPr>
          <a:xfrm>
            <a:off x="7896658" y="3486199"/>
            <a:ext cx="1008112" cy="461665"/>
          </a:xfrm>
          <a:prstGeom prst="rect">
            <a:avLst/>
          </a:prstGeom>
          <a:noFill/>
        </p:spPr>
        <p:txBody>
          <a:bodyPr wrap="square" rtlCol="0">
            <a:spAutoFit/>
          </a:bodyPr>
          <a:lstStyle/>
          <a:p>
            <a:r>
              <a:rPr lang="en-AU" sz="2400" dirty="0">
                <a:solidFill>
                  <a:prstClr val="black"/>
                </a:solidFill>
              </a:rPr>
              <a:t>~80%</a:t>
            </a:r>
          </a:p>
        </p:txBody>
      </p:sp>
    </p:spTree>
    <p:extLst>
      <p:ext uri="{BB962C8B-B14F-4D97-AF65-F5344CB8AC3E}">
        <p14:creationId xmlns:p14="http://schemas.microsoft.com/office/powerpoint/2010/main" val="2404453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are we talking about today?</a:t>
            </a:r>
            <a:endParaRPr lang="en-AU" dirty="0"/>
          </a:p>
        </p:txBody>
      </p:sp>
      <p:sp>
        <p:nvSpPr>
          <p:cNvPr id="3" name="Content Placeholder 2"/>
          <p:cNvSpPr>
            <a:spLocks noGrp="1"/>
          </p:cNvSpPr>
          <p:nvPr>
            <p:ph idx="1"/>
          </p:nvPr>
        </p:nvSpPr>
        <p:spPr>
          <a:xfrm>
            <a:off x="685800" y="1556792"/>
            <a:ext cx="7772400" cy="4539208"/>
          </a:xfrm>
        </p:spPr>
        <p:txBody>
          <a:bodyPr/>
          <a:lstStyle/>
          <a:p>
            <a:r>
              <a:rPr lang="en-AU" dirty="0" smtClean="0"/>
              <a:t>Recurring incidents</a:t>
            </a:r>
          </a:p>
          <a:p>
            <a:r>
              <a:rPr lang="en-AU" dirty="0" smtClean="0"/>
              <a:t>WA and rest of Australia</a:t>
            </a:r>
          </a:p>
          <a:p>
            <a:r>
              <a:rPr lang="en-AU" dirty="0" smtClean="0"/>
              <a:t>Why aren’t we learning?</a:t>
            </a:r>
          </a:p>
          <a:p>
            <a:r>
              <a:rPr lang="en-AU" dirty="0" smtClean="0"/>
              <a:t>Workshop</a:t>
            </a:r>
          </a:p>
          <a:p>
            <a:endParaRPr lang="en-AU" dirty="0" smtClean="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3</a:t>
            </a:fld>
            <a:endParaRPr lang="en-US" dirty="0"/>
          </a:p>
        </p:txBody>
      </p:sp>
    </p:spTree>
    <p:extLst>
      <p:ext uri="{BB962C8B-B14F-4D97-AF65-F5344CB8AC3E}">
        <p14:creationId xmlns:p14="http://schemas.microsoft.com/office/powerpoint/2010/main" val="3078774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smtClean="0"/>
              <a:t>Review of safety alerts</a:t>
            </a:r>
            <a:endParaRPr lang="en-AU" dirty="0"/>
          </a:p>
        </p:txBody>
      </p:sp>
      <p:sp>
        <p:nvSpPr>
          <p:cNvPr id="3" name="Content Placeholder 2"/>
          <p:cNvSpPr>
            <a:spLocks noGrp="1"/>
          </p:cNvSpPr>
          <p:nvPr>
            <p:ph idx="1"/>
          </p:nvPr>
        </p:nvSpPr>
        <p:spPr>
          <a:xfrm>
            <a:off x="683568" y="1537711"/>
            <a:ext cx="7992888" cy="4495800"/>
          </a:xfrm>
        </p:spPr>
        <p:txBody>
          <a:bodyPr/>
          <a:lstStyle/>
          <a:p>
            <a:r>
              <a:rPr lang="en-AU" dirty="0" smtClean="0"/>
              <a:t>Review of </a:t>
            </a:r>
            <a:r>
              <a:rPr lang="en-AU" dirty="0" smtClean="0">
                <a:solidFill>
                  <a:srgbClr val="CD5E31"/>
                </a:solidFill>
              </a:rPr>
              <a:t>Mine Safety Bulletins </a:t>
            </a:r>
            <a:r>
              <a:rPr lang="en-AU" dirty="0" smtClean="0"/>
              <a:t>(since February 1990) and </a:t>
            </a:r>
            <a:r>
              <a:rPr lang="en-AU" dirty="0" smtClean="0">
                <a:solidFill>
                  <a:srgbClr val="CD5E31"/>
                </a:solidFill>
              </a:rPr>
              <a:t>Significant Incident Reports </a:t>
            </a:r>
            <a:r>
              <a:rPr lang="en-AU" dirty="0" smtClean="0"/>
              <a:t>(since August 1989)</a:t>
            </a:r>
          </a:p>
          <a:p>
            <a:r>
              <a:rPr lang="en-AU" dirty="0" smtClean="0"/>
              <a:t>Multiple entries accidents, incidents and fatalities</a:t>
            </a:r>
          </a:p>
          <a:p>
            <a:endParaRPr lang="en-AU" dirty="0"/>
          </a:p>
          <a:p>
            <a:endParaRPr lang="en-AU" dirty="0" smtClean="0"/>
          </a:p>
          <a:p>
            <a:pPr marL="0" indent="0">
              <a:buNone/>
            </a:pPr>
            <a:endParaRPr lang="en-AU" dirty="0" smtClean="0"/>
          </a:p>
        </p:txBody>
      </p:sp>
      <p:graphicFrame>
        <p:nvGraphicFramePr>
          <p:cNvPr id="4" name="Table 3"/>
          <p:cNvGraphicFramePr>
            <a:graphicFrameLocks noGrp="1"/>
          </p:cNvGraphicFramePr>
          <p:nvPr>
            <p:extLst>
              <p:ext uri="{D42A27DB-BD31-4B8C-83A1-F6EECF244321}">
                <p14:modId xmlns:p14="http://schemas.microsoft.com/office/powerpoint/2010/main" val="467726082"/>
              </p:ext>
            </p:extLst>
          </p:nvPr>
        </p:nvGraphicFramePr>
        <p:xfrm>
          <a:off x="1115616" y="3284984"/>
          <a:ext cx="5714006" cy="2167110"/>
        </p:xfrm>
        <a:graphic>
          <a:graphicData uri="http://schemas.openxmlformats.org/drawingml/2006/table">
            <a:tbl>
              <a:tblPr>
                <a:tableStyleId>{16D9F66E-5EB9-4882-86FB-DCBF35E3C3E4}</a:tableStyleId>
              </a:tblPr>
              <a:tblGrid>
                <a:gridCol w="4742470"/>
                <a:gridCol w="971536"/>
              </a:tblGrid>
              <a:tr h="672075">
                <a:tc>
                  <a:txBody>
                    <a:bodyPr/>
                    <a:lstStyle/>
                    <a:p>
                      <a:pPr lvl="0" algn="l"/>
                      <a:r>
                        <a:rPr lang="en-AU" sz="2400" dirty="0" smtClean="0"/>
                        <a:t>Rock falls</a:t>
                      </a:r>
                      <a:endParaRPr lang="en-AU" sz="2400" dirty="0"/>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AU" sz="2400" dirty="0" smtClean="0"/>
                        <a:t>12</a:t>
                      </a:r>
                    </a:p>
                  </a:txBody>
                  <a:tcPr anchor="ctr"/>
                </a:tc>
              </a:tr>
              <a:tr h="672075">
                <a:tc>
                  <a:txBody>
                    <a:bodyPr/>
                    <a:lstStyle/>
                    <a:p>
                      <a:pPr algn="l"/>
                      <a:r>
                        <a:rPr lang="en-AU" sz="2400" dirty="0" smtClean="0"/>
                        <a:t>Falls</a:t>
                      </a:r>
                      <a:endParaRPr lang="en-AU" sz="2400" dirty="0"/>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AU" sz="2400" dirty="0" smtClean="0"/>
                        <a:t>6</a:t>
                      </a:r>
                    </a:p>
                  </a:txBody>
                  <a:tcPr anchor="ctr"/>
                </a:tc>
              </a:tr>
              <a:tr h="672075">
                <a:tc>
                  <a:txBody>
                    <a:bodyPr/>
                    <a:lstStyle/>
                    <a:p>
                      <a:pPr algn="l"/>
                      <a:r>
                        <a:rPr lang="en-AU" sz="2400" dirty="0" smtClean="0"/>
                        <a:t>Elevated work platforms</a:t>
                      </a:r>
                      <a:r>
                        <a:rPr lang="en-AU" sz="2400" baseline="0" dirty="0" smtClean="0"/>
                        <a:t> </a:t>
                      </a:r>
                      <a:r>
                        <a:rPr lang="en-AU" sz="2400" dirty="0" smtClean="0"/>
                        <a:t>(EWPs), cherry pickers </a:t>
                      </a:r>
                      <a:endParaRPr lang="en-AU" sz="2400" dirty="0"/>
                    </a:p>
                  </a:txBody>
                  <a:tcPr anchor="ct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AU" sz="2400" dirty="0" smtClean="0"/>
                        <a:t>4</a:t>
                      </a:r>
                    </a:p>
                  </a:txBody>
                  <a:tcPr anchor="ctr"/>
                </a:tc>
              </a:tr>
            </a:tbl>
          </a:graphicData>
        </a:graphic>
      </p:graphicFrame>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4</a:t>
            </a:fld>
            <a:endParaRPr lang="en-US" dirty="0"/>
          </a:p>
        </p:txBody>
      </p:sp>
    </p:spTree>
    <p:extLst>
      <p:ext uri="{BB962C8B-B14F-4D97-AF65-F5344CB8AC3E}">
        <p14:creationId xmlns:p14="http://schemas.microsoft.com/office/powerpoint/2010/main" val="3280714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a:solidFill>
                  <a:prstClr val="black"/>
                </a:solidFill>
              </a:rPr>
              <a:t>EWP </a:t>
            </a:r>
            <a:r>
              <a:rPr lang="en-AU" dirty="0" smtClean="0">
                <a:solidFill>
                  <a:prstClr val="black"/>
                </a:solidFill>
              </a:rPr>
              <a:t>fatality </a:t>
            </a:r>
            <a:r>
              <a:rPr lang="en-AU" dirty="0">
                <a:solidFill>
                  <a:prstClr val="black"/>
                </a:solidFill>
              </a:rPr>
              <a:t>NSW</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881815">
            <a:off x="4409720" y="651908"/>
            <a:ext cx="3787631" cy="54533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p:cNvSpPr/>
          <p:nvPr/>
        </p:nvSpPr>
        <p:spPr bwMode="auto">
          <a:xfrm rot="1006705">
            <a:off x="5256968" y="1912047"/>
            <a:ext cx="1152128" cy="472698"/>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5</a:t>
            </a:fld>
            <a:endParaRPr lang="en-US" dirty="0"/>
          </a:p>
        </p:txBody>
      </p:sp>
    </p:spTree>
    <p:extLst>
      <p:ext uri="{BB962C8B-B14F-4D97-AF65-F5344CB8AC3E}">
        <p14:creationId xmlns:p14="http://schemas.microsoft.com/office/powerpoint/2010/main" val="69032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a:solidFill>
                  <a:prstClr val="black"/>
                </a:solidFill>
              </a:rPr>
              <a:t>EWP </a:t>
            </a:r>
            <a:r>
              <a:rPr lang="en-AU" dirty="0" smtClean="0">
                <a:solidFill>
                  <a:prstClr val="black"/>
                </a:solidFill>
              </a:rPr>
              <a:t>serious accident </a:t>
            </a:r>
            <a:r>
              <a:rPr lang="en-AU" dirty="0">
                <a:solidFill>
                  <a:prstClr val="black"/>
                </a:solidFill>
              </a:rPr>
              <a:t>WA</a:t>
            </a: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900000">
            <a:off x="4553428" y="761132"/>
            <a:ext cx="3869749" cy="53627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Oval 2"/>
          <p:cNvSpPr/>
          <p:nvPr/>
        </p:nvSpPr>
        <p:spPr bwMode="auto">
          <a:xfrm rot="971108">
            <a:off x="5319749" y="1738018"/>
            <a:ext cx="1152128" cy="362341"/>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6</a:t>
            </a:fld>
            <a:endParaRPr lang="en-US" dirty="0"/>
          </a:p>
        </p:txBody>
      </p:sp>
    </p:spTree>
    <p:extLst>
      <p:ext uri="{BB962C8B-B14F-4D97-AF65-F5344CB8AC3E}">
        <p14:creationId xmlns:p14="http://schemas.microsoft.com/office/powerpoint/2010/main" val="2307819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a:solidFill>
                  <a:prstClr val="black"/>
                </a:solidFill>
              </a:rPr>
              <a:t>EWP </a:t>
            </a:r>
            <a:r>
              <a:rPr lang="en-AU" dirty="0" smtClean="0">
                <a:solidFill>
                  <a:prstClr val="black"/>
                </a:solidFill>
              </a:rPr>
              <a:t>fatality </a:t>
            </a:r>
            <a:r>
              <a:rPr lang="en-AU" dirty="0">
                <a:solidFill>
                  <a:prstClr val="black"/>
                </a:solidFill>
              </a:rPr>
              <a:t>WA</a:t>
            </a: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876812">
            <a:off x="4334421" y="659116"/>
            <a:ext cx="3858964" cy="54612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bwMode="auto">
          <a:xfrm rot="677037">
            <a:off x="4895144" y="1556792"/>
            <a:ext cx="1152128" cy="472698"/>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7</a:t>
            </a:fld>
            <a:endParaRPr lang="en-US" dirty="0"/>
          </a:p>
        </p:txBody>
      </p:sp>
    </p:spTree>
    <p:extLst>
      <p:ext uri="{BB962C8B-B14F-4D97-AF65-F5344CB8AC3E}">
        <p14:creationId xmlns:p14="http://schemas.microsoft.com/office/powerpoint/2010/main" val="369637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a:solidFill>
                  <a:prstClr val="black"/>
                </a:solidFill>
              </a:rPr>
              <a:t>Rockfall </a:t>
            </a:r>
            <a:r>
              <a:rPr lang="en-AU" dirty="0" smtClean="0">
                <a:solidFill>
                  <a:prstClr val="black"/>
                </a:solidFill>
              </a:rPr>
              <a:t>fatality QLD</a:t>
            </a:r>
            <a:endParaRPr lang="en-AU"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00855">
            <a:off x="4247966" y="902344"/>
            <a:ext cx="3741036" cy="52870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bwMode="auto">
          <a:xfrm rot="1006250">
            <a:off x="5543216" y="1840039"/>
            <a:ext cx="1152128" cy="472698"/>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8</a:t>
            </a:fld>
            <a:endParaRPr lang="en-US" dirty="0"/>
          </a:p>
        </p:txBody>
      </p:sp>
    </p:spTree>
    <p:extLst>
      <p:ext uri="{BB962C8B-B14F-4D97-AF65-F5344CB8AC3E}">
        <p14:creationId xmlns:p14="http://schemas.microsoft.com/office/powerpoint/2010/main" val="1356851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494124" y="3524001"/>
            <a:ext cx="2448272" cy="523220"/>
          </a:xfrm>
          <a:prstGeom prst="rect">
            <a:avLst/>
          </a:prstGeom>
          <a:noFill/>
        </p:spPr>
        <p:txBody>
          <a:bodyPr wrap="square" rtlCol="0">
            <a:spAutoFit/>
          </a:bodyPr>
          <a:lstStyle/>
          <a:p>
            <a:pPr algn="ctr" fontAlgn="base">
              <a:spcBef>
                <a:spcPct val="0"/>
              </a:spcBef>
              <a:spcAft>
                <a:spcPct val="0"/>
              </a:spcAft>
            </a:pPr>
            <a:r>
              <a:rPr lang="en-AU" sz="1400" b="1" dirty="0">
                <a:solidFill>
                  <a:prstClr val="white"/>
                </a:solidFill>
              </a:rPr>
              <a:t>SAFE</a:t>
            </a:r>
          </a:p>
          <a:p>
            <a:pPr algn="ctr" fontAlgn="base">
              <a:spcBef>
                <a:spcPct val="0"/>
              </a:spcBef>
              <a:spcAft>
                <a:spcPct val="0"/>
              </a:spcAft>
            </a:pPr>
            <a:r>
              <a:rPr lang="en-AU" sz="1400" b="1" dirty="0">
                <a:solidFill>
                  <a:prstClr val="white"/>
                </a:solidFill>
              </a:rPr>
              <a:t>EXPLORATION</a:t>
            </a:r>
          </a:p>
        </p:txBody>
      </p:sp>
      <p:sp>
        <p:nvSpPr>
          <p:cNvPr id="8" name="Title 7"/>
          <p:cNvSpPr>
            <a:spLocks noGrp="1"/>
          </p:cNvSpPr>
          <p:nvPr>
            <p:ph type="title"/>
          </p:nvPr>
        </p:nvSpPr>
        <p:spPr/>
        <p:txBody>
          <a:bodyPr/>
          <a:lstStyle/>
          <a:p>
            <a:r>
              <a:rPr lang="en-AU" dirty="0">
                <a:solidFill>
                  <a:prstClr val="black"/>
                </a:solidFill>
              </a:rPr>
              <a:t>Rockfall </a:t>
            </a:r>
            <a:r>
              <a:rPr lang="en-AU" dirty="0" smtClean="0">
                <a:solidFill>
                  <a:prstClr val="black"/>
                </a:solidFill>
              </a:rPr>
              <a:t>fatality </a:t>
            </a:r>
            <a:r>
              <a:rPr lang="en-AU" dirty="0">
                <a:solidFill>
                  <a:prstClr val="black"/>
                </a:solidFill>
              </a:rPr>
              <a:t>SA</a:t>
            </a: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rot="1203146">
            <a:off x="4307670" y="608122"/>
            <a:ext cx="3825384" cy="54216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Oval 8"/>
          <p:cNvSpPr/>
          <p:nvPr/>
        </p:nvSpPr>
        <p:spPr bwMode="auto">
          <a:xfrm rot="1134283">
            <a:off x="7181592" y="1962024"/>
            <a:ext cx="1242834" cy="454600"/>
          </a:xfrm>
          <a:prstGeom prst="ellipse">
            <a:avLst/>
          </a:prstGeom>
          <a:noFill/>
          <a:ln w="635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AU" sz="2400">
              <a:solidFill>
                <a:prstClr val="black"/>
              </a:solidFill>
            </a:endParaRPr>
          </a:p>
        </p:txBody>
      </p:sp>
      <p:sp>
        <p:nvSpPr>
          <p:cNvPr id="2" name="Slide Number Placeholder 1"/>
          <p:cNvSpPr>
            <a:spLocks noGrp="1"/>
          </p:cNvSpPr>
          <p:nvPr>
            <p:ph type="sldNum" sz="quarter" idx="10"/>
          </p:nvPr>
        </p:nvSpPr>
        <p:spPr/>
        <p:txBody>
          <a:bodyPr/>
          <a:lstStyle/>
          <a:p>
            <a:pPr>
              <a:defRPr/>
            </a:pPr>
            <a:fld id="{65F01BBC-B154-426B-B193-7FA9844B8C65}" type="slidenum">
              <a:rPr lang="en-US" smtClean="0"/>
              <a:pPr>
                <a:defRPr/>
              </a:pPr>
              <a:t>9</a:t>
            </a:fld>
            <a:endParaRPr lang="en-US" dirty="0"/>
          </a:p>
        </p:txBody>
      </p:sp>
    </p:spTree>
    <p:extLst>
      <p:ext uri="{BB962C8B-B14F-4D97-AF65-F5344CB8AC3E}">
        <p14:creationId xmlns:p14="http://schemas.microsoft.com/office/powerpoint/2010/main" val="3726448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4_Blank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7aadd75-fb41-49d7-866d-414b51aa1b7e" ContentTypeId="0x0101000AC6246A9CD2FC45B52DC6FEC0F0AAAA" PreviousValue="false"/>
</file>

<file path=customXml/item2.xml><?xml version="1.0" encoding="utf-8"?>
<p:properties xmlns:p="http://schemas.microsoft.com/office/2006/metadata/properties" xmlns:xsi="http://www.w3.org/2001/XMLSchema-instance" xmlns:pc="http://schemas.microsoft.com/office/infopath/2007/PartnerControls">
  <documentManagement>
    <OurDocsVersionReason xmlns="dce3ed02-b0cd-470d-9119-e5f1a2533a21" xsi:nil="true"/>
    <OurDocsVersionCreatedAt xmlns="dce3ed02-b0cd-470d-9119-e5f1a2533a21">2016-01-05T06:58:40+00:00</OurDocsVersionCreatedAt>
    <OurDocsDocId xmlns="dce3ed02-b0cd-470d-9119-e5f1a2533a21">002165.Safety.Coms</OurDocsDocId>
    <OurDocsDocumentSource xmlns="dce3ed02-b0cd-470d-9119-e5f1a2533a21">Internal</OurDocsDocumentSource>
    <OurDocsLocation xmlns="dce3ed02-b0cd-470d-9119-e5f1a2533a21">Perth</OurDocsLocation>
    <OurDocsDataStore xmlns="dce3ed02-b0cd-470d-9119-e5f1a2533a21">Central</OurDocsDataStore>
    <OurDocsReleaseClassification xmlns="dce3ed02-b0cd-470d-9119-e5f1a2533a21">Departmental Use Only</OurDocsReleaseClassification>
    <OurDocsTitle xmlns="dce3ed02-b0cd-470d-9119-e5f1a2533a21">MS - Toolbox Presentation - 2015 Mines Safety Roadshow - Whats happening in industry?</OurDocsTitle>
    <OurDocsLockedOnBehalfOf xmlns="dce3ed02-b0cd-470d-9119-e5f1a2533a21" xsi:nil="true"/>
    <OurDocsVersionNumber xmlns="dce3ed02-b0cd-470d-9119-e5f1a2533a21">1</OurDocsVersionNumber>
    <OurDocsAuthor xmlns="dce3ed02-b0cd-470d-9119-e5f1a2533a21">MOORE, Bec</OurDocsAuthor>
    <OurDocsDescription xmlns="dce3ed02-b0cd-470d-9119-e5f1a2533a21" xsi:nil="true"/>
    <OurDocsVersionCreatedBy xmlns="dce3ed02-b0cd-470d-9119-e5f1a2533a21">MIRSDBN</OurDocsVersionCreatedBy>
    <OurDocsIsLocked xmlns="dce3ed02-b0cd-470d-9119-e5f1a2533a21">false</OurDocsIsLocked>
    <OurDocsDocumentType xmlns="dce3ed02-b0cd-470d-9119-e5f1a2533a21">Other</OurDocsDocumentType>
    <OurDocsIsRecordsDocument xmlns="dce3ed02-b0cd-470d-9119-e5f1a2533a21">false</OurDocsIsRecordsDocument>
    <OurDocsDocumentDate xmlns="dce3ed02-b0cd-470d-9119-e5f1a2533a21">2016-01-04T16:00:00+00:00</OurDocsDocumentDate>
    <OurDocsLockedBy xmlns="dce3ed02-b0cd-470d-9119-e5f1a2533a21" xsi:nil="true"/>
    <OurDocsFileNumbers xmlns="dce3ed02-b0cd-470d-9119-e5f1a2533a21" xsi:nil="true"/>
    <OurDocsLockedOn xmlns="dce3ed02-b0cd-470d-9119-e5f1a2533a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32" ma:contentTypeDescription="Create a new document." ma:contentTypeScope="" ma:versionID="ed85fc0e994bd587aacbec29dd8edd5c">
  <xsd:schema xmlns:xsd="http://www.w3.org/2001/XMLSchema" xmlns:xs="http://www.w3.org/2001/XMLSchema" xmlns:p="http://schemas.microsoft.com/office/2006/metadata/properties" xmlns:ns2="dce3ed02-b0cd-470d-9119-e5f1a2533a21" targetNamespace="http://schemas.microsoft.com/office/2006/metadata/properties" ma:root="true" ma:fieldsID="d6fc7f555b4b50738d5ce00429abb5da"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5568F7-ADE8-45F0-9266-64F5AB2A05BC}">
  <ds:schemaRefs>
    <ds:schemaRef ds:uri="Microsoft.SharePoint.Taxonomy.ContentTypeSync"/>
  </ds:schemaRefs>
</ds:datastoreItem>
</file>

<file path=customXml/itemProps2.xml><?xml version="1.0" encoding="utf-8"?>
<ds:datastoreItem xmlns:ds="http://schemas.openxmlformats.org/officeDocument/2006/customXml" ds:itemID="{F9C55660-518D-4ED1-B347-E96EA5EAFB85}">
  <ds:schemaRefs>
    <ds:schemaRef ds:uri="http://purl.org/dc/terms/"/>
    <ds:schemaRef ds:uri="http://schemas.microsoft.com/office/2006/metadata/properties"/>
    <ds:schemaRef ds:uri="dce3ed02-b0cd-470d-9119-e5f1a2533a21"/>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7B9D1A6E-C5A6-44DD-BEC3-32393D1E9C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77402A4-0259-4578-9550-767212DDF7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107</TotalTime>
  <Words>1057</Words>
  <Application>Microsoft Office PowerPoint</Application>
  <PresentationFormat>On-screen Show (4:3)</PresentationFormat>
  <Paragraphs>227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4_Blank Presentation</vt:lpstr>
      <vt:lpstr>Please read this before using presentation</vt:lpstr>
      <vt:lpstr>What’s happening in industry?</vt:lpstr>
      <vt:lpstr>What are we talking about today?</vt:lpstr>
      <vt:lpstr>Review of safety alerts</vt:lpstr>
      <vt:lpstr>EWP fatality NSW</vt:lpstr>
      <vt:lpstr>EWP serious accident WA</vt:lpstr>
      <vt:lpstr>EWP fatality WA</vt:lpstr>
      <vt:lpstr>Rockfall fatality QLD</vt:lpstr>
      <vt:lpstr>Rockfall fatality SA</vt:lpstr>
      <vt:lpstr>Rockfall fatality WA</vt:lpstr>
      <vt:lpstr>Dozer belly plate fatality WA</vt:lpstr>
      <vt:lpstr>Dozer belly plate fatality WA</vt:lpstr>
      <vt:lpstr>Why aren’t we learning?</vt:lpstr>
      <vt:lpstr>Room for improvement</vt:lpstr>
      <vt:lpstr>Definition of health and safety culture (HSG65)</vt:lpstr>
      <vt:lpstr>Definition of health and safety culture (HSG65)</vt:lpstr>
      <vt:lpstr>Objects of the Act (MSIA 1994)</vt:lpstr>
      <vt:lpstr>Objects of the Act (MSIA 1994)</vt:lpstr>
      <vt:lpstr>Room for Improvement?</vt:lpstr>
      <vt:lpstr>Room for Improvement?</vt:lpstr>
      <vt:lpstr>Hierarchy of control – reducing exposure to hazards</vt:lpstr>
      <vt:lpstr>Hierarchy of control – reducing exposure to hazards</vt:lpstr>
    </vt:vector>
  </TitlesOfParts>
  <Company>Department of Mines and Petroleum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- 2015 Mines Safety Roadshow - Whats happening in industry?</dc:title>
  <dc:creator>MOORE, Bec</dc:creator>
  <cp:lastModifiedBy>STEWART, Carly</cp:lastModifiedBy>
  <cp:revision>17</cp:revision>
  <dcterms:created xsi:type="dcterms:W3CDTF">2016-01-05T06:43:27Z</dcterms:created>
  <dcterms:modified xsi:type="dcterms:W3CDTF">2016-02-29T07:20:26Z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0x0101000AC6246A9CD2FC45B52DC6FEC0F0AAAA00A5C1F1DA62DAB340B34B67F1BBB7A427</vt:lpwstr>
  </property>
  <property fmtid="{D5CDD505-2E9C-101B-9397-08002B2CF9AE}" pid="3" name="DataStore">
    <vt:lpwstr>Central</vt:lpwstr>
  </property>
</Properties>
</file>