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5"/>
  </p:notesMasterIdLst>
  <p:handoutMasterIdLst>
    <p:handoutMasterId r:id="rId36"/>
  </p:handoutMasterIdLst>
  <p:sldIdLst>
    <p:sldId id="417" r:id="rId6"/>
    <p:sldId id="418" r:id="rId7"/>
    <p:sldId id="419" r:id="rId8"/>
    <p:sldId id="355" r:id="rId9"/>
    <p:sldId id="356" r:id="rId10"/>
    <p:sldId id="357" r:id="rId11"/>
    <p:sldId id="358" r:id="rId12"/>
    <p:sldId id="359" r:id="rId13"/>
    <p:sldId id="360" r:id="rId14"/>
    <p:sldId id="361" r:id="rId15"/>
    <p:sldId id="362" r:id="rId16"/>
    <p:sldId id="363" r:id="rId17"/>
    <p:sldId id="365" r:id="rId18"/>
    <p:sldId id="366" r:id="rId19"/>
    <p:sldId id="367" r:id="rId20"/>
    <p:sldId id="368" r:id="rId21"/>
    <p:sldId id="369" r:id="rId22"/>
    <p:sldId id="370" r:id="rId23"/>
    <p:sldId id="371" r:id="rId24"/>
    <p:sldId id="373" r:id="rId25"/>
    <p:sldId id="374" r:id="rId26"/>
    <p:sldId id="375" r:id="rId27"/>
    <p:sldId id="376" r:id="rId28"/>
    <p:sldId id="377" r:id="rId29"/>
    <p:sldId id="378" r:id="rId30"/>
    <p:sldId id="379" r:id="rId31"/>
    <p:sldId id="380" r:id="rId32"/>
    <p:sldId id="415" r:id="rId33"/>
    <p:sldId id="416" r:id="rId34"/>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CC00CC"/>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53607" autoAdjust="0"/>
  </p:normalViewPr>
  <p:slideViewPr>
    <p:cSldViewPr>
      <p:cViewPr varScale="1">
        <p:scale>
          <a:sx n="61" d="100"/>
          <a:sy n="61" d="100"/>
        </p:scale>
        <p:origin x="263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DMPQK\Desktop\Asbestos%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DMPQK\Desktop\Copy%20of%20Asbestos%20presentation%20data%20-%20from%20Aksha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[Asbestos presentation data.xlsx]Avg exposure 2!PivotTable3</c:name>
    <c:fmtId val="6"/>
  </c:pivotSource>
  <c:chart>
    <c:autoTitleDeleted val="1"/>
    <c:pivotFmts>
      <c:pivotFmt>
        <c:idx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lineChart>
        <c:grouping val="standard"/>
        <c:varyColors val="0"/>
        <c:ser>
          <c:idx val="0"/>
          <c:order val="0"/>
          <c:tx>
            <c:strRef>
              <c:f>'Avg exposure 2'!$B$3</c:f>
              <c:strCache>
                <c:ptCount val="1"/>
                <c:pt idx="0">
                  <c:v>Total</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'Avg exposure 2'!$A$4:$A$34</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'Avg exposure 2'!$B$4:$B$34</c:f>
              <c:numCache>
                <c:formatCode>General</c:formatCode>
                <c:ptCount val="30"/>
                <c:pt idx="0">
                  <c:v>3.1650671785028589E-2</c:v>
                </c:pt>
                <c:pt idx="1">
                  <c:v>3.9710399999999889E-2</c:v>
                </c:pt>
                <c:pt idx="2">
                  <c:v>3.6973176761433781E-2</c:v>
                </c:pt>
                <c:pt idx="3">
                  <c:v>3.3314778325123091E-2</c:v>
                </c:pt>
                <c:pt idx="4">
                  <c:v>6.0385597381341971E-2</c:v>
                </c:pt>
                <c:pt idx="5">
                  <c:v>3.9093772241992848E-2</c:v>
                </c:pt>
                <c:pt idx="6">
                  <c:v>2.4152530933633079E-2</c:v>
                </c:pt>
                <c:pt idx="7">
                  <c:v>2.9947499999999835E-2</c:v>
                </c:pt>
                <c:pt idx="8">
                  <c:v>3.7654878048780351E-2</c:v>
                </c:pt>
                <c:pt idx="9">
                  <c:v>2.5188785046728928E-2</c:v>
                </c:pt>
                <c:pt idx="10">
                  <c:v>2.5899999999999951E-2</c:v>
                </c:pt>
                <c:pt idx="11">
                  <c:v>2.1562499999999946E-2</c:v>
                </c:pt>
                <c:pt idx="12">
                  <c:v>2.2497991967871486E-2</c:v>
                </c:pt>
                <c:pt idx="13">
                  <c:v>1.7553539019963628E-2</c:v>
                </c:pt>
                <c:pt idx="14">
                  <c:v>1.9321705426356531E-2</c:v>
                </c:pt>
                <c:pt idx="15">
                  <c:v>1.719178082191767E-2</c:v>
                </c:pt>
                <c:pt idx="16">
                  <c:v>2.1510015408320309E-2</c:v>
                </c:pt>
                <c:pt idx="17">
                  <c:v>2.0074251497005726E-2</c:v>
                </c:pt>
                <c:pt idx="18">
                  <c:v>1.6859482758620439E-2</c:v>
                </c:pt>
                <c:pt idx="19">
                  <c:v>1.5690355329949002E-2</c:v>
                </c:pt>
                <c:pt idx="20">
                  <c:v>1.4222222222222025E-2</c:v>
                </c:pt>
                <c:pt idx="21">
                  <c:v>1.2682454969979808E-2</c:v>
                </c:pt>
                <c:pt idx="22">
                  <c:v>1.0520598332516009E-2</c:v>
                </c:pt>
                <c:pt idx="23">
                  <c:v>1.2527100681301861E-2</c:v>
                </c:pt>
                <c:pt idx="24">
                  <c:v>1.3265354838709631E-2</c:v>
                </c:pt>
                <c:pt idx="25">
                  <c:v>1.2829699999999812E-2</c:v>
                </c:pt>
                <c:pt idx="26">
                  <c:v>1.2590549662487753E-2</c:v>
                </c:pt>
                <c:pt idx="27">
                  <c:v>2.0725231788080362E-2</c:v>
                </c:pt>
                <c:pt idx="28">
                  <c:v>1.3849003215433937E-2</c:v>
                </c:pt>
                <c:pt idx="29">
                  <c:v>1.7592700729926851E-2</c:v>
                </c:pt>
              </c:numCache>
            </c:numRef>
          </c:val>
          <c:smooth val="0"/>
          <c:extLst>
            <c:ext xmlns:c16="http://schemas.microsoft.com/office/drawing/2014/chart" uri="{C3380CC4-5D6E-409C-BE32-E72D297353CC}">
              <c16:uniqueId val="{00000000-27B7-41DF-9850-6049A0DF4D38}"/>
            </c:ext>
          </c:extLst>
        </c:ser>
        <c:dLbls>
          <c:showLegendKey val="0"/>
          <c:showVal val="0"/>
          <c:showCatName val="0"/>
          <c:showSerName val="0"/>
          <c:showPercent val="0"/>
          <c:showBubbleSize val="0"/>
        </c:dLbls>
        <c:smooth val="0"/>
        <c:axId val="604255304"/>
        <c:axId val="604249400"/>
      </c:lineChart>
      <c:catAx>
        <c:axId val="604255304"/>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AU" dirty="0" smtClean="0"/>
                  <a:t>Year</a:t>
                </a:r>
                <a:endParaRPr lang="en-AU" dirty="0"/>
              </a:p>
            </c:rich>
          </c:tx>
          <c:layout>
            <c:manualLayout>
              <c:xMode val="edge"/>
              <c:yMode val="edge"/>
              <c:x val="0.49851034182074278"/>
              <c:y val="0.941557646734455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4249400"/>
        <c:crosses val="autoZero"/>
        <c:auto val="1"/>
        <c:lblAlgn val="ctr"/>
        <c:lblOffset val="100"/>
        <c:noMultiLvlLbl val="0"/>
      </c:catAx>
      <c:valAx>
        <c:axId val="604249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AU" dirty="0" smtClean="0"/>
                  <a:t>Average</a:t>
                </a:r>
                <a:r>
                  <a:rPr lang="en-AU" baseline="0" dirty="0" smtClean="0"/>
                  <a:t> f</a:t>
                </a:r>
                <a:r>
                  <a:rPr lang="en-AU" dirty="0" smtClean="0"/>
                  <a:t>/ml</a:t>
                </a:r>
                <a:endParaRPr lang="en-AU"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425530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Asbestos presentation data - from Akshay.xlsx]Exceedance yes no!PivotTable2</c:name>
    <c:fmtId val="1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stacked"/>
        <c:varyColors val="0"/>
        <c:ser>
          <c:idx val="0"/>
          <c:order val="0"/>
          <c:tx>
            <c:strRef>
              <c:f>'Exceedance yes no'!$B$3:$B$4</c:f>
              <c:strCache>
                <c:ptCount val="1"/>
                <c:pt idx="0">
                  <c:v>No</c:v>
                </c:pt>
              </c:strCache>
            </c:strRef>
          </c:tx>
          <c:spPr>
            <a:solidFill>
              <a:srgbClr val="92D050"/>
            </a:solidFill>
            <a:ln>
              <a:noFill/>
            </a:ln>
            <a:effectLst/>
          </c:spPr>
          <c:invertIfNegative val="0"/>
          <c:cat>
            <c:strRef>
              <c:f>'Exceedance yes no'!$A$5:$A$35</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'Exceedance yes no'!$B$5:$B$35</c:f>
              <c:numCache>
                <c:formatCode>General</c:formatCode>
                <c:ptCount val="30"/>
                <c:pt idx="0">
                  <c:v>504</c:v>
                </c:pt>
                <c:pt idx="1">
                  <c:v>1080</c:v>
                </c:pt>
                <c:pt idx="2">
                  <c:v>804</c:v>
                </c:pt>
                <c:pt idx="3">
                  <c:v>595</c:v>
                </c:pt>
                <c:pt idx="4">
                  <c:v>479</c:v>
                </c:pt>
                <c:pt idx="5">
                  <c:v>545</c:v>
                </c:pt>
                <c:pt idx="6">
                  <c:v>879</c:v>
                </c:pt>
                <c:pt idx="7">
                  <c:v>435</c:v>
                </c:pt>
                <c:pt idx="8">
                  <c:v>322</c:v>
                </c:pt>
                <c:pt idx="9">
                  <c:v>210</c:v>
                </c:pt>
                <c:pt idx="10">
                  <c:v>199</c:v>
                </c:pt>
                <c:pt idx="11">
                  <c:v>367</c:v>
                </c:pt>
                <c:pt idx="12">
                  <c:v>494</c:v>
                </c:pt>
                <c:pt idx="13">
                  <c:v>550</c:v>
                </c:pt>
                <c:pt idx="14">
                  <c:v>515</c:v>
                </c:pt>
                <c:pt idx="15">
                  <c:v>727</c:v>
                </c:pt>
                <c:pt idx="16">
                  <c:v>639</c:v>
                </c:pt>
                <c:pt idx="17">
                  <c:v>830</c:v>
                </c:pt>
                <c:pt idx="18">
                  <c:v>1157</c:v>
                </c:pt>
                <c:pt idx="19">
                  <c:v>982</c:v>
                </c:pt>
                <c:pt idx="20">
                  <c:v>1164</c:v>
                </c:pt>
                <c:pt idx="21">
                  <c:v>1498</c:v>
                </c:pt>
                <c:pt idx="22">
                  <c:v>2037</c:v>
                </c:pt>
                <c:pt idx="23">
                  <c:v>1316</c:v>
                </c:pt>
                <c:pt idx="24">
                  <c:v>1545</c:v>
                </c:pt>
                <c:pt idx="25">
                  <c:v>996</c:v>
                </c:pt>
                <c:pt idx="26">
                  <c:v>1035</c:v>
                </c:pt>
                <c:pt idx="27">
                  <c:v>1507</c:v>
                </c:pt>
                <c:pt idx="28">
                  <c:v>1547</c:v>
                </c:pt>
                <c:pt idx="29">
                  <c:v>409</c:v>
                </c:pt>
              </c:numCache>
            </c:numRef>
          </c:val>
          <c:extLst>
            <c:ext xmlns:c16="http://schemas.microsoft.com/office/drawing/2014/chart" uri="{C3380CC4-5D6E-409C-BE32-E72D297353CC}">
              <c16:uniqueId val="{00000000-DB16-4401-B858-F8FB49236CA6}"/>
            </c:ext>
          </c:extLst>
        </c:ser>
        <c:ser>
          <c:idx val="1"/>
          <c:order val="1"/>
          <c:tx>
            <c:strRef>
              <c:f>'Exceedance yes no'!$C$3:$C$4</c:f>
              <c:strCache>
                <c:ptCount val="1"/>
                <c:pt idx="0">
                  <c:v>Yes</c:v>
                </c:pt>
              </c:strCache>
            </c:strRef>
          </c:tx>
          <c:spPr>
            <a:solidFill>
              <a:srgbClr val="FF0000"/>
            </a:solidFill>
            <a:ln>
              <a:noFill/>
            </a:ln>
            <a:effectLst/>
          </c:spPr>
          <c:invertIfNegative val="0"/>
          <c:cat>
            <c:strRef>
              <c:f>'Exceedance yes no'!$A$5:$A$35</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'Exceedance yes no'!$C$5:$C$35</c:f>
              <c:numCache>
                <c:formatCode>General</c:formatCode>
                <c:ptCount val="30"/>
                <c:pt idx="0">
                  <c:v>17</c:v>
                </c:pt>
                <c:pt idx="1">
                  <c:v>45</c:v>
                </c:pt>
                <c:pt idx="2">
                  <c:v>5</c:v>
                </c:pt>
                <c:pt idx="3">
                  <c:v>14</c:v>
                </c:pt>
                <c:pt idx="4">
                  <c:v>132</c:v>
                </c:pt>
                <c:pt idx="5">
                  <c:v>17</c:v>
                </c:pt>
                <c:pt idx="6">
                  <c:v>10</c:v>
                </c:pt>
                <c:pt idx="7">
                  <c:v>5</c:v>
                </c:pt>
                <c:pt idx="8">
                  <c:v>6</c:v>
                </c:pt>
                <c:pt idx="9">
                  <c:v>4</c:v>
                </c:pt>
                <c:pt idx="10">
                  <c:v>1</c:v>
                </c:pt>
                <c:pt idx="11">
                  <c:v>1</c:v>
                </c:pt>
                <c:pt idx="12">
                  <c:v>4</c:v>
                </c:pt>
                <c:pt idx="13">
                  <c:v>1</c:v>
                </c:pt>
                <c:pt idx="14">
                  <c:v>1</c:v>
                </c:pt>
                <c:pt idx="15">
                  <c:v>3</c:v>
                </c:pt>
                <c:pt idx="16">
                  <c:v>10</c:v>
                </c:pt>
                <c:pt idx="17">
                  <c:v>5</c:v>
                </c:pt>
                <c:pt idx="18">
                  <c:v>3</c:v>
                </c:pt>
                <c:pt idx="19">
                  <c:v>3</c:v>
                </c:pt>
                <c:pt idx="20">
                  <c:v>6</c:v>
                </c:pt>
                <c:pt idx="21">
                  <c:v>1</c:v>
                </c:pt>
                <c:pt idx="22">
                  <c:v>2</c:v>
                </c:pt>
                <c:pt idx="23">
                  <c:v>5</c:v>
                </c:pt>
                <c:pt idx="24">
                  <c:v>5</c:v>
                </c:pt>
                <c:pt idx="25">
                  <c:v>4</c:v>
                </c:pt>
                <c:pt idx="26">
                  <c:v>2</c:v>
                </c:pt>
                <c:pt idx="27">
                  <c:v>3</c:v>
                </c:pt>
                <c:pt idx="28">
                  <c:v>8</c:v>
                </c:pt>
                <c:pt idx="29">
                  <c:v>2</c:v>
                </c:pt>
              </c:numCache>
            </c:numRef>
          </c:val>
          <c:extLst>
            <c:ext xmlns:c16="http://schemas.microsoft.com/office/drawing/2014/chart" uri="{C3380CC4-5D6E-409C-BE32-E72D297353CC}">
              <c16:uniqueId val="{00000001-DB16-4401-B858-F8FB49236CA6}"/>
            </c:ext>
          </c:extLst>
        </c:ser>
        <c:dLbls>
          <c:showLegendKey val="0"/>
          <c:showVal val="0"/>
          <c:showCatName val="0"/>
          <c:showSerName val="0"/>
          <c:showPercent val="0"/>
          <c:showBubbleSize val="0"/>
        </c:dLbls>
        <c:gapWidth val="95"/>
        <c:overlap val="100"/>
        <c:axId val="1197505416"/>
        <c:axId val="1197506400"/>
      </c:barChart>
      <c:catAx>
        <c:axId val="119750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506400"/>
        <c:crosses val="autoZero"/>
        <c:auto val="1"/>
        <c:lblAlgn val="ctr"/>
        <c:lblOffset val="100"/>
        <c:noMultiLvlLbl val="0"/>
      </c:catAx>
      <c:valAx>
        <c:axId val="119750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75054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Sheet2!$A$2</c:f>
              <c:strCache>
                <c:ptCount val="1"/>
                <c:pt idx="0">
                  <c:v>0-25% ES</c:v>
                </c:pt>
              </c:strCache>
            </c:strRef>
          </c:tx>
          <c:spPr>
            <a:solidFill>
              <a:srgbClr val="92D050"/>
            </a:solidFill>
            <a:ln>
              <a:noFill/>
            </a:ln>
            <a:effectLst/>
          </c:spPr>
          <c:invertIfNegative val="0"/>
          <c:cat>
            <c:strRef>
              <c:f>Sheet2!$B$1:$G$1</c:f>
              <c:strCache>
                <c:ptCount val="6"/>
                <c:pt idx="0">
                  <c:v>2014</c:v>
                </c:pt>
                <c:pt idx="1">
                  <c:v>2015</c:v>
                </c:pt>
                <c:pt idx="2">
                  <c:v>2016</c:v>
                </c:pt>
                <c:pt idx="3">
                  <c:v>2017</c:v>
                </c:pt>
                <c:pt idx="4">
                  <c:v>2018</c:v>
                </c:pt>
                <c:pt idx="5">
                  <c:v>2019</c:v>
                </c:pt>
              </c:strCache>
            </c:strRef>
          </c:cat>
          <c:val>
            <c:numRef>
              <c:f>Sheet2!$B$2:$G$2</c:f>
              <c:numCache>
                <c:formatCode>0</c:formatCode>
                <c:ptCount val="6"/>
                <c:pt idx="0">
                  <c:v>1467</c:v>
                </c:pt>
                <c:pt idx="1">
                  <c:v>966</c:v>
                </c:pt>
                <c:pt idx="2">
                  <c:v>986</c:v>
                </c:pt>
                <c:pt idx="3">
                  <c:v>1404</c:v>
                </c:pt>
                <c:pt idx="4">
                  <c:v>1368</c:v>
                </c:pt>
                <c:pt idx="5">
                  <c:v>360</c:v>
                </c:pt>
              </c:numCache>
            </c:numRef>
          </c:val>
          <c:extLst>
            <c:ext xmlns:c16="http://schemas.microsoft.com/office/drawing/2014/chart" uri="{C3380CC4-5D6E-409C-BE32-E72D297353CC}">
              <c16:uniqueId val="{00000000-4533-4CD7-A863-9ED453F610E2}"/>
            </c:ext>
          </c:extLst>
        </c:ser>
        <c:ser>
          <c:idx val="1"/>
          <c:order val="1"/>
          <c:tx>
            <c:strRef>
              <c:f>Sheet2!$A$3</c:f>
              <c:strCache>
                <c:ptCount val="1"/>
                <c:pt idx="0">
                  <c:v>26-50% ES</c:v>
                </c:pt>
              </c:strCache>
            </c:strRef>
          </c:tx>
          <c:spPr>
            <a:solidFill>
              <a:srgbClr val="FFC000"/>
            </a:solidFill>
            <a:ln>
              <a:noFill/>
            </a:ln>
            <a:effectLst/>
          </c:spPr>
          <c:invertIfNegative val="0"/>
          <c:cat>
            <c:strRef>
              <c:f>Sheet2!$B$1:$G$1</c:f>
              <c:strCache>
                <c:ptCount val="6"/>
                <c:pt idx="0">
                  <c:v>2014</c:v>
                </c:pt>
                <c:pt idx="1">
                  <c:v>2015</c:v>
                </c:pt>
                <c:pt idx="2">
                  <c:v>2016</c:v>
                </c:pt>
                <c:pt idx="3">
                  <c:v>2017</c:v>
                </c:pt>
                <c:pt idx="4">
                  <c:v>2018</c:v>
                </c:pt>
                <c:pt idx="5">
                  <c:v>2019</c:v>
                </c:pt>
              </c:strCache>
            </c:strRef>
          </c:cat>
          <c:val>
            <c:numRef>
              <c:f>Sheet2!$B$3:$G$3</c:f>
              <c:numCache>
                <c:formatCode>0</c:formatCode>
                <c:ptCount val="6"/>
                <c:pt idx="0">
                  <c:v>49</c:v>
                </c:pt>
                <c:pt idx="1">
                  <c:v>24</c:v>
                </c:pt>
                <c:pt idx="2">
                  <c:v>40</c:v>
                </c:pt>
                <c:pt idx="3">
                  <c:v>87</c:v>
                </c:pt>
                <c:pt idx="4">
                  <c:v>138</c:v>
                </c:pt>
                <c:pt idx="5">
                  <c:v>38</c:v>
                </c:pt>
              </c:numCache>
            </c:numRef>
          </c:val>
          <c:extLst>
            <c:ext xmlns:c16="http://schemas.microsoft.com/office/drawing/2014/chart" uri="{C3380CC4-5D6E-409C-BE32-E72D297353CC}">
              <c16:uniqueId val="{00000001-4533-4CD7-A863-9ED453F610E2}"/>
            </c:ext>
          </c:extLst>
        </c:ser>
        <c:ser>
          <c:idx val="2"/>
          <c:order val="2"/>
          <c:tx>
            <c:strRef>
              <c:f>Sheet2!$A$4</c:f>
              <c:strCache>
                <c:ptCount val="1"/>
                <c:pt idx="0">
                  <c:v>51-75% ES</c:v>
                </c:pt>
              </c:strCache>
            </c:strRef>
          </c:tx>
          <c:spPr>
            <a:solidFill>
              <a:srgbClr val="0070C0"/>
            </a:solidFill>
            <a:ln>
              <a:noFill/>
            </a:ln>
            <a:effectLst/>
          </c:spPr>
          <c:invertIfNegative val="0"/>
          <c:cat>
            <c:strRef>
              <c:f>Sheet2!$B$1:$G$1</c:f>
              <c:strCache>
                <c:ptCount val="6"/>
                <c:pt idx="0">
                  <c:v>2014</c:v>
                </c:pt>
                <c:pt idx="1">
                  <c:v>2015</c:v>
                </c:pt>
                <c:pt idx="2">
                  <c:v>2016</c:v>
                </c:pt>
                <c:pt idx="3">
                  <c:v>2017</c:v>
                </c:pt>
                <c:pt idx="4">
                  <c:v>2018</c:v>
                </c:pt>
                <c:pt idx="5">
                  <c:v>2019</c:v>
                </c:pt>
              </c:strCache>
            </c:strRef>
          </c:cat>
          <c:val>
            <c:numRef>
              <c:f>Sheet2!$B$4:$G$4</c:f>
              <c:numCache>
                <c:formatCode>0</c:formatCode>
                <c:ptCount val="6"/>
                <c:pt idx="0">
                  <c:v>3</c:v>
                </c:pt>
                <c:pt idx="1">
                  <c:v>2</c:v>
                </c:pt>
                <c:pt idx="2">
                  <c:v>2</c:v>
                </c:pt>
                <c:pt idx="3">
                  <c:v>7</c:v>
                </c:pt>
                <c:pt idx="4">
                  <c:v>25</c:v>
                </c:pt>
                <c:pt idx="5">
                  <c:v>7</c:v>
                </c:pt>
              </c:numCache>
            </c:numRef>
          </c:val>
          <c:extLst>
            <c:ext xmlns:c16="http://schemas.microsoft.com/office/drawing/2014/chart" uri="{C3380CC4-5D6E-409C-BE32-E72D297353CC}">
              <c16:uniqueId val="{00000002-4533-4CD7-A863-9ED453F610E2}"/>
            </c:ext>
          </c:extLst>
        </c:ser>
        <c:ser>
          <c:idx val="3"/>
          <c:order val="3"/>
          <c:tx>
            <c:strRef>
              <c:f>Sheet2!$A$5</c:f>
              <c:strCache>
                <c:ptCount val="1"/>
                <c:pt idx="0">
                  <c:v>76-100% ES</c:v>
                </c:pt>
              </c:strCache>
            </c:strRef>
          </c:tx>
          <c:spPr>
            <a:solidFill>
              <a:schemeClr val="accent6">
                <a:lumMod val="40000"/>
                <a:lumOff val="60000"/>
              </a:schemeClr>
            </a:solidFill>
            <a:ln>
              <a:noFill/>
            </a:ln>
            <a:effectLst/>
          </c:spPr>
          <c:invertIfNegative val="0"/>
          <c:cat>
            <c:strRef>
              <c:f>Sheet2!$B$1:$G$1</c:f>
              <c:strCache>
                <c:ptCount val="6"/>
                <c:pt idx="0">
                  <c:v>2014</c:v>
                </c:pt>
                <c:pt idx="1">
                  <c:v>2015</c:v>
                </c:pt>
                <c:pt idx="2">
                  <c:v>2016</c:v>
                </c:pt>
                <c:pt idx="3">
                  <c:v>2017</c:v>
                </c:pt>
                <c:pt idx="4">
                  <c:v>2018</c:v>
                </c:pt>
                <c:pt idx="5">
                  <c:v>2019</c:v>
                </c:pt>
              </c:strCache>
            </c:strRef>
          </c:cat>
          <c:val>
            <c:numRef>
              <c:f>Sheet2!$B$5:$G$5</c:f>
              <c:numCache>
                <c:formatCode>0</c:formatCode>
                <c:ptCount val="6"/>
                <c:pt idx="0">
                  <c:v>27</c:v>
                </c:pt>
                <c:pt idx="1">
                  <c:v>5</c:v>
                </c:pt>
                <c:pt idx="2">
                  <c:v>7</c:v>
                </c:pt>
                <c:pt idx="3">
                  <c:v>9</c:v>
                </c:pt>
                <c:pt idx="4">
                  <c:v>15</c:v>
                </c:pt>
                <c:pt idx="5">
                  <c:v>4</c:v>
                </c:pt>
              </c:numCache>
            </c:numRef>
          </c:val>
          <c:extLst>
            <c:ext xmlns:c16="http://schemas.microsoft.com/office/drawing/2014/chart" uri="{C3380CC4-5D6E-409C-BE32-E72D297353CC}">
              <c16:uniqueId val="{00000003-4533-4CD7-A863-9ED453F610E2}"/>
            </c:ext>
          </c:extLst>
        </c:ser>
        <c:ser>
          <c:idx val="4"/>
          <c:order val="4"/>
          <c:tx>
            <c:strRef>
              <c:f>Sheet2!$A$6</c:f>
              <c:strCache>
                <c:ptCount val="1"/>
                <c:pt idx="0">
                  <c:v>&gt;100% ES</c:v>
                </c:pt>
              </c:strCache>
            </c:strRef>
          </c:tx>
          <c:spPr>
            <a:solidFill>
              <a:srgbClr val="FF0000"/>
            </a:solidFill>
            <a:ln>
              <a:noFill/>
            </a:ln>
            <a:effectLst/>
          </c:spPr>
          <c:invertIfNegative val="0"/>
          <c:cat>
            <c:strRef>
              <c:f>Sheet2!$B$1:$G$1</c:f>
              <c:strCache>
                <c:ptCount val="6"/>
                <c:pt idx="0">
                  <c:v>2014</c:v>
                </c:pt>
                <c:pt idx="1">
                  <c:v>2015</c:v>
                </c:pt>
                <c:pt idx="2">
                  <c:v>2016</c:v>
                </c:pt>
                <c:pt idx="3">
                  <c:v>2017</c:v>
                </c:pt>
                <c:pt idx="4">
                  <c:v>2018</c:v>
                </c:pt>
                <c:pt idx="5">
                  <c:v>2019</c:v>
                </c:pt>
              </c:strCache>
            </c:strRef>
          </c:cat>
          <c:val>
            <c:numRef>
              <c:f>Sheet2!$B$6:$G$6</c:f>
              <c:numCache>
                <c:formatCode>0</c:formatCode>
                <c:ptCount val="6"/>
                <c:pt idx="0">
                  <c:v>4</c:v>
                </c:pt>
                <c:pt idx="1">
                  <c:v>3</c:v>
                </c:pt>
                <c:pt idx="2">
                  <c:v>2</c:v>
                </c:pt>
                <c:pt idx="3">
                  <c:v>3</c:v>
                </c:pt>
                <c:pt idx="4">
                  <c:v>8</c:v>
                </c:pt>
                <c:pt idx="5">
                  <c:v>2</c:v>
                </c:pt>
              </c:numCache>
            </c:numRef>
          </c:val>
          <c:extLst>
            <c:ext xmlns:c16="http://schemas.microsoft.com/office/drawing/2014/chart" uri="{C3380CC4-5D6E-409C-BE32-E72D297353CC}">
              <c16:uniqueId val="{00000004-4533-4CD7-A863-9ED453F610E2}"/>
            </c:ext>
          </c:extLst>
        </c:ser>
        <c:dLbls>
          <c:showLegendKey val="0"/>
          <c:showVal val="0"/>
          <c:showCatName val="0"/>
          <c:showSerName val="0"/>
          <c:showPercent val="0"/>
          <c:showBubbleSize val="0"/>
        </c:dLbls>
        <c:gapWidth val="95"/>
        <c:overlap val="100"/>
        <c:axId val="595946208"/>
        <c:axId val="595938992"/>
      </c:barChart>
      <c:catAx>
        <c:axId val="59594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938992"/>
        <c:crosses val="autoZero"/>
        <c:auto val="1"/>
        <c:lblAlgn val="ctr"/>
        <c:lblOffset val="100"/>
        <c:noMultiLvlLbl val="0"/>
      </c:catAx>
      <c:valAx>
        <c:axId val="595938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AU" sz="1050"/>
                  <a:t>Number</a:t>
                </a:r>
                <a:r>
                  <a:rPr lang="en-AU" sz="1050" baseline="0"/>
                  <a:t> of samples submitted</a:t>
                </a:r>
                <a:endParaRPr lang="en-AU" sz="105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5946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C5DBD-55DB-4392-899B-014B8305FB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E68011-1C3F-4D5E-A4F8-1DC70BC62358}">
      <dgm:prSet custT="1"/>
      <dgm:spPr>
        <a:solidFill>
          <a:schemeClr val="accent1">
            <a:lumMod val="50000"/>
          </a:schemeClr>
        </a:solidFill>
      </dgm:spPr>
      <dgm:t>
        <a:bodyPr/>
        <a:lstStyle/>
        <a:p>
          <a:pPr rtl="0"/>
          <a:r>
            <a:rPr lang="en-AU" sz="2000" dirty="0" smtClean="0"/>
            <a:t>100 BC</a:t>
          </a:r>
          <a:endParaRPr lang="en-AU" sz="2000" dirty="0"/>
        </a:p>
      </dgm:t>
    </dgm:pt>
    <dgm:pt modelId="{26DB6868-A534-4EEE-BC70-F539121A5BCE}" type="parTrans" cxnId="{58FDF1C3-A24C-4D5E-A934-8A56513069C1}">
      <dgm:prSet/>
      <dgm:spPr/>
      <dgm:t>
        <a:bodyPr/>
        <a:lstStyle/>
        <a:p>
          <a:endParaRPr lang="en-US"/>
        </a:p>
      </dgm:t>
    </dgm:pt>
    <dgm:pt modelId="{1A9308F4-6E58-45BC-A6F3-1275EAC98931}" type="sibTrans" cxnId="{58FDF1C3-A24C-4D5E-A934-8A56513069C1}">
      <dgm:prSet/>
      <dgm:spPr/>
      <dgm:t>
        <a:bodyPr/>
        <a:lstStyle/>
        <a:p>
          <a:endParaRPr lang="en-US"/>
        </a:p>
      </dgm:t>
    </dgm:pt>
    <dgm:pt modelId="{5AACBB85-BB11-4561-ADFA-A9E2C2D3070E}">
      <dgm:prSet custT="1"/>
      <dgm:spPr>
        <a:solidFill>
          <a:schemeClr val="accent1">
            <a:lumMod val="50000"/>
          </a:schemeClr>
        </a:solidFill>
      </dgm:spPr>
      <dgm:t>
        <a:bodyPr/>
        <a:lstStyle/>
        <a:p>
          <a:pPr rtl="0"/>
          <a:r>
            <a:rPr lang="en-AU" sz="2000" dirty="0" smtClean="0"/>
            <a:t>Late 1800s</a:t>
          </a:r>
          <a:endParaRPr lang="en-AU" sz="2000" dirty="0"/>
        </a:p>
      </dgm:t>
    </dgm:pt>
    <dgm:pt modelId="{583ACA4D-9D3B-4922-83B2-6C3604BFA612}" type="parTrans" cxnId="{DC29630B-8571-47FB-9EB4-73DD7C957265}">
      <dgm:prSet/>
      <dgm:spPr/>
      <dgm:t>
        <a:bodyPr/>
        <a:lstStyle/>
        <a:p>
          <a:endParaRPr lang="en-US"/>
        </a:p>
      </dgm:t>
    </dgm:pt>
    <dgm:pt modelId="{778FA284-6A7C-4DB3-98FB-9B50FAFBE9A4}" type="sibTrans" cxnId="{DC29630B-8571-47FB-9EB4-73DD7C957265}">
      <dgm:prSet/>
      <dgm:spPr/>
      <dgm:t>
        <a:bodyPr/>
        <a:lstStyle/>
        <a:p>
          <a:endParaRPr lang="en-US"/>
        </a:p>
      </dgm:t>
    </dgm:pt>
    <dgm:pt modelId="{F4B24AF9-DF2A-49F2-90A0-93A836A10D80}">
      <dgm:prSet custT="1"/>
      <dgm:spPr>
        <a:solidFill>
          <a:schemeClr val="accent1">
            <a:lumMod val="50000"/>
          </a:schemeClr>
        </a:solidFill>
      </dgm:spPr>
      <dgm:t>
        <a:bodyPr/>
        <a:lstStyle/>
        <a:p>
          <a:pPr rtl="0"/>
          <a:r>
            <a:rPr lang="en-AU" sz="2000" dirty="0" smtClean="0"/>
            <a:t>1880s</a:t>
          </a:r>
          <a:endParaRPr lang="en-AU" sz="2000" dirty="0"/>
        </a:p>
      </dgm:t>
    </dgm:pt>
    <dgm:pt modelId="{B4E5A832-98B9-472A-9988-802A2406D9FA}" type="parTrans" cxnId="{67DBFDF0-9DD1-4BEB-991F-8D82A0461CB6}">
      <dgm:prSet/>
      <dgm:spPr/>
      <dgm:t>
        <a:bodyPr/>
        <a:lstStyle/>
        <a:p>
          <a:endParaRPr lang="en-US"/>
        </a:p>
      </dgm:t>
    </dgm:pt>
    <dgm:pt modelId="{1E94CE69-FA45-4AF8-A976-63839665FF23}" type="sibTrans" cxnId="{67DBFDF0-9DD1-4BEB-991F-8D82A0461CB6}">
      <dgm:prSet/>
      <dgm:spPr/>
      <dgm:t>
        <a:bodyPr/>
        <a:lstStyle/>
        <a:p>
          <a:endParaRPr lang="en-US"/>
        </a:p>
      </dgm:t>
    </dgm:pt>
    <dgm:pt modelId="{5B1E2F98-F29B-40C7-B982-FE6954B43367}">
      <dgm:prSet custT="1"/>
      <dgm:spPr>
        <a:solidFill>
          <a:schemeClr val="accent1">
            <a:lumMod val="50000"/>
          </a:schemeClr>
        </a:solidFill>
      </dgm:spPr>
      <dgm:t>
        <a:bodyPr/>
        <a:lstStyle/>
        <a:p>
          <a:pPr rtl="0"/>
          <a:r>
            <a:rPr lang="en-AU" sz="2000" dirty="0" smtClean="0"/>
            <a:t>1927</a:t>
          </a:r>
          <a:endParaRPr lang="en-AU" sz="2000" dirty="0"/>
        </a:p>
      </dgm:t>
    </dgm:pt>
    <dgm:pt modelId="{E3A39816-BA76-4B78-8CEB-33C0EFE3EEA8}" type="parTrans" cxnId="{0EAB7424-AFD0-40AA-B601-BDDF76956982}">
      <dgm:prSet/>
      <dgm:spPr/>
      <dgm:t>
        <a:bodyPr/>
        <a:lstStyle/>
        <a:p>
          <a:endParaRPr lang="en-US"/>
        </a:p>
      </dgm:t>
    </dgm:pt>
    <dgm:pt modelId="{353D6079-6AF1-4F97-B57C-AF99FD539931}" type="sibTrans" cxnId="{0EAB7424-AFD0-40AA-B601-BDDF76956982}">
      <dgm:prSet/>
      <dgm:spPr/>
      <dgm:t>
        <a:bodyPr/>
        <a:lstStyle/>
        <a:p>
          <a:endParaRPr lang="en-US"/>
        </a:p>
      </dgm:t>
    </dgm:pt>
    <dgm:pt modelId="{EF346A9D-7E89-4EBD-81F7-C7422A57A32F}">
      <dgm:prSet custT="1"/>
      <dgm:spPr>
        <a:solidFill>
          <a:schemeClr val="accent1">
            <a:lumMod val="50000"/>
          </a:schemeClr>
        </a:solidFill>
      </dgm:spPr>
      <dgm:t>
        <a:bodyPr/>
        <a:lstStyle/>
        <a:p>
          <a:pPr rtl="0"/>
          <a:r>
            <a:rPr lang="en-AU" sz="2000" dirty="0" smtClean="0"/>
            <a:t>1940</a:t>
          </a:r>
          <a:endParaRPr lang="en-AU" sz="2000" dirty="0"/>
        </a:p>
      </dgm:t>
    </dgm:pt>
    <dgm:pt modelId="{1F973CA2-E7DC-44E0-881F-ED0EB964532B}" type="parTrans" cxnId="{868F2ED3-08E9-4564-AF9B-B2E6F7FD5761}">
      <dgm:prSet/>
      <dgm:spPr/>
      <dgm:t>
        <a:bodyPr/>
        <a:lstStyle/>
        <a:p>
          <a:endParaRPr lang="en-US"/>
        </a:p>
      </dgm:t>
    </dgm:pt>
    <dgm:pt modelId="{F4BEC407-8BE3-4B90-AD7B-4E4C61CA7E2C}" type="sibTrans" cxnId="{868F2ED3-08E9-4564-AF9B-B2E6F7FD5761}">
      <dgm:prSet/>
      <dgm:spPr/>
      <dgm:t>
        <a:bodyPr/>
        <a:lstStyle/>
        <a:p>
          <a:endParaRPr lang="en-US"/>
        </a:p>
      </dgm:t>
    </dgm:pt>
    <dgm:pt modelId="{8BD23177-4782-4F05-A0FA-F8BA5A949A9A}">
      <dgm:prSet custT="1"/>
      <dgm:spPr>
        <a:solidFill>
          <a:schemeClr val="accent1">
            <a:lumMod val="50000"/>
          </a:schemeClr>
        </a:solidFill>
      </dgm:spPr>
      <dgm:t>
        <a:bodyPr/>
        <a:lstStyle/>
        <a:p>
          <a:pPr rtl="0"/>
          <a:r>
            <a:rPr lang="en-AU" sz="2000" dirty="0" smtClean="0"/>
            <a:t>1944</a:t>
          </a:r>
          <a:endParaRPr lang="en-AU" sz="2000" dirty="0"/>
        </a:p>
      </dgm:t>
    </dgm:pt>
    <dgm:pt modelId="{DAADAEA6-2D17-49BA-8D1F-5870BACB3EA1}" type="parTrans" cxnId="{198F97EE-B75B-4CF0-8741-0CCE419445BC}">
      <dgm:prSet/>
      <dgm:spPr/>
      <dgm:t>
        <a:bodyPr/>
        <a:lstStyle/>
        <a:p>
          <a:endParaRPr lang="en-US"/>
        </a:p>
      </dgm:t>
    </dgm:pt>
    <dgm:pt modelId="{D96B820B-33DA-4035-8A5A-F8B83F82C913}" type="sibTrans" cxnId="{198F97EE-B75B-4CF0-8741-0CCE419445BC}">
      <dgm:prSet/>
      <dgm:spPr/>
      <dgm:t>
        <a:bodyPr/>
        <a:lstStyle/>
        <a:p>
          <a:endParaRPr lang="en-US"/>
        </a:p>
      </dgm:t>
    </dgm:pt>
    <dgm:pt modelId="{87272D68-9A0E-473B-9F28-69960D2EFD5A}">
      <dgm:prSet custT="1"/>
      <dgm:spPr>
        <a:solidFill>
          <a:schemeClr val="accent1">
            <a:lumMod val="50000"/>
          </a:schemeClr>
        </a:solidFill>
      </dgm:spPr>
      <dgm:t>
        <a:bodyPr/>
        <a:lstStyle/>
        <a:p>
          <a:pPr rtl="0"/>
          <a:r>
            <a:rPr lang="en-AU" sz="2000" dirty="0" smtClean="0"/>
            <a:t>1959</a:t>
          </a:r>
          <a:endParaRPr lang="en-AU" sz="2000" dirty="0"/>
        </a:p>
      </dgm:t>
    </dgm:pt>
    <dgm:pt modelId="{05C323EA-68AB-4E38-A6D9-781034DC1A53}" type="parTrans" cxnId="{AA7535FD-6E0F-467A-8171-7C7DEC438E6E}">
      <dgm:prSet/>
      <dgm:spPr/>
      <dgm:t>
        <a:bodyPr/>
        <a:lstStyle/>
        <a:p>
          <a:endParaRPr lang="en-US"/>
        </a:p>
      </dgm:t>
    </dgm:pt>
    <dgm:pt modelId="{B4C84E5B-1107-444D-B91A-F85ADC7034A3}" type="sibTrans" cxnId="{AA7535FD-6E0F-467A-8171-7C7DEC438E6E}">
      <dgm:prSet/>
      <dgm:spPr/>
      <dgm:t>
        <a:bodyPr/>
        <a:lstStyle/>
        <a:p>
          <a:endParaRPr lang="en-US"/>
        </a:p>
      </dgm:t>
    </dgm:pt>
    <dgm:pt modelId="{01A745DA-DC0B-4A1D-BF89-1752B88211B8}">
      <dgm:prSet custT="1"/>
      <dgm:spPr>
        <a:solidFill>
          <a:schemeClr val="accent1">
            <a:lumMod val="50000"/>
          </a:schemeClr>
        </a:solidFill>
      </dgm:spPr>
      <dgm:t>
        <a:bodyPr/>
        <a:lstStyle/>
        <a:p>
          <a:pPr rtl="0"/>
          <a:r>
            <a:rPr lang="en-AU" sz="2000" dirty="0" smtClean="0"/>
            <a:t>1960</a:t>
          </a:r>
          <a:endParaRPr lang="en-AU" sz="2000" dirty="0"/>
        </a:p>
      </dgm:t>
    </dgm:pt>
    <dgm:pt modelId="{DDD32570-B490-4C2A-ADE6-2948F8F3F884}" type="parTrans" cxnId="{4C1E32D7-2A7F-4995-80D7-706AA21F90DA}">
      <dgm:prSet/>
      <dgm:spPr/>
      <dgm:t>
        <a:bodyPr/>
        <a:lstStyle/>
        <a:p>
          <a:endParaRPr lang="en-US"/>
        </a:p>
      </dgm:t>
    </dgm:pt>
    <dgm:pt modelId="{FBE22392-4424-4CFF-9A4B-3A83719E3B1C}" type="sibTrans" cxnId="{4C1E32D7-2A7F-4995-80D7-706AA21F90DA}">
      <dgm:prSet/>
      <dgm:spPr/>
      <dgm:t>
        <a:bodyPr/>
        <a:lstStyle/>
        <a:p>
          <a:endParaRPr lang="en-US"/>
        </a:p>
      </dgm:t>
    </dgm:pt>
    <dgm:pt modelId="{A456D956-ABCB-441B-876B-688E74244A63}">
      <dgm:prSet custT="1"/>
      <dgm:spPr>
        <a:solidFill>
          <a:schemeClr val="accent1">
            <a:lumMod val="50000"/>
          </a:schemeClr>
        </a:solidFill>
      </dgm:spPr>
      <dgm:t>
        <a:bodyPr/>
        <a:lstStyle/>
        <a:p>
          <a:pPr rtl="0"/>
          <a:r>
            <a:rPr lang="en-AU" sz="2000" dirty="0" smtClean="0"/>
            <a:t>1966</a:t>
          </a:r>
          <a:endParaRPr lang="en-AU" sz="2000" dirty="0"/>
        </a:p>
      </dgm:t>
    </dgm:pt>
    <dgm:pt modelId="{69808743-4743-4847-8027-386E97B50109}" type="parTrans" cxnId="{A8DF73C1-11BA-435F-9F78-4591FE38591D}">
      <dgm:prSet/>
      <dgm:spPr/>
      <dgm:t>
        <a:bodyPr/>
        <a:lstStyle/>
        <a:p>
          <a:endParaRPr lang="en-US"/>
        </a:p>
      </dgm:t>
    </dgm:pt>
    <dgm:pt modelId="{CDBEA59D-8D32-4792-AA1A-04D0ABB7D77E}" type="sibTrans" cxnId="{A8DF73C1-11BA-435F-9F78-4591FE38591D}">
      <dgm:prSet/>
      <dgm:spPr/>
      <dgm:t>
        <a:bodyPr/>
        <a:lstStyle/>
        <a:p>
          <a:endParaRPr lang="en-US"/>
        </a:p>
      </dgm:t>
    </dgm:pt>
    <dgm:pt modelId="{31A61A32-2677-429A-9559-349AC8A0FC41}">
      <dgm:prSet custT="1"/>
      <dgm:spPr/>
      <dgm:t>
        <a:bodyPr/>
        <a:lstStyle/>
        <a:p>
          <a:pPr rtl="0"/>
          <a:r>
            <a:rPr lang="en-AU" sz="1800" dirty="0" smtClean="0"/>
            <a:t>Roman historian identifies slaves grow sick and die when weaving asbestos cloth</a:t>
          </a:r>
          <a:endParaRPr lang="en-AU" sz="1800" dirty="0"/>
        </a:p>
      </dgm:t>
    </dgm:pt>
    <dgm:pt modelId="{A9446BD4-B374-4DDD-80DA-57BE669F9BDF}" type="parTrans" cxnId="{168EE179-375F-45F1-9218-DB2002FFA087}">
      <dgm:prSet/>
      <dgm:spPr/>
      <dgm:t>
        <a:bodyPr/>
        <a:lstStyle/>
        <a:p>
          <a:endParaRPr lang="en-US"/>
        </a:p>
      </dgm:t>
    </dgm:pt>
    <dgm:pt modelId="{85F3B49E-26C1-492B-80C0-E873EACD4977}" type="sibTrans" cxnId="{168EE179-375F-45F1-9218-DB2002FFA087}">
      <dgm:prSet/>
      <dgm:spPr/>
      <dgm:t>
        <a:bodyPr/>
        <a:lstStyle/>
        <a:p>
          <a:endParaRPr lang="en-US"/>
        </a:p>
      </dgm:t>
    </dgm:pt>
    <dgm:pt modelId="{6C70DDB3-5CEE-452F-874C-FBFF577F2DBC}">
      <dgm:prSet custT="1"/>
      <dgm:spPr/>
      <dgm:t>
        <a:bodyPr/>
        <a:lstStyle/>
        <a:p>
          <a:pPr rtl="0"/>
          <a:r>
            <a:rPr lang="en-AU" sz="1800" smtClean="0"/>
            <a:t>industrial </a:t>
          </a:r>
          <a:r>
            <a:rPr lang="en-AU" sz="1800" dirty="0" smtClean="0"/>
            <a:t>revolution, increase in use of asbestos products</a:t>
          </a:r>
          <a:endParaRPr lang="en-AU" sz="1800" dirty="0"/>
        </a:p>
      </dgm:t>
    </dgm:pt>
    <dgm:pt modelId="{8B80CAFD-743D-452A-9C37-13CF8156E174}" type="parTrans" cxnId="{A58057E8-1C90-4C59-B408-DE481DA11626}">
      <dgm:prSet/>
      <dgm:spPr/>
      <dgm:t>
        <a:bodyPr/>
        <a:lstStyle/>
        <a:p>
          <a:endParaRPr lang="en-US"/>
        </a:p>
      </dgm:t>
    </dgm:pt>
    <dgm:pt modelId="{6C50C285-EC18-42F4-895C-EF87760BB09A}" type="sibTrans" cxnId="{A58057E8-1C90-4C59-B408-DE481DA11626}">
      <dgm:prSet/>
      <dgm:spPr/>
      <dgm:t>
        <a:bodyPr/>
        <a:lstStyle/>
        <a:p>
          <a:endParaRPr lang="en-US"/>
        </a:p>
      </dgm:t>
    </dgm:pt>
    <dgm:pt modelId="{4DEFC442-96AD-4890-AE75-C05D28A308C4}">
      <dgm:prSet custT="1"/>
      <dgm:spPr/>
      <dgm:t>
        <a:bodyPr/>
        <a:lstStyle/>
        <a:p>
          <a:pPr rtl="0"/>
          <a:r>
            <a:rPr lang="en-AU" sz="1800" dirty="0" smtClean="0"/>
            <a:t>First asbestos mine begins operating in Australia – Jones Creek NSW</a:t>
          </a:r>
          <a:endParaRPr lang="en-AU" sz="1800" dirty="0"/>
        </a:p>
      </dgm:t>
    </dgm:pt>
    <dgm:pt modelId="{3DBD5426-A972-418C-9B0A-739858C4E140}" type="parTrans" cxnId="{A558C9A1-A0CF-41EA-93B6-34F0FB176EF4}">
      <dgm:prSet/>
      <dgm:spPr/>
      <dgm:t>
        <a:bodyPr/>
        <a:lstStyle/>
        <a:p>
          <a:endParaRPr lang="en-US"/>
        </a:p>
      </dgm:t>
    </dgm:pt>
    <dgm:pt modelId="{26CC9E0A-8E08-4EF8-B7D5-6EF2DECD5ACA}" type="sibTrans" cxnId="{A558C9A1-A0CF-41EA-93B6-34F0FB176EF4}">
      <dgm:prSet/>
      <dgm:spPr/>
      <dgm:t>
        <a:bodyPr/>
        <a:lstStyle/>
        <a:p>
          <a:endParaRPr lang="en-US"/>
        </a:p>
      </dgm:t>
    </dgm:pt>
    <dgm:pt modelId="{88066C76-A6D5-43DA-B109-0195AD6A7061}">
      <dgm:prSet custT="1"/>
      <dgm:spPr/>
      <dgm:t>
        <a:bodyPr/>
        <a:lstStyle/>
        <a:p>
          <a:pPr rtl="0"/>
          <a:r>
            <a:rPr lang="en-AU" sz="1800" smtClean="0"/>
            <a:t>Asbestosis </a:t>
          </a:r>
          <a:r>
            <a:rPr lang="en-AU" sz="1800" dirty="0" smtClean="0"/>
            <a:t>given it’s name</a:t>
          </a:r>
          <a:endParaRPr lang="en-AU" sz="1800" dirty="0"/>
        </a:p>
      </dgm:t>
    </dgm:pt>
    <dgm:pt modelId="{8E004B3A-7254-454E-8B26-764E2A948ACC}" type="parTrans" cxnId="{EDCB0A3C-78BA-42C1-9E96-71DE443AE935}">
      <dgm:prSet/>
      <dgm:spPr/>
      <dgm:t>
        <a:bodyPr/>
        <a:lstStyle/>
        <a:p>
          <a:endParaRPr lang="en-US"/>
        </a:p>
      </dgm:t>
    </dgm:pt>
    <dgm:pt modelId="{00B15571-C89E-40C9-8FE8-511B459766E2}" type="sibTrans" cxnId="{EDCB0A3C-78BA-42C1-9E96-71DE443AE935}">
      <dgm:prSet/>
      <dgm:spPr/>
      <dgm:t>
        <a:bodyPr/>
        <a:lstStyle/>
        <a:p>
          <a:endParaRPr lang="en-US"/>
        </a:p>
      </dgm:t>
    </dgm:pt>
    <dgm:pt modelId="{19A18C99-9F45-4561-8E11-35047AB80ADA}">
      <dgm:prSet custT="1"/>
      <dgm:spPr/>
      <dgm:t>
        <a:bodyPr/>
        <a:lstStyle/>
        <a:p>
          <a:pPr rtl="0"/>
          <a:r>
            <a:rPr lang="en-AU" sz="1800" smtClean="0"/>
            <a:t>Mining </a:t>
          </a:r>
          <a:r>
            <a:rPr lang="en-AU" sz="1800" dirty="0" smtClean="0"/>
            <a:t>begins at Wittenoom with the plant opening in 1943</a:t>
          </a:r>
          <a:endParaRPr lang="en-AU" sz="1800" dirty="0"/>
        </a:p>
      </dgm:t>
    </dgm:pt>
    <dgm:pt modelId="{E563A2AA-46F3-45CB-B4ED-3AD9E9B2C618}" type="parTrans" cxnId="{C47D9643-E7E9-429A-AD84-047C78B9BC2F}">
      <dgm:prSet/>
      <dgm:spPr/>
      <dgm:t>
        <a:bodyPr/>
        <a:lstStyle/>
        <a:p>
          <a:endParaRPr lang="en-US"/>
        </a:p>
      </dgm:t>
    </dgm:pt>
    <dgm:pt modelId="{5F1F103A-56DB-4E18-826F-B0DFC7A9A72D}" type="sibTrans" cxnId="{C47D9643-E7E9-429A-AD84-047C78B9BC2F}">
      <dgm:prSet/>
      <dgm:spPr/>
      <dgm:t>
        <a:bodyPr/>
        <a:lstStyle/>
        <a:p>
          <a:endParaRPr lang="en-US"/>
        </a:p>
      </dgm:t>
    </dgm:pt>
    <dgm:pt modelId="{CA9D1DB8-9B9A-49AD-B515-B88448B3656A}">
      <dgm:prSet custT="1"/>
      <dgm:spPr/>
      <dgm:t>
        <a:bodyPr/>
        <a:lstStyle/>
        <a:p>
          <a:pPr rtl="0"/>
          <a:r>
            <a:rPr lang="en-AU" sz="1800" smtClean="0"/>
            <a:t>First </a:t>
          </a:r>
          <a:r>
            <a:rPr lang="en-AU" sz="1800" dirty="0" smtClean="0"/>
            <a:t>warning of a problem at Wittenoom</a:t>
          </a:r>
          <a:endParaRPr lang="en-AU" sz="1800" dirty="0"/>
        </a:p>
      </dgm:t>
    </dgm:pt>
    <dgm:pt modelId="{AB9D2DBA-95CD-41EF-BC39-49EA257623CC}" type="parTrans" cxnId="{2B0501FC-CFBB-4109-8084-D2DB34DF8309}">
      <dgm:prSet/>
      <dgm:spPr/>
      <dgm:t>
        <a:bodyPr/>
        <a:lstStyle/>
        <a:p>
          <a:endParaRPr lang="en-US"/>
        </a:p>
      </dgm:t>
    </dgm:pt>
    <dgm:pt modelId="{EF64BA86-693B-4C6F-98C2-708E6DF6A79D}" type="sibTrans" cxnId="{2B0501FC-CFBB-4109-8084-D2DB34DF8309}">
      <dgm:prSet/>
      <dgm:spPr/>
      <dgm:t>
        <a:bodyPr/>
        <a:lstStyle/>
        <a:p>
          <a:endParaRPr lang="en-US"/>
        </a:p>
      </dgm:t>
    </dgm:pt>
    <dgm:pt modelId="{D0551F73-A212-475C-B87D-211BCDF6F186}">
      <dgm:prSet custT="1"/>
      <dgm:spPr/>
      <dgm:t>
        <a:bodyPr/>
        <a:lstStyle/>
        <a:p>
          <a:pPr rtl="0"/>
          <a:r>
            <a:rPr lang="en-AU" sz="1800" smtClean="0"/>
            <a:t>6 </a:t>
          </a:r>
          <a:r>
            <a:rPr lang="en-AU" sz="1800" dirty="0" smtClean="0"/>
            <a:t>cases of lung disease for Wittenoom workers confirmed</a:t>
          </a:r>
          <a:endParaRPr lang="en-AU" sz="1800" dirty="0"/>
        </a:p>
      </dgm:t>
    </dgm:pt>
    <dgm:pt modelId="{0C2B4CAB-BB69-4FD3-82DC-4A70974CA38A}" type="parTrans" cxnId="{B3118EFB-E19A-4038-9515-7BBE81A59B96}">
      <dgm:prSet/>
      <dgm:spPr/>
      <dgm:t>
        <a:bodyPr/>
        <a:lstStyle/>
        <a:p>
          <a:endParaRPr lang="en-US"/>
        </a:p>
      </dgm:t>
    </dgm:pt>
    <dgm:pt modelId="{B5401B3B-53EA-491B-83DB-9952C8DE43CF}" type="sibTrans" cxnId="{B3118EFB-E19A-4038-9515-7BBE81A59B96}">
      <dgm:prSet/>
      <dgm:spPr/>
      <dgm:t>
        <a:bodyPr/>
        <a:lstStyle/>
        <a:p>
          <a:endParaRPr lang="en-US"/>
        </a:p>
      </dgm:t>
    </dgm:pt>
    <dgm:pt modelId="{B0D8641C-498F-478F-90AB-FCB4B3E335AF}">
      <dgm:prSet custT="1"/>
      <dgm:spPr/>
      <dgm:t>
        <a:bodyPr/>
        <a:lstStyle/>
        <a:p>
          <a:pPr rtl="0"/>
          <a:r>
            <a:rPr lang="en-AU" sz="1800" smtClean="0"/>
            <a:t>Mesothelioma </a:t>
          </a:r>
          <a:r>
            <a:rPr lang="en-AU" sz="1800" dirty="0" smtClean="0"/>
            <a:t>declared a ‘new’ disease</a:t>
          </a:r>
          <a:endParaRPr lang="en-AU" sz="1800" dirty="0"/>
        </a:p>
      </dgm:t>
    </dgm:pt>
    <dgm:pt modelId="{571C25C2-E017-454F-BF1E-8421A9CFEBAF}" type="parTrans" cxnId="{04872102-E9D6-40F5-B68C-2BB86F28B6B6}">
      <dgm:prSet/>
      <dgm:spPr/>
      <dgm:t>
        <a:bodyPr/>
        <a:lstStyle/>
        <a:p>
          <a:endParaRPr lang="en-US"/>
        </a:p>
      </dgm:t>
    </dgm:pt>
    <dgm:pt modelId="{93769746-DED8-4157-B67A-139F1375C88E}" type="sibTrans" cxnId="{04872102-E9D6-40F5-B68C-2BB86F28B6B6}">
      <dgm:prSet/>
      <dgm:spPr/>
      <dgm:t>
        <a:bodyPr/>
        <a:lstStyle/>
        <a:p>
          <a:endParaRPr lang="en-US"/>
        </a:p>
      </dgm:t>
    </dgm:pt>
    <dgm:pt modelId="{5D08977B-1462-4567-BA45-23CF947E2910}">
      <dgm:prSet custT="1"/>
      <dgm:spPr/>
      <dgm:t>
        <a:bodyPr/>
        <a:lstStyle/>
        <a:p>
          <a:pPr rtl="0"/>
          <a:r>
            <a:rPr lang="en-AU" sz="1800" smtClean="0"/>
            <a:t>Wittenoom </a:t>
          </a:r>
          <a:r>
            <a:rPr lang="en-AU" sz="1800" dirty="0" smtClean="0"/>
            <a:t>closes</a:t>
          </a:r>
          <a:endParaRPr lang="en-AU" sz="1800" dirty="0"/>
        </a:p>
      </dgm:t>
    </dgm:pt>
    <dgm:pt modelId="{77BBF025-0B66-40FB-8B06-F0CE7A9DD9D1}" type="parTrans" cxnId="{FC8121D5-8316-48EA-B50C-2292A6D739EC}">
      <dgm:prSet/>
      <dgm:spPr/>
      <dgm:t>
        <a:bodyPr/>
        <a:lstStyle/>
        <a:p>
          <a:endParaRPr lang="en-US"/>
        </a:p>
      </dgm:t>
    </dgm:pt>
    <dgm:pt modelId="{DDDEA604-74DE-480B-8F19-71FB2F576141}" type="sibTrans" cxnId="{FC8121D5-8316-48EA-B50C-2292A6D739EC}">
      <dgm:prSet/>
      <dgm:spPr/>
      <dgm:t>
        <a:bodyPr/>
        <a:lstStyle/>
        <a:p>
          <a:endParaRPr lang="en-US"/>
        </a:p>
      </dgm:t>
    </dgm:pt>
    <dgm:pt modelId="{1A9632F5-E1FA-4722-ACFB-A0B0F7B03AA9}" type="pres">
      <dgm:prSet presAssocID="{729C5DBD-55DB-4392-899B-014B8305FB27}" presName="Name0" presStyleCnt="0">
        <dgm:presLayoutVars>
          <dgm:dir/>
          <dgm:animLvl val="lvl"/>
          <dgm:resizeHandles val="exact"/>
        </dgm:presLayoutVars>
      </dgm:prSet>
      <dgm:spPr/>
      <dgm:t>
        <a:bodyPr/>
        <a:lstStyle/>
        <a:p>
          <a:endParaRPr lang="en-US"/>
        </a:p>
      </dgm:t>
    </dgm:pt>
    <dgm:pt modelId="{AF739B36-F4BB-4803-9670-CC7E00BADD61}" type="pres">
      <dgm:prSet presAssocID="{20E68011-1C3F-4D5E-A4F8-1DC70BC62358}" presName="linNode" presStyleCnt="0"/>
      <dgm:spPr/>
    </dgm:pt>
    <dgm:pt modelId="{AFFFFAF8-4B53-439A-80DA-58BF1FD3FF5A}" type="pres">
      <dgm:prSet presAssocID="{20E68011-1C3F-4D5E-A4F8-1DC70BC62358}" presName="parentText" presStyleLbl="node1" presStyleIdx="0" presStyleCnt="9" custScaleX="50155" custLinFactNeighborX="-6697">
        <dgm:presLayoutVars>
          <dgm:chMax val="1"/>
          <dgm:bulletEnabled val="1"/>
        </dgm:presLayoutVars>
      </dgm:prSet>
      <dgm:spPr/>
      <dgm:t>
        <a:bodyPr/>
        <a:lstStyle/>
        <a:p>
          <a:endParaRPr lang="en-US"/>
        </a:p>
      </dgm:t>
    </dgm:pt>
    <dgm:pt modelId="{7FBCA5E4-B256-4624-A9DB-3367C57E3EBB}" type="pres">
      <dgm:prSet presAssocID="{20E68011-1C3F-4D5E-A4F8-1DC70BC62358}" presName="descendantText" presStyleLbl="alignAccFollowNode1" presStyleIdx="0" presStyleCnt="9" custScaleX="132753">
        <dgm:presLayoutVars>
          <dgm:bulletEnabled val="1"/>
        </dgm:presLayoutVars>
      </dgm:prSet>
      <dgm:spPr/>
      <dgm:t>
        <a:bodyPr/>
        <a:lstStyle/>
        <a:p>
          <a:endParaRPr lang="en-US"/>
        </a:p>
      </dgm:t>
    </dgm:pt>
    <dgm:pt modelId="{6194B74D-5DA1-47D3-86A2-380531DCD7CA}" type="pres">
      <dgm:prSet presAssocID="{1A9308F4-6E58-45BC-A6F3-1275EAC98931}" presName="sp" presStyleCnt="0"/>
      <dgm:spPr/>
    </dgm:pt>
    <dgm:pt modelId="{C87BCD25-D56C-4218-B7D2-5904D9A7F485}" type="pres">
      <dgm:prSet presAssocID="{5AACBB85-BB11-4561-ADFA-A9E2C2D3070E}" presName="linNode" presStyleCnt="0"/>
      <dgm:spPr/>
    </dgm:pt>
    <dgm:pt modelId="{0956050B-97F2-43CC-B791-DCF3B4D07D52}" type="pres">
      <dgm:prSet presAssocID="{5AACBB85-BB11-4561-ADFA-A9E2C2D3070E}" presName="parentText" presStyleLbl="node1" presStyleIdx="1" presStyleCnt="9" custScaleX="50155" custLinFactNeighborX="-6697">
        <dgm:presLayoutVars>
          <dgm:chMax val="1"/>
          <dgm:bulletEnabled val="1"/>
        </dgm:presLayoutVars>
      </dgm:prSet>
      <dgm:spPr/>
      <dgm:t>
        <a:bodyPr/>
        <a:lstStyle/>
        <a:p>
          <a:endParaRPr lang="en-US"/>
        </a:p>
      </dgm:t>
    </dgm:pt>
    <dgm:pt modelId="{F669104F-95A0-4C6B-994E-D79C2CDF5CAC}" type="pres">
      <dgm:prSet presAssocID="{5AACBB85-BB11-4561-ADFA-A9E2C2D3070E}" presName="descendantText" presStyleLbl="alignAccFollowNode1" presStyleIdx="1" presStyleCnt="9" custScaleX="132753">
        <dgm:presLayoutVars>
          <dgm:bulletEnabled val="1"/>
        </dgm:presLayoutVars>
      </dgm:prSet>
      <dgm:spPr/>
      <dgm:t>
        <a:bodyPr/>
        <a:lstStyle/>
        <a:p>
          <a:endParaRPr lang="en-US"/>
        </a:p>
      </dgm:t>
    </dgm:pt>
    <dgm:pt modelId="{858AB0B8-5DA4-47BB-858F-FBD060664C64}" type="pres">
      <dgm:prSet presAssocID="{778FA284-6A7C-4DB3-98FB-9B50FAFBE9A4}" presName="sp" presStyleCnt="0"/>
      <dgm:spPr/>
    </dgm:pt>
    <dgm:pt modelId="{B6662681-90BE-434D-9C51-FA562016A3EA}" type="pres">
      <dgm:prSet presAssocID="{F4B24AF9-DF2A-49F2-90A0-93A836A10D80}" presName="linNode" presStyleCnt="0"/>
      <dgm:spPr/>
    </dgm:pt>
    <dgm:pt modelId="{18491B49-8966-4208-A821-830A316416C3}" type="pres">
      <dgm:prSet presAssocID="{F4B24AF9-DF2A-49F2-90A0-93A836A10D80}" presName="parentText" presStyleLbl="node1" presStyleIdx="2" presStyleCnt="9" custScaleX="50155" custLinFactNeighborX="-6697">
        <dgm:presLayoutVars>
          <dgm:chMax val="1"/>
          <dgm:bulletEnabled val="1"/>
        </dgm:presLayoutVars>
      </dgm:prSet>
      <dgm:spPr/>
      <dgm:t>
        <a:bodyPr/>
        <a:lstStyle/>
        <a:p>
          <a:endParaRPr lang="en-US"/>
        </a:p>
      </dgm:t>
    </dgm:pt>
    <dgm:pt modelId="{C4D006C2-77F3-4C0E-88F7-8BF9DF35778C}" type="pres">
      <dgm:prSet presAssocID="{F4B24AF9-DF2A-49F2-90A0-93A836A10D80}" presName="descendantText" presStyleLbl="alignAccFollowNode1" presStyleIdx="2" presStyleCnt="9" custScaleX="132753">
        <dgm:presLayoutVars>
          <dgm:bulletEnabled val="1"/>
        </dgm:presLayoutVars>
      </dgm:prSet>
      <dgm:spPr/>
      <dgm:t>
        <a:bodyPr/>
        <a:lstStyle/>
        <a:p>
          <a:endParaRPr lang="en-US"/>
        </a:p>
      </dgm:t>
    </dgm:pt>
    <dgm:pt modelId="{779B1D02-D661-4C8E-B443-92574836E86A}" type="pres">
      <dgm:prSet presAssocID="{1E94CE69-FA45-4AF8-A976-63839665FF23}" presName="sp" presStyleCnt="0"/>
      <dgm:spPr/>
    </dgm:pt>
    <dgm:pt modelId="{38A661F4-5FAC-46D4-91D4-CCC8B5595ED2}" type="pres">
      <dgm:prSet presAssocID="{5B1E2F98-F29B-40C7-B982-FE6954B43367}" presName="linNode" presStyleCnt="0"/>
      <dgm:spPr/>
    </dgm:pt>
    <dgm:pt modelId="{B79646D3-E9F7-45F5-858D-3106AC80D06A}" type="pres">
      <dgm:prSet presAssocID="{5B1E2F98-F29B-40C7-B982-FE6954B43367}" presName="parentText" presStyleLbl="node1" presStyleIdx="3" presStyleCnt="9" custScaleX="50155" custLinFactNeighborX="-6697">
        <dgm:presLayoutVars>
          <dgm:chMax val="1"/>
          <dgm:bulletEnabled val="1"/>
        </dgm:presLayoutVars>
      </dgm:prSet>
      <dgm:spPr/>
      <dgm:t>
        <a:bodyPr/>
        <a:lstStyle/>
        <a:p>
          <a:endParaRPr lang="en-US"/>
        </a:p>
      </dgm:t>
    </dgm:pt>
    <dgm:pt modelId="{11BDB829-271A-4F23-85A0-5F09B700FE9D}" type="pres">
      <dgm:prSet presAssocID="{5B1E2F98-F29B-40C7-B982-FE6954B43367}" presName="descendantText" presStyleLbl="alignAccFollowNode1" presStyleIdx="3" presStyleCnt="9" custScaleX="132753">
        <dgm:presLayoutVars>
          <dgm:bulletEnabled val="1"/>
        </dgm:presLayoutVars>
      </dgm:prSet>
      <dgm:spPr/>
      <dgm:t>
        <a:bodyPr/>
        <a:lstStyle/>
        <a:p>
          <a:endParaRPr lang="en-US"/>
        </a:p>
      </dgm:t>
    </dgm:pt>
    <dgm:pt modelId="{62CCA35D-25EF-4A31-9191-83BD691D50C5}" type="pres">
      <dgm:prSet presAssocID="{353D6079-6AF1-4F97-B57C-AF99FD539931}" presName="sp" presStyleCnt="0"/>
      <dgm:spPr/>
    </dgm:pt>
    <dgm:pt modelId="{D072E198-D400-412C-98DD-280CA09A01BB}" type="pres">
      <dgm:prSet presAssocID="{EF346A9D-7E89-4EBD-81F7-C7422A57A32F}" presName="linNode" presStyleCnt="0"/>
      <dgm:spPr/>
    </dgm:pt>
    <dgm:pt modelId="{4F6146D5-E008-455A-8818-B4EDCD401D55}" type="pres">
      <dgm:prSet presAssocID="{EF346A9D-7E89-4EBD-81F7-C7422A57A32F}" presName="parentText" presStyleLbl="node1" presStyleIdx="4" presStyleCnt="9" custScaleX="50155" custLinFactNeighborX="-6697">
        <dgm:presLayoutVars>
          <dgm:chMax val="1"/>
          <dgm:bulletEnabled val="1"/>
        </dgm:presLayoutVars>
      </dgm:prSet>
      <dgm:spPr/>
      <dgm:t>
        <a:bodyPr/>
        <a:lstStyle/>
        <a:p>
          <a:endParaRPr lang="en-US"/>
        </a:p>
      </dgm:t>
    </dgm:pt>
    <dgm:pt modelId="{B86B915C-5FE0-4A65-9D0A-22D095823197}" type="pres">
      <dgm:prSet presAssocID="{EF346A9D-7E89-4EBD-81F7-C7422A57A32F}" presName="descendantText" presStyleLbl="alignAccFollowNode1" presStyleIdx="4" presStyleCnt="9" custScaleX="132753">
        <dgm:presLayoutVars>
          <dgm:bulletEnabled val="1"/>
        </dgm:presLayoutVars>
      </dgm:prSet>
      <dgm:spPr/>
      <dgm:t>
        <a:bodyPr/>
        <a:lstStyle/>
        <a:p>
          <a:endParaRPr lang="en-US"/>
        </a:p>
      </dgm:t>
    </dgm:pt>
    <dgm:pt modelId="{024B2718-B2E5-4B79-B042-BFE4DB20A65E}" type="pres">
      <dgm:prSet presAssocID="{F4BEC407-8BE3-4B90-AD7B-4E4C61CA7E2C}" presName="sp" presStyleCnt="0"/>
      <dgm:spPr/>
    </dgm:pt>
    <dgm:pt modelId="{87589822-3244-4EBC-917A-0EB20C3BF2A8}" type="pres">
      <dgm:prSet presAssocID="{8BD23177-4782-4F05-A0FA-F8BA5A949A9A}" presName="linNode" presStyleCnt="0"/>
      <dgm:spPr/>
    </dgm:pt>
    <dgm:pt modelId="{AEE57BE6-4262-46EE-8C06-43CB0488FBC4}" type="pres">
      <dgm:prSet presAssocID="{8BD23177-4782-4F05-A0FA-F8BA5A949A9A}" presName="parentText" presStyleLbl="node1" presStyleIdx="5" presStyleCnt="9" custScaleX="50155" custLinFactNeighborX="-6697">
        <dgm:presLayoutVars>
          <dgm:chMax val="1"/>
          <dgm:bulletEnabled val="1"/>
        </dgm:presLayoutVars>
      </dgm:prSet>
      <dgm:spPr/>
      <dgm:t>
        <a:bodyPr/>
        <a:lstStyle/>
        <a:p>
          <a:endParaRPr lang="en-US"/>
        </a:p>
      </dgm:t>
    </dgm:pt>
    <dgm:pt modelId="{86891B63-13F9-4179-9519-2AFD0C674FDC}" type="pres">
      <dgm:prSet presAssocID="{8BD23177-4782-4F05-A0FA-F8BA5A949A9A}" presName="descendantText" presStyleLbl="alignAccFollowNode1" presStyleIdx="5" presStyleCnt="9" custScaleX="132753">
        <dgm:presLayoutVars>
          <dgm:bulletEnabled val="1"/>
        </dgm:presLayoutVars>
      </dgm:prSet>
      <dgm:spPr/>
      <dgm:t>
        <a:bodyPr/>
        <a:lstStyle/>
        <a:p>
          <a:endParaRPr lang="en-US"/>
        </a:p>
      </dgm:t>
    </dgm:pt>
    <dgm:pt modelId="{13D64E1B-5154-4A28-8AF5-EF03EF0940E8}" type="pres">
      <dgm:prSet presAssocID="{D96B820B-33DA-4035-8A5A-F8B83F82C913}" presName="sp" presStyleCnt="0"/>
      <dgm:spPr/>
    </dgm:pt>
    <dgm:pt modelId="{BA7E0AA5-42BE-43A9-ACFD-D8D23ABF552F}" type="pres">
      <dgm:prSet presAssocID="{87272D68-9A0E-473B-9F28-69960D2EFD5A}" presName="linNode" presStyleCnt="0"/>
      <dgm:spPr/>
    </dgm:pt>
    <dgm:pt modelId="{67927F1D-BD75-45F5-9987-8108967BCDCF}" type="pres">
      <dgm:prSet presAssocID="{87272D68-9A0E-473B-9F28-69960D2EFD5A}" presName="parentText" presStyleLbl="node1" presStyleIdx="6" presStyleCnt="9" custScaleX="50155" custLinFactNeighborX="-6697">
        <dgm:presLayoutVars>
          <dgm:chMax val="1"/>
          <dgm:bulletEnabled val="1"/>
        </dgm:presLayoutVars>
      </dgm:prSet>
      <dgm:spPr/>
      <dgm:t>
        <a:bodyPr/>
        <a:lstStyle/>
        <a:p>
          <a:endParaRPr lang="en-US"/>
        </a:p>
      </dgm:t>
    </dgm:pt>
    <dgm:pt modelId="{74123759-CD78-4DD9-B237-F98756614436}" type="pres">
      <dgm:prSet presAssocID="{87272D68-9A0E-473B-9F28-69960D2EFD5A}" presName="descendantText" presStyleLbl="alignAccFollowNode1" presStyleIdx="6" presStyleCnt="9" custScaleX="132753">
        <dgm:presLayoutVars>
          <dgm:bulletEnabled val="1"/>
        </dgm:presLayoutVars>
      </dgm:prSet>
      <dgm:spPr/>
      <dgm:t>
        <a:bodyPr/>
        <a:lstStyle/>
        <a:p>
          <a:endParaRPr lang="en-US"/>
        </a:p>
      </dgm:t>
    </dgm:pt>
    <dgm:pt modelId="{25441096-571E-4127-A52B-880FBBA49E1F}" type="pres">
      <dgm:prSet presAssocID="{B4C84E5B-1107-444D-B91A-F85ADC7034A3}" presName="sp" presStyleCnt="0"/>
      <dgm:spPr/>
    </dgm:pt>
    <dgm:pt modelId="{D3088925-2DAF-4C81-85C5-2E5DA0BF0177}" type="pres">
      <dgm:prSet presAssocID="{01A745DA-DC0B-4A1D-BF89-1752B88211B8}" presName="linNode" presStyleCnt="0"/>
      <dgm:spPr/>
    </dgm:pt>
    <dgm:pt modelId="{C3CC48BC-CCD7-439D-978D-76CE379FFE96}" type="pres">
      <dgm:prSet presAssocID="{01A745DA-DC0B-4A1D-BF89-1752B88211B8}" presName="parentText" presStyleLbl="node1" presStyleIdx="7" presStyleCnt="9" custScaleX="50155" custLinFactNeighborX="-6697">
        <dgm:presLayoutVars>
          <dgm:chMax val="1"/>
          <dgm:bulletEnabled val="1"/>
        </dgm:presLayoutVars>
      </dgm:prSet>
      <dgm:spPr/>
      <dgm:t>
        <a:bodyPr/>
        <a:lstStyle/>
        <a:p>
          <a:endParaRPr lang="en-US"/>
        </a:p>
      </dgm:t>
    </dgm:pt>
    <dgm:pt modelId="{7140B7EF-A173-46B7-9F52-56923850314E}" type="pres">
      <dgm:prSet presAssocID="{01A745DA-DC0B-4A1D-BF89-1752B88211B8}" presName="descendantText" presStyleLbl="alignAccFollowNode1" presStyleIdx="7" presStyleCnt="9" custScaleX="132753">
        <dgm:presLayoutVars>
          <dgm:bulletEnabled val="1"/>
        </dgm:presLayoutVars>
      </dgm:prSet>
      <dgm:spPr/>
      <dgm:t>
        <a:bodyPr/>
        <a:lstStyle/>
        <a:p>
          <a:endParaRPr lang="en-US"/>
        </a:p>
      </dgm:t>
    </dgm:pt>
    <dgm:pt modelId="{4A30F483-E825-4573-8B04-9DB09DC0BB7B}" type="pres">
      <dgm:prSet presAssocID="{FBE22392-4424-4CFF-9A4B-3A83719E3B1C}" presName="sp" presStyleCnt="0"/>
      <dgm:spPr/>
    </dgm:pt>
    <dgm:pt modelId="{0792D942-8D44-49A8-98E0-625CE6E46526}" type="pres">
      <dgm:prSet presAssocID="{A456D956-ABCB-441B-876B-688E74244A63}" presName="linNode" presStyleCnt="0"/>
      <dgm:spPr/>
    </dgm:pt>
    <dgm:pt modelId="{243273E1-3A19-4410-BCFA-71372FF67CCB}" type="pres">
      <dgm:prSet presAssocID="{A456D956-ABCB-441B-876B-688E74244A63}" presName="parentText" presStyleLbl="node1" presStyleIdx="8" presStyleCnt="9" custScaleX="50155" custLinFactNeighborX="-6697">
        <dgm:presLayoutVars>
          <dgm:chMax val="1"/>
          <dgm:bulletEnabled val="1"/>
        </dgm:presLayoutVars>
      </dgm:prSet>
      <dgm:spPr/>
      <dgm:t>
        <a:bodyPr/>
        <a:lstStyle/>
        <a:p>
          <a:endParaRPr lang="en-US"/>
        </a:p>
      </dgm:t>
    </dgm:pt>
    <dgm:pt modelId="{121AD73E-148C-4EA1-B805-B0F4B5DC80D1}" type="pres">
      <dgm:prSet presAssocID="{A456D956-ABCB-441B-876B-688E74244A63}" presName="descendantText" presStyleLbl="alignAccFollowNode1" presStyleIdx="8" presStyleCnt="9" custScaleX="132753">
        <dgm:presLayoutVars>
          <dgm:bulletEnabled val="1"/>
        </dgm:presLayoutVars>
      </dgm:prSet>
      <dgm:spPr/>
      <dgm:t>
        <a:bodyPr/>
        <a:lstStyle/>
        <a:p>
          <a:endParaRPr lang="en-US"/>
        </a:p>
      </dgm:t>
    </dgm:pt>
  </dgm:ptLst>
  <dgm:cxnLst>
    <dgm:cxn modelId="{A558C9A1-A0CF-41EA-93B6-34F0FB176EF4}" srcId="{F4B24AF9-DF2A-49F2-90A0-93A836A10D80}" destId="{4DEFC442-96AD-4890-AE75-C05D28A308C4}" srcOrd="0" destOrd="0" parTransId="{3DBD5426-A972-418C-9B0A-739858C4E140}" sibTransId="{26CC9E0A-8E08-4EF8-B7D5-6EF2DECD5ACA}"/>
    <dgm:cxn modelId="{621AC9F2-F332-4E88-B0E8-C263FB47BC8E}" type="presOf" srcId="{6C70DDB3-5CEE-452F-874C-FBFF577F2DBC}" destId="{F669104F-95A0-4C6B-994E-D79C2CDF5CAC}" srcOrd="0" destOrd="0" presId="urn:microsoft.com/office/officeart/2005/8/layout/vList5"/>
    <dgm:cxn modelId="{7916D7F2-4C40-4A0A-82DC-03F34D51B242}" type="presOf" srcId="{87272D68-9A0E-473B-9F28-69960D2EFD5A}" destId="{67927F1D-BD75-45F5-9987-8108967BCDCF}" srcOrd="0" destOrd="0" presId="urn:microsoft.com/office/officeart/2005/8/layout/vList5"/>
    <dgm:cxn modelId="{AF16423B-9584-48E2-8F85-68B40A8A1189}" type="presOf" srcId="{01A745DA-DC0B-4A1D-BF89-1752B88211B8}" destId="{C3CC48BC-CCD7-439D-978D-76CE379FFE96}" srcOrd="0" destOrd="0" presId="urn:microsoft.com/office/officeart/2005/8/layout/vList5"/>
    <dgm:cxn modelId="{868E5CCF-C8A4-44E6-9FA8-50CFEB045C18}" type="presOf" srcId="{729C5DBD-55DB-4392-899B-014B8305FB27}" destId="{1A9632F5-E1FA-4722-ACFB-A0B0F7B03AA9}" srcOrd="0" destOrd="0" presId="urn:microsoft.com/office/officeart/2005/8/layout/vList5"/>
    <dgm:cxn modelId="{96B6A3E0-30FD-4F24-BBEC-C98F87D14D84}" type="presOf" srcId="{A456D956-ABCB-441B-876B-688E74244A63}" destId="{243273E1-3A19-4410-BCFA-71372FF67CCB}" srcOrd="0" destOrd="0" presId="urn:microsoft.com/office/officeart/2005/8/layout/vList5"/>
    <dgm:cxn modelId="{04872102-E9D6-40F5-B68C-2BB86F28B6B6}" srcId="{01A745DA-DC0B-4A1D-BF89-1752B88211B8}" destId="{B0D8641C-498F-478F-90AB-FCB4B3E335AF}" srcOrd="0" destOrd="0" parTransId="{571C25C2-E017-454F-BF1E-8421A9CFEBAF}" sibTransId="{93769746-DED8-4157-B67A-139F1375C88E}"/>
    <dgm:cxn modelId="{FC8121D5-8316-48EA-B50C-2292A6D739EC}" srcId="{A456D956-ABCB-441B-876B-688E74244A63}" destId="{5D08977B-1462-4567-BA45-23CF947E2910}" srcOrd="0" destOrd="0" parTransId="{77BBF025-0B66-40FB-8B06-F0CE7A9DD9D1}" sibTransId="{DDDEA604-74DE-480B-8F19-71FB2F576141}"/>
    <dgm:cxn modelId="{198F97EE-B75B-4CF0-8741-0CCE419445BC}" srcId="{729C5DBD-55DB-4392-899B-014B8305FB27}" destId="{8BD23177-4782-4F05-A0FA-F8BA5A949A9A}" srcOrd="5" destOrd="0" parTransId="{DAADAEA6-2D17-49BA-8D1F-5870BACB3EA1}" sibTransId="{D96B820B-33DA-4035-8A5A-F8B83F82C913}"/>
    <dgm:cxn modelId="{F56B8B01-40B8-4310-94A8-A83A5B18BB13}" type="presOf" srcId="{88066C76-A6D5-43DA-B109-0195AD6A7061}" destId="{11BDB829-271A-4F23-85A0-5F09B700FE9D}" srcOrd="0" destOrd="0" presId="urn:microsoft.com/office/officeart/2005/8/layout/vList5"/>
    <dgm:cxn modelId="{67DBFDF0-9DD1-4BEB-991F-8D82A0461CB6}" srcId="{729C5DBD-55DB-4392-899B-014B8305FB27}" destId="{F4B24AF9-DF2A-49F2-90A0-93A836A10D80}" srcOrd="2" destOrd="0" parTransId="{B4E5A832-98B9-472A-9988-802A2406D9FA}" sibTransId="{1E94CE69-FA45-4AF8-A976-63839665FF23}"/>
    <dgm:cxn modelId="{DC29630B-8571-47FB-9EB4-73DD7C957265}" srcId="{729C5DBD-55DB-4392-899B-014B8305FB27}" destId="{5AACBB85-BB11-4561-ADFA-A9E2C2D3070E}" srcOrd="1" destOrd="0" parTransId="{583ACA4D-9D3B-4922-83B2-6C3604BFA612}" sibTransId="{778FA284-6A7C-4DB3-98FB-9B50FAFBE9A4}"/>
    <dgm:cxn modelId="{A58057E8-1C90-4C59-B408-DE481DA11626}" srcId="{5AACBB85-BB11-4561-ADFA-A9E2C2D3070E}" destId="{6C70DDB3-5CEE-452F-874C-FBFF577F2DBC}" srcOrd="0" destOrd="0" parTransId="{8B80CAFD-743D-452A-9C37-13CF8156E174}" sibTransId="{6C50C285-EC18-42F4-895C-EF87760BB09A}"/>
    <dgm:cxn modelId="{A8DF73C1-11BA-435F-9F78-4591FE38591D}" srcId="{729C5DBD-55DB-4392-899B-014B8305FB27}" destId="{A456D956-ABCB-441B-876B-688E74244A63}" srcOrd="8" destOrd="0" parTransId="{69808743-4743-4847-8027-386E97B50109}" sibTransId="{CDBEA59D-8D32-4792-AA1A-04D0ABB7D77E}"/>
    <dgm:cxn modelId="{3336E94F-AFBA-4965-B638-DCAE416A660E}" type="presOf" srcId="{31A61A32-2677-429A-9559-349AC8A0FC41}" destId="{7FBCA5E4-B256-4624-A9DB-3367C57E3EBB}" srcOrd="0" destOrd="0" presId="urn:microsoft.com/office/officeart/2005/8/layout/vList5"/>
    <dgm:cxn modelId="{802276D3-BEC5-4B77-81ED-36F9B92ABB5D}" type="presOf" srcId="{5AACBB85-BB11-4561-ADFA-A9E2C2D3070E}" destId="{0956050B-97F2-43CC-B791-DCF3B4D07D52}" srcOrd="0" destOrd="0" presId="urn:microsoft.com/office/officeart/2005/8/layout/vList5"/>
    <dgm:cxn modelId="{718C1ABA-A0FC-4ADF-A1F0-DEE202B20712}" type="presOf" srcId="{20E68011-1C3F-4D5E-A4F8-1DC70BC62358}" destId="{AFFFFAF8-4B53-439A-80DA-58BF1FD3FF5A}" srcOrd="0" destOrd="0" presId="urn:microsoft.com/office/officeart/2005/8/layout/vList5"/>
    <dgm:cxn modelId="{4C1E32D7-2A7F-4995-80D7-706AA21F90DA}" srcId="{729C5DBD-55DB-4392-899B-014B8305FB27}" destId="{01A745DA-DC0B-4A1D-BF89-1752B88211B8}" srcOrd="7" destOrd="0" parTransId="{DDD32570-B490-4C2A-ADE6-2948F8F3F884}" sibTransId="{FBE22392-4424-4CFF-9A4B-3A83719E3B1C}"/>
    <dgm:cxn modelId="{4BCC2FDB-D0CA-4F75-9C6C-F67FA2E00885}" type="presOf" srcId="{4DEFC442-96AD-4890-AE75-C05D28A308C4}" destId="{C4D006C2-77F3-4C0E-88F7-8BF9DF35778C}" srcOrd="0" destOrd="0" presId="urn:microsoft.com/office/officeart/2005/8/layout/vList5"/>
    <dgm:cxn modelId="{168EE179-375F-45F1-9218-DB2002FFA087}" srcId="{20E68011-1C3F-4D5E-A4F8-1DC70BC62358}" destId="{31A61A32-2677-429A-9559-349AC8A0FC41}" srcOrd="0" destOrd="0" parTransId="{A9446BD4-B374-4DDD-80DA-57BE669F9BDF}" sibTransId="{85F3B49E-26C1-492B-80C0-E873EACD4977}"/>
    <dgm:cxn modelId="{FDC258B5-6CD3-43DE-9B4B-6A2FDCC119C4}" type="presOf" srcId="{B0D8641C-498F-478F-90AB-FCB4B3E335AF}" destId="{7140B7EF-A173-46B7-9F52-56923850314E}" srcOrd="0" destOrd="0" presId="urn:microsoft.com/office/officeart/2005/8/layout/vList5"/>
    <dgm:cxn modelId="{58FDF1C3-A24C-4D5E-A934-8A56513069C1}" srcId="{729C5DBD-55DB-4392-899B-014B8305FB27}" destId="{20E68011-1C3F-4D5E-A4F8-1DC70BC62358}" srcOrd="0" destOrd="0" parTransId="{26DB6868-A534-4EEE-BC70-F539121A5BCE}" sibTransId="{1A9308F4-6E58-45BC-A6F3-1275EAC98931}"/>
    <dgm:cxn modelId="{17B3ED74-CA2A-4A73-B2C8-5A9C1435F6A5}" type="presOf" srcId="{F4B24AF9-DF2A-49F2-90A0-93A836A10D80}" destId="{18491B49-8966-4208-A821-830A316416C3}" srcOrd="0" destOrd="0" presId="urn:microsoft.com/office/officeart/2005/8/layout/vList5"/>
    <dgm:cxn modelId="{EDCB0A3C-78BA-42C1-9E96-71DE443AE935}" srcId="{5B1E2F98-F29B-40C7-B982-FE6954B43367}" destId="{88066C76-A6D5-43DA-B109-0195AD6A7061}" srcOrd="0" destOrd="0" parTransId="{8E004B3A-7254-454E-8B26-764E2A948ACC}" sibTransId="{00B15571-C89E-40C9-8FE8-511B459766E2}"/>
    <dgm:cxn modelId="{6940C7EC-2DE5-40A2-999D-99A859E59C23}" type="presOf" srcId="{5B1E2F98-F29B-40C7-B982-FE6954B43367}" destId="{B79646D3-E9F7-45F5-858D-3106AC80D06A}" srcOrd="0" destOrd="0" presId="urn:microsoft.com/office/officeart/2005/8/layout/vList5"/>
    <dgm:cxn modelId="{868F2ED3-08E9-4564-AF9B-B2E6F7FD5761}" srcId="{729C5DBD-55DB-4392-899B-014B8305FB27}" destId="{EF346A9D-7E89-4EBD-81F7-C7422A57A32F}" srcOrd="4" destOrd="0" parTransId="{1F973CA2-E7DC-44E0-881F-ED0EB964532B}" sibTransId="{F4BEC407-8BE3-4B90-AD7B-4E4C61CA7E2C}"/>
    <dgm:cxn modelId="{D0A531B4-B9DD-45AF-93A1-B8B9BE22A3C2}" type="presOf" srcId="{19A18C99-9F45-4561-8E11-35047AB80ADA}" destId="{B86B915C-5FE0-4A65-9D0A-22D095823197}" srcOrd="0" destOrd="0" presId="urn:microsoft.com/office/officeart/2005/8/layout/vList5"/>
    <dgm:cxn modelId="{965A3B79-2E78-43C3-82B5-EFC68F2DE5B4}" type="presOf" srcId="{EF346A9D-7E89-4EBD-81F7-C7422A57A32F}" destId="{4F6146D5-E008-455A-8818-B4EDCD401D55}" srcOrd="0" destOrd="0" presId="urn:microsoft.com/office/officeart/2005/8/layout/vList5"/>
    <dgm:cxn modelId="{22C275A4-F625-4D63-A584-1D016CDED17E}" type="presOf" srcId="{D0551F73-A212-475C-B87D-211BCDF6F186}" destId="{74123759-CD78-4DD9-B237-F98756614436}" srcOrd="0" destOrd="0" presId="urn:microsoft.com/office/officeart/2005/8/layout/vList5"/>
    <dgm:cxn modelId="{0EAB7424-AFD0-40AA-B601-BDDF76956982}" srcId="{729C5DBD-55DB-4392-899B-014B8305FB27}" destId="{5B1E2F98-F29B-40C7-B982-FE6954B43367}" srcOrd="3" destOrd="0" parTransId="{E3A39816-BA76-4B78-8CEB-33C0EFE3EEA8}" sibTransId="{353D6079-6AF1-4F97-B57C-AF99FD539931}"/>
    <dgm:cxn modelId="{193E8AEA-33BA-4AE5-9C27-4AE9D99CAC6F}" type="presOf" srcId="{8BD23177-4782-4F05-A0FA-F8BA5A949A9A}" destId="{AEE57BE6-4262-46EE-8C06-43CB0488FBC4}" srcOrd="0" destOrd="0" presId="urn:microsoft.com/office/officeart/2005/8/layout/vList5"/>
    <dgm:cxn modelId="{C47D9643-E7E9-429A-AD84-047C78B9BC2F}" srcId="{EF346A9D-7E89-4EBD-81F7-C7422A57A32F}" destId="{19A18C99-9F45-4561-8E11-35047AB80ADA}" srcOrd="0" destOrd="0" parTransId="{E563A2AA-46F3-45CB-B4ED-3AD9E9B2C618}" sibTransId="{5F1F103A-56DB-4E18-826F-B0DFC7A9A72D}"/>
    <dgm:cxn modelId="{2B0501FC-CFBB-4109-8084-D2DB34DF8309}" srcId="{8BD23177-4782-4F05-A0FA-F8BA5A949A9A}" destId="{CA9D1DB8-9B9A-49AD-B515-B88448B3656A}" srcOrd="0" destOrd="0" parTransId="{AB9D2DBA-95CD-41EF-BC39-49EA257623CC}" sibTransId="{EF64BA86-693B-4C6F-98C2-708E6DF6A79D}"/>
    <dgm:cxn modelId="{13371AE7-76D9-4897-90F0-C4F426EAEDF3}" type="presOf" srcId="{CA9D1DB8-9B9A-49AD-B515-B88448B3656A}" destId="{86891B63-13F9-4179-9519-2AFD0C674FDC}" srcOrd="0" destOrd="0" presId="urn:microsoft.com/office/officeart/2005/8/layout/vList5"/>
    <dgm:cxn modelId="{AA7535FD-6E0F-467A-8171-7C7DEC438E6E}" srcId="{729C5DBD-55DB-4392-899B-014B8305FB27}" destId="{87272D68-9A0E-473B-9F28-69960D2EFD5A}" srcOrd="6" destOrd="0" parTransId="{05C323EA-68AB-4E38-A6D9-781034DC1A53}" sibTransId="{B4C84E5B-1107-444D-B91A-F85ADC7034A3}"/>
    <dgm:cxn modelId="{06328BAC-5156-4573-A048-7CCA35F8B13A}" type="presOf" srcId="{5D08977B-1462-4567-BA45-23CF947E2910}" destId="{121AD73E-148C-4EA1-B805-B0F4B5DC80D1}" srcOrd="0" destOrd="0" presId="urn:microsoft.com/office/officeart/2005/8/layout/vList5"/>
    <dgm:cxn modelId="{B3118EFB-E19A-4038-9515-7BBE81A59B96}" srcId="{87272D68-9A0E-473B-9F28-69960D2EFD5A}" destId="{D0551F73-A212-475C-B87D-211BCDF6F186}" srcOrd="0" destOrd="0" parTransId="{0C2B4CAB-BB69-4FD3-82DC-4A70974CA38A}" sibTransId="{B5401B3B-53EA-491B-83DB-9952C8DE43CF}"/>
    <dgm:cxn modelId="{E32D12C1-980E-42E8-B14E-5E3DF15BEAE5}" type="presParOf" srcId="{1A9632F5-E1FA-4722-ACFB-A0B0F7B03AA9}" destId="{AF739B36-F4BB-4803-9670-CC7E00BADD61}" srcOrd="0" destOrd="0" presId="urn:microsoft.com/office/officeart/2005/8/layout/vList5"/>
    <dgm:cxn modelId="{159A7A35-0DF0-437C-B4DE-75D8D08965DD}" type="presParOf" srcId="{AF739B36-F4BB-4803-9670-CC7E00BADD61}" destId="{AFFFFAF8-4B53-439A-80DA-58BF1FD3FF5A}" srcOrd="0" destOrd="0" presId="urn:microsoft.com/office/officeart/2005/8/layout/vList5"/>
    <dgm:cxn modelId="{9E2708F2-5A51-45F1-8EBF-681090CC8B8D}" type="presParOf" srcId="{AF739B36-F4BB-4803-9670-CC7E00BADD61}" destId="{7FBCA5E4-B256-4624-A9DB-3367C57E3EBB}" srcOrd="1" destOrd="0" presId="urn:microsoft.com/office/officeart/2005/8/layout/vList5"/>
    <dgm:cxn modelId="{2F663FD6-BE5B-4717-BB0E-12F1B9CB938F}" type="presParOf" srcId="{1A9632F5-E1FA-4722-ACFB-A0B0F7B03AA9}" destId="{6194B74D-5DA1-47D3-86A2-380531DCD7CA}" srcOrd="1" destOrd="0" presId="urn:microsoft.com/office/officeart/2005/8/layout/vList5"/>
    <dgm:cxn modelId="{14B80DC4-BDDF-4268-941B-D977162E5503}" type="presParOf" srcId="{1A9632F5-E1FA-4722-ACFB-A0B0F7B03AA9}" destId="{C87BCD25-D56C-4218-B7D2-5904D9A7F485}" srcOrd="2" destOrd="0" presId="urn:microsoft.com/office/officeart/2005/8/layout/vList5"/>
    <dgm:cxn modelId="{4714EE2E-7D07-427E-B597-65B35D6355B7}" type="presParOf" srcId="{C87BCD25-D56C-4218-B7D2-5904D9A7F485}" destId="{0956050B-97F2-43CC-B791-DCF3B4D07D52}" srcOrd="0" destOrd="0" presId="urn:microsoft.com/office/officeart/2005/8/layout/vList5"/>
    <dgm:cxn modelId="{BA0C3A1D-098B-4313-B853-5CDBB5780C4E}" type="presParOf" srcId="{C87BCD25-D56C-4218-B7D2-5904D9A7F485}" destId="{F669104F-95A0-4C6B-994E-D79C2CDF5CAC}" srcOrd="1" destOrd="0" presId="urn:microsoft.com/office/officeart/2005/8/layout/vList5"/>
    <dgm:cxn modelId="{6D86951B-479B-4241-B2E2-434B85FED3F2}" type="presParOf" srcId="{1A9632F5-E1FA-4722-ACFB-A0B0F7B03AA9}" destId="{858AB0B8-5DA4-47BB-858F-FBD060664C64}" srcOrd="3" destOrd="0" presId="urn:microsoft.com/office/officeart/2005/8/layout/vList5"/>
    <dgm:cxn modelId="{2D9C1F3D-BF87-489F-925E-75C3CCFD77AD}" type="presParOf" srcId="{1A9632F5-E1FA-4722-ACFB-A0B0F7B03AA9}" destId="{B6662681-90BE-434D-9C51-FA562016A3EA}" srcOrd="4" destOrd="0" presId="urn:microsoft.com/office/officeart/2005/8/layout/vList5"/>
    <dgm:cxn modelId="{8FEBCA0C-AEBE-4269-8FAF-B4DE27E1C24B}" type="presParOf" srcId="{B6662681-90BE-434D-9C51-FA562016A3EA}" destId="{18491B49-8966-4208-A821-830A316416C3}" srcOrd="0" destOrd="0" presId="urn:microsoft.com/office/officeart/2005/8/layout/vList5"/>
    <dgm:cxn modelId="{6B881A65-4FD1-4DF2-BF9B-B73F9105C408}" type="presParOf" srcId="{B6662681-90BE-434D-9C51-FA562016A3EA}" destId="{C4D006C2-77F3-4C0E-88F7-8BF9DF35778C}" srcOrd="1" destOrd="0" presId="urn:microsoft.com/office/officeart/2005/8/layout/vList5"/>
    <dgm:cxn modelId="{1EE93A9D-456E-482B-8A05-F1D022A1A6BC}" type="presParOf" srcId="{1A9632F5-E1FA-4722-ACFB-A0B0F7B03AA9}" destId="{779B1D02-D661-4C8E-B443-92574836E86A}" srcOrd="5" destOrd="0" presId="urn:microsoft.com/office/officeart/2005/8/layout/vList5"/>
    <dgm:cxn modelId="{BB3B4B01-9226-44A9-83E6-48D3DDC8D67F}" type="presParOf" srcId="{1A9632F5-E1FA-4722-ACFB-A0B0F7B03AA9}" destId="{38A661F4-5FAC-46D4-91D4-CCC8B5595ED2}" srcOrd="6" destOrd="0" presId="urn:microsoft.com/office/officeart/2005/8/layout/vList5"/>
    <dgm:cxn modelId="{CAD5FEB9-3306-42D4-971A-C7C954282A32}" type="presParOf" srcId="{38A661F4-5FAC-46D4-91D4-CCC8B5595ED2}" destId="{B79646D3-E9F7-45F5-858D-3106AC80D06A}" srcOrd="0" destOrd="0" presId="urn:microsoft.com/office/officeart/2005/8/layout/vList5"/>
    <dgm:cxn modelId="{4A04AA18-A442-4750-94CB-20D07674FA8E}" type="presParOf" srcId="{38A661F4-5FAC-46D4-91D4-CCC8B5595ED2}" destId="{11BDB829-271A-4F23-85A0-5F09B700FE9D}" srcOrd="1" destOrd="0" presId="urn:microsoft.com/office/officeart/2005/8/layout/vList5"/>
    <dgm:cxn modelId="{95407FFA-29D5-4909-A1DD-B8CAA9AED21A}" type="presParOf" srcId="{1A9632F5-E1FA-4722-ACFB-A0B0F7B03AA9}" destId="{62CCA35D-25EF-4A31-9191-83BD691D50C5}" srcOrd="7" destOrd="0" presId="urn:microsoft.com/office/officeart/2005/8/layout/vList5"/>
    <dgm:cxn modelId="{59733022-8778-42FB-A27A-77E16EBDF089}" type="presParOf" srcId="{1A9632F5-E1FA-4722-ACFB-A0B0F7B03AA9}" destId="{D072E198-D400-412C-98DD-280CA09A01BB}" srcOrd="8" destOrd="0" presId="urn:microsoft.com/office/officeart/2005/8/layout/vList5"/>
    <dgm:cxn modelId="{E919D345-5FAE-447C-AD5A-B4FC9B64205A}" type="presParOf" srcId="{D072E198-D400-412C-98DD-280CA09A01BB}" destId="{4F6146D5-E008-455A-8818-B4EDCD401D55}" srcOrd="0" destOrd="0" presId="urn:microsoft.com/office/officeart/2005/8/layout/vList5"/>
    <dgm:cxn modelId="{EFE415FC-2D8A-4FC2-BA5B-39445D73E38F}" type="presParOf" srcId="{D072E198-D400-412C-98DD-280CA09A01BB}" destId="{B86B915C-5FE0-4A65-9D0A-22D095823197}" srcOrd="1" destOrd="0" presId="urn:microsoft.com/office/officeart/2005/8/layout/vList5"/>
    <dgm:cxn modelId="{4EFDA512-B000-4914-94F6-16C8945E7448}" type="presParOf" srcId="{1A9632F5-E1FA-4722-ACFB-A0B0F7B03AA9}" destId="{024B2718-B2E5-4B79-B042-BFE4DB20A65E}" srcOrd="9" destOrd="0" presId="urn:microsoft.com/office/officeart/2005/8/layout/vList5"/>
    <dgm:cxn modelId="{48A12E76-F4A0-4F2F-8247-C16E2F0BEA20}" type="presParOf" srcId="{1A9632F5-E1FA-4722-ACFB-A0B0F7B03AA9}" destId="{87589822-3244-4EBC-917A-0EB20C3BF2A8}" srcOrd="10" destOrd="0" presId="urn:microsoft.com/office/officeart/2005/8/layout/vList5"/>
    <dgm:cxn modelId="{4D8754CF-052A-4C49-9047-A440F102E1A7}" type="presParOf" srcId="{87589822-3244-4EBC-917A-0EB20C3BF2A8}" destId="{AEE57BE6-4262-46EE-8C06-43CB0488FBC4}" srcOrd="0" destOrd="0" presId="urn:microsoft.com/office/officeart/2005/8/layout/vList5"/>
    <dgm:cxn modelId="{B1B92491-A25A-4654-92C5-C0B11E3067EC}" type="presParOf" srcId="{87589822-3244-4EBC-917A-0EB20C3BF2A8}" destId="{86891B63-13F9-4179-9519-2AFD0C674FDC}" srcOrd="1" destOrd="0" presId="urn:microsoft.com/office/officeart/2005/8/layout/vList5"/>
    <dgm:cxn modelId="{63DCF129-5E63-4E71-8730-30E37DC37550}" type="presParOf" srcId="{1A9632F5-E1FA-4722-ACFB-A0B0F7B03AA9}" destId="{13D64E1B-5154-4A28-8AF5-EF03EF0940E8}" srcOrd="11" destOrd="0" presId="urn:microsoft.com/office/officeart/2005/8/layout/vList5"/>
    <dgm:cxn modelId="{5BDAA1AF-D093-41BD-BA7E-B9F66B914776}" type="presParOf" srcId="{1A9632F5-E1FA-4722-ACFB-A0B0F7B03AA9}" destId="{BA7E0AA5-42BE-43A9-ACFD-D8D23ABF552F}" srcOrd="12" destOrd="0" presId="urn:microsoft.com/office/officeart/2005/8/layout/vList5"/>
    <dgm:cxn modelId="{8C15284C-453B-4212-90CA-F01C6D8A3556}" type="presParOf" srcId="{BA7E0AA5-42BE-43A9-ACFD-D8D23ABF552F}" destId="{67927F1D-BD75-45F5-9987-8108967BCDCF}" srcOrd="0" destOrd="0" presId="urn:microsoft.com/office/officeart/2005/8/layout/vList5"/>
    <dgm:cxn modelId="{C6062423-6524-48C5-9395-19BCD466822C}" type="presParOf" srcId="{BA7E0AA5-42BE-43A9-ACFD-D8D23ABF552F}" destId="{74123759-CD78-4DD9-B237-F98756614436}" srcOrd="1" destOrd="0" presId="urn:microsoft.com/office/officeart/2005/8/layout/vList5"/>
    <dgm:cxn modelId="{0F1D98BF-552D-4E84-9CA0-7388775DF349}" type="presParOf" srcId="{1A9632F5-E1FA-4722-ACFB-A0B0F7B03AA9}" destId="{25441096-571E-4127-A52B-880FBBA49E1F}" srcOrd="13" destOrd="0" presId="urn:microsoft.com/office/officeart/2005/8/layout/vList5"/>
    <dgm:cxn modelId="{E2E1AD40-D14C-4CEE-9800-082E6706DA4C}" type="presParOf" srcId="{1A9632F5-E1FA-4722-ACFB-A0B0F7B03AA9}" destId="{D3088925-2DAF-4C81-85C5-2E5DA0BF0177}" srcOrd="14" destOrd="0" presId="urn:microsoft.com/office/officeart/2005/8/layout/vList5"/>
    <dgm:cxn modelId="{7B7AE04F-72BC-4788-BA0E-83BA1758F19C}" type="presParOf" srcId="{D3088925-2DAF-4C81-85C5-2E5DA0BF0177}" destId="{C3CC48BC-CCD7-439D-978D-76CE379FFE96}" srcOrd="0" destOrd="0" presId="urn:microsoft.com/office/officeart/2005/8/layout/vList5"/>
    <dgm:cxn modelId="{F6157A00-744F-4BC2-BE79-6C46159FDB89}" type="presParOf" srcId="{D3088925-2DAF-4C81-85C5-2E5DA0BF0177}" destId="{7140B7EF-A173-46B7-9F52-56923850314E}" srcOrd="1" destOrd="0" presId="urn:microsoft.com/office/officeart/2005/8/layout/vList5"/>
    <dgm:cxn modelId="{18E4CDB1-E704-493C-9965-38A3BD5FE4E2}" type="presParOf" srcId="{1A9632F5-E1FA-4722-ACFB-A0B0F7B03AA9}" destId="{4A30F483-E825-4573-8B04-9DB09DC0BB7B}" srcOrd="15" destOrd="0" presId="urn:microsoft.com/office/officeart/2005/8/layout/vList5"/>
    <dgm:cxn modelId="{CDD1092A-2273-4B2B-A8D0-2E570ABC6866}" type="presParOf" srcId="{1A9632F5-E1FA-4722-ACFB-A0B0F7B03AA9}" destId="{0792D942-8D44-49A8-98E0-625CE6E46526}" srcOrd="16" destOrd="0" presId="urn:microsoft.com/office/officeart/2005/8/layout/vList5"/>
    <dgm:cxn modelId="{4DC1FE91-4B0C-4400-927B-0BF8D697BE76}" type="presParOf" srcId="{0792D942-8D44-49A8-98E0-625CE6E46526}" destId="{243273E1-3A19-4410-BCFA-71372FF67CCB}" srcOrd="0" destOrd="0" presId="urn:microsoft.com/office/officeart/2005/8/layout/vList5"/>
    <dgm:cxn modelId="{FF008AB2-6A10-4EF3-8E05-D107F5BB13B1}" type="presParOf" srcId="{0792D942-8D44-49A8-98E0-625CE6E46526}" destId="{121AD73E-148C-4EA1-B805-B0F4B5DC80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CA5E4-B256-4624-A9DB-3367C57E3EBB}">
      <dsp:nvSpPr>
        <dsp:cNvPr id="0" name=""/>
        <dsp:cNvSpPr/>
      </dsp:nvSpPr>
      <dsp:spPr>
        <a:xfrm rot="5400000">
          <a:off x="6700027" y="-4592223"/>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dirty="0" smtClean="0"/>
            <a:t>Roman historian identifies slaves grow sick and die when weaving asbestos cloth</a:t>
          </a:r>
          <a:endParaRPr lang="en-AU" sz="1800" kern="1200" dirty="0"/>
        </a:p>
      </dsp:txBody>
      <dsp:txXfrm rot="-5400000">
        <a:off x="2057199" y="69859"/>
        <a:ext cx="9660829" cy="355918"/>
      </dsp:txXfrm>
    </dsp:sp>
    <dsp:sp modelId="{AFFFFAF8-4B53-439A-80DA-58BF1FD3FF5A}">
      <dsp:nvSpPr>
        <dsp:cNvPr id="0" name=""/>
        <dsp:cNvSpPr/>
      </dsp:nvSpPr>
      <dsp:spPr>
        <a:xfrm>
          <a:off x="0" y="1301"/>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100 BC</a:t>
          </a:r>
          <a:endParaRPr lang="en-AU" sz="2000" kern="1200" dirty="0"/>
        </a:p>
      </dsp:txBody>
      <dsp:txXfrm>
        <a:off x="24068" y="25369"/>
        <a:ext cx="2009040" cy="444896"/>
      </dsp:txXfrm>
    </dsp:sp>
    <dsp:sp modelId="{F669104F-95A0-4C6B-994E-D79C2CDF5CAC}">
      <dsp:nvSpPr>
        <dsp:cNvPr id="0" name=""/>
        <dsp:cNvSpPr/>
      </dsp:nvSpPr>
      <dsp:spPr>
        <a:xfrm rot="5400000">
          <a:off x="6700027" y="-4074538"/>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industrial </a:t>
          </a:r>
          <a:r>
            <a:rPr lang="en-AU" sz="1800" kern="1200" dirty="0" smtClean="0"/>
            <a:t>revolution, increase in use of asbestos products</a:t>
          </a:r>
          <a:endParaRPr lang="en-AU" sz="1800" kern="1200" dirty="0"/>
        </a:p>
      </dsp:txBody>
      <dsp:txXfrm rot="-5400000">
        <a:off x="2057199" y="587544"/>
        <a:ext cx="9660829" cy="355918"/>
      </dsp:txXfrm>
    </dsp:sp>
    <dsp:sp modelId="{0956050B-97F2-43CC-B791-DCF3B4D07D52}">
      <dsp:nvSpPr>
        <dsp:cNvPr id="0" name=""/>
        <dsp:cNvSpPr/>
      </dsp:nvSpPr>
      <dsp:spPr>
        <a:xfrm>
          <a:off x="0" y="518986"/>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Late 1800s</a:t>
          </a:r>
          <a:endParaRPr lang="en-AU" sz="2000" kern="1200" dirty="0"/>
        </a:p>
      </dsp:txBody>
      <dsp:txXfrm>
        <a:off x="24068" y="543054"/>
        <a:ext cx="2009040" cy="444896"/>
      </dsp:txXfrm>
    </dsp:sp>
    <dsp:sp modelId="{C4D006C2-77F3-4C0E-88F7-8BF9DF35778C}">
      <dsp:nvSpPr>
        <dsp:cNvPr id="0" name=""/>
        <dsp:cNvSpPr/>
      </dsp:nvSpPr>
      <dsp:spPr>
        <a:xfrm rot="5400000">
          <a:off x="6700027" y="-3556854"/>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dirty="0" smtClean="0"/>
            <a:t>First asbestos mine begins operating in Australia – Jones Creek NSW</a:t>
          </a:r>
          <a:endParaRPr lang="en-AU" sz="1800" kern="1200" dirty="0"/>
        </a:p>
      </dsp:txBody>
      <dsp:txXfrm rot="-5400000">
        <a:off x="2057199" y="1105228"/>
        <a:ext cx="9660829" cy="355918"/>
      </dsp:txXfrm>
    </dsp:sp>
    <dsp:sp modelId="{18491B49-8966-4208-A821-830A316416C3}">
      <dsp:nvSpPr>
        <dsp:cNvPr id="0" name=""/>
        <dsp:cNvSpPr/>
      </dsp:nvSpPr>
      <dsp:spPr>
        <a:xfrm>
          <a:off x="0" y="1036670"/>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1880s</a:t>
          </a:r>
          <a:endParaRPr lang="en-AU" sz="2000" kern="1200" dirty="0"/>
        </a:p>
      </dsp:txBody>
      <dsp:txXfrm>
        <a:off x="24068" y="1060738"/>
        <a:ext cx="2009040" cy="444896"/>
      </dsp:txXfrm>
    </dsp:sp>
    <dsp:sp modelId="{11BDB829-271A-4F23-85A0-5F09B700FE9D}">
      <dsp:nvSpPr>
        <dsp:cNvPr id="0" name=""/>
        <dsp:cNvSpPr/>
      </dsp:nvSpPr>
      <dsp:spPr>
        <a:xfrm rot="5400000">
          <a:off x="6700027" y="-3039170"/>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Asbestosis </a:t>
          </a:r>
          <a:r>
            <a:rPr lang="en-AU" sz="1800" kern="1200" dirty="0" smtClean="0"/>
            <a:t>given it’s name</a:t>
          </a:r>
          <a:endParaRPr lang="en-AU" sz="1800" kern="1200" dirty="0"/>
        </a:p>
      </dsp:txBody>
      <dsp:txXfrm rot="-5400000">
        <a:off x="2057199" y="1622912"/>
        <a:ext cx="9660829" cy="355918"/>
      </dsp:txXfrm>
    </dsp:sp>
    <dsp:sp modelId="{B79646D3-E9F7-45F5-858D-3106AC80D06A}">
      <dsp:nvSpPr>
        <dsp:cNvPr id="0" name=""/>
        <dsp:cNvSpPr/>
      </dsp:nvSpPr>
      <dsp:spPr>
        <a:xfrm>
          <a:off x="0" y="1554355"/>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1927</a:t>
          </a:r>
          <a:endParaRPr lang="en-AU" sz="2000" kern="1200" dirty="0"/>
        </a:p>
      </dsp:txBody>
      <dsp:txXfrm>
        <a:off x="24068" y="1578423"/>
        <a:ext cx="2009040" cy="444896"/>
      </dsp:txXfrm>
    </dsp:sp>
    <dsp:sp modelId="{B86B915C-5FE0-4A65-9D0A-22D095823197}">
      <dsp:nvSpPr>
        <dsp:cNvPr id="0" name=""/>
        <dsp:cNvSpPr/>
      </dsp:nvSpPr>
      <dsp:spPr>
        <a:xfrm rot="5400000">
          <a:off x="6700027" y="-2521485"/>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Mining </a:t>
          </a:r>
          <a:r>
            <a:rPr lang="en-AU" sz="1800" kern="1200" dirty="0" smtClean="0"/>
            <a:t>begins at Wittenoom with the plant opening in 1943</a:t>
          </a:r>
          <a:endParaRPr lang="en-AU" sz="1800" kern="1200" dirty="0"/>
        </a:p>
      </dsp:txBody>
      <dsp:txXfrm rot="-5400000">
        <a:off x="2057199" y="2140597"/>
        <a:ext cx="9660829" cy="355918"/>
      </dsp:txXfrm>
    </dsp:sp>
    <dsp:sp modelId="{4F6146D5-E008-455A-8818-B4EDCD401D55}">
      <dsp:nvSpPr>
        <dsp:cNvPr id="0" name=""/>
        <dsp:cNvSpPr/>
      </dsp:nvSpPr>
      <dsp:spPr>
        <a:xfrm>
          <a:off x="0" y="2072039"/>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1940</a:t>
          </a:r>
          <a:endParaRPr lang="en-AU" sz="2000" kern="1200" dirty="0"/>
        </a:p>
      </dsp:txBody>
      <dsp:txXfrm>
        <a:off x="24068" y="2096107"/>
        <a:ext cx="2009040" cy="444896"/>
      </dsp:txXfrm>
    </dsp:sp>
    <dsp:sp modelId="{86891B63-13F9-4179-9519-2AFD0C674FDC}">
      <dsp:nvSpPr>
        <dsp:cNvPr id="0" name=""/>
        <dsp:cNvSpPr/>
      </dsp:nvSpPr>
      <dsp:spPr>
        <a:xfrm rot="5400000">
          <a:off x="6700027" y="-2003801"/>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First </a:t>
          </a:r>
          <a:r>
            <a:rPr lang="en-AU" sz="1800" kern="1200" dirty="0" smtClean="0"/>
            <a:t>warning of a problem at Wittenoom</a:t>
          </a:r>
          <a:endParaRPr lang="en-AU" sz="1800" kern="1200" dirty="0"/>
        </a:p>
      </dsp:txBody>
      <dsp:txXfrm rot="-5400000">
        <a:off x="2057199" y="2658281"/>
        <a:ext cx="9660829" cy="355918"/>
      </dsp:txXfrm>
    </dsp:sp>
    <dsp:sp modelId="{AEE57BE6-4262-46EE-8C06-43CB0488FBC4}">
      <dsp:nvSpPr>
        <dsp:cNvPr id="0" name=""/>
        <dsp:cNvSpPr/>
      </dsp:nvSpPr>
      <dsp:spPr>
        <a:xfrm>
          <a:off x="0" y="2589724"/>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1944</a:t>
          </a:r>
          <a:endParaRPr lang="en-AU" sz="2000" kern="1200" dirty="0"/>
        </a:p>
      </dsp:txBody>
      <dsp:txXfrm>
        <a:off x="24068" y="2613792"/>
        <a:ext cx="2009040" cy="444896"/>
      </dsp:txXfrm>
    </dsp:sp>
    <dsp:sp modelId="{74123759-CD78-4DD9-B237-F98756614436}">
      <dsp:nvSpPr>
        <dsp:cNvPr id="0" name=""/>
        <dsp:cNvSpPr/>
      </dsp:nvSpPr>
      <dsp:spPr>
        <a:xfrm rot="5400000">
          <a:off x="6700027" y="-1486116"/>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6 </a:t>
          </a:r>
          <a:r>
            <a:rPr lang="en-AU" sz="1800" kern="1200" dirty="0" smtClean="0"/>
            <a:t>cases of lung disease for Wittenoom workers confirmed</a:t>
          </a:r>
          <a:endParaRPr lang="en-AU" sz="1800" kern="1200" dirty="0"/>
        </a:p>
      </dsp:txBody>
      <dsp:txXfrm rot="-5400000">
        <a:off x="2057199" y="3175966"/>
        <a:ext cx="9660829" cy="355918"/>
      </dsp:txXfrm>
    </dsp:sp>
    <dsp:sp modelId="{67927F1D-BD75-45F5-9987-8108967BCDCF}">
      <dsp:nvSpPr>
        <dsp:cNvPr id="0" name=""/>
        <dsp:cNvSpPr/>
      </dsp:nvSpPr>
      <dsp:spPr>
        <a:xfrm>
          <a:off x="0" y="3107408"/>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1959</a:t>
          </a:r>
          <a:endParaRPr lang="en-AU" sz="2000" kern="1200" dirty="0"/>
        </a:p>
      </dsp:txBody>
      <dsp:txXfrm>
        <a:off x="24068" y="3131476"/>
        <a:ext cx="2009040" cy="444896"/>
      </dsp:txXfrm>
    </dsp:sp>
    <dsp:sp modelId="{7140B7EF-A173-46B7-9F52-56923850314E}">
      <dsp:nvSpPr>
        <dsp:cNvPr id="0" name=""/>
        <dsp:cNvSpPr/>
      </dsp:nvSpPr>
      <dsp:spPr>
        <a:xfrm rot="5400000">
          <a:off x="6700027" y="-968432"/>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Mesothelioma </a:t>
          </a:r>
          <a:r>
            <a:rPr lang="en-AU" sz="1800" kern="1200" dirty="0" smtClean="0"/>
            <a:t>declared a ‘new’ disease</a:t>
          </a:r>
          <a:endParaRPr lang="en-AU" sz="1800" kern="1200" dirty="0"/>
        </a:p>
      </dsp:txBody>
      <dsp:txXfrm rot="-5400000">
        <a:off x="2057199" y="3693650"/>
        <a:ext cx="9660829" cy="355918"/>
      </dsp:txXfrm>
    </dsp:sp>
    <dsp:sp modelId="{C3CC48BC-CCD7-439D-978D-76CE379FFE96}">
      <dsp:nvSpPr>
        <dsp:cNvPr id="0" name=""/>
        <dsp:cNvSpPr/>
      </dsp:nvSpPr>
      <dsp:spPr>
        <a:xfrm>
          <a:off x="0" y="3625092"/>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1960</a:t>
          </a:r>
          <a:endParaRPr lang="en-AU" sz="2000" kern="1200" dirty="0"/>
        </a:p>
      </dsp:txBody>
      <dsp:txXfrm>
        <a:off x="24068" y="3649160"/>
        <a:ext cx="2009040" cy="444896"/>
      </dsp:txXfrm>
    </dsp:sp>
    <dsp:sp modelId="{121AD73E-148C-4EA1-B805-B0F4B5DC80D1}">
      <dsp:nvSpPr>
        <dsp:cNvPr id="0" name=""/>
        <dsp:cNvSpPr/>
      </dsp:nvSpPr>
      <dsp:spPr>
        <a:xfrm rot="5400000">
          <a:off x="6700027" y="-450748"/>
          <a:ext cx="394426" cy="9680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AU" sz="1800" kern="1200" smtClean="0"/>
            <a:t>Wittenoom </a:t>
          </a:r>
          <a:r>
            <a:rPr lang="en-AU" sz="1800" kern="1200" dirty="0" smtClean="0"/>
            <a:t>closes</a:t>
          </a:r>
          <a:endParaRPr lang="en-AU" sz="1800" kern="1200" dirty="0"/>
        </a:p>
      </dsp:txBody>
      <dsp:txXfrm rot="-5400000">
        <a:off x="2057199" y="4211334"/>
        <a:ext cx="9660829" cy="355918"/>
      </dsp:txXfrm>
    </dsp:sp>
    <dsp:sp modelId="{243273E1-3A19-4410-BCFA-71372FF67CCB}">
      <dsp:nvSpPr>
        <dsp:cNvPr id="0" name=""/>
        <dsp:cNvSpPr/>
      </dsp:nvSpPr>
      <dsp:spPr>
        <a:xfrm>
          <a:off x="0" y="4142777"/>
          <a:ext cx="2057176" cy="49303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AU" sz="2000" kern="1200" dirty="0" smtClean="0"/>
            <a:t>1966</a:t>
          </a:r>
          <a:endParaRPr lang="en-AU" sz="2000" kern="1200" dirty="0"/>
        </a:p>
      </dsp:txBody>
      <dsp:txXfrm>
        <a:off x="24068" y="4166845"/>
        <a:ext cx="2009040" cy="4448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30/07/2019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30/07/2019</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0097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So how do you know it’s a hazard at your site? </a:t>
            </a:r>
          </a:p>
          <a:p>
            <a:endParaRPr lang="en-AU" baseline="0" dirty="0" smtClean="0"/>
          </a:p>
          <a:p>
            <a:r>
              <a:rPr lang="en-AU" baseline="0" dirty="0" smtClean="0"/>
              <a:t>You might already have some information available to you in the form of geological data like core logging. Our geological survey division used similar information to put this map together. It shows a rough estimation of regions where there is a potential for asbestiform minerals to occur. Regions of mafic and ultra-mafic rock such as the Hamersley Basin where Banded Iron Formations are found, and the greenstone belt where the State’s gold and base metal deposits are located, are associated with a higher chance of encountering asbestiform minerals. You can see these areas highlighted in red on the map. </a:t>
            </a:r>
          </a:p>
          <a:p>
            <a:pPr marL="651533" lvl="1" indent="-177691">
              <a:buFont typeface="Arial" panose="020B0604020202020204" pitchFamily="34" charset="0"/>
              <a:buChar char="•"/>
            </a:pPr>
            <a:r>
              <a:rPr lang="en-AU" baseline="0" dirty="0" smtClean="0"/>
              <a:t>mafic or ultramafic (rich in iron and magnesium). </a:t>
            </a:r>
          </a:p>
          <a:p>
            <a:pPr marL="651533" lvl="1" indent="-177691">
              <a:buFont typeface="Arial" panose="020B0604020202020204" pitchFamily="34" charset="0"/>
              <a:buChar char="•"/>
            </a:pPr>
            <a:r>
              <a:rPr lang="en-AU" baseline="0" dirty="0" smtClean="0"/>
              <a:t>map was developed by the Geological Survey division. </a:t>
            </a:r>
          </a:p>
          <a:p>
            <a:endParaRPr lang="en-AU" dirty="0" smtClean="0"/>
          </a:p>
          <a:p>
            <a:r>
              <a:rPr lang="en-AU" dirty="0" smtClean="0"/>
              <a:t>Does anyone currently consult with the geology</a:t>
            </a:r>
            <a:r>
              <a:rPr lang="en-AU" baseline="0" dirty="0" smtClean="0"/>
              <a:t> department when looking to determine if asbestos is likely to be encountered? How often do you review this data? Unfortunately, it’s not uncommon to hear that there is no process in place for sharing of information between the geology team and OSH teams. I encourage you to have a look at your own site’s processes, and think about how information from your geology department gets fed across to the OSH team. Are there any gaps? </a:t>
            </a:r>
          </a:p>
          <a:p>
            <a:endParaRPr lang="en-AU" baseline="0" dirty="0" smtClean="0"/>
          </a:p>
          <a:p>
            <a:r>
              <a:rPr lang="en-AU" baseline="0" dirty="0" smtClean="0"/>
              <a:t>But sometimes, there is no predictive data or information available, or an vein of asbestos is intersected unexpectedly as often happens in exploration. It’s in these situations that training and education is so important. The drilling crew must be aware of what to look for, and what to do if they suspect fibres have been intersected. It is also very important to ensure that other controls designed to control for dust are in place as this will also reduce the likelihood of fibres becoming airborne. </a:t>
            </a:r>
            <a:endParaRPr lang="en-AU" altLang="en-US"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198427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All this information should be feed into the Health and Hygiene Management Plan. If the Health Risk Assessment (HRA) indicates a risk of exposure to fibrous minerals, a fibrous minerals management plan will also be required. Please include this as an attachment when you submit your HHMP to the Department. You can find information on what to cover in your fibrous minerals management plan in appendix three of the Guideline which is available on our website. </a:t>
            </a:r>
          </a:p>
          <a:p>
            <a:endParaRPr lang="en-AU" baseline="0" dirty="0" smtClean="0"/>
          </a:p>
          <a:p>
            <a:r>
              <a:rPr lang="en-AU" baseline="0" dirty="0" smtClean="0"/>
              <a:t>An assessment of the risk associated with encountering fibrous minerals should be done at each stage of mining including exploration, construction, mining (surface and underground), processing, shutdown, care and maintenance and rehabilitation activities. If there are any significant changes to the risk profile for the site, a revision of your HHMP should be submitted. </a:t>
            </a:r>
          </a:p>
          <a:p>
            <a:endParaRPr lang="en-AU" baseline="0" dirty="0" smtClean="0"/>
          </a:p>
          <a:p>
            <a:r>
              <a:rPr lang="en-AU" dirty="0" smtClean="0"/>
              <a:t>One of the key</a:t>
            </a:r>
            <a:r>
              <a:rPr lang="en-AU" baseline="0" dirty="0" smtClean="0"/>
              <a:t> areas which is often lacking in management plans submitted to DMIRS, is in the verification of controls. If you plan to implement controls to address a particular hazard, you must have a strategy to test whether these controls are effective. It’s no good just assuming everything is working as it should as we know that’s often not the case. Things like audits, regular inspections and health surveillance are things you may want to consider when verifying your controls are working.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a:p>
        </p:txBody>
      </p:sp>
    </p:spTree>
    <p:extLst>
      <p:ext uri="{BB962C8B-B14F-4D97-AF65-F5344CB8AC3E}">
        <p14:creationId xmlns:p14="http://schemas.microsoft.com/office/powerpoint/2010/main" val="4215110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Fibrous minerals have always been around, but why should fibrous minerals be on our radar? Well I mentioned before that with the increase in demand for the state’s minerals, there is a higher likelihood of encountering fibrous minerals simply because of the amount of earth being accessed, and because the depths of mining and exploration activities continues to grow deeper and deeper. </a:t>
            </a:r>
          </a:p>
          <a:p>
            <a:endParaRPr lang="en-AU" baseline="0" dirty="0" smtClean="0"/>
          </a:p>
          <a:p>
            <a:r>
              <a:rPr lang="en-AU" b="0" dirty="0" smtClean="0"/>
              <a:t>And</a:t>
            </a:r>
            <a:r>
              <a:rPr lang="en-AU" b="0" baseline="0" dirty="0" smtClean="0"/>
              <a:t> although many sites implement good management practices when it comes to fibrous minerals, we are still seeing activities and practices that are concerning to us. But what does our data tell us?</a:t>
            </a:r>
            <a:endParaRPr lang="en-AU" altLang="en-US" dirty="0" smtClean="0"/>
          </a:p>
          <a:p>
            <a:pPr eaLnBrk="1" hangingPunct="1">
              <a:spcBef>
                <a:spcPct val="0"/>
              </a:spcBef>
            </a:pPr>
            <a:endParaRPr lang="en-AU" altLang="en-US" sz="1200" baseline="0" dirty="0" smtClean="0"/>
          </a:p>
          <a:p>
            <a:pPr eaLnBrk="1" hangingPunct="1">
              <a:spcBef>
                <a:spcPct val="0"/>
              </a:spcBef>
            </a:pPr>
            <a:endParaRPr lang="en-AU" altLang="en-US" sz="1200" dirty="0" smtClean="0"/>
          </a:p>
          <a:p>
            <a:pPr eaLnBrk="1" hangingPunct="1">
              <a:spcBef>
                <a:spcPct val="0"/>
              </a:spcBef>
            </a:pPr>
            <a:endParaRPr lang="en-AU" altLang="en-US" sz="1200" dirty="0" smtClean="0"/>
          </a:p>
          <a:p>
            <a:pPr eaLnBrk="1" hangingPunct="1">
              <a:spcBef>
                <a:spcPct val="0"/>
              </a:spcBef>
            </a:pPr>
            <a:endParaRPr lang="en-AU" altLang="en-US" sz="1200" dirty="0" smtClean="0"/>
          </a:p>
          <a:p>
            <a:pPr eaLnBrk="1" hangingPunct="1"/>
            <a:endParaRPr lang="en-AU" b="0" baseline="0" dirty="0" smtClean="0"/>
          </a:p>
          <a:p>
            <a:endParaRPr lang="en-AU"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14</a:t>
            </a:fld>
            <a:endParaRPr lang="en-AU"/>
          </a:p>
        </p:txBody>
      </p:sp>
    </p:spTree>
    <p:extLst>
      <p:ext uri="{BB962C8B-B14F-4D97-AF65-F5344CB8AC3E}">
        <p14:creationId xmlns:p14="http://schemas.microsoft.com/office/powerpoint/2010/main" val="151423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Well, when</a:t>
            </a:r>
            <a:r>
              <a:rPr lang="en-AU" baseline="0" dirty="0" smtClean="0"/>
              <a:t> I went through our data, I was actually surprised to see the results. This graph shows the average concentration of asbestos fibres over the last 3 decades. As you can see, these figures tell a good story. The data is trending down, and the averages are well below the exposure standard of 0.1f/ml and even well below the 50% action limit normally applied. </a:t>
            </a:r>
          </a:p>
          <a:p>
            <a:endParaRPr lang="en-AU" baseline="0" dirty="0" smtClean="0"/>
          </a:p>
          <a:p>
            <a:r>
              <a:rPr lang="en-AU" baseline="0" dirty="0" smtClean="0"/>
              <a:t>However, note the general slightly upwards trend since 2012.</a:t>
            </a:r>
          </a:p>
          <a:p>
            <a:endParaRPr lang="en-AU" baseline="0" dirty="0" smtClean="0"/>
          </a:p>
          <a:p>
            <a:r>
              <a:rPr lang="en-AU" baseline="0" dirty="0" smtClean="0"/>
              <a:t>__________________________</a:t>
            </a:r>
          </a:p>
          <a:p>
            <a:endParaRPr lang="en-AU" baseline="0" dirty="0" smtClean="0"/>
          </a:p>
          <a:p>
            <a:endParaRPr lang="en-AU" dirty="0" smtClean="0"/>
          </a:p>
          <a:p>
            <a:r>
              <a:rPr lang="en-AU" dirty="0" smtClean="0"/>
              <a:t>Average concentration of</a:t>
            </a:r>
            <a:r>
              <a:rPr lang="en-AU" baseline="0" dirty="0" smtClean="0"/>
              <a:t> all asbestos samples submitted from 1990 to 2019 (2019 is only partway complete). Concentrations are raw, and have not been adjusted for extended shifts.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a:p>
        </p:txBody>
      </p:sp>
    </p:spTree>
    <p:extLst>
      <p:ext uri="{BB962C8B-B14F-4D97-AF65-F5344CB8AC3E}">
        <p14:creationId xmlns:p14="http://schemas.microsoft.com/office/powerpoint/2010/main" val="67000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This graph too, indicates</a:t>
            </a:r>
            <a:r>
              <a:rPr lang="en-AU" baseline="0" dirty="0" smtClean="0"/>
              <a:t> </a:t>
            </a:r>
            <a:r>
              <a:rPr lang="en-AU" dirty="0" smtClean="0"/>
              <a:t>that the exposure</a:t>
            </a:r>
            <a:r>
              <a:rPr lang="en-AU" baseline="0" dirty="0" smtClean="0"/>
              <a:t> to asbestos fibres is well controlled. The results shown in green are a total count of those samples that fall below the exposure standard. As you can see this is the majority of the samples submitted to the Department. The small portion of samples shown here in red, indicate samples with a concentration that exceeded the exposure standard.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Note that the 2019 data is year-to-date, at time of the forum.</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16</a:t>
            </a:fld>
            <a:endParaRPr lang="en-AU"/>
          </a:p>
        </p:txBody>
      </p:sp>
    </p:spTree>
    <p:extLst>
      <p:ext uri="{BB962C8B-B14F-4D97-AF65-F5344CB8AC3E}">
        <p14:creationId xmlns:p14="http://schemas.microsoft.com/office/powerpoint/2010/main" val="239326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again,</a:t>
            </a:r>
            <a:r>
              <a:rPr lang="en-AU" baseline="0" dirty="0" smtClean="0"/>
              <a:t> the data is telling us that asbestos exposure is well controlled which is great. As you can see, there’s only been 10 samples submitted to us (2018-19) which exceed the exposure standard. </a:t>
            </a:r>
            <a:r>
              <a:rPr lang="en-AU" baseline="0" smtClean="0"/>
              <a:t>The </a:t>
            </a:r>
            <a:r>
              <a:rPr lang="en-AU" baseline="0" dirty="0" smtClean="0"/>
              <a:t>majority of the samples submitted falling below 25% of the exposure standard. </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17</a:t>
            </a:fld>
            <a:endParaRPr lang="en-AU"/>
          </a:p>
        </p:txBody>
      </p:sp>
    </p:spTree>
    <p:extLst>
      <p:ext uri="{BB962C8B-B14F-4D97-AF65-F5344CB8AC3E}">
        <p14:creationId xmlns:p14="http://schemas.microsoft.com/office/powerpoint/2010/main" val="304285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AU" dirty="0" smtClean="0"/>
              <a:t>As</a:t>
            </a:r>
            <a:r>
              <a:rPr lang="en-AU" baseline="0" dirty="0" smtClean="0"/>
              <a:t> most of you will be aware, we capture our exposure data through SRS. Last year, we added 5 declaration questions which were mandatory for all samples being submitted which exceeded the adjusted exposure standard. Over this time, we’ve only recorded a total of 10 exceedances for asbestos. It’s not a big data set but I thought it was pretty interesting anyway. </a:t>
            </a:r>
          </a:p>
          <a:p>
            <a:pPr defTabSz="947684">
              <a:defRPr/>
            </a:pPr>
            <a:endParaRPr lang="en-AU" baseline="0" dirty="0" smtClean="0"/>
          </a:p>
          <a:p>
            <a:pPr defTabSz="947684">
              <a:defRPr/>
            </a:pPr>
            <a:r>
              <a:rPr lang="en-AU" baseline="0" dirty="0" smtClean="0"/>
              <a:t>Out of those 10 exceedances, 8 of those workers were not wearing PPE, with this information being unavailable for the 2 of these samples. This is in line with what we’re seeing out in industry in terms of PPE compliance, and also what data from other agents like noise is telling us and it also highlights again, why you can’t rely on PPE as a control as we know it’s not reliable. </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18</a:t>
            </a:fld>
            <a:endParaRPr lang="en-AU"/>
          </a:p>
        </p:txBody>
      </p:sp>
    </p:spTree>
    <p:extLst>
      <p:ext uri="{BB962C8B-B14F-4D97-AF65-F5344CB8AC3E}">
        <p14:creationId xmlns:p14="http://schemas.microsoft.com/office/powerpoint/2010/main" val="418387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a:t>
            </a:r>
            <a:r>
              <a:rPr lang="en-AU" baseline="0" dirty="0" smtClean="0"/>
              <a:t> it’s not just occupational exposure either, there are many other factors that may determine the health outcome for individuals exposed to asbestos. </a:t>
            </a:r>
          </a:p>
          <a:p>
            <a:r>
              <a:rPr lang="en-AU" baseline="0" dirty="0" smtClean="0"/>
              <a:t>We know that smokers have a far higher risk of developing lung cancer, but couple this with exposure to asbestos fibres, and there is a synergist effect and their risk of developing a lung-cancer is far higher than if they were just exposed to fibres, or just a smoker. </a:t>
            </a:r>
          </a:p>
          <a:p>
            <a:r>
              <a:rPr lang="en-AU" baseline="0" dirty="0" smtClean="0"/>
              <a:t>Interestingly though, there does not appear to be the same synergistic effect for mesothelioma risk. This appears to just come down to exposure to asbestos fibres. </a:t>
            </a:r>
          </a:p>
          <a:p>
            <a:endParaRPr lang="en-AU" baseline="0" dirty="0" smtClean="0"/>
          </a:p>
          <a:p>
            <a:r>
              <a:rPr lang="en-AU" baseline="0" dirty="0" smtClean="0"/>
              <a:t>Apart from education and wellness programs run on site, the influence over some of these factors is limited for the employer. So let’s take a look at what can be done in an occupational setting. </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19</a:t>
            </a:fld>
            <a:endParaRPr lang="en-AU"/>
          </a:p>
        </p:txBody>
      </p:sp>
    </p:spTree>
    <p:extLst>
      <p:ext uri="{BB962C8B-B14F-4D97-AF65-F5344CB8AC3E}">
        <p14:creationId xmlns:p14="http://schemas.microsoft.com/office/powerpoint/2010/main" val="211184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47684" eaLnBrk="1" hangingPunct="1">
              <a:defRPr/>
            </a:pPr>
            <a:r>
              <a:rPr lang="en-AU" baseline="0" dirty="0" smtClean="0"/>
              <a:t>When I speak to people on site about asbestos, often their reaction is based on emotion, rather than fact. Take the ‘one fibre kills’ argument I spoke about before for example. </a:t>
            </a:r>
          </a:p>
          <a:p>
            <a:pPr defTabSz="947684" eaLnBrk="1" hangingPunct="1">
              <a:defRPr/>
            </a:pPr>
            <a:endParaRPr lang="en-AU" baseline="0" dirty="0" smtClean="0"/>
          </a:p>
          <a:p>
            <a:pPr defTabSz="947684" eaLnBrk="1" hangingPunct="1">
              <a:defRPr/>
            </a:pPr>
            <a:r>
              <a:rPr lang="en-AU" baseline="0" dirty="0" smtClean="0"/>
              <a:t>It is important to talk about asbestos to improve overall education and awareness of the hazard, but also remember to bring it back to basics. Often times we see that dust might be well managed in the pit, or in mining areas, however throughout the plant, dust suppression systems are inadequate or simply not working at all. In January, we published Safety Bulletin 157 on this topic, and it outlines some recommendations made based on what we see when we’re out conducting our inspections. These recommendations can be applied generally, and do not only apply to those sites which may encounter fibrous minerals. </a:t>
            </a:r>
          </a:p>
          <a:p>
            <a:pPr defTabSz="947684" eaLnBrk="1" hangingPunct="1">
              <a:defRPr/>
            </a:pPr>
            <a:endParaRPr lang="en-AU" baseline="0" dirty="0" smtClean="0"/>
          </a:p>
          <a:p>
            <a:pPr defTabSz="947684" eaLnBrk="1" hangingPunct="1">
              <a:defRPr/>
            </a:pPr>
            <a:r>
              <a:rPr lang="en-AU" baseline="0" dirty="0" smtClean="0"/>
              <a:t>As we know, higher level controls are always preferred as they are reliable and can be verified easily. So keeping that in mind, the first recommendation is to design the plant the minimise spillage and airborne contaminants. This can be done through installing covers over conveyors and installing dust suppression systems. </a:t>
            </a:r>
          </a:p>
          <a:p>
            <a:pPr defTabSz="947684" eaLnBrk="1" hangingPunct="1">
              <a:defRPr/>
            </a:pPr>
            <a:endParaRPr lang="en-AU" baseline="0" dirty="0" smtClean="0"/>
          </a:p>
          <a:p>
            <a:pPr defTabSz="947684" eaLnBrk="1" hangingPunct="1">
              <a:defRPr/>
            </a:pPr>
            <a:r>
              <a:rPr lang="en-AU" baseline="0" dirty="0" smtClean="0"/>
              <a:t>Install enclosures where possible to prevent dust from becoming airborne like over stockpiles. </a:t>
            </a:r>
          </a:p>
          <a:p>
            <a:pPr defTabSz="947684" eaLnBrk="1" hangingPunct="1">
              <a:defRPr/>
            </a:pPr>
            <a:endParaRPr lang="en-AU" baseline="0" dirty="0" smtClean="0"/>
          </a:p>
          <a:p>
            <a:pPr defTabSz="947684" eaLnBrk="1" hangingPunct="1">
              <a:defRPr/>
            </a:pPr>
            <a:r>
              <a:rPr lang="en-AU" baseline="0" dirty="0" smtClean="0"/>
              <a:t>Install dust sprays systems at critical points in your system, normally this includes any transfer points, and at the crusher feed hopper. </a:t>
            </a:r>
          </a:p>
          <a:p>
            <a:pPr defTabSz="947684" eaLnBrk="1" hangingPunct="1">
              <a:defRPr/>
            </a:pPr>
            <a:endParaRPr lang="en-AU" baseline="0" dirty="0" smtClean="0"/>
          </a:p>
          <a:p>
            <a:pPr defTabSz="947684" eaLnBrk="1" hangingPunct="1">
              <a:defRPr/>
            </a:pPr>
            <a:r>
              <a:rPr lang="en-AU" baseline="0" dirty="0" smtClean="0"/>
              <a:t>Install dust extraction systems where appropriate, normally at the crusher feeder and discharge points, and at screens and transfer points. This may be particularly critical for those products like clay-based materials where wet sprays may not be feasible. </a:t>
            </a:r>
          </a:p>
          <a:p>
            <a:pPr marL="0" marR="0" lvl="0" indent="0" algn="l" defTabSz="947684" rtl="0" eaLnBrk="1" fontAlgn="base" latinLnBrk="0" hangingPunct="1">
              <a:lnSpc>
                <a:spcPct val="100000"/>
              </a:lnSpc>
              <a:spcBef>
                <a:spcPct val="30000"/>
              </a:spcBef>
              <a:spcAft>
                <a:spcPct val="0"/>
              </a:spcAft>
              <a:buClrTx/>
              <a:buSzTx/>
              <a:buFontTx/>
              <a:buNone/>
              <a:tabLst/>
              <a:defRPr/>
            </a:pPr>
            <a:r>
              <a:rPr lang="en-AU" baseline="0" dirty="0" smtClean="0"/>
              <a:t>Make sure to actually operate the dust control systems when the plant is running. Consider the default to have the system running at all times, and have an override for times where the system needs to be turned off. </a:t>
            </a:r>
          </a:p>
          <a:p>
            <a:pPr marL="0" marR="0" lvl="0" indent="0" algn="l" defTabSz="947684" rtl="0" eaLnBrk="1" fontAlgn="base" latinLnBrk="0" hangingPunct="1">
              <a:lnSpc>
                <a:spcPct val="100000"/>
              </a:lnSpc>
              <a:spcBef>
                <a:spcPct val="30000"/>
              </a:spcBef>
              <a:spcAft>
                <a:spcPct val="0"/>
              </a:spcAft>
              <a:buClrTx/>
              <a:buSzTx/>
              <a:buFontTx/>
              <a:buNone/>
              <a:tabLst/>
              <a:defRPr/>
            </a:pPr>
            <a:endParaRPr lang="en-AU" baseline="0" dirty="0" smtClean="0"/>
          </a:p>
          <a:p>
            <a:pPr marL="0" marR="0" lvl="0" indent="0" algn="l" defTabSz="947684" rtl="0" eaLnBrk="1" fontAlgn="base" latinLnBrk="0" hangingPunct="1">
              <a:lnSpc>
                <a:spcPct val="100000"/>
              </a:lnSpc>
              <a:spcBef>
                <a:spcPct val="30000"/>
              </a:spcBef>
              <a:spcAft>
                <a:spcPct val="0"/>
              </a:spcAft>
              <a:buClrTx/>
              <a:buSzTx/>
              <a:buFontTx/>
              <a:buNone/>
              <a:tabLst/>
              <a:defRPr/>
            </a:pPr>
            <a:r>
              <a:rPr lang="en-AU" baseline="0" dirty="0" smtClean="0"/>
              <a:t>Maintain the system! This is so important! It’s no good having a system if it’s not maintained properly. All too often I see dust extraction systems with holes in the duct work and vibrating screens with skirts and fasteners ripped letting dust escape into the air. </a:t>
            </a:r>
          </a:p>
          <a:p>
            <a:pPr marL="0" marR="0" lvl="0" indent="0" algn="l" defTabSz="947684" rtl="0" eaLnBrk="1" fontAlgn="base" latinLnBrk="0" hangingPunct="1">
              <a:lnSpc>
                <a:spcPct val="100000"/>
              </a:lnSpc>
              <a:spcBef>
                <a:spcPct val="30000"/>
              </a:spcBef>
              <a:spcAft>
                <a:spcPct val="0"/>
              </a:spcAft>
              <a:buClrTx/>
              <a:buSzTx/>
              <a:buFontTx/>
              <a:buNone/>
              <a:tabLst/>
              <a:defRPr/>
            </a:pPr>
            <a:endParaRPr lang="en-AU" baseline="0" dirty="0" smtClean="0"/>
          </a:p>
          <a:p>
            <a:pPr marL="0" marR="0" lvl="0" indent="0" algn="l" defTabSz="947684" rtl="0" eaLnBrk="1" fontAlgn="base" latinLnBrk="0" hangingPunct="1">
              <a:lnSpc>
                <a:spcPct val="100000"/>
              </a:lnSpc>
              <a:spcBef>
                <a:spcPct val="30000"/>
              </a:spcBef>
              <a:spcAft>
                <a:spcPct val="0"/>
              </a:spcAft>
              <a:buClrTx/>
              <a:buSzTx/>
              <a:buFontTx/>
              <a:buNone/>
              <a:tabLst/>
              <a:defRPr/>
            </a:pPr>
            <a:r>
              <a:rPr lang="en-AU" baseline="0" dirty="0" smtClean="0"/>
              <a:t>Monitor the performance of the systems where they are in place. Baseline standards should be set and any deviations should be investigated. </a:t>
            </a:r>
          </a:p>
          <a:p>
            <a:pPr marL="0" marR="0" lvl="0" indent="0" algn="l" defTabSz="947684" rtl="0" eaLnBrk="1" fontAlgn="base" latinLnBrk="0" hangingPunct="1">
              <a:lnSpc>
                <a:spcPct val="100000"/>
              </a:lnSpc>
              <a:spcBef>
                <a:spcPct val="30000"/>
              </a:spcBef>
              <a:spcAft>
                <a:spcPct val="0"/>
              </a:spcAft>
              <a:buClrTx/>
              <a:buSzTx/>
              <a:buFontTx/>
              <a:buNone/>
              <a:tabLst/>
              <a:defRPr/>
            </a:pPr>
            <a:endParaRPr lang="en-AU" baseline="0" dirty="0" smtClean="0"/>
          </a:p>
          <a:p>
            <a:pPr marL="0" marR="0" lvl="0" indent="0" algn="l" defTabSz="947684" rtl="0" eaLnBrk="1" fontAlgn="base" latinLnBrk="0" hangingPunct="1">
              <a:lnSpc>
                <a:spcPct val="100000"/>
              </a:lnSpc>
              <a:spcBef>
                <a:spcPct val="30000"/>
              </a:spcBef>
              <a:spcAft>
                <a:spcPct val="0"/>
              </a:spcAft>
              <a:buClrTx/>
              <a:buSzTx/>
              <a:buFontTx/>
              <a:buNone/>
              <a:tabLst/>
              <a:defRPr/>
            </a:pPr>
            <a:r>
              <a:rPr lang="en-AU" baseline="0" dirty="0" smtClean="0"/>
              <a:t>Check the exhaust is located from the system is located in a suitable area, not into the workspace of other workers. </a:t>
            </a:r>
          </a:p>
          <a:p>
            <a:pPr defTabSz="947684" eaLnBrk="1" hangingPunct="1">
              <a:defRPr/>
            </a:pPr>
            <a:endParaRPr lang="en-AU" baseline="0" dirty="0" smtClean="0"/>
          </a:p>
          <a:p>
            <a:pPr defTabSz="947684" eaLnBrk="1" hangingPunct="1">
              <a:defRPr/>
            </a:pPr>
            <a:r>
              <a:rPr lang="en-AU" baseline="0" dirty="0" smtClean="0"/>
              <a:t>Even if fibres are not present in the dust, it’s still important to control dust levels throughout the plant. I’ve tried to summarise them here, but I encourage you to have a look at the bulletin which can be found on the website. </a:t>
            </a:r>
          </a:p>
          <a:p>
            <a:pPr defTabSz="947684" eaLnBrk="1" hangingPunct="1">
              <a:defRPr/>
            </a:pPr>
            <a:endParaRPr lang="en-AU" baseline="0" dirty="0" smtClean="0"/>
          </a:p>
          <a:p>
            <a:pPr defTabSz="947684" eaLnBrk="1" hangingPunct="1">
              <a:defRPr/>
            </a:pPr>
            <a:r>
              <a:rPr lang="en-AU" baseline="0" dirty="0" smtClean="0"/>
              <a:t>Safety bulletin 157 – Jan 2019 http://www.dmp.wa.gov.au/Documents/Safety/MSH_SB_157.pdf </a:t>
            </a:r>
          </a:p>
          <a:p>
            <a:pPr defTabSz="947684" eaLnBrk="1" hangingPunct="1">
              <a:defRPr/>
            </a:pPr>
            <a:endParaRPr lang="en-AU" baseline="0" dirty="0" smtClean="0"/>
          </a:p>
          <a:p>
            <a:endParaRPr lang="en-AU" baseline="0" dirty="0" smtClean="0"/>
          </a:p>
          <a:p>
            <a:pPr marL="236921" indent="-236921">
              <a:buFont typeface="+mj-lt"/>
              <a:buAutoNum type="arabicPeriod"/>
            </a:pP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20</a:t>
            </a:fld>
            <a:endParaRPr lang="en-AU"/>
          </a:p>
        </p:txBody>
      </p:sp>
    </p:spTree>
    <p:extLst>
      <p:ext uri="{BB962C8B-B14F-4D97-AF65-F5344CB8AC3E}">
        <p14:creationId xmlns:p14="http://schemas.microsoft.com/office/powerpoint/2010/main" val="16179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I’ve</a:t>
            </a:r>
            <a:r>
              <a:rPr lang="en-AU" baseline="0" dirty="0" smtClean="0"/>
              <a:t> already touched on this point, but all too often we see sites relying on PPE to control the risk of exposure to airborne contaminants. We have already seen from the data I presented earlier that PPE is not the answer, and at least half of the inspection I go on, I encounter problems with PPE. It might be that the signage for PPE is no longer visible, it may be that people are not wearing PPE in areas where it’s required, or it may be that what they are wearing is not fitted correctly. </a:t>
            </a:r>
          </a:p>
          <a:p>
            <a:r>
              <a:rPr lang="en-AU" baseline="0" dirty="0" smtClean="0"/>
              <a:t>And then, how do you even begin to verify your PPE control works, how do you know, that every time someone is working in a particular area, they are wearing the required PPE and that it’s fitted well. There are some verification methods like task observations and inspections, however you can never be sure that the control will be effective because you’re relying on a human on make sure they follow a procedure. </a:t>
            </a:r>
          </a:p>
          <a:p>
            <a:endParaRPr lang="en-AU" baseline="0" dirty="0" smtClean="0"/>
          </a:p>
          <a:p>
            <a:r>
              <a:rPr lang="en-AU" baseline="0" dirty="0" smtClean="0"/>
              <a:t>We’d much rather see controls at the higher levels being implemented on site. These controls are much more reliable, provided they are maintained and used, and offer a higher degree of reliability in controlling the contaminant. I’m not saying that PPE shouldn’t be used at all, but it should be used in conjunction with other higher level controls. </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a:p>
        </p:txBody>
      </p:sp>
    </p:spTree>
    <p:extLst>
      <p:ext uri="{BB962C8B-B14F-4D97-AF65-F5344CB8AC3E}">
        <p14:creationId xmlns:p14="http://schemas.microsoft.com/office/powerpoint/2010/main" val="104451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a:t>
            </a:r>
            <a:r>
              <a:rPr lang="en-AU" baseline="0" dirty="0" smtClean="0"/>
              <a:t> session will </a:t>
            </a:r>
            <a:r>
              <a:rPr lang="en-AU" dirty="0" smtClean="0"/>
              <a:t>cover </a:t>
            </a:r>
          </a:p>
          <a:p>
            <a:pPr marL="171450" indent="-171450">
              <a:buFont typeface="Arial" panose="020B0604020202020204" pitchFamily="34" charset="0"/>
              <a:buChar char="•"/>
            </a:pPr>
            <a:r>
              <a:rPr lang="en-AU" dirty="0" smtClean="0"/>
              <a:t>brief history of asbestos in Western Australia </a:t>
            </a:r>
          </a:p>
          <a:p>
            <a:pPr marL="177691" indent="-177691">
              <a:buFont typeface="Arial" panose="020B0604020202020204" pitchFamily="34" charset="0"/>
              <a:buChar char="•"/>
            </a:pPr>
            <a:r>
              <a:rPr lang="en-AU" dirty="0" smtClean="0"/>
              <a:t>An overview of what asbestos is, the different types of fibres and why they’re hazardous.</a:t>
            </a:r>
          </a:p>
          <a:p>
            <a:pPr marL="177691" indent="-177691">
              <a:buFont typeface="Arial" panose="020B0604020202020204" pitchFamily="34" charset="0"/>
              <a:buChar char="•"/>
            </a:pPr>
            <a:r>
              <a:rPr lang="en-AU" dirty="0" smtClean="0"/>
              <a:t>risk-based approach to managing fibrous minerals including some information from our Guideline and what should be included in a Fibrous Minerals Management Plan.</a:t>
            </a:r>
          </a:p>
          <a:p>
            <a:pPr marL="177691" indent="-177691">
              <a:buFont typeface="Arial" panose="020B0604020202020204" pitchFamily="34" charset="0"/>
              <a:buChar char="•"/>
            </a:pPr>
            <a:r>
              <a:rPr lang="en-AU" dirty="0" smtClean="0"/>
              <a:t>Health and hygiene sampling data collected</a:t>
            </a:r>
            <a:r>
              <a:rPr lang="en-AU" baseline="0" dirty="0" smtClean="0"/>
              <a:t> </a:t>
            </a:r>
            <a:r>
              <a:rPr lang="en-AU" dirty="0" smtClean="0"/>
              <a:t>through SRS.</a:t>
            </a:r>
          </a:p>
          <a:p>
            <a:pPr marL="177691" indent="-177691">
              <a:buFont typeface="Arial" panose="020B0604020202020204" pitchFamily="34" charset="0"/>
              <a:buChar char="•"/>
            </a:pPr>
            <a:r>
              <a:rPr lang="en-AU" dirty="0" smtClean="0"/>
              <a:t>Then finish up with some trouble spots and success stories.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a:p>
        </p:txBody>
      </p:sp>
    </p:spTree>
    <p:extLst>
      <p:ext uri="{BB962C8B-B14F-4D97-AF65-F5344CB8AC3E}">
        <p14:creationId xmlns:p14="http://schemas.microsoft.com/office/powerpoint/2010/main" val="429029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Another</a:t>
            </a:r>
            <a:r>
              <a:rPr lang="en-AU" baseline="0" dirty="0" smtClean="0"/>
              <a:t> trouble spot I’ve noticed recently when out in the field is decontamination. On a recent site inspection I went to a site where there was a designated fibrous zone in the pit. Inside this fibrous zone, workers were required to wear respirators and disposable coveralls. When exiting the designated fibrous zone, they were required to drive to a contamination unit and dispose of their contaminated coveralls. This all seemed fine until I noticed a worker who got out of his ute inside the fibrous zone and walked over to the lighting tower set up nearby. I asked the site representative to confirm what the site’s standard was for PPE inside the zone and he told me that workers weren’t required to wear full PPE if they’re not outside the cab of his vehicle for very long. When questioned a little more, he couldn’t really tell me what ‘very long’ meant. It’s for this reason that site standards should be clearly documented and communicated to workers. </a:t>
            </a:r>
          </a:p>
          <a:p>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I’ve also come across a situation where a site had a decontamination process whereby workers were required to drive to the decontamination unit, strip off their coveralls, then get back into the same vehicle they drove to the decontamination unit it with no process in between to clean or decontaminate the cab of the car in between. Does anyone see the problem with that? </a:t>
            </a:r>
            <a:endParaRPr lang="en-AU" dirty="0" smtClean="0"/>
          </a:p>
          <a:p>
            <a:endParaRPr lang="en-AU" dirty="0" smtClean="0"/>
          </a:p>
          <a:p>
            <a:r>
              <a:rPr lang="en-AU" baseline="0" dirty="0" smtClean="0"/>
              <a:t>Picture from https://worksafe.govt.nz/topic-and-industry/asbestos/management-and-removal-of-asbestos/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22</a:t>
            </a:fld>
            <a:endParaRPr lang="en-AU"/>
          </a:p>
        </p:txBody>
      </p:sp>
    </p:spTree>
    <p:extLst>
      <p:ext uri="{BB962C8B-B14F-4D97-AF65-F5344CB8AC3E}">
        <p14:creationId xmlns:p14="http://schemas.microsoft.com/office/powerpoint/2010/main" val="4019996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a:t>
            </a:r>
            <a:r>
              <a:rPr lang="en-AU" baseline="0" dirty="0" smtClean="0"/>
              <a:t> it’s not all doom and gloom, we have also seen some success stories from our mining industry and we need to celebrate these achievements. One of these achievements has been in the exploration sector. These pictures were taken at an RC drill rig operating in the Pilbara, and as you can see, it’s extremely dusty! You can see the operator in the right-hand picture has his dust mask on… but I’m not sure it would be offering much protection in these conditions.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23</a:t>
            </a:fld>
            <a:endParaRPr lang="en-AU"/>
          </a:p>
        </p:txBody>
      </p:sp>
    </p:spTree>
    <p:extLst>
      <p:ext uri="{BB962C8B-B14F-4D97-AF65-F5344CB8AC3E}">
        <p14:creationId xmlns:p14="http://schemas.microsoft.com/office/powerpoint/2010/main" val="374762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With the implementation of wet drilling techniques</a:t>
            </a:r>
            <a:r>
              <a:rPr lang="en-AU" baseline="0" dirty="0" smtClean="0"/>
              <a:t> and dust collection systems, exploration drilling is now much less dusty than it has been before. We need to reinforce these controls at every opportunity we get, especially in the exploration sector where exposure to asbestos is often unexpected. But if we concentrate on controlling the dust, we can also limit the exposure to fibres. </a:t>
            </a:r>
          </a:p>
          <a:p>
            <a:endParaRPr lang="en-AU" baseline="0" dirty="0" smtClean="0"/>
          </a:p>
          <a:p>
            <a:r>
              <a:rPr lang="en-AU" baseline="0" dirty="0" smtClean="0"/>
              <a:t>Unfortunately, in terms of data, we still don’t have a good picture of what’s happening in the exploration space with samples submitted to SRS for exploration only making up 5% of all the samples we receive.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24</a:t>
            </a:fld>
            <a:endParaRPr lang="en-AU"/>
          </a:p>
        </p:txBody>
      </p:sp>
    </p:spTree>
    <p:extLst>
      <p:ext uri="{BB962C8B-B14F-4D97-AF65-F5344CB8AC3E}">
        <p14:creationId xmlns:p14="http://schemas.microsoft.com/office/powerpoint/2010/main" val="308058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AU" baseline="0" dirty="0" smtClean="0"/>
              <a:t>We’ve already heard from Lindy this morning about the history behind </a:t>
            </a:r>
            <a:r>
              <a:rPr lang="en-AU" baseline="0" dirty="0" err="1" smtClean="0"/>
              <a:t>MineHealth</a:t>
            </a:r>
            <a:r>
              <a:rPr lang="en-AU" baseline="0" dirty="0" smtClean="0"/>
              <a:t> and the ongoing requirements for health monitoring. What is encouraging is that more and more sites have been implementing ongoing health monitoring programs for their employees exposed to different types of health hazards including asbestos. Safe Work Australia have a number of guidance sheets on their website which talk about health monitoring for workers exposed to different hazards at work. </a:t>
            </a:r>
          </a:p>
          <a:p>
            <a:pPr defTabSz="947684">
              <a:defRPr/>
            </a:pPr>
            <a:endParaRPr lang="en-AU" baseline="0" dirty="0" smtClean="0"/>
          </a:p>
          <a:p>
            <a:pPr defTabSz="947684">
              <a:defRPr/>
            </a:pPr>
            <a:r>
              <a:rPr lang="en-AU" baseline="0" dirty="0" smtClean="0"/>
              <a:t>This is something we will continue to capture data for through the declaration questions in SRS. We will also be accessing information on these programs through the annual review of the HHMP where sites will be prompted to provide information on what they are doing in this space.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25</a:t>
            </a:fld>
            <a:endParaRPr lang="en-AU"/>
          </a:p>
        </p:txBody>
      </p:sp>
    </p:spTree>
    <p:extLst>
      <p:ext uri="{BB962C8B-B14F-4D97-AF65-F5344CB8AC3E}">
        <p14:creationId xmlns:p14="http://schemas.microsoft.com/office/powerpoint/2010/main" val="155188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AU" dirty="0" smtClean="0"/>
              <a:t>Another positive initiative that I</a:t>
            </a:r>
            <a:r>
              <a:rPr lang="en-AU" baseline="0" dirty="0" smtClean="0"/>
              <a:t> encourage all sites to implement, is a fit testing program. A lot of site’s I’ve visited recently have already implemented programs which fit test employees for both respiratory and hearing protection. Factors like face shape and size, as well as facial hair and the job the person is required to undertake while wearing the PPE are taken into consideration when recommending what type of respirator is appropriate for the wearer. This is a great way to get buy-in from the workforce, improving the likelihood that the right PPE will be worn correctly. This is also a requirement of Australian Standard 1715.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26</a:t>
            </a:fld>
            <a:endParaRPr lang="en-AU"/>
          </a:p>
        </p:txBody>
      </p:sp>
    </p:spTree>
    <p:extLst>
      <p:ext uri="{BB962C8B-B14F-4D97-AF65-F5344CB8AC3E}">
        <p14:creationId xmlns:p14="http://schemas.microsoft.com/office/powerpoint/2010/main" val="396601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We’ve also seen the profile</a:t>
            </a:r>
            <a:r>
              <a:rPr lang="en-AU" baseline="0" dirty="0" smtClean="0"/>
              <a:t> of health related hazards increase over the last 2 years or so. This has been driven by the introduction of the HHMP and other guidance material, and the formation of a dedicated health team. In my experience, I’ve seen greater engagement with senior site management on hazards that affect their worker’s health which is very encouraging and puts us in a good position for making improvements in this space.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27</a:t>
            </a:fld>
            <a:endParaRPr lang="en-AU"/>
          </a:p>
        </p:txBody>
      </p:sp>
    </p:spTree>
    <p:extLst>
      <p:ext uri="{BB962C8B-B14F-4D97-AF65-F5344CB8AC3E}">
        <p14:creationId xmlns:p14="http://schemas.microsoft.com/office/powerpoint/2010/main" val="250830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28</a:t>
            </a:fld>
            <a:endParaRPr lang="en-AU"/>
          </a:p>
        </p:txBody>
      </p:sp>
    </p:spTree>
    <p:extLst>
      <p:ext uri="{BB962C8B-B14F-4D97-AF65-F5344CB8AC3E}">
        <p14:creationId xmlns:p14="http://schemas.microsoft.com/office/powerpoint/2010/main" val="3288874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slide </a:t>
            </a:r>
            <a:r>
              <a:rPr lang="en-AU" smtClean="0"/>
              <a:t>about awards</a:t>
            </a:r>
            <a:endParaRPr lang="en-AU"/>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2531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buFont typeface="Arial" panose="020B0604020202020204" pitchFamily="34" charset="0"/>
              <a:buNone/>
            </a:pPr>
            <a:r>
              <a:rPr lang="en-AU" baseline="0" dirty="0" smtClean="0"/>
              <a:t>Asbestos is not a new hazard, we can see that even as early as 100BC, people working with asbestos were experiencing sickness and dying as a result of their exposure. </a:t>
            </a:r>
          </a:p>
          <a:p>
            <a:pPr marL="0" lv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100 BC - Roman historian Pliny wrote about the ‘disease of slaves” after noticing that slaves weaving cloth from asbestos were growing sick and dying. This same historian also describes the use of rudimentary respirators made from animals bladders by some of the slave asbestos miners in an attempt to protect themselves from the fibres as they worked. </a:t>
            </a:r>
          </a:p>
          <a:p>
            <a:pPr marL="0" lv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Then</a:t>
            </a:r>
            <a:r>
              <a:rPr lang="en-AU" baseline="0" dirty="0" smtClean="0"/>
              <a:t> we jump forward to the industrial revolution in the late 1800s which saw the demand for asbestos products sky-rocket. Due to it’s heat, chemical and water resistant properties, it was extremely well suited to being made into insulation for equipment that powered the industrial revolution like engines, boilers and generators. Unfortunately, we later learn that it wasn’t so great for human health. </a:t>
            </a:r>
          </a:p>
          <a:p>
            <a:pPr marL="171450" lvl="0" indent="-171450">
              <a:buFont typeface="Arial" panose="020B0604020202020204" pitchFamily="34" charset="0"/>
              <a:buChar char="•"/>
            </a:pPr>
            <a:endParaRPr lang="en-AU" dirty="0" smtClean="0"/>
          </a:p>
          <a:p>
            <a:r>
              <a:rPr lang="en-AU" baseline="0" dirty="0" smtClean="0"/>
              <a:t>As the demand for asbestos products increased, so too did the prevalence of lung disease among factory workers and miners. It was British factory inspectors who noted the adverse health effects of asbestos dust working in factories in 1898, referring to the “evil effects” of asbestos dust. </a:t>
            </a:r>
          </a:p>
          <a:p>
            <a:endParaRPr lang="en-AU" baseline="0" dirty="0" smtClean="0"/>
          </a:p>
          <a:p>
            <a:r>
              <a:rPr lang="en-AU" baseline="0" dirty="0" smtClean="0"/>
              <a:t>In the years to follow, numerous inquiries launched by law makers and industrial bodies around the world were finding that exposure to asbestos dust was causing illness and premature death. In 1911, Australia introduces new ventilation legislation after a Royal Commission into working conditions in the countries gold mines finds widespread lung disease in workers. This also prompts insurance funds to launch their own investigations and they start pushing back on insurance coverage and increasing premiums for workers in the asbestos industry.</a:t>
            </a:r>
          </a:p>
          <a:p>
            <a:endParaRPr lang="en-AU" baseline="0" dirty="0" smtClean="0"/>
          </a:p>
          <a:p>
            <a:r>
              <a:rPr lang="en-AU" baseline="0" dirty="0" smtClean="0"/>
              <a:t>Despite this, asbestos production and use continues and in 1936 crocidolite deposits at Wittenoom are discovered by Lang Hancock. Mining at the site starts in 1940 with the plant opening a couple of years later in 1943. Then the second world war breaks out, and we see the use of crocidolite asbestos from Wittenoom being used to manufacture gas masks in Britain. </a:t>
            </a:r>
          </a:p>
          <a:p>
            <a:endParaRPr lang="en-AU" baseline="0" dirty="0" smtClean="0"/>
          </a:p>
          <a:p>
            <a:r>
              <a:rPr lang="en-AU" baseline="0" dirty="0" smtClean="0"/>
              <a:t>Then in 1944, the </a:t>
            </a:r>
            <a:r>
              <a:rPr lang="en-AU" dirty="0" smtClean="0"/>
              <a:t>Western Australian Assistant State Mining Engineer reports on the danger of dust being generated at the Wittenoom mine. Then over the next</a:t>
            </a:r>
            <a:r>
              <a:rPr lang="en-AU" baseline="0" dirty="0" smtClean="0"/>
              <a:t> decade or so, the body of evidence grows showing that miner’s exposure to asbestos fibres at Wittenoom is detrimental to lung health. </a:t>
            </a:r>
          </a:p>
          <a:p>
            <a:endParaRPr lang="en-AU" baseline="0" dirty="0" smtClean="0"/>
          </a:p>
          <a:p>
            <a:r>
              <a:rPr lang="en-AU" baseline="0" dirty="0" smtClean="0"/>
              <a:t>This culminates in Dr Jim </a:t>
            </a:r>
            <a:r>
              <a:rPr lang="en-AU" baseline="0" dirty="0" err="1" smtClean="0"/>
              <a:t>McNaulty</a:t>
            </a:r>
            <a:r>
              <a:rPr lang="en-AU" baseline="0" dirty="0" smtClean="0"/>
              <a:t> discovering 6 cases of lung damage among Wittenoom workers in 1959. He issues a series of warnings to the mine management and over the next few years, more than 100 cases of lung disease are confirmed for Wittenoom and ex-Wittenoom workers. </a:t>
            </a:r>
            <a:endParaRPr lang="en-AU" dirty="0" smtClean="0"/>
          </a:p>
          <a:p>
            <a:endParaRPr lang="en-AU" dirty="0" smtClean="0"/>
          </a:p>
          <a:p>
            <a:r>
              <a:rPr lang="en-AU" baseline="0" dirty="0" smtClean="0"/>
              <a:t>Then, in 1966 Wittenoom closes after a highly critical report from the commonwealth Department of Health is published. I’ll touch on Wittenoom in a little bit more detail later in my presentation. </a:t>
            </a:r>
          </a:p>
          <a:p>
            <a:endParaRPr lang="en-AU" baseline="0" dirty="0" smtClean="0"/>
          </a:p>
          <a:p>
            <a:r>
              <a:rPr lang="en-AU" baseline="0" dirty="0" smtClean="0"/>
              <a:t>So we know that asbestos is not a new hazard, it’s been around for centuries and it’s something that will continue to remain a hazard for the mining industry. </a:t>
            </a:r>
            <a:endParaRPr lang="en-AU" dirty="0" smtClean="0"/>
          </a:p>
          <a:p>
            <a:pPr marL="228600" lvl="0" indent="-228600">
              <a:buFont typeface="+mj-lt"/>
              <a:buAutoNum type="arabicPeriod"/>
            </a:pPr>
            <a:endParaRPr lang="en-AU" baseline="0" dirty="0" smtClean="0"/>
          </a:p>
          <a:p>
            <a:pPr marL="228600" lvl="0" indent="-228600">
              <a:buFont typeface="+mj-lt"/>
              <a:buAutoNum type="arabicPeriod"/>
            </a:pP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a:p>
        </p:txBody>
      </p:sp>
    </p:spTree>
    <p:extLst>
      <p:ext uri="{BB962C8B-B14F-4D97-AF65-F5344CB8AC3E}">
        <p14:creationId xmlns:p14="http://schemas.microsoft.com/office/powerpoint/2010/main" val="199330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So what exactly is asbestos? </a:t>
            </a:r>
          </a:p>
          <a:p>
            <a:endParaRPr lang="en-AU" baseline="0" dirty="0" smtClean="0"/>
          </a:p>
          <a:p>
            <a:r>
              <a:rPr lang="en-AU" baseline="0" dirty="0" smtClean="0"/>
              <a:t>Asbestos is a commercial term used to describe 6 types of naturally occurring silicate minerals fibres that can be split into two categories; serpentine and amphiboles. </a:t>
            </a:r>
          </a:p>
          <a:p>
            <a:endParaRPr lang="en-AU" baseline="0" dirty="0" smtClean="0"/>
          </a:p>
          <a:p>
            <a:pPr eaLnBrk="1" hangingPunct="1">
              <a:spcBef>
                <a:spcPct val="0"/>
              </a:spcBef>
            </a:pPr>
            <a:r>
              <a:rPr lang="en-US" altLang="en-US" dirty="0" smtClean="0"/>
              <a:t>The Serpentine form of asbestos is the mineral Chrysotile, considered to be the least hazardous form of asbestos. Due to its chemical composition in that it does not contain any iron, it is known as ‘white’ asbestos.</a:t>
            </a:r>
          </a:p>
          <a:p>
            <a:pPr eaLnBrk="1" hangingPunct="1">
              <a:spcBef>
                <a:spcPct val="0"/>
              </a:spcBef>
            </a:pPr>
            <a:endParaRPr lang="en-US" altLang="en-US" dirty="0" smtClean="0"/>
          </a:p>
          <a:p>
            <a:pPr eaLnBrk="1" hangingPunct="1">
              <a:spcBef>
                <a:spcPct val="0"/>
              </a:spcBef>
            </a:pPr>
            <a:r>
              <a:rPr lang="en-US" altLang="en-US" dirty="0" smtClean="0"/>
              <a:t>All the minerals in the amphibole group, have varying degrees of iron content, giving them different </a:t>
            </a:r>
            <a:r>
              <a:rPr lang="en-US" altLang="en-US" dirty="0" err="1" smtClean="0"/>
              <a:t>colours</a:t>
            </a:r>
            <a:r>
              <a:rPr lang="en-US" altLang="en-US" dirty="0" smtClean="0"/>
              <a:t> (i.e. ‘brown’ and ‘blue’ asbestos). </a:t>
            </a:r>
          </a:p>
          <a:p>
            <a:pPr eaLnBrk="1" hangingPunct="1">
              <a:spcBef>
                <a:spcPct val="0"/>
              </a:spcBef>
            </a:pPr>
            <a:endParaRPr lang="en-US" altLang="en-US" dirty="0" smtClean="0"/>
          </a:p>
          <a:p>
            <a:pPr eaLnBrk="1" hangingPunct="1">
              <a:spcBef>
                <a:spcPct val="0"/>
              </a:spcBef>
            </a:pPr>
            <a:r>
              <a:rPr lang="en-US" altLang="en-US" dirty="0" smtClean="0"/>
              <a:t>Crocidolite, also known as ‘blue’ asbestos, is considered to be the most hazardous due to it’s size and needle-like shape. It was Crocidolite that was the mineral being mined at the </a:t>
            </a:r>
            <a:r>
              <a:rPr lang="en-US" altLang="en-US" dirty="0" err="1" smtClean="0"/>
              <a:t>Wittenoom</a:t>
            </a:r>
            <a:r>
              <a:rPr lang="en-US" altLang="en-US" dirty="0" smtClean="0"/>
              <a:t> mine. </a:t>
            </a:r>
          </a:p>
          <a:p>
            <a:pPr eaLnBrk="1" hangingPunct="1">
              <a:spcBef>
                <a:spcPct val="0"/>
              </a:spcBef>
            </a:pPr>
            <a:endParaRPr lang="en-US" altLang="en-US" sz="1200"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168449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Here we can see pictures of the different</a:t>
            </a:r>
            <a:r>
              <a:rPr lang="en-AU" baseline="0" dirty="0" smtClean="0"/>
              <a:t> types of asbestiform minerals taken at magnification. </a:t>
            </a:r>
          </a:p>
          <a:p>
            <a:endParaRPr lang="en-AU" baseline="0" dirty="0" smtClean="0"/>
          </a:p>
          <a:p>
            <a:r>
              <a:rPr lang="en-AU" baseline="0" dirty="0" smtClean="0"/>
              <a:t>You can see how each type is shaped different to the next. Notice the shape of the crocidolite crystals (bottom middle), and how they’re needle-like in their structure. It’s these thin, needle-like fibres that, at the right size, can penetrate deep into the lungs and cause lung disease. Compare that to the chrysotile fibres to the right which have a much more curved and fluffy shape. </a:t>
            </a:r>
          </a:p>
          <a:p>
            <a:endParaRPr lang="en-AU" baseline="0" dirty="0" smtClean="0"/>
          </a:p>
          <a:p>
            <a:r>
              <a:rPr lang="en-AU" baseline="0" dirty="0" smtClean="0"/>
              <a:t>It is for this reason that </a:t>
            </a:r>
            <a:r>
              <a:rPr lang="en-US" altLang="en-US" dirty="0" smtClean="0"/>
              <a:t>Amphibole-based Crocidolite is considered to be more hazardous than the serpentine-based mineral Chrysotile. </a:t>
            </a:r>
          </a:p>
          <a:p>
            <a:endParaRPr lang="en-US" dirty="0" smtClean="0"/>
          </a:p>
          <a:p>
            <a:r>
              <a:rPr lang="en-AU" baseline="0" dirty="0" smtClean="0"/>
              <a:t>But, although they look different, they all the similar properties in that they are durable, flexible and heat resistant, with high tensile strength and good binding properties.</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284573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AU" b="0" baseline="0" dirty="0" smtClean="0"/>
              <a:t>When looking at asbestos, it’ may also be useful to understand how it is formed so we can use this information to get an idea of where we can expect to find it. </a:t>
            </a:r>
          </a:p>
          <a:p>
            <a:pPr eaLnBrk="1" hangingPunct="1"/>
            <a:endParaRPr lang="en-AU" b="0" baseline="0" dirty="0" smtClean="0"/>
          </a:p>
          <a:p>
            <a:pPr eaLnBrk="1" hangingPunct="1"/>
            <a:r>
              <a:rPr lang="en-AU" b="0" baseline="0" dirty="0" smtClean="0"/>
              <a:t>Asbestiform minerals are widely distributed throughout the State and can be found in mafic and ultramafic parent rock. This rock forms when molten rock cools and solidifies under the earth’s surface, and under the right conditions, forms asbestos crystals. Sometimes this rock is forced to the earth’s surface through faulting and slipping where the mineral can sometimes weather, changing the mineral’s characteristics. Other times, it’s found in veins that lie deep beneath the Earth’s layers of soil and weathered rock. </a:t>
            </a:r>
          </a:p>
          <a:p>
            <a:pPr eaLnBrk="1" hangingPunct="1"/>
            <a:endParaRPr lang="en-AU" b="0" baseline="0" dirty="0" smtClean="0"/>
          </a:p>
          <a:p>
            <a:pPr eaLnBrk="1" hangingPunct="1"/>
            <a:r>
              <a:rPr lang="en-AU" b="0" baseline="0" dirty="0" smtClean="0"/>
              <a:t>You can see from the picture on my slide, a vein of blue asbestos or crocidolite. These veins, also referred to as lenses or bands, are sometimes very small and can be difficult to predict. </a:t>
            </a:r>
          </a:p>
          <a:p>
            <a:pPr eaLnBrk="1" hangingPunct="1"/>
            <a:endParaRPr lang="en-AU" b="0" baseline="0" dirty="0" smtClean="0"/>
          </a:p>
          <a:p>
            <a:pPr eaLnBrk="1" hangingPunct="1"/>
            <a:endParaRPr lang="en-AU" b="0" baseline="0" dirty="0" smtClean="0"/>
          </a:p>
          <a:p>
            <a:endParaRPr lang="en-AU"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a:p>
        </p:txBody>
      </p:sp>
    </p:spTree>
    <p:extLst>
      <p:ext uri="{BB962C8B-B14F-4D97-AF65-F5344CB8AC3E}">
        <p14:creationId xmlns:p14="http://schemas.microsoft.com/office/powerpoint/2010/main" val="28488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dirty="0" smtClean="0"/>
              <a:t>The fact that there may be asbestos in the geology of the mine</a:t>
            </a:r>
            <a:r>
              <a:rPr lang="en-AU" baseline="0" dirty="0" smtClean="0"/>
              <a:t>, does not straight away mean it is a hazard. </a:t>
            </a:r>
            <a:r>
              <a:rPr lang="en-AU" dirty="0" smtClean="0"/>
              <a:t>Asbestos only becomes a hazard if fibres of a </a:t>
            </a:r>
            <a:r>
              <a:rPr lang="en-AU" dirty="0" err="1" smtClean="0"/>
              <a:t>respirable</a:t>
            </a:r>
            <a:r>
              <a:rPr lang="en-AU" dirty="0" smtClean="0"/>
              <a:t> size, become airborne and may be inhaled. </a:t>
            </a:r>
          </a:p>
          <a:p>
            <a:endParaRPr lang="en-AU" dirty="0" smtClean="0"/>
          </a:p>
          <a:p>
            <a:r>
              <a:rPr lang="en-AU" dirty="0" smtClean="0"/>
              <a:t>Undisturbed asbestos does not spontaneously emit fibres. The potential for an asbestos mineral to release </a:t>
            </a:r>
            <a:r>
              <a:rPr lang="en-AU" dirty="0" err="1" smtClean="0"/>
              <a:t>respirable</a:t>
            </a:r>
            <a:r>
              <a:rPr lang="en-AU" dirty="0" smtClean="0"/>
              <a:t> fibres depends on its physical characteristics and the degree of handling and processing. </a:t>
            </a:r>
          </a:p>
          <a:p>
            <a:r>
              <a:rPr lang="en-AU" dirty="0" smtClean="0"/>
              <a:t>The danger from exposure is not immediately obvious because harmful fibres are too small to be seen with the naked eye, and there is often a long latency period between exposure and onset of disease. </a:t>
            </a:r>
          </a:p>
          <a:p>
            <a:endParaRPr lang="en-AU" dirty="0" smtClean="0"/>
          </a:p>
          <a:p>
            <a:pPr defTabSz="947684"/>
            <a:r>
              <a:rPr lang="en-AU" altLang="en-US" dirty="0" smtClean="0"/>
              <a:t>How many of you have heard the old ‘one fibre kills’ argument? Well fortunately for all of us, this argument doesn’t stack up. Asbestiform fibres are everywhere in our built environment, mostly from the breakdown of asbestos containing materials like brake-linings and asbestos cement sheeting. But air monitoring in cities indicates that the average person inhales about 1 million fibres every year so clearly this myth is not backed by science.</a:t>
            </a:r>
          </a:p>
          <a:p>
            <a:pPr defTabSz="947684"/>
            <a:endParaRPr lang="en-AU" altLang="en-US" dirty="0" smtClean="0"/>
          </a:p>
          <a:p>
            <a:pPr defTabSz="947684"/>
            <a:r>
              <a:rPr lang="en-AU" altLang="en-US" dirty="0" smtClean="0"/>
              <a:t>What we do have to consider when assessing the risk of developing an asbestos-related disease are things like </a:t>
            </a:r>
          </a:p>
          <a:p>
            <a:pPr marL="177691" indent="-177691" defTabSz="947684">
              <a:buFont typeface="Arial" panose="020B0604020202020204" pitchFamily="34" charset="0"/>
              <a:buChar char="•"/>
            </a:pPr>
            <a:r>
              <a:rPr lang="en-AU" dirty="0" smtClean="0"/>
              <a:t>the concentration of fibres in the air. Historically, asbestos related diseases have been associated with exposures to concentrations of more than 100 times the exposure standard. </a:t>
            </a:r>
          </a:p>
          <a:p>
            <a:pPr marL="177691" indent="-177691">
              <a:buFont typeface="Arial" panose="020B0604020202020204" pitchFamily="34" charset="0"/>
              <a:buChar char="•"/>
            </a:pPr>
            <a:r>
              <a:rPr lang="en-AU" dirty="0" smtClean="0"/>
              <a:t>The duration of time the worker is exposed these fibres.</a:t>
            </a:r>
          </a:p>
          <a:p>
            <a:pPr marL="177691" indent="-177691">
              <a:buFont typeface="Arial" panose="020B0604020202020204" pitchFamily="34" charset="0"/>
              <a:buChar char="•"/>
            </a:pPr>
            <a:r>
              <a:rPr lang="en-AU" dirty="0" smtClean="0"/>
              <a:t>The type of fibre.</a:t>
            </a:r>
          </a:p>
          <a:p>
            <a:pPr marL="177691" indent="-177691">
              <a:buFont typeface="Arial" panose="020B0604020202020204" pitchFamily="34" charset="0"/>
              <a:buChar char="•"/>
            </a:pPr>
            <a:r>
              <a:rPr lang="en-AU" dirty="0" smtClean="0"/>
              <a:t>And their size and shape. </a:t>
            </a:r>
          </a:p>
          <a:p>
            <a:pPr marL="177691" indent="-177691">
              <a:buFont typeface="Arial" panose="020B0604020202020204" pitchFamily="34" charset="0"/>
              <a:buChar char="•"/>
            </a:pPr>
            <a:endParaRPr lang="en-AU" dirty="0" smtClean="0"/>
          </a:p>
          <a:p>
            <a:r>
              <a:rPr lang="en-AU" dirty="0" smtClean="0"/>
              <a:t>We’ve already seen the shape of crocidolite fibres, with their long, thin, needle-like shape. This shape means that inhaled crocidolite fibres are more likely to penetrate deeper into the lungs, where they are difficult to remove and can cause irritation. </a:t>
            </a:r>
          </a:p>
          <a:p>
            <a:pPr marL="177691" indent="-177691">
              <a:buFont typeface="Arial" panose="020B0604020202020204" pitchFamily="34" charset="0"/>
              <a:buChar char="•"/>
            </a:pPr>
            <a:endParaRPr lang="en-AU" dirty="0" smtClean="0"/>
          </a:p>
          <a:p>
            <a:pPr eaLnBrk="1" hangingPunct="1">
              <a:spcBef>
                <a:spcPct val="0"/>
              </a:spcBef>
            </a:pPr>
            <a:r>
              <a:rPr lang="en-US" altLang="en-US" dirty="0" smtClean="0"/>
              <a:t>Picture from https://particleandfibretoxicology.biomedcentral.com/articles/10.1186/1743-8977-7-5 </a:t>
            </a:r>
            <a:endParaRPr lang="en-US" altLang="en-US"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a:p>
        </p:txBody>
      </p:sp>
    </p:spTree>
    <p:extLst>
      <p:ext uri="{BB962C8B-B14F-4D97-AF65-F5344CB8AC3E}">
        <p14:creationId xmlns:p14="http://schemas.microsoft.com/office/powerpoint/2010/main" val="208104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684" eaLnBrk="1" hangingPunct="1">
              <a:spcBef>
                <a:spcPct val="0"/>
              </a:spcBef>
              <a:defRPr/>
            </a:pPr>
            <a:r>
              <a:rPr lang="en-US" altLang="en-US" dirty="0" smtClean="0"/>
              <a:t>Fortunately, most of the </a:t>
            </a:r>
            <a:r>
              <a:rPr lang="en-US" altLang="en-US" dirty="0" err="1" smtClean="0"/>
              <a:t>fibres</a:t>
            </a:r>
            <a:r>
              <a:rPr lang="en-US" altLang="en-US" dirty="0" smtClean="0"/>
              <a:t> we inhale are removed from the respiratory system by the body’s natural </a:t>
            </a:r>
            <a:r>
              <a:rPr lang="en-US" altLang="en-US" dirty="0" err="1" smtClean="0"/>
              <a:t>defence</a:t>
            </a:r>
            <a:r>
              <a:rPr lang="en-US" altLang="en-US" dirty="0" smtClean="0"/>
              <a:t> system. The body will expel the larger particles by trapping them in the upper airways, and coughing and sneezing. The smaller particles will be engulfed by scavenger cells called macrophages which work to rid the small particles from the lung. </a:t>
            </a:r>
          </a:p>
          <a:p>
            <a:pPr defTabSz="947684" eaLnBrk="1" hangingPunct="1">
              <a:spcBef>
                <a:spcPct val="0"/>
              </a:spcBef>
              <a:defRPr/>
            </a:pPr>
            <a:endParaRPr lang="en-US" altLang="en-US" dirty="0" smtClean="0"/>
          </a:p>
          <a:p>
            <a:pPr defTabSz="947684" eaLnBrk="1" hangingPunct="1">
              <a:spcBef>
                <a:spcPct val="0"/>
              </a:spcBef>
              <a:defRPr/>
            </a:pPr>
            <a:r>
              <a:rPr lang="en-US" altLang="en-US" dirty="0" smtClean="0"/>
              <a:t>This </a:t>
            </a:r>
            <a:r>
              <a:rPr lang="en-US" altLang="en-US" dirty="0" err="1" smtClean="0"/>
              <a:t>defence</a:t>
            </a:r>
            <a:r>
              <a:rPr lang="en-US" altLang="en-US" dirty="0" smtClean="0"/>
              <a:t> mechanism works well in many situations, however some </a:t>
            </a:r>
            <a:r>
              <a:rPr lang="en-US" altLang="en-US" dirty="0" err="1" smtClean="0"/>
              <a:t>fibres</a:t>
            </a:r>
            <a:r>
              <a:rPr lang="en-US" altLang="en-US" dirty="0" smtClean="0"/>
              <a:t> of a </a:t>
            </a:r>
            <a:r>
              <a:rPr lang="en-US" altLang="en-US" dirty="0" err="1" smtClean="0"/>
              <a:t>respirable</a:t>
            </a:r>
            <a:r>
              <a:rPr lang="en-US" altLang="en-US" dirty="0" smtClean="0"/>
              <a:t> size can penetrate deep into the lungs, lodging in the lung tissue and causing irritation. </a:t>
            </a:r>
            <a:r>
              <a:rPr lang="en-AU" altLang="en-US" dirty="0" smtClean="0"/>
              <a:t>This irritation can lead to a number of potential lung diseases like asbestosis, lung cancer, mesothelioma and pleural plaques. </a:t>
            </a:r>
          </a:p>
          <a:p>
            <a:pPr defTabSz="947684" eaLnBrk="1" hangingPunct="1">
              <a:spcBef>
                <a:spcPct val="0"/>
              </a:spcBef>
              <a:defRPr/>
            </a:pPr>
            <a:endParaRPr lang="en-AU" altLang="en-US" dirty="0" smtClean="0"/>
          </a:p>
          <a:p>
            <a:pPr defTabSz="947684" eaLnBrk="1" hangingPunct="1">
              <a:spcBef>
                <a:spcPct val="0"/>
              </a:spcBef>
              <a:defRPr/>
            </a:pPr>
            <a:r>
              <a:rPr lang="en-AU" altLang="en-US" dirty="0" smtClean="0"/>
              <a:t>These diseases are caused by the body’s defence mechanisms in an attempt to dissolve the fibres in the lungs. In the case of asbestosis, the lung tissue thickens as macrophages sent to engulf and dissolve the fibres, cannot complete their job. This results in a build-up of a fibrous layer within the lungs, which causes the affected person to have difficulty in breathing. Similarly, lung</a:t>
            </a:r>
            <a:r>
              <a:rPr lang="en-US" altLang="en-US" dirty="0" smtClean="0"/>
              <a:t> cancer results when the breakdown of the macrophages and the irritation of the lung tissue results in the mutation of a cell, which then becomes cancer.</a:t>
            </a:r>
          </a:p>
          <a:p>
            <a:pPr defTabSz="947684" eaLnBrk="1" hangingPunct="1">
              <a:spcBef>
                <a:spcPct val="0"/>
              </a:spcBef>
              <a:defRPr/>
            </a:pPr>
            <a:endParaRPr lang="en-US" altLang="en-US" dirty="0" smtClean="0"/>
          </a:p>
          <a:p>
            <a:pPr defTabSz="947684" eaLnBrk="1" hangingPunct="1">
              <a:spcBef>
                <a:spcPct val="0"/>
              </a:spcBef>
              <a:defRPr/>
            </a:pPr>
            <a:r>
              <a:rPr lang="en-US" altLang="en-US" dirty="0" smtClean="0"/>
              <a:t>We can see this process happening in the pictures on the slide. When the macrophages encounter a short, smaller </a:t>
            </a:r>
            <a:r>
              <a:rPr lang="en-US" altLang="en-US" dirty="0" err="1" smtClean="0"/>
              <a:t>fibre</a:t>
            </a:r>
            <a:r>
              <a:rPr lang="en-US" altLang="en-US" dirty="0" smtClean="0"/>
              <a:t>, they are able to enclose the </a:t>
            </a:r>
            <a:r>
              <a:rPr lang="en-US" altLang="en-US" dirty="0" err="1" smtClean="0"/>
              <a:t>fibre</a:t>
            </a:r>
            <a:r>
              <a:rPr lang="en-US" altLang="en-US" dirty="0" smtClean="0"/>
              <a:t> and clear it from the lungs. However, when there is a long, thin </a:t>
            </a:r>
            <a:r>
              <a:rPr lang="en-US" altLang="en-US" dirty="0" err="1" smtClean="0"/>
              <a:t>fibre</a:t>
            </a:r>
            <a:r>
              <a:rPr lang="en-US" altLang="en-US" dirty="0" smtClean="0"/>
              <a:t>, the macrophage is unable to extend itself to fully enclose the </a:t>
            </a:r>
            <a:r>
              <a:rPr lang="en-US" altLang="en-US" dirty="0" err="1" smtClean="0"/>
              <a:t>fibre</a:t>
            </a:r>
            <a:r>
              <a:rPr lang="en-US" altLang="en-US" dirty="0" smtClean="0"/>
              <a:t>, which results in inflammation. </a:t>
            </a:r>
          </a:p>
          <a:p>
            <a:pPr defTabSz="947684" eaLnBrk="1" hangingPunct="1">
              <a:spcBef>
                <a:spcPct val="0"/>
              </a:spcBef>
              <a:defRPr/>
            </a:pPr>
            <a:endParaRPr lang="en-US" altLang="en-US" dirty="0" smtClean="0"/>
          </a:p>
          <a:p>
            <a:pPr defTabSz="947684" eaLnBrk="1" hangingPunct="1">
              <a:spcBef>
                <a:spcPct val="0"/>
              </a:spcBef>
              <a:defRPr/>
            </a:pPr>
            <a:r>
              <a:rPr lang="en-US" altLang="en-US" dirty="0" smtClean="0"/>
              <a:t>The picture on the right shows asbestos bodies present in human lung tissue. You can see the black arrows pointing out the asbestos </a:t>
            </a:r>
            <a:r>
              <a:rPr lang="en-US" altLang="en-US" dirty="0" err="1" smtClean="0"/>
              <a:t>fibres</a:t>
            </a:r>
            <a:r>
              <a:rPr lang="en-US" altLang="en-US" dirty="0" smtClean="0"/>
              <a:t>, some of which are engulfed by macrophages. You can see the </a:t>
            </a:r>
            <a:r>
              <a:rPr lang="en-US" altLang="en-US" dirty="0" err="1" smtClean="0"/>
              <a:t>fibre</a:t>
            </a:r>
            <a:r>
              <a:rPr lang="en-US" altLang="en-US" dirty="0" smtClean="0"/>
              <a:t> in slide c is being attacked by 2 macrophage cells, however even together, they are still not able to fully encompass the long, thin asbestos </a:t>
            </a:r>
            <a:r>
              <a:rPr lang="en-US" altLang="en-US" dirty="0" err="1" smtClean="0"/>
              <a:t>fibre</a:t>
            </a:r>
            <a:r>
              <a:rPr lang="en-US" altLang="en-US" dirty="0" smtClean="0"/>
              <a:t>.  </a:t>
            </a:r>
          </a:p>
          <a:p>
            <a:pPr eaLnBrk="1" hangingPunct="1">
              <a:spcBef>
                <a:spcPct val="0"/>
              </a:spcBef>
            </a:pPr>
            <a:endParaRPr lang="en-US" altLang="en-US" dirty="0" smtClean="0"/>
          </a:p>
          <a:p>
            <a:endParaRPr lang="en-AU" dirty="0" smtClean="0"/>
          </a:p>
          <a:p>
            <a:pPr defTabSz="947684" eaLnBrk="1" hangingPunct="1">
              <a:spcBef>
                <a:spcPct val="0"/>
              </a:spcBef>
              <a:defRPr/>
            </a:pPr>
            <a:r>
              <a:rPr lang="en-AU" dirty="0" smtClean="0"/>
              <a:t>____________________________</a:t>
            </a:r>
          </a:p>
          <a:p>
            <a:pPr eaLnBrk="1" hangingPunct="1">
              <a:spcBef>
                <a:spcPct val="0"/>
              </a:spcBef>
            </a:pPr>
            <a:r>
              <a:rPr lang="en-US" altLang="en-US" b="1" dirty="0" smtClean="0"/>
              <a:t>Figure on the left -</a:t>
            </a:r>
            <a:r>
              <a:rPr lang="en-US" altLang="en-US" b="1" baseline="0" dirty="0" smtClean="0"/>
              <a:t> </a:t>
            </a:r>
            <a:r>
              <a:rPr lang="en-AU" b="0" dirty="0" smtClean="0"/>
              <a:t>The frustrated phagocytosis paradigm as it relates to long and short fibres of asbestos (left) and various forms of carbon nanotubes (right). When confronted by short asbestos fibres or tangled, compact carbon nanotube 'particles' the macrophage can enclose them and clear them. However the macrophage cannot extend itself sufficiently to enclose long asbestos or long nanotubes, resulting in incomplete or frustrated phagocytosis, which leads to inflammation.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AU" dirty="0" smtClean="0"/>
              <a:t>Picture</a:t>
            </a:r>
            <a:r>
              <a:rPr lang="en-AU" baseline="0" dirty="0" smtClean="0"/>
              <a:t> from https://particleandfibretoxicology.biomedcentral.com/articles/10.1186/1743-8977-7-5 </a:t>
            </a:r>
            <a:endParaRPr lang="en-AU" dirty="0" smtClean="0"/>
          </a:p>
          <a:p>
            <a:pPr eaLnBrk="1" hangingPunct="1">
              <a:spcBef>
                <a:spcPct val="0"/>
              </a:spcBef>
            </a:pPr>
            <a:endParaRPr lang="en-AU" b="0" dirty="0" smtClean="0"/>
          </a:p>
          <a:p>
            <a:pPr defTabSz="947684" eaLnBrk="1" hangingPunct="1">
              <a:spcBef>
                <a:spcPct val="0"/>
              </a:spcBef>
            </a:pPr>
            <a:endParaRPr lang="en-AU" dirty="0" smtClean="0"/>
          </a:p>
          <a:p>
            <a:pPr defTabSz="947684" eaLnBrk="1" hangingPunct="1">
              <a:spcBef>
                <a:spcPct val="0"/>
              </a:spcBef>
            </a:pPr>
            <a:r>
              <a:rPr lang="en-AU" b="1" dirty="0" smtClean="0">
                <a:effectLst/>
              </a:rPr>
              <a:t>Figure on the right - </a:t>
            </a:r>
            <a:r>
              <a:rPr lang="en-AU" b="0" dirty="0" smtClean="0">
                <a:effectLst/>
              </a:rPr>
              <a:t>Histological examination of human lung tissue with asbestos bodies. Panel (a) and (b) are microphotographs from the histological sections used for the study, stained by </a:t>
            </a:r>
            <a:r>
              <a:rPr lang="en-AU" b="0" dirty="0" err="1" smtClean="0">
                <a:effectLst/>
              </a:rPr>
              <a:t>hematoxilin</a:t>
            </a:r>
            <a:r>
              <a:rPr lang="en-AU" b="0" dirty="0" smtClean="0">
                <a:effectLst/>
              </a:rPr>
              <a:t> and eosin. Diffuse fibrosis and asbestos bodies (black arrows) are evident. In panel (b) there are sparse macrophages (blue arrows) and an asbestos fibre is </a:t>
            </a:r>
            <a:r>
              <a:rPr lang="en-AU" b="0" dirty="0" err="1" smtClean="0">
                <a:effectLst/>
              </a:rPr>
              <a:t>phagocytated</a:t>
            </a:r>
            <a:r>
              <a:rPr lang="en-AU" b="0" dirty="0" smtClean="0">
                <a:effectLst/>
              </a:rPr>
              <a:t> by two macrophages (black arrow). Panel (c) and (d) show tissue sections </a:t>
            </a:r>
            <a:r>
              <a:rPr lang="en-AU" b="0" dirty="0" err="1" smtClean="0">
                <a:effectLst/>
              </a:rPr>
              <a:t>colored</a:t>
            </a:r>
            <a:r>
              <a:rPr lang="en-AU" b="0" dirty="0" smtClean="0">
                <a:effectLst/>
              </a:rPr>
              <a:t> with </a:t>
            </a:r>
            <a:r>
              <a:rPr lang="en-AU" b="0" dirty="0" err="1" smtClean="0">
                <a:effectLst/>
              </a:rPr>
              <a:t>Perls</a:t>
            </a:r>
            <a:r>
              <a:rPr lang="en-AU" b="0" dirty="0" smtClean="0">
                <a:effectLst/>
              </a:rPr>
              <a:t>' staining and positive staining of asbestos bodies (black arrows). Uncoated fibre parts are not stained (blue arrows). In (a), (b), (d) magnification is 40×, while in (c) is </a:t>
            </a:r>
            <a:r>
              <a:rPr lang="en-AU" b="0" smtClean="0">
                <a:effectLst/>
              </a:rPr>
              <a:t>60×.</a:t>
            </a:r>
            <a:r>
              <a:rPr lang="en-AU" baseline="0" smtClean="0"/>
              <a:t> </a:t>
            </a:r>
            <a:endParaRPr lang="en-AU" dirty="0" smtClean="0"/>
          </a:p>
          <a:p>
            <a:r>
              <a:rPr lang="en-AU" dirty="0" smtClean="0"/>
              <a:t>Picture from https://www.researchgate.net/figure/Histological-examination-of-human-lung-tissue-with-asbestos-bodies-Panel-a-and-b-are_fig1_235372387 </a:t>
            </a:r>
          </a:p>
          <a:p>
            <a:pPr defTabSz="947684"/>
            <a:r>
              <a:rPr lang="en-US" altLang="en-US" dirty="0" smtClean="0"/>
              <a:t>https://www.resourcesregulator.nsw.gov.au/__data/assets/pdf_file/0009/825930/Dust-Safety-Info-Booklet-webVersion.pdf – good resource from NSW regulator</a:t>
            </a:r>
            <a:endParaRPr lang="en-US" altLang="en-US"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a:p>
        </p:txBody>
      </p:sp>
    </p:spTree>
    <p:extLst>
      <p:ext uri="{BB962C8B-B14F-4D97-AF65-F5344CB8AC3E}">
        <p14:creationId xmlns:p14="http://schemas.microsoft.com/office/powerpoint/2010/main" val="347602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47684" eaLnBrk="1" hangingPunct="1">
              <a:spcBef>
                <a:spcPct val="0"/>
              </a:spcBef>
              <a:defRPr/>
            </a:pPr>
            <a:r>
              <a:rPr lang="en-AU" dirty="0" smtClean="0"/>
              <a:t>So we know that there’s a relationship between the concentration and type</a:t>
            </a:r>
            <a:r>
              <a:rPr lang="en-AU" baseline="0" dirty="0" smtClean="0"/>
              <a:t> of fibre a worker is exposed to, and the health outcomes for that person. But how much is too much? Well we have an exposure standard that is set at 0.1 f/ml for all fibres meeting the definition of a countable fibre as under regulation 9.33 i.e. an object which has a width of 1 micrometre or less, and is more than 5 micrometre’s long. Provided exposures are below this exposure standard, the risk of a worker contracting an asbestos-related disease is very low, and is definitely much lower than other hazards that exist in the mining industry. </a:t>
            </a:r>
          </a:p>
          <a:p>
            <a:pPr defTabSz="947684" eaLnBrk="1" hangingPunct="1">
              <a:spcBef>
                <a:spcPct val="0"/>
              </a:spcBef>
              <a:defRPr/>
            </a:pPr>
            <a:endParaRPr lang="en-AU" baseline="0" dirty="0" smtClean="0"/>
          </a:p>
          <a:p>
            <a:pPr defTabSz="947684" eaLnBrk="1" hangingPunct="1">
              <a:spcBef>
                <a:spcPct val="0"/>
              </a:spcBef>
              <a:defRPr/>
            </a:pPr>
            <a:r>
              <a:rPr lang="en-AU" baseline="0" dirty="0" smtClean="0"/>
              <a:t>So how does that compare to the exposures at Wittenoom? Well conditions in the mine were not good, with exposures being cited in some cases as up to 6-8 times the allowable level in 1948. The mill and bagging areas were where the highest concentrations of asbestos would be found, with some articles claiming exposures of 600 f/ml for baggers at Wittenoom. The top picture here shows a group of mine workers competing to see how could fill their drum full with blue asbestos tailings first. </a:t>
            </a:r>
          </a:p>
          <a:p>
            <a:pPr defTabSz="947684" eaLnBrk="1" hangingPunct="1">
              <a:spcBef>
                <a:spcPct val="0"/>
              </a:spcBef>
              <a:defRPr/>
            </a:pPr>
            <a:endParaRPr lang="en-AU" baseline="0" dirty="0" smtClean="0"/>
          </a:p>
          <a:p>
            <a:pPr defTabSz="947684" eaLnBrk="1" hangingPunct="1">
              <a:spcBef>
                <a:spcPct val="0"/>
              </a:spcBef>
              <a:defRPr/>
            </a:pPr>
            <a:r>
              <a:rPr lang="en-AU" baseline="0" dirty="0" smtClean="0"/>
              <a:t>But unfortunately it wasn’t just the mine workers who were exposed to the asbestos dust. Blue asbestos was used across the </a:t>
            </a:r>
            <a:r>
              <a:rPr lang="en-AU" baseline="0" dirty="0" err="1" smtClean="0"/>
              <a:t>townsite</a:t>
            </a:r>
            <a:r>
              <a:rPr lang="en-AU" baseline="0" dirty="0" smtClean="0"/>
              <a:t> for many other purposes, including for a ‘beach’ at the local swimming hole, children’s sand-pits. It was also used to cover the local racetrack, and footpaths and carparks were made from it. </a:t>
            </a:r>
          </a:p>
          <a:p>
            <a:pPr defTabSz="947684" eaLnBrk="1" hangingPunct="1">
              <a:spcBef>
                <a:spcPct val="0"/>
              </a:spcBef>
              <a:defRPr/>
            </a:pPr>
            <a:endParaRPr lang="en-AU" baseline="0" dirty="0" smtClean="0"/>
          </a:p>
          <a:p>
            <a:pPr defTabSz="947684" eaLnBrk="1" hangingPunct="1">
              <a:spcBef>
                <a:spcPct val="0"/>
              </a:spcBef>
              <a:defRPr/>
            </a:pPr>
            <a:r>
              <a:rPr lang="en-AU" baseline="0" dirty="0" smtClean="0"/>
              <a:t>It’s not surprise then, to learn about the high incidence of mesothelioma cases and other asbestos-related diseases for people who worked at the mine, or lived in the town. Of the 13,000 residents, and 7 thousand mine workers, there has been approximately 2000 deaths attributed to exposure to asbestos at Wittenoom. The two children in the photo are two of these people. They were 4 years old when this photo was taken in 1953, playing in a sandpit made from asbestos tails in Wittenoom. They died from mesothelioma at the ages of 36 and 38. </a:t>
            </a:r>
          </a:p>
          <a:p>
            <a:pPr defTabSz="947684" eaLnBrk="1" hangingPunct="1">
              <a:spcBef>
                <a:spcPct val="0"/>
              </a:spcBef>
              <a:defRPr/>
            </a:pPr>
            <a:endParaRPr lang="en-AU" baseline="0" dirty="0" smtClean="0"/>
          </a:p>
          <a:p>
            <a:pPr defTabSz="947684" eaLnBrk="1" hangingPunct="1">
              <a:spcBef>
                <a:spcPct val="0"/>
              </a:spcBef>
              <a:defRPr/>
            </a:pPr>
            <a:r>
              <a:rPr lang="en-AU" baseline="0" dirty="0" smtClean="0"/>
              <a:t>Thankfully, we know that the exposures seen in today’s mining industry are no where near the levels people were exposed to at Wittenoom. But it can still be a hazard and it must be managed if it is encountered. </a:t>
            </a:r>
          </a:p>
          <a:p>
            <a:endParaRPr lang="en-AU" dirty="0" smtClean="0"/>
          </a:p>
          <a:p>
            <a:r>
              <a:rPr lang="en-AU" dirty="0" smtClean="0"/>
              <a:t>Top picture from </a:t>
            </a:r>
            <a:r>
              <a:rPr lang="en-AU" sz="800" dirty="0" smtClean="0"/>
              <a:t>https://independentaustralia.net/politics/politics-display/blue-murder-at-wittenoom,5376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800" dirty="0" smtClean="0"/>
              <a:t>Bottom</a:t>
            </a:r>
            <a:r>
              <a:rPr lang="en-AU" sz="800" baseline="0" dirty="0" smtClean="0"/>
              <a:t> picture from </a:t>
            </a:r>
            <a:r>
              <a:rPr lang="en-AU" sz="700" dirty="0" smtClean="0"/>
              <a:t>https://www.perthnow.com.au/news/wa/when-dust-ends-in-death-how-asbestos-devastated-wittenoom-ng-b88930946z</a:t>
            </a:r>
          </a:p>
          <a:p>
            <a:endParaRPr lang="en-AU" sz="80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a:p>
        </p:txBody>
      </p:sp>
    </p:spTree>
    <p:extLst>
      <p:ext uri="{BB962C8B-B14F-4D97-AF65-F5344CB8AC3E}">
        <p14:creationId xmlns:p14="http://schemas.microsoft.com/office/powerpoint/2010/main" val="1663783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900629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nesSafety@dmirs.wa.gov.a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Health and Hygiene Forum </a:t>
            </a:r>
            <a:r>
              <a:rPr lang="en-AU" sz="2000" dirty="0"/>
              <a:t>in </a:t>
            </a:r>
            <a:r>
              <a:rPr lang="en-AU" sz="2000" dirty="0" smtClean="0"/>
              <a:t>June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2178644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happens after exposure?</a:t>
            </a:r>
            <a:endParaRPr lang="en-AU" dirty="0"/>
          </a:p>
        </p:txBody>
      </p:sp>
      <p:pic>
        <p:nvPicPr>
          <p:cNvPr id="4" name="Content Placeholder 3"/>
          <p:cNvPicPr>
            <a:picLocks noGrp="1" noChangeAspect="1"/>
          </p:cNvPicPr>
          <p:nvPr>
            <p:ph idx="1"/>
          </p:nvPr>
        </p:nvPicPr>
        <p:blipFill>
          <a:blip r:embed="rId3"/>
          <a:stretch>
            <a:fillRect/>
          </a:stretch>
        </p:blipFill>
        <p:spPr>
          <a:xfrm>
            <a:off x="6888088" y="1644302"/>
            <a:ext cx="4830909" cy="3663711"/>
          </a:xfrm>
          <a:prstGeom prst="rect">
            <a:avLst/>
          </a:prstGeom>
        </p:spPr>
      </p:pic>
      <p:sp>
        <p:nvSpPr>
          <p:cNvPr id="6" name="Rectangle 5"/>
          <p:cNvSpPr/>
          <p:nvPr/>
        </p:nvSpPr>
        <p:spPr>
          <a:xfrm>
            <a:off x="420598" y="2923925"/>
            <a:ext cx="6096000" cy="461665"/>
          </a:xfrm>
          <a:prstGeom prst="rect">
            <a:avLst/>
          </a:prstGeom>
        </p:spPr>
        <p:txBody>
          <a:bodyPr>
            <a:spAutoFit/>
          </a:bodyPr>
          <a:lstStyle/>
          <a:p>
            <a:r>
              <a:rPr lang="en-AU" dirty="0"/>
              <a:t>Fibres that remain the lungs can </a:t>
            </a:r>
            <a:r>
              <a:rPr lang="en-AU" dirty="0" smtClean="0"/>
              <a:t>cause</a:t>
            </a:r>
            <a:endParaRPr lang="en-AU" dirty="0"/>
          </a:p>
        </p:txBody>
      </p:sp>
      <p:pic>
        <p:nvPicPr>
          <p:cNvPr id="7" name="Picture 6"/>
          <p:cNvPicPr>
            <a:picLocks noChangeAspect="1"/>
          </p:cNvPicPr>
          <p:nvPr/>
        </p:nvPicPr>
        <p:blipFill>
          <a:blip r:embed="rId4"/>
          <a:stretch>
            <a:fillRect/>
          </a:stretch>
        </p:blipFill>
        <p:spPr>
          <a:xfrm>
            <a:off x="1847528" y="4479495"/>
            <a:ext cx="2146403" cy="1770048"/>
          </a:xfrm>
          <a:prstGeom prst="rect">
            <a:avLst/>
          </a:prstGeom>
        </p:spPr>
      </p:pic>
      <p:sp>
        <p:nvSpPr>
          <p:cNvPr id="8" name="Rectangle 7"/>
          <p:cNvSpPr/>
          <p:nvPr/>
        </p:nvSpPr>
        <p:spPr>
          <a:xfrm>
            <a:off x="420598" y="1496178"/>
            <a:ext cx="6096000" cy="1200329"/>
          </a:xfrm>
          <a:prstGeom prst="rect">
            <a:avLst/>
          </a:prstGeom>
        </p:spPr>
        <p:txBody>
          <a:bodyPr>
            <a:spAutoFit/>
          </a:bodyPr>
          <a:lstStyle/>
          <a:p>
            <a:r>
              <a:rPr lang="en-AU" dirty="0"/>
              <a:t>The human body has </a:t>
            </a:r>
            <a:r>
              <a:rPr lang="en-AU" dirty="0" smtClean="0"/>
              <a:t>defence mechanisms </a:t>
            </a:r>
            <a:r>
              <a:rPr lang="en-AU" dirty="0"/>
              <a:t>which will try and rid fibres from the respiratory </a:t>
            </a:r>
            <a:r>
              <a:rPr lang="en-AU" dirty="0" smtClean="0"/>
              <a:t>system. </a:t>
            </a:r>
            <a:endParaRPr lang="en-AU" dirty="0"/>
          </a:p>
        </p:txBody>
      </p:sp>
      <p:graphicFrame>
        <p:nvGraphicFramePr>
          <p:cNvPr id="9" name="Table 8"/>
          <p:cNvGraphicFramePr>
            <a:graphicFrameLocks noGrp="1"/>
          </p:cNvGraphicFramePr>
          <p:nvPr>
            <p:extLst/>
          </p:nvPr>
        </p:nvGraphicFramePr>
        <p:xfrm>
          <a:off x="414454" y="3476158"/>
          <a:ext cx="5400600" cy="914400"/>
        </p:xfrm>
        <a:graphic>
          <a:graphicData uri="http://schemas.openxmlformats.org/drawingml/2006/table">
            <a:tbl>
              <a:tblPr firstRow="1" bandRow="1">
                <a:tableStyleId>{2D5ABB26-0587-4C30-8999-92F81FD0307C}</a:tableStyleId>
              </a:tblPr>
              <a:tblGrid>
                <a:gridCol w="2700300">
                  <a:extLst>
                    <a:ext uri="{9D8B030D-6E8A-4147-A177-3AD203B41FA5}">
                      <a16:colId xmlns:a16="http://schemas.microsoft.com/office/drawing/2014/main" val="3677931609"/>
                    </a:ext>
                  </a:extLst>
                </a:gridCol>
                <a:gridCol w="2700300">
                  <a:extLst>
                    <a:ext uri="{9D8B030D-6E8A-4147-A177-3AD203B41FA5}">
                      <a16:colId xmlns:a16="http://schemas.microsoft.com/office/drawing/2014/main" val="2155560489"/>
                    </a:ext>
                  </a:extLst>
                </a:gridCol>
              </a:tblGrid>
              <a:tr h="388594">
                <a:tc>
                  <a:txBody>
                    <a:bodyPr/>
                    <a:lstStyle/>
                    <a:p>
                      <a:pPr marL="342900" indent="-342900">
                        <a:buFont typeface="Arial" panose="020B0604020202020204" pitchFamily="34" charset="0"/>
                        <a:buChar char="•"/>
                      </a:pPr>
                      <a:r>
                        <a:rPr lang="en-AU" sz="2400" kern="1200" dirty="0" smtClean="0">
                          <a:solidFill>
                            <a:schemeClr val="tx1"/>
                          </a:solidFill>
                          <a:latin typeface="Arial" charset="0"/>
                          <a:ea typeface="ＭＳ Ｐゴシック" pitchFamily="-124" charset="-128"/>
                          <a:cs typeface="+mn-cs"/>
                        </a:rPr>
                        <a:t>Asbestosis</a:t>
                      </a:r>
                      <a:endParaRPr lang="en-AU" sz="2400" kern="1200" dirty="0">
                        <a:solidFill>
                          <a:schemeClr val="tx1"/>
                        </a:solidFill>
                        <a:latin typeface="Arial" charset="0"/>
                        <a:ea typeface="ＭＳ Ｐゴシック" pitchFamily="-124" charset="-128"/>
                        <a:cs typeface="+mn-cs"/>
                      </a:endParaRPr>
                    </a:p>
                  </a:txBody>
                  <a:tcPr/>
                </a:tc>
                <a:tc>
                  <a:txBody>
                    <a:bodyPr/>
                    <a:lstStyle/>
                    <a:p>
                      <a:pPr marL="342900" indent="-342900">
                        <a:buFont typeface="Arial" panose="020B0604020202020204" pitchFamily="34" charset="0"/>
                        <a:buChar char="•"/>
                      </a:pPr>
                      <a:r>
                        <a:rPr lang="en-AU" sz="2400" kern="1200" dirty="0" smtClean="0">
                          <a:solidFill>
                            <a:schemeClr val="tx1"/>
                          </a:solidFill>
                          <a:latin typeface="Arial" charset="0"/>
                          <a:ea typeface="ＭＳ Ｐゴシック" pitchFamily="-124" charset="-128"/>
                          <a:cs typeface="+mn-cs"/>
                        </a:rPr>
                        <a:t>Lung cancer</a:t>
                      </a:r>
                      <a:endParaRPr lang="en-AU" sz="2400" kern="1200" dirty="0">
                        <a:solidFill>
                          <a:schemeClr val="tx1"/>
                        </a:solidFill>
                        <a:latin typeface="Arial" charset="0"/>
                        <a:ea typeface="ＭＳ Ｐゴシック" pitchFamily="-124" charset="-128"/>
                        <a:cs typeface="+mn-cs"/>
                      </a:endParaRPr>
                    </a:p>
                  </a:txBody>
                  <a:tcPr/>
                </a:tc>
                <a:extLst>
                  <a:ext uri="{0D108BD9-81ED-4DB2-BD59-A6C34878D82A}">
                    <a16:rowId xmlns:a16="http://schemas.microsoft.com/office/drawing/2014/main" val="2411965043"/>
                  </a:ext>
                </a:extLst>
              </a:tr>
              <a:tr h="388594">
                <a:tc>
                  <a:txBody>
                    <a:bodyPr/>
                    <a:lstStyle/>
                    <a:p>
                      <a:pPr marL="342900" indent="-342900">
                        <a:buFont typeface="Arial" panose="020B0604020202020204" pitchFamily="34" charset="0"/>
                        <a:buChar char="•"/>
                      </a:pPr>
                      <a:r>
                        <a:rPr lang="en-AU" sz="2400" kern="1200" dirty="0" smtClean="0">
                          <a:solidFill>
                            <a:schemeClr val="tx1"/>
                          </a:solidFill>
                          <a:latin typeface="Arial" charset="0"/>
                          <a:ea typeface="ＭＳ Ｐゴシック" pitchFamily="-124" charset="-128"/>
                          <a:cs typeface="+mn-cs"/>
                        </a:rPr>
                        <a:t>Mesothelioma</a:t>
                      </a:r>
                      <a:endParaRPr lang="en-AU" sz="2400" kern="1200" dirty="0">
                        <a:solidFill>
                          <a:schemeClr val="tx1"/>
                        </a:solidFill>
                        <a:latin typeface="Arial" charset="0"/>
                        <a:ea typeface="ＭＳ Ｐゴシック" pitchFamily="-124" charset="-128"/>
                        <a:cs typeface="+mn-cs"/>
                      </a:endParaRPr>
                    </a:p>
                  </a:txBody>
                  <a:tcPr/>
                </a:tc>
                <a:tc>
                  <a:txBody>
                    <a:bodyPr/>
                    <a:lstStyle/>
                    <a:p>
                      <a:pPr marL="342900" indent="-342900">
                        <a:buFont typeface="Arial" panose="020B0604020202020204" pitchFamily="34" charset="0"/>
                        <a:buChar char="•"/>
                      </a:pPr>
                      <a:r>
                        <a:rPr lang="en-AU" sz="2400" kern="1200" dirty="0" smtClean="0">
                          <a:solidFill>
                            <a:schemeClr val="tx1"/>
                          </a:solidFill>
                          <a:latin typeface="Arial" charset="0"/>
                          <a:ea typeface="ＭＳ Ｐゴシック" pitchFamily="-124" charset="-128"/>
                          <a:cs typeface="+mn-cs"/>
                        </a:rPr>
                        <a:t>Pleural plaques</a:t>
                      </a:r>
                      <a:endParaRPr lang="en-AU" sz="2400" kern="1200" dirty="0">
                        <a:solidFill>
                          <a:schemeClr val="tx1"/>
                        </a:solidFill>
                        <a:latin typeface="Arial" charset="0"/>
                        <a:ea typeface="ＭＳ Ｐゴシック" pitchFamily="-124" charset="-128"/>
                        <a:cs typeface="+mn-cs"/>
                      </a:endParaRPr>
                    </a:p>
                  </a:txBody>
                  <a:tcPr/>
                </a:tc>
                <a:extLst>
                  <a:ext uri="{0D108BD9-81ED-4DB2-BD59-A6C34878D82A}">
                    <a16:rowId xmlns:a16="http://schemas.microsoft.com/office/drawing/2014/main" val="3745499474"/>
                  </a:ext>
                </a:extLst>
              </a:tr>
            </a:tbl>
          </a:graphicData>
        </a:graphic>
      </p:graphicFrame>
      <p:sp>
        <p:nvSpPr>
          <p:cNvPr id="10" name="Rectangle 9"/>
          <p:cNvSpPr/>
          <p:nvPr/>
        </p:nvSpPr>
        <p:spPr>
          <a:xfrm>
            <a:off x="6816080" y="5658837"/>
            <a:ext cx="4902917" cy="338554"/>
          </a:xfrm>
          <a:prstGeom prst="rect">
            <a:avLst/>
          </a:prstGeom>
        </p:spPr>
        <p:txBody>
          <a:bodyPr wrap="square">
            <a:spAutoFit/>
          </a:bodyPr>
          <a:lstStyle/>
          <a:p>
            <a:r>
              <a:rPr lang="en-AU" sz="800" dirty="0" smtClean="0"/>
              <a:t>Source: www.researchgate.net/figure/Histological-examination-of-human-lung-tissue-with-asbestos-bodies-Panel-a-and-b-are_fig1_235372387 </a:t>
            </a:r>
            <a:endParaRPr lang="en-AU" sz="800" dirty="0"/>
          </a:p>
        </p:txBody>
      </p:sp>
      <p:sp>
        <p:nvSpPr>
          <p:cNvPr id="11" name="Rectangle 10"/>
          <p:cNvSpPr/>
          <p:nvPr/>
        </p:nvSpPr>
        <p:spPr>
          <a:xfrm>
            <a:off x="551384" y="6207675"/>
            <a:ext cx="6096000" cy="215444"/>
          </a:xfrm>
          <a:prstGeom prst="rect">
            <a:avLst/>
          </a:prstGeom>
        </p:spPr>
        <p:txBody>
          <a:bodyPr>
            <a:spAutoFit/>
          </a:bodyPr>
          <a:lstStyle/>
          <a:p>
            <a:r>
              <a:rPr lang="en-AU" sz="800" dirty="0" smtClean="0"/>
              <a:t>Source: particleandfibretoxicology.biomedcentral.com/articles/10.1186/1743-8977-7-5</a:t>
            </a:r>
            <a:endParaRPr lang="en-AU" sz="800" dirty="0"/>
          </a:p>
        </p:txBody>
      </p:sp>
      <p:sp>
        <p:nvSpPr>
          <p:cNvPr id="12"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684118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Wittenoom</a:t>
            </a:r>
            <a:endParaRPr lang="en-AU" dirty="0"/>
          </a:p>
        </p:txBody>
      </p:sp>
      <p:sp>
        <p:nvSpPr>
          <p:cNvPr id="3" name="Content Placeholder 2"/>
          <p:cNvSpPr>
            <a:spLocks noGrp="1"/>
          </p:cNvSpPr>
          <p:nvPr>
            <p:ph idx="1"/>
          </p:nvPr>
        </p:nvSpPr>
        <p:spPr>
          <a:xfrm>
            <a:off x="551384" y="1844824"/>
            <a:ext cx="4749552" cy="4041624"/>
          </a:xfrm>
        </p:spPr>
        <p:txBody>
          <a:bodyPr/>
          <a:lstStyle/>
          <a:p>
            <a:r>
              <a:rPr lang="en-AU" dirty="0" smtClean="0"/>
              <a:t>First case of mesothelioma diagnosed by Dr Jim </a:t>
            </a:r>
            <a:r>
              <a:rPr lang="en-AU" dirty="0" err="1" smtClean="0"/>
              <a:t>McNaulty</a:t>
            </a:r>
            <a:r>
              <a:rPr lang="en-AU" dirty="0" smtClean="0"/>
              <a:t> in 1962. </a:t>
            </a:r>
          </a:p>
          <a:p>
            <a:pPr marL="0" indent="0">
              <a:buNone/>
            </a:pPr>
            <a:endParaRPr lang="en-AU" dirty="0" smtClean="0"/>
          </a:p>
          <a:p>
            <a:r>
              <a:rPr lang="en-AU" dirty="0" smtClean="0"/>
              <a:t>Since then, it is estimated that 2000 deaths have occurred following exposure to asbestos at Wittenoom. </a:t>
            </a:r>
          </a:p>
          <a:p>
            <a:endParaRPr lang="en-AU" dirty="0" smtClean="0"/>
          </a:p>
        </p:txBody>
      </p:sp>
      <p:pic>
        <p:nvPicPr>
          <p:cNvPr id="6" name="Picture 5"/>
          <p:cNvPicPr>
            <a:picLocks noChangeAspect="1"/>
          </p:cNvPicPr>
          <p:nvPr/>
        </p:nvPicPr>
        <p:blipFill>
          <a:blip r:embed="rId3"/>
          <a:stretch>
            <a:fillRect/>
          </a:stretch>
        </p:blipFill>
        <p:spPr>
          <a:xfrm>
            <a:off x="7141930" y="3086110"/>
            <a:ext cx="4611488" cy="2586933"/>
          </a:xfrm>
          <a:prstGeom prst="rect">
            <a:avLst/>
          </a:prstGeom>
        </p:spPr>
      </p:pic>
      <p:sp>
        <p:nvSpPr>
          <p:cNvPr id="7" name="Rectangle 6"/>
          <p:cNvSpPr/>
          <p:nvPr/>
        </p:nvSpPr>
        <p:spPr>
          <a:xfrm>
            <a:off x="7141930" y="5792830"/>
            <a:ext cx="4392488" cy="184666"/>
          </a:xfrm>
          <a:prstGeom prst="rect">
            <a:avLst/>
          </a:prstGeom>
        </p:spPr>
        <p:txBody>
          <a:bodyPr wrap="square">
            <a:spAutoFit/>
          </a:bodyPr>
          <a:lstStyle/>
          <a:p>
            <a:r>
              <a:rPr lang="en-AU" sz="600" dirty="0" smtClean="0"/>
              <a:t>Source: www.perthnow.com.au/news/wa/when-dust-ends-in-death-how-asbestos-devastated-wittenoom-ng-b88930946z</a:t>
            </a:r>
            <a:endParaRPr lang="en-AU" sz="600" dirty="0"/>
          </a:p>
        </p:txBody>
      </p:sp>
      <p:pic>
        <p:nvPicPr>
          <p:cNvPr id="8" name="Picture 7"/>
          <p:cNvPicPr>
            <a:picLocks noChangeAspect="1"/>
          </p:cNvPicPr>
          <p:nvPr/>
        </p:nvPicPr>
        <p:blipFill>
          <a:blip r:embed="rId4"/>
          <a:stretch>
            <a:fillRect/>
          </a:stretch>
        </p:blipFill>
        <p:spPr>
          <a:xfrm>
            <a:off x="7144938" y="404664"/>
            <a:ext cx="4639694" cy="2333738"/>
          </a:xfrm>
          <a:prstGeom prst="rect">
            <a:avLst/>
          </a:prstGeom>
        </p:spPr>
      </p:pic>
      <p:sp>
        <p:nvSpPr>
          <p:cNvPr id="9" name="Rectangle 8"/>
          <p:cNvSpPr/>
          <p:nvPr/>
        </p:nvSpPr>
        <p:spPr>
          <a:xfrm>
            <a:off x="7141930" y="2753553"/>
            <a:ext cx="3960440" cy="184666"/>
          </a:xfrm>
          <a:prstGeom prst="rect">
            <a:avLst/>
          </a:prstGeom>
        </p:spPr>
        <p:txBody>
          <a:bodyPr wrap="square">
            <a:spAutoFit/>
          </a:bodyPr>
          <a:lstStyle/>
          <a:p>
            <a:r>
              <a:rPr lang="en-AU" sz="600" dirty="0" smtClean="0"/>
              <a:t>Source: independentaustralia.net/politics/politics-display/blue-murder-at-wittenoom,5376</a:t>
            </a:r>
            <a:endParaRPr lang="en-AU" sz="600" dirty="0"/>
          </a:p>
        </p:txBody>
      </p:sp>
      <p:sp>
        <p:nvSpPr>
          <p:cNvPr id="10"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02262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Are </a:t>
            </a:r>
            <a:r>
              <a:rPr lang="en-AU" dirty="0" smtClean="0"/>
              <a:t>fibrous </a:t>
            </a:r>
            <a:r>
              <a:rPr lang="en-AU" dirty="0"/>
              <a:t>minerals </a:t>
            </a:r>
            <a:r>
              <a:rPr lang="en-AU" dirty="0" smtClean="0"/>
              <a:t>likely to be a </a:t>
            </a:r>
            <a:r>
              <a:rPr lang="en-AU" dirty="0"/>
              <a:t>hazard at your site? </a:t>
            </a:r>
          </a:p>
        </p:txBody>
      </p:sp>
      <p:pic>
        <p:nvPicPr>
          <p:cNvPr id="6" name="Content Placeholder 5"/>
          <p:cNvPicPr>
            <a:picLocks noGrp="1" noChangeAspect="1"/>
          </p:cNvPicPr>
          <p:nvPr>
            <p:ph idx="1"/>
          </p:nvPr>
        </p:nvPicPr>
        <p:blipFill>
          <a:blip r:embed="rId3"/>
          <a:stretch>
            <a:fillRect/>
          </a:stretch>
        </p:blipFill>
        <p:spPr>
          <a:xfrm>
            <a:off x="8400256" y="1124744"/>
            <a:ext cx="3312368" cy="4751197"/>
          </a:xfrm>
          <a:prstGeom prst="rect">
            <a:avLst/>
          </a:prstGeom>
        </p:spPr>
      </p:pic>
      <p:sp>
        <p:nvSpPr>
          <p:cNvPr id="3" name="TextBox 2"/>
          <p:cNvSpPr txBox="1"/>
          <p:nvPr/>
        </p:nvSpPr>
        <p:spPr>
          <a:xfrm>
            <a:off x="911424" y="1700808"/>
            <a:ext cx="6696744" cy="3046988"/>
          </a:xfrm>
          <a:prstGeom prst="rect">
            <a:avLst/>
          </a:prstGeom>
          <a:noFill/>
        </p:spPr>
        <p:txBody>
          <a:bodyPr wrap="square" rtlCol="0">
            <a:spAutoFit/>
          </a:bodyPr>
          <a:lstStyle/>
          <a:p>
            <a:r>
              <a:rPr lang="en-AU" altLang="en-US" sz="2800" dirty="0" smtClean="0"/>
              <a:t>Use all sources of information available to you including geological data.</a:t>
            </a:r>
            <a:endParaRPr lang="en-AU" altLang="en-US" sz="2800" dirty="0"/>
          </a:p>
          <a:p>
            <a:endParaRPr lang="en-AU" altLang="en-US" sz="2800" dirty="0" smtClean="0"/>
          </a:p>
          <a:p>
            <a:r>
              <a:rPr lang="en-AU" altLang="en-US" sz="2800" dirty="0" smtClean="0"/>
              <a:t>But what happens when it’s uncertain whether you will encounter fibrous minerals?  </a:t>
            </a:r>
            <a:r>
              <a:rPr lang="en-AU" dirty="0" smtClean="0"/>
              <a:t> </a:t>
            </a:r>
          </a:p>
          <a:p>
            <a:endParaRPr lang="en-AU" dirty="0"/>
          </a:p>
        </p:txBody>
      </p:sp>
      <p:sp>
        <p:nvSpPr>
          <p:cNvPr id="7"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72453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Risk-based approach to managing fibrous minerals</a:t>
            </a:r>
            <a:endParaRPr lang="en-AU" dirty="0"/>
          </a:p>
        </p:txBody>
      </p:sp>
      <p:sp>
        <p:nvSpPr>
          <p:cNvPr id="3" name="Content Placeholder 2"/>
          <p:cNvSpPr>
            <a:spLocks noGrp="1"/>
          </p:cNvSpPr>
          <p:nvPr>
            <p:ph idx="1"/>
          </p:nvPr>
        </p:nvSpPr>
        <p:spPr>
          <a:xfrm>
            <a:off x="370983" y="1741565"/>
            <a:ext cx="7269832" cy="4358256"/>
          </a:xfrm>
        </p:spPr>
        <p:txBody>
          <a:bodyPr/>
          <a:lstStyle/>
          <a:p>
            <a:pPr eaLnBrk="1" hangingPunct="1"/>
            <a:r>
              <a:rPr lang="en-AU" dirty="0" smtClean="0"/>
              <a:t>1 July 2019 – all mining operations are required to have a Health and Hygiene Management Plan (HHMP)</a:t>
            </a:r>
          </a:p>
          <a:p>
            <a:pPr eaLnBrk="1" hangingPunct="1"/>
            <a:endParaRPr lang="en-AU" dirty="0" smtClean="0"/>
          </a:p>
          <a:p>
            <a:pPr eaLnBrk="1" hangingPunct="1"/>
            <a:r>
              <a:rPr lang="en-AU" dirty="0" smtClean="0"/>
              <a:t>Health risk assessment identifies a likelihood of encountering fibrous minerals, you’ll need a FMMP as well. </a:t>
            </a:r>
          </a:p>
          <a:p>
            <a:pPr lvl="1" eaLnBrk="1" hangingPunct="1"/>
            <a:r>
              <a:rPr lang="en-AU" dirty="0" smtClean="0"/>
              <a:t>See Appendix 3 from the guideline</a:t>
            </a:r>
          </a:p>
          <a:p>
            <a:pPr lvl="1" eaLnBrk="1" hangingPunct="1"/>
            <a:endParaRPr lang="en-AU" dirty="0"/>
          </a:p>
          <a:p>
            <a:pPr marL="0" indent="0">
              <a:buNone/>
            </a:pPr>
            <a:endParaRPr lang="en-AU" dirty="0"/>
          </a:p>
        </p:txBody>
      </p:sp>
      <p:pic>
        <p:nvPicPr>
          <p:cNvPr id="5" name="Picture 4"/>
          <p:cNvPicPr>
            <a:picLocks noChangeAspect="1"/>
          </p:cNvPicPr>
          <p:nvPr/>
        </p:nvPicPr>
        <p:blipFill>
          <a:blip r:embed="rId3"/>
          <a:stretch>
            <a:fillRect/>
          </a:stretch>
        </p:blipFill>
        <p:spPr>
          <a:xfrm rot="1076971">
            <a:off x="9779077" y="2566815"/>
            <a:ext cx="1911896" cy="270775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rot="20700384">
            <a:off x="8176888" y="2542194"/>
            <a:ext cx="1970649" cy="2985892"/>
          </a:xfrm>
          <a:prstGeom prst="rect">
            <a:avLst/>
          </a:prstGeom>
          <a:ln>
            <a:solidFill>
              <a:schemeClr val="tx1"/>
            </a:solidFill>
          </a:ln>
          <a:effectLst>
            <a:softEdge rad="0"/>
          </a:effectLst>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67714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smtClean="0"/>
              <a:t>Why the focus on fibres? </a:t>
            </a:r>
            <a:endParaRPr lang="en-AU" dirty="0"/>
          </a:p>
        </p:txBody>
      </p:sp>
      <p:sp>
        <p:nvSpPr>
          <p:cNvPr id="4099" name="Rectangle 3"/>
          <p:cNvSpPr>
            <a:spLocks noGrp="1" noChangeArrowheads="1"/>
          </p:cNvSpPr>
          <p:nvPr>
            <p:ph type="body" idx="1"/>
          </p:nvPr>
        </p:nvSpPr>
        <p:spPr>
          <a:xfrm>
            <a:off x="623392" y="1628800"/>
            <a:ext cx="10294168" cy="4277072"/>
          </a:xfrm>
        </p:spPr>
        <p:txBody>
          <a:bodyPr/>
          <a:lstStyle/>
          <a:p>
            <a:r>
              <a:rPr lang="en-AU" altLang="en-US" dirty="0"/>
              <a:t>Rising demand for State’s </a:t>
            </a:r>
            <a:r>
              <a:rPr lang="en-AU" altLang="en-US" dirty="0" smtClean="0"/>
              <a:t>minerals</a:t>
            </a:r>
          </a:p>
          <a:p>
            <a:pPr marL="0" indent="0">
              <a:buNone/>
            </a:pPr>
            <a:endParaRPr lang="en-AU" altLang="en-US" dirty="0"/>
          </a:p>
          <a:p>
            <a:r>
              <a:rPr lang="en-AU" altLang="en-US" dirty="0"/>
              <a:t>Increased probability of encountering fibrous minerals as depths of exploration and mining </a:t>
            </a:r>
            <a:r>
              <a:rPr lang="en-AU" altLang="en-US" dirty="0" smtClean="0"/>
              <a:t>increases</a:t>
            </a:r>
          </a:p>
          <a:p>
            <a:pPr marL="0" indent="0">
              <a:buNone/>
            </a:pPr>
            <a:endParaRPr lang="en-AU" altLang="en-US" dirty="0"/>
          </a:p>
          <a:p>
            <a:r>
              <a:rPr lang="en-AU" altLang="en-US" dirty="0" smtClean="0"/>
              <a:t>Poor dust management practices still observed. </a:t>
            </a:r>
            <a:endParaRPr lang="en-AU" dirty="0" smtClean="0"/>
          </a:p>
          <a:p>
            <a:pPr eaLnBrk="1" hangingPunct="1"/>
            <a:endParaRPr lang="en-AU" dirty="0" smtClean="0"/>
          </a:p>
          <a:p>
            <a:pPr eaLnBrk="1" hangingPunct="1"/>
            <a:endParaRPr lang="en-AU" dirty="0"/>
          </a:p>
        </p:txBody>
      </p:sp>
      <p:pic>
        <p:nvPicPr>
          <p:cNvPr id="8" name="Picture 7"/>
          <p:cNvPicPr>
            <a:picLocks noChangeAspect="1"/>
          </p:cNvPicPr>
          <p:nvPr/>
        </p:nvPicPr>
        <p:blipFill>
          <a:blip r:embed="rId3"/>
          <a:stretch>
            <a:fillRect/>
          </a:stretch>
        </p:blipFill>
        <p:spPr>
          <a:xfrm>
            <a:off x="9768408" y="3731509"/>
            <a:ext cx="2015263" cy="2174363"/>
          </a:xfrm>
          <a:prstGeom prst="rect">
            <a:avLst/>
          </a:prstGeom>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561361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2" name="Title 1"/>
          <p:cNvSpPr>
            <a:spLocks noGrp="1"/>
          </p:cNvSpPr>
          <p:nvPr>
            <p:ph type="title"/>
          </p:nvPr>
        </p:nvSpPr>
        <p:spPr>
          <a:xfrm>
            <a:off x="263352" y="0"/>
            <a:ext cx="10363200" cy="752128"/>
          </a:xfrm>
        </p:spPr>
        <p:txBody>
          <a:bodyPr/>
          <a:lstStyle/>
          <a:p>
            <a:r>
              <a:rPr lang="en-AU" dirty="0" smtClean="0"/>
              <a:t>Asbestos exposure </a:t>
            </a:r>
            <a:r>
              <a:rPr lang="en-AU" dirty="0"/>
              <a:t>data: Average asbestos </a:t>
            </a:r>
            <a:r>
              <a:rPr lang="en-AU" dirty="0" smtClean="0"/>
              <a:t>concentrations</a:t>
            </a:r>
            <a:endParaRPr lang="en-AU" dirty="0"/>
          </a:p>
        </p:txBody>
      </p:sp>
      <p:graphicFrame>
        <p:nvGraphicFramePr>
          <p:cNvPr id="6" name="Chart 5"/>
          <p:cNvGraphicFramePr>
            <a:graphicFrameLocks/>
          </p:cNvGraphicFramePr>
          <p:nvPr>
            <p:extLst>
              <p:ext uri="{D42A27DB-BD31-4B8C-83A1-F6EECF244321}">
                <p14:modId xmlns:p14="http://schemas.microsoft.com/office/powerpoint/2010/main" val="451913301"/>
              </p:ext>
            </p:extLst>
          </p:nvPr>
        </p:nvGraphicFramePr>
        <p:xfrm>
          <a:off x="119336" y="752128"/>
          <a:ext cx="12072664" cy="5557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45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20436674"/>
              </p:ext>
            </p:extLst>
          </p:nvPr>
        </p:nvGraphicFramePr>
        <p:xfrm>
          <a:off x="43136" y="764704"/>
          <a:ext cx="12072664"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97296" y="12576"/>
            <a:ext cx="10363200" cy="752128"/>
          </a:xfrm>
        </p:spPr>
        <p:txBody>
          <a:bodyPr/>
          <a:lstStyle/>
          <a:p>
            <a:r>
              <a:rPr lang="en-AU" sz="2400" dirty="0"/>
              <a:t>Total submitted samples showing concentration above </a:t>
            </a:r>
            <a:r>
              <a:rPr lang="en-AU" sz="2400" dirty="0" smtClean="0"/>
              <a:t>Exposure Standard</a:t>
            </a:r>
            <a:endParaRPr lang="en-AU" sz="2400"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479503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402333507"/>
              </p:ext>
            </p:extLst>
          </p:nvPr>
        </p:nvGraphicFramePr>
        <p:xfrm>
          <a:off x="263352" y="868760"/>
          <a:ext cx="11809312" cy="551632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4" name="Title 3"/>
          <p:cNvSpPr>
            <a:spLocks noGrp="1"/>
          </p:cNvSpPr>
          <p:nvPr>
            <p:ph type="title"/>
          </p:nvPr>
        </p:nvSpPr>
        <p:spPr>
          <a:xfrm>
            <a:off x="194320" y="-27384"/>
            <a:ext cx="11374288" cy="752128"/>
          </a:xfrm>
        </p:spPr>
        <p:txBody>
          <a:bodyPr/>
          <a:lstStyle/>
          <a:p>
            <a:r>
              <a:rPr lang="en-AU" sz="2400" dirty="0"/>
              <a:t>Total number of asbestos samples grouped according to % of Exposure </a:t>
            </a:r>
            <a:r>
              <a:rPr lang="en-AU" sz="2400" dirty="0" smtClean="0"/>
              <a:t>Standard</a:t>
            </a:r>
            <a:endParaRPr lang="en-AU" sz="2400" dirty="0"/>
          </a:p>
        </p:txBody>
      </p:sp>
    </p:spTree>
    <p:extLst>
      <p:ext uri="{BB962C8B-B14F-4D97-AF65-F5344CB8AC3E}">
        <p14:creationId xmlns:p14="http://schemas.microsoft.com/office/powerpoint/2010/main" val="217761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Declaration questions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476401"/>
              </p:ext>
            </p:extLst>
          </p:nvPr>
        </p:nvGraphicFramePr>
        <p:xfrm>
          <a:off x="119333" y="1340768"/>
          <a:ext cx="11737306" cy="4608514"/>
        </p:xfrm>
        <a:graphic>
          <a:graphicData uri="http://schemas.openxmlformats.org/drawingml/2006/table">
            <a:tbl>
              <a:tblPr firstRow="1" bandRow="1">
                <a:tableStyleId>{3B4B98B0-60AC-42C2-AFA5-B58CD77FA1E5}</a:tableStyleId>
              </a:tblPr>
              <a:tblGrid>
                <a:gridCol w="1968371">
                  <a:extLst>
                    <a:ext uri="{9D8B030D-6E8A-4147-A177-3AD203B41FA5}">
                      <a16:colId xmlns:a16="http://schemas.microsoft.com/office/drawing/2014/main" val="359348199"/>
                    </a:ext>
                  </a:extLst>
                </a:gridCol>
                <a:gridCol w="1385145">
                  <a:extLst>
                    <a:ext uri="{9D8B030D-6E8A-4147-A177-3AD203B41FA5}">
                      <a16:colId xmlns:a16="http://schemas.microsoft.com/office/drawing/2014/main" val="3656754074"/>
                    </a:ext>
                  </a:extLst>
                </a:gridCol>
                <a:gridCol w="1676758">
                  <a:extLst>
                    <a:ext uri="{9D8B030D-6E8A-4147-A177-3AD203B41FA5}">
                      <a16:colId xmlns:a16="http://schemas.microsoft.com/office/drawing/2014/main" val="3885843845"/>
                    </a:ext>
                  </a:extLst>
                </a:gridCol>
                <a:gridCol w="1676758">
                  <a:extLst>
                    <a:ext uri="{9D8B030D-6E8A-4147-A177-3AD203B41FA5}">
                      <a16:colId xmlns:a16="http://schemas.microsoft.com/office/drawing/2014/main" val="3244090751"/>
                    </a:ext>
                  </a:extLst>
                </a:gridCol>
                <a:gridCol w="1676758">
                  <a:extLst>
                    <a:ext uri="{9D8B030D-6E8A-4147-A177-3AD203B41FA5}">
                      <a16:colId xmlns:a16="http://schemas.microsoft.com/office/drawing/2014/main" val="2530845132"/>
                    </a:ext>
                  </a:extLst>
                </a:gridCol>
                <a:gridCol w="1676758">
                  <a:extLst>
                    <a:ext uri="{9D8B030D-6E8A-4147-A177-3AD203B41FA5}">
                      <a16:colId xmlns:a16="http://schemas.microsoft.com/office/drawing/2014/main" val="3155953316"/>
                    </a:ext>
                  </a:extLst>
                </a:gridCol>
                <a:gridCol w="1676758">
                  <a:extLst>
                    <a:ext uri="{9D8B030D-6E8A-4147-A177-3AD203B41FA5}">
                      <a16:colId xmlns:a16="http://schemas.microsoft.com/office/drawing/2014/main" val="1139869818"/>
                    </a:ext>
                  </a:extLst>
                </a:gridCol>
              </a:tblGrid>
              <a:tr h="657780">
                <a:tc>
                  <a:txBody>
                    <a:bodyPr/>
                    <a:lstStyle/>
                    <a:p>
                      <a:pPr algn="ctr"/>
                      <a:r>
                        <a:rPr lang="en-AU" sz="1400" dirty="0" smtClean="0"/>
                        <a:t>Sample Number</a:t>
                      </a:r>
                      <a:endParaRPr lang="en-AU" sz="1400" dirty="0"/>
                    </a:p>
                  </a:txBody>
                  <a:tcPr anchor="ctr">
                    <a:solidFill>
                      <a:schemeClr val="bg1"/>
                    </a:solidFill>
                  </a:tcPr>
                </a:tc>
                <a:tc>
                  <a:txBody>
                    <a:bodyPr/>
                    <a:lstStyle/>
                    <a:p>
                      <a:pPr algn="ctr"/>
                      <a:r>
                        <a:rPr lang="en-AU" sz="1400" dirty="0" smtClean="0"/>
                        <a:t>Question 1</a:t>
                      </a:r>
                      <a:endParaRPr lang="en-AU" sz="1400" dirty="0"/>
                    </a:p>
                  </a:txBody>
                  <a:tcPr anchor="ctr">
                    <a:solidFill>
                      <a:schemeClr val="bg1"/>
                    </a:solidFill>
                  </a:tcPr>
                </a:tc>
                <a:tc>
                  <a:txBody>
                    <a:bodyPr/>
                    <a:lstStyle/>
                    <a:p>
                      <a:pPr algn="ctr"/>
                      <a:r>
                        <a:rPr lang="en-AU" sz="1400" dirty="0" smtClean="0"/>
                        <a:t>Question</a:t>
                      </a:r>
                      <a:r>
                        <a:rPr lang="en-AU" sz="1400" baseline="0" dirty="0" smtClean="0"/>
                        <a:t> </a:t>
                      </a:r>
                      <a:r>
                        <a:rPr lang="en-AU" sz="1400" dirty="0" smtClean="0"/>
                        <a:t>2</a:t>
                      </a:r>
                      <a:endParaRPr lang="en-AU" sz="1400" dirty="0"/>
                    </a:p>
                  </a:txBody>
                  <a:tcPr anchor="ctr">
                    <a:solidFill>
                      <a:schemeClr val="bg1"/>
                    </a:solidFill>
                  </a:tcPr>
                </a:tc>
                <a:tc>
                  <a:txBody>
                    <a:bodyPr/>
                    <a:lstStyle/>
                    <a:p>
                      <a:pPr algn="ctr"/>
                      <a:r>
                        <a:rPr lang="en-AU" sz="1400" dirty="0" smtClean="0"/>
                        <a:t>Question 3</a:t>
                      </a:r>
                      <a:endParaRPr lang="en-AU" sz="1400" dirty="0"/>
                    </a:p>
                  </a:txBody>
                  <a:tcPr anchor="ctr">
                    <a:solidFill>
                      <a:schemeClr val="bg1"/>
                    </a:solidFill>
                  </a:tcPr>
                </a:tc>
                <a:tc>
                  <a:txBody>
                    <a:bodyPr/>
                    <a:lstStyle/>
                    <a:p>
                      <a:pPr algn="ctr"/>
                      <a:r>
                        <a:rPr lang="en-AU" sz="1400" dirty="0" smtClean="0"/>
                        <a:t>Question 4</a:t>
                      </a:r>
                      <a:endParaRPr lang="en-AU" sz="1400" dirty="0"/>
                    </a:p>
                  </a:txBody>
                  <a:tcPr anchor="ctr">
                    <a:solidFill>
                      <a:schemeClr val="bg1"/>
                    </a:solidFill>
                  </a:tcPr>
                </a:tc>
                <a:tc>
                  <a:txBody>
                    <a:bodyPr/>
                    <a:lstStyle/>
                    <a:p>
                      <a:pPr algn="ctr"/>
                      <a:r>
                        <a:rPr lang="en-AU" sz="1400" dirty="0" smtClean="0"/>
                        <a:t>Question 5</a:t>
                      </a:r>
                      <a:endParaRPr lang="en-AU" sz="1400" dirty="0"/>
                    </a:p>
                  </a:txBody>
                  <a:tcPr anchor="ctr">
                    <a:solidFill>
                      <a:schemeClr val="bg1"/>
                    </a:solidFill>
                  </a:tcPr>
                </a:tc>
                <a:tc>
                  <a:txBody>
                    <a:bodyPr/>
                    <a:lstStyle/>
                    <a:p>
                      <a:pPr algn="ctr"/>
                      <a:r>
                        <a:rPr lang="en-AU" sz="1400" dirty="0" smtClean="0"/>
                        <a:t>PPE Worn?</a:t>
                      </a:r>
                      <a:endParaRPr lang="en-AU" sz="1400" dirty="0"/>
                    </a:p>
                  </a:txBody>
                  <a:tcPr anchor="ctr">
                    <a:solidFill>
                      <a:schemeClr val="bg1"/>
                    </a:solidFill>
                  </a:tcPr>
                </a:tc>
                <a:extLst>
                  <a:ext uri="{0D108BD9-81ED-4DB2-BD59-A6C34878D82A}">
                    <a16:rowId xmlns:a16="http://schemas.microsoft.com/office/drawing/2014/main" val="333623181"/>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1</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652757392"/>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2</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2848041175"/>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3</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4288557954"/>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4</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Unavailable</a:t>
                      </a:r>
                      <a:endParaRPr lang="en-AU" sz="1600" dirty="0"/>
                    </a:p>
                  </a:txBody>
                  <a:tcPr anchor="ctr"/>
                </a:tc>
                <a:extLst>
                  <a:ext uri="{0D108BD9-81ED-4DB2-BD59-A6C34878D82A}">
                    <a16:rowId xmlns:a16="http://schemas.microsoft.com/office/drawing/2014/main" val="4040463791"/>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5</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211801101"/>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6</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Unavailable</a:t>
                      </a:r>
                      <a:endParaRPr lang="en-AU" sz="1600" dirty="0"/>
                    </a:p>
                  </a:txBody>
                  <a:tcPr anchor="ctr"/>
                </a:tc>
                <a:extLst>
                  <a:ext uri="{0D108BD9-81ED-4DB2-BD59-A6C34878D82A}">
                    <a16:rowId xmlns:a16="http://schemas.microsoft.com/office/drawing/2014/main" val="510042801"/>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7</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2848893403"/>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8</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1097628309"/>
                  </a:ext>
                </a:extLst>
              </a:tr>
              <a:tr h="336320">
                <a:tc>
                  <a:txBody>
                    <a:bodyPr/>
                    <a:lstStyle/>
                    <a:p>
                      <a:pPr marL="0" algn="ctr" defTabSz="914400" rtl="0" eaLnBrk="1" fontAlgn="b" latinLnBrk="0" hangingPunct="1"/>
                      <a:r>
                        <a:rPr lang="en-AU" sz="1600" kern="1200" dirty="0" smtClean="0">
                          <a:solidFill>
                            <a:schemeClr val="tx1"/>
                          </a:solidFill>
                          <a:latin typeface="+mn-lt"/>
                          <a:ea typeface="+mn-ea"/>
                          <a:cs typeface="+mn-cs"/>
                        </a:rPr>
                        <a:t>9</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2626992983"/>
                  </a:ext>
                </a:extLst>
              </a:tr>
              <a:tr h="461927">
                <a:tc>
                  <a:txBody>
                    <a:bodyPr/>
                    <a:lstStyle/>
                    <a:p>
                      <a:pPr marL="0" algn="ctr" defTabSz="914400" rtl="0" eaLnBrk="1" fontAlgn="b" latinLnBrk="0" hangingPunct="1"/>
                      <a:r>
                        <a:rPr lang="en-AU" sz="1600" kern="1200" dirty="0" smtClean="0">
                          <a:solidFill>
                            <a:schemeClr val="tx1"/>
                          </a:solidFill>
                          <a:latin typeface="+mn-lt"/>
                          <a:ea typeface="+mn-ea"/>
                          <a:cs typeface="+mn-cs"/>
                        </a:rPr>
                        <a:t>10</a:t>
                      </a:r>
                      <a:endParaRPr lang="en-AU" sz="16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No</a:t>
                      </a:r>
                    </a:p>
                  </a:txBody>
                  <a:tcPr marL="9525" marR="9525" marT="9525" marB="0" anchor="ctr"/>
                </a:tc>
                <a:tc>
                  <a:txBody>
                    <a:bodyPr/>
                    <a:lstStyle/>
                    <a:p>
                      <a:pPr marL="0" algn="ctr" defTabSz="914400" rtl="0" eaLnBrk="1" fontAlgn="b" latinLnBrk="0" hangingPunct="1"/>
                      <a:r>
                        <a:rPr lang="en-AU" sz="1600" kern="1200" dirty="0">
                          <a:solidFill>
                            <a:schemeClr val="tx1"/>
                          </a:solidFill>
                          <a:latin typeface="+mn-lt"/>
                          <a:ea typeface="+mn-ea"/>
                          <a:cs typeface="+mn-cs"/>
                        </a:rPr>
                        <a:t>Yes</a:t>
                      </a:r>
                    </a:p>
                  </a:txBody>
                  <a:tcPr marL="9525" marR="9525" marT="9525" marB="0" anchor="ctr"/>
                </a:tc>
                <a:tc>
                  <a:txBody>
                    <a:bodyPr/>
                    <a:lstStyle/>
                    <a:p>
                      <a:pPr algn="ctr"/>
                      <a:r>
                        <a:rPr lang="en-AU" sz="1600" dirty="0" smtClean="0"/>
                        <a:t>No</a:t>
                      </a:r>
                      <a:endParaRPr lang="en-AU" sz="1600" dirty="0"/>
                    </a:p>
                  </a:txBody>
                  <a:tcPr anchor="ctr"/>
                </a:tc>
                <a:extLst>
                  <a:ext uri="{0D108BD9-81ED-4DB2-BD59-A6C34878D82A}">
                    <a16:rowId xmlns:a16="http://schemas.microsoft.com/office/drawing/2014/main" val="1734004792"/>
                  </a:ext>
                </a:extLst>
              </a:tr>
              <a:tr h="461927">
                <a:tc>
                  <a:txBody>
                    <a:bodyPr/>
                    <a:lstStyle/>
                    <a:p>
                      <a:pPr marL="0" algn="ctr" defTabSz="914400" rtl="0" eaLnBrk="1" fontAlgn="b" latinLnBrk="0" hangingPunct="1"/>
                      <a:endParaRPr lang="en-AU"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200" kern="1200" dirty="0" smtClean="0">
                          <a:solidFill>
                            <a:schemeClr val="tx1"/>
                          </a:solidFill>
                          <a:latin typeface="+mn-lt"/>
                          <a:ea typeface="+mn-ea"/>
                          <a:cs typeface="+mn-cs"/>
                        </a:rPr>
                        <a:t>9 Yes; 1 No</a:t>
                      </a:r>
                      <a:endParaRPr lang="en-AU"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200" kern="1200" dirty="0" smtClean="0">
                          <a:solidFill>
                            <a:schemeClr val="tx1"/>
                          </a:solidFill>
                          <a:latin typeface="+mn-lt"/>
                          <a:ea typeface="+mn-ea"/>
                          <a:cs typeface="+mn-cs"/>
                        </a:rPr>
                        <a:t>8 Yes; 2 No</a:t>
                      </a:r>
                      <a:endParaRPr lang="en-AU"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200" kern="1200" dirty="0" smtClean="0">
                          <a:solidFill>
                            <a:schemeClr val="tx1"/>
                          </a:solidFill>
                          <a:latin typeface="+mn-lt"/>
                          <a:ea typeface="+mn-ea"/>
                          <a:cs typeface="+mn-cs"/>
                        </a:rPr>
                        <a:t>7 Yes; 3 No</a:t>
                      </a:r>
                      <a:endParaRPr lang="en-AU"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200" kern="1200" dirty="0" smtClean="0">
                          <a:solidFill>
                            <a:schemeClr val="tx1"/>
                          </a:solidFill>
                          <a:latin typeface="+mn-lt"/>
                          <a:ea typeface="+mn-ea"/>
                          <a:cs typeface="+mn-cs"/>
                        </a:rPr>
                        <a:t>5 Yes; 5 No</a:t>
                      </a:r>
                      <a:endParaRPr lang="en-AU"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AU" sz="1200" kern="1200" dirty="0" smtClean="0">
                          <a:solidFill>
                            <a:schemeClr val="tx1"/>
                          </a:solidFill>
                          <a:latin typeface="+mn-lt"/>
                          <a:ea typeface="+mn-ea"/>
                          <a:cs typeface="+mn-cs"/>
                        </a:rPr>
                        <a:t>7 Yes; 3 No</a:t>
                      </a:r>
                      <a:endParaRPr lang="en-AU" sz="1200" kern="1200" dirty="0">
                        <a:solidFill>
                          <a:schemeClr val="tx1"/>
                        </a:solidFill>
                        <a:latin typeface="+mn-lt"/>
                        <a:ea typeface="+mn-ea"/>
                        <a:cs typeface="+mn-cs"/>
                      </a:endParaRPr>
                    </a:p>
                  </a:txBody>
                  <a:tcPr marL="9525" marR="9525" marT="9525" marB="0" anchor="ctr"/>
                </a:tc>
                <a:tc>
                  <a:txBody>
                    <a:bodyPr/>
                    <a:lstStyle/>
                    <a:p>
                      <a:pPr algn="ctr"/>
                      <a:r>
                        <a:rPr lang="en-AU" sz="1200" dirty="0" smtClean="0"/>
                        <a:t>8 No; 2 Unspecified</a:t>
                      </a:r>
                      <a:endParaRPr lang="en-AU" sz="1200" dirty="0"/>
                    </a:p>
                  </a:txBody>
                  <a:tcPr anchor="ctr"/>
                </a:tc>
                <a:extLst>
                  <a:ext uri="{0D108BD9-81ED-4DB2-BD59-A6C34878D82A}">
                    <a16:rowId xmlns:a16="http://schemas.microsoft.com/office/drawing/2014/main" val="3226933639"/>
                  </a:ext>
                </a:extLst>
              </a:tr>
            </a:tbl>
          </a:graphicData>
        </a:graphic>
      </p:graphicFrame>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809197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But…it’s not just about occupational exposure	</a:t>
            </a:r>
            <a:endParaRPr lang="en-AU" dirty="0"/>
          </a:p>
        </p:txBody>
      </p:sp>
      <p:sp>
        <p:nvSpPr>
          <p:cNvPr id="3" name="Content Placeholder 2"/>
          <p:cNvSpPr>
            <a:spLocks noGrp="1"/>
          </p:cNvSpPr>
          <p:nvPr>
            <p:ph idx="1"/>
          </p:nvPr>
        </p:nvSpPr>
        <p:spPr>
          <a:xfrm>
            <a:off x="914400" y="1600200"/>
            <a:ext cx="5901680" cy="4421088"/>
          </a:xfrm>
        </p:spPr>
        <p:txBody>
          <a:bodyPr/>
          <a:lstStyle/>
          <a:p>
            <a:pPr marL="0" indent="0">
              <a:buNone/>
            </a:pPr>
            <a:r>
              <a:rPr lang="en-AU" dirty="0" smtClean="0"/>
              <a:t>Individual risk factors also have a role in determining health outcomes</a:t>
            </a:r>
          </a:p>
          <a:p>
            <a:r>
              <a:rPr lang="en-AU" dirty="0" smtClean="0"/>
              <a:t>General health status</a:t>
            </a:r>
          </a:p>
          <a:p>
            <a:r>
              <a:rPr lang="en-AU" dirty="0" smtClean="0"/>
              <a:t>Smoking</a:t>
            </a:r>
          </a:p>
          <a:p>
            <a:r>
              <a:rPr lang="en-AU" dirty="0" smtClean="0"/>
              <a:t>Exposure to ACM in non-occupational</a:t>
            </a:r>
            <a:br>
              <a:rPr lang="en-AU" dirty="0" smtClean="0"/>
            </a:br>
            <a:r>
              <a:rPr lang="en-AU" dirty="0" smtClean="0"/>
              <a:t>settings, e.g. DIY work</a:t>
            </a:r>
          </a:p>
          <a:p>
            <a:r>
              <a:rPr lang="en-AU" dirty="0" smtClean="0"/>
              <a:t>Environmental exposure to asbestos</a:t>
            </a:r>
          </a:p>
          <a:p>
            <a:r>
              <a:rPr lang="en-AU" dirty="0" smtClean="0"/>
              <a:t>Pre-existing lung diseases, e.g. COPD.</a:t>
            </a:r>
          </a:p>
        </p:txBody>
      </p:sp>
      <p:pic>
        <p:nvPicPr>
          <p:cNvPr id="4" name="Picture 3"/>
          <p:cNvPicPr>
            <a:picLocks noChangeAspect="1"/>
          </p:cNvPicPr>
          <p:nvPr/>
        </p:nvPicPr>
        <p:blipFill>
          <a:blip r:embed="rId3"/>
          <a:stretch>
            <a:fillRect/>
          </a:stretch>
        </p:blipFill>
        <p:spPr>
          <a:xfrm>
            <a:off x="6672064" y="2060848"/>
            <a:ext cx="5400600" cy="3797297"/>
          </a:xfrm>
          <a:prstGeom prst="rect">
            <a:avLst/>
          </a:prstGeom>
        </p:spPr>
      </p:pic>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26446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568" y="1556792"/>
            <a:ext cx="4509120" cy="4509120"/>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104112" y="2852936"/>
            <a:ext cx="3456384" cy="146829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A32816"/>
                </a:solidFill>
              </a:rPr>
              <a:t>2019 </a:t>
            </a:r>
            <a:r>
              <a:rPr lang="en-US" sz="4400" dirty="0" smtClean="0">
                <a:solidFill>
                  <a:srgbClr val="A32816"/>
                </a:solidFill>
              </a:rPr>
              <a:t>Health and hygiene</a:t>
            </a:r>
          </a:p>
          <a:p>
            <a:pPr algn="ctr" eaLnBrk="0" fontAlgn="base" hangingPunct="0">
              <a:spcBef>
                <a:spcPct val="0"/>
              </a:spcBef>
              <a:spcAft>
                <a:spcPct val="0"/>
              </a:spcAft>
            </a:pPr>
            <a:r>
              <a:rPr lang="en-US" sz="4400" dirty="0">
                <a:solidFill>
                  <a:srgbClr val="A32816"/>
                </a:solidFill>
              </a:rPr>
              <a:t>f</a:t>
            </a:r>
            <a:r>
              <a:rPr lang="en-US" sz="4400" dirty="0" smtClean="0">
                <a:solidFill>
                  <a:srgbClr val="A32816"/>
                </a:solidFill>
              </a:rPr>
              <a:t>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spTree>
    <p:extLst>
      <p:ext uri="{BB962C8B-B14F-4D97-AF65-F5344CB8AC3E}">
        <p14:creationId xmlns:p14="http://schemas.microsoft.com/office/powerpoint/2010/main" val="3210942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1241421">
            <a:off x="10198243" y="3711029"/>
            <a:ext cx="1387359" cy="1784832"/>
          </a:xfrm>
          <a:prstGeom prst="rect">
            <a:avLst/>
          </a:prstGeom>
          <a:ln>
            <a:noFill/>
          </a:ln>
          <a:effectLst>
            <a:outerShdw blurRad="292100" dist="139700" dir="2700000" algn="tl" rotWithShape="0">
              <a:srgbClr val="333333">
                <a:alpha val="65000"/>
              </a:srgbClr>
            </a:outerShdw>
          </a:effectLst>
        </p:spPr>
      </p:pic>
      <p:sp>
        <p:nvSpPr>
          <p:cNvPr id="4098" name="Rectangle 2"/>
          <p:cNvSpPr>
            <a:spLocks noGrp="1" noChangeArrowheads="1"/>
          </p:cNvSpPr>
          <p:nvPr>
            <p:ph type="title"/>
          </p:nvPr>
        </p:nvSpPr>
        <p:spPr/>
        <p:txBody>
          <a:bodyPr/>
          <a:lstStyle/>
          <a:p>
            <a:pPr eaLnBrk="1" hangingPunct="1"/>
            <a:r>
              <a:rPr lang="en-US" dirty="0" smtClean="0"/>
              <a:t>Trouble spots – Dust suppression in process plants</a:t>
            </a:r>
          </a:p>
        </p:txBody>
      </p:sp>
      <p:sp>
        <p:nvSpPr>
          <p:cNvPr id="4099" name="Rectangle 3"/>
          <p:cNvSpPr>
            <a:spLocks noGrp="1" noChangeArrowheads="1"/>
          </p:cNvSpPr>
          <p:nvPr>
            <p:ph type="body" idx="1"/>
          </p:nvPr>
        </p:nvSpPr>
        <p:spPr>
          <a:xfrm>
            <a:off x="600646" y="1412776"/>
            <a:ext cx="7162305" cy="3816424"/>
          </a:xfrm>
        </p:spPr>
        <p:txBody>
          <a:bodyPr/>
          <a:lstStyle/>
          <a:p>
            <a:pPr marL="0" indent="0" eaLnBrk="1" hangingPunct="1">
              <a:buNone/>
            </a:pPr>
            <a:r>
              <a:rPr lang="en-AU" dirty="0" smtClean="0"/>
              <a:t>Recommendations made:</a:t>
            </a:r>
          </a:p>
          <a:p>
            <a:pPr eaLnBrk="1" hangingPunct="1"/>
            <a:r>
              <a:rPr lang="en-AU" dirty="0" smtClean="0">
                <a:solidFill>
                  <a:srgbClr val="A02A1D"/>
                </a:solidFill>
              </a:rPr>
              <a:t>Design</a:t>
            </a:r>
            <a:r>
              <a:rPr lang="en-AU" dirty="0" smtClean="0"/>
              <a:t> the plant to minimise spillage</a:t>
            </a:r>
          </a:p>
          <a:p>
            <a:pPr eaLnBrk="1" hangingPunct="1"/>
            <a:r>
              <a:rPr lang="en-AU" dirty="0" smtClean="0">
                <a:solidFill>
                  <a:srgbClr val="A02A1D"/>
                </a:solidFill>
              </a:rPr>
              <a:t>Install</a:t>
            </a:r>
            <a:r>
              <a:rPr lang="en-AU" dirty="0" smtClean="0"/>
              <a:t> enclosures where possible e.g. over stockpiles</a:t>
            </a:r>
          </a:p>
          <a:p>
            <a:pPr eaLnBrk="1" hangingPunct="1"/>
            <a:r>
              <a:rPr lang="en-AU" dirty="0" smtClean="0">
                <a:solidFill>
                  <a:srgbClr val="A02A1D"/>
                </a:solidFill>
              </a:rPr>
              <a:t>Install</a:t>
            </a:r>
            <a:r>
              <a:rPr lang="en-AU" dirty="0" smtClean="0"/>
              <a:t> dust suppression sprays at critical points </a:t>
            </a:r>
          </a:p>
          <a:p>
            <a:pPr eaLnBrk="1" hangingPunct="1"/>
            <a:r>
              <a:rPr lang="en-AU" dirty="0" smtClean="0">
                <a:solidFill>
                  <a:srgbClr val="A02A1D"/>
                </a:solidFill>
              </a:rPr>
              <a:t>Install</a:t>
            </a:r>
            <a:r>
              <a:rPr lang="en-AU" dirty="0" smtClean="0"/>
              <a:t> dust exhaust systems at critical points</a:t>
            </a:r>
          </a:p>
          <a:p>
            <a:pPr eaLnBrk="1" hangingPunct="1"/>
            <a:r>
              <a:rPr lang="en-AU" dirty="0" smtClean="0">
                <a:solidFill>
                  <a:srgbClr val="A02A1D"/>
                </a:solidFill>
              </a:rPr>
              <a:t>Operate</a:t>
            </a:r>
            <a:r>
              <a:rPr lang="en-AU" dirty="0" smtClean="0"/>
              <a:t> the systems when the plant is running</a:t>
            </a:r>
          </a:p>
          <a:p>
            <a:pPr eaLnBrk="1" hangingPunct="1"/>
            <a:r>
              <a:rPr lang="en-AU" dirty="0" smtClean="0">
                <a:solidFill>
                  <a:srgbClr val="A02A1D"/>
                </a:solidFill>
              </a:rPr>
              <a:t>Maintain</a:t>
            </a:r>
            <a:r>
              <a:rPr lang="en-AU" dirty="0" smtClean="0"/>
              <a:t> existing systems</a:t>
            </a:r>
          </a:p>
          <a:p>
            <a:pPr eaLnBrk="1" hangingPunct="1"/>
            <a:r>
              <a:rPr lang="en-AU" dirty="0" smtClean="0">
                <a:solidFill>
                  <a:srgbClr val="A02A1D"/>
                </a:solidFill>
              </a:rPr>
              <a:t>Monitor</a:t>
            </a:r>
            <a:r>
              <a:rPr lang="en-AU" dirty="0" smtClean="0"/>
              <a:t> the performance of installations</a:t>
            </a:r>
          </a:p>
          <a:p>
            <a:pPr eaLnBrk="1" hangingPunct="1"/>
            <a:r>
              <a:rPr lang="en-AU" dirty="0" smtClean="0">
                <a:solidFill>
                  <a:srgbClr val="A02A1D"/>
                </a:solidFill>
              </a:rPr>
              <a:t>Check</a:t>
            </a:r>
            <a:r>
              <a:rPr lang="en-AU" dirty="0" smtClean="0"/>
              <a:t> that the exhaust from systems is located in a suitable area.</a:t>
            </a:r>
          </a:p>
          <a:p>
            <a:pPr eaLnBrk="1" hangingPunct="1"/>
            <a:endParaRPr lang="en-AU" dirty="0" smtClean="0"/>
          </a:p>
        </p:txBody>
      </p:sp>
      <p:pic>
        <p:nvPicPr>
          <p:cNvPr id="5" name="Picture 4"/>
          <p:cNvPicPr>
            <a:picLocks noChangeAspect="1"/>
          </p:cNvPicPr>
          <p:nvPr/>
        </p:nvPicPr>
        <p:blipFill>
          <a:blip r:embed="rId4"/>
          <a:stretch>
            <a:fillRect/>
          </a:stretch>
        </p:blipFill>
        <p:spPr>
          <a:xfrm rot="410660">
            <a:off x="9494855" y="3581374"/>
            <a:ext cx="1290391" cy="186747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rot="21325223">
            <a:off x="8883136" y="3561276"/>
            <a:ext cx="1329635" cy="184490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rot="20617487">
            <a:off x="8403465" y="3641485"/>
            <a:ext cx="1240322" cy="182734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731432" y="2225607"/>
            <a:ext cx="4392487" cy="830997"/>
          </a:xfrm>
          <a:prstGeom prst="rect">
            <a:avLst/>
          </a:prstGeom>
        </p:spPr>
        <p:txBody>
          <a:bodyPr wrap="square">
            <a:spAutoFit/>
          </a:bodyPr>
          <a:lstStyle/>
          <a:p>
            <a:pPr marL="0" indent="0" algn="ctr" eaLnBrk="1" hangingPunct="1">
              <a:buNone/>
            </a:pPr>
            <a:r>
              <a:rPr lang="en-AU" dirty="0">
                <a:solidFill>
                  <a:srgbClr val="117D7F"/>
                </a:solidFill>
              </a:rPr>
              <a:t>Control dust and </a:t>
            </a:r>
            <a:r>
              <a:rPr lang="en-AU" dirty="0" smtClean="0">
                <a:solidFill>
                  <a:srgbClr val="117D7F"/>
                </a:solidFill>
              </a:rPr>
              <a:t/>
            </a:r>
            <a:br>
              <a:rPr lang="en-AU" dirty="0" smtClean="0">
                <a:solidFill>
                  <a:srgbClr val="117D7F"/>
                </a:solidFill>
              </a:rPr>
            </a:br>
            <a:r>
              <a:rPr lang="en-AU" dirty="0" smtClean="0">
                <a:solidFill>
                  <a:srgbClr val="117D7F"/>
                </a:solidFill>
              </a:rPr>
              <a:t>you </a:t>
            </a:r>
            <a:r>
              <a:rPr lang="en-AU" dirty="0">
                <a:solidFill>
                  <a:srgbClr val="117D7F"/>
                </a:solidFill>
              </a:rPr>
              <a:t>can control airborne fibres</a:t>
            </a:r>
          </a:p>
        </p:txBody>
      </p:sp>
      <p:sp>
        <p:nvSpPr>
          <p:cNvPr id="11"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134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Trouble spots – Relying on lower level controls</a:t>
            </a:r>
            <a:endParaRPr lang="en-AU" dirty="0"/>
          </a:p>
        </p:txBody>
      </p:sp>
      <p:pic>
        <p:nvPicPr>
          <p:cNvPr id="5" name="Picture 4"/>
          <p:cNvPicPr>
            <a:picLocks noChangeAspect="1"/>
          </p:cNvPicPr>
          <p:nvPr/>
        </p:nvPicPr>
        <p:blipFill>
          <a:blip r:embed="rId3"/>
          <a:stretch>
            <a:fillRect/>
          </a:stretch>
        </p:blipFill>
        <p:spPr>
          <a:xfrm>
            <a:off x="8823842" y="4628048"/>
            <a:ext cx="1400180" cy="1252965"/>
          </a:xfrm>
          <a:prstGeom prst="rect">
            <a:avLst/>
          </a:prstGeom>
        </p:spPr>
      </p:pic>
      <p:sp>
        <p:nvSpPr>
          <p:cNvPr id="3" name="Right Arrow 2"/>
          <p:cNvSpPr/>
          <p:nvPr/>
        </p:nvSpPr>
        <p:spPr bwMode="auto">
          <a:xfrm rot="21255221">
            <a:off x="5902611" y="4994853"/>
            <a:ext cx="2207705" cy="51935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6" name="Picture 5"/>
          <p:cNvPicPr>
            <a:picLocks noChangeAspect="1"/>
          </p:cNvPicPr>
          <p:nvPr/>
        </p:nvPicPr>
        <p:blipFill>
          <a:blip r:embed="rId4"/>
          <a:stretch>
            <a:fillRect/>
          </a:stretch>
        </p:blipFill>
        <p:spPr>
          <a:xfrm>
            <a:off x="7888327" y="1484784"/>
            <a:ext cx="3271211" cy="2394839"/>
          </a:xfrm>
          <a:prstGeom prst="rect">
            <a:avLst/>
          </a:prstGeom>
        </p:spPr>
      </p:pic>
      <p:sp>
        <p:nvSpPr>
          <p:cNvPr id="7" name="Right Arrow 6"/>
          <p:cNvSpPr/>
          <p:nvPr/>
        </p:nvSpPr>
        <p:spPr bwMode="auto">
          <a:xfrm rot="21285744">
            <a:off x="5746773" y="2935105"/>
            <a:ext cx="1824026" cy="51935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1" y="1607910"/>
            <a:ext cx="49815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7001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Trouble spots – Decontamination </a:t>
            </a:r>
            <a:endParaRPr lang="en-AU" dirty="0"/>
          </a:p>
        </p:txBody>
      </p:sp>
      <p:sp>
        <p:nvSpPr>
          <p:cNvPr id="5" name="TextBox 4"/>
          <p:cNvSpPr txBox="1"/>
          <p:nvPr/>
        </p:nvSpPr>
        <p:spPr>
          <a:xfrm>
            <a:off x="5591944" y="2324996"/>
            <a:ext cx="6480720" cy="2308324"/>
          </a:xfrm>
          <a:prstGeom prst="rect">
            <a:avLst/>
          </a:prstGeom>
          <a:noFill/>
        </p:spPr>
        <p:txBody>
          <a:bodyPr wrap="square" rtlCol="0">
            <a:spAutoFit/>
          </a:bodyPr>
          <a:lstStyle/>
          <a:p>
            <a:pPr marL="342900" indent="-342900" algn="ctr">
              <a:buFont typeface="Arial" panose="020B0604020202020204" pitchFamily="34" charset="0"/>
              <a:buChar char="•"/>
            </a:pPr>
            <a:r>
              <a:rPr lang="en-AU" dirty="0" smtClean="0"/>
              <a:t>Have clear expectations on the decontamination process </a:t>
            </a:r>
          </a:p>
          <a:p>
            <a:pPr marL="342900" indent="-342900" algn="ctr">
              <a:buFont typeface="Arial" panose="020B0604020202020204" pitchFamily="34" charset="0"/>
              <a:buChar char="•"/>
            </a:pPr>
            <a:endParaRPr lang="en-AU" dirty="0" smtClean="0"/>
          </a:p>
          <a:p>
            <a:pPr marL="342900" indent="-342900" algn="ctr">
              <a:buFont typeface="Arial" panose="020B0604020202020204" pitchFamily="34" charset="0"/>
              <a:buChar char="•"/>
            </a:pPr>
            <a:r>
              <a:rPr lang="en-AU" dirty="0" smtClean="0"/>
              <a:t>Have required facilities and equipment available</a:t>
            </a:r>
          </a:p>
          <a:p>
            <a:pPr marL="342900" indent="-342900">
              <a:buFont typeface="Arial" panose="020B0604020202020204" pitchFamily="34" charset="0"/>
              <a:buChar char="•"/>
            </a:pPr>
            <a:endParaRPr lang="en-AU" dirty="0"/>
          </a:p>
        </p:txBody>
      </p:sp>
      <p:pic>
        <p:nvPicPr>
          <p:cNvPr id="10" name="Picture 9"/>
          <p:cNvPicPr>
            <a:picLocks noChangeAspect="1"/>
          </p:cNvPicPr>
          <p:nvPr/>
        </p:nvPicPr>
        <p:blipFill>
          <a:blip r:embed="rId3"/>
          <a:stretch>
            <a:fillRect/>
          </a:stretch>
        </p:blipFill>
        <p:spPr>
          <a:xfrm>
            <a:off x="263352" y="1628800"/>
            <a:ext cx="5233250" cy="3700717"/>
          </a:xfrm>
          <a:prstGeom prst="rect">
            <a:avLst/>
          </a:prstGeom>
        </p:spPr>
      </p:pic>
      <p:sp>
        <p:nvSpPr>
          <p:cNvPr id="11" name="Rectangle 10"/>
          <p:cNvSpPr/>
          <p:nvPr/>
        </p:nvSpPr>
        <p:spPr>
          <a:xfrm>
            <a:off x="914400" y="5445224"/>
            <a:ext cx="6096000" cy="184666"/>
          </a:xfrm>
          <a:prstGeom prst="rect">
            <a:avLst/>
          </a:prstGeom>
        </p:spPr>
        <p:txBody>
          <a:bodyPr>
            <a:spAutoFit/>
          </a:bodyPr>
          <a:lstStyle/>
          <a:p>
            <a:r>
              <a:rPr lang="en-AU" sz="600" dirty="0" smtClean="0"/>
              <a:t>Source: https</a:t>
            </a:r>
            <a:r>
              <a:rPr lang="en-AU" sz="600" dirty="0"/>
              <a:t>://worksafe.govt.nz/topic-and-industry/asbestos/management-and-removal-of-asbestos/</a:t>
            </a:r>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238011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Success stories – Exploration (before)</a:t>
            </a:r>
            <a:endParaRPr lang="en-AU" dirty="0"/>
          </a:p>
        </p:txBody>
      </p:sp>
      <p:pic>
        <p:nvPicPr>
          <p:cNvPr id="4" name="Content Placeholder 3" descr="Wodgina RC 22"/>
          <p:cNvPicPr>
            <a:picLocks/>
          </p:cNvPicPr>
          <p:nvPr/>
        </p:nvPicPr>
        <p:blipFill>
          <a:blip r:embed="rId3"/>
          <a:srcRect/>
          <a:stretch>
            <a:fillRect/>
          </a:stretch>
        </p:blipFill>
        <p:spPr bwMode="auto">
          <a:xfrm>
            <a:off x="335360" y="1772816"/>
            <a:ext cx="5112568" cy="4052375"/>
          </a:xfrm>
          <a:prstGeom prst="rect">
            <a:avLst/>
          </a:prstGeom>
          <a:ln>
            <a:noFill/>
          </a:ln>
          <a:effectLst>
            <a:outerShdw blurRad="50800" dist="38100" sx="99000" sy="990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W:\Publications and Promotions\Photo Library - Extras\Dusty drillsite 2009 - Chris White\wogina 0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968" y="1751281"/>
            <a:ext cx="6145584" cy="404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311848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Success stories – Exploration (after)</a:t>
            </a:r>
            <a:endParaRPr lang="en-AU" dirty="0"/>
          </a:p>
        </p:txBody>
      </p:sp>
      <p:pic>
        <p:nvPicPr>
          <p:cNvPr id="6" name="Picture 2"/>
          <p:cNvPicPr>
            <a:picLocks noChangeAspect="1" noChangeArrowheads="1"/>
          </p:cNvPicPr>
          <p:nvPr/>
        </p:nvPicPr>
        <p:blipFill rotWithShape="1">
          <a:blip r:embed="rId3"/>
          <a:srcRect r="10584"/>
          <a:stretch/>
        </p:blipFill>
        <p:spPr bwMode="auto">
          <a:xfrm>
            <a:off x="767408" y="1588840"/>
            <a:ext cx="4939655" cy="3876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PH Atlas 15"/>
          <p:cNvPicPr>
            <a:picLocks noChangeAspect="1" noChangeArrowheads="1"/>
          </p:cNvPicPr>
          <p:nvPr/>
        </p:nvPicPr>
        <p:blipFill>
          <a:blip r:embed="rId4"/>
          <a:srcRect/>
          <a:stretch>
            <a:fillRect/>
          </a:stretch>
        </p:blipFill>
        <p:spPr bwMode="auto">
          <a:xfrm>
            <a:off x="6543206" y="1588840"/>
            <a:ext cx="4701383" cy="3876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415480" y="5643183"/>
            <a:ext cx="9361040" cy="503237"/>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ctr">
              <a:buFont typeface="Wingdings" panose="05000000000000000000" pitchFamily="2" charset="2"/>
              <a:buNone/>
            </a:pPr>
            <a:r>
              <a:rPr lang="en-AU" altLang="en-US" kern="0" dirty="0" smtClean="0">
                <a:solidFill>
                  <a:srgbClr val="C00000"/>
                </a:solidFill>
              </a:rPr>
              <a:t>Control dust = control fibres</a:t>
            </a:r>
          </a:p>
        </p:txBody>
      </p:sp>
      <p:sp>
        <p:nvSpPr>
          <p:cNvPr id="9"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24024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Success stories – Health monitoring programs</a:t>
            </a:r>
          </a:p>
        </p:txBody>
      </p:sp>
      <p:sp>
        <p:nvSpPr>
          <p:cNvPr id="4099" name="Rectangle 3"/>
          <p:cNvSpPr>
            <a:spLocks noGrp="1" noChangeArrowheads="1"/>
          </p:cNvSpPr>
          <p:nvPr>
            <p:ph type="body" idx="1"/>
          </p:nvPr>
        </p:nvSpPr>
        <p:spPr>
          <a:xfrm>
            <a:off x="839416" y="1954064"/>
            <a:ext cx="10363200" cy="4358256"/>
          </a:xfrm>
        </p:spPr>
        <p:txBody>
          <a:bodyPr/>
          <a:lstStyle/>
          <a:p>
            <a:pPr marL="0" indent="0" eaLnBrk="1" hangingPunct="1">
              <a:buNone/>
            </a:pPr>
            <a:r>
              <a:rPr lang="en-AU" dirty="0" smtClean="0"/>
              <a:t>Increase in ongoing health monitoring programs implemented. </a:t>
            </a:r>
          </a:p>
          <a:p>
            <a:pPr marL="0" indent="0" eaLnBrk="1" hangingPunct="1">
              <a:buNone/>
            </a:pPr>
            <a:endParaRPr lang="en-AU" dirty="0"/>
          </a:p>
          <a:p>
            <a:pPr marL="0" indent="0" eaLnBrk="1" hangingPunct="1">
              <a:buNone/>
            </a:pPr>
            <a:r>
              <a:rPr lang="en-AU" dirty="0" smtClean="0"/>
              <a:t>More than just pre-employment medicals. </a:t>
            </a:r>
          </a:p>
        </p:txBody>
      </p:sp>
      <p:pic>
        <p:nvPicPr>
          <p:cNvPr id="2" name="Picture 1"/>
          <p:cNvPicPr>
            <a:picLocks noChangeAspect="1"/>
          </p:cNvPicPr>
          <p:nvPr/>
        </p:nvPicPr>
        <p:blipFill>
          <a:blip r:embed="rId3"/>
          <a:stretch>
            <a:fillRect/>
          </a:stretch>
        </p:blipFill>
        <p:spPr>
          <a:xfrm>
            <a:off x="8036854" y="2564903"/>
            <a:ext cx="3136577" cy="3136577"/>
          </a:xfrm>
          <a:prstGeom prst="rect">
            <a:avLst/>
          </a:prstGeom>
        </p:spPr>
      </p:pic>
      <p:sp>
        <p:nvSpPr>
          <p:cNvPr id="5" name="Rectangle 4"/>
          <p:cNvSpPr/>
          <p:nvPr/>
        </p:nvSpPr>
        <p:spPr>
          <a:xfrm>
            <a:off x="839416" y="3789040"/>
            <a:ext cx="6096000" cy="1938992"/>
          </a:xfrm>
          <a:prstGeom prst="rect">
            <a:avLst/>
          </a:prstGeom>
        </p:spPr>
        <p:txBody>
          <a:bodyPr>
            <a:spAutoFit/>
          </a:bodyPr>
          <a:lstStyle/>
          <a:p>
            <a:r>
              <a:rPr lang="en-AU" i="1" dirty="0" smtClean="0"/>
              <a:t>Declaration question: </a:t>
            </a:r>
            <a:br>
              <a:rPr lang="en-AU" i="1" dirty="0" smtClean="0"/>
            </a:br>
            <a:r>
              <a:rPr lang="en-AU" i="1" dirty="0" smtClean="0"/>
              <a:t>The </a:t>
            </a:r>
            <a:r>
              <a:rPr lang="en-AU" i="1" dirty="0"/>
              <a:t>person is subject to regular health assessments using recognised techniques to identify any adverse effects (MSIR r.3.27)</a:t>
            </a:r>
          </a:p>
        </p:txBody>
      </p:sp>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729219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Success stories – Fit testing programs </a:t>
            </a:r>
          </a:p>
        </p:txBody>
      </p:sp>
      <p:pic>
        <p:nvPicPr>
          <p:cNvPr id="2" name="Picture 1"/>
          <p:cNvPicPr>
            <a:picLocks noChangeAspect="1"/>
          </p:cNvPicPr>
          <p:nvPr/>
        </p:nvPicPr>
        <p:blipFill>
          <a:blip r:embed="rId3"/>
          <a:stretch>
            <a:fillRect/>
          </a:stretch>
        </p:blipFill>
        <p:spPr>
          <a:xfrm>
            <a:off x="539135" y="1916832"/>
            <a:ext cx="3096344" cy="3106332"/>
          </a:xfrm>
          <a:prstGeom prst="rect">
            <a:avLst/>
          </a:prstGeom>
        </p:spPr>
      </p:pic>
      <p:pic>
        <p:nvPicPr>
          <p:cNvPr id="5" name="Picture 4"/>
          <p:cNvPicPr>
            <a:picLocks noChangeAspect="1"/>
          </p:cNvPicPr>
          <p:nvPr/>
        </p:nvPicPr>
        <p:blipFill>
          <a:blip r:embed="rId4"/>
          <a:stretch>
            <a:fillRect/>
          </a:stretch>
        </p:blipFill>
        <p:spPr>
          <a:xfrm>
            <a:off x="9075335" y="1649795"/>
            <a:ext cx="2520280" cy="364040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579" b="98421" l="4023" r="98467"/>
                    </a14:imgEffect>
                  </a14:imgLayer>
                </a14:imgProps>
              </a:ext>
            </a:extLst>
          </a:blip>
          <a:stretch>
            <a:fillRect/>
          </a:stretch>
        </p:blipFill>
        <p:spPr>
          <a:xfrm>
            <a:off x="4295800" y="1340768"/>
            <a:ext cx="4114776" cy="4493146"/>
          </a:xfrm>
          <a:prstGeom prst="rect">
            <a:avLst/>
          </a:prstGeom>
        </p:spPr>
      </p:pic>
      <p:sp>
        <p:nvSpPr>
          <p:cNvPr id="7"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06506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Success stories – Greater visibility of health hazards</a:t>
            </a:r>
            <a:endParaRPr lang="en-AU" dirty="0"/>
          </a:p>
        </p:txBody>
      </p:sp>
      <p:pic>
        <p:nvPicPr>
          <p:cNvPr id="5" name="Picture 4"/>
          <p:cNvPicPr>
            <a:picLocks noChangeAspect="1"/>
          </p:cNvPicPr>
          <p:nvPr/>
        </p:nvPicPr>
        <p:blipFill>
          <a:blip r:embed="rId3"/>
          <a:stretch>
            <a:fillRect/>
          </a:stretch>
        </p:blipFill>
        <p:spPr>
          <a:xfrm>
            <a:off x="2716425" y="1340768"/>
            <a:ext cx="6759150" cy="4752528"/>
          </a:xfrm>
          <a:prstGeom prst="rect">
            <a:avLst/>
          </a:prstGeom>
        </p:spPr>
      </p:pic>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11679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contacts</a:t>
            </a:r>
            <a:endParaRPr lang="en-AU" dirty="0"/>
          </a:p>
        </p:txBody>
      </p:sp>
      <p:sp>
        <p:nvSpPr>
          <p:cNvPr id="3" name="Content Placeholder 2"/>
          <p:cNvSpPr>
            <a:spLocks noGrp="1"/>
          </p:cNvSpPr>
          <p:nvPr>
            <p:ph idx="1"/>
          </p:nvPr>
        </p:nvSpPr>
        <p:spPr>
          <a:xfrm>
            <a:off x="2351584" y="1600200"/>
            <a:ext cx="8926016" cy="4495800"/>
          </a:xfrm>
        </p:spPr>
        <p:txBody>
          <a:bodyPr/>
          <a:lstStyle/>
          <a:p>
            <a:pPr marL="0" indent="0">
              <a:buNone/>
            </a:pPr>
            <a:endParaRPr lang="en-AU" sz="2800" dirty="0" smtClean="0">
              <a:solidFill>
                <a:srgbClr val="A02A1D"/>
              </a:solidFill>
            </a:endParaRPr>
          </a:p>
          <a:p>
            <a:pPr marL="0" indent="0">
              <a:buNone/>
            </a:pPr>
            <a:r>
              <a:rPr lang="en-AU" sz="2800" dirty="0" smtClean="0">
                <a:solidFill>
                  <a:srgbClr val="A02A1D"/>
                </a:solidFill>
              </a:rPr>
              <a:t>1 800 SAFE MINE (1 800 7233 646)</a:t>
            </a:r>
          </a:p>
          <a:p>
            <a:pPr marL="0" indent="0">
              <a:buNone/>
            </a:pPr>
            <a:endParaRPr lang="en-AU" dirty="0" smtClean="0"/>
          </a:p>
          <a:p>
            <a:pPr marL="0" indent="0">
              <a:buNone/>
            </a:pPr>
            <a:endParaRPr lang="en-AU" dirty="0" smtClean="0"/>
          </a:p>
          <a:p>
            <a:pPr marL="0" indent="0">
              <a:buNone/>
            </a:pPr>
            <a:endParaRPr lang="en-AU" dirty="0"/>
          </a:p>
          <a:p>
            <a:pPr marL="0" indent="0">
              <a:buNone/>
            </a:pPr>
            <a:r>
              <a:rPr lang="en-AU" sz="2800" dirty="0" smtClean="0"/>
              <a:t>Email: </a:t>
            </a:r>
            <a:r>
              <a:rPr lang="en-AU" sz="2800" dirty="0" smtClean="0">
                <a:hlinkClick r:id="rId3"/>
              </a:rPr>
              <a:t>MinesSafety@dmirs.wa.gov.au</a:t>
            </a:r>
            <a:r>
              <a:rPr lang="en-AU" sz="2800" dirty="0" smtClean="0"/>
              <a:t>	</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28</a:t>
            </a:fld>
            <a:endParaRPr lang="en-US"/>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7330" t="12348" r="51408" b="13562"/>
          <a:stretch/>
        </p:blipFill>
        <p:spPr>
          <a:xfrm>
            <a:off x="863440" y="1600200"/>
            <a:ext cx="1431822" cy="1431822"/>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953" t="12520" r="75194" b="13390"/>
          <a:stretch/>
        </p:blipFill>
        <p:spPr>
          <a:xfrm>
            <a:off x="729805" y="3501008"/>
            <a:ext cx="1545602" cy="1503830"/>
          </a:xfrm>
          <a:prstGeom prst="rect">
            <a:avLst/>
          </a:prstGeom>
        </p:spPr>
      </p:pic>
    </p:spTree>
    <p:extLst>
      <p:ext uri="{BB962C8B-B14F-4D97-AF65-F5344CB8AC3E}">
        <p14:creationId xmlns:p14="http://schemas.microsoft.com/office/powerpoint/2010/main" val="1267210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11679"/>
            <a:ext cx="9144000" cy="32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79116" y="1765266"/>
            <a:ext cx="3525397" cy="1015663"/>
          </a:xfrm>
          <a:prstGeom prst="rect">
            <a:avLst/>
          </a:prstGeom>
        </p:spPr>
        <p:txBody>
          <a:bodyPr wrap="square">
            <a:spAutoFit/>
          </a:bodyPr>
          <a:lstStyle/>
          <a:p>
            <a:pPr>
              <a:spcAft>
                <a:spcPts val="0"/>
              </a:spcAft>
              <a:defRPr/>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spcAft>
                <a:spcPts val="0"/>
              </a:spcAft>
              <a:defRPr/>
            </a:pPr>
            <a:r>
              <a:rPr lang="en-AU" altLang="en-US" sz="2000" b="1" dirty="0">
                <a:solidFill>
                  <a:prstClr val="black"/>
                </a:solidFill>
              </a:rPr>
              <a:t>Mines, Industry Regulation and Safety </a:t>
            </a:r>
            <a:endParaRPr lang="en-AU" sz="2000" dirty="0">
              <a:solidFill>
                <a:prstClr val="black"/>
              </a:solidFill>
              <a:sym typeface="Wingdings" panose="05000000000000000000" pitchFamily="2" charset="2"/>
            </a:endParaRPr>
          </a:p>
        </p:txBody>
      </p:sp>
      <p:sp>
        <p:nvSpPr>
          <p:cNvPr id="5" name="Rectangle 4"/>
          <p:cNvSpPr/>
          <p:nvPr/>
        </p:nvSpPr>
        <p:spPr>
          <a:xfrm>
            <a:off x="3220454" y="1578348"/>
            <a:ext cx="2383837" cy="1323423"/>
          </a:xfrm>
          <a:prstGeom prst="rect">
            <a:avLst/>
          </a:prstGeom>
        </p:spPr>
        <p:txBody>
          <a:bodyPr wrap="square" lIns="91425" tIns="45712" rIns="91425" bIns="45712">
            <a:spAutoFit/>
          </a:bodyPr>
          <a:lstStyle/>
          <a:p>
            <a:pPr>
              <a:spcAft>
                <a:spcPts val="0"/>
              </a:spcAft>
              <a:defRPr/>
            </a:pPr>
            <a:r>
              <a:rPr lang="en-AU" sz="2000" dirty="0">
                <a:solidFill>
                  <a:prstClr val="black"/>
                </a:solidFill>
                <a:sym typeface="Wingdings" panose="05000000000000000000" pitchFamily="2" charset="2"/>
              </a:rPr>
              <a:t>Twitter </a:t>
            </a:r>
          </a:p>
          <a:p>
            <a:pPr>
              <a:spcAft>
                <a:spcPts val="0"/>
              </a:spcAft>
              <a:defRPr/>
            </a:pPr>
            <a:r>
              <a:rPr lang="en-AU" altLang="en-US" sz="2000" b="1" dirty="0">
                <a:solidFill>
                  <a:prstClr val="black"/>
                </a:solidFill>
              </a:rPr>
              <a:t>@DMIRS_WA</a:t>
            </a:r>
          </a:p>
          <a:p>
            <a:pPr>
              <a:spcAft>
                <a:spcPts val="0"/>
              </a:spcAft>
              <a:defRPr/>
            </a:pPr>
            <a:endParaRPr lang="en-AU" altLang="en-US" sz="2000" b="1" dirty="0">
              <a:solidFill>
                <a:prstClr val="black"/>
              </a:solidFill>
            </a:endParaRPr>
          </a:p>
          <a:p>
            <a:r>
              <a:rPr lang="en-AU" sz="2000" b="1" dirty="0">
                <a:solidFill>
                  <a:srgbClr val="000000"/>
                </a:solidFill>
              </a:rPr>
              <a:t>@</a:t>
            </a:r>
            <a:r>
              <a:rPr lang="en-AU" sz="2000" b="1" dirty="0" err="1">
                <a:solidFill>
                  <a:srgbClr val="000000"/>
                </a:solidFill>
              </a:rPr>
              <a:t>AndrewChaplyn</a:t>
            </a:r>
            <a:endParaRPr lang="en-AU" sz="2000" b="1" dirty="0">
              <a:solidFill>
                <a:srgbClr val="000000"/>
              </a:solidFill>
            </a:endParaRPr>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962" y="1694376"/>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29</a:t>
            </a:fld>
            <a:endParaRPr lang="en-US" dirty="0">
              <a:solidFill>
                <a:srgbClr val="FFFFFF"/>
              </a:solidFill>
            </a:endParaRPr>
          </a:p>
        </p:txBody>
      </p:sp>
    </p:spTree>
    <p:extLst>
      <p:ext uri="{BB962C8B-B14F-4D97-AF65-F5344CB8AC3E}">
        <p14:creationId xmlns:p14="http://schemas.microsoft.com/office/powerpoint/2010/main" val="244199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dirty="0" smtClean="0">
                <a:solidFill>
                  <a:srgbClr val="117D7F"/>
                </a:solidFill>
              </a:rPr>
              <a:t>Trends, trouble spots and success stories: asbestos and other </a:t>
            </a:r>
            <a:br>
              <a:rPr lang="en-AU" sz="4800" dirty="0" smtClean="0">
                <a:solidFill>
                  <a:srgbClr val="117D7F"/>
                </a:solidFill>
              </a:rPr>
            </a:br>
            <a:r>
              <a:rPr lang="en-AU" sz="4800" dirty="0" smtClean="0">
                <a:solidFill>
                  <a:srgbClr val="117D7F"/>
                </a:solidFill>
              </a:rPr>
              <a:t>fibrous minerals</a:t>
            </a:r>
            <a:endParaRPr lang="en-AU" sz="4800" dirty="0">
              <a:solidFill>
                <a:srgbClr val="117D7F"/>
              </a:solidFill>
            </a:endParaRPr>
          </a:p>
        </p:txBody>
      </p:sp>
    </p:spTree>
    <p:extLst>
      <p:ext uri="{BB962C8B-B14F-4D97-AF65-F5344CB8AC3E}">
        <p14:creationId xmlns:p14="http://schemas.microsoft.com/office/powerpoint/2010/main" val="144042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What we’ll be covering in this session</a:t>
            </a:r>
          </a:p>
        </p:txBody>
      </p:sp>
      <p:sp>
        <p:nvSpPr>
          <p:cNvPr id="4099" name="Rectangle 3"/>
          <p:cNvSpPr>
            <a:spLocks noGrp="1" noChangeArrowheads="1"/>
          </p:cNvSpPr>
          <p:nvPr>
            <p:ph type="body" idx="1"/>
          </p:nvPr>
        </p:nvSpPr>
        <p:spPr>
          <a:xfrm>
            <a:off x="888132" y="1628800"/>
            <a:ext cx="10363200" cy="3845024"/>
          </a:xfrm>
        </p:spPr>
        <p:txBody>
          <a:bodyPr/>
          <a:lstStyle/>
          <a:p>
            <a:pPr eaLnBrk="1" hangingPunct="1"/>
            <a:r>
              <a:rPr lang="en-AU" sz="2800" dirty="0" smtClean="0"/>
              <a:t>History of asbestos in WA</a:t>
            </a:r>
          </a:p>
          <a:p>
            <a:pPr eaLnBrk="1" hangingPunct="1"/>
            <a:r>
              <a:rPr lang="en-AU" sz="2800" dirty="0" smtClean="0"/>
              <a:t>Overview of asbestos</a:t>
            </a:r>
          </a:p>
          <a:p>
            <a:pPr eaLnBrk="1" hangingPunct="1"/>
            <a:r>
              <a:rPr lang="en-AU" sz="2800" dirty="0" smtClean="0"/>
              <a:t>A risk-based approach to fibrous mineral management</a:t>
            </a:r>
          </a:p>
          <a:p>
            <a:pPr eaLnBrk="1" hangingPunct="1"/>
            <a:r>
              <a:rPr lang="en-AU" sz="2800" dirty="0" smtClean="0"/>
              <a:t>What our data is telling us</a:t>
            </a:r>
          </a:p>
          <a:p>
            <a:pPr eaLnBrk="1" hangingPunct="1"/>
            <a:r>
              <a:rPr lang="en-AU" sz="2800" dirty="0" smtClean="0"/>
              <a:t>Update from the Regulators </a:t>
            </a:r>
          </a:p>
          <a:p>
            <a:pPr eaLnBrk="1" hangingPunct="1"/>
            <a:r>
              <a:rPr lang="en-AU" sz="2800" dirty="0" smtClean="0"/>
              <a:t>Trouble spots</a:t>
            </a:r>
          </a:p>
          <a:p>
            <a:pPr eaLnBrk="1" hangingPunct="1"/>
            <a:r>
              <a:rPr lang="en-AU" sz="2800" dirty="0" smtClean="0"/>
              <a:t>Success stories</a:t>
            </a: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18996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A history of Asbestos in Western Australia</a:t>
            </a:r>
          </a:p>
        </p:txBody>
      </p:sp>
      <p:graphicFrame>
        <p:nvGraphicFramePr>
          <p:cNvPr id="3" name="Diagram 2"/>
          <p:cNvGraphicFramePr/>
          <p:nvPr>
            <p:extLst>
              <p:ext uri="{D42A27DB-BD31-4B8C-83A1-F6EECF244321}">
                <p14:modId xmlns:p14="http://schemas.microsoft.com/office/powerpoint/2010/main" val="29053033"/>
              </p:ext>
            </p:extLst>
          </p:nvPr>
        </p:nvGraphicFramePr>
        <p:xfrm>
          <a:off x="263352" y="1600200"/>
          <a:ext cx="11737304" cy="46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58468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smtClean="0"/>
              <a:t>What is it? </a:t>
            </a:r>
            <a:endParaRPr lang="en-AU" dirty="0"/>
          </a:p>
        </p:txBody>
      </p:sp>
      <p:sp>
        <p:nvSpPr>
          <p:cNvPr id="4099" name="Rectangle 3"/>
          <p:cNvSpPr>
            <a:spLocks noGrp="1" noChangeArrowheads="1"/>
          </p:cNvSpPr>
          <p:nvPr>
            <p:ph type="body" idx="1"/>
          </p:nvPr>
        </p:nvSpPr>
        <p:spPr>
          <a:xfrm>
            <a:off x="914400" y="1600200"/>
            <a:ext cx="10363200" cy="3845024"/>
          </a:xfrm>
        </p:spPr>
        <p:txBody>
          <a:bodyPr/>
          <a:lstStyle/>
          <a:p>
            <a:pPr eaLnBrk="1" hangingPunct="1"/>
            <a:endParaRPr lang="en-AU" dirty="0" smtClean="0"/>
          </a:p>
          <a:p>
            <a:pPr eaLnBrk="1" hangingPunct="1"/>
            <a:endParaRPr lang="en-AU" dirty="0" smtClean="0"/>
          </a:p>
          <a:p>
            <a:pPr eaLnBrk="1" hangingPunct="1"/>
            <a:endParaRPr lang="en-AU" dirty="0"/>
          </a:p>
        </p:txBody>
      </p:sp>
      <p:pic>
        <p:nvPicPr>
          <p:cNvPr id="5" name="Picture 4" descr="Asnestos mineral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985317"/>
            <a:ext cx="8382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320897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030120" y="4077072"/>
            <a:ext cx="2409825" cy="1981200"/>
          </a:xfrm>
          <a:prstGeom prst="rect">
            <a:avLst/>
          </a:prstGeom>
        </p:spPr>
      </p:pic>
      <p:sp>
        <p:nvSpPr>
          <p:cNvPr id="2" name="Title 1"/>
          <p:cNvSpPr>
            <a:spLocks noGrp="1"/>
          </p:cNvSpPr>
          <p:nvPr>
            <p:ph type="title"/>
          </p:nvPr>
        </p:nvSpPr>
        <p:spPr/>
        <p:txBody>
          <a:bodyPr/>
          <a:lstStyle/>
          <a:p>
            <a:r>
              <a:rPr lang="en-AU" dirty="0" smtClean="0"/>
              <a:t>Types of asbestos fibres</a:t>
            </a:r>
            <a:endParaRPr lang="en-AU" dirty="0"/>
          </a:p>
        </p:txBody>
      </p:sp>
      <p:pic>
        <p:nvPicPr>
          <p:cNvPr id="11" name="Picture 10"/>
          <p:cNvPicPr>
            <a:picLocks noChangeAspect="1"/>
          </p:cNvPicPr>
          <p:nvPr/>
        </p:nvPicPr>
        <p:blipFill>
          <a:blip r:embed="rId4"/>
          <a:stretch>
            <a:fillRect/>
          </a:stretch>
        </p:blipFill>
        <p:spPr>
          <a:xfrm>
            <a:off x="1127448" y="4077072"/>
            <a:ext cx="2409825" cy="1990725"/>
          </a:xfrm>
          <a:prstGeom prst="rect">
            <a:avLst/>
          </a:prstGeom>
        </p:spPr>
      </p:pic>
      <p:pic>
        <p:nvPicPr>
          <p:cNvPr id="12" name="Picture 11"/>
          <p:cNvPicPr>
            <a:picLocks noChangeAspect="1"/>
          </p:cNvPicPr>
          <p:nvPr/>
        </p:nvPicPr>
        <p:blipFill>
          <a:blip r:embed="rId5"/>
          <a:stretch>
            <a:fillRect/>
          </a:stretch>
        </p:blipFill>
        <p:spPr>
          <a:xfrm>
            <a:off x="4531060" y="4077072"/>
            <a:ext cx="2428875" cy="1990725"/>
          </a:xfrm>
          <a:prstGeom prst="rect">
            <a:avLst/>
          </a:prstGeom>
        </p:spPr>
      </p:pic>
      <p:pic>
        <p:nvPicPr>
          <p:cNvPr id="14" name="Picture 13"/>
          <p:cNvPicPr>
            <a:picLocks noChangeAspect="1"/>
          </p:cNvPicPr>
          <p:nvPr/>
        </p:nvPicPr>
        <p:blipFill>
          <a:blip r:embed="rId6"/>
          <a:stretch>
            <a:fillRect/>
          </a:stretch>
        </p:blipFill>
        <p:spPr>
          <a:xfrm>
            <a:off x="1117923" y="1772816"/>
            <a:ext cx="2419350" cy="2009775"/>
          </a:xfrm>
          <a:prstGeom prst="rect">
            <a:avLst/>
          </a:prstGeom>
        </p:spPr>
      </p:pic>
      <p:pic>
        <p:nvPicPr>
          <p:cNvPr id="15" name="Picture 14"/>
          <p:cNvPicPr>
            <a:picLocks noChangeAspect="1"/>
          </p:cNvPicPr>
          <p:nvPr/>
        </p:nvPicPr>
        <p:blipFill>
          <a:blip r:embed="rId7"/>
          <a:stretch>
            <a:fillRect/>
          </a:stretch>
        </p:blipFill>
        <p:spPr>
          <a:xfrm>
            <a:off x="4531060" y="1820441"/>
            <a:ext cx="2409825" cy="1962150"/>
          </a:xfrm>
          <a:prstGeom prst="rect">
            <a:avLst/>
          </a:prstGeom>
        </p:spPr>
      </p:pic>
      <p:pic>
        <p:nvPicPr>
          <p:cNvPr id="16" name="Picture 15"/>
          <p:cNvPicPr>
            <a:picLocks noChangeAspect="1"/>
          </p:cNvPicPr>
          <p:nvPr/>
        </p:nvPicPr>
        <p:blipFill>
          <a:blip r:embed="rId8"/>
          <a:stretch>
            <a:fillRect/>
          </a:stretch>
        </p:blipFill>
        <p:spPr>
          <a:xfrm>
            <a:off x="8030120" y="1793828"/>
            <a:ext cx="2409825" cy="2019300"/>
          </a:xfrm>
          <a:prstGeom prst="rect">
            <a:avLst/>
          </a:prstGeom>
        </p:spPr>
      </p:pic>
      <p:sp>
        <p:nvSpPr>
          <p:cNvPr id="9"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75616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smtClean="0"/>
              <a:t>How is it formed? </a:t>
            </a:r>
            <a:endParaRPr lang="en-AU" dirty="0"/>
          </a:p>
        </p:txBody>
      </p:sp>
      <p:sp>
        <p:nvSpPr>
          <p:cNvPr id="5" name="TextBox 4"/>
          <p:cNvSpPr txBox="1"/>
          <p:nvPr/>
        </p:nvSpPr>
        <p:spPr>
          <a:xfrm>
            <a:off x="479376" y="1700808"/>
            <a:ext cx="6552728" cy="3785652"/>
          </a:xfrm>
          <a:prstGeom prst="rect">
            <a:avLst/>
          </a:prstGeom>
          <a:noFill/>
        </p:spPr>
        <p:txBody>
          <a:bodyPr wrap="square" rtlCol="0">
            <a:spAutoFit/>
          </a:bodyPr>
          <a:lstStyle/>
          <a:p>
            <a:pPr marL="342900" indent="-342900">
              <a:buFont typeface="Arial" panose="020B0604020202020204" pitchFamily="34" charset="0"/>
              <a:buChar char="•"/>
            </a:pPr>
            <a:r>
              <a:rPr lang="en-AU" altLang="en-US" dirty="0" smtClean="0"/>
              <a:t>Parent </a:t>
            </a:r>
            <a:r>
              <a:rPr lang="en-AU" altLang="en-US" dirty="0"/>
              <a:t>rock is mafic or ultramafic (igneous)</a:t>
            </a:r>
          </a:p>
          <a:p>
            <a:pPr marL="342900" indent="-342900">
              <a:buFont typeface="Arial" panose="020B0604020202020204" pitchFamily="34" charset="0"/>
              <a:buChar char="•"/>
            </a:pPr>
            <a:r>
              <a:rPr lang="en-AU" altLang="en-US" dirty="0"/>
              <a:t>Disturbance in rock formation (e.g. faulting, slippage) </a:t>
            </a:r>
          </a:p>
          <a:p>
            <a:pPr marL="342900" indent="-342900">
              <a:buFont typeface="Arial" panose="020B0604020202020204" pitchFamily="34" charset="0"/>
              <a:buChar char="•"/>
            </a:pPr>
            <a:r>
              <a:rPr lang="en-AU" altLang="en-US" dirty="0"/>
              <a:t>Heat, pressure, water and minerals from parent rock lead to asbestos crystal formation</a:t>
            </a:r>
          </a:p>
          <a:p>
            <a:pPr marL="342900" indent="-342900">
              <a:buFont typeface="Arial" panose="020B0604020202020204" pitchFamily="34" charset="0"/>
              <a:buChar char="•"/>
            </a:pPr>
            <a:r>
              <a:rPr lang="en-AU" altLang="en-US" dirty="0"/>
              <a:t>Often occurs in “lenses” or bands </a:t>
            </a:r>
            <a:r>
              <a:rPr lang="en-AU" altLang="en-US" dirty="0" smtClean="0"/>
              <a:t/>
            </a:r>
            <a:br>
              <a:rPr lang="en-AU" altLang="en-US" dirty="0" smtClean="0"/>
            </a:br>
            <a:r>
              <a:rPr lang="en-AU" altLang="en-US" dirty="0" smtClean="0"/>
              <a:t>(</a:t>
            </a:r>
            <a:r>
              <a:rPr lang="en-AU" altLang="en-US" dirty="0"/>
              <a:t>mm – cm</a:t>
            </a:r>
            <a:r>
              <a:rPr lang="en-AU" altLang="en-US" dirty="0" smtClean="0"/>
              <a:t>).</a:t>
            </a:r>
            <a:endParaRPr lang="en-AU" altLang="en-US" dirty="0"/>
          </a:p>
          <a:p>
            <a:r>
              <a:rPr lang="en-AU" dirty="0" smtClean="0"/>
              <a:t> </a:t>
            </a:r>
          </a:p>
          <a:p>
            <a:endParaRPr lang="en-AU" dirty="0"/>
          </a:p>
        </p:txBody>
      </p:sp>
      <p:pic>
        <p:nvPicPr>
          <p:cNvPr id="6" name="Picture 5"/>
          <p:cNvPicPr>
            <a:picLocks noChangeAspect="1"/>
          </p:cNvPicPr>
          <p:nvPr/>
        </p:nvPicPr>
        <p:blipFill>
          <a:blip r:embed="rId3"/>
          <a:stretch>
            <a:fillRect/>
          </a:stretch>
        </p:blipFill>
        <p:spPr>
          <a:xfrm>
            <a:off x="7037891" y="1735758"/>
            <a:ext cx="4772025" cy="4010025"/>
          </a:xfrm>
          <a:prstGeom prst="rect">
            <a:avLst/>
          </a:prstGeom>
        </p:spPr>
      </p:pic>
      <p:sp>
        <p:nvSpPr>
          <p:cNvPr id="7"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66752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it hazardous? </a:t>
            </a:r>
            <a:endParaRPr lang="en-AU" dirty="0"/>
          </a:p>
        </p:txBody>
      </p:sp>
      <p:sp>
        <p:nvSpPr>
          <p:cNvPr id="9" name="Rectangle 8"/>
          <p:cNvSpPr/>
          <p:nvPr/>
        </p:nvSpPr>
        <p:spPr>
          <a:xfrm>
            <a:off x="335360" y="1772816"/>
            <a:ext cx="6552728" cy="3785652"/>
          </a:xfrm>
          <a:prstGeom prst="rect">
            <a:avLst/>
          </a:prstGeom>
        </p:spPr>
        <p:txBody>
          <a:bodyPr wrap="square">
            <a:spAutoFit/>
          </a:bodyPr>
          <a:lstStyle/>
          <a:p>
            <a:r>
              <a:rPr lang="en-AU" altLang="en-US" dirty="0" smtClean="0"/>
              <a:t>For fibres to be hazardous they must be:</a:t>
            </a:r>
          </a:p>
          <a:p>
            <a:pPr marL="342900" indent="-342900">
              <a:buFont typeface="Arial" panose="020B0604020202020204" pitchFamily="34" charset="0"/>
              <a:buChar char="•"/>
            </a:pPr>
            <a:r>
              <a:rPr lang="en-AU" altLang="en-US" dirty="0"/>
              <a:t>a</a:t>
            </a:r>
            <a:r>
              <a:rPr lang="en-AU" altLang="en-US" dirty="0" smtClean="0"/>
              <a:t>irborne </a:t>
            </a:r>
            <a:endParaRPr lang="en-AU" altLang="en-US" dirty="0"/>
          </a:p>
          <a:p>
            <a:pPr marL="342900" indent="-342900">
              <a:buFont typeface="Arial" panose="020B0604020202020204" pitchFamily="34" charset="0"/>
              <a:buChar char="•"/>
            </a:pPr>
            <a:r>
              <a:rPr lang="en-AU" altLang="en-US" dirty="0" err="1"/>
              <a:t>r</a:t>
            </a:r>
            <a:r>
              <a:rPr lang="en-AU" altLang="en-US" dirty="0" err="1" smtClean="0"/>
              <a:t>espirable</a:t>
            </a:r>
            <a:endParaRPr lang="en-AU" altLang="en-US" dirty="0"/>
          </a:p>
          <a:p>
            <a:endParaRPr lang="en-AU" altLang="en-US" dirty="0" smtClean="0"/>
          </a:p>
          <a:p>
            <a:endParaRPr lang="en-AU" altLang="en-US" dirty="0"/>
          </a:p>
          <a:p>
            <a:r>
              <a:rPr lang="en-AU" altLang="en-US" dirty="0" smtClean="0"/>
              <a:t>Risk depends on:</a:t>
            </a:r>
            <a:endParaRPr lang="en-AU" altLang="en-US" dirty="0"/>
          </a:p>
          <a:p>
            <a:pPr marL="342900" indent="-342900">
              <a:buFont typeface="Arial" panose="020B0604020202020204" pitchFamily="34" charset="0"/>
              <a:buChar char="•"/>
            </a:pPr>
            <a:r>
              <a:rPr lang="en-AU" altLang="en-US" dirty="0"/>
              <a:t>c</a:t>
            </a:r>
            <a:r>
              <a:rPr lang="en-AU" altLang="en-US" dirty="0" smtClean="0"/>
              <a:t>oncentration </a:t>
            </a:r>
            <a:r>
              <a:rPr lang="en-AU" altLang="en-US" dirty="0"/>
              <a:t>of </a:t>
            </a:r>
            <a:r>
              <a:rPr lang="en-AU" altLang="en-US" dirty="0" smtClean="0"/>
              <a:t>fibres in the air</a:t>
            </a:r>
          </a:p>
          <a:p>
            <a:pPr marL="342900" indent="-342900">
              <a:buFont typeface="Arial" panose="020B0604020202020204" pitchFamily="34" charset="0"/>
              <a:buChar char="•"/>
            </a:pPr>
            <a:r>
              <a:rPr lang="en-AU" altLang="en-US" dirty="0"/>
              <a:t>d</a:t>
            </a:r>
            <a:r>
              <a:rPr lang="en-AU" altLang="en-US" dirty="0" smtClean="0"/>
              <a:t>uration of exposure</a:t>
            </a:r>
          </a:p>
          <a:p>
            <a:pPr marL="342900" indent="-342900">
              <a:buFont typeface="Arial" panose="020B0604020202020204" pitchFamily="34" charset="0"/>
              <a:buChar char="•"/>
            </a:pPr>
            <a:r>
              <a:rPr lang="en-AU" altLang="en-US" dirty="0"/>
              <a:t>t</a:t>
            </a:r>
            <a:r>
              <a:rPr lang="en-AU" altLang="en-US" dirty="0" smtClean="0"/>
              <a:t>ype </a:t>
            </a:r>
            <a:r>
              <a:rPr lang="en-AU" altLang="en-US" dirty="0"/>
              <a:t>of </a:t>
            </a:r>
            <a:r>
              <a:rPr lang="en-AU" altLang="en-US" dirty="0" smtClean="0"/>
              <a:t>fibre (serpentine vs amphibole)</a:t>
            </a:r>
            <a:endParaRPr lang="en-AU" altLang="en-US" dirty="0"/>
          </a:p>
          <a:p>
            <a:pPr marL="342900" indent="-342900">
              <a:buFont typeface="Arial" panose="020B0604020202020204" pitchFamily="34" charset="0"/>
              <a:buChar char="•"/>
            </a:pPr>
            <a:r>
              <a:rPr lang="en-AU" altLang="en-US" dirty="0"/>
              <a:t>m</a:t>
            </a:r>
            <a:r>
              <a:rPr lang="en-AU" altLang="en-US" dirty="0" smtClean="0"/>
              <a:t>orphology (size and shape)</a:t>
            </a:r>
          </a:p>
        </p:txBody>
      </p:sp>
      <p:pic>
        <p:nvPicPr>
          <p:cNvPr id="10" name="Picture 9"/>
          <p:cNvPicPr>
            <a:picLocks noChangeAspect="1"/>
          </p:cNvPicPr>
          <p:nvPr/>
        </p:nvPicPr>
        <p:blipFill>
          <a:blip r:embed="rId3"/>
          <a:stretch>
            <a:fillRect/>
          </a:stretch>
        </p:blipFill>
        <p:spPr>
          <a:xfrm>
            <a:off x="6870793" y="2348880"/>
            <a:ext cx="5087888" cy="2104685"/>
          </a:xfrm>
          <a:prstGeom prst="rect">
            <a:avLst/>
          </a:prstGeom>
          <a:ln w="3175">
            <a:solidFill>
              <a:schemeClr val="tx1"/>
            </a:solidFill>
          </a:ln>
        </p:spPr>
      </p:pic>
      <p:sp>
        <p:nvSpPr>
          <p:cNvPr id="3" name="Rectangle 2"/>
          <p:cNvSpPr/>
          <p:nvPr/>
        </p:nvSpPr>
        <p:spPr>
          <a:xfrm>
            <a:off x="7680176" y="4682850"/>
            <a:ext cx="4824536" cy="215444"/>
          </a:xfrm>
          <a:prstGeom prst="rect">
            <a:avLst/>
          </a:prstGeom>
        </p:spPr>
        <p:txBody>
          <a:bodyPr wrap="square">
            <a:spAutoFit/>
          </a:bodyPr>
          <a:lstStyle/>
          <a:p>
            <a:r>
              <a:rPr lang="en-US" altLang="en-US" sz="800" dirty="0" smtClean="0"/>
              <a:t>Source: particleandfibretoxicology.biomedcentral.com/articles/10.1186/1743-8977-7-5 </a:t>
            </a:r>
            <a:endParaRPr lang="en-AU" sz="800" dirty="0"/>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95597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002497.safety.comms</OurDocsDocId>
    <OurDocsVersionCreatedBy xmlns="dce3ed02-b0cd-470d-9119-e5f1a2533a21">EEDWARDS</OurDocsVersionCreatedBy>
    <OurDocsIsLocked xmlns="dce3ed02-b0cd-470d-9119-e5f1a2533a21">false</OurDocsIsLocked>
    <OurDocsDocumentType xmlns="dce3ed02-b0cd-470d-9119-e5f1a2533a21">External Presentations</OurDocsDocumentType>
    <OurDocsFileNumbers xmlns="dce3ed02-b0cd-470d-9119-e5f1a2533a21">A0571/200906</OurDocsFileNumbers>
    <OurDocsLockedOnBehalfOf xmlns="dce3ed02-b0cd-470d-9119-e5f1a2533a21" xsi:nil="true"/>
    <OurDocsDocumentDate xmlns="dce3ed02-b0cd-470d-9119-e5f1a2533a21">2019-06-25T16:00:00+00:00</OurDocsDocumentDate>
    <OurDocsVersionCreatedAt xmlns="dce3ed02-b0cd-470d-9119-e5f1a2533a21">2019-06-26T04:11:25+00:00</OurDocsVersionCreatedAt>
    <OurDocsReleaseClassification xmlns="dce3ed02-b0cd-470d-9119-e5f1a2533a21">Departmental Use Only</OurDocsReleaseClassification>
    <OurDocsTitle xmlns="dce3ed02-b0cd-470d-9119-e5f1a2533a21">MS - Health and hygiene forum - 2019 - Toolbox Quinn Kearney Trends, trouble spots and success stories-asbestos and other fibrous materials</OurDocsTitle>
    <OurDocsLocation xmlns="dce3ed02-b0cd-470d-9119-e5f1a2533a21">Perth</OurDocsLocation>
    <OurDocsDescription xmlns="dce3ed02-b0cd-470d-9119-e5f1a2533a21">Slides from 2019 Health and hygiene forum 24/06/2019. Presentation by Quinn Kearney Trends, trouble spots and success stories-asbestos and other fibrous materials</OurDocsDescription>
    <OurDocsVersionReason xmlns="dce3ed02-b0cd-470d-9119-e5f1a2533a21" xsi:nil="true"/>
    <OurDocsAuthor xmlns="dce3ed02-b0cd-470d-9119-e5f1a2533a21">Safety Comms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853D9A20-CA18-4B9E-9133-BDE91CECFDBA}">
  <ds:schemaRefs>
    <ds:schemaRef ds:uri="http://purl.org/dc/elements/1.1/"/>
    <ds:schemaRef ds:uri="http://schemas.microsoft.com/office/2006/metadata/properties"/>
    <ds:schemaRef ds:uri="http://purl.org/dc/term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806E523-9FFC-4586-9147-EF12F6C85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4.xml><?xml version="1.0" encoding="utf-8"?>
<ds:datastoreItem xmlns:ds="http://schemas.openxmlformats.org/officeDocument/2006/customXml" ds:itemID="{29E4E8EC-3D10-438F-AFE7-1980EB3A3C8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1390</TotalTime>
  <Words>6105</Words>
  <Application>Microsoft Office PowerPoint</Application>
  <PresentationFormat>Widescreen</PresentationFormat>
  <Paragraphs>458</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Wingdings</vt:lpstr>
      <vt:lpstr>Blank Presentation</vt:lpstr>
      <vt:lpstr>PowerPoint Presentation</vt:lpstr>
      <vt:lpstr>PowerPoint Presentation</vt:lpstr>
      <vt:lpstr>PowerPoint Presentation</vt:lpstr>
      <vt:lpstr>What we’ll be covering in this session</vt:lpstr>
      <vt:lpstr>A history of Asbestos in Western Australia</vt:lpstr>
      <vt:lpstr>What is it? </vt:lpstr>
      <vt:lpstr>Types of asbestos fibres</vt:lpstr>
      <vt:lpstr>How is it formed? </vt:lpstr>
      <vt:lpstr>Why is it hazardous? </vt:lpstr>
      <vt:lpstr>What happens after exposure?</vt:lpstr>
      <vt:lpstr>Wittenoom</vt:lpstr>
      <vt:lpstr>Are fibrous minerals likely to be a hazard at your site? </vt:lpstr>
      <vt:lpstr>Risk-based approach to managing fibrous minerals</vt:lpstr>
      <vt:lpstr>Why the focus on fibres? </vt:lpstr>
      <vt:lpstr>Asbestos exposure data: Average asbestos concentrations</vt:lpstr>
      <vt:lpstr>Total submitted samples showing concentration above Exposure Standard</vt:lpstr>
      <vt:lpstr>Total number of asbestos samples grouped according to % of Exposure Standard</vt:lpstr>
      <vt:lpstr>Declaration questions </vt:lpstr>
      <vt:lpstr>But…it’s not just about occupational exposure </vt:lpstr>
      <vt:lpstr>Trouble spots – Dust suppression in process plants</vt:lpstr>
      <vt:lpstr>Trouble spots – Relying on lower level controls</vt:lpstr>
      <vt:lpstr>Trouble spots – Decontamination </vt:lpstr>
      <vt:lpstr>Success stories – Exploration (before)</vt:lpstr>
      <vt:lpstr>Success stories – Exploration (after)</vt:lpstr>
      <vt:lpstr>Success stories – Health monitoring programs</vt:lpstr>
      <vt:lpstr>Success stories – Fit testing programs </vt:lpstr>
      <vt:lpstr>Success stories – Greater visibility of health hazards</vt:lpstr>
      <vt:lpstr>DMIRS contacts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Health and hygiene forum - 2019 - Toolbox Quinn Kearney Trends, trouble spots and success stories-asbestos and other fibrous materials</dc:title>
  <dc:subject>Slides from 2019 Health and hygiene forum 24/06/2019. Presentation by Quinn Kearney Trends, trouble spots and success stories-asbestos and other fibrous materials</dc:subject>
  <dc:creator>Safety Comms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WYNANDS, Tracy</cp:lastModifiedBy>
  <cp:revision>126</cp:revision>
  <cp:lastPrinted>2019-06-25T01:06:21Z</cp:lastPrinted>
  <dcterms:created xsi:type="dcterms:W3CDTF">2011-01-21T07:01:17Z</dcterms:created>
  <dcterms:modified xsi:type="dcterms:W3CDTF">2019-07-30T01:47:28Z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