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2"/>
  </p:notesMasterIdLst>
  <p:handoutMasterIdLst>
    <p:handoutMasterId r:id="rId33"/>
  </p:handoutMasterIdLst>
  <p:sldIdLst>
    <p:sldId id="409" r:id="rId6"/>
    <p:sldId id="410" r:id="rId7"/>
    <p:sldId id="411" r:id="rId8"/>
    <p:sldId id="294" r:id="rId9"/>
    <p:sldId id="295" r:id="rId10"/>
    <p:sldId id="296" r:id="rId11"/>
    <p:sldId id="297" r:id="rId12"/>
    <p:sldId id="298" r:id="rId13"/>
    <p:sldId id="299" r:id="rId14"/>
    <p:sldId id="358" r:id="rId15"/>
    <p:sldId id="359"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48"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NAM, Clinton" initials="WC" lastIdx="1" clrIdx="0">
    <p:extLst>
      <p:ext uri="{19B8F6BF-5375-455C-9EA6-DF929625EA0E}">
        <p15:presenceInfo xmlns:p15="http://schemas.microsoft.com/office/powerpoint/2012/main" userId="S-1-5-21-2548343187-3005953052-3739400866-59276" providerId="AD"/>
      </p:ext>
    </p:extLst>
  </p:cmAuthor>
  <p:cmAuthor id="2" name="WYNANDS, Tracy" initials="WT" lastIdx="2" clrIdx="1">
    <p:extLst>
      <p:ext uri="{19B8F6BF-5375-455C-9EA6-DF929625EA0E}">
        <p15:presenceInfo xmlns:p15="http://schemas.microsoft.com/office/powerpoint/2012/main" userId="S-1-5-21-2548343187-3005953052-3739400866-5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A1D"/>
    <a:srgbClr val="49405D"/>
    <a:srgbClr val="117D7F"/>
    <a:srgbClr val="0429A0"/>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0" autoAdjust="0"/>
    <p:restoredTop sz="94940" autoAdjust="0"/>
  </p:normalViewPr>
  <p:slideViewPr>
    <p:cSldViewPr>
      <p:cViewPr varScale="1">
        <p:scale>
          <a:sx n="84" d="100"/>
          <a:sy n="84" d="100"/>
        </p:scale>
        <p:origin x="12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E59DA-0B39-4EBD-9DB9-49836BDADD0A}"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n-US"/>
        </a:p>
      </dgm:t>
    </dgm:pt>
    <dgm:pt modelId="{C0A235AC-0514-4702-8BAC-0273068380F2}">
      <dgm:prSet phldrT="[Text]"/>
      <dgm:spPr/>
      <dgm:t>
        <a:bodyPr/>
        <a:lstStyle/>
        <a:p>
          <a:r>
            <a:rPr lang="en-US" dirty="0" smtClean="0"/>
            <a:t>Program of Work</a:t>
          </a:r>
          <a:endParaRPr lang="en-US" dirty="0"/>
        </a:p>
      </dgm:t>
    </dgm:pt>
    <dgm:pt modelId="{0DCA58BC-AA8A-4D5B-AB5B-01964D4E3FA6}" type="parTrans" cxnId="{8427E0EE-2815-4B13-AF1D-2E0C0B5D43EC}">
      <dgm:prSet/>
      <dgm:spPr/>
      <dgm:t>
        <a:bodyPr/>
        <a:lstStyle/>
        <a:p>
          <a:endParaRPr lang="en-US"/>
        </a:p>
      </dgm:t>
    </dgm:pt>
    <dgm:pt modelId="{1B20581C-68ED-452E-9DCE-603DE108F95D}" type="sibTrans" cxnId="{8427E0EE-2815-4B13-AF1D-2E0C0B5D43EC}">
      <dgm:prSet/>
      <dgm:spPr/>
      <dgm:t>
        <a:bodyPr/>
        <a:lstStyle/>
        <a:p>
          <a:endParaRPr lang="en-US"/>
        </a:p>
      </dgm:t>
    </dgm:pt>
    <dgm:pt modelId="{7D6F155C-A32F-4594-8030-40F0880F31CC}">
      <dgm:prSet phldrT="[Text]"/>
      <dgm:spPr/>
      <dgm:t>
        <a:bodyPr/>
        <a:lstStyle/>
        <a:p>
          <a:r>
            <a:rPr lang="en-US" i="1" dirty="0" smtClean="0"/>
            <a:t>Mining Act 1978</a:t>
          </a:r>
          <a:endParaRPr lang="en-US" i="1" dirty="0"/>
        </a:p>
      </dgm:t>
    </dgm:pt>
    <dgm:pt modelId="{667A913B-0EBA-4861-AB09-D8AEABCE2ACB}" type="parTrans" cxnId="{7A360A7A-DEAB-4F04-880B-C2B85D49C18B}">
      <dgm:prSet/>
      <dgm:spPr/>
      <dgm:t>
        <a:bodyPr/>
        <a:lstStyle/>
        <a:p>
          <a:endParaRPr lang="en-US"/>
        </a:p>
      </dgm:t>
    </dgm:pt>
    <dgm:pt modelId="{47A3357D-41B3-4714-95EB-C7B85D6D45DB}" type="sibTrans" cxnId="{7A360A7A-DEAB-4F04-880B-C2B85D49C18B}">
      <dgm:prSet/>
      <dgm:spPr/>
      <dgm:t>
        <a:bodyPr/>
        <a:lstStyle/>
        <a:p>
          <a:endParaRPr lang="en-US"/>
        </a:p>
      </dgm:t>
    </dgm:pt>
    <dgm:pt modelId="{B5C68F73-A380-493F-B182-F6A3C622BAE5}">
      <dgm:prSet phldrT="[Text]"/>
      <dgm:spPr/>
      <dgm:t>
        <a:bodyPr/>
        <a:lstStyle/>
        <a:p>
          <a:r>
            <a:rPr lang="en-US" dirty="0" smtClean="0"/>
            <a:t>Mining Proposal</a:t>
          </a:r>
          <a:endParaRPr lang="en-US" dirty="0"/>
        </a:p>
      </dgm:t>
    </dgm:pt>
    <dgm:pt modelId="{D170B90D-C611-46AD-BE22-AA7842D71C7C}" type="parTrans" cxnId="{68CAB61D-904B-48EE-9B67-9D9987285D25}">
      <dgm:prSet/>
      <dgm:spPr/>
      <dgm:t>
        <a:bodyPr/>
        <a:lstStyle/>
        <a:p>
          <a:endParaRPr lang="en-US"/>
        </a:p>
      </dgm:t>
    </dgm:pt>
    <dgm:pt modelId="{0B40C8EC-8988-4542-A46E-754B0B6469AD}" type="sibTrans" cxnId="{68CAB61D-904B-48EE-9B67-9D9987285D25}">
      <dgm:prSet/>
      <dgm:spPr/>
      <dgm:t>
        <a:bodyPr/>
        <a:lstStyle/>
        <a:p>
          <a:endParaRPr lang="en-US"/>
        </a:p>
      </dgm:t>
    </dgm:pt>
    <dgm:pt modelId="{E4F94BA3-B2D9-4577-BFCD-0ACC77140D70}">
      <dgm:prSet phldrT="[Text]"/>
      <dgm:spPr/>
      <dgm:t>
        <a:bodyPr/>
        <a:lstStyle/>
        <a:p>
          <a:r>
            <a:rPr lang="en-US" i="1" dirty="0" smtClean="0"/>
            <a:t>Mining Act 1978</a:t>
          </a:r>
          <a:endParaRPr lang="en-US" i="1" dirty="0"/>
        </a:p>
      </dgm:t>
    </dgm:pt>
    <dgm:pt modelId="{1D641AC9-448D-482B-A227-6AF37539C406}" type="parTrans" cxnId="{039E772B-6D46-40D3-AF7E-319F13E323F8}">
      <dgm:prSet/>
      <dgm:spPr/>
      <dgm:t>
        <a:bodyPr/>
        <a:lstStyle/>
        <a:p>
          <a:endParaRPr lang="en-US"/>
        </a:p>
      </dgm:t>
    </dgm:pt>
    <dgm:pt modelId="{75FC412E-490C-425E-A04E-81872BFACA54}" type="sibTrans" cxnId="{039E772B-6D46-40D3-AF7E-319F13E323F8}">
      <dgm:prSet/>
      <dgm:spPr/>
      <dgm:t>
        <a:bodyPr/>
        <a:lstStyle/>
        <a:p>
          <a:endParaRPr lang="en-US"/>
        </a:p>
      </dgm:t>
    </dgm:pt>
    <dgm:pt modelId="{3A224F4B-5069-466C-B577-E249C9C3D0CB}">
      <dgm:prSet phldrT="[Text]"/>
      <dgm:spPr/>
      <dgm:t>
        <a:bodyPr/>
        <a:lstStyle/>
        <a:p>
          <a:r>
            <a:rPr lang="en-US" dirty="0" smtClean="0"/>
            <a:t>State mining engineer Approval</a:t>
          </a:r>
          <a:endParaRPr lang="en-US" dirty="0"/>
        </a:p>
      </dgm:t>
    </dgm:pt>
    <dgm:pt modelId="{7EEE7174-1C3F-4F81-A129-29C4F5A493FF}" type="sibTrans" cxnId="{18F7251C-3BEB-45B7-AC84-1C977DD7F386}">
      <dgm:prSet/>
      <dgm:spPr/>
      <dgm:t>
        <a:bodyPr/>
        <a:lstStyle/>
        <a:p>
          <a:endParaRPr lang="en-US"/>
        </a:p>
      </dgm:t>
    </dgm:pt>
    <dgm:pt modelId="{910150F0-D7A5-47D8-BDD0-789D4F5B4AD5}" type="parTrans" cxnId="{18F7251C-3BEB-45B7-AC84-1C977DD7F386}">
      <dgm:prSet/>
      <dgm:spPr/>
      <dgm:t>
        <a:bodyPr/>
        <a:lstStyle/>
        <a:p>
          <a:endParaRPr lang="en-US"/>
        </a:p>
      </dgm:t>
    </dgm:pt>
    <dgm:pt modelId="{296A8322-E55A-4B62-9289-6601C19FEA47}">
      <dgm:prSet phldrT="[Text]"/>
      <dgm:spPr/>
      <dgm:t>
        <a:bodyPr/>
        <a:lstStyle/>
        <a:p>
          <a:r>
            <a:rPr lang="en-US" dirty="0" smtClean="0"/>
            <a:t>MSIA 1994</a:t>
          </a:r>
          <a:endParaRPr lang="en-US" dirty="0"/>
        </a:p>
      </dgm:t>
    </dgm:pt>
    <dgm:pt modelId="{6458A161-165E-416D-8AC3-B677B9400457}" type="sibTrans" cxnId="{99EB1A15-72F0-470B-B42C-7A4AB59FF309}">
      <dgm:prSet/>
      <dgm:spPr/>
      <dgm:t>
        <a:bodyPr/>
        <a:lstStyle/>
        <a:p>
          <a:endParaRPr lang="en-US"/>
        </a:p>
      </dgm:t>
    </dgm:pt>
    <dgm:pt modelId="{EFF7D1C5-3744-44A3-94CF-4C94EA9CDC0A}" type="parTrans" cxnId="{99EB1A15-72F0-470B-B42C-7A4AB59FF309}">
      <dgm:prSet/>
      <dgm:spPr/>
      <dgm:t>
        <a:bodyPr/>
        <a:lstStyle/>
        <a:p>
          <a:endParaRPr lang="en-US"/>
        </a:p>
      </dgm:t>
    </dgm:pt>
    <dgm:pt modelId="{129E9B83-B28F-4C18-820D-B388400D08CF}">
      <dgm:prSet phldrT="[Text]"/>
      <dgm:spPr/>
      <dgm:t>
        <a:bodyPr/>
        <a:lstStyle/>
        <a:p>
          <a:r>
            <a:rPr lang="en-US" dirty="0" smtClean="0"/>
            <a:t>MSIR 1995</a:t>
          </a:r>
          <a:endParaRPr lang="en-US" dirty="0"/>
        </a:p>
      </dgm:t>
    </dgm:pt>
    <dgm:pt modelId="{669DA3E3-8846-4436-8182-6635C564D98D}" type="parTrans" cxnId="{63296E38-830E-4A70-920D-7EB7A14D8A24}">
      <dgm:prSet/>
      <dgm:spPr/>
      <dgm:t>
        <a:bodyPr/>
        <a:lstStyle/>
        <a:p>
          <a:endParaRPr lang="en-US"/>
        </a:p>
      </dgm:t>
    </dgm:pt>
    <dgm:pt modelId="{7B8198A6-1B84-4DAD-828D-91DCDFADAABE}" type="sibTrans" cxnId="{63296E38-830E-4A70-920D-7EB7A14D8A24}">
      <dgm:prSet/>
      <dgm:spPr/>
      <dgm:t>
        <a:bodyPr/>
        <a:lstStyle/>
        <a:p>
          <a:endParaRPr lang="en-US"/>
        </a:p>
      </dgm:t>
    </dgm:pt>
    <dgm:pt modelId="{56070A53-DC3F-4971-8866-70A8538F1BA6}">
      <dgm:prSet phldrT="[Text]"/>
      <dgm:spPr/>
      <dgm:t>
        <a:bodyPr/>
        <a:lstStyle/>
        <a:p>
          <a:r>
            <a:rPr lang="en-US" dirty="0" smtClean="0"/>
            <a:t>MSIA 1994</a:t>
          </a:r>
          <a:endParaRPr lang="en-US" dirty="0"/>
        </a:p>
      </dgm:t>
    </dgm:pt>
    <dgm:pt modelId="{8405E0B4-0C70-471A-A970-D9C9B141BA9B}" type="sibTrans" cxnId="{1FA8D4C7-1F8D-4A85-998A-D482864E0DEC}">
      <dgm:prSet/>
      <dgm:spPr/>
      <dgm:t>
        <a:bodyPr/>
        <a:lstStyle/>
        <a:p>
          <a:endParaRPr lang="en-US"/>
        </a:p>
      </dgm:t>
    </dgm:pt>
    <dgm:pt modelId="{C54F676B-7A81-401D-BC67-9AF4D2D454D4}" type="parTrans" cxnId="{1FA8D4C7-1F8D-4A85-998A-D482864E0DEC}">
      <dgm:prSet/>
      <dgm:spPr/>
      <dgm:t>
        <a:bodyPr/>
        <a:lstStyle/>
        <a:p>
          <a:endParaRPr lang="en-US"/>
        </a:p>
      </dgm:t>
    </dgm:pt>
    <dgm:pt modelId="{23F32C1B-3911-461C-B71F-48FE2085E779}" type="pres">
      <dgm:prSet presAssocID="{17CE59DA-0B39-4EBD-9DB9-49836BDADD0A}" presName="Name0" presStyleCnt="0">
        <dgm:presLayoutVars>
          <dgm:dir/>
          <dgm:resizeHandles val="exact"/>
        </dgm:presLayoutVars>
      </dgm:prSet>
      <dgm:spPr/>
      <dgm:t>
        <a:bodyPr/>
        <a:lstStyle/>
        <a:p>
          <a:endParaRPr lang="en-US"/>
        </a:p>
      </dgm:t>
    </dgm:pt>
    <dgm:pt modelId="{177F491E-5123-4191-8D8A-D3715F4CDFB4}" type="pres">
      <dgm:prSet presAssocID="{C0A235AC-0514-4702-8BAC-0273068380F2}" presName="parAndChTx" presStyleLbl="node1" presStyleIdx="0" presStyleCnt="3">
        <dgm:presLayoutVars>
          <dgm:bulletEnabled val="1"/>
        </dgm:presLayoutVars>
      </dgm:prSet>
      <dgm:spPr/>
      <dgm:t>
        <a:bodyPr/>
        <a:lstStyle/>
        <a:p>
          <a:endParaRPr lang="en-US"/>
        </a:p>
      </dgm:t>
    </dgm:pt>
    <dgm:pt modelId="{2E2ADB88-ACA5-4FBC-B550-056E240569DC}" type="pres">
      <dgm:prSet presAssocID="{1B20581C-68ED-452E-9DCE-603DE108F95D}" presName="parAndChSpace" presStyleCnt="0"/>
      <dgm:spPr/>
      <dgm:t>
        <a:bodyPr/>
        <a:lstStyle/>
        <a:p>
          <a:endParaRPr lang="en-US"/>
        </a:p>
      </dgm:t>
    </dgm:pt>
    <dgm:pt modelId="{3F6E7BE0-25F2-40BE-8821-5DBC3DD49C1D}" type="pres">
      <dgm:prSet presAssocID="{B5C68F73-A380-493F-B182-F6A3C622BAE5}" presName="parAndChTx" presStyleLbl="node1" presStyleIdx="1" presStyleCnt="3">
        <dgm:presLayoutVars>
          <dgm:bulletEnabled val="1"/>
        </dgm:presLayoutVars>
      </dgm:prSet>
      <dgm:spPr/>
      <dgm:t>
        <a:bodyPr/>
        <a:lstStyle/>
        <a:p>
          <a:endParaRPr lang="en-US"/>
        </a:p>
      </dgm:t>
    </dgm:pt>
    <dgm:pt modelId="{C8DD0CEF-EC2F-48D3-BF81-67E32607A202}" type="pres">
      <dgm:prSet presAssocID="{0B40C8EC-8988-4542-A46E-754B0B6469AD}" presName="parAndChSpace" presStyleCnt="0"/>
      <dgm:spPr/>
      <dgm:t>
        <a:bodyPr/>
        <a:lstStyle/>
        <a:p>
          <a:endParaRPr lang="en-US"/>
        </a:p>
      </dgm:t>
    </dgm:pt>
    <dgm:pt modelId="{76468027-9F69-44E9-8447-A69217BB9CAB}" type="pres">
      <dgm:prSet presAssocID="{3A224F4B-5069-466C-B577-E249C9C3D0CB}" presName="parAndChTx" presStyleLbl="node1" presStyleIdx="2" presStyleCnt="3">
        <dgm:presLayoutVars>
          <dgm:bulletEnabled val="1"/>
        </dgm:presLayoutVars>
      </dgm:prSet>
      <dgm:spPr/>
      <dgm:t>
        <a:bodyPr/>
        <a:lstStyle/>
        <a:p>
          <a:endParaRPr lang="en-US"/>
        </a:p>
      </dgm:t>
    </dgm:pt>
  </dgm:ptLst>
  <dgm:cxnLst>
    <dgm:cxn modelId="{8427E0EE-2815-4B13-AF1D-2E0C0B5D43EC}" srcId="{17CE59DA-0B39-4EBD-9DB9-49836BDADD0A}" destId="{C0A235AC-0514-4702-8BAC-0273068380F2}" srcOrd="0" destOrd="0" parTransId="{0DCA58BC-AA8A-4D5B-AB5B-01964D4E3FA6}" sibTransId="{1B20581C-68ED-452E-9DCE-603DE108F95D}"/>
    <dgm:cxn modelId="{1AF7DF43-AC37-49AA-95F0-950559B11577}" type="presOf" srcId="{17CE59DA-0B39-4EBD-9DB9-49836BDADD0A}" destId="{23F32C1B-3911-461C-B71F-48FE2085E779}" srcOrd="0" destOrd="0" presId="urn:microsoft.com/office/officeart/2005/8/layout/hChevron3"/>
    <dgm:cxn modelId="{0E7BA68A-2383-40A7-82F3-135B107C50D0}" type="presOf" srcId="{3A224F4B-5069-466C-B577-E249C9C3D0CB}" destId="{76468027-9F69-44E9-8447-A69217BB9CAB}" srcOrd="0" destOrd="0" presId="urn:microsoft.com/office/officeart/2005/8/layout/hChevron3"/>
    <dgm:cxn modelId="{192B1886-9C67-4A37-BF23-97BDCE40774A}" type="presOf" srcId="{296A8322-E55A-4B62-9289-6601C19FEA47}" destId="{76468027-9F69-44E9-8447-A69217BB9CAB}" srcOrd="0" destOrd="1" presId="urn:microsoft.com/office/officeart/2005/8/layout/hChevron3"/>
    <dgm:cxn modelId="{18F7251C-3BEB-45B7-AC84-1C977DD7F386}" srcId="{17CE59DA-0B39-4EBD-9DB9-49836BDADD0A}" destId="{3A224F4B-5069-466C-B577-E249C9C3D0CB}" srcOrd="2" destOrd="0" parTransId="{910150F0-D7A5-47D8-BDD0-789D4F5B4AD5}" sibTransId="{7EEE7174-1C3F-4F81-A129-29C4F5A493FF}"/>
    <dgm:cxn modelId="{7C3E0F94-68AF-4E36-A7EE-E8674F3859E1}" type="presOf" srcId="{7D6F155C-A32F-4594-8030-40F0880F31CC}" destId="{177F491E-5123-4191-8D8A-D3715F4CDFB4}" srcOrd="0" destOrd="1" presId="urn:microsoft.com/office/officeart/2005/8/layout/hChevron3"/>
    <dgm:cxn modelId="{2DBD2656-5522-4DD2-A1BD-0BBC01ECEF7A}" type="presOf" srcId="{129E9B83-B28F-4C18-820D-B388400D08CF}" destId="{76468027-9F69-44E9-8447-A69217BB9CAB}" srcOrd="0" destOrd="2" presId="urn:microsoft.com/office/officeart/2005/8/layout/hChevron3"/>
    <dgm:cxn modelId="{6F415633-1496-4102-9823-2016BB5C9B9F}" type="presOf" srcId="{C0A235AC-0514-4702-8BAC-0273068380F2}" destId="{177F491E-5123-4191-8D8A-D3715F4CDFB4}" srcOrd="0" destOrd="0" presId="urn:microsoft.com/office/officeart/2005/8/layout/hChevron3"/>
    <dgm:cxn modelId="{63296E38-830E-4A70-920D-7EB7A14D8A24}" srcId="{3A224F4B-5069-466C-B577-E249C9C3D0CB}" destId="{129E9B83-B28F-4C18-820D-B388400D08CF}" srcOrd="1" destOrd="0" parTransId="{669DA3E3-8846-4436-8182-6635C564D98D}" sibTransId="{7B8198A6-1B84-4DAD-828D-91DCDFADAABE}"/>
    <dgm:cxn modelId="{039E772B-6D46-40D3-AF7E-319F13E323F8}" srcId="{B5C68F73-A380-493F-B182-F6A3C622BAE5}" destId="{E4F94BA3-B2D9-4577-BFCD-0ACC77140D70}" srcOrd="0" destOrd="0" parTransId="{1D641AC9-448D-482B-A227-6AF37539C406}" sibTransId="{75FC412E-490C-425E-A04E-81872BFACA54}"/>
    <dgm:cxn modelId="{872ACEBE-F4F3-48D5-A72C-A2AF6CADBFA1}" type="presOf" srcId="{56070A53-DC3F-4971-8866-70A8538F1BA6}" destId="{177F491E-5123-4191-8D8A-D3715F4CDFB4}" srcOrd="0" destOrd="2" presId="urn:microsoft.com/office/officeart/2005/8/layout/hChevron3"/>
    <dgm:cxn modelId="{1FA8D4C7-1F8D-4A85-998A-D482864E0DEC}" srcId="{C0A235AC-0514-4702-8BAC-0273068380F2}" destId="{56070A53-DC3F-4971-8866-70A8538F1BA6}" srcOrd="1" destOrd="0" parTransId="{C54F676B-7A81-401D-BC67-9AF4D2D454D4}" sibTransId="{8405E0B4-0C70-471A-A970-D9C9B141BA9B}"/>
    <dgm:cxn modelId="{D58F57AD-51F6-4C19-B011-CD85455BEE2F}" type="presOf" srcId="{B5C68F73-A380-493F-B182-F6A3C622BAE5}" destId="{3F6E7BE0-25F2-40BE-8821-5DBC3DD49C1D}" srcOrd="0" destOrd="0" presId="urn:microsoft.com/office/officeart/2005/8/layout/hChevron3"/>
    <dgm:cxn modelId="{68CAB61D-904B-48EE-9B67-9D9987285D25}" srcId="{17CE59DA-0B39-4EBD-9DB9-49836BDADD0A}" destId="{B5C68F73-A380-493F-B182-F6A3C622BAE5}" srcOrd="1" destOrd="0" parTransId="{D170B90D-C611-46AD-BE22-AA7842D71C7C}" sibTransId="{0B40C8EC-8988-4542-A46E-754B0B6469AD}"/>
    <dgm:cxn modelId="{3FA8B8E4-E1F4-490D-A29B-6DE64EBEF4D6}" type="presOf" srcId="{E4F94BA3-B2D9-4577-BFCD-0ACC77140D70}" destId="{3F6E7BE0-25F2-40BE-8821-5DBC3DD49C1D}" srcOrd="0" destOrd="1" presId="urn:microsoft.com/office/officeart/2005/8/layout/hChevron3"/>
    <dgm:cxn modelId="{99EB1A15-72F0-470B-B42C-7A4AB59FF309}" srcId="{3A224F4B-5069-466C-B577-E249C9C3D0CB}" destId="{296A8322-E55A-4B62-9289-6601C19FEA47}" srcOrd="0" destOrd="0" parTransId="{EFF7D1C5-3744-44A3-94CF-4C94EA9CDC0A}" sibTransId="{6458A161-165E-416D-8AC3-B677B9400457}"/>
    <dgm:cxn modelId="{7A360A7A-DEAB-4F04-880B-C2B85D49C18B}" srcId="{C0A235AC-0514-4702-8BAC-0273068380F2}" destId="{7D6F155C-A32F-4594-8030-40F0880F31CC}" srcOrd="0" destOrd="0" parTransId="{667A913B-0EBA-4861-AB09-D8AEABCE2ACB}" sibTransId="{47A3357D-41B3-4714-95EB-C7B85D6D45DB}"/>
    <dgm:cxn modelId="{EFD37F4B-E3E4-41E2-BC1D-5E5B42F58CA3}" type="presParOf" srcId="{23F32C1B-3911-461C-B71F-48FE2085E779}" destId="{177F491E-5123-4191-8D8A-D3715F4CDFB4}" srcOrd="0" destOrd="0" presId="urn:microsoft.com/office/officeart/2005/8/layout/hChevron3"/>
    <dgm:cxn modelId="{07B7EE3D-7E05-441A-9C04-87C7A694C336}" type="presParOf" srcId="{23F32C1B-3911-461C-B71F-48FE2085E779}" destId="{2E2ADB88-ACA5-4FBC-B550-056E240569DC}" srcOrd="1" destOrd="0" presId="urn:microsoft.com/office/officeart/2005/8/layout/hChevron3"/>
    <dgm:cxn modelId="{56ECD32F-BBAA-49E0-AF53-D1D27047E721}" type="presParOf" srcId="{23F32C1B-3911-461C-B71F-48FE2085E779}" destId="{3F6E7BE0-25F2-40BE-8821-5DBC3DD49C1D}" srcOrd="2" destOrd="0" presId="urn:microsoft.com/office/officeart/2005/8/layout/hChevron3"/>
    <dgm:cxn modelId="{200B7553-9694-46B4-8F93-8FCAC747FD4D}" type="presParOf" srcId="{23F32C1B-3911-461C-B71F-48FE2085E779}" destId="{C8DD0CEF-EC2F-48D3-BF81-67E32607A202}" srcOrd="3" destOrd="0" presId="urn:microsoft.com/office/officeart/2005/8/layout/hChevron3"/>
    <dgm:cxn modelId="{FE80928D-4ECE-460D-818C-419E252727A3}" type="presParOf" srcId="{23F32C1B-3911-461C-B71F-48FE2085E779}" destId="{76468027-9F69-44E9-8447-A69217BB9CA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A65FA0-A847-4732-9652-586D53A8B1A9}"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5556E5E-0EC7-4DB9-AD21-4DBFE9C35F30}">
      <dgm:prSet phldrT="[Text]"/>
      <dgm:spPr>
        <a:solidFill>
          <a:srgbClr val="A02A1D"/>
        </a:solidFill>
      </dgm:spPr>
      <dgm:t>
        <a:bodyPr/>
        <a:lstStyle/>
        <a:p>
          <a:r>
            <a:rPr lang="en-AU" dirty="0" smtClean="0">
              <a:solidFill>
                <a:schemeClr val="bg1"/>
              </a:solidFill>
            </a:rPr>
            <a:t>PMP entered by industry proponent</a:t>
          </a:r>
          <a:endParaRPr lang="en-US" dirty="0"/>
        </a:p>
      </dgm:t>
    </dgm:pt>
    <dgm:pt modelId="{33615B27-459B-4280-AA9A-DE3FB5568D9F}" type="parTrans" cxnId="{024D9FEE-B49C-4C4D-8860-50DA15FC69EB}">
      <dgm:prSet/>
      <dgm:spPr/>
      <dgm:t>
        <a:bodyPr/>
        <a:lstStyle/>
        <a:p>
          <a:endParaRPr lang="en-US"/>
        </a:p>
      </dgm:t>
    </dgm:pt>
    <dgm:pt modelId="{873D2685-716D-46CE-A536-C6D305CE71B9}" type="sibTrans" cxnId="{024D9FEE-B49C-4C4D-8860-50DA15FC69EB}">
      <dgm:prSet/>
      <dgm:spPr>
        <a:solidFill>
          <a:schemeClr val="tx1"/>
        </a:solidFill>
      </dgm:spPr>
      <dgm:t>
        <a:bodyPr/>
        <a:lstStyle/>
        <a:p>
          <a:endParaRPr lang="en-US"/>
        </a:p>
      </dgm:t>
    </dgm:pt>
    <dgm:pt modelId="{00379644-BD07-4CB2-B93B-67CE9AF6622A}">
      <dgm:prSet phldrT="[Text]"/>
      <dgm:spPr>
        <a:solidFill>
          <a:srgbClr val="A02A1D"/>
        </a:solidFill>
      </dgm:spPr>
      <dgm:t>
        <a:bodyPr/>
        <a:lstStyle/>
        <a:p>
          <a:pPr rtl="0"/>
          <a:r>
            <a:rPr lang="en-AU" dirty="0" smtClean="0">
              <a:solidFill>
                <a:schemeClr val="bg1"/>
              </a:solidFill>
            </a:rPr>
            <a:t>PMP assessed by District Inspector and Special inspectors</a:t>
          </a:r>
          <a:endParaRPr lang="en-US" dirty="0"/>
        </a:p>
      </dgm:t>
    </dgm:pt>
    <dgm:pt modelId="{A1448A06-F44B-41E2-887C-7F8602584141}" type="parTrans" cxnId="{8B84BE64-6677-4CF7-9553-5A95C2FA813B}">
      <dgm:prSet/>
      <dgm:spPr/>
      <dgm:t>
        <a:bodyPr/>
        <a:lstStyle/>
        <a:p>
          <a:endParaRPr lang="en-US"/>
        </a:p>
      </dgm:t>
    </dgm:pt>
    <dgm:pt modelId="{22460155-C643-448D-AA4A-24FAB20F225C}" type="sibTrans" cxnId="{8B84BE64-6677-4CF7-9553-5A95C2FA813B}">
      <dgm:prSet/>
      <dgm:spPr>
        <a:solidFill>
          <a:schemeClr val="tx1"/>
        </a:solidFill>
      </dgm:spPr>
      <dgm:t>
        <a:bodyPr/>
        <a:lstStyle/>
        <a:p>
          <a:endParaRPr lang="en-US"/>
        </a:p>
      </dgm:t>
    </dgm:pt>
    <dgm:pt modelId="{9ABA0FC4-8F32-4970-BADA-D7E5E7ECCF3A}">
      <dgm:prSet phldrT="[Text]"/>
      <dgm:spPr>
        <a:solidFill>
          <a:srgbClr val="A02A1D"/>
        </a:solidFill>
      </dgm:spPr>
      <dgm:t>
        <a:bodyPr/>
        <a:lstStyle/>
        <a:p>
          <a:pPr rtl="0"/>
          <a:r>
            <a:rPr lang="en-AU" dirty="0" smtClean="0">
              <a:solidFill>
                <a:schemeClr val="bg1"/>
              </a:solidFill>
            </a:rPr>
            <a:t>30 day deadline for approval</a:t>
          </a:r>
          <a:endParaRPr lang="en-US" dirty="0"/>
        </a:p>
      </dgm:t>
    </dgm:pt>
    <dgm:pt modelId="{1054DE50-34A6-41B0-93F8-BA7C6E863ACA}" type="parTrans" cxnId="{E4E02B04-5B56-47F9-8375-E3FB4C0E90F9}">
      <dgm:prSet/>
      <dgm:spPr/>
      <dgm:t>
        <a:bodyPr/>
        <a:lstStyle/>
        <a:p>
          <a:endParaRPr lang="en-US"/>
        </a:p>
      </dgm:t>
    </dgm:pt>
    <dgm:pt modelId="{D5581764-3908-457F-9081-6718A943B959}" type="sibTrans" cxnId="{E4E02B04-5B56-47F9-8375-E3FB4C0E90F9}">
      <dgm:prSet/>
      <dgm:spPr>
        <a:solidFill>
          <a:schemeClr val="tx1"/>
        </a:solidFill>
      </dgm:spPr>
      <dgm:t>
        <a:bodyPr/>
        <a:lstStyle/>
        <a:p>
          <a:endParaRPr lang="en-US" dirty="0"/>
        </a:p>
      </dgm:t>
    </dgm:pt>
    <dgm:pt modelId="{144463F9-9866-4E18-BC91-87EF8290F51E}">
      <dgm:prSet phldrT="[Text]"/>
      <dgm:spPr>
        <a:solidFill>
          <a:srgbClr val="A02A1D"/>
        </a:solidFill>
      </dgm:spPr>
      <dgm:t>
        <a:bodyPr/>
        <a:lstStyle/>
        <a:p>
          <a:pPr rtl="0"/>
          <a:r>
            <a:rPr lang="en-AU" dirty="0" smtClean="0">
              <a:solidFill>
                <a:schemeClr val="bg1"/>
              </a:solidFill>
            </a:rPr>
            <a:t>If further information requested, ‘Stop the clock’ initiated on 30 day timeline</a:t>
          </a:r>
          <a:endParaRPr lang="en-US" dirty="0"/>
        </a:p>
      </dgm:t>
    </dgm:pt>
    <dgm:pt modelId="{350A40CC-D50B-4E65-AE50-DF6B5D201CB7}" type="parTrans" cxnId="{92477DD1-774B-451C-AFCE-91438B2662CF}">
      <dgm:prSet/>
      <dgm:spPr/>
      <dgm:t>
        <a:bodyPr/>
        <a:lstStyle/>
        <a:p>
          <a:endParaRPr lang="en-US"/>
        </a:p>
      </dgm:t>
    </dgm:pt>
    <dgm:pt modelId="{D75E5C32-7F44-43A9-A977-E15647D1BA18}" type="sibTrans" cxnId="{92477DD1-774B-451C-AFCE-91438B2662CF}">
      <dgm:prSet/>
      <dgm:spPr>
        <a:solidFill>
          <a:schemeClr val="tx1"/>
        </a:solidFill>
      </dgm:spPr>
      <dgm:t>
        <a:bodyPr/>
        <a:lstStyle/>
        <a:p>
          <a:endParaRPr lang="en-US"/>
        </a:p>
      </dgm:t>
    </dgm:pt>
    <dgm:pt modelId="{84C4E35E-2751-4A81-A64A-4063D552D5C3}">
      <dgm:prSet phldrT="[Text]"/>
      <dgm:spPr>
        <a:solidFill>
          <a:srgbClr val="A02A1D"/>
        </a:solidFill>
      </dgm:spPr>
      <dgm:t>
        <a:bodyPr/>
        <a:lstStyle/>
        <a:p>
          <a:pPr rtl="0"/>
          <a:r>
            <a:rPr lang="en-AU" dirty="0" smtClean="0">
              <a:solidFill>
                <a:schemeClr val="bg1"/>
              </a:solidFill>
            </a:rPr>
            <a:t>All info received, PMP recommended for approval</a:t>
          </a:r>
          <a:endParaRPr lang="en-US" dirty="0"/>
        </a:p>
      </dgm:t>
    </dgm:pt>
    <dgm:pt modelId="{94A33B4A-C730-4E7B-AD45-A7E44FAF4675}" type="parTrans" cxnId="{70A8A48A-2217-4747-B4C9-8A910AF3A7DB}">
      <dgm:prSet/>
      <dgm:spPr/>
      <dgm:t>
        <a:bodyPr/>
        <a:lstStyle/>
        <a:p>
          <a:endParaRPr lang="en-US"/>
        </a:p>
      </dgm:t>
    </dgm:pt>
    <dgm:pt modelId="{0A744548-52EC-4366-B22F-0787F8EF4289}" type="sibTrans" cxnId="{70A8A48A-2217-4747-B4C9-8A910AF3A7DB}">
      <dgm:prSet/>
      <dgm:spPr>
        <a:solidFill>
          <a:schemeClr val="tx1"/>
        </a:solidFill>
      </dgm:spPr>
      <dgm:t>
        <a:bodyPr/>
        <a:lstStyle/>
        <a:p>
          <a:endParaRPr lang="en-US"/>
        </a:p>
      </dgm:t>
    </dgm:pt>
    <dgm:pt modelId="{9E323BE3-BC93-42BB-942D-00BC69B5F795}">
      <dgm:prSet phldrT="[Text]"/>
      <dgm:spPr>
        <a:solidFill>
          <a:srgbClr val="A02A1D"/>
        </a:solidFill>
      </dgm:spPr>
      <dgm:t>
        <a:bodyPr/>
        <a:lstStyle/>
        <a:p>
          <a:r>
            <a:rPr lang="en-AU" dirty="0" smtClean="0">
              <a:solidFill>
                <a:schemeClr val="bg1"/>
              </a:solidFill>
            </a:rPr>
            <a:t>Approval – letter signed by State mining engineer </a:t>
          </a:r>
          <a:endParaRPr lang="en-US" dirty="0"/>
        </a:p>
      </dgm:t>
    </dgm:pt>
    <dgm:pt modelId="{841834BF-F307-4AEC-A798-569E13E01F65}" type="parTrans" cxnId="{B85036E6-11C2-4FB2-A99F-6232723385FF}">
      <dgm:prSet/>
      <dgm:spPr/>
      <dgm:t>
        <a:bodyPr/>
        <a:lstStyle/>
        <a:p>
          <a:endParaRPr lang="en-US"/>
        </a:p>
      </dgm:t>
    </dgm:pt>
    <dgm:pt modelId="{CC231584-7F4E-48F4-A31B-2666FDBE8083}" type="sibTrans" cxnId="{B85036E6-11C2-4FB2-A99F-6232723385FF}">
      <dgm:prSet/>
      <dgm:spPr/>
      <dgm:t>
        <a:bodyPr/>
        <a:lstStyle/>
        <a:p>
          <a:endParaRPr lang="en-US"/>
        </a:p>
      </dgm:t>
    </dgm:pt>
    <dgm:pt modelId="{35507488-1A18-4599-94E9-B2900B70B51A}" type="pres">
      <dgm:prSet presAssocID="{6DA65FA0-A847-4732-9652-586D53A8B1A9}" presName="diagram" presStyleCnt="0">
        <dgm:presLayoutVars>
          <dgm:dir/>
          <dgm:resizeHandles val="exact"/>
        </dgm:presLayoutVars>
      </dgm:prSet>
      <dgm:spPr/>
      <dgm:t>
        <a:bodyPr/>
        <a:lstStyle/>
        <a:p>
          <a:endParaRPr lang="en-US"/>
        </a:p>
      </dgm:t>
    </dgm:pt>
    <dgm:pt modelId="{41E4F6D2-E0EE-4879-A60E-577CC025019D}" type="pres">
      <dgm:prSet presAssocID="{05556E5E-0EC7-4DB9-AD21-4DBFE9C35F30}" presName="node" presStyleLbl="node1" presStyleIdx="0" presStyleCnt="6">
        <dgm:presLayoutVars>
          <dgm:bulletEnabled val="1"/>
        </dgm:presLayoutVars>
      </dgm:prSet>
      <dgm:spPr/>
      <dgm:t>
        <a:bodyPr/>
        <a:lstStyle/>
        <a:p>
          <a:endParaRPr lang="en-US"/>
        </a:p>
      </dgm:t>
    </dgm:pt>
    <dgm:pt modelId="{F5AF405D-5172-4228-9B2F-5240A403AD56}" type="pres">
      <dgm:prSet presAssocID="{873D2685-716D-46CE-A536-C6D305CE71B9}" presName="sibTrans" presStyleLbl="sibTrans2D1" presStyleIdx="0" presStyleCnt="5"/>
      <dgm:spPr/>
      <dgm:t>
        <a:bodyPr/>
        <a:lstStyle/>
        <a:p>
          <a:endParaRPr lang="en-US"/>
        </a:p>
      </dgm:t>
    </dgm:pt>
    <dgm:pt modelId="{1C6C0BAF-6D1C-4A4B-99D1-8254964025E6}" type="pres">
      <dgm:prSet presAssocID="{873D2685-716D-46CE-A536-C6D305CE71B9}" presName="connectorText" presStyleLbl="sibTrans2D1" presStyleIdx="0" presStyleCnt="5"/>
      <dgm:spPr/>
      <dgm:t>
        <a:bodyPr/>
        <a:lstStyle/>
        <a:p>
          <a:endParaRPr lang="en-US"/>
        </a:p>
      </dgm:t>
    </dgm:pt>
    <dgm:pt modelId="{B0F41154-4053-4DB4-9930-216C33F925F3}" type="pres">
      <dgm:prSet presAssocID="{00379644-BD07-4CB2-B93B-67CE9AF6622A}" presName="node" presStyleLbl="node1" presStyleIdx="1" presStyleCnt="6">
        <dgm:presLayoutVars>
          <dgm:bulletEnabled val="1"/>
        </dgm:presLayoutVars>
      </dgm:prSet>
      <dgm:spPr/>
      <dgm:t>
        <a:bodyPr/>
        <a:lstStyle/>
        <a:p>
          <a:endParaRPr lang="en-US"/>
        </a:p>
      </dgm:t>
    </dgm:pt>
    <dgm:pt modelId="{F38205AE-A3E8-488C-B803-E1334186E942}" type="pres">
      <dgm:prSet presAssocID="{22460155-C643-448D-AA4A-24FAB20F225C}" presName="sibTrans" presStyleLbl="sibTrans2D1" presStyleIdx="1" presStyleCnt="5"/>
      <dgm:spPr/>
      <dgm:t>
        <a:bodyPr/>
        <a:lstStyle/>
        <a:p>
          <a:endParaRPr lang="en-US"/>
        </a:p>
      </dgm:t>
    </dgm:pt>
    <dgm:pt modelId="{F41A49AF-4EE9-4108-A662-02E5CE9CBD9C}" type="pres">
      <dgm:prSet presAssocID="{22460155-C643-448D-AA4A-24FAB20F225C}" presName="connectorText" presStyleLbl="sibTrans2D1" presStyleIdx="1" presStyleCnt="5"/>
      <dgm:spPr/>
      <dgm:t>
        <a:bodyPr/>
        <a:lstStyle/>
        <a:p>
          <a:endParaRPr lang="en-US"/>
        </a:p>
      </dgm:t>
    </dgm:pt>
    <dgm:pt modelId="{9E6B9C4B-CA15-40BF-8908-007725EC75E9}" type="pres">
      <dgm:prSet presAssocID="{9ABA0FC4-8F32-4970-BADA-D7E5E7ECCF3A}" presName="node" presStyleLbl="node1" presStyleIdx="2" presStyleCnt="6">
        <dgm:presLayoutVars>
          <dgm:bulletEnabled val="1"/>
        </dgm:presLayoutVars>
      </dgm:prSet>
      <dgm:spPr/>
      <dgm:t>
        <a:bodyPr/>
        <a:lstStyle/>
        <a:p>
          <a:endParaRPr lang="en-US"/>
        </a:p>
      </dgm:t>
    </dgm:pt>
    <dgm:pt modelId="{22A0CDC3-4B53-4266-B35F-835C73257BB1}" type="pres">
      <dgm:prSet presAssocID="{D5581764-3908-457F-9081-6718A943B959}" presName="sibTrans" presStyleLbl="sibTrans2D1" presStyleIdx="2" presStyleCnt="5"/>
      <dgm:spPr/>
      <dgm:t>
        <a:bodyPr/>
        <a:lstStyle/>
        <a:p>
          <a:endParaRPr lang="en-US"/>
        </a:p>
      </dgm:t>
    </dgm:pt>
    <dgm:pt modelId="{7E1CEF6B-DCDF-4830-939B-E18FA5526DDA}" type="pres">
      <dgm:prSet presAssocID="{D5581764-3908-457F-9081-6718A943B959}" presName="connectorText" presStyleLbl="sibTrans2D1" presStyleIdx="2" presStyleCnt="5"/>
      <dgm:spPr/>
      <dgm:t>
        <a:bodyPr/>
        <a:lstStyle/>
        <a:p>
          <a:endParaRPr lang="en-US"/>
        </a:p>
      </dgm:t>
    </dgm:pt>
    <dgm:pt modelId="{A228DF07-06AC-4CE9-81EB-A05632AA1123}" type="pres">
      <dgm:prSet presAssocID="{144463F9-9866-4E18-BC91-87EF8290F51E}" presName="node" presStyleLbl="node1" presStyleIdx="3" presStyleCnt="6">
        <dgm:presLayoutVars>
          <dgm:bulletEnabled val="1"/>
        </dgm:presLayoutVars>
      </dgm:prSet>
      <dgm:spPr/>
      <dgm:t>
        <a:bodyPr/>
        <a:lstStyle/>
        <a:p>
          <a:endParaRPr lang="en-US"/>
        </a:p>
      </dgm:t>
    </dgm:pt>
    <dgm:pt modelId="{AC335DD4-706D-48C1-B80D-992BA0ACA875}" type="pres">
      <dgm:prSet presAssocID="{D75E5C32-7F44-43A9-A977-E15647D1BA18}" presName="sibTrans" presStyleLbl="sibTrans2D1" presStyleIdx="3" presStyleCnt="5"/>
      <dgm:spPr/>
      <dgm:t>
        <a:bodyPr/>
        <a:lstStyle/>
        <a:p>
          <a:endParaRPr lang="en-US"/>
        </a:p>
      </dgm:t>
    </dgm:pt>
    <dgm:pt modelId="{6C965126-4CA7-4CD2-8456-68A447D47168}" type="pres">
      <dgm:prSet presAssocID="{D75E5C32-7F44-43A9-A977-E15647D1BA18}" presName="connectorText" presStyleLbl="sibTrans2D1" presStyleIdx="3" presStyleCnt="5"/>
      <dgm:spPr/>
      <dgm:t>
        <a:bodyPr/>
        <a:lstStyle/>
        <a:p>
          <a:endParaRPr lang="en-US"/>
        </a:p>
      </dgm:t>
    </dgm:pt>
    <dgm:pt modelId="{FE338134-00F3-4E6C-BD3F-D6A1B073ED16}" type="pres">
      <dgm:prSet presAssocID="{84C4E35E-2751-4A81-A64A-4063D552D5C3}" presName="node" presStyleLbl="node1" presStyleIdx="4" presStyleCnt="6">
        <dgm:presLayoutVars>
          <dgm:bulletEnabled val="1"/>
        </dgm:presLayoutVars>
      </dgm:prSet>
      <dgm:spPr/>
      <dgm:t>
        <a:bodyPr/>
        <a:lstStyle/>
        <a:p>
          <a:endParaRPr lang="en-US"/>
        </a:p>
      </dgm:t>
    </dgm:pt>
    <dgm:pt modelId="{F1E2ECA0-44EE-4F0D-9DC3-C80F0439A37E}" type="pres">
      <dgm:prSet presAssocID="{0A744548-52EC-4366-B22F-0787F8EF4289}" presName="sibTrans" presStyleLbl="sibTrans2D1" presStyleIdx="4" presStyleCnt="5"/>
      <dgm:spPr/>
      <dgm:t>
        <a:bodyPr/>
        <a:lstStyle/>
        <a:p>
          <a:endParaRPr lang="en-US"/>
        </a:p>
      </dgm:t>
    </dgm:pt>
    <dgm:pt modelId="{DBA66A64-7905-49C3-82DF-10D4D9D62A26}" type="pres">
      <dgm:prSet presAssocID="{0A744548-52EC-4366-B22F-0787F8EF4289}" presName="connectorText" presStyleLbl="sibTrans2D1" presStyleIdx="4" presStyleCnt="5"/>
      <dgm:spPr/>
      <dgm:t>
        <a:bodyPr/>
        <a:lstStyle/>
        <a:p>
          <a:endParaRPr lang="en-US"/>
        </a:p>
      </dgm:t>
    </dgm:pt>
    <dgm:pt modelId="{D8EC086E-906B-46EC-B6B6-F168D97A201E}" type="pres">
      <dgm:prSet presAssocID="{9E323BE3-BC93-42BB-942D-00BC69B5F795}" presName="node" presStyleLbl="node1" presStyleIdx="5" presStyleCnt="6">
        <dgm:presLayoutVars>
          <dgm:bulletEnabled val="1"/>
        </dgm:presLayoutVars>
      </dgm:prSet>
      <dgm:spPr/>
      <dgm:t>
        <a:bodyPr/>
        <a:lstStyle/>
        <a:p>
          <a:endParaRPr lang="en-US"/>
        </a:p>
      </dgm:t>
    </dgm:pt>
  </dgm:ptLst>
  <dgm:cxnLst>
    <dgm:cxn modelId="{E925F076-716D-454A-AD1C-81944C80ACA0}" type="presOf" srcId="{6DA65FA0-A847-4732-9652-586D53A8B1A9}" destId="{35507488-1A18-4599-94E9-B2900B70B51A}" srcOrd="0" destOrd="0" presId="urn:microsoft.com/office/officeart/2005/8/layout/process5"/>
    <dgm:cxn modelId="{70A8A48A-2217-4747-B4C9-8A910AF3A7DB}" srcId="{6DA65FA0-A847-4732-9652-586D53A8B1A9}" destId="{84C4E35E-2751-4A81-A64A-4063D552D5C3}" srcOrd="4" destOrd="0" parTransId="{94A33B4A-C730-4E7B-AD45-A7E44FAF4675}" sibTransId="{0A744548-52EC-4366-B22F-0787F8EF4289}"/>
    <dgm:cxn modelId="{0290B2CB-10C4-4FB1-8E5E-42A2A47B24A8}" type="presOf" srcId="{05556E5E-0EC7-4DB9-AD21-4DBFE9C35F30}" destId="{41E4F6D2-E0EE-4879-A60E-577CC025019D}" srcOrd="0" destOrd="0" presId="urn:microsoft.com/office/officeart/2005/8/layout/process5"/>
    <dgm:cxn modelId="{A94C84EA-37A8-4CC0-A4EB-EB72151CAC67}" type="presOf" srcId="{873D2685-716D-46CE-A536-C6D305CE71B9}" destId="{F5AF405D-5172-4228-9B2F-5240A403AD56}" srcOrd="0" destOrd="0" presId="urn:microsoft.com/office/officeart/2005/8/layout/process5"/>
    <dgm:cxn modelId="{20D759EC-98C7-44D0-A9BD-241615D6E9E4}" type="presOf" srcId="{22460155-C643-448D-AA4A-24FAB20F225C}" destId="{F41A49AF-4EE9-4108-A662-02E5CE9CBD9C}" srcOrd="1" destOrd="0" presId="urn:microsoft.com/office/officeart/2005/8/layout/process5"/>
    <dgm:cxn modelId="{9DFC494C-8F6C-44A0-A4D5-06908788D669}" type="presOf" srcId="{00379644-BD07-4CB2-B93B-67CE9AF6622A}" destId="{B0F41154-4053-4DB4-9930-216C33F925F3}" srcOrd="0" destOrd="0" presId="urn:microsoft.com/office/officeart/2005/8/layout/process5"/>
    <dgm:cxn modelId="{92477DD1-774B-451C-AFCE-91438B2662CF}" srcId="{6DA65FA0-A847-4732-9652-586D53A8B1A9}" destId="{144463F9-9866-4E18-BC91-87EF8290F51E}" srcOrd="3" destOrd="0" parTransId="{350A40CC-D50B-4E65-AE50-DF6B5D201CB7}" sibTransId="{D75E5C32-7F44-43A9-A977-E15647D1BA18}"/>
    <dgm:cxn modelId="{778BBA7A-0097-4FB1-A70F-17298D4C401C}" type="presOf" srcId="{873D2685-716D-46CE-A536-C6D305CE71B9}" destId="{1C6C0BAF-6D1C-4A4B-99D1-8254964025E6}" srcOrd="1" destOrd="0" presId="urn:microsoft.com/office/officeart/2005/8/layout/process5"/>
    <dgm:cxn modelId="{72EFEEB3-190E-4B78-BEAD-66D4C8C75447}" type="presOf" srcId="{0A744548-52EC-4366-B22F-0787F8EF4289}" destId="{F1E2ECA0-44EE-4F0D-9DC3-C80F0439A37E}" srcOrd="0" destOrd="0" presId="urn:microsoft.com/office/officeart/2005/8/layout/process5"/>
    <dgm:cxn modelId="{417C2F02-0295-4D63-82B8-59E701D0D722}" type="presOf" srcId="{D75E5C32-7F44-43A9-A977-E15647D1BA18}" destId="{6C965126-4CA7-4CD2-8456-68A447D47168}" srcOrd="1" destOrd="0" presId="urn:microsoft.com/office/officeart/2005/8/layout/process5"/>
    <dgm:cxn modelId="{B98D6533-A12C-4750-B641-72F180FCCCC7}" type="presOf" srcId="{22460155-C643-448D-AA4A-24FAB20F225C}" destId="{F38205AE-A3E8-488C-B803-E1334186E942}" srcOrd="0" destOrd="0" presId="urn:microsoft.com/office/officeart/2005/8/layout/process5"/>
    <dgm:cxn modelId="{8B84BE64-6677-4CF7-9553-5A95C2FA813B}" srcId="{6DA65FA0-A847-4732-9652-586D53A8B1A9}" destId="{00379644-BD07-4CB2-B93B-67CE9AF6622A}" srcOrd="1" destOrd="0" parTransId="{A1448A06-F44B-41E2-887C-7F8602584141}" sibTransId="{22460155-C643-448D-AA4A-24FAB20F225C}"/>
    <dgm:cxn modelId="{8655D70B-9039-49E2-8FFA-66654137100B}" type="presOf" srcId="{84C4E35E-2751-4A81-A64A-4063D552D5C3}" destId="{FE338134-00F3-4E6C-BD3F-D6A1B073ED16}" srcOrd="0" destOrd="0" presId="urn:microsoft.com/office/officeart/2005/8/layout/process5"/>
    <dgm:cxn modelId="{FE38477D-18E8-46F9-9520-330FBAF893F2}" type="presOf" srcId="{9ABA0FC4-8F32-4970-BADA-D7E5E7ECCF3A}" destId="{9E6B9C4B-CA15-40BF-8908-007725EC75E9}" srcOrd="0" destOrd="0" presId="urn:microsoft.com/office/officeart/2005/8/layout/process5"/>
    <dgm:cxn modelId="{B7B7C1B7-F75A-4636-9CB8-9BC568BEE5A1}" type="presOf" srcId="{D5581764-3908-457F-9081-6718A943B959}" destId="{7E1CEF6B-DCDF-4830-939B-E18FA5526DDA}" srcOrd="1" destOrd="0" presId="urn:microsoft.com/office/officeart/2005/8/layout/process5"/>
    <dgm:cxn modelId="{E4E02B04-5B56-47F9-8375-E3FB4C0E90F9}" srcId="{6DA65FA0-A847-4732-9652-586D53A8B1A9}" destId="{9ABA0FC4-8F32-4970-BADA-D7E5E7ECCF3A}" srcOrd="2" destOrd="0" parTransId="{1054DE50-34A6-41B0-93F8-BA7C6E863ACA}" sibTransId="{D5581764-3908-457F-9081-6718A943B959}"/>
    <dgm:cxn modelId="{ACBDEA5D-3828-4931-B646-F7517834DEDC}" type="presOf" srcId="{144463F9-9866-4E18-BC91-87EF8290F51E}" destId="{A228DF07-06AC-4CE9-81EB-A05632AA1123}" srcOrd="0" destOrd="0" presId="urn:microsoft.com/office/officeart/2005/8/layout/process5"/>
    <dgm:cxn modelId="{024D9FEE-B49C-4C4D-8860-50DA15FC69EB}" srcId="{6DA65FA0-A847-4732-9652-586D53A8B1A9}" destId="{05556E5E-0EC7-4DB9-AD21-4DBFE9C35F30}" srcOrd="0" destOrd="0" parTransId="{33615B27-459B-4280-AA9A-DE3FB5568D9F}" sibTransId="{873D2685-716D-46CE-A536-C6D305CE71B9}"/>
    <dgm:cxn modelId="{D703F7DC-A64F-4826-AAD5-5A270D178129}" type="presOf" srcId="{0A744548-52EC-4366-B22F-0787F8EF4289}" destId="{DBA66A64-7905-49C3-82DF-10D4D9D62A26}" srcOrd="1" destOrd="0" presId="urn:microsoft.com/office/officeart/2005/8/layout/process5"/>
    <dgm:cxn modelId="{0C7593E8-4BC3-4EFC-A85B-889719DBCF25}" type="presOf" srcId="{D75E5C32-7F44-43A9-A977-E15647D1BA18}" destId="{AC335DD4-706D-48C1-B80D-992BA0ACA875}" srcOrd="0" destOrd="0" presId="urn:microsoft.com/office/officeart/2005/8/layout/process5"/>
    <dgm:cxn modelId="{0527EDC4-BB1B-462F-A92F-1C89BF4D58F3}" type="presOf" srcId="{9E323BE3-BC93-42BB-942D-00BC69B5F795}" destId="{D8EC086E-906B-46EC-B6B6-F168D97A201E}" srcOrd="0" destOrd="0" presId="urn:microsoft.com/office/officeart/2005/8/layout/process5"/>
    <dgm:cxn modelId="{B85036E6-11C2-4FB2-A99F-6232723385FF}" srcId="{6DA65FA0-A847-4732-9652-586D53A8B1A9}" destId="{9E323BE3-BC93-42BB-942D-00BC69B5F795}" srcOrd="5" destOrd="0" parTransId="{841834BF-F307-4AEC-A798-569E13E01F65}" sibTransId="{CC231584-7F4E-48F4-A31B-2666FDBE8083}"/>
    <dgm:cxn modelId="{B830810D-8924-4127-B3A8-EB49F284C4D5}" type="presOf" srcId="{D5581764-3908-457F-9081-6718A943B959}" destId="{22A0CDC3-4B53-4266-B35F-835C73257BB1}" srcOrd="0" destOrd="0" presId="urn:microsoft.com/office/officeart/2005/8/layout/process5"/>
    <dgm:cxn modelId="{C0F3A1FC-537C-4CD6-9685-D58F6EFAA2D2}" type="presParOf" srcId="{35507488-1A18-4599-94E9-B2900B70B51A}" destId="{41E4F6D2-E0EE-4879-A60E-577CC025019D}" srcOrd="0" destOrd="0" presId="urn:microsoft.com/office/officeart/2005/8/layout/process5"/>
    <dgm:cxn modelId="{E1E2699B-FA13-4F7C-85B7-B970A8062C97}" type="presParOf" srcId="{35507488-1A18-4599-94E9-B2900B70B51A}" destId="{F5AF405D-5172-4228-9B2F-5240A403AD56}" srcOrd="1" destOrd="0" presId="urn:microsoft.com/office/officeart/2005/8/layout/process5"/>
    <dgm:cxn modelId="{10D04BBD-DF7D-4BA3-B3FA-27C9042256F3}" type="presParOf" srcId="{F5AF405D-5172-4228-9B2F-5240A403AD56}" destId="{1C6C0BAF-6D1C-4A4B-99D1-8254964025E6}" srcOrd="0" destOrd="0" presId="urn:microsoft.com/office/officeart/2005/8/layout/process5"/>
    <dgm:cxn modelId="{03EAE52D-8E31-4AF2-81AD-2403B883404E}" type="presParOf" srcId="{35507488-1A18-4599-94E9-B2900B70B51A}" destId="{B0F41154-4053-4DB4-9930-216C33F925F3}" srcOrd="2" destOrd="0" presId="urn:microsoft.com/office/officeart/2005/8/layout/process5"/>
    <dgm:cxn modelId="{98A092CD-E59A-4504-9992-5EF00BE07C6D}" type="presParOf" srcId="{35507488-1A18-4599-94E9-B2900B70B51A}" destId="{F38205AE-A3E8-488C-B803-E1334186E942}" srcOrd="3" destOrd="0" presId="urn:microsoft.com/office/officeart/2005/8/layout/process5"/>
    <dgm:cxn modelId="{91FF3BD7-7869-458F-95DF-C91B6923E151}" type="presParOf" srcId="{F38205AE-A3E8-488C-B803-E1334186E942}" destId="{F41A49AF-4EE9-4108-A662-02E5CE9CBD9C}" srcOrd="0" destOrd="0" presId="urn:microsoft.com/office/officeart/2005/8/layout/process5"/>
    <dgm:cxn modelId="{AA46CA48-96F9-4F21-AADE-7884B7394E2B}" type="presParOf" srcId="{35507488-1A18-4599-94E9-B2900B70B51A}" destId="{9E6B9C4B-CA15-40BF-8908-007725EC75E9}" srcOrd="4" destOrd="0" presId="urn:microsoft.com/office/officeart/2005/8/layout/process5"/>
    <dgm:cxn modelId="{2984E1D3-B181-4FA1-B60E-A8C091C0EDFD}" type="presParOf" srcId="{35507488-1A18-4599-94E9-B2900B70B51A}" destId="{22A0CDC3-4B53-4266-B35F-835C73257BB1}" srcOrd="5" destOrd="0" presId="urn:microsoft.com/office/officeart/2005/8/layout/process5"/>
    <dgm:cxn modelId="{FB4F7107-AB56-4689-9106-13AEA1DA9672}" type="presParOf" srcId="{22A0CDC3-4B53-4266-B35F-835C73257BB1}" destId="{7E1CEF6B-DCDF-4830-939B-E18FA5526DDA}" srcOrd="0" destOrd="0" presId="urn:microsoft.com/office/officeart/2005/8/layout/process5"/>
    <dgm:cxn modelId="{D11AAF97-ED9F-44E1-828C-7EB17B73A591}" type="presParOf" srcId="{35507488-1A18-4599-94E9-B2900B70B51A}" destId="{A228DF07-06AC-4CE9-81EB-A05632AA1123}" srcOrd="6" destOrd="0" presId="urn:microsoft.com/office/officeart/2005/8/layout/process5"/>
    <dgm:cxn modelId="{428C5CB3-B812-47ED-993C-2E8B0FDA7D38}" type="presParOf" srcId="{35507488-1A18-4599-94E9-B2900B70B51A}" destId="{AC335DD4-706D-48C1-B80D-992BA0ACA875}" srcOrd="7" destOrd="0" presId="urn:microsoft.com/office/officeart/2005/8/layout/process5"/>
    <dgm:cxn modelId="{72C1BF09-D09F-443E-90D5-2B5D7F4E433E}" type="presParOf" srcId="{AC335DD4-706D-48C1-B80D-992BA0ACA875}" destId="{6C965126-4CA7-4CD2-8456-68A447D47168}" srcOrd="0" destOrd="0" presId="urn:microsoft.com/office/officeart/2005/8/layout/process5"/>
    <dgm:cxn modelId="{4E0A8437-3D9E-49D6-8611-68C9CB91FFF9}" type="presParOf" srcId="{35507488-1A18-4599-94E9-B2900B70B51A}" destId="{FE338134-00F3-4E6C-BD3F-D6A1B073ED16}" srcOrd="8" destOrd="0" presId="urn:microsoft.com/office/officeart/2005/8/layout/process5"/>
    <dgm:cxn modelId="{D6379531-FA3A-4F41-85B3-728D2A0DE0C3}" type="presParOf" srcId="{35507488-1A18-4599-94E9-B2900B70B51A}" destId="{F1E2ECA0-44EE-4F0D-9DC3-C80F0439A37E}" srcOrd="9" destOrd="0" presId="urn:microsoft.com/office/officeart/2005/8/layout/process5"/>
    <dgm:cxn modelId="{8DE4E4AE-425A-496B-B9CB-185FDCD490F0}" type="presParOf" srcId="{F1E2ECA0-44EE-4F0D-9DC3-C80F0439A37E}" destId="{DBA66A64-7905-49C3-82DF-10D4D9D62A26}" srcOrd="0" destOrd="0" presId="urn:microsoft.com/office/officeart/2005/8/layout/process5"/>
    <dgm:cxn modelId="{C1DC402D-14A8-46DD-BA09-C673A1A6C2D0}" type="presParOf" srcId="{35507488-1A18-4599-94E9-B2900B70B51A}" destId="{D8EC086E-906B-46EC-B6B6-F168D97A201E}"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491E-5123-4191-8D8A-D3715F4CDFB4}">
      <dsp:nvSpPr>
        <dsp:cNvPr id="0" name=""/>
        <dsp:cNvSpPr/>
      </dsp:nvSpPr>
      <dsp:spPr>
        <a:xfrm>
          <a:off x="3465" y="339707"/>
          <a:ext cx="3030680" cy="2424544"/>
        </a:xfrm>
        <a:prstGeom prst="homePlate">
          <a:avLst>
            <a:gd name="adj" fmla="val 25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916" tIns="68580" rIns="427663" bIns="68580" numCol="1" spcCol="1270" anchor="t" anchorCtr="0">
          <a:noAutofit/>
        </a:bodyPr>
        <a:lstStyle/>
        <a:p>
          <a:pPr lvl="0" algn="l" defTabSz="1200150">
            <a:lnSpc>
              <a:spcPct val="90000"/>
            </a:lnSpc>
            <a:spcBef>
              <a:spcPct val="0"/>
            </a:spcBef>
            <a:spcAft>
              <a:spcPct val="35000"/>
            </a:spcAft>
          </a:pPr>
          <a:r>
            <a:rPr lang="en-US" sz="2700" kern="1200" dirty="0" smtClean="0"/>
            <a:t>Program of Work</a:t>
          </a:r>
          <a:endParaRPr lang="en-US" sz="2700" kern="1200" dirty="0"/>
        </a:p>
        <a:p>
          <a:pPr marL="228600" lvl="1" indent="-228600" algn="l" defTabSz="933450">
            <a:lnSpc>
              <a:spcPct val="90000"/>
            </a:lnSpc>
            <a:spcBef>
              <a:spcPct val="0"/>
            </a:spcBef>
            <a:spcAft>
              <a:spcPct val="15000"/>
            </a:spcAft>
            <a:buChar char="••"/>
          </a:pPr>
          <a:r>
            <a:rPr lang="en-US" sz="2100" i="1" kern="1200" dirty="0" smtClean="0"/>
            <a:t>Mining Act 1978</a:t>
          </a:r>
          <a:endParaRPr lang="en-US" sz="2100" i="1" kern="1200" dirty="0"/>
        </a:p>
        <a:p>
          <a:pPr marL="228600" lvl="1" indent="-228600" algn="l" defTabSz="933450">
            <a:lnSpc>
              <a:spcPct val="90000"/>
            </a:lnSpc>
            <a:spcBef>
              <a:spcPct val="0"/>
            </a:spcBef>
            <a:spcAft>
              <a:spcPct val="15000"/>
            </a:spcAft>
            <a:buChar char="••"/>
          </a:pPr>
          <a:r>
            <a:rPr lang="en-US" sz="2100" kern="1200" dirty="0" smtClean="0"/>
            <a:t>MSIA 1994</a:t>
          </a:r>
          <a:endParaRPr lang="en-US" sz="2100" kern="1200" dirty="0"/>
        </a:p>
      </dsp:txBody>
      <dsp:txXfrm>
        <a:off x="3465" y="339707"/>
        <a:ext cx="2727612" cy="2424544"/>
      </dsp:txXfrm>
    </dsp:sp>
    <dsp:sp modelId="{3F6E7BE0-25F2-40BE-8821-5DBC3DD49C1D}">
      <dsp:nvSpPr>
        <dsp:cNvPr id="0" name=""/>
        <dsp:cNvSpPr/>
      </dsp:nvSpPr>
      <dsp:spPr>
        <a:xfrm>
          <a:off x="2428009" y="339707"/>
          <a:ext cx="3030680" cy="2424544"/>
        </a:xfrm>
        <a:prstGeom prst="chevron">
          <a:avLst>
            <a:gd name="adj" fmla="val 25000"/>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916" tIns="68580" rIns="106916" bIns="68580" numCol="1" spcCol="1270" anchor="t" anchorCtr="0">
          <a:noAutofit/>
        </a:bodyPr>
        <a:lstStyle/>
        <a:p>
          <a:pPr lvl="0" algn="l" defTabSz="1200150">
            <a:lnSpc>
              <a:spcPct val="90000"/>
            </a:lnSpc>
            <a:spcBef>
              <a:spcPct val="0"/>
            </a:spcBef>
            <a:spcAft>
              <a:spcPct val="35000"/>
            </a:spcAft>
          </a:pPr>
          <a:r>
            <a:rPr lang="en-US" sz="2700" kern="1200" dirty="0" smtClean="0"/>
            <a:t>Mining Proposal</a:t>
          </a:r>
          <a:endParaRPr lang="en-US" sz="2700" kern="1200" dirty="0"/>
        </a:p>
        <a:p>
          <a:pPr marL="228600" lvl="1" indent="-228600" algn="l" defTabSz="933450">
            <a:lnSpc>
              <a:spcPct val="90000"/>
            </a:lnSpc>
            <a:spcBef>
              <a:spcPct val="0"/>
            </a:spcBef>
            <a:spcAft>
              <a:spcPct val="15000"/>
            </a:spcAft>
            <a:buChar char="••"/>
          </a:pPr>
          <a:r>
            <a:rPr lang="en-US" sz="2100" i="1" kern="1200" dirty="0" smtClean="0"/>
            <a:t>Mining Act 1978</a:t>
          </a:r>
          <a:endParaRPr lang="en-US" sz="2100" i="1" kern="1200" dirty="0"/>
        </a:p>
      </dsp:txBody>
      <dsp:txXfrm>
        <a:off x="3034145" y="339707"/>
        <a:ext cx="1818408" cy="2424544"/>
      </dsp:txXfrm>
    </dsp:sp>
    <dsp:sp modelId="{76468027-9F69-44E9-8447-A69217BB9CAB}">
      <dsp:nvSpPr>
        <dsp:cNvPr id="0" name=""/>
        <dsp:cNvSpPr/>
      </dsp:nvSpPr>
      <dsp:spPr>
        <a:xfrm>
          <a:off x="4852554" y="339707"/>
          <a:ext cx="3030680" cy="2424544"/>
        </a:xfrm>
        <a:prstGeom prst="chevron">
          <a:avLst>
            <a:gd name="adj" fmla="val 25000"/>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916" tIns="68580" rIns="106916" bIns="68580" numCol="1" spcCol="1270" anchor="t" anchorCtr="0">
          <a:noAutofit/>
        </a:bodyPr>
        <a:lstStyle/>
        <a:p>
          <a:pPr lvl="0" algn="l" defTabSz="1200150">
            <a:lnSpc>
              <a:spcPct val="90000"/>
            </a:lnSpc>
            <a:spcBef>
              <a:spcPct val="0"/>
            </a:spcBef>
            <a:spcAft>
              <a:spcPct val="35000"/>
            </a:spcAft>
          </a:pPr>
          <a:r>
            <a:rPr lang="en-US" sz="2700" kern="1200" dirty="0" smtClean="0"/>
            <a:t>State mining engineer Approval</a:t>
          </a:r>
          <a:endParaRPr lang="en-US" sz="2700" kern="1200" dirty="0"/>
        </a:p>
        <a:p>
          <a:pPr marL="228600" lvl="1" indent="-228600" algn="l" defTabSz="933450">
            <a:lnSpc>
              <a:spcPct val="90000"/>
            </a:lnSpc>
            <a:spcBef>
              <a:spcPct val="0"/>
            </a:spcBef>
            <a:spcAft>
              <a:spcPct val="15000"/>
            </a:spcAft>
            <a:buChar char="••"/>
          </a:pPr>
          <a:r>
            <a:rPr lang="en-US" sz="2100" kern="1200" dirty="0" smtClean="0"/>
            <a:t>MSIA 1994</a:t>
          </a:r>
          <a:endParaRPr lang="en-US" sz="2100" kern="1200" dirty="0"/>
        </a:p>
        <a:p>
          <a:pPr marL="228600" lvl="1" indent="-228600" algn="l" defTabSz="933450">
            <a:lnSpc>
              <a:spcPct val="90000"/>
            </a:lnSpc>
            <a:spcBef>
              <a:spcPct val="0"/>
            </a:spcBef>
            <a:spcAft>
              <a:spcPct val="15000"/>
            </a:spcAft>
            <a:buChar char="••"/>
          </a:pPr>
          <a:r>
            <a:rPr lang="en-US" sz="2100" kern="1200" dirty="0" smtClean="0"/>
            <a:t>MSIR 1995</a:t>
          </a:r>
          <a:endParaRPr lang="en-US" sz="2100" kern="1200" dirty="0"/>
        </a:p>
      </dsp:txBody>
      <dsp:txXfrm>
        <a:off x="5458690" y="339707"/>
        <a:ext cx="1818408" cy="2424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4F6D2-E0EE-4879-A60E-577CC025019D}">
      <dsp:nvSpPr>
        <dsp:cNvPr id="0" name=""/>
        <dsp:cNvSpPr/>
      </dsp:nvSpPr>
      <dsp:spPr>
        <a:xfrm>
          <a:off x="259359" y="826"/>
          <a:ext cx="1938942" cy="1163365"/>
        </a:xfrm>
        <a:prstGeom prst="roundRect">
          <a:avLst>
            <a:gd name="adj" fmla="val 10000"/>
          </a:avLst>
        </a:prstGeom>
        <a:solidFill>
          <a:srgbClr val="A02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solidFill>
                <a:schemeClr val="bg1"/>
              </a:solidFill>
            </a:rPr>
            <a:t>PMP entered by industry proponent</a:t>
          </a:r>
          <a:endParaRPr lang="en-US" sz="1500" kern="1200" dirty="0"/>
        </a:p>
      </dsp:txBody>
      <dsp:txXfrm>
        <a:off x="293433" y="34900"/>
        <a:ext cx="1870794" cy="1095217"/>
      </dsp:txXfrm>
    </dsp:sp>
    <dsp:sp modelId="{F5AF405D-5172-4228-9B2F-5240A403AD56}">
      <dsp:nvSpPr>
        <dsp:cNvPr id="0" name=""/>
        <dsp:cNvSpPr/>
      </dsp:nvSpPr>
      <dsp:spPr>
        <a:xfrm>
          <a:off x="2368929" y="342080"/>
          <a:ext cx="411055" cy="48085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368929" y="438251"/>
        <a:ext cx="287739" cy="288515"/>
      </dsp:txXfrm>
    </dsp:sp>
    <dsp:sp modelId="{B0F41154-4053-4DB4-9930-216C33F925F3}">
      <dsp:nvSpPr>
        <dsp:cNvPr id="0" name=""/>
        <dsp:cNvSpPr/>
      </dsp:nvSpPr>
      <dsp:spPr>
        <a:xfrm>
          <a:off x="2973878" y="826"/>
          <a:ext cx="1938942" cy="1163365"/>
        </a:xfrm>
        <a:prstGeom prst="roundRect">
          <a:avLst>
            <a:gd name="adj" fmla="val 10000"/>
          </a:avLst>
        </a:prstGeom>
        <a:solidFill>
          <a:srgbClr val="A02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AU" sz="1500" kern="1200" dirty="0" smtClean="0">
              <a:solidFill>
                <a:schemeClr val="bg1"/>
              </a:solidFill>
            </a:rPr>
            <a:t>PMP assessed by District Inspector and Special inspectors</a:t>
          </a:r>
          <a:endParaRPr lang="en-US" sz="1500" kern="1200" dirty="0"/>
        </a:p>
      </dsp:txBody>
      <dsp:txXfrm>
        <a:off x="3007952" y="34900"/>
        <a:ext cx="1870794" cy="1095217"/>
      </dsp:txXfrm>
    </dsp:sp>
    <dsp:sp modelId="{F38205AE-A3E8-488C-B803-E1334186E942}">
      <dsp:nvSpPr>
        <dsp:cNvPr id="0" name=""/>
        <dsp:cNvSpPr/>
      </dsp:nvSpPr>
      <dsp:spPr>
        <a:xfrm>
          <a:off x="5083447" y="342080"/>
          <a:ext cx="411055" cy="48085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083447" y="438251"/>
        <a:ext cx="287739" cy="288515"/>
      </dsp:txXfrm>
    </dsp:sp>
    <dsp:sp modelId="{9E6B9C4B-CA15-40BF-8908-007725EC75E9}">
      <dsp:nvSpPr>
        <dsp:cNvPr id="0" name=""/>
        <dsp:cNvSpPr/>
      </dsp:nvSpPr>
      <dsp:spPr>
        <a:xfrm>
          <a:off x="5688397" y="826"/>
          <a:ext cx="1938942" cy="1163365"/>
        </a:xfrm>
        <a:prstGeom prst="roundRect">
          <a:avLst>
            <a:gd name="adj" fmla="val 10000"/>
          </a:avLst>
        </a:prstGeom>
        <a:solidFill>
          <a:srgbClr val="A02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AU" sz="1500" kern="1200" dirty="0" smtClean="0">
              <a:solidFill>
                <a:schemeClr val="bg1"/>
              </a:solidFill>
            </a:rPr>
            <a:t>30 day deadline for approval</a:t>
          </a:r>
          <a:endParaRPr lang="en-US" sz="1500" kern="1200" dirty="0"/>
        </a:p>
      </dsp:txBody>
      <dsp:txXfrm>
        <a:off x="5722471" y="34900"/>
        <a:ext cx="1870794" cy="1095217"/>
      </dsp:txXfrm>
    </dsp:sp>
    <dsp:sp modelId="{22A0CDC3-4B53-4266-B35F-835C73257BB1}">
      <dsp:nvSpPr>
        <dsp:cNvPr id="0" name=""/>
        <dsp:cNvSpPr/>
      </dsp:nvSpPr>
      <dsp:spPr>
        <a:xfrm rot="5400000">
          <a:off x="6452341" y="1299917"/>
          <a:ext cx="411055" cy="48085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5400000">
        <a:off x="6513611" y="1334818"/>
        <a:ext cx="288515" cy="287739"/>
      </dsp:txXfrm>
    </dsp:sp>
    <dsp:sp modelId="{A228DF07-06AC-4CE9-81EB-A05632AA1123}">
      <dsp:nvSpPr>
        <dsp:cNvPr id="0" name=""/>
        <dsp:cNvSpPr/>
      </dsp:nvSpPr>
      <dsp:spPr>
        <a:xfrm>
          <a:off x="5688397" y="1939768"/>
          <a:ext cx="1938942" cy="1163365"/>
        </a:xfrm>
        <a:prstGeom prst="roundRect">
          <a:avLst>
            <a:gd name="adj" fmla="val 10000"/>
          </a:avLst>
        </a:prstGeom>
        <a:solidFill>
          <a:srgbClr val="A02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AU" sz="1500" kern="1200" dirty="0" smtClean="0">
              <a:solidFill>
                <a:schemeClr val="bg1"/>
              </a:solidFill>
            </a:rPr>
            <a:t>If further information requested, ‘Stop the clock’ initiated on 30 day timeline</a:t>
          </a:r>
          <a:endParaRPr lang="en-US" sz="1500" kern="1200" dirty="0"/>
        </a:p>
      </dsp:txBody>
      <dsp:txXfrm>
        <a:off x="5722471" y="1973842"/>
        <a:ext cx="1870794" cy="1095217"/>
      </dsp:txXfrm>
    </dsp:sp>
    <dsp:sp modelId="{AC335DD4-706D-48C1-B80D-992BA0ACA875}">
      <dsp:nvSpPr>
        <dsp:cNvPr id="0" name=""/>
        <dsp:cNvSpPr/>
      </dsp:nvSpPr>
      <dsp:spPr>
        <a:xfrm rot="10800000">
          <a:off x="5106715" y="2281022"/>
          <a:ext cx="411055" cy="48085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230031" y="2377193"/>
        <a:ext cx="287739" cy="288515"/>
      </dsp:txXfrm>
    </dsp:sp>
    <dsp:sp modelId="{FE338134-00F3-4E6C-BD3F-D6A1B073ED16}">
      <dsp:nvSpPr>
        <dsp:cNvPr id="0" name=""/>
        <dsp:cNvSpPr/>
      </dsp:nvSpPr>
      <dsp:spPr>
        <a:xfrm>
          <a:off x="2973878" y="1939768"/>
          <a:ext cx="1938942" cy="1163365"/>
        </a:xfrm>
        <a:prstGeom prst="roundRect">
          <a:avLst>
            <a:gd name="adj" fmla="val 10000"/>
          </a:avLst>
        </a:prstGeom>
        <a:solidFill>
          <a:srgbClr val="A02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AU" sz="1500" kern="1200" dirty="0" smtClean="0">
              <a:solidFill>
                <a:schemeClr val="bg1"/>
              </a:solidFill>
            </a:rPr>
            <a:t>All info received, PMP recommended for approval</a:t>
          </a:r>
          <a:endParaRPr lang="en-US" sz="1500" kern="1200" dirty="0"/>
        </a:p>
      </dsp:txBody>
      <dsp:txXfrm>
        <a:off x="3007952" y="1973842"/>
        <a:ext cx="1870794" cy="1095217"/>
      </dsp:txXfrm>
    </dsp:sp>
    <dsp:sp modelId="{F1E2ECA0-44EE-4F0D-9DC3-C80F0439A37E}">
      <dsp:nvSpPr>
        <dsp:cNvPr id="0" name=""/>
        <dsp:cNvSpPr/>
      </dsp:nvSpPr>
      <dsp:spPr>
        <a:xfrm rot="10800000">
          <a:off x="2392196" y="2281022"/>
          <a:ext cx="411055" cy="48085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15512" y="2377193"/>
        <a:ext cx="287739" cy="288515"/>
      </dsp:txXfrm>
    </dsp:sp>
    <dsp:sp modelId="{D8EC086E-906B-46EC-B6B6-F168D97A201E}">
      <dsp:nvSpPr>
        <dsp:cNvPr id="0" name=""/>
        <dsp:cNvSpPr/>
      </dsp:nvSpPr>
      <dsp:spPr>
        <a:xfrm>
          <a:off x="259359" y="1939768"/>
          <a:ext cx="1938942" cy="1163365"/>
        </a:xfrm>
        <a:prstGeom prst="roundRect">
          <a:avLst>
            <a:gd name="adj" fmla="val 10000"/>
          </a:avLst>
        </a:prstGeom>
        <a:solidFill>
          <a:srgbClr val="A02A1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solidFill>
                <a:schemeClr val="bg1"/>
              </a:solidFill>
            </a:rPr>
            <a:t>Approval – letter signed by State mining engineer </a:t>
          </a:r>
          <a:endParaRPr lang="en-US" sz="1500" kern="1200" dirty="0"/>
        </a:p>
      </dsp:txBody>
      <dsp:txXfrm>
        <a:off x="293433" y="1973842"/>
        <a:ext cx="1870794" cy="109521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03/09/2018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03/09/2018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mp.wa.gov.au/Environment/Mining-proposals-5993.asp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4136916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3.6.	Training of persons </a:t>
            </a:r>
          </a:p>
          <a:p>
            <a:r>
              <a:rPr lang="en-AU" sz="1200" kern="1200" dirty="0" smtClean="0">
                <a:solidFill>
                  <a:schemeClr val="tx1"/>
                </a:solidFill>
                <a:effectLst/>
                <a:latin typeface="+mn-lt"/>
                <a:ea typeface="+mn-ea"/>
                <a:cs typeface="+mn-cs"/>
              </a:rPr>
              <a:t>	An employer must ensure that each employee engaged in exploration operations is provided with such training as is necessary to enable the employee to manage risks associated with the hazards of exploration operations in remote sites, including the lack of infrastructure and support and adverse climatic conditions.</a:t>
            </a:r>
          </a:p>
          <a:p>
            <a:endParaRPr lang="en-AU" dirty="0" smtClean="0"/>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3.8.	Entry into disused mine workings </a:t>
            </a:r>
          </a:p>
          <a:p>
            <a:r>
              <a:rPr lang="en-AU" sz="1200" kern="1200" dirty="0" smtClean="0">
                <a:solidFill>
                  <a:schemeClr val="tx1"/>
                </a:solidFill>
                <a:effectLst/>
                <a:latin typeface="+mn-lt"/>
                <a:ea typeface="+mn-ea"/>
                <a:cs typeface="+mn-cs"/>
              </a:rPr>
              <a:t>	An employer must ensure that any employee engaged in an exploration operation does not enter any disused mine workings unless the employee is competent to do so and does so in accordance with an established safe procedure.</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Duty of care from an Employers, </a:t>
            </a:r>
            <a:r>
              <a:rPr lang="en-AU" sz="1200" kern="1200" dirty="0" smtClean="0">
                <a:solidFill>
                  <a:schemeClr val="tx1"/>
                </a:solidFill>
                <a:effectLst/>
                <a:latin typeface="+mn-lt"/>
                <a:ea typeface="+mn-ea"/>
                <a:cs typeface="+mn-cs"/>
              </a:rPr>
              <a:t>provide supervision and training to be able to perform their work in such a manner that they are not exposed to hazards</a:t>
            </a:r>
            <a:endParaRPr lang="en-AU" sz="1200" b="1" kern="1200" baseline="0" dirty="0" smtClean="0">
              <a:solidFill>
                <a:schemeClr val="tx1"/>
              </a:solidFill>
              <a:effectLst/>
              <a:latin typeface="+mn-lt"/>
              <a:ea typeface="+mn-ea"/>
              <a:cs typeface="+mn-cs"/>
            </a:endParaRPr>
          </a:p>
          <a:p>
            <a:endParaRPr lang="en-AU" dirty="0" smtClean="0"/>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5 Electricity in mines     5.2.	Notice of intention to install electricity supply  </a:t>
            </a:r>
            <a:r>
              <a:rPr lang="en-AU" sz="1200" kern="1200" dirty="0" smtClean="0">
                <a:solidFill>
                  <a:schemeClr val="tx1"/>
                </a:solidFill>
                <a:effectLst/>
                <a:latin typeface="+mn-lt"/>
                <a:ea typeface="+mn-ea"/>
                <a:cs typeface="+mn-cs"/>
              </a:rPr>
              <a:t>Installations and equipment to be in accordance with AS/NZS Standard </a:t>
            </a:r>
            <a:endParaRPr lang="en-AU"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Electrical supervisors Duties of electrical supervisor </a:t>
            </a:r>
            <a:endParaRPr lang="en-AU" sz="1200" b="1"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13</a:t>
            </a:fld>
            <a:endParaRPr lang="en-AU"/>
          </a:p>
        </p:txBody>
      </p:sp>
    </p:spTree>
    <p:extLst>
      <p:ext uri="{BB962C8B-B14F-4D97-AF65-F5344CB8AC3E}">
        <p14:creationId xmlns:p14="http://schemas.microsoft.com/office/powerpoint/2010/main" val="516338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Legal requirement for approval of commencement</a:t>
            </a:r>
          </a:p>
          <a:p>
            <a:pPr lvl="1"/>
            <a:r>
              <a:rPr lang="en-AU" dirty="0" smtClean="0"/>
              <a:t>Mines safety and Inspection Act 1994 s.42</a:t>
            </a:r>
          </a:p>
          <a:p>
            <a:pPr lvl="1"/>
            <a:r>
              <a:rPr lang="en-AU" dirty="0" smtClean="0"/>
              <a:t>Mines Safety and Inspection Regulations 1995 r. 3.12 and r. 3.13</a:t>
            </a:r>
          </a:p>
          <a:p>
            <a:r>
              <a:rPr lang="en-AU" dirty="0" smtClean="0"/>
              <a:t>Start of site risk management program, i.e. broad assessment of risks</a:t>
            </a:r>
          </a:p>
          <a:p>
            <a:r>
              <a:rPr lang="en-AU" dirty="0" smtClean="0"/>
              <a:t>Requires sites to consider control strategies and management systems</a:t>
            </a:r>
          </a:p>
          <a:p>
            <a:r>
              <a:rPr lang="en-AU" dirty="0" smtClean="0"/>
              <a:t>Risk controls considered at design stage (hierarchy of control, cost effective)</a:t>
            </a:r>
          </a:p>
          <a:p>
            <a:r>
              <a:rPr lang="en-AU" dirty="0" smtClean="0"/>
              <a:t>Possible future legislative focus on risk management and safety management systems</a:t>
            </a:r>
          </a:p>
          <a:p>
            <a:pPr marL="0" indent="0">
              <a:buNone/>
            </a:pPr>
            <a:endParaRPr lang="en-AU" dirty="0" smtClean="0"/>
          </a:p>
          <a:p>
            <a:r>
              <a:rPr lang="en-AU" dirty="0" smtClean="0">
                <a:solidFill>
                  <a:schemeClr val="tx1"/>
                </a:solidFill>
              </a:rPr>
              <a:t>Notification and approval of commencement of mining operations</a:t>
            </a:r>
            <a:endParaRPr lang="en-AU" dirty="0" smtClean="0"/>
          </a:p>
          <a:p>
            <a:r>
              <a:rPr lang="en-AU" dirty="0" smtClean="0"/>
              <a:t>Principal employer or manager must notify the District Inspector before:</a:t>
            </a:r>
          </a:p>
          <a:p>
            <a:pPr lvl="1"/>
            <a:r>
              <a:rPr lang="en-AU" dirty="0" smtClean="0"/>
              <a:t>mining operations commence</a:t>
            </a:r>
          </a:p>
          <a:p>
            <a:pPr lvl="1"/>
            <a:r>
              <a:rPr lang="en-AU" dirty="0" smtClean="0"/>
              <a:t>mining operations recommence after suspension</a:t>
            </a:r>
          </a:p>
          <a:p>
            <a:pPr lvl="1"/>
            <a:r>
              <a:rPr lang="en-AU" dirty="0" smtClean="0"/>
              <a:t>mining operations are suspended or abandoned</a:t>
            </a:r>
          </a:p>
          <a:p>
            <a:r>
              <a:rPr lang="en-AU" dirty="0" smtClean="0"/>
              <a:t>Principal employer or manager must not commence mining operations until approval in writing from the State Mining Engineer</a:t>
            </a:r>
          </a:p>
          <a:p>
            <a:r>
              <a:rPr lang="en-AU" dirty="0" smtClean="0"/>
              <a:t>Notification of commencement includes Project Management Plan (PMP)</a:t>
            </a:r>
          </a:p>
          <a:p>
            <a:pPr marL="0" indent="0">
              <a:buNone/>
            </a:pPr>
            <a:endParaRPr lang="en-AU" dirty="0" smtClean="0"/>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14</a:t>
            </a:fld>
            <a:endParaRPr lang="en-AU"/>
          </a:p>
        </p:txBody>
      </p:sp>
    </p:spTree>
    <p:extLst>
      <p:ext uri="{BB962C8B-B14F-4D97-AF65-F5344CB8AC3E}">
        <p14:creationId xmlns:p14="http://schemas.microsoft.com/office/powerpoint/2010/main" val="133753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preparation of a PMP is the basis for the initial identification of potential major risks at the various stages of the operation’s life cycle, from construction to development, production and closure. It is a starting point for developing ongoing strategies to manage those risks.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PMP should therefore be considered by the principal employer and mine manager as an important tool in their due diligence process to develop an appropriate site-specific occupational health and safety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t>Sites should not regard PMPs only as a legal requirement.</a:t>
            </a:r>
          </a:p>
          <a:p>
            <a:r>
              <a:rPr lang="en-AU" dirty="0" smtClean="0"/>
              <a:t>Should be seen as start of sites</a:t>
            </a:r>
            <a:r>
              <a:rPr lang="en-AU" baseline="0" dirty="0" smtClean="0"/>
              <a:t> risk management program and implementation of management systems.</a:t>
            </a:r>
          </a:p>
          <a:p>
            <a:r>
              <a:rPr lang="en-AU" baseline="0" dirty="0" smtClean="0"/>
              <a:t>Enable sites to consider hazards, risk and controls early in life cycle. Controls can be more cost effective when incorporated early in life cycle.</a:t>
            </a:r>
          </a:p>
          <a:p>
            <a:r>
              <a:rPr lang="en-AU" baseline="0" dirty="0" smtClean="0"/>
              <a:t>Higher order controls can also result, </a:t>
            </a:r>
            <a:r>
              <a:rPr lang="en-AU" baseline="0" dirty="0" err="1" smtClean="0"/>
              <a:t>eg</a:t>
            </a:r>
            <a:r>
              <a:rPr lang="en-AU" baseline="0" dirty="0" smtClean="0"/>
              <a:t> engineering, substitution.</a:t>
            </a:r>
          </a:p>
          <a:p>
            <a:r>
              <a:rPr lang="en-AU" baseline="0" dirty="0" smtClean="0"/>
              <a:t>Possible new harmonised legislation has greater and more specific focus on risk management and management systems so PMPs consistent with this approach.</a:t>
            </a:r>
            <a:endParaRPr lang="en-AU" dirty="0" smtClean="0"/>
          </a:p>
        </p:txBody>
      </p:sp>
      <p:sp>
        <p:nvSpPr>
          <p:cNvPr id="4" name="Slide Number Placeholder 3"/>
          <p:cNvSpPr>
            <a:spLocks noGrp="1"/>
          </p:cNvSpPr>
          <p:nvPr>
            <p:ph type="sldNum" sz="quarter" idx="10"/>
          </p:nvPr>
        </p:nvSpPr>
        <p:spPr/>
        <p:txBody>
          <a:bodyPr/>
          <a:lstStyle/>
          <a:p>
            <a:fld id="{3D52654A-4014-48F3-AE6E-2E4B4AE12023}" type="slidenum">
              <a:rPr lang="en-AU" smtClean="0"/>
              <a:t>15</a:t>
            </a:fld>
            <a:endParaRPr lang="en-AU"/>
          </a:p>
        </p:txBody>
      </p:sp>
    </p:spTree>
    <p:extLst>
      <p:ext uri="{BB962C8B-B14F-4D97-AF65-F5344CB8AC3E}">
        <p14:creationId xmlns:p14="http://schemas.microsoft.com/office/powerpoint/2010/main" val="3587778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Assessment of the risks, identifies the hazards and then a TARP Trigger action plan  can be developed and implemented to prevent catastrophic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The seawall had failed to open up for ocean conditions. This occurred at approximately 1400 after the high tide of 9.5 m. This follows the advice of two earlier slips in the seawall. Immediate actions included, evacuating the pit and cessation of all works in the pit. Engineering expertise were mobilised to site to assess the situation. No further work was conducted in the main pit until a thorough risk assessment had been developed. </a:t>
            </a:r>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effectLst/>
              </a:rPr>
              <a:t>No personnel were working in the area. Equipment losses were limited to a few pumps. Minor diesel slicks had being dealt with by deploying containment booms. </a:t>
            </a:r>
            <a:endParaRPr lang="en-AU" baseline="0" dirty="0" smtClean="0"/>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Controls implemented to prevent a similar incident could be for Managers and Supervisors in open pit mining operations should check to ensure that the working procedures and operating policies specified in the ground control management plan deal effectively with the following: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Geotechnical monitoring systems are put in place which are capable of effectively monitoring slope movement. The functionality of monitoring systems should be regularly reviewed, as open pit operations are dynamic and subject to change.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condition of pit edges and berms above and below working horizons should be regularly checked for signs of instability, both local and globally. Signs of impending failure may include cracking and small volume rock failures, as well as bulging or swelling of the face or toe of pit walls. It is important that regular checks are made after blasting and rainfall events. The appearance of groundwater or changes in the flow should be reported, investigated and monitored.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Rigorous enforcement of clearly articulated policies and practices should be undertaken at all levels of the operation. Risks associated with pit wall stability especially in the vicinity of accumulated water should be properly assessed and appropriate controls put in place to ensure the safety of all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16</a:t>
            </a:fld>
            <a:endParaRPr lang="en-AU"/>
          </a:p>
        </p:txBody>
      </p:sp>
    </p:spTree>
    <p:extLst>
      <p:ext uri="{BB962C8B-B14F-4D97-AF65-F5344CB8AC3E}">
        <p14:creationId xmlns:p14="http://schemas.microsoft.com/office/powerpoint/2010/main" val="341465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dirty="0" smtClean="0">
                <a:effectLst/>
              </a:rPr>
              <a:t>This is</a:t>
            </a:r>
            <a:r>
              <a:rPr lang="en-AU" baseline="0" dirty="0" smtClean="0">
                <a:effectLst/>
              </a:rPr>
              <a:t> a</a:t>
            </a:r>
            <a:r>
              <a:rPr lang="en-AU" dirty="0" smtClean="0">
                <a:effectLst/>
              </a:rPr>
              <a:t> past events when the risk had not been assessed correctly</a:t>
            </a:r>
            <a:r>
              <a:rPr lang="en-AU" baseline="0" dirty="0" smtClean="0">
                <a:effectLst/>
              </a:rPr>
              <a:t> </a:t>
            </a:r>
            <a:endParaRPr lang="en-AU" dirty="0" smtClean="0">
              <a:effectLst/>
            </a:endParaRPr>
          </a:p>
          <a:p>
            <a:endParaRPr lang="en-AU" dirty="0" smtClean="0">
              <a:effectLst/>
            </a:endParaRPr>
          </a:p>
          <a:p>
            <a:r>
              <a:rPr lang="en-AU" dirty="0" smtClean="0">
                <a:effectLst/>
              </a:rPr>
              <a:t>Structural Failure of Acid Leach Tank - 14 December 2014 - Investigation </a:t>
            </a:r>
          </a:p>
          <a:p>
            <a:endParaRPr lang="en-AU" dirty="0" smtClean="0">
              <a:effectLst/>
            </a:endParaRPr>
          </a:p>
          <a:p>
            <a:r>
              <a:rPr lang="en-AU" sz="1200" b="0" i="0" u="none" strike="noStrike" kern="1200" baseline="0" dirty="0" smtClean="0">
                <a:solidFill>
                  <a:schemeClr val="tx1"/>
                </a:solidFill>
                <a:latin typeface="+mn-lt"/>
                <a:ea typeface="+mn-ea"/>
                <a:cs typeface="+mn-cs"/>
              </a:rPr>
              <a:t>rupture and collapse of a 2 million litre acid leach tank —  the tank shell failed due to corrosion damage</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Catastrophic structural failures are often rapid events with little warning. There is usually</a:t>
            </a:r>
          </a:p>
          <a:p>
            <a:r>
              <a:rPr lang="en-AU" sz="1200" b="0" i="0" u="none" strike="noStrike" kern="1200" baseline="0" dirty="0" smtClean="0">
                <a:solidFill>
                  <a:schemeClr val="tx1"/>
                </a:solidFill>
                <a:latin typeface="+mn-lt"/>
                <a:ea typeface="+mn-ea"/>
                <a:cs typeface="+mn-cs"/>
              </a:rPr>
              <a:t>insufficient time to escape the vicinity.</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consequences (including knock-on effects) of structural failure increase when the contained</a:t>
            </a:r>
          </a:p>
          <a:p>
            <a:r>
              <a:rPr lang="en-AU" sz="1200" b="0" i="0" u="none" strike="noStrike" kern="1200" baseline="0" dirty="0" smtClean="0">
                <a:solidFill>
                  <a:schemeClr val="tx1"/>
                </a:solidFill>
                <a:latin typeface="+mn-lt"/>
                <a:ea typeface="+mn-ea"/>
                <a:cs typeface="+mn-cs"/>
              </a:rPr>
              <a:t>energy or resisted load has secondary harming potential, such as when the failure of one</a:t>
            </a:r>
          </a:p>
          <a:p>
            <a:r>
              <a:rPr lang="en-AU" sz="1200" b="0" i="0" u="none" strike="noStrike" kern="1200" baseline="0" dirty="0" smtClean="0">
                <a:solidFill>
                  <a:schemeClr val="tx1"/>
                </a:solidFill>
                <a:latin typeface="+mn-lt"/>
                <a:ea typeface="+mn-ea"/>
                <a:cs typeface="+mn-cs"/>
              </a:rPr>
              <a:t>structure (or structural component) causes the failure of others (i.e. a domino effect), or harmful</a:t>
            </a:r>
          </a:p>
          <a:p>
            <a:r>
              <a:rPr lang="en-AU" sz="1200" b="0" i="0" u="none" strike="noStrike" kern="1200" baseline="0" dirty="0" smtClean="0">
                <a:solidFill>
                  <a:schemeClr val="tx1"/>
                </a:solidFill>
                <a:latin typeface="+mn-lt"/>
                <a:ea typeface="+mn-ea"/>
                <a:cs typeface="+mn-cs"/>
              </a:rPr>
              <a:t>liquids are released.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Structural failures almost always involve high energies. Even small parts falling from height can</a:t>
            </a:r>
          </a:p>
          <a:p>
            <a:r>
              <a:rPr lang="en-AU" sz="1200" b="0" i="0" u="none" strike="noStrike" kern="1200" baseline="0" dirty="0" smtClean="0">
                <a:solidFill>
                  <a:schemeClr val="tx1"/>
                </a:solidFill>
                <a:latin typeface="+mn-lt"/>
                <a:ea typeface="+mn-ea"/>
                <a:cs typeface="+mn-cs"/>
              </a:rPr>
              <a:t>result in a fatality or serious injury.</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Responsible persons are reminded of the importance of managing the structural integrity of</a:t>
            </a:r>
          </a:p>
          <a:p>
            <a:r>
              <a:rPr lang="en-AU" sz="1200" b="0" i="0" u="none" strike="noStrike" kern="1200" baseline="0" dirty="0" smtClean="0">
                <a:solidFill>
                  <a:schemeClr val="tx1"/>
                </a:solidFill>
                <a:latin typeface="+mn-lt"/>
                <a:ea typeface="+mn-ea"/>
                <a:cs typeface="+mn-cs"/>
              </a:rPr>
              <a:t>structures. Structural integrity and safety rely on good practice throughout a structure’s life cycle</a:t>
            </a:r>
          </a:p>
        </p:txBody>
      </p:sp>
      <p:sp>
        <p:nvSpPr>
          <p:cNvPr id="4" name="Slide Number Placeholder 3"/>
          <p:cNvSpPr>
            <a:spLocks noGrp="1"/>
          </p:cNvSpPr>
          <p:nvPr>
            <p:ph type="sldNum" sz="quarter" idx="10"/>
          </p:nvPr>
        </p:nvSpPr>
        <p:spPr/>
        <p:txBody>
          <a:bodyPr/>
          <a:lstStyle/>
          <a:p>
            <a:fld id="{3D52654A-4014-48F3-AE6E-2E4B4AE12023}" type="slidenum">
              <a:rPr lang="en-AU" smtClean="0"/>
              <a:t>17</a:t>
            </a:fld>
            <a:endParaRPr lang="en-AU"/>
          </a:p>
        </p:txBody>
      </p:sp>
    </p:spTree>
    <p:extLst>
      <p:ext uri="{BB962C8B-B14F-4D97-AF65-F5344CB8AC3E}">
        <p14:creationId xmlns:p14="http://schemas.microsoft.com/office/powerpoint/2010/main" val="1822544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AU" b="1" dirty="0" smtClean="0"/>
              <a:t>Major Risks need to be assessed to prevent significant incident: </a:t>
            </a:r>
          </a:p>
          <a:p>
            <a:endParaRPr lang="en-AU" b="1" dirty="0" smtClean="0"/>
          </a:p>
          <a:p>
            <a:r>
              <a:rPr lang="en-AU" sz="1200" b="1" i="0" u="none" strike="noStrike" kern="1200" baseline="0" dirty="0" smtClean="0">
                <a:solidFill>
                  <a:schemeClr val="tx1"/>
                </a:solidFill>
                <a:latin typeface="+mn-lt"/>
                <a:ea typeface="+mn-ea"/>
                <a:cs typeface="+mn-cs"/>
              </a:rPr>
              <a:t>Injuries from incidents involving conveyors </a:t>
            </a:r>
          </a:p>
          <a:p>
            <a:r>
              <a:rPr lang="en-AU" sz="1200" b="0" i="0" u="none" strike="noStrike" kern="1200" baseline="0" dirty="0" smtClean="0">
                <a:solidFill>
                  <a:schemeClr val="tx1"/>
                </a:solidFill>
                <a:latin typeface="+mn-lt"/>
                <a:ea typeface="+mn-ea"/>
                <a:cs typeface="+mn-cs"/>
              </a:rPr>
              <a:t>Between 01 January 2011 and 08 September 2016 there have been 107 reported injuries at mine sites involving conveyors. 79 were serious injuries requiring workers to be away from work for more than two weeks. Of these serious injuries: 16 per cent were the result of contact with the moving parts of the conveyor 16 per cent were crush injuries 14 per cent resulted in fractures.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Significant Incident Report No. 233</a:t>
            </a:r>
          </a:p>
          <a:p>
            <a:r>
              <a:rPr lang="en-AU" sz="1200" b="1" i="0" u="none" strike="noStrike" kern="1200" baseline="0" dirty="0" smtClean="0">
                <a:solidFill>
                  <a:schemeClr val="tx1"/>
                </a:solidFill>
                <a:latin typeface="+mn-lt"/>
                <a:ea typeface="+mn-ea"/>
                <a:cs typeface="+mn-cs"/>
              </a:rPr>
              <a:t>Subject: </a:t>
            </a:r>
            <a:r>
              <a:rPr lang="en-AU" sz="1200" b="0" i="0" u="none" strike="noStrike" kern="1200" baseline="0" dirty="0" smtClean="0">
                <a:solidFill>
                  <a:schemeClr val="tx1"/>
                </a:solidFill>
                <a:latin typeface="+mn-lt"/>
                <a:ea typeface="+mn-ea"/>
                <a:cs typeface="+mn-cs"/>
              </a:rPr>
              <a:t>Worker seriously injured by hot caustic solution while cleaning an inline</a:t>
            </a:r>
          </a:p>
          <a:p>
            <a:r>
              <a:rPr lang="en-AU" sz="1200" b="0" i="0" u="none" strike="noStrike" kern="1200" baseline="0" dirty="0" smtClean="0">
                <a:solidFill>
                  <a:schemeClr val="tx1"/>
                </a:solidFill>
                <a:latin typeface="+mn-lt"/>
                <a:ea typeface="+mn-ea"/>
                <a:cs typeface="+mn-cs"/>
              </a:rPr>
              <a:t>strainer</a:t>
            </a:r>
          </a:p>
          <a:p>
            <a:r>
              <a:rPr lang="en-AU" sz="1200" b="1" i="0" u="none" strike="noStrike" kern="1200" baseline="0" dirty="0" smtClean="0">
                <a:solidFill>
                  <a:schemeClr val="tx1"/>
                </a:solidFill>
                <a:latin typeface="+mn-lt"/>
                <a:ea typeface="+mn-ea"/>
                <a:cs typeface="+mn-cs"/>
              </a:rPr>
              <a:t>Date: </a:t>
            </a:r>
            <a:r>
              <a:rPr lang="en-AU" sz="1200" b="0" i="0" u="none" strike="noStrike" kern="1200" baseline="0" dirty="0" smtClean="0">
                <a:solidFill>
                  <a:schemeClr val="tx1"/>
                </a:solidFill>
                <a:latin typeface="+mn-lt"/>
                <a:ea typeface="+mn-ea"/>
                <a:cs typeface="+mn-cs"/>
              </a:rPr>
              <a:t>01 December 2015</a:t>
            </a:r>
          </a:p>
          <a:p>
            <a:r>
              <a:rPr lang="en-AU" sz="1200" b="1" i="0" u="none" strike="noStrike" kern="1200" baseline="0" dirty="0" smtClean="0">
                <a:solidFill>
                  <a:schemeClr val="tx1"/>
                </a:solidFill>
                <a:latin typeface="+mn-lt"/>
                <a:ea typeface="+mn-ea"/>
                <a:cs typeface="+mn-cs"/>
              </a:rPr>
              <a:t>Summary of incident</a:t>
            </a:r>
          </a:p>
          <a:p>
            <a:r>
              <a:rPr lang="en-AU" sz="1200" b="0" i="0" u="none" strike="noStrike" kern="1200" baseline="0" dirty="0" smtClean="0">
                <a:solidFill>
                  <a:schemeClr val="tx1"/>
                </a:solidFill>
                <a:latin typeface="+mn-lt"/>
                <a:ea typeface="+mn-ea"/>
                <a:cs typeface="+mn-cs"/>
              </a:rPr>
              <a:t>During routine maintenance, a process operator was cleaning a screen box (inline filter) connected</a:t>
            </a:r>
          </a:p>
          <a:p>
            <a:r>
              <a:rPr lang="en-AU" sz="1200" b="0" i="0" u="none" strike="noStrike" kern="1200" baseline="0" dirty="0" smtClean="0">
                <a:solidFill>
                  <a:schemeClr val="tx1"/>
                </a:solidFill>
                <a:latin typeface="+mn-lt"/>
                <a:ea typeface="+mn-ea"/>
                <a:cs typeface="+mn-cs"/>
              </a:rPr>
              <a:t>to pipework below a thickener tank. He opened the drain valve to verify isolation before undoing four</a:t>
            </a:r>
          </a:p>
          <a:p>
            <a:r>
              <a:rPr lang="en-AU" sz="1200" b="0" i="0" u="none" strike="noStrike" kern="1200" baseline="0" dirty="0" smtClean="0">
                <a:solidFill>
                  <a:schemeClr val="tx1"/>
                </a:solidFill>
                <a:latin typeface="+mn-lt"/>
                <a:ea typeface="+mn-ea"/>
                <a:cs typeface="+mn-cs"/>
              </a:rPr>
              <a:t>bolts to open the screen box door. On opening the screen box door, the operator found the screen</a:t>
            </a:r>
          </a:p>
          <a:p>
            <a:r>
              <a:rPr lang="en-AU" sz="1200" b="0" i="0" u="none" strike="noStrike" kern="1200" baseline="0" dirty="0" smtClean="0">
                <a:solidFill>
                  <a:schemeClr val="tx1"/>
                </a:solidFill>
                <a:latin typeface="+mn-lt"/>
                <a:ea typeface="+mn-ea"/>
                <a:cs typeface="+mn-cs"/>
              </a:rPr>
              <a:t>full of material. As he pulled the screen out of its housing, a blockage upstream of the screen box</a:t>
            </a:r>
          </a:p>
          <a:p>
            <a:r>
              <a:rPr lang="en-AU" sz="1200" b="0" i="0" u="none" strike="noStrike" kern="1200" baseline="0" dirty="0" smtClean="0">
                <a:solidFill>
                  <a:schemeClr val="tx1"/>
                </a:solidFill>
                <a:latin typeface="+mn-lt"/>
                <a:ea typeface="+mn-ea"/>
                <a:cs typeface="+mn-cs"/>
              </a:rPr>
              <a:t>dislodged. The operator was engulfed in 95°C caustic solution, receiving thermal and caustic burns</a:t>
            </a:r>
          </a:p>
          <a:p>
            <a:r>
              <a:rPr lang="en-AU" sz="1200" b="0" i="0" u="none" strike="noStrike" kern="1200" baseline="0" dirty="0" smtClean="0">
                <a:solidFill>
                  <a:schemeClr val="tx1"/>
                </a:solidFill>
                <a:latin typeface="+mn-lt"/>
                <a:ea typeface="+mn-ea"/>
                <a:cs typeface="+mn-cs"/>
              </a:rPr>
              <a:t>to his body and face.</a:t>
            </a:r>
          </a:p>
          <a:p>
            <a:r>
              <a:rPr lang="en-AU" sz="1200" b="0" i="0" u="none" strike="noStrike" kern="1200" baseline="0" dirty="0" smtClean="0">
                <a:solidFill>
                  <a:schemeClr val="tx1"/>
                </a:solidFill>
                <a:latin typeface="+mn-lt"/>
                <a:ea typeface="+mn-ea"/>
                <a:cs typeface="+mn-cs"/>
              </a:rPr>
              <a:t>An emergency responder found the main isolation valve open.</a:t>
            </a:r>
          </a:p>
          <a:p>
            <a:r>
              <a:rPr lang="en-AU" sz="1200" b="1" i="0" u="none" strike="noStrike" kern="1200" baseline="0" dirty="0" smtClean="0">
                <a:solidFill>
                  <a:schemeClr val="tx1"/>
                </a:solidFill>
                <a:latin typeface="+mn-lt"/>
                <a:ea typeface="+mn-ea"/>
                <a:cs typeface="+mn-cs"/>
              </a:rPr>
              <a:t>Direct causes</a:t>
            </a:r>
          </a:p>
          <a:p>
            <a:r>
              <a:rPr lang="en-AU" sz="1200" b="0" i="0" u="none" strike="noStrike" kern="1200" baseline="0" dirty="0" smtClean="0">
                <a:solidFill>
                  <a:schemeClr val="tx1"/>
                </a:solidFill>
                <a:latin typeface="+mn-lt"/>
                <a:ea typeface="+mn-ea"/>
                <a:cs typeface="+mn-cs"/>
              </a:rPr>
              <a:t>The main isolation valve was open, so the screen box and associated valves were not isolated.</a:t>
            </a:r>
          </a:p>
          <a:p>
            <a:r>
              <a:rPr lang="en-AU" sz="1200" b="0" i="0" u="none" strike="noStrike" kern="1200" baseline="0" dirty="0" smtClean="0">
                <a:solidFill>
                  <a:schemeClr val="tx1"/>
                </a:solidFill>
                <a:latin typeface="+mn-lt"/>
                <a:ea typeface="+mn-ea"/>
                <a:cs typeface="+mn-cs"/>
              </a:rPr>
              <a:t>The process operator was in front of the screen box when the blockage dislodged.</a:t>
            </a:r>
          </a:p>
          <a:p>
            <a:r>
              <a:rPr lang="en-AU" sz="1200" b="1" i="0" u="none" strike="noStrike" kern="1200" baseline="0" dirty="0" smtClean="0">
                <a:solidFill>
                  <a:schemeClr val="tx1"/>
                </a:solidFill>
                <a:latin typeface="+mn-lt"/>
                <a:ea typeface="+mn-ea"/>
                <a:cs typeface="+mn-cs"/>
              </a:rPr>
              <a:t>Contributory causes</a:t>
            </a:r>
          </a:p>
          <a:p>
            <a:r>
              <a:rPr lang="en-AU" sz="1200" b="0" i="0" u="none" strike="noStrike" kern="1200" baseline="0" dirty="0" smtClean="0">
                <a:solidFill>
                  <a:schemeClr val="tx1"/>
                </a:solidFill>
                <a:latin typeface="+mn-lt"/>
                <a:ea typeface="+mn-ea"/>
                <a:cs typeface="+mn-cs"/>
              </a:rPr>
              <a:t>The isolation of valves was not verified through either a second and independent method of</a:t>
            </a:r>
          </a:p>
          <a:p>
            <a:r>
              <a:rPr lang="en-AU" sz="1200" b="0" i="0" u="none" strike="noStrike" kern="1200" baseline="0" dirty="0" smtClean="0">
                <a:solidFill>
                  <a:schemeClr val="tx1"/>
                </a:solidFill>
                <a:latin typeface="+mn-lt"/>
                <a:ea typeface="+mn-ea"/>
                <a:cs typeface="+mn-cs"/>
              </a:rPr>
              <a:t>ensuring all valves were closed, or checking the effectiveness of each isolation point by</a:t>
            </a:r>
          </a:p>
          <a:p>
            <a:r>
              <a:rPr lang="en-AU" sz="1200" b="0" i="0" u="none" strike="noStrike" kern="1200" baseline="0" dirty="0" smtClean="0">
                <a:solidFill>
                  <a:schemeClr val="tx1"/>
                </a:solidFill>
                <a:latin typeface="+mn-lt"/>
                <a:ea typeface="+mn-ea"/>
                <a:cs typeface="+mn-cs"/>
              </a:rPr>
              <a:t>separately observing a “change of state”.</a:t>
            </a:r>
          </a:p>
          <a:p>
            <a:r>
              <a:rPr lang="en-AU" sz="1200" b="0" i="0" u="none" strike="noStrike" kern="1200" baseline="0" dirty="0" smtClean="0">
                <a:solidFill>
                  <a:schemeClr val="tx1"/>
                </a:solidFill>
                <a:latin typeface="+mn-lt"/>
                <a:ea typeface="+mn-ea"/>
                <a:cs typeface="+mn-cs"/>
              </a:rPr>
              <a:t>The operator mistakenly thought he had closed the main isolation valve but its function was</a:t>
            </a:r>
          </a:p>
          <a:p>
            <a:r>
              <a:rPr lang="en-AU" sz="1200" b="0" i="0" u="none" strike="noStrike" kern="1200" baseline="0" dirty="0" smtClean="0">
                <a:solidFill>
                  <a:schemeClr val="tx1"/>
                </a:solidFill>
                <a:latin typeface="+mn-lt"/>
                <a:ea typeface="+mn-ea"/>
                <a:cs typeface="+mn-cs"/>
              </a:rPr>
              <a:t>actually being performed by a blocked pipe.</a:t>
            </a:r>
          </a:p>
          <a:p>
            <a:r>
              <a:rPr lang="en-AU" sz="1200" b="0" i="0" u="none" strike="noStrike" kern="1200" baseline="0" dirty="0" smtClean="0">
                <a:solidFill>
                  <a:schemeClr val="tx1"/>
                </a:solidFill>
                <a:latin typeface="+mn-lt"/>
                <a:ea typeface="+mn-ea"/>
                <a:cs typeface="+mn-cs"/>
              </a:rPr>
              <a:t>Excessive scale had built up inside the vessel after scheduled maintenance was delayed.</a:t>
            </a:r>
          </a:p>
          <a:p>
            <a:r>
              <a:rPr lang="en-AU" sz="1200" b="0" i="0" u="none" strike="noStrike" kern="1200" baseline="0" dirty="0" smtClean="0">
                <a:solidFill>
                  <a:schemeClr val="tx1"/>
                </a:solidFill>
                <a:latin typeface="+mn-lt"/>
                <a:ea typeface="+mn-ea"/>
                <a:cs typeface="+mn-cs"/>
              </a:rPr>
              <a:t>It was difficult to determine the position of the main isolation valve (i.e. open versus closed).</a:t>
            </a:r>
          </a:p>
          <a:p>
            <a:r>
              <a:rPr lang="en-AU" sz="1200" b="0" i="0" u="none" strike="noStrike" kern="1200" baseline="0" dirty="0" smtClean="0">
                <a:solidFill>
                  <a:schemeClr val="tx1"/>
                </a:solidFill>
                <a:latin typeface="+mn-lt"/>
                <a:ea typeface="+mn-ea"/>
                <a:cs typeface="+mn-cs"/>
              </a:rPr>
              <a:t>Operators were not required to lock or tag isolation points for routine work.</a:t>
            </a:r>
          </a:p>
          <a:p>
            <a:r>
              <a:rPr lang="en-AU" sz="1200" b="1" i="0" u="none" strike="noStrike" kern="1200" baseline="0" dirty="0" smtClean="0">
                <a:solidFill>
                  <a:schemeClr val="tx1"/>
                </a:solidFill>
                <a:latin typeface="+mn-lt"/>
                <a:ea typeface="+mn-ea"/>
                <a:cs typeface="+mn-cs"/>
              </a:rPr>
              <a:t>Actions required</a:t>
            </a:r>
          </a:p>
          <a:p>
            <a:r>
              <a:rPr lang="en-AU" sz="1200" b="0" i="0" u="none" strike="noStrike" kern="1200" baseline="0" dirty="0" smtClean="0">
                <a:solidFill>
                  <a:schemeClr val="tx1"/>
                </a:solidFill>
                <a:latin typeface="+mn-lt"/>
                <a:ea typeface="+mn-ea"/>
                <a:cs typeface="+mn-cs"/>
              </a:rPr>
              <a:t>The following actions are recommended for work involving hazardous substances.</a:t>
            </a:r>
          </a:p>
          <a:p>
            <a:r>
              <a:rPr lang="en-AU" sz="1200" b="1" i="0" u="none" strike="noStrike" kern="1200" baseline="0" dirty="0" smtClean="0">
                <a:solidFill>
                  <a:schemeClr val="tx1"/>
                </a:solidFill>
                <a:latin typeface="+mn-lt"/>
                <a:ea typeface="+mn-ea"/>
                <a:cs typeface="+mn-cs"/>
              </a:rPr>
              <a:t>Plant design and modifications</a:t>
            </a:r>
          </a:p>
          <a:p>
            <a:r>
              <a:rPr lang="en-AU" sz="1200" b="0" i="0" u="none" strike="noStrike" kern="1200" baseline="0" dirty="0" smtClean="0">
                <a:solidFill>
                  <a:schemeClr val="tx1"/>
                </a:solidFill>
                <a:latin typeface="+mn-lt"/>
                <a:ea typeface="+mn-ea"/>
                <a:cs typeface="+mn-cs"/>
              </a:rPr>
              <a:t>Consider plant design that enables positive and proven isolation methods such as physical</a:t>
            </a:r>
          </a:p>
          <a:p>
            <a:r>
              <a:rPr lang="en-AU" sz="1200" b="0" i="0" u="none" strike="noStrike" kern="1200" baseline="0" dirty="0" smtClean="0">
                <a:solidFill>
                  <a:schemeClr val="tx1"/>
                </a:solidFill>
                <a:latin typeface="+mn-lt"/>
                <a:ea typeface="+mn-ea"/>
                <a:cs typeface="+mn-cs"/>
              </a:rPr>
              <a:t>disconnection, single block and bleed and spade, and double block and bleed.</a:t>
            </a:r>
          </a:p>
          <a:p>
            <a:r>
              <a:rPr lang="en-AU" sz="1200" b="0" i="0" u="none" strike="noStrike" kern="1200" baseline="0" dirty="0" smtClean="0">
                <a:solidFill>
                  <a:schemeClr val="tx1"/>
                </a:solidFill>
                <a:latin typeface="+mn-lt"/>
                <a:ea typeface="+mn-ea"/>
                <a:cs typeface="+mn-cs"/>
              </a:rPr>
              <a:t>Consider modifying the plant to include facilities for proving an isolation point. Where drain lines</a:t>
            </a:r>
          </a:p>
          <a:p>
            <a:r>
              <a:rPr lang="en-AU" sz="1200" b="0" i="0" u="none" strike="noStrike" kern="1200" baseline="0" dirty="0" smtClean="0">
                <a:solidFill>
                  <a:schemeClr val="tx1"/>
                </a:solidFill>
                <a:latin typeface="+mn-lt"/>
                <a:ea typeface="+mn-ea"/>
                <a:cs typeface="+mn-cs"/>
              </a:rPr>
              <a:t>are used, they need to be as close as possible to the isolation to prevent a false verification due</a:t>
            </a:r>
          </a:p>
          <a:p>
            <a:r>
              <a:rPr lang="en-AU" sz="1200" b="0" i="0" u="none" strike="noStrike" kern="1200" baseline="0" dirty="0" smtClean="0">
                <a:solidFill>
                  <a:schemeClr val="tx1"/>
                </a:solidFill>
                <a:latin typeface="+mn-lt"/>
                <a:ea typeface="+mn-ea"/>
                <a:cs typeface="+mn-cs"/>
              </a:rPr>
              <a:t>to a line blockage.</a:t>
            </a:r>
          </a:p>
          <a:p>
            <a:r>
              <a:rPr lang="en-AU" sz="1200" b="0" i="0" u="none" strike="noStrike" kern="1200" baseline="0" dirty="0" smtClean="0">
                <a:solidFill>
                  <a:schemeClr val="tx1"/>
                </a:solidFill>
                <a:latin typeface="+mn-lt"/>
                <a:ea typeface="+mn-ea"/>
                <a:cs typeface="+mn-cs"/>
              </a:rPr>
              <a:t>Isolations should be as close as possible to the piece of plant being isolated.</a:t>
            </a:r>
          </a:p>
          <a:p>
            <a:r>
              <a:rPr lang="en-AU" sz="1200" b="0" i="0" u="none" strike="noStrike" kern="1200" baseline="0" dirty="0" smtClean="0">
                <a:solidFill>
                  <a:schemeClr val="tx1"/>
                </a:solidFill>
                <a:latin typeface="+mn-lt"/>
                <a:ea typeface="+mn-ea"/>
                <a:cs typeface="+mn-cs"/>
              </a:rPr>
              <a:t>Consider installing flushing systems to verify pipework and plant are free of blockages.</a:t>
            </a:r>
          </a:p>
          <a:p>
            <a:r>
              <a:rPr lang="en-AU" sz="1200" b="1" i="0" u="none" strike="noStrike" kern="1200" baseline="0" dirty="0" smtClean="0">
                <a:solidFill>
                  <a:schemeClr val="tx1"/>
                </a:solidFill>
                <a:latin typeface="+mn-lt"/>
                <a:ea typeface="+mn-ea"/>
                <a:cs typeface="+mn-cs"/>
              </a:rPr>
              <a:t>Safe systems of work</a:t>
            </a:r>
          </a:p>
          <a:p>
            <a:r>
              <a:rPr lang="en-AU" sz="1200" b="0" i="0" u="none" strike="noStrike" kern="1200" baseline="0" dirty="0" smtClean="0">
                <a:solidFill>
                  <a:schemeClr val="tx1"/>
                </a:solidFill>
                <a:latin typeface="+mn-lt"/>
                <a:ea typeface="+mn-ea"/>
                <a:cs typeface="+mn-cs"/>
              </a:rPr>
              <a:t>Implement safe systems of work such that:</a:t>
            </a:r>
          </a:p>
          <a:p>
            <a:r>
              <a:rPr lang="en-AU" sz="1200" b="0" i="0" u="none" strike="noStrike" kern="1200" baseline="0" dirty="0" smtClean="0">
                <a:solidFill>
                  <a:schemeClr val="tx1"/>
                </a:solidFill>
                <a:latin typeface="+mn-lt"/>
                <a:ea typeface="+mn-ea"/>
                <a:cs typeface="+mn-cs"/>
              </a:rPr>
              <a:t>safe work procedures are provided for isolations, including the basic principles of </a:t>
            </a:r>
            <a:r>
              <a:rPr lang="en-AU" sz="1200" b="1" i="0" u="none" strike="noStrike" kern="1200" baseline="0" dirty="0" smtClean="0">
                <a:solidFill>
                  <a:schemeClr val="tx1"/>
                </a:solidFill>
                <a:latin typeface="+mn-lt"/>
                <a:ea typeface="+mn-ea"/>
                <a:cs typeface="+mn-cs"/>
              </a:rPr>
              <a:t>lock</a:t>
            </a:r>
            <a:r>
              <a:rPr lang="en-AU" sz="1200" b="0" i="0" u="none" strike="noStrike" kern="1200" baseline="0" dirty="0" smtClean="0">
                <a:solidFill>
                  <a:schemeClr val="tx1"/>
                </a:solidFill>
                <a:latin typeface="+mn-lt"/>
                <a:ea typeface="+mn-ea"/>
                <a:cs typeface="+mn-cs"/>
              </a:rPr>
              <a:t>, </a:t>
            </a:r>
            <a:r>
              <a:rPr lang="en-AU" sz="1200" b="1" i="0" u="none" strike="noStrike" kern="1200" baseline="0" dirty="0" smtClean="0">
                <a:solidFill>
                  <a:schemeClr val="tx1"/>
                </a:solidFill>
                <a:latin typeface="+mn-lt"/>
                <a:ea typeface="+mn-ea"/>
                <a:cs typeface="+mn-cs"/>
              </a:rPr>
              <a:t>tag</a:t>
            </a:r>
            <a:r>
              <a:rPr lang="en-AU" sz="1200" b="0" i="0" u="none" strike="noStrike" kern="1200" baseline="0" dirty="0" smtClean="0">
                <a:solidFill>
                  <a:schemeClr val="tx1"/>
                </a:solidFill>
                <a:latin typeface="+mn-lt"/>
                <a:ea typeface="+mn-ea"/>
                <a:cs typeface="+mn-cs"/>
              </a:rPr>
              <a:t>, </a:t>
            </a:r>
            <a:r>
              <a:rPr lang="en-AU" sz="1200" b="1" i="0" u="none" strike="noStrike" kern="1200" baseline="0" dirty="0" smtClean="0">
                <a:solidFill>
                  <a:schemeClr val="tx1"/>
                </a:solidFill>
                <a:latin typeface="+mn-lt"/>
                <a:ea typeface="+mn-ea"/>
                <a:cs typeface="+mn-cs"/>
              </a:rPr>
              <a:t>try</a:t>
            </a:r>
          </a:p>
          <a:p>
            <a:r>
              <a:rPr lang="en-AU" sz="1200" b="1" i="0" u="none" strike="noStrike" kern="1200" baseline="0" dirty="0" smtClean="0">
                <a:solidFill>
                  <a:schemeClr val="tx1"/>
                </a:solidFill>
                <a:latin typeface="+mn-lt"/>
                <a:ea typeface="+mn-ea"/>
                <a:cs typeface="+mn-cs"/>
              </a:rPr>
              <a:t>test </a:t>
            </a:r>
            <a:r>
              <a:rPr lang="en-AU" sz="1200" b="0" i="0" u="none" strike="noStrike" kern="1200" baseline="0" dirty="0" smtClean="0">
                <a:solidFill>
                  <a:schemeClr val="tx1"/>
                </a:solidFill>
                <a:latin typeface="+mn-lt"/>
                <a:ea typeface="+mn-ea"/>
                <a:cs typeface="+mn-cs"/>
              </a:rPr>
              <a:t>and finally </a:t>
            </a:r>
            <a:r>
              <a:rPr lang="en-AU" sz="1200" b="1" i="0" u="none" strike="noStrike" kern="1200" baseline="0" dirty="0" smtClean="0">
                <a:solidFill>
                  <a:schemeClr val="tx1"/>
                </a:solidFill>
                <a:latin typeface="+mn-lt"/>
                <a:ea typeface="+mn-ea"/>
                <a:cs typeface="+mn-cs"/>
              </a:rPr>
              <a:t>test for dead</a:t>
            </a:r>
          </a:p>
          <a:p>
            <a:r>
              <a:rPr lang="en-AU" sz="1200" b="0" i="0" u="none" strike="noStrike" kern="1200" baseline="0" dirty="0" smtClean="0">
                <a:solidFill>
                  <a:schemeClr val="tx1"/>
                </a:solidFill>
                <a:latin typeface="+mn-lt"/>
                <a:ea typeface="+mn-ea"/>
                <a:cs typeface="+mn-cs"/>
              </a:rPr>
              <a:t>safe work procedures are updated to capture operational experience to ensure known risks</a:t>
            </a:r>
          </a:p>
          <a:p>
            <a:r>
              <a:rPr lang="en-AU" sz="1200" b="0" i="0" u="none" strike="noStrike" kern="1200" baseline="0" dirty="0" smtClean="0">
                <a:solidFill>
                  <a:schemeClr val="tx1"/>
                </a:solidFill>
                <a:latin typeface="+mn-lt"/>
                <a:ea typeface="+mn-ea"/>
                <a:cs typeface="+mn-cs"/>
              </a:rPr>
              <a:t>have adequate controls</a:t>
            </a:r>
          </a:p>
          <a:p>
            <a:r>
              <a:rPr lang="en-AU" sz="1200" b="0" i="0" u="none" strike="noStrike" kern="1200" baseline="0" dirty="0" smtClean="0">
                <a:solidFill>
                  <a:schemeClr val="tx1"/>
                </a:solidFill>
                <a:latin typeface="+mn-lt"/>
                <a:ea typeface="+mn-ea"/>
                <a:cs typeface="+mn-cs"/>
              </a:rPr>
              <a:t>vessels are maintained to reduce material or scale build-up inside pipelines, drain lines or</a:t>
            </a:r>
          </a:p>
          <a:p>
            <a:r>
              <a:rPr lang="en-AU" sz="1200" b="0" i="0" u="none" strike="noStrike" kern="1200" baseline="0" dirty="0" smtClean="0">
                <a:solidFill>
                  <a:schemeClr val="tx1"/>
                </a:solidFill>
                <a:latin typeface="+mn-lt"/>
                <a:ea typeface="+mn-ea"/>
                <a:cs typeface="+mn-cs"/>
              </a:rPr>
              <a:t>valves, as blockages may falsely indicate isolation</a:t>
            </a:r>
          </a:p>
          <a:p>
            <a:r>
              <a:rPr lang="en-AU" sz="1200" b="0" i="0" u="none" strike="noStrike" kern="1200" baseline="0" dirty="0" smtClean="0">
                <a:solidFill>
                  <a:schemeClr val="tx1"/>
                </a:solidFill>
                <a:latin typeface="+mn-lt"/>
                <a:ea typeface="+mn-ea"/>
                <a:cs typeface="+mn-cs"/>
              </a:rPr>
              <a:t>plant and equipment are clearly identifiable to prevent incorrect isolation</a:t>
            </a:r>
          </a:p>
          <a:p>
            <a:r>
              <a:rPr lang="en-AU" sz="1200" b="0" i="0" u="none" strike="noStrike" kern="1200" baseline="0" dirty="0" smtClean="0">
                <a:solidFill>
                  <a:schemeClr val="tx1"/>
                </a:solidFill>
                <a:latin typeface="+mn-lt"/>
                <a:ea typeface="+mn-ea"/>
                <a:cs typeface="+mn-cs"/>
              </a:rPr>
              <a:t>gases and liquids are not trapped in sections of plant that do not have adequate pressure or</a:t>
            </a:r>
          </a:p>
          <a:p>
            <a:r>
              <a:rPr lang="en-AU" sz="1200" b="0" i="0" u="none" strike="noStrike" kern="1200" baseline="0" dirty="0" smtClean="0">
                <a:solidFill>
                  <a:schemeClr val="tx1"/>
                </a:solidFill>
                <a:latin typeface="+mn-lt"/>
                <a:ea typeface="+mn-ea"/>
                <a:cs typeface="+mn-cs"/>
              </a:rPr>
              <a:t>vacuum protection or thermal relief.</a:t>
            </a:r>
          </a:p>
          <a:p>
            <a:r>
              <a:rPr lang="en-AU" sz="1200" b="1" i="0" u="none" strike="noStrike" kern="1200" baseline="0" dirty="0" smtClean="0">
                <a:solidFill>
                  <a:schemeClr val="tx1"/>
                </a:solidFill>
                <a:latin typeface="+mn-lt"/>
                <a:ea typeface="+mn-ea"/>
                <a:cs typeface="+mn-cs"/>
              </a:rPr>
              <a:t>Verifying isolation</a:t>
            </a:r>
          </a:p>
          <a:p>
            <a:r>
              <a:rPr lang="en-AU" sz="1200" b="0" i="0" u="none" strike="noStrike" kern="1200" baseline="0" dirty="0" smtClean="0">
                <a:solidFill>
                  <a:schemeClr val="tx1"/>
                </a:solidFill>
                <a:latin typeface="+mn-lt"/>
                <a:ea typeface="+mn-ea"/>
                <a:cs typeface="+mn-cs"/>
              </a:rPr>
              <a:t>An isolation valve may leak and fail to isolate. If the isolation is not verified appropriately, the leak or</a:t>
            </a:r>
          </a:p>
          <a:p>
            <a:r>
              <a:rPr lang="en-AU" sz="1200" b="0" i="0" u="none" strike="noStrike" kern="1200" baseline="0" dirty="0" smtClean="0">
                <a:solidFill>
                  <a:schemeClr val="tx1"/>
                </a:solidFill>
                <a:latin typeface="+mn-lt"/>
                <a:ea typeface="+mn-ea"/>
                <a:cs typeface="+mn-cs"/>
              </a:rPr>
              <a:t>failure may not be recognised until the job starts.</a:t>
            </a:r>
          </a:p>
          <a:p>
            <a:r>
              <a:rPr lang="en-AU" sz="1200" b="0" i="0" u="none" strike="noStrike" kern="1200" baseline="0" dirty="0" smtClean="0">
                <a:solidFill>
                  <a:schemeClr val="tx1"/>
                </a:solidFill>
                <a:latin typeface="+mn-lt"/>
                <a:ea typeface="+mn-ea"/>
                <a:cs typeface="+mn-cs"/>
              </a:rPr>
              <a:t>When conducting an isolation, prove all isolation points before proceeding with intrusive work.</a:t>
            </a:r>
          </a:p>
          <a:p>
            <a:r>
              <a:rPr lang="en-AU" sz="1200" b="0" i="0" u="none" strike="noStrike" kern="1200" baseline="0" dirty="0" smtClean="0">
                <a:solidFill>
                  <a:schemeClr val="tx1"/>
                </a:solidFill>
                <a:latin typeface="+mn-lt"/>
                <a:ea typeface="+mn-ea"/>
                <a:cs typeface="+mn-cs"/>
              </a:rPr>
              <a:t>Each isolation valve should be proved separately by observing a “change of state” between</a:t>
            </a:r>
          </a:p>
          <a:p>
            <a:r>
              <a:rPr lang="en-AU" sz="1200" b="1" i="0" u="none" strike="noStrike" kern="1200" baseline="0" dirty="0" smtClean="0">
                <a:solidFill>
                  <a:schemeClr val="tx1"/>
                </a:solidFill>
                <a:latin typeface="+mn-lt"/>
                <a:ea typeface="+mn-ea"/>
                <a:cs typeface="+mn-cs"/>
              </a:rPr>
              <a:t>close-open-close </a:t>
            </a:r>
            <a:r>
              <a:rPr lang="en-AU" sz="1200" b="0" i="0" u="none" strike="noStrike" kern="1200" baseline="0" dirty="0" smtClean="0">
                <a:solidFill>
                  <a:schemeClr val="tx1"/>
                </a:solidFill>
                <a:latin typeface="+mn-lt"/>
                <a:ea typeface="+mn-ea"/>
                <a:cs typeface="+mn-cs"/>
              </a:rPr>
              <a:t>positions after the system has been fully drained. Valves need to experience</a:t>
            </a:r>
          </a:p>
          <a:p>
            <a:r>
              <a:rPr lang="en-AU" sz="1200" b="0" i="0" u="none" strike="noStrike" kern="1200" baseline="0" dirty="0" smtClean="0">
                <a:solidFill>
                  <a:schemeClr val="tx1"/>
                </a:solidFill>
                <a:latin typeface="+mn-lt"/>
                <a:ea typeface="+mn-ea"/>
                <a:cs typeface="+mn-cs"/>
              </a:rPr>
              <a:t>full system pressure to ensure they hold.</a:t>
            </a:r>
          </a:p>
          <a:p>
            <a:r>
              <a:rPr lang="en-AU" sz="1200" b="0" i="0" u="none" strike="noStrike" kern="1200" baseline="0" dirty="0" smtClean="0">
                <a:solidFill>
                  <a:schemeClr val="tx1"/>
                </a:solidFill>
                <a:latin typeface="+mn-lt"/>
                <a:ea typeface="+mn-ea"/>
                <a:cs typeface="+mn-cs"/>
              </a:rPr>
              <a:t>A “try test” needs to be completed to verify all electrical, hydraulic and instrument air circuits</a:t>
            </a:r>
          </a:p>
          <a:p>
            <a:r>
              <a:rPr lang="en-AU" sz="1200" b="0" i="0" u="none" strike="noStrike" kern="1200" baseline="0" dirty="0" smtClean="0">
                <a:solidFill>
                  <a:schemeClr val="tx1"/>
                </a:solidFill>
                <a:latin typeface="+mn-lt"/>
                <a:ea typeface="+mn-ea"/>
                <a:cs typeface="+mn-cs"/>
              </a:rPr>
              <a:t>have been isolated.</a:t>
            </a:r>
          </a:p>
          <a:p>
            <a:r>
              <a:rPr lang="en-AU" sz="1200" b="0" i="0" u="none" strike="noStrike" kern="1200" baseline="0" dirty="0" smtClean="0">
                <a:solidFill>
                  <a:schemeClr val="tx1"/>
                </a:solidFill>
                <a:latin typeface="+mn-lt"/>
                <a:ea typeface="+mn-ea"/>
                <a:cs typeface="+mn-cs"/>
              </a:rPr>
              <a:t>The “test for dead” needs to consider all potential hazards, such as residual amounts of</a:t>
            </a:r>
          </a:p>
          <a:p>
            <a:r>
              <a:rPr lang="en-AU" sz="1200" b="0" i="0" u="none" strike="noStrike" kern="1200" baseline="0" dirty="0" smtClean="0">
                <a:solidFill>
                  <a:schemeClr val="tx1"/>
                </a:solidFill>
                <a:latin typeface="+mn-lt"/>
                <a:ea typeface="+mn-ea"/>
                <a:cs typeface="+mn-cs"/>
              </a:rPr>
              <a:t>corrosive, toxic or flammable substances, retained pressure, hot condensate and steam. Do not</a:t>
            </a:r>
          </a:p>
          <a:p>
            <a:r>
              <a:rPr lang="en-AU" sz="1200" b="0" i="0" u="none" strike="noStrike" kern="1200" baseline="0" dirty="0" smtClean="0">
                <a:solidFill>
                  <a:schemeClr val="tx1"/>
                </a:solidFill>
                <a:latin typeface="+mn-lt"/>
                <a:ea typeface="+mn-ea"/>
                <a:cs typeface="+mn-cs"/>
              </a:rPr>
              <a:t>rely on an unproven or inconclusive isolation. Consider:</a:t>
            </a:r>
          </a:p>
          <a:p>
            <a:r>
              <a:rPr lang="en-AU" sz="1200" b="0" i="0" u="none" strike="noStrike" kern="1200" baseline="0" dirty="0" smtClean="0">
                <a:solidFill>
                  <a:schemeClr val="tx1"/>
                </a:solidFill>
                <a:latin typeface="+mn-lt"/>
                <a:ea typeface="+mn-ea"/>
                <a:cs typeface="+mn-cs"/>
              </a:rPr>
              <a:t>extending the isolation boundary</a:t>
            </a:r>
          </a:p>
          <a:p>
            <a:r>
              <a:rPr lang="en-AU" sz="1200" b="0" i="0" u="none" strike="noStrike" kern="1200" baseline="0" dirty="0" smtClean="0">
                <a:solidFill>
                  <a:schemeClr val="tx1"/>
                </a:solidFill>
                <a:latin typeface="+mn-lt"/>
                <a:ea typeface="+mn-ea"/>
                <a:cs typeface="+mn-cs"/>
              </a:rPr>
              <a:t>implementing additional controls</a:t>
            </a:r>
          </a:p>
          <a:p>
            <a:r>
              <a:rPr lang="en-AU" sz="1200" b="0" i="0" u="none" strike="noStrike" kern="1200" baseline="0" dirty="0" smtClean="0">
                <a:solidFill>
                  <a:schemeClr val="tx1"/>
                </a:solidFill>
                <a:latin typeface="+mn-lt"/>
                <a:ea typeface="+mn-ea"/>
                <a:cs typeface="+mn-cs"/>
              </a:rPr>
              <a:t>deferring the work until a shutdown.</a:t>
            </a:r>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18</a:t>
            </a:fld>
            <a:endParaRPr lang="en-AU"/>
          </a:p>
        </p:txBody>
      </p:sp>
    </p:spTree>
    <p:extLst>
      <p:ext uri="{BB962C8B-B14F-4D97-AF65-F5344CB8AC3E}">
        <p14:creationId xmlns:p14="http://schemas.microsoft.com/office/powerpoint/2010/main" val="2950396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AU" sz="1200" kern="1200" dirty="0" smtClean="0">
                <a:solidFill>
                  <a:schemeClr val="tx1"/>
                </a:solidFill>
                <a:effectLst/>
                <a:latin typeface="+mn-lt"/>
                <a:ea typeface="+mn-ea"/>
                <a:cs typeface="+mn-cs"/>
              </a:rPr>
              <a:t>The Environmental Division</a:t>
            </a:r>
            <a:r>
              <a:rPr lang="en-AU" sz="1200" kern="1200" baseline="0" dirty="0" smtClean="0">
                <a:solidFill>
                  <a:schemeClr val="tx1"/>
                </a:solidFill>
                <a:effectLst/>
                <a:latin typeface="+mn-lt"/>
                <a:ea typeface="+mn-ea"/>
                <a:cs typeface="+mn-cs"/>
              </a:rPr>
              <a:t> ca</a:t>
            </a:r>
            <a:r>
              <a:rPr lang="en-AU" sz="1200" kern="1200" dirty="0" smtClean="0">
                <a:solidFill>
                  <a:schemeClr val="tx1"/>
                </a:solidFill>
                <a:effectLst/>
                <a:latin typeface="+mn-lt"/>
                <a:ea typeface="+mn-ea"/>
                <a:cs typeface="+mn-cs"/>
              </a:rPr>
              <a:t>me across this site (following a complaint). </a:t>
            </a:r>
          </a:p>
          <a:p>
            <a:r>
              <a:rPr lang="en-AU" sz="1200" kern="1200" dirty="0" smtClean="0">
                <a:solidFill>
                  <a:schemeClr val="tx1"/>
                </a:solidFill>
                <a:effectLst/>
                <a:latin typeface="+mn-lt"/>
                <a:ea typeface="+mn-ea"/>
                <a:cs typeface="+mn-cs"/>
              </a:rPr>
              <a:t>A Mining Proposal was in place – but only for mining costeans. However the photos indicates that substantial mining is occurring.</a:t>
            </a:r>
          </a:p>
          <a:p>
            <a:endParaRPr lang="en-AU" sz="1200" kern="1200" dirty="0" smtClean="0">
              <a:solidFill>
                <a:schemeClr val="tx1"/>
              </a:solidFill>
              <a:effectLst/>
              <a:latin typeface="+mn-lt"/>
              <a:ea typeface="+mn-ea"/>
              <a:cs typeface="+mn-cs"/>
            </a:endParaRPr>
          </a:p>
          <a:p>
            <a:r>
              <a:rPr lang="en-AU" sz="1200" b="0" i="0" u="none" strike="noStrike" kern="1200" baseline="0" dirty="0" smtClean="0">
                <a:solidFill>
                  <a:schemeClr val="tx1"/>
                </a:solidFill>
                <a:latin typeface="+mn-lt"/>
                <a:ea typeface="+mn-ea"/>
                <a:cs typeface="+mn-cs"/>
              </a:rPr>
              <a:t>Previous mining activities have been undertaken at the site which ceased in the 1980s. </a:t>
            </a:r>
          </a:p>
          <a:p>
            <a:r>
              <a:rPr lang="en-AU" sz="1200" b="0" i="0" u="none" strike="noStrike" kern="1200" baseline="0" dirty="0" smtClean="0">
                <a:solidFill>
                  <a:schemeClr val="tx1"/>
                </a:solidFill>
                <a:latin typeface="+mn-lt"/>
                <a:ea typeface="+mn-ea"/>
                <a:cs typeface="+mn-cs"/>
              </a:rPr>
              <a:t>A low impact mining proposal was approved on 9 July 2010 and was for the filling of old costeans and burial of rubbish and also the creation of two new costeans for emerald mining.</a:t>
            </a:r>
          </a:p>
          <a:p>
            <a:endParaRPr lang="en-AU" sz="1200" b="0" i="0" u="none" strike="noStrike" kern="1200" baseline="0" dirty="0" smtClean="0">
              <a:solidFill>
                <a:schemeClr val="tx1"/>
              </a:solidFill>
              <a:effectLst/>
              <a:latin typeface="+mn-lt"/>
              <a:ea typeface="+mn-ea"/>
              <a:cs typeface="+mn-cs"/>
            </a:endParaRPr>
          </a:p>
          <a:p>
            <a:r>
              <a:rPr lang="en-AU" sz="1200" b="0" i="0" u="none" strike="noStrike" kern="1200" baseline="0" dirty="0" smtClean="0">
                <a:solidFill>
                  <a:schemeClr val="tx1"/>
                </a:solidFill>
                <a:latin typeface="+mn-lt"/>
                <a:ea typeface="+mn-ea"/>
                <a:cs typeface="+mn-cs"/>
              </a:rPr>
              <a:t>It was also noted that the approved mining proposal did not include an alluvial wet plant as part of the activities. An old cement truck is currently being used to process material from the costeaning and a new Programme of Work-Prospecting application should be submitted to ensure that this activity is in accordance with approvals.</a:t>
            </a:r>
          </a:p>
          <a:p>
            <a:endParaRPr lang="en-AU" sz="1200" b="0" i="0" u="none" strike="noStrike" kern="1200" baseline="0" dirty="0" smtClean="0">
              <a:solidFill>
                <a:schemeClr val="tx1"/>
              </a:solidFill>
              <a:effectLst/>
              <a:latin typeface="+mn-lt"/>
              <a:ea typeface="+mn-ea"/>
              <a:cs typeface="+mn-cs"/>
            </a:endParaRPr>
          </a:p>
          <a:p>
            <a:r>
              <a:rPr lang="en-AU" sz="1200" b="0" i="0" u="none" strike="noStrike" kern="1200" baseline="0" dirty="0" smtClean="0">
                <a:solidFill>
                  <a:schemeClr val="tx1"/>
                </a:solidFill>
                <a:latin typeface="+mn-lt"/>
                <a:ea typeface="+mn-ea"/>
                <a:cs typeface="+mn-cs"/>
              </a:rPr>
              <a:t>The approved low impact mining proposal is for the disposal of rubbish on site and the creation of two additional costeans. The mining proposal approved the disturbance of 0.33 hectares of vegetation. The inspectors captured the areas of</a:t>
            </a:r>
          </a:p>
          <a:p>
            <a:r>
              <a:rPr lang="en-AU" sz="1200" b="0" i="0" u="none" strike="noStrike" kern="1200" baseline="0" dirty="0" smtClean="0">
                <a:solidFill>
                  <a:schemeClr val="tx1"/>
                </a:solidFill>
                <a:latin typeface="+mn-lt"/>
                <a:ea typeface="+mn-ea"/>
                <a:cs typeface="+mn-cs"/>
              </a:rPr>
              <a:t>disturbances around the current workings and there is approximately 1.3 hectares of disturbance around the current camp and stockpile area. The mining proposal indicated that the old camp and rubbish on the site would be removed or buried to clean up the area. </a:t>
            </a:r>
          </a:p>
          <a:p>
            <a:r>
              <a:rPr lang="en-AU" sz="1200" b="0" i="0" u="none" strike="noStrike" kern="1200" baseline="0" dirty="0" smtClean="0">
                <a:solidFill>
                  <a:schemeClr val="tx1"/>
                </a:solidFill>
                <a:latin typeface="+mn-lt"/>
                <a:ea typeface="+mn-ea"/>
                <a:cs typeface="+mn-cs"/>
              </a:rPr>
              <a:t>The inspectors noted that there is still a camp and a lot of rubbish present on site, most of which looks like it has been there for many years. Rubbish on site needs to be removed and disposed of in an appropriate manner. </a:t>
            </a:r>
          </a:p>
          <a:p>
            <a:r>
              <a:rPr lang="en-AU" sz="1200" b="0" i="0" u="none" strike="noStrike" kern="1200" baseline="0" dirty="0" smtClean="0">
                <a:solidFill>
                  <a:schemeClr val="tx1"/>
                </a:solidFill>
                <a:latin typeface="+mn-lt"/>
                <a:ea typeface="+mn-ea"/>
                <a:cs typeface="+mn-cs"/>
              </a:rPr>
              <a:t>The inspectors observed one costean that is actively being excavated. This costean is quite deep at certain points (the inspectors estimate that it would be greater than 10 metres below the surface) and does not contain any barriers to stop people or animals from falling in. There are no egress points and any person or animal that fell in would not be able to walk out. A commitment was made as part of the mining proposal that fauna egress ramps would be provided from excavations to allow for fauna to escape prior to backfilling. Egress ramps need to be created for this costean. The back of an old cement truck is currently being used to process the material being excavated from the costean. It was observed that fines material from the processing was running off into the surrounding vegetation. A sediment trap should be created to capture any material and stop it flowing freely into the environment. It is also noted that on the low impact mining operation form that was approved for this project, it was indicated that an alluvial wet plant would not be part of the proposed activities. Therefore, this processing was not approved by this mining proposal. A Project management Plan needs to be submitted to the State Mining Engineer.  </a:t>
            </a:r>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19</a:t>
            </a:fld>
            <a:endParaRPr lang="en-AU"/>
          </a:p>
        </p:txBody>
      </p:sp>
    </p:spTree>
    <p:extLst>
      <p:ext uri="{BB962C8B-B14F-4D97-AF65-F5344CB8AC3E}">
        <p14:creationId xmlns:p14="http://schemas.microsoft.com/office/powerpoint/2010/main" val="664844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complaint regarding underground operation without a PMP and a dodgy winch was followed up by inspectors on Friday 23 March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 Davit lifting frame and combination of an electric hoist and compressed air hoist arrangement was installed and available to lift a 40 kg load was observed at a underground operation. The underground operation consists of a 12 metre shaft and level development operated by one individual who occasionally has assistance from another individual to operate the surface hoist raising the broken ore in a site manufactured bucket.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Major Risks need to be assessed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 </a:t>
            </a:r>
            <a:r>
              <a:rPr lang="en-AU" sz="1200" b="1" i="0" u="none" strike="noStrike" kern="1200" baseline="0" dirty="0" smtClean="0">
                <a:solidFill>
                  <a:schemeClr val="tx1"/>
                </a:solidFill>
                <a:latin typeface="+mn-lt"/>
                <a:ea typeface="+mn-ea"/>
                <a:cs typeface="+mn-cs"/>
              </a:rPr>
              <a:t>Mines Safety Significant Incident Report No. 157 </a:t>
            </a:r>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Work platform struck by skip and dislodged into shaft </a:t>
            </a:r>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Incident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At an underground mine, routine non-destructive testing (NDT) of a skip conveyance rope was being conducted from a work platform placed across the skip compartment at the shaft brace. The NDT instrument was located on the platform and installed around the rope. The platform was fabricated from steel and weighed about 900 kg. </a:t>
            </a:r>
          </a:p>
          <a:p>
            <a:r>
              <a:rPr lang="en-AU" sz="1200" b="0" i="0" u="none" strike="noStrike" kern="1200" baseline="0" dirty="0" smtClean="0">
                <a:solidFill>
                  <a:schemeClr val="tx1"/>
                </a:solidFill>
                <a:latin typeface="+mn-lt"/>
                <a:ea typeface="+mn-ea"/>
                <a:cs typeface="+mn-cs"/>
              </a:rPr>
              <a:t>While conducting the test, the conveyance was lowered to the bottom of the shaft as per the procedure outlined in the task risk assessment. A decision was made to conduct another test, and the winder driver was instructed to bring the skip to the surface in readiness for another test run. </a:t>
            </a:r>
          </a:p>
          <a:p>
            <a:r>
              <a:rPr lang="en-AU" sz="1200" b="0" i="0" u="none" strike="noStrike" kern="1200" baseline="0" dirty="0" smtClean="0">
                <a:solidFill>
                  <a:schemeClr val="tx1"/>
                </a:solidFill>
                <a:latin typeface="+mn-lt"/>
                <a:ea typeface="+mn-ea"/>
                <a:cs typeface="+mn-cs"/>
              </a:rPr>
              <a:t>As the skip was brought to the surface, the rope attachments struck and dislodged the platform, which fell 4 metres into the shaft before coming to rest when it wedged between the skip and shaft furniture. </a:t>
            </a:r>
          </a:p>
          <a:p>
            <a:r>
              <a:rPr lang="en-AU" sz="1200" b="0" i="0" u="none" strike="noStrike" kern="1200" baseline="0" dirty="0" smtClean="0">
                <a:solidFill>
                  <a:schemeClr val="tx1"/>
                </a:solidFill>
                <a:latin typeface="+mn-lt"/>
                <a:ea typeface="+mn-ea"/>
                <a:cs typeface="+mn-cs"/>
              </a:rPr>
              <a:t>No injuries and minimal actual damage were sustained. However, had the platform fallen to the bottom of the shaft (1000 m), the consequences could have been more serious, including serious injury to persons and major disruption to winding operations. </a:t>
            </a:r>
          </a:p>
          <a:p>
            <a:r>
              <a:rPr lang="en-AU" sz="1200" b="1" i="0" u="none" strike="noStrike" kern="1200" baseline="0" dirty="0" smtClean="0">
                <a:solidFill>
                  <a:schemeClr val="tx1"/>
                </a:solidFill>
                <a:latin typeface="+mn-lt"/>
                <a:ea typeface="+mn-ea"/>
                <a:cs typeface="+mn-cs"/>
              </a:rPr>
              <a:t>Immediate causes and contributory factors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platform was dislodged into the shaft when it was inadvertently struck by the skip being brought to the surface. The method of securing the platform in place did not prevent it from falling into the shaft. </a:t>
            </a:r>
          </a:p>
          <a:p>
            <a:r>
              <a:rPr lang="en-AU" sz="1200" b="0" i="0" u="none" strike="noStrike" kern="1200" baseline="0" dirty="0" smtClean="0">
                <a:solidFill>
                  <a:schemeClr val="tx1"/>
                </a:solidFill>
                <a:latin typeface="+mn-lt"/>
                <a:ea typeface="+mn-ea"/>
                <a:cs typeface="+mn-cs"/>
              </a:rPr>
              <a:t>There was no standard procedure for this routine task. Risks were identified using a task risk assessment process and form. </a:t>
            </a:r>
          </a:p>
          <a:p>
            <a:r>
              <a:rPr lang="en-AU" sz="1200" b="0" i="0" u="none" strike="noStrike" kern="1200" baseline="0" dirty="0" smtClean="0">
                <a:solidFill>
                  <a:schemeClr val="tx1"/>
                </a:solidFill>
                <a:latin typeface="+mn-lt"/>
                <a:ea typeface="+mn-ea"/>
                <a:cs typeface="+mn-cs"/>
              </a:rPr>
              <a:t>The risk assessment and change management processes for the task were inadequate — not all risks were identified; the actual task sequence was different to the planned sequence; and not everyone involved in the task signed onto the original task risk assessment. When the task was modified, the task risk assessment was not reviewed and, as a consequence, controls were not put into place to manage the new risks associated with raising the conveyance with the platform covering the shaft brace. </a:t>
            </a:r>
          </a:p>
          <a:p>
            <a:r>
              <a:rPr lang="en-AU" sz="1200" b="0" i="0" u="none" strike="noStrike" kern="1200" baseline="0" dirty="0" smtClean="0">
                <a:solidFill>
                  <a:schemeClr val="tx1"/>
                </a:solidFill>
                <a:latin typeface="+mn-lt"/>
                <a:ea typeface="+mn-ea"/>
                <a:cs typeface="+mn-cs"/>
              </a:rPr>
              <a:t>Communication between the personnel conducting the NDT and the winder driver was inadequate. The winder driver was not informed that the platform was still in place, and the skip was raised faster than normal with a platform in position. </a:t>
            </a:r>
          </a:p>
          <a:p>
            <a:r>
              <a:rPr lang="en-AU" sz="1200" b="0" i="0" u="none" strike="noStrike" kern="1200" baseline="0" dirty="0" smtClean="0">
                <a:solidFill>
                  <a:schemeClr val="tx1"/>
                </a:solidFill>
                <a:latin typeface="+mn-lt"/>
                <a:ea typeface="+mn-ea"/>
                <a:cs typeface="+mn-cs"/>
              </a:rPr>
              <a:t>Detection and protection systems or devices to alert the winder driver that a platform was installed or to limit hoisting speed were not in place or were inadequate. A closed circuit television (CCTV) monitor showing a view of the shaft brace area was available in the winder room but not easily viewed by the winder driver when operating the winder. </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Comments and preventative actions </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To avoid a recurrence of this type of incident, the following actions should be implemented. </a:t>
            </a:r>
          </a:p>
          <a:p>
            <a:r>
              <a:rPr lang="en-AU" sz="1200" b="0" i="0" u="none" strike="noStrike" kern="1200" baseline="0" dirty="0" smtClean="0">
                <a:solidFill>
                  <a:schemeClr val="tx1"/>
                </a:solidFill>
                <a:latin typeface="+mn-lt"/>
                <a:ea typeface="+mn-ea"/>
                <a:cs typeface="+mn-cs"/>
              </a:rPr>
              <a:t>Ensure formal risk assessment is conducted for tasks involving the use of platforms in and around shafts. The scope of the risk assessment should consider all activities involved in the life cycle of the task, including installation and removal of the platform. The risk assessment team should contain persons involved in the task, including contractors. </a:t>
            </a:r>
          </a:p>
          <a:p>
            <a:endParaRPr lang="en-AU" sz="1200" b="0" i="0" u="none" strike="noStrike" kern="1200" baseline="0" dirty="0" smtClean="0">
              <a:solidFill>
                <a:schemeClr val="tx1"/>
              </a:solidFill>
              <a:latin typeface="+mn-lt"/>
              <a:ea typeface="+mn-ea"/>
              <a:cs typeface="+mn-cs"/>
            </a:endParaRP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When a platform is used in a shaft, it should be secured to prevent it falling into the shaft due to inadvertent contact or other means of failure. A platform should be properly designed, constructed and installed to be fit for purpose and minimise risk of harm to persons, considering operational and environmental factors. </a:t>
            </a:r>
          </a:p>
          <a:p>
            <a:r>
              <a:rPr lang="en-AU" sz="1200" b="0" i="0" u="none" strike="noStrike" kern="1200" baseline="0" dirty="0" smtClean="0">
                <a:solidFill>
                  <a:schemeClr val="tx1"/>
                </a:solidFill>
                <a:latin typeface="+mn-lt"/>
                <a:ea typeface="+mn-ea"/>
                <a:cs typeface="+mn-cs"/>
              </a:rPr>
              <a:t>Appropriate detection and protection devices should be considered based on the risk assessment. This may include warning devices when platforms are installed, speed limiting devices and CCTV monitors. Ergonomic factors need to be considered when designing the layout of visual displays and instrumentation. </a:t>
            </a:r>
          </a:p>
          <a:p>
            <a:r>
              <a:rPr lang="en-AU" sz="1200" b="0" i="0" u="none" strike="noStrike" kern="1200" baseline="0" dirty="0" smtClean="0">
                <a:solidFill>
                  <a:schemeClr val="tx1"/>
                </a:solidFill>
                <a:latin typeface="+mn-lt"/>
                <a:ea typeface="+mn-ea"/>
                <a:cs typeface="+mn-cs"/>
              </a:rPr>
              <a:t>Rigorous change management procedures and practices need to be established outlining actions to be taken when tasks are modified, including review of risk assessment and required authorisations. </a:t>
            </a:r>
          </a:p>
          <a:p>
            <a:r>
              <a:rPr lang="en-AU" sz="1200" b="0" i="0" u="none" strike="noStrike" kern="1200" baseline="0" dirty="0" smtClean="0">
                <a:solidFill>
                  <a:schemeClr val="tx1"/>
                </a:solidFill>
                <a:latin typeface="+mn-lt"/>
                <a:ea typeface="+mn-ea"/>
                <a:cs typeface="+mn-cs"/>
              </a:rPr>
              <a:t>Appropriate documentation must be prepared outlining safe work procedures and controls to manage the risks associated with the task. All personnel involved in the task, including contractors and the winder or hoist driver, need to be properly trained and instructed in the performance of the task. </a:t>
            </a:r>
          </a:p>
          <a:p>
            <a:r>
              <a:rPr lang="en-AU" sz="1200" b="0" i="0" u="none" strike="noStrike" kern="1200" baseline="0" dirty="0" smtClean="0">
                <a:solidFill>
                  <a:schemeClr val="tx1"/>
                </a:solidFill>
                <a:latin typeface="+mn-lt"/>
                <a:ea typeface="+mn-ea"/>
                <a:cs typeface="+mn-cs"/>
              </a:rPr>
              <a:t>Communication methods need to be established to ensure that all personnel understand the task and any instructions given during the task, including during an emergency situation. If a stage or any other object is placed in the shaft affecting the winding path, an entry should be made in the winding engine log book maintained under regulation 11.8 of the Mines Safety and Inspection Regulations 1995. Should there be any doubt then personnel should not proceed with the task until clarification is obtained from appropriate personnel or authority. </a:t>
            </a:r>
          </a:p>
          <a:p>
            <a:r>
              <a:rPr lang="en-AU" sz="1200" b="0" i="0" u="none" strike="noStrike" kern="1200" baseline="0" dirty="0" smtClean="0">
                <a:solidFill>
                  <a:schemeClr val="tx1"/>
                </a:solidFill>
                <a:latin typeface="+mn-lt"/>
                <a:ea typeface="+mn-ea"/>
                <a:cs typeface="+mn-cs"/>
              </a:rPr>
              <a:t>Adequate supervision is required for such high risk tasks to ensure proper task allocation and instruction, job planning and monitoring of performance. </a:t>
            </a:r>
          </a:p>
          <a:p>
            <a:r>
              <a:rPr lang="en-AU" sz="1200" b="0" i="0" u="none" strike="noStrike" kern="1200" baseline="0" dirty="0" smtClean="0">
                <a:solidFill>
                  <a:schemeClr val="tx1"/>
                </a:solidFill>
                <a:latin typeface="+mn-lt"/>
                <a:ea typeface="+mn-ea"/>
                <a:cs typeface="+mn-cs"/>
              </a:rPr>
              <a:t>Where work is undertaken that could result in an object falling into a shaft, precautionary measures and controls should be in place to ensure the safety of persons working below (e.g. at or near shaft plats). These may include physical barriers, warning signage, temporary suspension of man-riding, and consideration of risks and interactions during job planning. </a:t>
            </a: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20</a:t>
            </a:fld>
            <a:endParaRPr lang="en-AU"/>
          </a:p>
        </p:txBody>
      </p:sp>
    </p:spTree>
    <p:extLst>
      <p:ext uri="{BB962C8B-B14F-4D97-AF65-F5344CB8AC3E}">
        <p14:creationId xmlns:p14="http://schemas.microsoft.com/office/powerpoint/2010/main" val="323992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smtClean="0"/>
              <a:t>Major Risks need to be assessed to prevent significant</a:t>
            </a:r>
            <a:r>
              <a:rPr lang="en-AU" b="1" baseline="0" dirty="0" smtClean="0"/>
              <a:t> incident:</a:t>
            </a:r>
            <a:r>
              <a:rPr lang="en-AU" b="1" dirty="0" smtClean="0"/>
              <a:t> </a:t>
            </a:r>
          </a:p>
          <a:p>
            <a:endParaRPr lang="en-AU" sz="1200" b="1" i="0" u="none" strike="noStrike" kern="1200" baseline="0" dirty="0" smtClean="0">
              <a:solidFill>
                <a:schemeClr val="tx1"/>
              </a:solidFill>
              <a:latin typeface="+mn-lt"/>
              <a:ea typeface="+mn-ea"/>
              <a:cs typeface="+mn-cs"/>
            </a:endParaRPr>
          </a:p>
          <a:p>
            <a:endParaRPr lang="en-AU" sz="1200" b="1"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SIGNIFICANT INCIDENT REPORT NO. 12</a:t>
            </a:r>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SLOPE FAILURE – OPEN PIT MINE</a:t>
            </a:r>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INCIDENT</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A slope failure involving an estimated 270,000 tonnes of rock occurred recently in an open pit mine. The slope in which the failure occurred had been extensively cable bolted. The failure buried machinery valued at approximately $400,000 and effectively destroyed the main haul road to the pit. The failure occurred without apparent warning and lasted approximately one minute. Although pit personnel were not injured, a haul pack operator and driller were fortunate to escape injury.</a:t>
            </a:r>
          </a:p>
          <a:p>
            <a:r>
              <a:rPr lang="en-AU" sz="1200" b="1" i="0" u="none" strike="noStrike" kern="1200" baseline="0" dirty="0" smtClean="0">
                <a:solidFill>
                  <a:schemeClr val="tx1"/>
                </a:solidFill>
                <a:latin typeface="+mn-lt"/>
                <a:ea typeface="+mn-ea"/>
                <a:cs typeface="+mn-cs"/>
              </a:rPr>
              <a:t>COMMENTS AND RECOMMENDATIONS</a:t>
            </a:r>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The cause of the failure is being investigated but initial indications are that a 'toppling' rather than circular or planar failure mechanism was involved. Pit operators are reminded that evidence of slope instability should be looked for on a routine basis. The most common signs of instability are tension cracks developing around the pit edge, on haul-roads or on berms. Monitoring of the rate of opening of these tension cracks usually gives sufficient warning of a pending slope failure to allow personnel and equipment to be withdrawn from the immediate area. It is strongly recommended that pit edges and berms be thoroughly and routinely inspected twice daily for signs of instability. Monitoring of tension crack widths should be instituted as soon as they are detected and appropriate actions taken to eliminate any risk of injury to personnel should wall failure occur.</a:t>
            </a:r>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21</a:t>
            </a:fld>
            <a:endParaRPr lang="en-AU"/>
          </a:p>
        </p:txBody>
      </p:sp>
    </p:spTree>
    <p:extLst>
      <p:ext uri="{BB962C8B-B14F-4D97-AF65-F5344CB8AC3E}">
        <p14:creationId xmlns:p14="http://schemas.microsoft.com/office/powerpoint/2010/main" val="2206634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Name of the Mine.</a:t>
            </a:r>
            <a:r>
              <a:rPr lang="en-AU" baseline="0" dirty="0" smtClean="0"/>
              <a:t> Location Number of tenements – Name of Principle employer – Address – Mining Operations Affected – Date of commencement</a:t>
            </a:r>
          </a:p>
          <a:p>
            <a:r>
              <a:rPr lang="en-AU" baseline="0" dirty="0" smtClean="0"/>
              <a:t>Number of persons employed during construction – Operations – Expected duration of mining Operations</a:t>
            </a:r>
          </a:p>
          <a:p>
            <a:r>
              <a:rPr lang="en-AU" baseline="0" dirty="0" smtClean="0"/>
              <a:t>Underground – open pit – Treatment plant – Smelter Refinery – Dredge - </a:t>
            </a:r>
          </a:p>
          <a:p>
            <a:endParaRPr lang="en-AU" baseline="0" dirty="0" smtClean="0"/>
          </a:p>
          <a:p>
            <a:endParaRPr lang="en-AU" dirty="0" smtClean="0"/>
          </a:p>
        </p:txBody>
      </p:sp>
      <p:sp>
        <p:nvSpPr>
          <p:cNvPr id="4" name="Slide Number Placeholder 3"/>
          <p:cNvSpPr>
            <a:spLocks noGrp="1"/>
          </p:cNvSpPr>
          <p:nvPr>
            <p:ph type="sldNum" sz="quarter" idx="10"/>
          </p:nvPr>
        </p:nvSpPr>
        <p:spPr/>
        <p:txBody>
          <a:bodyPr/>
          <a:lstStyle/>
          <a:p>
            <a:fld id="{3D52654A-4014-48F3-AE6E-2E4B4AE12023}" type="slidenum">
              <a:rPr lang="en-AU" smtClean="0"/>
              <a:t>22</a:t>
            </a:fld>
            <a:endParaRPr lang="en-AU"/>
          </a:p>
        </p:txBody>
      </p:sp>
    </p:spTree>
    <p:extLst>
      <p:ext uri="{BB962C8B-B14F-4D97-AF65-F5344CB8AC3E}">
        <p14:creationId xmlns:p14="http://schemas.microsoft.com/office/powerpoint/2010/main" val="31820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09679B7-217F-461E-8C46-624B77FF316E}" type="slidenum">
              <a:rPr lang="en-AU" smtClean="0"/>
              <a:t>2</a:t>
            </a:fld>
            <a:endParaRPr lang="en-AU" dirty="0"/>
          </a:p>
        </p:txBody>
      </p:sp>
    </p:spTree>
    <p:extLst>
      <p:ext uri="{BB962C8B-B14F-4D97-AF65-F5344CB8AC3E}">
        <p14:creationId xmlns:p14="http://schemas.microsoft.com/office/powerpoint/2010/main" val="3342453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Open pit operations layout – Underground layout – Access to underground workings</a:t>
            </a:r>
          </a:p>
          <a:p>
            <a:r>
              <a:rPr lang="en-AU" dirty="0" smtClean="0"/>
              <a:t>Suitable scale – Mine layout shown – other facilities shown – Tenement boundaries shown – National grid relationship</a:t>
            </a:r>
            <a:r>
              <a:rPr lang="en-AU" baseline="0" dirty="0" smtClean="0"/>
              <a:t> shown – RL datum shown</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23</a:t>
            </a:fld>
            <a:endParaRPr lang="en-AU"/>
          </a:p>
        </p:txBody>
      </p:sp>
    </p:spTree>
    <p:extLst>
      <p:ext uri="{BB962C8B-B14F-4D97-AF65-F5344CB8AC3E}">
        <p14:creationId xmlns:p14="http://schemas.microsoft.com/office/powerpoint/2010/main" val="3883432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U" dirty="0" smtClean="0"/>
              <a:t>The PMP will remain as incomplete until</a:t>
            </a:r>
            <a:r>
              <a:rPr lang="en-AU" baseline="0" dirty="0" smtClean="0"/>
              <a:t> the proponent has submitted. Once submitted the PMP can no longer be amended. </a:t>
            </a:r>
            <a:r>
              <a:rPr lang="en-AU" b="1" baseline="0" dirty="0" smtClean="0"/>
              <a:t>The proponent entering the PMP is the only user who can view the PMP</a:t>
            </a:r>
          </a:p>
          <a:p>
            <a:pPr marL="228600" indent="-228600">
              <a:buAutoNum type="arabicPeriod"/>
            </a:pPr>
            <a:r>
              <a:rPr lang="en-AU" baseline="0" dirty="0" smtClean="0"/>
              <a:t>When the PMP is submitted an alert is sent to the inspectors that have been given access to see those alerts. One of these inspectors will take ownership of the PMP </a:t>
            </a:r>
            <a:r>
              <a:rPr lang="en-AU" b="1" baseline="0" dirty="0" smtClean="0"/>
              <a:t>(Role of manager)</a:t>
            </a:r>
          </a:p>
          <a:p>
            <a:pPr marL="228600" indent="-228600">
              <a:buAutoNum type="arabicPeriod"/>
            </a:pPr>
            <a:r>
              <a:rPr lang="en-AU" baseline="0" dirty="0" smtClean="0"/>
              <a:t>The manager assigns the assessment to various inspectors depending on the speciality of the assessment required. The inspectors with a role of QA will be available to be selected for the assessment</a:t>
            </a:r>
          </a:p>
          <a:p>
            <a:pPr marL="228600" indent="-228600">
              <a:buAutoNum type="arabicPeriod"/>
            </a:pPr>
            <a:r>
              <a:rPr lang="en-AU" baseline="0" dirty="0" smtClean="0"/>
              <a:t>The QA inspectors approve or reject the assessment</a:t>
            </a:r>
          </a:p>
          <a:p>
            <a:pPr marL="228600" indent="-228600">
              <a:buAutoNum type="arabicPeriod"/>
            </a:pPr>
            <a:r>
              <a:rPr lang="en-AU" baseline="0" dirty="0" smtClean="0"/>
              <a:t>The manager (owner) then accepts or rejects the PMP</a:t>
            </a:r>
          </a:p>
          <a:p>
            <a:pPr marL="228600" indent="-228600">
              <a:buAutoNum type="arabicPeriod"/>
            </a:pPr>
            <a:r>
              <a:rPr lang="en-AU" baseline="0" dirty="0" smtClean="0"/>
              <a:t>The PMP is then accepted or rejected by the SME (State Mining Engineer)</a:t>
            </a: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24</a:t>
            </a:fld>
            <a:endParaRPr lang="en-AU"/>
          </a:p>
        </p:txBody>
      </p:sp>
    </p:spTree>
    <p:extLst>
      <p:ext uri="{BB962C8B-B14F-4D97-AF65-F5344CB8AC3E}">
        <p14:creationId xmlns:p14="http://schemas.microsoft.com/office/powerpoint/2010/main" val="1042469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smtClean="0"/>
              <a:t>Flow chart outlines steps in MSB review process.</a:t>
            </a:r>
          </a:p>
          <a:p>
            <a:pPr marL="0" indent="0">
              <a:buNone/>
            </a:pPr>
            <a:r>
              <a:rPr lang="en-AU" dirty="0" smtClean="0"/>
              <a:t>PMP may be assessed by one or several inspectors.</a:t>
            </a:r>
          </a:p>
          <a:p>
            <a:pPr marL="0" indent="0">
              <a:buNone/>
            </a:pPr>
            <a:r>
              <a:rPr lang="en-AU" dirty="0" smtClean="0"/>
              <a:t>Inspectors ensuring required information is supplied and adequate.</a:t>
            </a:r>
          </a:p>
          <a:p>
            <a:pPr marL="0" indent="0">
              <a:buNone/>
            </a:pPr>
            <a:r>
              <a:rPr lang="en-AU" dirty="0" smtClean="0"/>
              <a:t>Internal target of 30 working days to review and approved PMPs.</a:t>
            </a:r>
          </a:p>
          <a:p>
            <a:pPr marL="0" indent="0">
              <a:buNone/>
            </a:pPr>
            <a:r>
              <a:rPr lang="en-AU" dirty="0" smtClean="0"/>
              <a:t>May request further information in which case assessment clock will stop.</a:t>
            </a:r>
          </a:p>
          <a:p>
            <a:pPr marL="0" indent="0">
              <a:buNone/>
            </a:pPr>
            <a:r>
              <a:rPr lang="en-AU" dirty="0" smtClean="0"/>
              <a:t>Result of review process is recommendation on approval of commencement of operations by SME</a:t>
            </a:r>
          </a:p>
          <a:p>
            <a:pPr marL="0" indent="0">
              <a:buNone/>
            </a:pPr>
            <a:endParaRPr lang="en-AU" dirty="0" smtClean="0"/>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25</a:t>
            </a:fld>
            <a:endParaRPr lang="en-AU"/>
          </a:p>
        </p:txBody>
      </p:sp>
    </p:spTree>
    <p:extLst>
      <p:ext uri="{BB962C8B-B14F-4D97-AF65-F5344CB8AC3E}">
        <p14:creationId xmlns:p14="http://schemas.microsoft.com/office/powerpoint/2010/main" val="428626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94209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Mining Act 1978 (the Mining Act) and</a:t>
            </a:r>
            <a:r>
              <a:rPr lang="en-AU" sz="1200" kern="1200" baseline="0" dirty="0" smtClean="0">
                <a:solidFill>
                  <a:schemeClr val="tx1"/>
                </a:solidFill>
                <a:effectLst/>
                <a:latin typeface="+mn-lt"/>
                <a:ea typeface="+mn-ea"/>
                <a:cs typeface="+mn-cs"/>
              </a:rPr>
              <a:t> Mining Regulation 1981 </a:t>
            </a:r>
            <a:r>
              <a:rPr lang="en-AU" sz="1200" kern="1200" dirty="0" smtClean="0">
                <a:solidFill>
                  <a:schemeClr val="tx1"/>
                </a:solidFill>
                <a:effectLst/>
                <a:latin typeface="+mn-lt"/>
                <a:ea typeface="+mn-ea"/>
                <a:cs typeface="+mn-cs"/>
              </a:rPr>
              <a:t>outlines the law as it relates to Mining, </a:t>
            </a:r>
            <a:r>
              <a:rPr lang="en-AU" dirty="0" smtClean="0"/>
              <a:t>Mineral Title</a:t>
            </a:r>
            <a:r>
              <a:rPr lang="en-AU" baseline="0" dirty="0" smtClean="0"/>
              <a:t>s, Royalties and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Mineral titles</a:t>
            </a:r>
            <a:r>
              <a:rPr lang="en-AU" sz="1200" b="0" i="0" u="none" strike="noStrike" kern="1200" baseline="0" dirty="0" smtClean="0">
                <a:solidFill>
                  <a:schemeClr val="tx1"/>
                </a:solidFill>
                <a:latin typeface="+mn-lt"/>
                <a:ea typeface="+mn-ea"/>
                <a:cs typeface="+mn-cs"/>
              </a:rPr>
              <a:t> </a:t>
            </a:r>
            <a:r>
              <a:rPr lang="en-AU" sz="1200" b="1" kern="1200" dirty="0" smtClean="0">
                <a:solidFill>
                  <a:schemeClr val="tx1"/>
                </a:solidFill>
                <a:effectLst/>
                <a:latin typeface="+mn-lt"/>
                <a:ea typeface="+mn-ea"/>
                <a:cs typeface="+mn-cs"/>
              </a:rPr>
              <a:t>Division- </a:t>
            </a:r>
            <a:r>
              <a:rPr lang="en-AU" sz="1200" b="0" i="0" u="none" strike="noStrike" kern="1200" baseline="0" dirty="0" smtClean="0">
                <a:solidFill>
                  <a:schemeClr val="tx1"/>
                </a:solidFill>
                <a:latin typeface="+mn-lt"/>
                <a:ea typeface="+mn-ea"/>
                <a:cs typeface="+mn-cs"/>
              </a:rPr>
              <a:t> administers all mineral tenements in Western Australia and maintains title registry systems. This includes State exploration and mining tenement and online mapping system Mineral Titles Online, as well as </a:t>
            </a:r>
            <a:r>
              <a:rPr lang="en-AU" sz="1200" b="0" i="0" u="none" strike="noStrike" kern="1200" baseline="0" dirty="0" err="1" smtClean="0">
                <a:solidFill>
                  <a:schemeClr val="tx1"/>
                </a:solidFill>
                <a:latin typeface="+mn-lt"/>
                <a:ea typeface="+mn-ea"/>
                <a:cs typeface="+mn-cs"/>
              </a:rPr>
              <a:t>Tengraph</a:t>
            </a:r>
            <a:r>
              <a:rPr lang="en-AU" sz="1200" b="0" i="0" u="none" strike="noStrike" kern="1200" baseline="0" dirty="0" smtClean="0">
                <a:solidFill>
                  <a:schemeClr val="tx1"/>
                </a:solidFill>
                <a:latin typeface="+mn-lt"/>
                <a:ea typeface="+mn-ea"/>
                <a:cs typeface="+mn-cs"/>
              </a:rPr>
              <a:t> Online – which displays the position of mineral tenements in relation to other land information. </a:t>
            </a:r>
            <a:endParaRPr lang="en-AU"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Royalties Division - </a:t>
            </a:r>
            <a:r>
              <a:rPr lang="en-AU" sz="1200" kern="1200" dirty="0" smtClean="0">
                <a:solidFill>
                  <a:schemeClr val="tx1"/>
                </a:solidFill>
                <a:latin typeface="+mn-lt"/>
                <a:ea typeface="+mn-ea"/>
                <a:cs typeface="+mn-cs"/>
              </a:rPr>
              <a:t>assesses</a:t>
            </a:r>
            <a:r>
              <a:rPr lang="en-AU" sz="1200" b="1" kern="1200" dirty="0" smtClean="0">
                <a:solidFill>
                  <a:schemeClr val="tx1"/>
                </a:solidFill>
                <a:effectLst/>
                <a:latin typeface="+mn-lt"/>
                <a:ea typeface="+mn-ea"/>
                <a:cs typeface="+mn-cs"/>
              </a:rPr>
              <a:t> </a:t>
            </a:r>
            <a:r>
              <a:rPr lang="en-AU" dirty="0" smtClean="0"/>
              <a:t>Mineral resources that are owned by the community and a royalty is a purchase price for the resource. The community expects a fair return for the loss of its non-renewable mineral resources. A key aspect to Western Australia’s low sovereign risk status is its royalty system which provides industry with a straightforward, transparent, stable and predictable arrangement.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Environment Division</a:t>
            </a:r>
            <a:r>
              <a:rPr lang="en-AU" dirty="0" smtClean="0"/>
              <a:t> - assesses mineral, petroleum and geothermal exploration and development applications made within WA. The Environment Division also conducts environmental compliance audits and inspections to ensure approved activities comply with legislation, regulations, policies and approval commitments and conditions.</a:t>
            </a:r>
            <a:endParaRPr lang="en-AU" sz="1200" b="1"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dirty="0" smtClean="0"/>
          </a:p>
          <a:p>
            <a:pPr marL="558165" indent="-558165">
              <a:lnSpc>
                <a:spcPts val="1300"/>
              </a:lnSpc>
              <a:spcBef>
                <a:spcPts val="1100"/>
              </a:spcBef>
              <a:spcAft>
                <a:spcPts val="0"/>
              </a:spcAft>
              <a:tabLst>
                <a:tab pos="558165" algn="l"/>
              </a:tabLst>
            </a:pPr>
            <a:r>
              <a:rPr lang="en-AU" sz="1200" b="1" kern="1200" dirty="0" smtClean="0">
                <a:solidFill>
                  <a:schemeClr val="tx1"/>
                </a:solidFill>
                <a:effectLst/>
                <a:latin typeface="+mn-lt"/>
                <a:ea typeface="+mn-ea"/>
                <a:cs typeface="+mn-cs"/>
              </a:rPr>
              <a:t>Mine Safety Division </a:t>
            </a:r>
            <a:r>
              <a:rPr lang="en-AU" sz="1200" kern="1200" dirty="0" smtClean="0">
                <a:solidFill>
                  <a:schemeClr val="tx1"/>
                </a:solidFill>
                <a:latin typeface="+mn-lt"/>
                <a:ea typeface="+mn-ea"/>
                <a:cs typeface="+mn-cs"/>
              </a:rPr>
              <a:t>regulates the </a:t>
            </a:r>
            <a:r>
              <a:rPr lang="en-AU" dirty="0" smtClean="0"/>
              <a:t>MSIA and MSIR</a:t>
            </a:r>
            <a:r>
              <a:rPr lang="en-AU" baseline="0" dirty="0" smtClean="0"/>
              <a:t> - </a:t>
            </a:r>
            <a:endParaRPr lang="en-AU" sz="1200" b="1" dirty="0" smtClean="0">
              <a:effectLst/>
              <a:latin typeface="Times New Roman" panose="02020603050405020304" pitchFamily="18" charset="0"/>
            </a:endParaRPr>
          </a:p>
          <a:p>
            <a:pPr marL="558165" indent="-558165">
              <a:lnSpc>
                <a:spcPts val="1300"/>
              </a:lnSpc>
              <a:spcBef>
                <a:spcPts val="800"/>
              </a:spcBef>
              <a:spcAft>
                <a:spcPts val="0"/>
              </a:spcAft>
              <a:tabLst>
                <a:tab pos="377825" algn="r"/>
                <a:tab pos="558165" algn="l"/>
              </a:tabLst>
            </a:pPr>
            <a:r>
              <a:rPr lang="en-AU" sz="1200" dirty="0" smtClean="0">
                <a:effectLst/>
                <a:latin typeface="Times New Roman" panose="02020603050405020304" pitchFamily="18" charset="0"/>
                <a:ea typeface="Times New Roman" panose="02020603050405020304" pitchFamily="18" charset="0"/>
              </a:rPr>
              <a:t>	The objects of this Act are —</a:t>
            </a:r>
          </a:p>
          <a:p>
            <a:pPr marL="1026160" indent="-1026160">
              <a:lnSpc>
                <a:spcPts val="1300"/>
              </a:lnSpc>
              <a:spcBef>
                <a:spcPts val="400"/>
              </a:spcBef>
              <a:spcAft>
                <a:spcPts val="0"/>
              </a:spcAft>
              <a:tabLst>
                <a:tab pos="845820" algn="r"/>
                <a:tab pos="1026160" algn="l"/>
              </a:tabLst>
            </a:pPr>
            <a:r>
              <a:rPr lang="en-AU" sz="1200" dirty="0" smtClean="0">
                <a:effectLst/>
                <a:latin typeface="Times New Roman" panose="02020603050405020304" pitchFamily="18" charset="0"/>
                <a:ea typeface="Times New Roman" panose="02020603050405020304" pitchFamily="18" charset="0"/>
              </a:rPr>
              <a:t>	(a)	to promote, and secure the safety and health of persons engaged in mining operations; and</a:t>
            </a:r>
            <a:r>
              <a:rPr lang="en-AU" sz="1200" baseline="0" dirty="0" smtClean="0">
                <a:effectLst/>
                <a:latin typeface="Times New Roman" panose="02020603050405020304" pitchFamily="18" charset="0"/>
                <a:ea typeface="Times New Roman" panose="02020603050405020304" pitchFamily="18" charset="0"/>
              </a:rPr>
              <a:t> </a:t>
            </a:r>
            <a:r>
              <a:rPr lang="en-AU" sz="1200" dirty="0" smtClean="0">
                <a:effectLst/>
                <a:latin typeface="Times New Roman" panose="02020603050405020304" pitchFamily="18" charset="0"/>
                <a:ea typeface="Times New Roman" panose="02020603050405020304" pitchFamily="18" charset="0"/>
              </a:rPr>
              <a:t>to assist employers and employees to identify and reduce hazards relating to mines, and mining operations.</a:t>
            </a:r>
            <a:r>
              <a:rPr lang="en-AU" sz="1200" baseline="0" dirty="0" smtClean="0">
                <a:effectLst/>
                <a:latin typeface="Times New Roman" panose="02020603050405020304" pitchFamily="18" charset="0"/>
                <a:ea typeface="Times New Roman" panose="02020603050405020304" pitchFamily="18" charset="0"/>
              </a:rPr>
              <a:t> T</a:t>
            </a:r>
            <a:r>
              <a:rPr lang="en-AU" sz="1200" dirty="0" smtClean="0">
                <a:effectLst/>
                <a:latin typeface="Times New Roman" panose="02020603050405020304" pitchFamily="18" charset="0"/>
                <a:ea typeface="Times New Roman" panose="02020603050405020304" pitchFamily="18" charset="0"/>
              </a:rPr>
              <a:t>o foster and facilitate cooperation and consultation between employers and employees.</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5</a:t>
            </a:fld>
            <a:endParaRPr lang="en-AU"/>
          </a:p>
        </p:txBody>
      </p:sp>
    </p:spTree>
    <p:extLst>
      <p:ext uri="{BB962C8B-B14F-4D97-AF65-F5344CB8AC3E}">
        <p14:creationId xmlns:p14="http://schemas.microsoft.com/office/powerpoint/2010/main" val="60927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Programmes of work – is submitted when a company or prospector wants to explore for minerals, usually on a small scale</a:t>
            </a:r>
          </a:p>
          <a:p>
            <a:endParaRPr lang="en-AU" dirty="0" smtClean="0"/>
          </a:p>
          <a:p>
            <a:r>
              <a:rPr lang="en-AU" dirty="0" smtClean="0"/>
              <a:t>MSIA - An exploration</a:t>
            </a:r>
            <a:r>
              <a:rPr lang="en-AU" baseline="0" dirty="0" smtClean="0"/>
              <a:t> manager must notify the senior inspector in which exploration activities will take place.</a:t>
            </a:r>
            <a:endParaRPr lang="en-AU" dirty="0" smtClean="0"/>
          </a:p>
          <a:p>
            <a:endParaRPr lang="en-AU" dirty="0" smtClean="0"/>
          </a:p>
          <a:p>
            <a:r>
              <a:rPr lang="en-AU" dirty="0" smtClean="0">
                <a:hlinkClick r:id="rId3"/>
              </a:rPr>
              <a:t>Mining proposals </a:t>
            </a:r>
            <a:r>
              <a:rPr lang="en-AU" dirty="0" smtClean="0"/>
              <a:t>– is submitted by a company for a proposed mining operation and accompanied by a mining lease application.</a:t>
            </a:r>
          </a:p>
          <a:p>
            <a:endParaRPr lang="en-AU" dirty="0" smtClean="0"/>
          </a:p>
          <a:p>
            <a:r>
              <a:rPr lang="en-AU" dirty="0" smtClean="0"/>
              <a:t>State Mining Engineer approval</a:t>
            </a:r>
            <a:r>
              <a:rPr lang="en-AU" baseline="0" dirty="0" smtClean="0"/>
              <a:t> - </a:t>
            </a:r>
            <a:r>
              <a:rPr lang="en-AU" sz="1200" kern="1200" dirty="0" smtClean="0">
                <a:solidFill>
                  <a:schemeClr val="tx1"/>
                </a:solidFill>
                <a:effectLst/>
                <a:latin typeface="+mn-lt"/>
                <a:ea typeface="+mn-ea"/>
                <a:cs typeface="+mn-cs"/>
              </a:rPr>
              <a:t>A principal employer or manager must procure the approval in writing of the State mining engineer before mining operations are commenced at a mine</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6</a:t>
            </a:fld>
            <a:endParaRPr lang="en-AU"/>
          </a:p>
        </p:txBody>
      </p:sp>
    </p:spTree>
    <p:extLst>
      <p:ext uri="{BB962C8B-B14F-4D97-AF65-F5344CB8AC3E}">
        <p14:creationId xmlns:p14="http://schemas.microsoft.com/office/powerpoint/2010/main" val="50213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The Mining Act 1978 requires a </a:t>
            </a:r>
            <a:r>
              <a:rPr lang="en-AU" dirty="0" err="1" smtClean="0"/>
              <a:t>PoW</a:t>
            </a:r>
            <a:r>
              <a:rPr lang="en-AU" dirty="0" smtClean="0"/>
              <a:t> to be lodged</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Before ground disturbing equipment is used by the holder of a prospecting or exploration licence, a programme of work (</a:t>
            </a:r>
            <a:r>
              <a:rPr lang="en-AU" sz="1200" kern="1200" dirty="0" err="1" smtClean="0">
                <a:solidFill>
                  <a:schemeClr val="tx1"/>
                </a:solidFill>
                <a:effectLst/>
                <a:latin typeface="+mn-lt"/>
                <a:ea typeface="+mn-ea"/>
                <a:cs typeface="+mn-cs"/>
              </a:rPr>
              <a:t>PoW</a:t>
            </a:r>
            <a:r>
              <a:rPr lang="en-AU" sz="1200" kern="1200" dirty="0" smtClean="0">
                <a:solidFill>
                  <a:schemeClr val="tx1"/>
                </a:solidFill>
                <a:effectLst/>
                <a:latin typeface="+mn-lt"/>
                <a:ea typeface="+mn-ea"/>
                <a:cs typeface="+mn-cs"/>
              </a:rPr>
              <a:t>) must be lodged with DMIRS. Once approved, the </a:t>
            </a:r>
            <a:r>
              <a:rPr lang="en-AU" sz="1200" kern="1200" dirty="0" err="1" smtClean="0">
                <a:solidFill>
                  <a:schemeClr val="tx1"/>
                </a:solidFill>
                <a:effectLst/>
                <a:latin typeface="+mn-lt"/>
                <a:ea typeface="+mn-ea"/>
                <a:cs typeface="+mn-cs"/>
              </a:rPr>
              <a:t>PoW</a:t>
            </a:r>
            <a:r>
              <a:rPr lang="en-AU" sz="1200" kern="1200" dirty="0" smtClean="0">
                <a:solidFill>
                  <a:schemeClr val="tx1"/>
                </a:solidFill>
                <a:effectLst/>
                <a:latin typeface="+mn-lt"/>
                <a:ea typeface="+mn-ea"/>
                <a:cs typeface="+mn-cs"/>
              </a:rPr>
              <a:t> application becomes a legally binding document which is often imposed as a tenement condition. This document shall contain key details regarding the mining operations to be undertaken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err="1" smtClean="0">
                <a:solidFill>
                  <a:schemeClr val="tx1"/>
                </a:solidFill>
                <a:effectLst/>
                <a:latin typeface="+mn-lt"/>
                <a:ea typeface="+mn-ea"/>
                <a:cs typeface="+mn-cs"/>
              </a:rPr>
              <a:t>PoW</a:t>
            </a:r>
            <a:r>
              <a:rPr lang="en-AU" sz="1200" kern="1200" dirty="0" smtClean="0">
                <a:solidFill>
                  <a:schemeClr val="tx1"/>
                </a:solidFill>
                <a:effectLst/>
                <a:latin typeface="+mn-lt"/>
                <a:ea typeface="+mn-ea"/>
                <a:cs typeface="+mn-cs"/>
              </a:rPr>
              <a:t>-S was released in March 2017. Exploration and Prospecting proponents can now access relevant, site specific spatial data for their proposed activities which can be adjusted and optimised prior to lodgement.  The system also prompts the proponent for location-specific additional information, which otherwise would have been requested by an Environmental Officer during assessment. The overall result is faster application and assessment timeframes.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u="none" strike="noStrike" kern="1200" baseline="0" dirty="0" smtClean="0">
                <a:solidFill>
                  <a:schemeClr val="tx1"/>
                </a:solidFill>
                <a:latin typeface="+mn-lt"/>
                <a:ea typeface="+mn-ea"/>
                <a:cs typeface="+mn-cs"/>
              </a:rPr>
              <a:t>When a mining proposal is submitted, </a:t>
            </a:r>
            <a:r>
              <a:rPr lang="en-AU" sz="1200" b="0" i="0" u="none" strike="noStrike" kern="1200" baseline="0" dirty="0" smtClean="0">
                <a:solidFill>
                  <a:schemeClr val="tx1"/>
                </a:solidFill>
                <a:latin typeface="+mn-lt"/>
                <a:ea typeface="+mn-ea"/>
                <a:cs typeface="+mn-cs"/>
              </a:rPr>
              <a:t>the Departments environmental officer will assess the mining proposal and make recommendations to Departments Mineral and Titles Services Division (MTSD). The Grant is normally supported if the mining proposal meets acceptable environmental practices. Approval to commence mining may be issued by the Director of the Environment Division but will be conditional upon the tenement being granted. </a:t>
            </a:r>
            <a:endParaRPr lang="en-AU" sz="1200" kern="1200" dirty="0" smtClean="0">
              <a:solidFill>
                <a:schemeClr val="tx1"/>
              </a:solidFill>
              <a:effectLst/>
              <a:latin typeface="+mn-lt"/>
              <a:ea typeface="+mn-ea"/>
              <a:cs typeface="+mn-cs"/>
            </a:endParaRPr>
          </a:p>
          <a:p>
            <a:endParaRPr lang="en-AU" dirty="0" smtClean="0"/>
          </a:p>
          <a:p>
            <a:r>
              <a:rPr lang="en-AU" sz="1200" b="1" i="0" u="none" strike="noStrike" kern="1200" baseline="0" dirty="0" smtClean="0">
                <a:solidFill>
                  <a:schemeClr val="tx1"/>
                </a:solidFill>
                <a:latin typeface="+mn-lt"/>
                <a:ea typeface="+mn-ea"/>
                <a:cs typeface="+mn-cs"/>
              </a:rPr>
              <a:t>Mining Proposals for Small Mining Operations </a:t>
            </a:r>
          </a:p>
          <a:p>
            <a:r>
              <a:rPr lang="en-AU" sz="1200" b="0" i="0" u="none" strike="noStrike" kern="1200" baseline="0" dirty="0" smtClean="0">
                <a:solidFill>
                  <a:schemeClr val="tx1"/>
                </a:solidFill>
                <a:latin typeface="+mn-lt"/>
                <a:ea typeface="+mn-ea"/>
                <a:cs typeface="+mn-cs"/>
              </a:rPr>
              <a:t>Small mining operations are small scale operations that have a minimal or low impact upon the environment. The level and detail of information required to assess the environmental impact of these operations is much less than that required for a normal mining operation. </a:t>
            </a:r>
            <a:endParaRPr lang="en-AU" sz="1200" b="1" i="0" u="none" strike="noStrike" kern="1200" baseline="0" dirty="0" smtClean="0">
              <a:solidFill>
                <a:schemeClr val="tx1"/>
              </a:solidFill>
              <a:latin typeface="+mn-lt"/>
              <a:ea typeface="+mn-ea"/>
              <a:cs typeface="+mn-cs"/>
            </a:endParaRPr>
          </a:p>
          <a:p>
            <a:endParaRPr lang="en-AU" sz="1200" b="1" i="0" u="none" strike="noStrike" kern="1200" baseline="0" dirty="0" smtClean="0">
              <a:solidFill>
                <a:schemeClr val="tx1"/>
              </a:solidFill>
              <a:latin typeface="+mn-lt"/>
              <a:ea typeface="+mn-ea"/>
              <a:cs typeface="+mn-cs"/>
            </a:endParaRPr>
          </a:p>
          <a:p>
            <a:endParaRPr lang="en-AU" sz="1200" b="1"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7</a:t>
            </a:fld>
            <a:endParaRPr lang="en-AU"/>
          </a:p>
        </p:txBody>
      </p:sp>
    </p:spTree>
    <p:extLst>
      <p:ext uri="{BB962C8B-B14F-4D97-AF65-F5344CB8AC3E}">
        <p14:creationId xmlns:p14="http://schemas.microsoft.com/office/powerpoint/2010/main" val="168680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When the tonnage limit will be exceeded by the proposed activities, an excess tonnage application must be submitted to Mineral Titles Division (MTD). It is the responsibility of the tenement holder to maintain accurate records of tonnage disturbances on a tenement and to know when an excess tonnage application is required. Tenement holders should note that tonnage disturbance accumulates over the life of the tenement, is applied to a tenement as a whole (rather than the area of the tenement where the disturbance actually occurs) and is not reduced or removed as a result of rehabilitation activities, partial tenement surrender or conversion of tenure.</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It is a requirement that all rehabilitation is undertaken within 6 months of completion of ground disturbance activities. It is best practice in rehabilitation reporting to submit both before and after photographs (including a significant landmark) with captions detailing location, date and a brief description of the content of the photograph.</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Programme of Work applications increase by 50 per cent since January 2018</a:t>
            </a:r>
          </a:p>
          <a:p>
            <a:r>
              <a:rPr lang="en-AU" dirty="0" smtClean="0"/>
              <a:t>The Department of Mines, Industry Regulation and Safety (DMIRS) has seen a 50 per cent increase in Programme of Work (</a:t>
            </a:r>
            <a:r>
              <a:rPr lang="en-AU" dirty="0" err="1" smtClean="0"/>
              <a:t>PoW</a:t>
            </a:r>
            <a:r>
              <a:rPr lang="en-AU" dirty="0" smtClean="0"/>
              <a:t>) applications since the start of the year suggesting mineral exploration activity in Western Australia is on the rise.</a:t>
            </a:r>
          </a:p>
          <a:p>
            <a:r>
              <a:rPr lang="en-AU" dirty="0" smtClean="0"/>
              <a:t>DMIRS usually receives on average 200 applications each month, and so far this year the average has increased to 300 applications per month.</a:t>
            </a:r>
          </a:p>
          <a:p>
            <a:r>
              <a:rPr lang="en-AU" dirty="0" smtClean="0"/>
              <a:t>“In May alone the</a:t>
            </a:r>
            <a:r>
              <a:rPr lang="en-AU" baseline="0" dirty="0" smtClean="0"/>
              <a:t> department </a:t>
            </a:r>
            <a:r>
              <a:rPr lang="en-AU" dirty="0" smtClean="0"/>
              <a:t>received 366 applications, about an 80 per cent increase, which is very encouraging and indicates the buoyant nature of the minerals exploration sector in Western Australia,”</a:t>
            </a:r>
          </a:p>
          <a:p>
            <a:r>
              <a:rPr lang="en-AU" dirty="0" smtClean="0"/>
              <a:t>“The increase in </a:t>
            </a:r>
            <a:r>
              <a:rPr lang="en-AU" dirty="0" err="1" smtClean="0"/>
              <a:t>PoW</a:t>
            </a:r>
            <a:r>
              <a:rPr lang="en-AU" dirty="0" smtClean="0"/>
              <a:t> applications is placing some pressure on the approval processing targets, and stakeholders may experience a slight delay in processing times.</a:t>
            </a:r>
          </a:p>
          <a:p>
            <a:r>
              <a:rPr lang="en-AU" dirty="0" smtClean="0"/>
              <a:t>“the</a:t>
            </a:r>
            <a:r>
              <a:rPr lang="en-AU" baseline="0" dirty="0" smtClean="0"/>
              <a:t> department</a:t>
            </a:r>
            <a:r>
              <a:rPr lang="en-AU" dirty="0" smtClean="0"/>
              <a:t> target is to process 80 per cent of applications received within 30 business days, and currently we are above the target with 83 per cent of applications finalised within the timeline for the April quarter.</a:t>
            </a:r>
          </a:p>
          <a:p>
            <a:r>
              <a:rPr lang="en-AU" dirty="0" smtClean="0"/>
              <a:t>“We want to reassure industry that plans are in place to address the additional workload and the department will continue to process in order of the date received to ensure applicants are treated fairly.”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8</a:t>
            </a:fld>
            <a:endParaRPr lang="en-AU"/>
          </a:p>
        </p:txBody>
      </p:sp>
    </p:spTree>
    <p:extLst>
      <p:ext uri="{BB962C8B-B14F-4D97-AF65-F5344CB8AC3E}">
        <p14:creationId xmlns:p14="http://schemas.microsoft.com/office/powerpoint/2010/main" val="291772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AU" b="1" dirty="0" smtClean="0"/>
              <a:t>Exploration</a:t>
            </a:r>
            <a:r>
              <a:rPr lang="en-AU" b="1" baseline="0" dirty="0" smtClean="0"/>
              <a:t> operations - </a:t>
            </a:r>
            <a:r>
              <a:rPr lang="en-AU" sz="1200" kern="1200" dirty="0" smtClean="0">
                <a:solidFill>
                  <a:schemeClr val="tx1"/>
                </a:solidFill>
                <a:effectLst/>
                <a:latin typeface="+mn-lt"/>
                <a:ea typeface="+mn-ea"/>
                <a:cs typeface="+mn-cs"/>
              </a:rPr>
              <a:t>means any exploration activity which is undertaken on a mining tenement, whether offshore or on land, but does not include —</a:t>
            </a:r>
          </a:p>
          <a:p>
            <a:r>
              <a:rPr lang="en-AU" sz="1200" kern="1200" dirty="0" smtClean="0">
                <a:solidFill>
                  <a:schemeClr val="tx1"/>
                </a:solidFill>
                <a:effectLst/>
                <a:latin typeface="+mn-lt"/>
                <a:ea typeface="+mn-ea"/>
                <a:cs typeface="+mn-cs"/>
              </a:rPr>
              <a:t>	(a)	any development work involving underground operations; or</a:t>
            </a:r>
          </a:p>
          <a:p>
            <a:r>
              <a:rPr lang="en-AU" sz="1200" kern="1200" dirty="0" smtClean="0">
                <a:solidFill>
                  <a:schemeClr val="tx1"/>
                </a:solidFill>
                <a:effectLst/>
                <a:latin typeface="+mn-lt"/>
                <a:ea typeface="+mn-ea"/>
                <a:cs typeface="+mn-cs"/>
              </a:rPr>
              <a:t>	(b)	the excavation of any trial pits beyond the extent permitted under the tenement conditions; or</a:t>
            </a:r>
          </a:p>
          <a:p>
            <a:r>
              <a:rPr lang="en-AU" sz="1200" kern="1200" dirty="0" smtClean="0">
                <a:solidFill>
                  <a:schemeClr val="tx1"/>
                </a:solidFill>
                <a:effectLst/>
                <a:latin typeface="+mn-lt"/>
                <a:ea typeface="+mn-ea"/>
                <a:cs typeface="+mn-cs"/>
              </a:rPr>
              <a:t>	(c)	remote sensing activity carried out using airborne or satellite mounted equipment (except for ground based activity in support of such remote sensing activity);</a:t>
            </a:r>
          </a:p>
          <a:p>
            <a:endParaRPr lang="en-AU" b="1" dirty="0" smtClean="0"/>
          </a:p>
          <a:p>
            <a:endParaRPr lang="en-AU" b="1" dirty="0" smtClean="0"/>
          </a:p>
          <a:p>
            <a:r>
              <a:rPr lang="en-AU" b="1" dirty="0" smtClean="0"/>
              <a:t>Mining Operations - </a:t>
            </a:r>
            <a:r>
              <a:rPr lang="en-AU" sz="1200" b="1" i="1" kern="1200" dirty="0" smtClean="0">
                <a:solidFill>
                  <a:schemeClr val="tx1"/>
                </a:solidFill>
                <a:effectLst/>
                <a:latin typeface="+mn-lt"/>
                <a:ea typeface="+mn-ea"/>
                <a:cs typeface="+mn-cs"/>
              </a:rPr>
              <a:t>operations</a:t>
            </a:r>
            <a:r>
              <a:rPr lang="en-AU" sz="1200" kern="1200" dirty="0" smtClean="0">
                <a:solidFill>
                  <a:schemeClr val="tx1"/>
                </a:solidFill>
                <a:effectLst/>
                <a:latin typeface="+mn-lt"/>
                <a:ea typeface="+mn-ea"/>
                <a:cs typeface="+mn-cs"/>
              </a:rPr>
              <a:t> means any method of working by which the earth or any rock structure, coal seam, stone, fluid, or mineral bearing substance is disturbed, removed, washed, sifted, crushed, leached, roasted, floated, distilled, evaporated, smelted, refined, sintered, pelletized, or dealt with for the purpose of obtaining any mineral or rock from it for commercial purposes or for subsequent use in industry, whether it has been previously disturbed or not, and includes —</a:t>
            </a:r>
          </a:p>
          <a:p>
            <a:r>
              <a:rPr lang="en-AU" sz="1200" kern="1200" dirty="0" smtClean="0">
                <a:solidFill>
                  <a:schemeClr val="tx1"/>
                </a:solidFill>
                <a:effectLst/>
                <a:latin typeface="+mn-lt"/>
                <a:ea typeface="+mn-ea"/>
                <a:cs typeface="+mn-cs"/>
              </a:rPr>
              <a:t>	(a)	exploration operations; and</a:t>
            </a:r>
          </a:p>
          <a:p>
            <a:r>
              <a:rPr lang="en-AU" sz="1200" kern="1200" dirty="0" smtClean="0">
                <a:solidFill>
                  <a:schemeClr val="tx1"/>
                </a:solidFill>
                <a:effectLst/>
                <a:latin typeface="+mn-lt"/>
                <a:ea typeface="+mn-ea"/>
                <a:cs typeface="+mn-cs"/>
              </a:rPr>
              <a:t>	(b)	developmental and construction work associated with opening up or operating a mine; and</a:t>
            </a:r>
          </a:p>
          <a:p>
            <a:r>
              <a:rPr lang="en-AU" sz="1200" kern="1200" dirty="0" smtClean="0">
                <a:solidFill>
                  <a:schemeClr val="tx1"/>
                </a:solidFill>
                <a:effectLst/>
                <a:latin typeface="+mn-lt"/>
                <a:ea typeface="+mn-ea"/>
                <a:cs typeface="+mn-cs"/>
              </a:rPr>
              <a:t>	(c)	the removal and disposal of overburden or waste or residues by mechanical or other means and the stacking, depositing, storage, and treatment of any substance considered to contain any mineral; and</a:t>
            </a:r>
          </a:p>
          <a:p>
            <a:r>
              <a:rPr lang="en-AU" sz="1200" kern="1200" dirty="0" smtClean="0">
                <a:solidFill>
                  <a:schemeClr val="tx1"/>
                </a:solidFill>
                <a:effectLst/>
                <a:latin typeface="+mn-lt"/>
                <a:ea typeface="+mn-ea"/>
                <a:cs typeface="+mn-cs"/>
              </a:rPr>
              <a:t>	(d)	the operation of blast furnaces and direct reduction furnaces; and</a:t>
            </a:r>
          </a:p>
          <a:p>
            <a:r>
              <a:rPr lang="en-AU" sz="1200" kern="1200" dirty="0" smtClean="0">
                <a:solidFill>
                  <a:schemeClr val="tx1"/>
                </a:solidFill>
                <a:effectLst/>
                <a:latin typeface="+mn-lt"/>
                <a:ea typeface="+mn-ea"/>
                <a:cs typeface="+mn-cs"/>
              </a:rPr>
              <a:t>	(e)	the operation of privately owned railways to transport ore or other mining products, or to provide related services; and</a:t>
            </a:r>
          </a:p>
          <a:p>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ea</a:t>
            </a:r>
            <a:r>
              <a:rPr lang="en-AU" sz="1200" kern="1200" dirty="0" smtClean="0">
                <a:solidFill>
                  <a:schemeClr val="tx1"/>
                </a:solidFill>
                <a:effectLst/>
                <a:latin typeface="+mn-lt"/>
                <a:ea typeface="+mn-ea"/>
                <a:cs typeface="+mn-cs"/>
              </a:rPr>
              <a:t>)	the transport of ore or other mining product that takes place on a road that is not a road as defined in the </a:t>
            </a:r>
            <a:r>
              <a:rPr lang="en-AU" sz="1200" i="1" kern="1200" dirty="0" smtClean="0">
                <a:solidFill>
                  <a:schemeClr val="tx1"/>
                </a:solidFill>
                <a:effectLst/>
                <a:latin typeface="+mn-lt"/>
                <a:ea typeface="+mn-ea"/>
                <a:cs typeface="+mn-cs"/>
              </a:rPr>
              <a:t>Road Traffic (Administration) Act 2008</a:t>
            </a:r>
            <a:r>
              <a:rPr lang="en-AU" sz="1200" kern="1200" dirty="0" smtClean="0">
                <a:solidFill>
                  <a:schemeClr val="tx1"/>
                </a:solidFill>
                <a:effectLst/>
                <a:latin typeface="+mn-lt"/>
                <a:ea typeface="+mn-ea"/>
                <a:cs typeface="+mn-cs"/>
              </a:rPr>
              <a:t> section 4; and</a:t>
            </a:r>
          </a:p>
          <a:p>
            <a:r>
              <a:rPr lang="en-AU" sz="1200" kern="1200" dirty="0" smtClean="0">
                <a:solidFill>
                  <a:schemeClr val="tx1"/>
                </a:solidFill>
                <a:effectLst/>
                <a:latin typeface="+mn-lt"/>
                <a:ea typeface="+mn-ea"/>
                <a:cs typeface="+mn-cs"/>
              </a:rPr>
              <a:t>	(f)	the crushing, screening, sorting, stacking, and loading and handling of ore or other mining products at any rail or road terminal or any loading or transhipment points, including seaports; and</a:t>
            </a:r>
          </a:p>
          <a:p>
            <a:r>
              <a:rPr lang="en-AU" sz="1200" kern="1200" dirty="0" smtClean="0">
                <a:solidFill>
                  <a:schemeClr val="tx1"/>
                </a:solidFill>
                <a:effectLst/>
                <a:latin typeface="+mn-lt"/>
                <a:ea typeface="+mn-ea"/>
                <a:cs typeface="+mn-cs"/>
              </a:rPr>
              <a:t>	(g)	the operation of any support facilities on the </a:t>
            </a:r>
            <a:r>
              <a:rPr lang="en-AU" sz="1200" kern="1200" dirty="0" err="1" smtClean="0">
                <a:solidFill>
                  <a:schemeClr val="tx1"/>
                </a:solidFill>
                <a:effectLst/>
                <a:latin typeface="+mn-lt"/>
                <a:ea typeface="+mn-ea"/>
                <a:cs typeface="+mn-cs"/>
              </a:rPr>
              <a:t>minesite</a:t>
            </a:r>
            <a:r>
              <a:rPr lang="en-AU" sz="1200" kern="1200" dirty="0" smtClean="0">
                <a:solidFill>
                  <a:schemeClr val="tx1"/>
                </a:solidFill>
                <a:effectLst/>
                <a:latin typeface="+mn-lt"/>
                <a:ea typeface="+mn-ea"/>
                <a:cs typeface="+mn-cs"/>
              </a:rPr>
              <a:t>, including mine administration offices, workshops, and services buildings; and</a:t>
            </a:r>
          </a:p>
          <a:p>
            <a:r>
              <a:rPr lang="en-AU" sz="1200" kern="1200" dirty="0" smtClean="0">
                <a:solidFill>
                  <a:schemeClr val="tx1"/>
                </a:solidFill>
                <a:effectLst/>
                <a:latin typeface="+mn-lt"/>
                <a:ea typeface="+mn-ea"/>
                <a:cs typeface="+mn-cs"/>
              </a:rPr>
              <a:t>	(h)	</a:t>
            </a:r>
            <a:r>
              <a:rPr lang="en-AU" sz="1200" kern="1200" dirty="0" err="1" smtClean="0">
                <a:solidFill>
                  <a:schemeClr val="tx1"/>
                </a:solidFill>
                <a:effectLst/>
                <a:latin typeface="+mn-lt"/>
                <a:ea typeface="+mn-ea"/>
                <a:cs typeface="+mn-cs"/>
              </a:rPr>
              <a:t>borefields</a:t>
            </a:r>
            <a:r>
              <a:rPr lang="en-AU" sz="1200" kern="1200" dirty="0" smtClean="0">
                <a:solidFill>
                  <a:schemeClr val="tx1"/>
                </a:solidFill>
                <a:effectLst/>
                <a:latin typeface="+mn-lt"/>
                <a:ea typeface="+mn-ea"/>
                <a:cs typeface="+mn-cs"/>
              </a:rPr>
              <a:t> remote from the </a:t>
            </a:r>
            <a:r>
              <a:rPr lang="en-AU" sz="1200" kern="1200" dirty="0" err="1" smtClean="0">
                <a:solidFill>
                  <a:schemeClr val="tx1"/>
                </a:solidFill>
                <a:effectLst/>
                <a:latin typeface="+mn-lt"/>
                <a:ea typeface="+mn-ea"/>
                <a:cs typeface="+mn-cs"/>
              </a:rPr>
              <a:t>minesite</a:t>
            </a:r>
            <a:r>
              <a:rPr lang="en-AU" sz="1200" kern="1200" dirty="0" smtClean="0">
                <a:solidFill>
                  <a:schemeClr val="tx1"/>
                </a:solidFill>
                <a:effectLst/>
                <a:latin typeface="+mn-lt"/>
                <a:ea typeface="+mn-ea"/>
                <a:cs typeface="+mn-cs"/>
              </a:rPr>
              <a:t> but an integral part of the mining operation; and</a:t>
            </a:r>
          </a:p>
          <a:p>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i</a:t>
            </a:r>
            <a:r>
              <a:rPr lang="en-AU" sz="1200" kern="1200" dirty="0" smtClean="0">
                <a:solidFill>
                  <a:schemeClr val="tx1"/>
                </a:solidFill>
                <a:effectLst/>
                <a:latin typeface="+mn-lt"/>
                <a:ea typeface="+mn-ea"/>
                <a:cs typeface="+mn-cs"/>
              </a:rPr>
              <a:t>)	operations by means of which salt or other </a:t>
            </a:r>
            <a:r>
              <a:rPr lang="en-AU" sz="1200" kern="1200" dirty="0" err="1" smtClean="0">
                <a:solidFill>
                  <a:schemeClr val="tx1"/>
                </a:solidFill>
                <a:effectLst/>
                <a:latin typeface="+mn-lt"/>
                <a:ea typeface="+mn-ea"/>
                <a:cs typeface="+mn-cs"/>
              </a:rPr>
              <a:t>evaporites</a:t>
            </a:r>
            <a:r>
              <a:rPr lang="en-AU" sz="1200" kern="1200" dirty="0" smtClean="0">
                <a:solidFill>
                  <a:schemeClr val="tx1"/>
                </a:solidFill>
                <a:effectLst/>
                <a:latin typeface="+mn-lt"/>
                <a:ea typeface="+mn-ea"/>
                <a:cs typeface="+mn-cs"/>
              </a:rPr>
              <a:t> are harvested; and</a:t>
            </a:r>
          </a:p>
          <a:p>
            <a:r>
              <a:rPr lang="en-AU" sz="1200" kern="1200" dirty="0" smtClean="0">
                <a:solidFill>
                  <a:schemeClr val="tx1"/>
                </a:solidFill>
                <a:effectLst/>
                <a:latin typeface="+mn-lt"/>
                <a:ea typeface="+mn-ea"/>
                <a:cs typeface="+mn-cs"/>
              </a:rPr>
              <a:t>	(j)	operations by means of which any mineral is recovered from the sea or sea bed or a natural water supply; and</a:t>
            </a:r>
          </a:p>
          <a:p>
            <a:r>
              <a:rPr lang="en-AU" sz="1200" kern="1200" dirty="0" smtClean="0">
                <a:solidFill>
                  <a:schemeClr val="tx1"/>
                </a:solidFill>
                <a:effectLst/>
                <a:latin typeface="+mn-lt"/>
                <a:ea typeface="+mn-ea"/>
                <a:cs typeface="+mn-cs"/>
              </a:rPr>
              <a:t>	(k)	operation of residential facilities and recreational facilities and the ground used for that purpose, where such facilities are located on a mining tenement and are used solely in connection with mining operations; and</a:t>
            </a:r>
          </a:p>
          <a:p>
            <a:r>
              <a:rPr lang="en-AU" sz="1200" kern="1200" dirty="0" smtClean="0">
                <a:solidFill>
                  <a:schemeClr val="tx1"/>
                </a:solidFill>
                <a:effectLst/>
                <a:latin typeface="+mn-lt"/>
                <a:ea typeface="+mn-ea"/>
                <a:cs typeface="+mn-cs"/>
              </a:rPr>
              <a:t>	(l)	the operation of any project which is for the time being declared by the Governor to be a mining operation under section 6; and</a:t>
            </a:r>
          </a:p>
          <a:p>
            <a:r>
              <a:rPr lang="en-AU" sz="1200" kern="1200" dirty="0" smtClean="0">
                <a:solidFill>
                  <a:schemeClr val="tx1"/>
                </a:solidFill>
                <a:effectLst/>
                <a:latin typeface="+mn-lt"/>
                <a:ea typeface="+mn-ea"/>
                <a:cs typeface="+mn-cs"/>
              </a:rPr>
              <a:t>	(m)	operations undertaken for the environmental rehabilitation of the </a:t>
            </a:r>
            <a:r>
              <a:rPr lang="en-AU" sz="1200" kern="1200" dirty="0" err="1" smtClean="0">
                <a:solidFill>
                  <a:schemeClr val="tx1"/>
                </a:solidFill>
                <a:effectLst/>
                <a:latin typeface="+mn-lt"/>
                <a:ea typeface="+mn-ea"/>
                <a:cs typeface="+mn-cs"/>
              </a:rPr>
              <a:t>minesite</a:t>
            </a:r>
            <a:r>
              <a:rPr lang="en-AU" sz="1200" kern="1200" dirty="0" smtClean="0">
                <a:solidFill>
                  <a:schemeClr val="tx1"/>
                </a:solidFill>
                <a:effectLst/>
                <a:latin typeface="+mn-lt"/>
                <a:ea typeface="+mn-ea"/>
                <a:cs typeface="+mn-cs"/>
              </a:rPr>
              <a:t> during production operations and after their completion; and</a:t>
            </a:r>
          </a:p>
          <a:p>
            <a:r>
              <a:rPr lang="en-AU" sz="1200" kern="1200" dirty="0" smtClean="0">
                <a:solidFill>
                  <a:schemeClr val="tx1"/>
                </a:solidFill>
                <a:effectLst/>
                <a:latin typeface="+mn-lt"/>
                <a:ea typeface="+mn-ea"/>
                <a:cs typeface="+mn-cs"/>
              </a:rPr>
              <a:t>	(n)	operations for the care, security and maintenance of a mine and plant at the mine undertaken during any period when production or development operations at the mine are suspended; and</a:t>
            </a:r>
          </a:p>
          <a:p>
            <a:r>
              <a:rPr lang="en-AU" sz="1200" kern="1200" dirty="0" smtClean="0">
                <a:solidFill>
                  <a:schemeClr val="tx1"/>
                </a:solidFill>
                <a:effectLst/>
                <a:latin typeface="+mn-lt"/>
                <a:ea typeface="+mn-ea"/>
                <a:cs typeface="+mn-cs"/>
              </a:rPr>
              <a:t>	(o)	operations undertaken to leave a mine safe to be abandoned,</a:t>
            </a:r>
          </a:p>
          <a:p>
            <a:r>
              <a:rPr lang="en-AU" sz="1200" kern="1200" dirty="0" smtClean="0">
                <a:solidFill>
                  <a:schemeClr val="tx1"/>
                </a:solidFill>
                <a:effectLst/>
                <a:latin typeface="+mn-lt"/>
                <a:ea typeface="+mn-ea"/>
                <a:cs typeface="+mn-cs"/>
              </a:rPr>
              <a:t>	but does not include the operation of —</a:t>
            </a:r>
          </a:p>
          <a:p>
            <a:r>
              <a:rPr lang="en-AU" sz="1200" kern="1200" dirty="0" smtClean="0">
                <a:solidFill>
                  <a:schemeClr val="tx1"/>
                </a:solidFill>
                <a:effectLst/>
                <a:latin typeface="+mn-lt"/>
                <a:ea typeface="+mn-ea"/>
                <a:cs typeface="+mn-cs"/>
              </a:rPr>
              <a:t>	(p)	steel making plants; or</a:t>
            </a:r>
          </a:p>
          <a:p>
            <a:r>
              <a:rPr lang="en-AU" sz="1200" kern="1200" dirty="0" smtClean="0">
                <a:solidFill>
                  <a:schemeClr val="tx1"/>
                </a:solidFill>
                <a:effectLst/>
                <a:latin typeface="+mn-lt"/>
                <a:ea typeface="+mn-ea"/>
                <a:cs typeface="+mn-cs"/>
              </a:rPr>
              <a:t>	(q)	rolling mills; or</a:t>
            </a:r>
          </a:p>
          <a:p>
            <a:r>
              <a:rPr lang="en-AU" sz="1200" kern="1200" dirty="0" smtClean="0">
                <a:solidFill>
                  <a:schemeClr val="tx1"/>
                </a:solidFill>
                <a:effectLst/>
                <a:latin typeface="+mn-lt"/>
                <a:ea typeface="+mn-ea"/>
                <a:cs typeface="+mn-cs"/>
              </a:rPr>
              <a:t>	(r)	facilities for the manufacture of goods from mining products; or</a:t>
            </a:r>
          </a:p>
          <a:p>
            <a:r>
              <a:rPr lang="en-AU" sz="1200" kern="1200" dirty="0" smtClean="0">
                <a:solidFill>
                  <a:schemeClr val="tx1"/>
                </a:solidFill>
                <a:effectLst/>
                <a:latin typeface="+mn-lt"/>
                <a:ea typeface="+mn-ea"/>
                <a:cs typeface="+mn-cs"/>
              </a:rPr>
              <a:t>	(s)	residential facilities or recreational facilities and the ground used for the purpose where such facilities are not located on a mining tenement and directly associated with mining operations; or</a:t>
            </a:r>
          </a:p>
          <a:p>
            <a:r>
              <a:rPr lang="en-AU" sz="1200" kern="1200" dirty="0" smtClean="0">
                <a:solidFill>
                  <a:schemeClr val="tx1"/>
                </a:solidFill>
                <a:effectLst/>
                <a:latin typeface="+mn-lt"/>
                <a:ea typeface="+mn-ea"/>
                <a:cs typeface="+mn-cs"/>
              </a:rPr>
              <a:t>	(t)	sand, gravel, limestone, or rock excavation carried on by or for any State agency or instrumentality or any local government for the use or disposition by any such agency, instrumentality or local government; or</a:t>
            </a:r>
          </a:p>
          <a:p>
            <a:r>
              <a:rPr lang="en-AU" sz="1200" kern="1200" dirty="0" smtClean="0">
                <a:solidFill>
                  <a:schemeClr val="tx1"/>
                </a:solidFill>
                <a:effectLst/>
                <a:latin typeface="+mn-lt"/>
                <a:ea typeface="+mn-ea"/>
                <a:cs typeface="+mn-cs"/>
              </a:rPr>
              <a:t>	(u)	excavation activities on private land by and for the use of the owner of the land</a:t>
            </a:r>
            <a:endParaRPr lang="en-AU" b="1" dirty="0"/>
          </a:p>
        </p:txBody>
      </p:sp>
      <p:sp>
        <p:nvSpPr>
          <p:cNvPr id="4" name="Slide Number Placeholder 3"/>
          <p:cNvSpPr>
            <a:spLocks noGrp="1"/>
          </p:cNvSpPr>
          <p:nvPr>
            <p:ph type="sldNum" sz="quarter" idx="10"/>
          </p:nvPr>
        </p:nvSpPr>
        <p:spPr/>
        <p:txBody>
          <a:bodyPr/>
          <a:lstStyle/>
          <a:p>
            <a:fld id="{3D52654A-4014-48F3-AE6E-2E4B4AE12023}" type="slidenum">
              <a:rPr lang="en-AU" smtClean="0"/>
              <a:t>9</a:t>
            </a:fld>
            <a:endParaRPr lang="en-AU"/>
          </a:p>
        </p:txBody>
      </p:sp>
    </p:spTree>
    <p:extLst>
      <p:ext uri="{BB962C8B-B14F-4D97-AF65-F5344CB8AC3E}">
        <p14:creationId xmlns:p14="http://schemas.microsoft.com/office/powerpoint/2010/main" val="412866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47.	Management of exploration operations MSIA</a:t>
            </a:r>
          </a:p>
          <a:p>
            <a:endParaRPr lang="en-AU" dirty="0" smtClean="0"/>
          </a:p>
          <a:p>
            <a:pPr lvl="1" algn="l"/>
            <a:r>
              <a:rPr lang="en-AU" sz="1200" kern="1200" dirty="0" smtClean="0">
                <a:solidFill>
                  <a:schemeClr val="tx1"/>
                </a:solidFill>
                <a:effectLst/>
                <a:latin typeface="+mn-lt"/>
                <a:ea typeface="+mn-ea"/>
                <a:cs typeface="+mn-cs"/>
              </a:rPr>
              <a:t>(1)	If exploration operations are carried out on a mining tenement which is held by a person who holds an adjoining mining tenement or mining tenements on one or more of which mining operations are being carried out, the     registered manager of the mine at which those mining operations are being carried out may notify in writing the senior inspector responsible for the region of the State in which those exploration operations are being carried out that    all such exploration operations are under the control of that registered manager.</a:t>
            </a:r>
          </a:p>
          <a:p>
            <a:pPr lvl="1" algn="l"/>
            <a:r>
              <a:rPr lang="en-AU" sz="1200" kern="1200" dirty="0" smtClean="0">
                <a:solidFill>
                  <a:schemeClr val="tx1"/>
                </a:solidFill>
                <a:effectLst/>
                <a:latin typeface="+mn-lt"/>
                <a:ea typeface="+mn-ea"/>
                <a:cs typeface="+mn-cs"/>
              </a:rPr>
              <a:t>(2)	If exploration operations at a mine are not under the control of a registered manager because a registered manager is not required under section 33(7) for those operations and, for a mine to which subsection (1) applies, no notice has been given under that subsection, the principal employer must —</a:t>
            </a:r>
          </a:p>
          <a:p>
            <a:pPr lvl="1" algn="l"/>
            <a:r>
              <a:rPr lang="en-AU" sz="1200" kern="1200" dirty="0" smtClean="0">
                <a:solidFill>
                  <a:schemeClr val="tx1"/>
                </a:solidFill>
                <a:effectLst/>
                <a:latin typeface="+mn-lt"/>
                <a:ea typeface="+mn-ea"/>
                <a:cs typeface="+mn-cs"/>
              </a:rPr>
              <a:t>(a)	notify, without delay and in writing, the senior inspector responsible for the region of the State in which those exploration operations are being carried out of the name and address of the person who is the exploration manager for those operations; and</a:t>
            </a:r>
          </a:p>
          <a:p>
            <a:pPr lvl="1" algn="l"/>
            <a:r>
              <a:rPr lang="en-AU" sz="1200" kern="1200" dirty="0" smtClean="0">
                <a:solidFill>
                  <a:schemeClr val="tx1"/>
                </a:solidFill>
                <a:effectLst/>
                <a:latin typeface="+mn-lt"/>
                <a:ea typeface="+mn-ea"/>
                <a:cs typeface="+mn-cs"/>
              </a:rPr>
              <a:t>(b)	notify, without delay and in writing, that senior inspector of the name and address of the person who is responsible to the principal employer for the management of all activity in carrying out such exploration operations (and that person may, but need not, be the person notified under paragraph (a) as exploration manager); and</a:t>
            </a:r>
          </a:p>
          <a:p>
            <a:pPr lvl="1" algn="l"/>
            <a:r>
              <a:rPr lang="en-AU" sz="1200" kern="1200" dirty="0" smtClean="0">
                <a:solidFill>
                  <a:schemeClr val="tx1"/>
                </a:solidFill>
                <a:effectLst/>
                <a:latin typeface="+mn-lt"/>
                <a:ea typeface="+mn-ea"/>
                <a:cs typeface="+mn-cs"/>
              </a:rPr>
              <a:t>(c)	take all reasonable steps to ensure that the exploration operations are carried out in accordance with all applicable provisions under this Act.</a:t>
            </a:r>
          </a:p>
          <a:p>
            <a:pPr lvl="1" algn="l"/>
            <a:r>
              <a:rPr lang="en-AU" sz="1200" kern="1200" dirty="0" smtClean="0">
                <a:solidFill>
                  <a:schemeClr val="tx1"/>
                </a:solidFill>
                <a:effectLst/>
                <a:latin typeface="+mn-lt"/>
                <a:ea typeface="+mn-ea"/>
                <a:cs typeface="+mn-cs"/>
              </a:rPr>
              <a:t>(3)	An exploration manager must inform the senior inspector for the region of the State in which the exploration operations are to take place of the location, scope, and nature of the exploration operations in accordance with the              regulations.</a:t>
            </a:r>
          </a:p>
          <a:p>
            <a:pPr lvl="1" algn="l"/>
            <a:r>
              <a:rPr lang="en-AU" sz="1200" kern="1200" dirty="0" smtClean="0">
                <a:solidFill>
                  <a:schemeClr val="tx1"/>
                </a:solidFill>
                <a:effectLst/>
                <a:latin typeface="+mn-lt"/>
                <a:ea typeface="+mn-ea"/>
                <a:cs typeface="+mn-cs"/>
              </a:rPr>
              <a:t>(4)	A person notified as being responsible for the management of exploration activity under subsection (2)(b) must take all reasonable steps to liaise effectively with the district inspector for the region where that activity is taking place concerning the location, scope and nature of the exploration operations.</a:t>
            </a:r>
          </a:p>
          <a:p>
            <a:pPr lvl="1" algn="l"/>
            <a:r>
              <a:rPr lang="en-AU" sz="1200" kern="1200" dirty="0" smtClean="0">
                <a:solidFill>
                  <a:schemeClr val="tx1"/>
                </a:solidFill>
                <a:effectLst/>
                <a:latin typeface="+mn-lt"/>
                <a:ea typeface="+mn-ea"/>
                <a:cs typeface="+mn-cs"/>
              </a:rPr>
              <a:t>(5)	Notwithstanding subsections (1) and (2), in the case of exploration operations carried out by a syndicate or other association of persons in such a way that no person is employed in those operations, no notification under subsection (2) is required, but the members of that entity or partnership or those persons are jointly and severally responsible for the performance of those duties and responsibilities which are —</a:t>
            </a:r>
          </a:p>
          <a:p>
            <a:pPr lvl="1" algn="l"/>
            <a:r>
              <a:rPr lang="en-AU" sz="1200" kern="1200" dirty="0" smtClean="0">
                <a:solidFill>
                  <a:schemeClr val="tx1"/>
                </a:solidFill>
                <a:effectLst/>
                <a:latin typeface="+mn-lt"/>
                <a:ea typeface="+mn-ea"/>
                <a:cs typeface="+mn-cs"/>
              </a:rPr>
              <a:t>(a)	in the circumstances described in section 47A(1), imposed on exploration managers under this Act; </a:t>
            </a:r>
          </a:p>
          <a:p>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Part 3 — Management of mines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3.2.	Prescribed place at which record book to be kept </a:t>
            </a:r>
          </a:p>
          <a:p>
            <a:r>
              <a:rPr lang="en-AU" sz="1200" kern="1200" dirty="0" smtClean="0">
                <a:solidFill>
                  <a:schemeClr val="tx1"/>
                </a:solidFill>
                <a:effectLst/>
                <a:latin typeface="+mn-lt"/>
                <a:ea typeface="+mn-ea"/>
                <a:cs typeface="+mn-cs"/>
              </a:rPr>
              <a:t>	For the purposes of section 23(1)(a) of the Act, the prescribed place at which a record book is to be kept in the case of exploration operations is at the principal office in Western Australia of the exploration manager.</a:t>
            </a:r>
          </a:p>
          <a:p>
            <a:r>
              <a:rPr lang="en-AU" sz="1200" b="1" kern="1200" dirty="0" smtClean="0">
                <a:solidFill>
                  <a:schemeClr val="tx1"/>
                </a:solidFill>
                <a:effectLst/>
                <a:latin typeface="+mn-lt"/>
                <a:ea typeface="+mn-ea"/>
                <a:cs typeface="+mn-cs"/>
              </a:rPr>
              <a:t>3.3.	Provision of information — earth disturbing operations </a:t>
            </a:r>
          </a:p>
          <a:p>
            <a:r>
              <a:rPr lang="en-AU" sz="1200" kern="1200" dirty="0" smtClean="0">
                <a:solidFill>
                  <a:schemeClr val="tx1"/>
                </a:solidFill>
                <a:effectLst/>
                <a:latin typeface="+mn-lt"/>
                <a:ea typeface="+mn-ea"/>
                <a:cs typeface="+mn-cs"/>
              </a:rPr>
              <a:t>	(1)	This regulation applies to any exploration operation that involves the disturbance of earth (including drilling, costeaning or trial pit excavation).</a:t>
            </a:r>
          </a:p>
          <a:p>
            <a:r>
              <a:rPr lang="en-AU" sz="1200" kern="1200" dirty="0" smtClean="0">
                <a:solidFill>
                  <a:schemeClr val="tx1"/>
                </a:solidFill>
                <a:effectLst/>
                <a:latin typeface="+mn-lt"/>
                <a:ea typeface="+mn-ea"/>
                <a:cs typeface="+mn-cs"/>
              </a:rPr>
              <a:t>	(2)	For the purposes of section 47(3) of the Act, information relating to any exploration operation to which this regulation applies must, so far as is practicable — </a:t>
            </a:r>
          </a:p>
          <a:p>
            <a:r>
              <a:rPr lang="en-AU" sz="1200" kern="1200" dirty="0" smtClean="0">
                <a:solidFill>
                  <a:schemeClr val="tx1"/>
                </a:solidFill>
                <a:effectLst/>
                <a:latin typeface="+mn-lt"/>
                <a:ea typeface="+mn-ea"/>
                <a:cs typeface="+mn-cs"/>
              </a:rPr>
              <a:t>	(a)	be provided before the exploration operation takes place; and</a:t>
            </a:r>
          </a:p>
          <a:p>
            <a:pPr algn="l"/>
            <a:r>
              <a:rPr lang="en-AU" sz="1200" kern="1200" dirty="0" smtClean="0">
                <a:solidFill>
                  <a:schemeClr val="tx1"/>
                </a:solidFill>
                <a:effectLst/>
                <a:latin typeface="+mn-lt"/>
                <a:ea typeface="+mn-ea"/>
                <a:cs typeface="+mn-cs"/>
              </a:rPr>
              <a:t>	(b)	include details of the location, scope and nature of all such exploration operations (including the intended date of commencement and conclusion of exploration activities) that are proposed during an ensuing 6        or 12 month period (as elected by the exploration manager).</a:t>
            </a:r>
          </a:p>
          <a:p>
            <a:r>
              <a:rPr lang="en-AU" sz="1200" b="1" kern="1200" dirty="0" smtClean="0">
                <a:solidFill>
                  <a:schemeClr val="tx1"/>
                </a:solidFill>
                <a:effectLst/>
                <a:latin typeface="+mn-lt"/>
                <a:ea typeface="+mn-ea"/>
                <a:cs typeface="+mn-cs"/>
              </a:rPr>
              <a:t>3.4.	Provision of information — other operations </a:t>
            </a:r>
          </a:p>
          <a:p>
            <a:pPr lvl="1"/>
            <a:r>
              <a:rPr lang="en-AU" sz="1200" kern="1200" dirty="0" smtClean="0">
                <a:solidFill>
                  <a:schemeClr val="tx1"/>
                </a:solidFill>
                <a:effectLst/>
                <a:latin typeface="+mn-lt"/>
                <a:ea typeface="+mn-ea"/>
                <a:cs typeface="+mn-cs"/>
              </a:rPr>
              <a:t>	(1)	This regulation applies to any exploration operation that does not involve the disturbance of earth.</a:t>
            </a:r>
          </a:p>
          <a:p>
            <a:pPr lvl="1"/>
            <a:r>
              <a:rPr lang="en-AU" sz="1200" kern="1200" dirty="0" smtClean="0">
                <a:solidFill>
                  <a:schemeClr val="tx1"/>
                </a:solidFill>
                <a:effectLst/>
                <a:latin typeface="+mn-lt"/>
                <a:ea typeface="+mn-ea"/>
                <a:cs typeface="+mn-cs"/>
              </a:rPr>
              <a:t>	(2)	For the purposes of section 47(3) of the Act, information relating to any exploration operation to which this regulation applies must, so far as is practicable — </a:t>
            </a:r>
          </a:p>
          <a:p>
            <a:pPr lvl="1"/>
            <a:r>
              <a:rPr lang="en-AU" sz="1200" kern="1200" dirty="0" smtClean="0">
                <a:solidFill>
                  <a:schemeClr val="tx1"/>
                </a:solidFill>
                <a:effectLst/>
                <a:latin typeface="+mn-lt"/>
                <a:ea typeface="+mn-ea"/>
                <a:cs typeface="+mn-cs"/>
              </a:rPr>
              <a:t>	(a)	be provided before the exploration operation takes place; and</a:t>
            </a:r>
          </a:p>
          <a:p>
            <a:pPr lvl="1" algn="l"/>
            <a:r>
              <a:rPr lang="en-AU" sz="1200" kern="1200" dirty="0" smtClean="0">
                <a:solidFill>
                  <a:schemeClr val="tx1"/>
                </a:solidFill>
                <a:effectLst/>
                <a:latin typeface="+mn-lt"/>
                <a:ea typeface="+mn-ea"/>
                <a:cs typeface="+mn-cs"/>
              </a:rPr>
              <a:t>	(b)	include general details of the location, scope and nature of all such exploration operations (including the intended date of commencement and conclusion of exploration activities) that are proposed during an          ensuing 12 month period.</a:t>
            </a:r>
          </a:p>
          <a:p>
            <a:r>
              <a:rPr lang="en-AU" sz="1200" b="1" kern="1200" dirty="0" smtClean="0">
                <a:solidFill>
                  <a:schemeClr val="tx1"/>
                </a:solidFill>
                <a:effectLst/>
                <a:latin typeface="+mn-lt"/>
                <a:ea typeface="+mn-ea"/>
                <a:cs typeface="+mn-cs"/>
              </a:rPr>
              <a:t>3.5.	Remedial work </a:t>
            </a:r>
          </a:p>
          <a:p>
            <a:pPr lvl="1" algn="l"/>
            <a:r>
              <a:rPr lang="en-AU" sz="1200" kern="1200" dirty="0" smtClean="0">
                <a:solidFill>
                  <a:schemeClr val="tx1"/>
                </a:solidFill>
                <a:effectLst/>
                <a:latin typeface="+mn-lt"/>
                <a:ea typeface="+mn-ea"/>
                <a:cs typeface="+mn-cs"/>
              </a:rPr>
              <a:t>	(1)	If any exploration operation (including an operation involving the disturbance of earth by drilling, costeaning or trial pit excavation) has been carried out at a site, the district inspector may direct that specified     </a:t>
            </a:r>
          </a:p>
          <a:p>
            <a:pPr lvl="1" algn="l"/>
            <a:r>
              <a:rPr lang="en-AU" sz="1200" kern="1200" dirty="0" smtClean="0">
                <a:solidFill>
                  <a:schemeClr val="tx1"/>
                </a:solidFill>
                <a:effectLst/>
                <a:latin typeface="+mn-lt"/>
                <a:ea typeface="+mn-ea"/>
                <a:cs typeface="+mn-cs"/>
              </a:rPr>
              <a:t>                                    remedial work be carried out to make the site safe.</a:t>
            </a:r>
          </a:p>
          <a:p>
            <a:pPr lvl="1" algn="l"/>
            <a:r>
              <a:rPr lang="en-AU" sz="1200" kern="1200" dirty="0" smtClean="0">
                <a:solidFill>
                  <a:schemeClr val="tx1"/>
                </a:solidFill>
                <a:effectLst/>
                <a:latin typeface="+mn-lt"/>
                <a:ea typeface="+mn-ea"/>
                <a:cs typeface="+mn-cs"/>
              </a:rPr>
              <a:t>	(2)	The exploration manager for the exploration operation referred to in </a:t>
            </a:r>
            <a:r>
              <a:rPr lang="en-AU" sz="1200" kern="1200" dirty="0" err="1" smtClean="0">
                <a:solidFill>
                  <a:schemeClr val="tx1"/>
                </a:solidFill>
                <a:effectLst/>
                <a:latin typeface="+mn-lt"/>
                <a:ea typeface="+mn-ea"/>
                <a:cs typeface="+mn-cs"/>
              </a:rPr>
              <a:t>subregulation</a:t>
            </a:r>
            <a:r>
              <a:rPr lang="en-AU" sz="1200" kern="1200" dirty="0" smtClean="0">
                <a:solidFill>
                  <a:schemeClr val="tx1"/>
                </a:solidFill>
                <a:effectLst/>
                <a:latin typeface="+mn-lt"/>
                <a:ea typeface="+mn-ea"/>
                <a:cs typeface="+mn-cs"/>
              </a:rPr>
              <a:t> (1) must ensure that a direction given under that </a:t>
            </a:r>
            <a:r>
              <a:rPr lang="en-AU" sz="1200" kern="1200" dirty="0" err="1" smtClean="0">
                <a:solidFill>
                  <a:schemeClr val="tx1"/>
                </a:solidFill>
                <a:effectLst/>
                <a:latin typeface="+mn-lt"/>
                <a:ea typeface="+mn-ea"/>
                <a:cs typeface="+mn-cs"/>
              </a:rPr>
              <a:t>subregulation</a:t>
            </a:r>
            <a:r>
              <a:rPr lang="en-AU" sz="1200" kern="1200" dirty="0" smtClean="0">
                <a:solidFill>
                  <a:schemeClr val="tx1"/>
                </a:solidFill>
                <a:effectLst/>
                <a:latin typeface="+mn-lt"/>
                <a:ea typeface="+mn-ea"/>
                <a:cs typeface="+mn-cs"/>
              </a:rPr>
              <a:t> is complied with as soon as is practicable.</a:t>
            </a:r>
          </a:p>
          <a:p>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10</a:t>
            </a:fld>
            <a:endParaRPr lang="en-AU"/>
          </a:p>
        </p:txBody>
      </p:sp>
    </p:spTree>
    <p:extLst>
      <p:ext uri="{BB962C8B-B14F-4D97-AF65-F5344CB8AC3E}">
        <p14:creationId xmlns:p14="http://schemas.microsoft.com/office/powerpoint/2010/main" val="141980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8165" indent="-558165">
              <a:lnSpc>
                <a:spcPts val="1300"/>
              </a:lnSpc>
              <a:spcBef>
                <a:spcPts val="1100"/>
              </a:spcBef>
              <a:spcAft>
                <a:spcPts val="0"/>
              </a:spcAft>
              <a:tabLst>
                <a:tab pos="558165" algn="l"/>
              </a:tabLst>
            </a:pPr>
            <a:r>
              <a:rPr lang="en-AU" sz="1200" b="1" dirty="0" smtClean="0">
                <a:effectLst/>
                <a:latin typeface="Times New Roman" panose="02020603050405020304" pitchFamily="18" charset="0"/>
              </a:rPr>
              <a:t>3.2.	Prescribed place at which record book to be kept </a:t>
            </a:r>
          </a:p>
          <a:p>
            <a:pPr marL="558165" indent="-558165">
              <a:lnSpc>
                <a:spcPts val="1300"/>
              </a:lnSpc>
              <a:spcBef>
                <a:spcPts val="800"/>
              </a:spcBef>
              <a:spcAft>
                <a:spcPts val="0"/>
              </a:spcAft>
              <a:tabLst>
                <a:tab pos="377825" algn="r"/>
                <a:tab pos="558165" algn="l"/>
              </a:tabLst>
            </a:pPr>
            <a:r>
              <a:rPr lang="en-AU" sz="1200" dirty="0" smtClean="0">
                <a:effectLst/>
                <a:latin typeface="Times New Roman" panose="02020603050405020304" pitchFamily="18" charset="0"/>
                <a:ea typeface="Times New Roman" panose="02020603050405020304" pitchFamily="18" charset="0"/>
              </a:rPr>
              <a:t>		The prescribed place at which a record book is to be kept in the case of exploration operations is at the principal office in Western Australia of the exploration manager.</a:t>
            </a:r>
          </a:p>
          <a:p>
            <a:endParaRPr lang="en-A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46A.	Exploration manager, appointment of</a:t>
            </a:r>
          </a:p>
          <a:p>
            <a:r>
              <a:rPr lang="en-AU" sz="1200" kern="1200" dirty="0" smtClean="0">
                <a:solidFill>
                  <a:schemeClr val="tx1"/>
                </a:solidFill>
                <a:effectLst/>
                <a:latin typeface="+mn-lt"/>
                <a:ea typeface="+mn-ea"/>
                <a:cs typeface="+mn-cs"/>
              </a:rPr>
              <a:t>             An exploration manager must inform the senior inspector for the region of the State in which the exploration operations are to take place of the location, scope, and nature of the exploration operations in accordance with the regulations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3.5.	Remedial work </a:t>
            </a:r>
          </a:p>
          <a:p>
            <a:r>
              <a:rPr lang="en-AU" sz="1200" kern="1200" dirty="0" smtClean="0">
                <a:solidFill>
                  <a:schemeClr val="tx1"/>
                </a:solidFill>
                <a:effectLst/>
                <a:latin typeface="+mn-lt"/>
                <a:ea typeface="+mn-ea"/>
                <a:cs typeface="+mn-cs"/>
              </a:rPr>
              <a:t>	If any exploration operation (including an operation involving the disturbance of earth by drilling, costeaning or trial pit excavation) has been carried out at a site, the district inspector may direct that specified remedial work be carried out to make the site safe.</a:t>
            </a:r>
          </a:p>
          <a:p>
            <a:endParaRPr lang="en-AU" dirty="0"/>
          </a:p>
        </p:txBody>
      </p:sp>
      <p:sp>
        <p:nvSpPr>
          <p:cNvPr id="4" name="Slide Number Placeholder 3"/>
          <p:cNvSpPr>
            <a:spLocks noGrp="1"/>
          </p:cNvSpPr>
          <p:nvPr>
            <p:ph type="sldNum" sz="quarter" idx="10"/>
          </p:nvPr>
        </p:nvSpPr>
        <p:spPr/>
        <p:txBody>
          <a:bodyPr/>
          <a:lstStyle/>
          <a:p>
            <a:fld id="{3D52654A-4014-48F3-AE6E-2E4B4AE12023}" type="slidenum">
              <a:rPr lang="en-AU" smtClean="0"/>
              <a:t>12</a:t>
            </a:fld>
            <a:endParaRPr lang="en-AU"/>
          </a:p>
        </p:txBody>
      </p:sp>
    </p:spTree>
    <p:extLst>
      <p:ext uri="{BB962C8B-B14F-4D97-AF65-F5344CB8AC3E}">
        <p14:creationId xmlns:p14="http://schemas.microsoft.com/office/powerpoint/2010/main" val="426154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ext and 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76286" y="227557"/>
            <a:ext cx="4128845" cy="5703224"/>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AU" dirty="0"/>
          </a:p>
        </p:txBody>
      </p:sp>
      <p:pic>
        <p:nvPicPr>
          <p:cNvPr id="5" name="Picture 4" descr="DMIRS-PowerPoint-Template-June-2017_FINAL-16_9-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900" cy="335313"/>
          </a:xfrm>
          <a:prstGeom prst="rect">
            <a:avLst/>
          </a:prstGeom>
        </p:spPr>
      </p:pic>
      <p:pic>
        <p:nvPicPr>
          <p:cNvPr id="6" name="Picture 5" descr="DMIRS-PowerPoint-Template-June-2017_FINAL-16_9-4.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900547"/>
            <a:ext cx="9144900" cy="959198"/>
          </a:xfrm>
          <a:prstGeom prst="rect">
            <a:avLst/>
          </a:prstGeom>
        </p:spPr>
      </p:pic>
      <p:sp>
        <p:nvSpPr>
          <p:cNvPr id="10" name="Content Placeholder 2"/>
          <p:cNvSpPr>
            <a:spLocks noGrp="1"/>
          </p:cNvSpPr>
          <p:nvPr>
            <p:ph idx="10"/>
          </p:nvPr>
        </p:nvSpPr>
        <p:spPr>
          <a:xfrm>
            <a:off x="153825" y="227558"/>
            <a:ext cx="4505770" cy="570176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88049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37513303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8" r:id="rId8"/>
    <p:sldLayoutId id="2147483669" r:id="rId9"/>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au/url?sa=i&amp;rct=j&amp;q=&amp;esrc=s&amp;source=images&amp;cd=&amp;cad=rja&amp;uact=8&amp;ved=2ahUKEwjwsN-xzazcAhWZ62EKHR7wC7sQjRx6BAgBEAU&amp;url=https://www.shutterstock.com/search/1%2Bton&amp;psig=AOvVaw1hjBuaFxyO6MELld_edpS1&amp;ust=153213909101153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content presented at the </a:t>
            </a:r>
            <a:r>
              <a:rPr lang="en-AU" sz="2000" dirty="0" smtClean="0"/>
              <a:t>2018 Exploration safety information session </a:t>
            </a:r>
            <a:r>
              <a:rPr lang="en-AU" sz="2000" dirty="0"/>
              <a:t>in </a:t>
            </a:r>
            <a:r>
              <a:rPr lang="en-AU" sz="2000" dirty="0" smtClean="0"/>
              <a:t>July 2018.</a:t>
            </a:r>
            <a:endParaRPr lang="en-AU" sz="2000" dirty="0"/>
          </a:p>
          <a:p>
            <a:pPr>
              <a:defRPr/>
            </a:pPr>
            <a:r>
              <a:rPr lang="en-AU" sz="2000" dirty="0" smtClean="0"/>
              <a:t>Department </a:t>
            </a:r>
            <a:r>
              <a:rPr lang="en-AU" sz="2000" dirty="0"/>
              <a:t>of Mines, Industry Regulation and Safety(DMIRS)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2018.</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1286325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 Management of exploration </a:t>
            </a:r>
            <a:r>
              <a:rPr lang="en-AU" dirty="0"/>
              <a:t>o</a:t>
            </a:r>
            <a:r>
              <a:rPr lang="en-AU" dirty="0" smtClean="0"/>
              <a:t>perations </a:t>
            </a:r>
            <a:endParaRPr lang="en-AU" dirty="0"/>
          </a:p>
        </p:txBody>
      </p:sp>
      <p:sp>
        <p:nvSpPr>
          <p:cNvPr id="3" name="Content Placeholder 2"/>
          <p:cNvSpPr>
            <a:spLocks noGrp="1"/>
          </p:cNvSpPr>
          <p:nvPr>
            <p:ph idx="1"/>
          </p:nvPr>
        </p:nvSpPr>
        <p:spPr/>
        <p:txBody>
          <a:bodyPr/>
          <a:lstStyle/>
          <a:p>
            <a:pPr marL="0" indent="0">
              <a:buNone/>
            </a:pPr>
            <a:endParaRPr lang="en-AU" dirty="0"/>
          </a:p>
          <a:p>
            <a:r>
              <a:rPr lang="en-AU" dirty="0" smtClean="0"/>
              <a:t>MSIA 1994: Management </a:t>
            </a:r>
            <a:r>
              <a:rPr lang="en-AU" dirty="0"/>
              <a:t>of exploration </a:t>
            </a:r>
            <a:r>
              <a:rPr lang="en-AU" dirty="0" smtClean="0"/>
              <a:t>operations</a:t>
            </a:r>
          </a:p>
          <a:p>
            <a:endParaRPr lang="en-AU" dirty="0" smtClean="0"/>
          </a:p>
          <a:p>
            <a:pPr marL="0" indent="0">
              <a:buNone/>
            </a:pPr>
            <a:endParaRPr lang="en-AU" dirty="0"/>
          </a:p>
          <a:p>
            <a:r>
              <a:rPr lang="en-AU" dirty="0" smtClean="0"/>
              <a:t>MSIR 1995: </a:t>
            </a:r>
            <a:r>
              <a:rPr lang="en-AU" dirty="0"/>
              <a:t>Management of mines </a:t>
            </a:r>
          </a:p>
          <a:p>
            <a:pPr marL="0" indent="0">
              <a:buNone/>
            </a:pPr>
            <a:endParaRPr lang="en-AU" dirty="0"/>
          </a:p>
          <a:p>
            <a:pPr marL="0" indent="0">
              <a:buNone/>
            </a:pPr>
            <a:endParaRPr lang="en-AU" dirty="0"/>
          </a:p>
          <a:p>
            <a:endParaRPr lang="en-AU" dirty="0"/>
          </a:p>
        </p:txBody>
      </p:sp>
    </p:spTree>
    <p:extLst>
      <p:ext uri="{BB962C8B-B14F-4D97-AF65-F5344CB8AC3E}">
        <p14:creationId xmlns:p14="http://schemas.microsoft.com/office/powerpoint/2010/main" val="3999688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Exploration operation notification</a:t>
            </a:r>
            <a:endParaRPr lang="en-AU" dirty="0"/>
          </a:p>
        </p:txBody>
      </p:sp>
      <p:pic>
        <p:nvPicPr>
          <p:cNvPr id="4" name="Picture 3"/>
          <p:cNvPicPr>
            <a:picLocks noChangeAspect="1"/>
          </p:cNvPicPr>
          <p:nvPr/>
        </p:nvPicPr>
        <p:blipFill>
          <a:blip r:embed="rId2"/>
          <a:stretch>
            <a:fillRect/>
          </a:stretch>
        </p:blipFill>
        <p:spPr>
          <a:xfrm>
            <a:off x="971600" y="1340768"/>
            <a:ext cx="7124700" cy="5057775"/>
          </a:xfrm>
          <a:prstGeom prst="rect">
            <a:avLst/>
          </a:prstGeom>
        </p:spPr>
      </p:pic>
    </p:spTree>
    <p:extLst>
      <p:ext uri="{BB962C8B-B14F-4D97-AF65-F5344CB8AC3E}">
        <p14:creationId xmlns:p14="http://schemas.microsoft.com/office/powerpoint/2010/main" val="287415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The Mines Safety Inspection legislation</a:t>
            </a:r>
          </a:p>
        </p:txBody>
      </p:sp>
      <p:sp>
        <p:nvSpPr>
          <p:cNvPr id="3" name="Content Placeholder 2"/>
          <p:cNvSpPr>
            <a:spLocks noGrp="1"/>
          </p:cNvSpPr>
          <p:nvPr>
            <p:ph idx="1"/>
          </p:nvPr>
        </p:nvSpPr>
        <p:spPr/>
        <p:txBody>
          <a:bodyPr/>
          <a:lstStyle/>
          <a:p>
            <a:pPr marL="0" indent="0">
              <a:buNone/>
            </a:pPr>
            <a:r>
              <a:rPr lang="en-AU" dirty="0" smtClean="0"/>
              <a:t>Exploration requirements;</a:t>
            </a:r>
          </a:p>
          <a:p>
            <a:pPr marL="0" indent="0">
              <a:buNone/>
            </a:pPr>
            <a:endParaRPr lang="en-AU" dirty="0" smtClean="0"/>
          </a:p>
          <a:p>
            <a:r>
              <a:rPr lang="en-AU" dirty="0" smtClean="0"/>
              <a:t>Record book to be kept</a:t>
            </a:r>
          </a:p>
          <a:p>
            <a:pPr marL="0" indent="0">
              <a:buNone/>
            </a:pPr>
            <a:endParaRPr lang="en-AU" dirty="0" smtClean="0"/>
          </a:p>
          <a:p>
            <a:r>
              <a:rPr lang="en-AU" dirty="0" smtClean="0"/>
              <a:t>Notify Senior Inspector</a:t>
            </a:r>
          </a:p>
          <a:p>
            <a:pPr marL="0" indent="0">
              <a:buNone/>
            </a:pPr>
            <a:endParaRPr lang="en-AU" dirty="0" smtClean="0"/>
          </a:p>
          <a:p>
            <a:r>
              <a:rPr lang="en-AU" dirty="0" smtClean="0"/>
              <a:t>Remedial work </a:t>
            </a:r>
          </a:p>
          <a:p>
            <a:endParaRPr lang="en-AU" dirty="0" smtClean="0"/>
          </a:p>
          <a:p>
            <a:endParaRPr lang="en-AU" dirty="0" smtClean="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4365104"/>
            <a:ext cx="3794528" cy="1513068"/>
          </a:xfrm>
          <a:prstGeom prst="rect">
            <a:avLst/>
          </a:prstGeom>
        </p:spPr>
      </p:pic>
    </p:spTree>
    <p:extLst>
      <p:ext uri="{BB962C8B-B14F-4D97-AF65-F5344CB8AC3E}">
        <p14:creationId xmlns:p14="http://schemas.microsoft.com/office/powerpoint/2010/main" val="798241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Mines Safety Inspection legislation</a:t>
            </a:r>
          </a:p>
        </p:txBody>
      </p:sp>
      <p:sp>
        <p:nvSpPr>
          <p:cNvPr id="3" name="Content Placeholder 2"/>
          <p:cNvSpPr>
            <a:spLocks noGrp="1"/>
          </p:cNvSpPr>
          <p:nvPr>
            <p:ph idx="1"/>
          </p:nvPr>
        </p:nvSpPr>
        <p:spPr/>
        <p:txBody>
          <a:bodyPr>
            <a:normAutofit/>
          </a:bodyPr>
          <a:lstStyle/>
          <a:p>
            <a:pPr marL="0" indent="0">
              <a:buNone/>
            </a:pPr>
            <a:r>
              <a:rPr lang="en-AU" dirty="0" smtClean="0"/>
              <a:t>Exploration requirements;</a:t>
            </a:r>
          </a:p>
          <a:p>
            <a:pPr marL="0" indent="0">
              <a:buNone/>
            </a:pPr>
            <a:endParaRPr lang="en-AU" dirty="0" smtClean="0"/>
          </a:p>
          <a:p>
            <a:r>
              <a:rPr lang="en-AU" dirty="0" smtClean="0"/>
              <a:t>Entry </a:t>
            </a:r>
            <a:r>
              <a:rPr lang="en-AU" dirty="0"/>
              <a:t>into a disused </a:t>
            </a:r>
            <a:r>
              <a:rPr lang="en-AU" dirty="0" smtClean="0"/>
              <a:t>mine</a:t>
            </a:r>
          </a:p>
          <a:p>
            <a:pPr marL="0" indent="0">
              <a:buNone/>
            </a:pPr>
            <a:endParaRPr lang="en-AU" dirty="0"/>
          </a:p>
          <a:p>
            <a:r>
              <a:rPr lang="en-AU" dirty="0"/>
              <a:t>Provide adequate </a:t>
            </a:r>
            <a:r>
              <a:rPr lang="en-AU" dirty="0" smtClean="0"/>
              <a:t>supervision, information and training </a:t>
            </a:r>
          </a:p>
          <a:p>
            <a:pPr marL="0" indent="0">
              <a:buNone/>
            </a:pPr>
            <a:endParaRPr lang="en-AU" dirty="0"/>
          </a:p>
          <a:p>
            <a:r>
              <a:rPr lang="en-AU" dirty="0"/>
              <a:t>Electricity in </a:t>
            </a:r>
            <a:r>
              <a:rPr lang="en-AU" dirty="0" smtClean="0"/>
              <a:t>camps </a:t>
            </a:r>
            <a:endParaRPr lang="en-AU" dirty="0"/>
          </a:p>
          <a:p>
            <a:endParaRPr lang="en-AU" dirty="0"/>
          </a:p>
        </p:txBody>
      </p:sp>
    </p:spTree>
    <p:extLst>
      <p:ext uri="{BB962C8B-B14F-4D97-AF65-F5344CB8AC3E}">
        <p14:creationId xmlns:p14="http://schemas.microsoft.com/office/powerpoint/2010/main" val="3043323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 The Mines Safety Inspection legislation</a:t>
            </a:r>
            <a:endParaRPr lang="en-AU" dirty="0"/>
          </a:p>
        </p:txBody>
      </p:sp>
      <p:sp>
        <p:nvSpPr>
          <p:cNvPr id="3" name="Content Placeholder 2"/>
          <p:cNvSpPr>
            <a:spLocks noGrp="1"/>
          </p:cNvSpPr>
          <p:nvPr>
            <p:ph idx="1"/>
          </p:nvPr>
        </p:nvSpPr>
        <p:spPr>
          <a:xfrm>
            <a:off x="628650" y="1484784"/>
            <a:ext cx="7886700" cy="3104504"/>
          </a:xfrm>
        </p:spPr>
        <p:txBody>
          <a:bodyPr>
            <a:normAutofit/>
          </a:bodyPr>
          <a:lstStyle/>
          <a:p>
            <a:endParaRPr lang="en-AU" dirty="0" smtClean="0"/>
          </a:p>
          <a:p>
            <a:r>
              <a:rPr lang="en-AU" dirty="0" smtClean="0"/>
              <a:t>PMP to be submitted </a:t>
            </a:r>
          </a:p>
          <a:p>
            <a:pPr marL="0" indent="0">
              <a:buNone/>
            </a:pPr>
            <a:endParaRPr lang="en-AU" dirty="0" smtClean="0"/>
          </a:p>
          <a:p>
            <a:r>
              <a:rPr lang="en-AU" dirty="0" smtClean="0"/>
              <a:t>Approval </a:t>
            </a:r>
            <a:r>
              <a:rPr lang="en-AU" dirty="0"/>
              <a:t>in writing </a:t>
            </a:r>
            <a:r>
              <a:rPr lang="en-AU" dirty="0" smtClean="0"/>
              <a:t>from </a:t>
            </a:r>
            <a:r>
              <a:rPr lang="en-AU" dirty="0"/>
              <a:t>the State </a:t>
            </a:r>
            <a:r>
              <a:rPr lang="en-AU" dirty="0" smtClean="0"/>
              <a:t>mining </a:t>
            </a:r>
            <a:r>
              <a:rPr lang="en-AU" dirty="0"/>
              <a:t>e</a:t>
            </a:r>
            <a:r>
              <a:rPr lang="en-AU" dirty="0" smtClean="0"/>
              <a:t>ngineer</a:t>
            </a:r>
            <a:endParaRPr lang="en-AU" dirty="0"/>
          </a:p>
          <a:p>
            <a:pPr marL="0" indent="0">
              <a:buNone/>
            </a:pPr>
            <a:endParaRPr lang="en-AU" dirty="0"/>
          </a:p>
          <a:p>
            <a:r>
              <a:rPr lang="en-AU" dirty="0" smtClean="0"/>
              <a:t>Commencement of any construction or mining Operations</a:t>
            </a:r>
          </a:p>
          <a:p>
            <a:endParaRPr lang="en-AU" dirty="0"/>
          </a:p>
          <a:p>
            <a:pPr marL="0" indent="0">
              <a:buNone/>
            </a:pPr>
            <a:endParaRPr lang="en-AU" dirty="0"/>
          </a:p>
          <a:p>
            <a:pPr marL="0" indent="0">
              <a:buNone/>
            </a:pPr>
            <a:endParaRPr lang="en-AU" dirty="0" smtClean="0"/>
          </a:p>
          <a:p>
            <a:endParaRPr lang="en-AU" dirty="0"/>
          </a:p>
          <a:p>
            <a:endParaRPr lang="en-AU" dirty="0" smtClean="0"/>
          </a:p>
          <a:p>
            <a:endParaRPr lang="en-AU" dirty="0"/>
          </a:p>
          <a:p>
            <a:endParaRPr lang="en-AU" dirty="0"/>
          </a:p>
        </p:txBody>
      </p:sp>
    </p:spTree>
    <p:extLst>
      <p:ext uri="{BB962C8B-B14F-4D97-AF65-F5344CB8AC3E}">
        <p14:creationId xmlns:p14="http://schemas.microsoft.com/office/powerpoint/2010/main" val="1293218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 of a PMP</a:t>
            </a:r>
            <a:endParaRPr lang="en-AU" dirty="0"/>
          </a:p>
        </p:txBody>
      </p:sp>
      <p:sp>
        <p:nvSpPr>
          <p:cNvPr id="3" name="Content Placeholder 2"/>
          <p:cNvSpPr>
            <a:spLocks noGrp="1"/>
          </p:cNvSpPr>
          <p:nvPr>
            <p:ph idx="1"/>
          </p:nvPr>
        </p:nvSpPr>
        <p:spPr/>
        <p:txBody>
          <a:bodyPr/>
          <a:lstStyle/>
          <a:p>
            <a:r>
              <a:rPr lang="en-AU" dirty="0" smtClean="0"/>
              <a:t>Identification of potential </a:t>
            </a:r>
            <a:r>
              <a:rPr lang="en-AU" dirty="0"/>
              <a:t>m</a:t>
            </a:r>
            <a:r>
              <a:rPr lang="en-AU" dirty="0" smtClean="0"/>
              <a:t>ajor </a:t>
            </a:r>
            <a:r>
              <a:rPr lang="en-AU" dirty="0"/>
              <a:t>r</a:t>
            </a:r>
            <a:r>
              <a:rPr lang="en-AU" dirty="0" smtClean="0"/>
              <a:t>isks </a:t>
            </a:r>
          </a:p>
          <a:p>
            <a:endParaRPr lang="en-AU" dirty="0"/>
          </a:p>
          <a:p>
            <a:r>
              <a:rPr lang="en-AU" dirty="0" smtClean="0"/>
              <a:t>Throughout various stages of the operation’s life cycle</a:t>
            </a:r>
          </a:p>
          <a:p>
            <a:endParaRPr lang="en-AU" dirty="0"/>
          </a:p>
          <a:p>
            <a:r>
              <a:rPr lang="en-AU" dirty="0" smtClean="0"/>
              <a:t>Start of the sites Risk Management program and implementation of Safety </a:t>
            </a:r>
            <a:r>
              <a:rPr lang="en-AU" dirty="0"/>
              <a:t>M</a:t>
            </a:r>
            <a:r>
              <a:rPr lang="en-AU" dirty="0" smtClean="0"/>
              <a:t>anagement systems</a:t>
            </a:r>
          </a:p>
          <a:p>
            <a:endParaRPr lang="en-AU" dirty="0"/>
          </a:p>
          <a:p>
            <a:endParaRPr lang="en-AU" dirty="0"/>
          </a:p>
        </p:txBody>
      </p:sp>
    </p:spTree>
    <p:extLst>
      <p:ext uri="{BB962C8B-B14F-4D97-AF65-F5344CB8AC3E}">
        <p14:creationId xmlns:p14="http://schemas.microsoft.com/office/powerpoint/2010/main" val="1270065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3"/>
          <a:stretch>
            <a:fillRect/>
          </a:stretch>
        </p:blipFill>
        <p:spPr>
          <a:xfrm>
            <a:off x="628651" y="2118122"/>
            <a:ext cx="7886699" cy="1333500"/>
          </a:xfrm>
          <a:prstGeom prst="rect">
            <a:avLst/>
          </a:prstGeom>
        </p:spPr>
      </p:pic>
      <p:sp>
        <p:nvSpPr>
          <p:cNvPr id="4" name="Text Placeholder 3"/>
          <p:cNvSpPr>
            <a:spLocks noGrp="1"/>
          </p:cNvSpPr>
          <p:nvPr>
            <p:ph type="body" sz="quarter" idx="3"/>
          </p:nvPr>
        </p:nvSpPr>
        <p:spPr>
          <a:xfrm flipV="1">
            <a:off x="6125135" y="7280910"/>
            <a:ext cx="165917" cy="34289"/>
          </a:xfrm>
        </p:spPr>
        <p:txBody>
          <a:bodyPr>
            <a:normAutofit fontScale="25000" lnSpcReduction="20000"/>
          </a:bodyPr>
          <a:lstStyle/>
          <a:p>
            <a:endParaRPr lang="en-AU" dirty="0"/>
          </a:p>
        </p:txBody>
      </p:sp>
      <p:pic>
        <p:nvPicPr>
          <p:cNvPr id="9" name="Content Placeholder 8"/>
          <p:cNvPicPr>
            <a:picLocks noGrp="1" noChangeAspect="1"/>
          </p:cNvPicPr>
          <p:nvPr>
            <p:ph sz="quarter" idx="4"/>
          </p:nvPr>
        </p:nvPicPr>
        <p:blipFill>
          <a:blip r:embed="rId4"/>
          <a:stretch>
            <a:fillRect/>
          </a:stretch>
        </p:blipFill>
        <p:spPr>
          <a:xfrm>
            <a:off x="628651" y="3685891"/>
            <a:ext cx="7886699" cy="1618628"/>
          </a:xfrm>
          <a:prstGeom prst="rect">
            <a:avLst/>
          </a:prstGeom>
        </p:spPr>
      </p:pic>
      <p:sp>
        <p:nvSpPr>
          <p:cNvPr id="6" name="Title 5"/>
          <p:cNvSpPr>
            <a:spLocks noGrp="1"/>
          </p:cNvSpPr>
          <p:nvPr>
            <p:ph type="title"/>
          </p:nvPr>
        </p:nvSpPr>
        <p:spPr/>
        <p:txBody>
          <a:bodyPr>
            <a:normAutofit fontScale="90000"/>
          </a:bodyPr>
          <a:lstStyle/>
          <a:p>
            <a:r>
              <a:rPr lang="en-AU" dirty="0" smtClean="0"/>
              <a:t>    </a:t>
            </a:r>
            <a:r>
              <a:rPr lang="en-AU" dirty="0"/>
              <a:t/>
            </a:r>
            <a:br>
              <a:rPr lang="en-AU" dirty="0"/>
            </a:br>
            <a:r>
              <a:rPr lang="en-AU" dirty="0"/>
              <a:t>An adequate Risk Assessment is vital </a:t>
            </a:r>
            <a:br>
              <a:rPr lang="en-AU" dirty="0"/>
            </a:br>
            <a:endParaRPr lang="en-AU" dirty="0"/>
          </a:p>
        </p:txBody>
      </p:sp>
    </p:spTree>
    <p:extLst>
      <p:ext uri="{BB962C8B-B14F-4D97-AF65-F5344CB8AC3E}">
        <p14:creationId xmlns:p14="http://schemas.microsoft.com/office/powerpoint/2010/main" val="3195379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8650" y="2305646"/>
            <a:ext cx="3886200" cy="2914650"/>
          </a:xfrm>
        </p:spPr>
      </p:pic>
      <p:pic>
        <p:nvPicPr>
          <p:cNvPr id="11" name="Content Placeholder 10"/>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29150" y="2305646"/>
            <a:ext cx="3886200" cy="2914650"/>
          </a:xfrm>
        </p:spPr>
      </p:pic>
      <p:sp>
        <p:nvSpPr>
          <p:cNvPr id="7" name="Title 6"/>
          <p:cNvSpPr>
            <a:spLocks noGrp="1"/>
          </p:cNvSpPr>
          <p:nvPr>
            <p:ph type="title"/>
          </p:nvPr>
        </p:nvSpPr>
        <p:spPr/>
        <p:txBody>
          <a:bodyPr/>
          <a:lstStyle/>
          <a:p>
            <a:r>
              <a:rPr lang="en-AU" dirty="0" smtClean="0"/>
              <a:t>An adequate Risk Assessment is vital </a:t>
            </a:r>
            <a:endParaRPr lang="en-AU" dirty="0"/>
          </a:p>
        </p:txBody>
      </p:sp>
    </p:spTree>
    <p:extLst>
      <p:ext uri="{BB962C8B-B14F-4D97-AF65-F5344CB8AC3E}">
        <p14:creationId xmlns:p14="http://schemas.microsoft.com/office/powerpoint/2010/main" val="3783809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3815" r="13815"/>
          <a:stretch>
            <a:fillRect/>
          </a:stretch>
        </p:blipFill>
        <p:spPr>
          <a:xfrm>
            <a:off x="4519423" y="1027370"/>
            <a:ext cx="4269017" cy="4277418"/>
          </a:xfrm>
        </p:spPr>
      </p:pic>
      <p:sp>
        <p:nvSpPr>
          <p:cNvPr id="3" name="Content Placeholder 2"/>
          <p:cNvSpPr>
            <a:spLocks noGrp="1"/>
          </p:cNvSpPr>
          <p:nvPr>
            <p:ph idx="10"/>
          </p:nvPr>
        </p:nvSpPr>
        <p:spPr/>
        <p:txBody>
          <a:bodyPr/>
          <a:lstStyle/>
          <a:p>
            <a:pPr marL="0" indent="0">
              <a:buNone/>
            </a:pPr>
            <a:r>
              <a:rPr lang="en-AU" dirty="0"/>
              <a:t>What </a:t>
            </a:r>
            <a:r>
              <a:rPr lang="en-AU" dirty="0" smtClean="0"/>
              <a:t>should </a:t>
            </a:r>
            <a:r>
              <a:rPr lang="en-AU" dirty="0"/>
              <a:t>t</a:t>
            </a:r>
            <a:r>
              <a:rPr lang="en-AU" dirty="0" smtClean="0"/>
              <a:t>rigger </a:t>
            </a:r>
            <a:r>
              <a:rPr lang="en-AU" dirty="0"/>
              <a:t>a PMP</a:t>
            </a:r>
          </a:p>
          <a:p>
            <a:pPr marL="0" indent="0">
              <a:buNone/>
            </a:pPr>
            <a:endParaRPr lang="en-AU" dirty="0" smtClean="0"/>
          </a:p>
          <a:p>
            <a:pPr marL="0" indent="0">
              <a:buNone/>
            </a:pPr>
            <a:r>
              <a:rPr lang="en-AU" dirty="0" smtClean="0"/>
              <a:t>Treatment </a:t>
            </a:r>
            <a:r>
              <a:rPr lang="en-AU" dirty="0"/>
              <a:t>of minerals </a:t>
            </a:r>
            <a:r>
              <a:rPr lang="en-AU" dirty="0" smtClean="0"/>
              <a:t>for </a:t>
            </a:r>
            <a:r>
              <a:rPr lang="en-AU" dirty="0"/>
              <a:t>commercial </a:t>
            </a:r>
            <a:r>
              <a:rPr lang="en-AU" dirty="0" smtClean="0"/>
              <a:t>use </a:t>
            </a:r>
            <a:r>
              <a:rPr lang="en-AU" dirty="0"/>
              <a:t>as defined in the definition of a mining operation.</a:t>
            </a:r>
          </a:p>
          <a:p>
            <a:endParaRPr lang="en-AU" dirty="0"/>
          </a:p>
        </p:txBody>
      </p:sp>
    </p:spTree>
    <p:extLst>
      <p:ext uri="{BB962C8B-B14F-4D97-AF65-F5344CB8AC3E}">
        <p14:creationId xmlns:p14="http://schemas.microsoft.com/office/powerpoint/2010/main" val="3756948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3815" r="13815"/>
          <a:stretch>
            <a:fillRect/>
          </a:stretch>
        </p:blipFill>
        <p:spPr>
          <a:xfrm>
            <a:off x="4471416" y="1865376"/>
            <a:ext cx="4533138" cy="3497580"/>
          </a:xfrm>
        </p:spPr>
      </p:pic>
      <p:sp>
        <p:nvSpPr>
          <p:cNvPr id="3" name="Content Placeholder 2"/>
          <p:cNvSpPr>
            <a:spLocks noGrp="1"/>
          </p:cNvSpPr>
          <p:nvPr>
            <p:ph idx="10"/>
          </p:nvPr>
        </p:nvSpPr>
        <p:spPr>
          <a:xfrm>
            <a:off x="153825" y="260648"/>
            <a:ext cx="4317591" cy="4276324"/>
          </a:xfrm>
        </p:spPr>
        <p:txBody>
          <a:bodyPr/>
          <a:lstStyle/>
          <a:p>
            <a:pPr marL="0" indent="0">
              <a:buNone/>
            </a:pPr>
            <a:r>
              <a:rPr lang="en-AU" dirty="0" smtClean="0"/>
              <a:t>What may </a:t>
            </a:r>
            <a:r>
              <a:rPr lang="en-AU" dirty="0"/>
              <a:t>t</a:t>
            </a:r>
            <a:r>
              <a:rPr lang="en-AU" dirty="0" smtClean="0"/>
              <a:t>rigger a PMP</a:t>
            </a:r>
          </a:p>
          <a:p>
            <a:pPr marL="0" indent="0">
              <a:buNone/>
            </a:pPr>
            <a:endParaRPr lang="en-AU" b="1" dirty="0"/>
          </a:p>
          <a:p>
            <a:pPr marL="0" indent="0">
              <a:buNone/>
            </a:pPr>
            <a:r>
              <a:rPr lang="en-AU" dirty="0" smtClean="0"/>
              <a:t>Any </a:t>
            </a:r>
            <a:r>
              <a:rPr lang="en-AU" dirty="0"/>
              <a:t>removal of an excess tonnage bulk sample beyond the Mineral Titles standard permitted </a:t>
            </a:r>
            <a:r>
              <a:rPr lang="en-AU" dirty="0" smtClean="0"/>
              <a:t>tonnages.</a:t>
            </a:r>
            <a:endParaRPr lang="en-AU" dirty="0"/>
          </a:p>
          <a:p>
            <a:pPr marL="0" indent="0">
              <a:buNone/>
            </a:pPr>
            <a:endParaRPr lang="en-AU" dirty="0"/>
          </a:p>
        </p:txBody>
      </p:sp>
    </p:spTree>
    <p:extLst>
      <p:ext uri="{BB962C8B-B14F-4D97-AF65-F5344CB8AC3E}">
        <p14:creationId xmlns:p14="http://schemas.microsoft.com/office/powerpoint/2010/main" val="3384028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18EADB2-E57C-4FD8-9205-7B2BCFC9B396}" type="slidenum">
              <a:rPr kumimoji="0" lang="en-US" sz="1400" b="0" i="0" u="none" strike="noStrike" kern="1200" cap="none" spc="0" normalizeH="0" baseline="0" noProof="0" smtClean="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pic>
        <p:nvPicPr>
          <p:cNvPr id="6" name="Picture 5"/>
          <p:cNvPicPr>
            <a:picLocks noChangeAspect="1"/>
          </p:cNvPicPr>
          <p:nvPr/>
        </p:nvPicPr>
        <p:blipFill>
          <a:blip r:embed="rId3"/>
          <a:stretch>
            <a:fillRect/>
          </a:stretch>
        </p:blipFill>
        <p:spPr>
          <a:xfrm>
            <a:off x="467544" y="1556791"/>
            <a:ext cx="8280920" cy="3263781"/>
          </a:xfrm>
          <a:prstGeom prst="rect">
            <a:avLst/>
          </a:prstGeom>
        </p:spPr>
      </p:pic>
      <p:sp>
        <p:nvSpPr>
          <p:cNvPr id="7" name="Rectangle 6"/>
          <p:cNvSpPr/>
          <p:nvPr/>
        </p:nvSpPr>
        <p:spPr>
          <a:xfrm>
            <a:off x="179512" y="5013176"/>
            <a:ext cx="8640960" cy="892552"/>
          </a:xfrm>
          <a:prstGeom prst="rect">
            <a:avLst/>
          </a:prstGeom>
        </p:spPr>
        <p:txBody>
          <a:bodyPr wrap="square">
            <a:spAutoFit/>
          </a:bodyPr>
          <a:lstStyle/>
          <a:p>
            <a:pPr algn="ctr" eaLnBrk="0" fontAlgn="base" hangingPunct="0">
              <a:spcBef>
                <a:spcPct val="0"/>
              </a:spcBef>
              <a:spcAft>
                <a:spcPct val="0"/>
              </a:spcAft>
              <a:defRPr/>
            </a:pPr>
            <a:r>
              <a:rPr lang="en-US" sz="2800" dirty="0" smtClean="0">
                <a:solidFill>
                  <a:srgbClr val="C00000"/>
                </a:solidFill>
              </a:rPr>
              <a:t>2018 Exploration safety information session</a:t>
            </a:r>
            <a:endParaRPr lang="en-US" sz="2800" dirty="0">
              <a:solidFill>
                <a:srgbClr val="C00000"/>
              </a:solidFill>
              <a:latin typeface="Arial" charset="0"/>
              <a:ea typeface="ＭＳ Ｐゴシック" pitchFamily="-124" charset="-128"/>
            </a:endParaRPr>
          </a:p>
          <a:p>
            <a:pPr algn="ctr" eaLnBrk="0" fontAlgn="base" hangingPunct="0">
              <a:spcBef>
                <a:spcPct val="0"/>
              </a:spcBef>
              <a:spcAft>
                <a:spcPct val="0"/>
              </a:spcAft>
              <a:defRPr/>
            </a:pPr>
            <a:endParaRPr lang="en-US" dirty="0">
              <a:solidFill>
                <a:prstClr val="black"/>
              </a:solidFill>
              <a:latin typeface="Arial" charset="0"/>
              <a:ea typeface="ＭＳ Ｐゴシック" pitchFamily="-124" charset="-128"/>
            </a:endParaRPr>
          </a:p>
        </p:txBody>
      </p:sp>
    </p:spTree>
    <p:extLst>
      <p:ext uri="{BB962C8B-B14F-4D97-AF65-F5344CB8AC3E}">
        <p14:creationId xmlns:p14="http://schemas.microsoft.com/office/powerpoint/2010/main" val="198861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3815" r="13815"/>
          <a:stretch>
            <a:fillRect/>
          </a:stretch>
        </p:blipFill>
        <p:spPr>
          <a:xfrm>
            <a:off x="4519422" y="1027918"/>
            <a:ext cx="4485709" cy="4277418"/>
          </a:xfrm>
        </p:spPr>
      </p:pic>
      <p:sp>
        <p:nvSpPr>
          <p:cNvPr id="3" name="Content Placeholder 2"/>
          <p:cNvSpPr>
            <a:spLocks noGrp="1"/>
          </p:cNvSpPr>
          <p:nvPr>
            <p:ph idx="10"/>
          </p:nvPr>
        </p:nvSpPr>
        <p:spPr/>
        <p:txBody>
          <a:bodyPr/>
          <a:lstStyle/>
          <a:p>
            <a:pPr marL="0" indent="0">
              <a:buNone/>
            </a:pPr>
            <a:r>
              <a:rPr lang="en-AU" dirty="0"/>
              <a:t>What </a:t>
            </a:r>
            <a:r>
              <a:rPr lang="en-AU" dirty="0" smtClean="0"/>
              <a:t>should </a:t>
            </a:r>
            <a:r>
              <a:rPr lang="en-AU" dirty="0"/>
              <a:t>t</a:t>
            </a:r>
            <a:r>
              <a:rPr lang="en-AU" dirty="0" smtClean="0"/>
              <a:t>rigger </a:t>
            </a:r>
            <a:r>
              <a:rPr lang="en-AU" dirty="0"/>
              <a:t>a PMP</a:t>
            </a:r>
          </a:p>
          <a:p>
            <a:pPr marL="0" indent="0">
              <a:buNone/>
            </a:pPr>
            <a:endParaRPr lang="en-AU" dirty="0" smtClean="0"/>
          </a:p>
          <a:p>
            <a:pPr marL="0" indent="0">
              <a:buNone/>
            </a:pPr>
            <a:r>
              <a:rPr lang="en-AU" dirty="0" smtClean="0"/>
              <a:t>All </a:t>
            </a:r>
            <a:r>
              <a:rPr lang="en-AU" dirty="0"/>
              <a:t>underground operations especially if it involves a shaft sink or installation of winding </a:t>
            </a:r>
            <a:r>
              <a:rPr lang="en-AU" dirty="0" smtClean="0"/>
              <a:t>equipment.</a:t>
            </a:r>
            <a:endParaRPr lang="en-AU" dirty="0"/>
          </a:p>
          <a:p>
            <a:pPr marL="0" indent="0">
              <a:buNone/>
            </a:pPr>
            <a:endParaRPr lang="en-AU" dirty="0"/>
          </a:p>
        </p:txBody>
      </p:sp>
    </p:spTree>
    <p:extLst>
      <p:ext uri="{BB962C8B-B14F-4D97-AF65-F5344CB8AC3E}">
        <p14:creationId xmlns:p14="http://schemas.microsoft.com/office/powerpoint/2010/main" val="3831099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marL="0" indent="0">
              <a:buNone/>
            </a:pPr>
            <a:r>
              <a:rPr lang="en-AU" dirty="0"/>
              <a:t>What m</a:t>
            </a:r>
            <a:r>
              <a:rPr lang="en-AU" dirty="0" smtClean="0"/>
              <a:t>ay </a:t>
            </a:r>
            <a:r>
              <a:rPr lang="en-AU" dirty="0"/>
              <a:t>t</a:t>
            </a:r>
            <a:r>
              <a:rPr lang="en-AU" dirty="0" smtClean="0"/>
              <a:t>rigger </a:t>
            </a:r>
            <a:r>
              <a:rPr lang="en-AU" dirty="0"/>
              <a:t>a PMP</a:t>
            </a:r>
          </a:p>
          <a:p>
            <a:pPr marL="0" indent="0">
              <a:buNone/>
            </a:pPr>
            <a:endParaRPr lang="en-AU" dirty="0" smtClean="0"/>
          </a:p>
          <a:p>
            <a:pPr marL="0" indent="0">
              <a:buNone/>
            </a:pPr>
            <a:r>
              <a:rPr lang="en-AU" dirty="0"/>
              <a:t>Any large surface operation where pit walls are formed which pose a wall failure hazard to </a:t>
            </a:r>
            <a:r>
              <a:rPr lang="en-AU" dirty="0" smtClean="0"/>
              <a:t>employees.</a:t>
            </a:r>
            <a:endParaRPr lang="en-AU" dirty="0"/>
          </a:p>
          <a:p>
            <a:pPr marL="0" indent="0">
              <a:buNone/>
            </a:pPr>
            <a:endParaRPr lang="en-AU"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13796" r="13796"/>
          <a:stretch>
            <a:fillRect/>
          </a:stretch>
        </p:blipFill>
        <p:spPr>
          <a:xfrm>
            <a:off x="4526280" y="1027918"/>
            <a:ext cx="4478851" cy="4277418"/>
          </a:xfrm>
        </p:spPr>
      </p:pic>
    </p:spTree>
    <p:extLst>
      <p:ext uri="{BB962C8B-B14F-4D97-AF65-F5344CB8AC3E}">
        <p14:creationId xmlns:p14="http://schemas.microsoft.com/office/powerpoint/2010/main" val="3674215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Information </a:t>
            </a:r>
            <a:r>
              <a:rPr lang="en-AU" dirty="0"/>
              <a:t>p</a:t>
            </a:r>
            <a:r>
              <a:rPr lang="en-AU" dirty="0" smtClean="0"/>
              <a:t>rovided in a PMP</a:t>
            </a:r>
            <a:endParaRPr lang="en-AU" dirty="0"/>
          </a:p>
        </p:txBody>
      </p:sp>
      <p:sp>
        <p:nvSpPr>
          <p:cNvPr id="3" name="Content Placeholder 2"/>
          <p:cNvSpPr>
            <a:spLocks noGrp="1"/>
          </p:cNvSpPr>
          <p:nvPr>
            <p:ph idx="1"/>
          </p:nvPr>
        </p:nvSpPr>
        <p:spPr/>
        <p:txBody>
          <a:bodyPr/>
          <a:lstStyle/>
          <a:p>
            <a:r>
              <a:rPr lang="en-AU" dirty="0" smtClean="0"/>
              <a:t>General details of notification</a:t>
            </a:r>
          </a:p>
          <a:p>
            <a:endParaRPr lang="en-AU" dirty="0" smtClean="0"/>
          </a:p>
          <a:p>
            <a:r>
              <a:rPr lang="en-AU" dirty="0" smtClean="0"/>
              <a:t>Proposed mining </a:t>
            </a:r>
            <a:r>
              <a:rPr lang="en-AU" dirty="0"/>
              <a:t>o</a:t>
            </a:r>
            <a:r>
              <a:rPr lang="en-AU" dirty="0" smtClean="0"/>
              <a:t>perations </a:t>
            </a:r>
            <a:r>
              <a:rPr lang="en-AU" dirty="0"/>
              <a:t>o</a:t>
            </a:r>
            <a:r>
              <a:rPr lang="en-AU" dirty="0" smtClean="0"/>
              <a:t>verview</a:t>
            </a:r>
          </a:p>
          <a:p>
            <a:endParaRPr lang="en-AU" dirty="0"/>
          </a:p>
          <a:p>
            <a:r>
              <a:rPr lang="en-AU" dirty="0" smtClean="0"/>
              <a:t>Type of mine</a:t>
            </a:r>
          </a:p>
          <a:p>
            <a:endParaRPr lang="en-AU" dirty="0"/>
          </a:p>
          <a:p>
            <a:r>
              <a:rPr lang="en-AU" dirty="0" smtClean="0"/>
              <a:t>Details of proposed </a:t>
            </a:r>
            <a:r>
              <a:rPr lang="en-AU" dirty="0"/>
              <a:t>o</a:t>
            </a:r>
            <a:r>
              <a:rPr lang="en-AU" dirty="0" smtClean="0"/>
              <a:t>perations</a:t>
            </a:r>
          </a:p>
          <a:p>
            <a:endParaRPr lang="en-AU" dirty="0"/>
          </a:p>
          <a:p>
            <a:endParaRPr lang="en-AU" dirty="0"/>
          </a:p>
          <a:p>
            <a:endParaRPr lang="en-AU" dirty="0"/>
          </a:p>
        </p:txBody>
      </p:sp>
    </p:spTree>
    <p:extLst>
      <p:ext uri="{BB962C8B-B14F-4D97-AF65-F5344CB8AC3E}">
        <p14:creationId xmlns:p14="http://schemas.microsoft.com/office/powerpoint/2010/main" val="291909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Information provided in a PMP</a:t>
            </a:r>
            <a:endParaRPr lang="en-AU" dirty="0"/>
          </a:p>
        </p:txBody>
      </p:sp>
      <p:sp>
        <p:nvSpPr>
          <p:cNvPr id="3" name="Content Placeholder 2"/>
          <p:cNvSpPr>
            <a:spLocks noGrp="1"/>
          </p:cNvSpPr>
          <p:nvPr>
            <p:ph idx="1"/>
          </p:nvPr>
        </p:nvSpPr>
        <p:spPr/>
        <p:txBody>
          <a:bodyPr/>
          <a:lstStyle/>
          <a:p>
            <a:r>
              <a:rPr lang="en-AU" dirty="0" smtClean="0"/>
              <a:t>Mine plan</a:t>
            </a:r>
          </a:p>
          <a:p>
            <a:endParaRPr lang="en-AU" dirty="0"/>
          </a:p>
          <a:p>
            <a:r>
              <a:rPr lang="en-AU" dirty="0" smtClean="0"/>
              <a:t>Plan of operations</a:t>
            </a:r>
          </a:p>
          <a:p>
            <a:endParaRPr lang="en-AU" dirty="0"/>
          </a:p>
          <a:p>
            <a:r>
              <a:rPr lang="en-AU" dirty="0" smtClean="0"/>
              <a:t>Emergency preparedness and training </a:t>
            </a:r>
            <a:r>
              <a:rPr lang="en-AU" dirty="0"/>
              <a:t>d</a:t>
            </a:r>
            <a:r>
              <a:rPr lang="en-AU" dirty="0" smtClean="0"/>
              <a:t>etails for the mine</a:t>
            </a:r>
          </a:p>
          <a:p>
            <a:endParaRPr lang="en-AU" dirty="0"/>
          </a:p>
          <a:p>
            <a:r>
              <a:rPr lang="en-AU" dirty="0" smtClean="0"/>
              <a:t>Identification of major </a:t>
            </a:r>
            <a:r>
              <a:rPr lang="en-AU" dirty="0"/>
              <a:t>h</a:t>
            </a:r>
            <a:r>
              <a:rPr lang="en-AU" dirty="0" smtClean="0"/>
              <a:t>azards</a:t>
            </a:r>
            <a:endParaRPr lang="en-AU" dirty="0"/>
          </a:p>
        </p:txBody>
      </p:sp>
    </p:spTree>
    <p:extLst>
      <p:ext uri="{BB962C8B-B14F-4D97-AF65-F5344CB8AC3E}">
        <p14:creationId xmlns:p14="http://schemas.microsoft.com/office/powerpoint/2010/main" val="3752873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Submission of a PMP</a:t>
            </a:r>
          </a:p>
        </p:txBody>
      </p:sp>
      <p:sp>
        <p:nvSpPr>
          <p:cNvPr id="5" name="Content Placeholder 4"/>
          <p:cNvSpPr>
            <a:spLocks noGrp="1"/>
          </p:cNvSpPr>
          <p:nvPr>
            <p:ph idx="1"/>
          </p:nvPr>
        </p:nvSpPr>
        <p:spPr/>
        <p:txBody>
          <a:bodyPr/>
          <a:lstStyle/>
          <a:p>
            <a:r>
              <a:rPr lang="en-AU" dirty="0"/>
              <a:t>PMP submission is now done online using the Safety Regulation System (SRS</a:t>
            </a:r>
            <a:r>
              <a:rPr lang="en-AU" dirty="0" smtClean="0"/>
              <a:t>)</a:t>
            </a:r>
            <a:endParaRPr lang="en-AU" dirty="0"/>
          </a:p>
          <a:p>
            <a:endParaRPr lang="en-AU" dirty="0"/>
          </a:p>
          <a:p>
            <a:r>
              <a:rPr lang="en-AU" dirty="0"/>
              <a:t>Reasonable time should be allowed for the assessment</a:t>
            </a:r>
          </a:p>
          <a:p>
            <a:endParaRPr lang="en-AU" dirty="0"/>
          </a:p>
          <a:p>
            <a:r>
              <a:rPr lang="en-AU" dirty="0" smtClean="0"/>
              <a:t>Target </a:t>
            </a:r>
            <a:r>
              <a:rPr lang="en-AU" dirty="0"/>
              <a:t>is 30 working days to obtain the State </a:t>
            </a:r>
            <a:r>
              <a:rPr lang="en-AU" dirty="0" smtClean="0"/>
              <a:t>mining </a:t>
            </a:r>
            <a:r>
              <a:rPr lang="en-AU" dirty="0"/>
              <a:t>e</a:t>
            </a:r>
            <a:r>
              <a:rPr lang="en-AU" dirty="0" smtClean="0"/>
              <a:t>ngineer's </a:t>
            </a:r>
            <a:r>
              <a:rPr lang="en-AU" dirty="0"/>
              <a:t>approval </a:t>
            </a:r>
          </a:p>
          <a:p>
            <a:endParaRPr lang="en-AU" dirty="0"/>
          </a:p>
        </p:txBody>
      </p:sp>
    </p:spTree>
    <p:extLst>
      <p:ext uri="{BB962C8B-B14F-4D97-AF65-F5344CB8AC3E}">
        <p14:creationId xmlns:p14="http://schemas.microsoft.com/office/powerpoint/2010/main" val="1927129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 process for PMP workflow</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46328509"/>
              </p:ext>
            </p:extLst>
          </p:nvPr>
        </p:nvGraphicFramePr>
        <p:xfrm>
          <a:off x="628650" y="2226469"/>
          <a:ext cx="7886700" cy="31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2627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Safety Culture Spectrum</a:t>
            </a:r>
            <a:endParaRPr lang="en-AU" dirty="0"/>
          </a:p>
        </p:txBody>
      </p:sp>
      <p:graphicFrame>
        <p:nvGraphicFramePr>
          <p:cNvPr id="4" name="Group 5"/>
          <p:cNvGraphicFramePr>
            <a:graphicFrameLocks noGrp="1"/>
          </p:cNvGraphicFramePr>
          <p:nvPr>
            <p:ph idx="1"/>
            <p:extLst/>
          </p:nvPr>
        </p:nvGraphicFramePr>
        <p:xfrm>
          <a:off x="0" y="1352407"/>
          <a:ext cx="9144000" cy="5005611"/>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254382">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Vulnerable</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Rule followers</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Robust</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Enlightened</a:t>
                      </a:r>
                    </a:p>
                  </a:txBody>
                  <a:tcPr marL="97184" marR="97184" marT="48587" marB="4858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6080"/>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300" b="1" i="0" u="none" strike="noStrike" cap="none" normalizeH="0" baseline="0" dirty="0" smtClean="0">
                          <a:ln>
                            <a:noFill/>
                          </a:ln>
                          <a:solidFill>
                            <a:schemeClr val="bg1"/>
                          </a:solidFill>
                          <a:effectLst/>
                          <a:latin typeface="Arial" charset="0"/>
                        </a:rPr>
                        <a:t>Resilient</a:t>
                      </a:r>
                    </a:p>
                  </a:txBody>
                  <a:tcPr marL="97184" marR="97184" marT="48587" marB="48587"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23F54"/>
                    </a:solidFill>
                  </a:tcPr>
                </a:tc>
                <a:extLst>
                  <a:ext uri="{0D108BD9-81ED-4DB2-BD59-A6C34878D82A}">
                    <a16:rowId xmlns:a16="http://schemas.microsoft.com/office/drawing/2014/main" val="10000"/>
                  </a:ext>
                </a:extLst>
              </a:tr>
              <a:tr h="3833217">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 denial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Messengers ‘shot’</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Whistleblowers dismissed or discredited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Protection of the powerful</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hoarded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shirked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Failure punished or covered up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crushed</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Deal ‘by the book’</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Conform to rules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Target = ‘zero’</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Repair not reform</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Information neglected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Responsibility compartmentalised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New ideas = ‘problems’</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risk management capacity</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Enhance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Improve suite of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Develop action plans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Monitor and review progress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Clarify/refine objectives</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Active leadership</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Safety management plan widely known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Competent people with experience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Accountabilities understood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Advanced performance measures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Regular reviews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Narrow" pitchFamily="34" charset="0"/>
                        </a:rPr>
                        <a:t>Range of emergency responses catered for</a:t>
                      </a:r>
                    </a:p>
                  </a:txBody>
                  <a:tcPr marL="97184" marR="97184" marT="48587" marB="48587" horzOverflow="overflow">
                    <a:lnL w="12700" cap="flat" cmpd="sng" algn="ctr">
                      <a:solidFill>
                        <a:srgbClr val="C0CADA"/>
                      </a:solidFill>
                      <a:prstDash val="solid"/>
                      <a:round/>
                      <a:headEnd type="none" w="med" len="med"/>
                      <a:tailEnd type="none" w="med" len="med"/>
                    </a:lnL>
                    <a:lnR w="12700" cap="flat" cmpd="sng" algn="ctr">
                      <a:solidFill>
                        <a:srgbClr val="C0CADA"/>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Strive for resilience of systems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Reform rather than repair</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Responsibility shared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Actively seek new ideas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Messengers rewarded</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Proactive as well as reactive</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Failures prompt far-reaching inquiries</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Flexibility of operation</a:t>
                      </a:r>
                    </a:p>
                    <a:p>
                      <a:pPr marL="0" marR="0" lvl="0" indent="0" algn="l" defTabSz="914400" rtl="0" eaLnBrk="1" fontAlgn="base" latinLnBrk="0" hangingPunct="1">
                        <a:lnSpc>
                          <a:spcPct val="100000"/>
                        </a:lnSpc>
                        <a:spcBef>
                          <a:spcPct val="3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Narrow" pitchFamily="34" charset="0"/>
                        </a:rPr>
                        <a:t>Consistent mindset is ‘wariness’</a:t>
                      </a:r>
                    </a:p>
                  </a:txBody>
                  <a:tcPr marL="97184" marR="97184" marT="48587" marB="48587" horzOverflow="overflow">
                    <a:lnL w="12700" cap="flat" cmpd="sng" algn="ctr">
                      <a:solidFill>
                        <a:srgbClr val="C0CADA"/>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88069">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‘in disarray’</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pathological</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‘organised’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reactive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‘credible’</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calculative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‘trusting’</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bg1"/>
                          </a:solidFill>
                          <a:effectLst/>
                          <a:latin typeface="Arial" charset="0"/>
                        </a:rPr>
                        <a:t>proactive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701E"/>
                    </a:solidFill>
                  </a:tcPr>
                </a:tc>
                <a:tc>
                  <a:txBody>
                    <a:bodyPr/>
                    <a:lstStyle/>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‘disciplined’</a:t>
                      </a:r>
                    </a:p>
                    <a:p>
                      <a:pPr marL="0" marR="0" lvl="0" indent="0" algn="ctr" defTabSz="914400" rtl="0" eaLnBrk="1" fontAlgn="base" latinLnBrk="0" hangingPunct="1">
                        <a:lnSpc>
                          <a:spcPct val="100000"/>
                        </a:lnSpc>
                        <a:spcBef>
                          <a:spcPct val="2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bg1"/>
                          </a:solidFill>
                          <a:effectLst/>
                          <a:latin typeface="Arial" charset="0"/>
                        </a:rPr>
                        <a:t>generative</a:t>
                      </a:r>
                    </a:p>
                  </a:txBody>
                  <a:tcPr marL="97184" marR="97184"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extLst>
                  <a:ext uri="{0D108BD9-81ED-4DB2-BD59-A6C34878D82A}">
                    <a16:rowId xmlns:a16="http://schemas.microsoft.com/office/drawing/2014/main" val="10002"/>
                  </a:ext>
                </a:extLst>
              </a:tr>
              <a:tr h="267510">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Sanction</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Direct</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Encourage</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0" i="0" u="none" strike="noStrike" cap="none" normalizeH="0" baseline="0" dirty="0" smtClean="0">
                          <a:ln>
                            <a:noFill/>
                          </a:ln>
                          <a:solidFill>
                            <a:schemeClr val="tx1"/>
                          </a:solidFill>
                          <a:effectLst/>
                          <a:latin typeface="Arial" charset="0"/>
                        </a:rPr>
                        <a:t>Partner</a:t>
                      </a:r>
                    </a:p>
                  </a:txBody>
                  <a:tcPr marL="97184" marR="97184" marT="48587" marB="485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D5BC"/>
                    </a:solidFill>
                  </a:tcPr>
                </a:tc>
                <a:tc>
                  <a:txBody>
                    <a:bodyPr/>
                    <a:lstStyle/>
                    <a:p>
                      <a:pPr marL="0" marR="0" lvl="0" indent="0" algn="ctr" defTabSz="914400" rtl="0" eaLnBrk="1" fontAlgn="base" latinLnBrk="0" hangingPunct="1">
                        <a:lnSpc>
                          <a:spcPct val="100000"/>
                        </a:lnSpc>
                        <a:spcBef>
                          <a:spcPct val="40000"/>
                        </a:spcBef>
                        <a:spcAft>
                          <a:spcPct val="0"/>
                        </a:spcAft>
                        <a:buClr>
                          <a:srgbClr val="E1701E"/>
                        </a:buClr>
                        <a:buSzPct val="60000"/>
                        <a:buFont typeface="Wingdings" pitchFamily="2" charset="2"/>
                        <a:buNone/>
                        <a:tabLst/>
                      </a:pPr>
                      <a:r>
                        <a:rPr kumimoji="0" lang="en-AU" sz="1400" b="1" i="0" u="none" strike="noStrike" cap="none" normalizeH="0" baseline="0" dirty="0" smtClean="0">
                          <a:ln>
                            <a:noFill/>
                          </a:ln>
                          <a:solidFill>
                            <a:schemeClr val="tx1"/>
                          </a:solidFill>
                          <a:effectLst/>
                          <a:latin typeface="Arial" charset="0"/>
                        </a:rPr>
                        <a:t>Champion</a:t>
                      </a:r>
                    </a:p>
                  </a:txBody>
                  <a:tcPr marL="97184" marR="97184" marT="48587" marB="4858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9566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68" y="2636912"/>
            <a:ext cx="7772400" cy="752128"/>
          </a:xfrm>
        </p:spPr>
        <p:txBody>
          <a:bodyPr/>
          <a:lstStyle/>
          <a:p>
            <a:pPr algn="ctr"/>
            <a:r>
              <a:rPr lang="en-AU" dirty="0" smtClean="0">
                <a:solidFill>
                  <a:srgbClr val="A02A1D"/>
                </a:solidFill>
              </a:rPr>
              <a:t>Exploration transition to mining operation</a:t>
            </a:r>
            <a:endParaRPr lang="en-AU" dirty="0">
              <a:solidFill>
                <a:srgbClr val="A02A1D"/>
              </a:solidFill>
            </a:endParaRPr>
          </a:p>
        </p:txBody>
      </p:sp>
    </p:spTree>
    <p:extLst>
      <p:ext uri="{BB962C8B-B14F-4D97-AF65-F5344CB8AC3E}">
        <p14:creationId xmlns:p14="http://schemas.microsoft.com/office/powerpoint/2010/main" val="97672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 of presentation </a:t>
            </a:r>
            <a:endParaRPr lang="en-AU" dirty="0"/>
          </a:p>
        </p:txBody>
      </p:sp>
      <p:sp>
        <p:nvSpPr>
          <p:cNvPr id="3" name="Content Placeholder 2"/>
          <p:cNvSpPr>
            <a:spLocks noGrp="1"/>
          </p:cNvSpPr>
          <p:nvPr>
            <p:ph idx="1"/>
          </p:nvPr>
        </p:nvSpPr>
        <p:spPr/>
        <p:txBody>
          <a:bodyPr>
            <a:normAutofit/>
          </a:bodyPr>
          <a:lstStyle/>
          <a:p>
            <a:r>
              <a:rPr lang="en-AU" dirty="0" smtClean="0"/>
              <a:t>Legislation </a:t>
            </a:r>
          </a:p>
          <a:p>
            <a:r>
              <a:rPr lang="en-AU" dirty="0" smtClean="0"/>
              <a:t>Exploration  and mining </a:t>
            </a:r>
            <a:r>
              <a:rPr lang="en-AU" dirty="0"/>
              <a:t>o</a:t>
            </a:r>
            <a:r>
              <a:rPr lang="en-AU" dirty="0" smtClean="0"/>
              <a:t>perations</a:t>
            </a:r>
          </a:p>
          <a:p>
            <a:r>
              <a:rPr lang="en-AU" dirty="0" smtClean="0"/>
              <a:t>Approvals to commence </a:t>
            </a:r>
            <a:r>
              <a:rPr lang="en-AU" dirty="0"/>
              <a:t>o</a:t>
            </a:r>
            <a:r>
              <a:rPr lang="en-AU" dirty="0" smtClean="0"/>
              <a:t>perations</a:t>
            </a:r>
          </a:p>
          <a:p>
            <a:r>
              <a:rPr lang="en-AU" dirty="0" smtClean="0"/>
              <a:t>Purpose of a Project Management Plan (PMP)</a:t>
            </a:r>
          </a:p>
          <a:p>
            <a:r>
              <a:rPr lang="en-AU" dirty="0" smtClean="0"/>
              <a:t>What triggers a PMP</a:t>
            </a:r>
          </a:p>
          <a:p>
            <a:r>
              <a:rPr lang="en-AU" dirty="0" smtClean="0"/>
              <a:t>Information in PMP</a:t>
            </a:r>
          </a:p>
          <a:p>
            <a:r>
              <a:rPr lang="en-AU" dirty="0" smtClean="0"/>
              <a:t>Submission of PMP</a:t>
            </a:r>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p:txBody>
      </p:sp>
    </p:spTree>
    <p:extLst>
      <p:ext uri="{BB962C8B-B14F-4D97-AF65-F5344CB8AC3E}">
        <p14:creationId xmlns:p14="http://schemas.microsoft.com/office/powerpoint/2010/main" val="410600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Legislation </a:t>
            </a:r>
            <a:endParaRPr lang="en-AU" dirty="0"/>
          </a:p>
        </p:txBody>
      </p:sp>
      <p:sp>
        <p:nvSpPr>
          <p:cNvPr id="3" name="Content Placeholder 2"/>
          <p:cNvSpPr>
            <a:spLocks noGrp="1"/>
          </p:cNvSpPr>
          <p:nvPr>
            <p:ph idx="1"/>
          </p:nvPr>
        </p:nvSpPr>
        <p:spPr/>
        <p:txBody>
          <a:bodyPr>
            <a:normAutofit/>
          </a:bodyPr>
          <a:lstStyle/>
          <a:p>
            <a:endParaRPr lang="en-AU" dirty="0" smtClean="0"/>
          </a:p>
          <a:p>
            <a:r>
              <a:rPr lang="en-AU" i="1" dirty="0" smtClean="0"/>
              <a:t>The Mining Act 1978</a:t>
            </a:r>
          </a:p>
          <a:p>
            <a:pPr marL="0" indent="0">
              <a:buNone/>
            </a:pPr>
            <a:endParaRPr lang="en-AU" dirty="0"/>
          </a:p>
          <a:p>
            <a:r>
              <a:rPr lang="en-AU" dirty="0" smtClean="0"/>
              <a:t>Mining Regulation 1981</a:t>
            </a:r>
          </a:p>
          <a:p>
            <a:endParaRPr lang="en-AU" dirty="0"/>
          </a:p>
          <a:p>
            <a:r>
              <a:rPr lang="en-AU" i="1" dirty="0" smtClean="0"/>
              <a:t>Mines Safety and Inspection Act 1994</a:t>
            </a:r>
          </a:p>
          <a:p>
            <a:endParaRPr lang="en-AU" dirty="0"/>
          </a:p>
          <a:p>
            <a:r>
              <a:rPr lang="en-AU" dirty="0" smtClean="0"/>
              <a:t>Mines Safety and Inspection Regulation 1995</a:t>
            </a:r>
            <a:endParaRPr lang="en-AU" dirty="0"/>
          </a:p>
        </p:txBody>
      </p:sp>
    </p:spTree>
    <p:extLst>
      <p:ext uri="{BB962C8B-B14F-4D97-AF65-F5344CB8AC3E}">
        <p14:creationId xmlns:p14="http://schemas.microsoft.com/office/powerpoint/2010/main" val="279775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Departmental approval </a:t>
            </a:r>
            <a:r>
              <a:rPr lang="en-AU" dirty="0"/>
              <a:t>p</a:t>
            </a:r>
            <a:r>
              <a:rPr lang="en-AU" dirty="0" smtClean="0"/>
              <a:t>rocess </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44708392"/>
              </p:ext>
            </p:extLst>
          </p:nvPr>
        </p:nvGraphicFramePr>
        <p:xfrm>
          <a:off x="628650" y="2226469"/>
          <a:ext cx="7886700" cy="310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237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Mining Act 1978</a:t>
            </a:r>
            <a:endParaRPr lang="en-AU" i="1" dirty="0"/>
          </a:p>
        </p:txBody>
      </p:sp>
      <p:sp>
        <p:nvSpPr>
          <p:cNvPr id="3" name="Content Placeholder 2"/>
          <p:cNvSpPr>
            <a:spLocks noGrp="1"/>
          </p:cNvSpPr>
          <p:nvPr>
            <p:ph idx="1"/>
          </p:nvPr>
        </p:nvSpPr>
        <p:spPr/>
        <p:txBody>
          <a:bodyPr>
            <a:normAutofit/>
          </a:bodyPr>
          <a:lstStyle/>
          <a:p>
            <a:r>
              <a:rPr lang="en-AU" dirty="0" smtClean="0"/>
              <a:t>Program of Work Exploration (</a:t>
            </a:r>
            <a:r>
              <a:rPr lang="en-AU" dirty="0" err="1" smtClean="0"/>
              <a:t>PoW</a:t>
            </a:r>
            <a:r>
              <a:rPr lang="en-AU" dirty="0" smtClean="0"/>
              <a:t>-E) will be replaced</a:t>
            </a:r>
          </a:p>
          <a:p>
            <a:endParaRPr lang="en-AU" dirty="0"/>
          </a:p>
          <a:p>
            <a:r>
              <a:rPr lang="en-AU" dirty="0" smtClean="0"/>
              <a:t>Programme of Work Spatial (</a:t>
            </a:r>
            <a:r>
              <a:rPr lang="en-AU" dirty="0" err="1" smtClean="0"/>
              <a:t>PoW</a:t>
            </a:r>
            <a:r>
              <a:rPr lang="en-AU" dirty="0" smtClean="0"/>
              <a:t>-S)</a:t>
            </a:r>
          </a:p>
          <a:p>
            <a:endParaRPr lang="en-AU" dirty="0"/>
          </a:p>
          <a:p>
            <a:r>
              <a:rPr lang="en-AU" dirty="0" smtClean="0"/>
              <a:t>Mining proposal </a:t>
            </a:r>
          </a:p>
          <a:p>
            <a:pPr marL="0" indent="0">
              <a:buNone/>
            </a:pPr>
            <a:endParaRPr lang="en-AU" dirty="0" smtClean="0"/>
          </a:p>
          <a:p>
            <a:r>
              <a:rPr lang="en-AU" dirty="0" smtClean="0"/>
              <a:t>Mining proposal for small </a:t>
            </a:r>
            <a:r>
              <a:rPr lang="en-AU" dirty="0"/>
              <a:t>m</a:t>
            </a:r>
            <a:r>
              <a:rPr lang="en-AU" dirty="0" smtClean="0"/>
              <a:t>ining </a:t>
            </a:r>
            <a:r>
              <a:rPr lang="en-AU" dirty="0"/>
              <a:t>o</a:t>
            </a:r>
            <a:r>
              <a:rPr lang="en-AU" dirty="0" smtClean="0"/>
              <a:t>perations</a:t>
            </a:r>
          </a:p>
          <a:p>
            <a:endParaRPr lang="en-AU" dirty="0"/>
          </a:p>
          <a:p>
            <a:endParaRPr lang="en-AU" dirty="0" smtClean="0"/>
          </a:p>
          <a:p>
            <a:endParaRPr lang="en-AU" dirty="0"/>
          </a:p>
          <a:p>
            <a:endParaRPr lang="en-AU" dirty="0" smtClean="0"/>
          </a:p>
          <a:p>
            <a:endParaRPr lang="en-AU" dirty="0"/>
          </a:p>
          <a:p>
            <a:pPr marL="0" indent="0">
              <a:buNone/>
            </a:pPr>
            <a:endParaRPr lang="en-AU" dirty="0"/>
          </a:p>
          <a:p>
            <a:endParaRPr lang="en-AU" dirty="0"/>
          </a:p>
        </p:txBody>
      </p:sp>
    </p:spTree>
    <p:extLst>
      <p:ext uri="{BB962C8B-B14F-4D97-AF65-F5344CB8AC3E}">
        <p14:creationId xmlns:p14="http://schemas.microsoft.com/office/powerpoint/2010/main" val="5960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Program of Work (POW)</a:t>
            </a:r>
            <a:endParaRPr lang="en-AU" dirty="0"/>
          </a:p>
        </p:txBody>
      </p:sp>
      <p:sp>
        <p:nvSpPr>
          <p:cNvPr id="3" name="Content Placeholder 2"/>
          <p:cNvSpPr>
            <a:spLocks noGrp="1"/>
          </p:cNvSpPr>
          <p:nvPr>
            <p:ph idx="1"/>
          </p:nvPr>
        </p:nvSpPr>
        <p:spPr>
          <a:xfrm>
            <a:off x="585788" y="1700808"/>
            <a:ext cx="7886700" cy="3104504"/>
          </a:xfrm>
        </p:spPr>
        <p:txBody>
          <a:bodyPr/>
          <a:lstStyle/>
          <a:p>
            <a:pPr marL="0" indent="0">
              <a:buNone/>
            </a:pPr>
            <a:r>
              <a:rPr lang="en-AU" dirty="0" smtClean="0"/>
              <a:t>Exploration and prospecting licences have tonnage limits:</a:t>
            </a:r>
          </a:p>
          <a:p>
            <a:endParaRPr lang="en-AU" dirty="0"/>
          </a:p>
          <a:p>
            <a:r>
              <a:rPr lang="en-AU" dirty="0" smtClean="0"/>
              <a:t>Exploration licence – 1000 tonnes</a:t>
            </a:r>
          </a:p>
          <a:p>
            <a:endParaRPr lang="en-AU" dirty="0"/>
          </a:p>
          <a:p>
            <a:r>
              <a:rPr lang="en-AU" dirty="0" smtClean="0"/>
              <a:t>Prospecting licence – 500 tonnes</a:t>
            </a:r>
          </a:p>
          <a:p>
            <a:endParaRPr lang="en-AU" dirty="0"/>
          </a:p>
          <a:p>
            <a:pPr marL="0" indent="0">
              <a:buNone/>
            </a:pPr>
            <a:r>
              <a:rPr lang="en-AU" dirty="0" smtClean="0">
                <a:solidFill>
                  <a:srgbClr val="C00000"/>
                </a:solidFill>
              </a:rPr>
              <a:t>Complete a Rehabilitation Report</a:t>
            </a:r>
            <a:endParaRPr lang="en-AU" dirty="0">
              <a:solidFill>
                <a:srgbClr val="C00000"/>
              </a:solidFill>
            </a:endParaRPr>
          </a:p>
        </p:txBody>
      </p:sp>
      <p:pic>
        <p:nvPicPr>
          <p:cNvPr id="1028" name="Picture 4" descr="Image result for 1000 tonnes clipart">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643"/>
          <a:stretch/>
        </p:blipFill>
        <p:spPr bwMode="auto">
          <a:xfrm>
            <a:off x="5756346" y="2924944"/>
            <a:ext cx="3374860" cy="246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12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i="1" dirty="0" smtClean="0"/>
              <a:t>Mines Safety Inspection Act</a:t>
            </a:r>
            <a:endParaRPr lang="en-AU" i="1" dirty="0"/>
          </a:p>
        </p:txBody>
      </p:sp>
      <p:sp>
        <p:nvSpPr>
          <p:cNvPr id="3" name="Content Placeholder 2"/>
          <p:cNvSpPr>
            <a:spLocks noGrp="1"/>
          </p:cNvSpPr>
          <p:nvPr>
            <p:ph idx="1"/>
          </p:nvPr>
        </p:nvSpPr>
        <p:spPr/>
        <p:txBody>
          <a:bodyPr/>
          <a:lstStyle/>
          <a:p>
            <a:pPr marL="0" indent="0">
              <a:buNone/>
            </a:pPr>
            <a:r>
              <a:rPr lang="en-AU" dirty="0" smtClean="0"/>
              <a:t>Terms defined;</a:t>
            </a:r>
          </a:p>
          <a:p>
            <a:r>
              <a:rPr lang="en-AU" dirty="0" smtClean="0"/>
              <a:t>Exploration operations</a:t>
            </a:r>
            <a:endParaRPr lang="en-AU" dirty="0"/>
          </a:p>
          <a:p>
            <a:r>
              <a:rPr lang="en-AU" dirty="0" smtClean="0"/>
              <a:t>Mining operations</a:t>
            </a:r>
            <a:endParaRPr lang="en-AU" dirty="0"/>
          </a:p>
        </p:txBody>
      </p:sp>
      <p:pic>
        <p:nvPicPr>
          <p:cNvPr id="4" name="Picture Placeholder 9"/>
          <p:cNvPicPr>
            <a:picLocks noChangeAspect="1"/>
          </p:cNvPicPr>
          <p:nvPr/>
        </p:nvPicPr>
        <p:blipFill>
          <a:blip r:embed="rId3" cstate="print">
            <a:extLst>
              <a:ext uri="{28A0092B-C50C-407E-A947-70E740481C1C}">
                <a14:useLocalDpi xmlns:a14="http://schemas.microsoft.com/office/drawing/2010/main" val="0"/>
              </a:ext>
            </a:extLst>
          </a:blip>
          <a:srcRect l="10978" r="10978"/>
          <a:stretch>
            <a:fillRect/>
          </a:stretch>
        </p:blipFill>
        <p:spPr>
          <a:xfrm>
            <a:off x="1835696" y="2996952"/>
            <a:ext cx="5120361" cy="3255169"/>
          </a:xfrm>
          <a:prstGeom prst="rect">
            <a:avLst/>
          </a:prstGeom>
        </p:spPr>
      </p:pic>
    </p:spTree>
    <p:extLst>
      <p:ext uri="{BB962C8B-B14F-4D97-AF65-F5344CB8AC3E}">
        <p14:creationId xmlns:p14="http://schemas.microsoft.com/office/powerpoint/2010/main" val="3267243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88" ma:contentTypeDescription="Create a new document." ma:contentTypeScope="" ma:versionID="de533cc85b0a1a6deaa38b4d894f8410">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000647.safety.comms</OurDocsDocId>
    <OurDocsVersionCreatedBy xmlns="dce3ed02-b0cd-470d-9119-e5f1a2533a21">MITWYNA</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2018-08-21T16:00:00+00:00</OurDocsDocumentDate>
    <OurDocsVersionCreatedAt xmlns="dce3ed02-b0cd-470d-9119-e5f1a2533a21">2018-08-22T07:15:34+00:00</OurDocsVersionCreatedAt>
    <OurDocsReleaseClassification xmlns="dce3ed02-b0cd-470d-9119-e5f1a2533a21">Departmental Use Only</OurDocsReleaseClassification>
    <OurDocsTitle xmlns="dce3ed02-b0cd-470d-9119-e5f1a2533a21">MS - Exploration safety - 2018 - Toolbox presentation - Exploration transition to mining operation</OurDocsTitle>
    <OurDocsLocation xmlns="dce3ed02-b0cd-470d-9119-e5f1a2533a21">Perth</OurDocsLocation>
    <OurDocsDescription xmlns="dce3ed02-b0cd-470d-9119-e5f1a2533a21" xsi:nil="true"/>
    <OurDocsVersionReason xmlns="dce3ed02-b0cd-470d-9119-e5f1a2533a21" xsi:nil="true"/>
    <OurDocsAuthor xmlns="dce3ed02-b0cd-470d-9119-e5f1a2533a21">Clinton Woosnam</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6C74B3-007C-47DA-A910-342FD29C26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3D9A20-CA18-4B9E-9133-BDE91CECFDBA}">
  <ds:schemaRefs>
    <ds:schemaRef ds:uri="http://purl.org/dc/elements/1.1/"/>
    <ds:schemaRef ds:uri="http://purl.org/dc/terms/"/>
    <ds:schemaRef ds:uri="http://schemas.microsoft.com/office/infopath/2007/PartnerControls"/>
    <ds:schemaRef ds:uri="http://www.w3.org/XML/1998/namespace"/>
    <ds:schemaRef ds:uri="http://schemas.microsoft.com/office/2006/documentManagement/types"/>
    <ds:schemaRef ds:uri="http://purl.org/dc/dcmitype/"/>
    <ds:schemaRef ds:uri="http://schemas.openxmlformats.org/package/2006/metadata/core-properties"/>
    <ds:schemaRef ds:uri="dce3ed02-b0cd-470d-9119-e5f1a2533a21"/>
    <ds:schemaRef ds:uri="http://schemas.microsoft.com/office/2006/metadata/properties"/>
  </ds:schemaRefs>
</ds:datastoreItem>
</file>

<file path=customXml/itemProps3.xml><?xml version="1.0" encoding="utf-8"?>
<ds:datastoreItem xmlns:ds="http://schemas.openxmlformats.org/officeDocument/2006/customXml" ds:itemID="{69F147FD-0BDE-4C72-8CE7-42DA872ACAE7}">
  <ds:schemaRefs>
    <ds:schemaRef ds:uri="Microsoft.SharePoint.Taxonomy.ContentTypeSync"/>
  </ds:schemaRefs>
</ds:datastoreItem>
</file>

<file path=customXml/itemProps4.xml><?xml version="1.0" encoding="utf-8"?>
<ds:datastoreItem xmlns:ds="http://schemas.openxmlformats.org/officeDocument/2006/customXml" ds:itemID="{272C1078-9C5E-4285-89F2-EB90CFD16C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1133</TotalTime>
  <Words>5181</Words>
  <Application>Microsoft Office PowerPoint</Application>
  <PresentationFormat>On-screen Show (4:3)</PresentationFormat>
  <Paragraphs>548</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Arial Narrow</vt:lpstr>
      <vt:lpstr>Calibri</vt:lpstr>
      <vt:lpstr>Times New Roman</vt:lpstr>
      <vt:lpstr>Wingdings</vt:lpstr>
      <vt:lpstr>Blank Presentation</vt:lpstr>
      <vt:lpstr>PowerPoint Presentation</vt:lpstr>
      <vt:lpstr>PowerPoint Presentation</vt:lpstr>
      <vt:lpstr>Exploration transition to mining operation</vt:lpstr>
      <vt:lpstr>Outline of presentation </vt:lpstr>
      <vt:lpstr>Legislation </vt:lpstr>
      <vt:lpstr>Departmental approval process </vt:lpstr>
      <vt:lpstr>The Mining Act 1978</vt:lpstr>
      <vt:lpstr>Program of Work (POW)</vt:lpstr>
      <vt:lpstr>Mines Safety Inspection Act</vt:lpstr>
      <vt:lpstr> Management of exploration operations </vt:lpstr>
      <vt:lpstr>Exploration operation notification</vt:lpstr>
      <vt:lpstr>The Mines Safety Inspection legislation</vt:lpstr>
      <vt:lpstr>The Mines Safety Inspection legislation</vt:lpstr>
      <vt:lpstr> The Mines Safety Inspection legislation</vt:lpstr>
      <vt:lpstr>Purpose of a PMP</vt:lpstr>
      <vt:lpstr>     An adequate Risk Assessment is vital  </vt:lpstr>
      <vt:lpstr>An adequate Risk Assessment is vital </vt:lpstr>
      <vt:lpstr>PowerPoint Presentation</vt:lpstr>
      <vt:lpstr>PowerPoint Presentation</vt:lpstr>
      <vt:lpstr>PowerPoint Presentation</vt:lpstr>
      <vt:lpstr>PowerPoint Presentation</vt:lpstr>
      <vt:lpstr>Information provided in a PMP</vt:lpstr>
      <vt:lpstr>Information provided in a PMP</vt:lpstr>
      <vt:lpstr>Submission of a PMP</vt:lpstr>
      <vt:lpstr>Review process for PMP workflow</vt:lpstr>
      <vt:lpstr>Safety Culture Spectrum</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Exploration safety - 2018 - Toolbox presentation - Exploration transition to mining operation</dc:title>
  <dc:subject/>
  <dc:creator>Clinton Woosnam</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CHEAN, Wei</cp:lastModifiedBy>
  <cp:revision>93</cp:revision>
  <dcterms:created xsi:type="dcterms:W3CDTF">2011-01-21T07:01:17Z</dcterms:created>
  <dcterms:modified xsi:type="dcterms:W3CDTF">2018-09-03T01:17:32Z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y fmtid="{D5CDD505-2E9C-101B-9397-08002B2CF9AE}" pid="9" name="DataStore">
    <vt:lpwstr>Central</vt:lpwstr>
  </property>
</Properties>
</file>