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723" r:id="rId6"/>
  </p:sldMasterIdLst>
  <p:notesMasterIdLst>
    <p:notesMasterId r:id="rId28"/>
  </p:notesMasterIdLst>
  <p:handoutMasterIdLst>
    <p:handoutMasterId r:id="rId29"/>
  </p:handoutMasterIdLst>
  <p:sldIdLst>
    <p:sldId id="638" r:id="rId7"/>
    <p:sldId id="639" r:id="rId8"/>
    <p:sldId id="640" r:id="rId9"/>
    <p:sldId id="641" r:id="rId10"/>
    <p:sldId id="642" r:id="rId11"/>
    <p:sldId id="643" r:id="rId12"/>
    <p:sldId id="644" r:id="rId13"/>
    <p:sldId id="645" r:id="rId14"/>
    <p:sldId id="646" r:id="rId15"/>
    <p:sldId id="647" r:id="rId16"/>
    <p:sldId id="648" r:id="rId17"/>
    <p:sldId id="649" r:id="rId18"/>
    <p:sldId id="650" r:id="rId19"/>
    <p:sldId id="651" r:id="rId20"/>
    <p:sldId id="652" r:id="rId21"/>
    <p:sldId id="653" r:id="rId22"/>
    <p:sldId id="654" r:id="rId23"/>
    <p:sldId id="655" r:id="rId24"/>
    <p:sldId id="656" r:id="rId25"/>
    <p:sldId id="657" r:id="rId26"/>
    <p:sldId id="658" r:id="rId27"/>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SNAM, Clinton" initials="WC" lastIdx="1" clrIdx="0">
    <p:extLst>
      <p:ext uri="{19B8F6BF-5375-455C-9EA6-DF929625EA0E}">
        <p15:presenceInfo xmlns:p15="http://schemas.microsoft.com/office/powerpoint/2012/main" userId="S-1-5-21-2548343187-3005953052-3739400866-59276" providerId="AD"/>
      </p:ext>
    </p:extLst>
  </p:cmAuthor>
  <p:cmAuthor id="2" name="WYNANDS, Tracy" initials="WT" lastIdx="2" clrIdx="1">
    <p:extLst>
      <p:ext uri="{19B8F6BF-5375-455C-9EA6-DF929625EA0E}">
        <p15:presenceInfo xmlns:p15="http://schemas.microsoft.com/office/powerpoint/2012/main" userId="S-1-5-21-2548343187-3005953052-3739400866-576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49405D"/>
    <a:srgbClr val="C1531B"/>
    <a:srgbClr val="0429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1" autoAdjust="0"/>
    <p:restoredTop sz="83372" autoAdjust="0"/>
  </p:normalViewPr>
  <p:slideViewPr>
    <p:cSldViewPr>
      <p:cViewPr varScale="1">
        <p:scale>
          <a:sx n="96" d="100"/>
          <a:sy n="96" d="100"/>
        </p:scale>
        <p:origin x="2238" y="84"/>
      </p:cViewPr>
      <p:guideLst>
        <p:guide orient="horz" pos="2160"/>
        <p:guide pos="2880"/>
      </p:guideLst>
    </p:cSldViewPr>
  </p:slideViewPr>
  <p:outlineViewPr>
    <p:cViewPr>
      <p:scale>
        <a:sx n="33" d="100"/>
        <a:sy n="33" d="100"/>
      </p:scale>
      <p:origin x="0" y="-280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4026"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02/08/2019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02/08/2019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232365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321015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3C4375-B235-4C77-B98B-3E1240A6361F}"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24" charset="-128"/>
              <a:cs typeface="+mn-cs"/>
            </a:endParaRPr>
          </a:p>
        </p:txBody>
      </p:sp>
    </p:spTree>
    <p:extLst>
      <p:ext uri="{BB962C8B-B14F-4D97-AF65-F5344CB8AC3E}">
        <p14:creationId xmlns:p14="http://schemas.microsoft.com/office/powerpoint/2010/main" val="225029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CA66F43-8172-4124-BA55-9433D43E6286}"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24" charset="-128"/>
              <a:cs typeface="+mn-cs"/>
            </a:endParaRPr>
          </a:p>
        </p:txBody>
      </p:sp>
    </p:spTree>
    <p:extLst>
      <p:ext uri="{BB962C8B-B14F-4D97-AF65-F5344CB8AC3E}">
        <p14:creationId xmlns:p14="http://schemas.microsoft.com/office/powerpoint/2010/main" val="2179028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45A2E36-FBB7-44E6-8F94-97CAEF4EE1A3}"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24" charset="-128"/>
              <a:cs typeface="+mn-cs"/>
            </a:endParaRPr>
          </a:p>
        </p:txBody>
      </p:sp>
    </p:spTree>
    <p:extLst>
      <p:ext uri="{BB962C8B-B14F-4D97-AF65-F5344CB8AC3E}">
        <p14:creationId xmlns:p14="http://schemas.microsoft.com/office/powerpoint/2010/main" val="46404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27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18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31C5B8CE-DD3C-4F34-B31A-556258D23C9A}" type="datetime1">
              <a:rPr lang="en-AU"/>
              <a:pPr>
                <a:defRPr/>
              </a:pPr>
              <a:t>02/08/2019</a:t>
            </a:fld>
            <a:endParaRPr lang="en-AU"/>
          </a:p>
        </p:txBody>
      </p:sp>
      <p:sp>
        <p:nvSpPr>
          <p:cNvPr id="5"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587E0705-374B-48C9-A6AD-C08BFABA88B0}" type="slidenum">
              <a:rPr lang="en-AU" altLang="en-US"/>
              <a:pPr>
                <a:defRPr/>
              </a:pPr>
              <a:t>‹#›</a:t>
            </a:fld>
            <a:endParaRPr lang="en-AU" altLang="en-US"/>
          </a:p>
        </p:txBody>
      </p:sp>
    </p:spTree>
    <p:extLst>
      <p:ext uri="{BB962C8B-B14F-4D97-AF65-F5344CB8AC3E}">
        <p14:creationId xmlns:p14="http://schemas.microsoft.com/office/powerpoint/2010/main" val="238869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C0466F0A-7575-40E9-BEFC-4532614B667D}" type="datetime1">
              <a:rPr lang="en-AU"/>
              <a:pPr>
                <a:defRPr/>
              </a:pPr>
              <a:t>02/08/2019</a:t>
            </a:fld>
            <a:endParaRPr lang="en-AU"/>
          </a:p>
        </p:txBody>
      </p:sp>
      <p:sp>
        <p:nvSpPr>
          <p:cNvPr id="5"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923BA435-6BFD-45D9-8035-69F94F1E6950}" type="slidenum">
              <a:rPr lang="en-AU" altLang="en-US"/>
              <a:pPr>
                <a:defRPr/>
              </a:pPr>
              <a:t>‹#›</a:t>
            </a:fld>
            <a:endParaRPr lang="en-AU" altLang="en-US"/>
          </a:p>
        </p:txBody>
      </p:sp>
    </p:spTree>
    <p:extLst>
      <p:ext uri="{BB962C8B-B14F-4D97-AF65-F5344CB8AC3E}">
        <p14:creationId xmlns:p14="http://schemas.microsoft.com/office/powerpoint/2010/main" val="106524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679F1F45-98D8-4988-9699-F54BDC7D75AD}" type="datetime1">
              <a:rPr lang="en-AU"/>
              <a:pPr>
                <a:defRPr/>
              </a:pPr>
              <a:t>02/08/2019</a:t>
            </a:fld>
            <a:endParaRPr lang="en-AU"/>
          </a:p>
        </p:txBody>
      </p:sp>
      <p:sp>
        <p:nvSpPr>
          <p:cNvPr id="5"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72001BD4-7510-4AD3-A76C-B5A676B53EFD}" type="slidenum">
              <a:rPr lang="en-AU" altLang="en-US"/>
              <a:pPr>
                <a:defRPr/>
              </a:pPr>
              <a:t>‹#›</a:t>
            </a:fld>
            <a:endParaRPr lang="en-AU" altLang="en-US"/>
          </a:p>
        </p:txBody>
      </p:sp>
    </p:spTree>
    <p:extLst>
      <p:ext uri="{BB962C8B-B14F-4D97-AF65-F5344CB8AC3E}">
        <p14:creationId xmlns:p14="http://schemas.microsoft.com/office/powerpoint/2010/main" val="326907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C720D7F5-0FE5-4D95-93C6-29DCBAA75D46}" type="datetime1">
              <a:rPr lang="en-AU"/>
              <a:pPr>
                <a:defRPr/>
              </a:pPr>
              <a:t>02/08/2019</a:t>
            </a:fld>
            <a:endParaRPr lang="en-AU"/>
          </a:p>
        </p:txBody>
      </p:sp>
      <p:sp>
        <p:nvSpPr>
          <p:cNvPr id="6"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374CD77B-0762-4F2F-BC97-9250499D0F92}" type="slidenum">
              <a:rPr lang="en-AU" altLang="en-US"/>
              <a:pPr>
                <a:defRPr/>
              </a:pPr>
              <a:t>‹#›</a:t>
            </a:fld>
            <a:endParaRPr lang="en-AU" altLang="en-US"/>
          </a:p>
        </p:txBody>
      </p:sp>
    </p:spTree>
    <p:extLst>
      <p:ext uri="{BB962C8B-B14F-4D97-AF65-F5344CB8AC3E}">
        <p14:creationId xmlns:p14="http://schemas.microsoft.com/office/powerpoint/2010/main" val="3147319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846E0828-5CC5-417A-A33A-BCB851948F9E}" type="datetime1">
              <a:rPr lang="en-AU"/>
              <a:pPr>
                <a:defRPr/>
              </a:pPr>
              <a:t>02/08/2019</a:t>
            </a:fld>
            <a:endParaRPr lang="en-AU"/>
          </a:p>
        </p:txBody>
      </p:sp>
      <p:sp>
        <p:nvSpPr>
          <p:cNvPr id="8"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4A80E109-9F35-4FBD-80E6-4CD2D39847E8}" type="slidenum">
              <a:rPr lang="en-AU" altLang="en-US"/>
              <a:pPr>
                <a:defRPr/>
              </a:pPr>
              <a:t>‹#›</a:t>
            </a:fld>
            <a:endParaRPr lang="en-AU" altLang="en-US"/>
          </a:p>
        </p:txBody>
      </p:sp>
    </p:spTree>
    <p:extLst>
      <p:ext uri="{BB962C8B-B14F-4D97-AF65-F5344CB8AC3E}">
        <p14:creationId xmlns:p14="http://schemas.microsoft.com/office/powerpoint/2010/main" val="415571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CC97CFE4-2AAC-42D8-B400-EC089256574B}" type="datetime1">
              <a:rPr lang="en-AU"/>
              <a:pPr>
                <a:defRPr/>
              </a:pPr>
              <a:t>02/08/2019</a:t>
            </a:fld>
            <a:endParaRPr lang="en-AU"/>
          </a:p>
        </p:txBody>
      </p:sp>
      <p:sp>
        <p:nvSpPr>
          <p:cNvPr id="4"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2F714C53-72F2-4AE3-8C35-C3B715D6F54E}" type="slidenum">
              <a:rPr lang="en-AU" altLang="en-US"/>
              <a:pPr>
                <a:defRPr/>
              </a:pPr>
              <a:t>‹#›</a:t>
            </a:fld>
            <a:endParaRPr lang="en-AU" altLang="en-US"/>
          </a:p>
        </p:txBody>
      </p:sp>
    </p:spTree>
    <p:extLst>
      <p:ext uri="{BB962C8B-B14F-4D97-AF65-F5344CB8AC3E}">
        <p14:creationId xmlns:p14="http://schemas.microsoft.com/office/powerpoint/2010/main" val="234356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8973C765-B506-4D2E-AADF-B88219649B36}" type="datetime1">
              <a:rPr lang="en-AU"/>
              <a:pPr>
                <a:defRPr/>
              </a:pPr>
              <a:t>02/08/2019</a:t>
            </a:fld>
            <a:endParaRPr lang="en-AU"/>
          </a:p>
        </p:txBody>
      </p:sp>
      <p:sp>
        <p:nvSpPr>
          <p:cNvPr id="3"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AC4B6072-FB60-4EF3-B0F5-41F47CA32F44}" type="slidenum">
              <a:rPr lang="en-AU" altLang="en-US"/>
              <a:pPr>
                <a:defRPr/>
              </a:pPr>
              <a:t>‹#›</a:t>
            </a:fld>
            <a:endParaRPr lang="en-AU" altLang="en-US"/>
          </a:p>
        </p:txBody>
      </p:sp>
    </p:spTree>
    <p:extLst>
      <p:ext uri="{BB962C8B-B14F-4D97-AF65-F5344CB8AC3E}">
        <p14:creationId xmlns:p14="http://schemas.microsoft.com/office/powerpoint/2010/main" val="3538151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D264D2AE-769B-48D2-A9BC-BF0B2CAC0EA6}" type="datetime1">
              <a:rPr lang="en-AU"/>
              <a:pPr>
                <a:defRPr/>
              </a:pPr>
              <a:t>02/08/2019</a:t>
            </a:fld>
            <a:endParaRPr lang="en-AU"/>
          </a:p>
        </p:txBody>
      </p:sp>
      <p:sp>
        <p:nvSpPr>
          <p:cNvPr id="6"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FF9B5909-55A9-44DA-90EE-68CAF7C60FAE}" type="slidenum">
              <a:rPr lang="en-AU" altLang="en-US"/>
              <a:pPr>
                <a:defRPr/>
              </a:pPr>
              <a:t>‹#›</a:t>
            </a:fld>
            <a:endParaRPr lang="en-AU" altLang="en-US"/>
          </a:p>
        </p:txBody>
      </p:sp>
    </p:spTree>
    <p:extLst>
      <p:ext uri="{BB962C8B-B14F-4D97-AF65-F5344CB8AC3E}">
        <p14:creationId xmlns:p14="http://schemas.microsoft.com/office/powerpoint/2010/main" val="106387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CC5F5F69-7860-4279-AC87-0F6B96679234}" type="datetime1">
              <a:rPr lang="en-AU"/>
              <a:pPr>
                <a:defRPr/>
              </a:pPr>
              <a:t>02/08/2019</a:t>
            </a:fld>
            <a:endParaRPr lang="en-AU"/>
          </a:p>
        </p:txBody>
      </p:sp>
      <p:sp>
        <p:nvSpPr>
          <p:cNvPr id="6"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0E73C82B-8B4A-4B92-8628-6D8C1C5C90BE}" type="slidenum">
              <a:rPr lang="en-AU" altLang="en-US"/>
              <a:pPr>
                <a:defRPr/>
              </a:pPr>
              <a:t>‹#›</a:t>
            </a:fld>
            <a:endParaRPr lang="en-AU" altLang="en-US"/>
          </a:p>
        </p:txBody>
      </p:sp>
    </p:spTree>
    <p:extLst>
      <p:ext uri="{BB962C8B-B14F-4D97-AF65-F5344CB8AC3E}">
        <p14:creationId xmlns:p14="http://schemas.microsoft.com/office/powerpoint/2010/main" val="645772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BC16DC78-3935-433E-B645-A3BD7BA81597}" type="datetime1">
              <a:rPr lang="en-AU"/>
              <a:pPr>
                <a:defRPr/>
              </a:pPr>
              <a:t>02/08/2019</a:t>
            </a:fld>
            <a:endParaRPr lang="en-AU"/>
          </a:p>
        </p:txBody>
      </p:sp>
      <p:sp>
        <p:nvSpPr>
          <p:cNvPr id="5"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088887AB-2E0D-4AAE-B5E1-E01B0F51E975}" type="slidenum">
              <a:rPr lang="en-AU" altLang="en-US"/>
              <a:pPr>
                <a:defRPr/>
              </a:pPr>
              <a:t>‹#›</a:t>
            </a:fld>
            <a:endParaRPr lang="en-AU" altLang="en-US"/>
          </a:p>
        </p:txBody>
      </p:sp>
    </p:spTree>
    <p:extLst>
      <p:ext uri="{BB962C8B-B14F-4D97-AF65-F5344CB8AC3E}">
        <p14:creationId xmlns:p14="http://schemas.microsoft.com/office/powerpoint/2010/main" val="55461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sz="2800">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F608BFC-C54F-4711-A6AA-E6075CEE7213}"/>
              </a:ext>
            </a:extLst>
          </p:cNvPr>
          <p:cNvSpPr>
            <a:spLocks noGrp="1"/>
          </p:cNvSpPr>
          <p:nvPr>
            <p:ph type="dt" sz="half" idx="10"/>
          </p:nvPr>
        </p:nvSpPr>
        <p:spPr/>
        <p:txBody>
          <a:bodyPr/>
          <a:lstStyle>
            <a:lvl1pPr>
              <a:defRPr/>
            </a:lvl1pPr>
          </a:lstStyle>
          <a:p>
            <a:pPr>
              <a:defRPr/>
            </a:pPr>
            <a:fld id="{B20BEBA7-D0AA-4F91-82CE-7B495FEF6AE2}" type="datetime1">
              <a:rPr lang="en-AU"/>
              <a:pPr>
                <a:defRPr/>
              </a:pPr>
              <a:t>02/08/2019</a:t>
            </a:fld>
            <a:endParaRPr lang="en-AU"/>
          </a:p>
        </p:txBody>
      </p:sp>
      <p:sp>
        <p:nvSpPr>
          <p:cNvPr id="5" name="Footer Placeholder 4">
            <a:extLst>
              <a:ext uri="{FF2B5EF4-FFF2-40B4-BE49-F238E27FC236}">
                <a16:creationId xmlns:a16="http://schemas.microsoft.com/office/drawing/2014/main" id="{C7E1894A-2783-4D6C-B878-5431BF5F0EB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5DF01A93-CF59-49F0-8038-603A4B22CACC}"/>
              </a:ext>
            </a:extLst>
          </p:cNvPr>
          <p:cNvSpPr>
            <a:spLocks noGrp="1"/>
          </p:cNvSpPr>
          <p:nvPr>
            <p:ph type="sldNum" sz="quarter" idx="12"/>
          </p:nvPr>
        </p:nvSpPr>
        <p:spPr/>
        <p:txBody>
          <a:bodyPr/>
          <a:lstStyle>
            <a:lvl1pPr>
              <a:defRPr/>
            </a:lvl1pPr>
          </a:lstStyle>
          <a:p>
            <a:pPr>
              <a:defRPr/>
            </a:pPr>
            <a:fld id="{C146DFE4-447E-44AC-9DF4-76200EDE9191}" type="slidenum">
              <a:rPr lang="en-AU" altLang="en-US"/>
              <a:pPr>
                <a:defRPr/>
              </a:pPr>
              <a:t>‹#›</a:t>
            </a:fld>
            <a:endParaRPr lang="en-AU" altLang="en-US"/>
          </a:p>
        </p:txBody>
      </p:sp>
    </p:spTree>
    <p:extLst>
      <p:ext uri="{BB962C8B-B14F-4D97-AF65-F5344CB8AC3E}">
        <p14:creationId xmlns:p14="http://schemas.microsoft.com/office/powerpoint/2010/main" val="205117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1800"/>
            </a:lvl1pPr>
            <a:lvl2pPr>
              <a:defRPr sz="18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500"/>
            </a:lvl1pPr>
            <a:lvl2pPr>
              <a:defRPr sz="1500"/>
            </a:lvl2pPr>
            <a:lvl3pPr>
              <a:defRPr sz="1500"/>
            </a:lvl3pPr>
            <a:lvl4pPr>
              <a:defRPr sz="1500"/>
            </a:lvl4pPr>
            <a:lvl5pPr>
              <a:defRPr sz="1500"/>
            </a:lvl5pPr>
            <a:lvl6pPr>
              <a:defRPr sz="1200"/>
            </a:lvl6pPr>
            <a:lvl7pPr>
              <a:defRPr sz="1200"/>
            </a:lvl7pPr>
            <a:lvl8pPr>
              <a:defRPr sz="1200"/>
            </a:lvl8pPr>
            <a:lvl9pPr>
              <a:defRPr sz="1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sz="2800">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1" y="1196975"/>
            <a:ext cx="7777163" cy="71438"/>
          </a:xfrm>
          <a:prstGeom prst="rect">
            <a:avLst/>
          </a:prstGeom>
          <a:solidFill>
            <a:schemeClr val="bg1"/>
          </a:solidFill>
          <a:ln w="9525" algn="ctr">
            <a:solidFill>
              <a:schemeClr val="bg1"/>
            </a:solidFill>
            <a:round/>
            <a:headEnd/>
            <a:tailEnd/>
          </a:ln>
        </p:spPr>
        <p:txBody>
          <a:bodyPr/>
          <a:lstStyle/>
          <a:p>
            <a:endParaRPr lang="en-AU" sz="18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18174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288154703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5"/>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5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721" r:id="rId8"/>
    <p:sldLayoutId id="2147483722"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2100">
          <a:solidFill>
            <a:schemeClr val="tx2"/>
          </a:solidFill>
          <a:latin typeface="+mj-lt"/>
          <a:ea typeface="+mj-ea"/>
          <a:cs typeface="+mj-cs"/>
        </a:defRPr>
      </a:lvl1pPr>
      <a:lvl2pPr algn="l" rtl="0" eaLnBrk="0" fontAlgn="base" hangingPunct="0">
        <a:spcBef>
          <a:spcPct val="0"/>
        </a:spcBef>
        <a:spcAft>
          <a:spcPct val="0"/>
        </a:spcAft>
        <a:defRPr sz="2100">
          <a:solidFill>
            <a:schemeClr val="tx2"/>
          </a:solidFill>
          <a:latin typeface="Arial" charset="0"/>
          <a:ea typeface="ＭＳ Ｐゴシック" pitchFamily="-124" charset="-128"/>
        </a:defRPr>
      </a:lvl2pPr>
      <a:lvl3pPr algn="l" rtl="0" eaLnBrk="0" fontAlgn="base" hangingPunct="0">
        <a:spcBef>
          <a:spcPct val="0"/>
        </a:spcBef>
        <a:spcAft>
          <a:spcPct val="0"/>
        </a:spcAft>
        <a:defRPr sz="2100">
          <a:solidFill>
            <a:schemeClr val="tx2"/>
          </a:solidFill>
          <a:latin typeface="Arial" charset="0"/>
          <a:ea typeface="ＭＳ Ｐゴシック" pitchFamily="-124" charset="-128"/>
        </a:defRPr>
      </a:lvl3pPr>
      <a:lvl4pPr algn="l" rtl="0" eaLnBrk="0" fontAlgn="base" hangingPunct="0">
        <a:spcBef>
          <a:spcPct val="0"/>
        </a:spcBef>
        <a:spcAft>
          <a:spcPct val="0"/>
        </a:spcAft>
        <a:defRPr sz="2100">
          <a:solidFill>
            <a:schemeClr val="tx2"/>
          </a:solidFill>
          <a:latin typeface="Arial" charset="0"/>
          <a:ea typeface="ＭＳ Ｐゴシック" pitchFamily="-124" charset="-128"/>
        </a:defRPr>
      </a:lvl4pPr>
      <a:lvl5pPr algn="l" rtl="0" eaLnBrk="0" fontAlgn="base" hangingPunct="0">
        <a:spcBef>
          <a:spcPct val="0"/>
        </a:spcBef>
        <a:spcAft>
          <a:spcPct val="0"/>
        </a:spcAft>
        <a:defRPr sz="2100">
          <a:solidFill>
            <a:schemeClr val="tx2"/>
          </a:solidFill>
          <a:latin typeface="Arial" charset="0"/>
          <a:ea typeface="ＭＳ Ｐゴシック" pitchFamily="-124" charset="-128"/>
        </a:defRPr>
      </a:lvl5pPr>
      <a:lvl6pPr marL="342900" algn="l" rtl="0" fontAlgn="base">
        <a:spcBef>
          <a:spcPct val="0"/>
        </a:spcBef>
        <a:spcAft>
          <a:spcPct val="0"/>
        </a:spcAft>
        <a:defRPr sz="3300">
          <a:solidFill>
            <a:schemeClr val="tx2"/>
          </a:solidFill>
          <a:latin typeface="Arial" charset="0"/>
          <a:ea typeface="ＭＳ Ｐゴシック" pitchFamily="-124" charset="-128"/>
        </a:defRPr>
      </a:lvl6pPr>
      <a:lvl7pPr marL="685800" algn="l" rtl="0" fontAlgn="base">
        <a:spcBef>
          <a:spcPct val="0"/>
        </a:spcBef>
        <a:spcAft>
          <a:spcPct val="0"/>
        </a:spcAft>
        <a:defRPr sz="3300">
          <a:solidFill>
            <a:schemeClr val="tx2"/>
          </a:solidFill>
          <a:latin typeface="Arial" charset="0"/>
          <a:ea typeface="ＭＳ Ｐゴシック" pitchFamily="-124" charset="-128"/>
        </a:defRPr>
      </a:lvl7pPr>
      <a:lvl8pPr marL="1028700" algn="l" rtl="0" fontAlgn="base">
        <a:spcBef>
          <a:spcPct val="0"/>
        </a:spcBef>
        <a:spcAft>
          <a:spcPct val="0"/>
        </a:spcAft>
        <a:defRPr sz="3300">
          <a:solidFill>
            <a:schemeClr val="tx2"/>
          </a:solidFill>
          <a:latin typeface="Arial" charset="0"/>
          <a:ea typeface="ＭＳ Ｐゴシック" pitchFamily="-124" charset="-128"/>
        </a:defRPr>
      </a:lvl8pPr>
      <a:lvl9pPr marL="1371600" algn="l" rtl="0" fontAlgn="base">
        <a:spcBef>
          <a:spcPct val="0"/>
        </a:spcBef>
        <a:spcAft>
          <a:spcPct val="0"/>
        </a:spcAft>
        <a:defRPr sz="3300">
          <a:solidFill>
            <a:schemeClr val="tx2"/>
          </a:solidFill>
          <a:latin typeface="Arial" charset="0"/>
          <a:ea typeface="ＭＳ Ｐゴシック" pitchFamily="-124" charset="-128"/>
        </a:defRPr>
      </a:lvl9pPr>
    </p:titleStyle>
    <p:bodyStyle>
      <a:lvl1pPr marL="257175" indent="-257175" algn="l" rtl="0" eaLnBrk="0" fontAlgn="base" hangingPunct="0">
        <a:spcBef>
          <a:spcPct val="2000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ea typeface="+mn-ea"/>
        </a:defRPr>
      </a:lvl2pPr>
      <a:lvl3pPr marL="857250" indent="-171450" algn="l" rtl="0" eaLnBrk="0" fontAlgn="base" hangingPunct="0">
        <a:spcBef>
          <a:spcPct val="20000"/>
        </a:spcBef>
        <a:spcAft>
          <a:spcPct val="0"/>
        </a:spcAft>
        <a:buChar char="•"/>
        <a:defRPr sz="1500">
          <a:solidFill>
            <a:schemeClr val="tx1"/>
          </a:solidFill>
          <a:latin typeface="+mn-lt"/>
          <a:ea typeface="+mn-ea"/>
        </a:defRPr>
      </a:lvl3pPr>
      <a:lvl4pPr marL="1200150" indent="-171450" algn="l" rtl="0" eaLnBrk="0" fontAlgn="base" hangingPunct="0">
        <a:spcBef>
          <a:spcPct val="20000"/>
        </a:spcBef>
        <a:spcAft>
          <a:spcPct val="0"/>
        </a:spcAft>
        <a:buChar char="–"/>
        <a:defRPr sz="1500">
          <a:solidFill>
            <a:schemeClr val="tx1"/>
          </a:solidFill>
          <a:latin typeface="+mn-lt"/>
          <a:ea typeface="+mn-ea"/>
        </a:defRPr>
      </a:lvl4pPr>
      <a:lvl5pPr marL="1543050" indent="-171450" algn="l" rtl="0" eaLnBrk="0" fontAlgn="base" hangingPunct="0">
        <a:spcBef>
          <a:spcPct val="20000"/>
        </a:spcBef>
        <a:spcAft>
          <a:spcPct val="0"/>
        </a:spcAft>
        <a:buChar char="»"/>
        <a:defRPr sz="1500">
          <a:solidFill>
            <a:schemeClr val="tx1"/>
          </a:solidFill>
          <a:latin typeface="+mn-lt"/>
          <a:ea typeface="+mn-ea"/>
        </a:defRPr>
      </a:lvl5pPr>
      <a:lvl6pPr marL="1885950" indent="-171450" algn="l" rtl="0" fontAlgn="base">
        <a:spcBef>
          <a:spcPct val="20000"/>
        </a:spcBef>
        <a:spcAft>
          <a:spcPct val="0"/>
        </a:spcAft>
        <a:buChar char="»"/>
        <a:defRPr sz="1500">
          <a:solidFill>
            <a:schemeClr val="tx1"/>
          </a:solidFill>
          <a:latin typeface="+mn-lt"/>
          <a:ea typeface="+mn-ea"/>
        </a:defRPr>
      </a:lvl6pPr>
      <a:lvl7pPr marL="2228850" indent="-171450" algn="l" rtl="0" fontAlgn="base">
        <a:spcBef>
          <a:spcPct val="20000"/>
        </a:spcBef>
        <a:spcAft>
          <a:spcPct val="0"/>
        </a:spcAft>
        <a:buChar char="»"/>
        <a:defRPr sz="1500">
          <a:solidFill>
            <a:schemeClr val="tx1"/>
          </a:solidFill>
          <a:latin typeface="+mn-lt"/>
          <a:ea typeface="+mn-ea"/>
        </a:defRPr>
      </a:lvl7pPr>
      <a:lvl8pPr marL="2571750" indent="-171450" algn="l" rtl="0" fontAlgn="base">
        <a:spcBef>
          <a:spcPct val="20000"/>
        </a:spcBef>
        <a:spcAft>
          <a:spcPct val="0"/>
        </a:spcAft>
        <a:buChar char="»"/>
        <a:defRPr sz="1500">
          <a:solidFill>
            <a:schemeClr val="tx1"/>
          </a:solidFill>
          <a:latin typeface="+mn-lt"/>
          <a:ea typeface="+mn-ea"/>
        </a:defRPr>
      </a:lvl8pPr>
      <a:lvl9pPr marL="2914650" indent="-171450" algn="l" rtl="0" fontAlgn="base">
        <a:spcBef>
          <a:spcPct val="20000"/>
        </a:spcBef>
        <a:spcAft>
          <a:spcPct val="0"/>
        </a:spcAft>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a:extLst>
              <a:ext uri="{FF2B5EF4-FFF2-40B4-BE49-F238E27FC236}">
                <a16:creationId xmlns:a16="http://schemas.microsoft.com/office/drawing/2014/main" id="{AF608BFC-C54F-4711-A6AA-E6075CEE721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E50D20E-9447-46E1-AAEA-02C20C2130FC}" type="datetime1">
              <a:rPr lang="en-AU"/>
              <a:pPr>
                <a:defRPr/>
              </a:pPr>
              <a:t>02/08/2019</a:t>
            </a:fld>
            <a:endParaRPr lang="en-AU"/>
          </a:p>
        </p:txBody>
      </p:sp>
      <p:sp>
        <p:nvSpPr>
          <p:cNvPr id="5" name="Footer Placeholder 4">
            <a:extLst>
              <a:ext uri="{FF2B5EF4-FFF2-40B4-BE49-F238E27FC236}">
                <a16:creationId xmlns:a16="http://schemas.microsoft.com/office/drawing/2014/main" id="{C7E1894A-2783-4D6C-B878-5431BF5F0EB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a:extLst>
              <a:ext uri="{FF2B5EF4-FFF2-40B4-BE49-F238E27FC236}">
                <a16:creationId xmlns:a16="http://schemas.microsoft.com/office/drawing/2014/main" id="{5DF01A93-CF59-49F0-8038-603A4B22CAC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DFF2F3A-0042-417C-9FE0-FBC5FA2E7784}" type="slidenum">
              <a:rPr lang="en-AU" altLang="en-US"/>
              <a:pPr>
                <a:defRPr/>
              </a:pPr>
              <a:t>‹#›</a:t>
            </a:fld>
            <a:endParaRPr lang="en-AU" altLang="en-US"/>
          </a:p>
        </p:txBody>
      </p:sp>
    </p:spTree>
    <p:extLst>
      <p:ext uri="{BB962C8B-B14F-4D97-AF65-F5344CB8AC3E}">
        <p14:creationId xmlns:p14="http://schemas.microsoft.com/office/powerpoint/2010/main" val="429317012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1.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1.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dirty="0"/>
              <a:t>This presentation is based on the </a:t>
            </a:r>
            <a:r>
              <a:rPr lang="en-AU" sz="2000" dirty="0" smtClean="0"/>
              <a:t>content presented at the 2019 Nano diesel particulate matter (</a:t>
            </a:r>
            <a:r>
              <a:rPr lang="en-AU" sz="2000" dirty="0" err="1" smtClean="0"/>
              <a:t>nDPM</a:t>
            </a:r>
            <a:r>
              <a:rPr lang="en-AU" sz="2000" dirty="0" smtClean="0"/>
              <a:t>) in July 2019.  </a:t>
            </a:r>
            <a:endParaRPr lang="en-AU" sz="2000" dirty="0"/>
          </a:p>
          <a:p>
            <a:pPr>
              <a:defRPr/>
            </a:pPr>
            <a:r>
              <a:rPr lang="en-AU" sz="2000" dirty="0"/>
              <a:t>Department of Mines, Industry Regulation and </a:t>
            </a:r>
            <a:r>
              <a:rPr lang="en-AU" sz="2000" dirty="0" smtClean="0"/>
              <a:t>Safety (</a:t>
            </a:r>
            <a:r>
              <a:rPr lang="en-AU" sz="2000" dirty="0"/>
              <a:t>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a:t>
            </a:r>
            <a:r>
              <a:rPr lang="en-AU" sz="2000" dirty="0" smtClean="0"/>
              <a:t>2019.</a:t>
            </a:r>
            <a:endParaRPr lang="en-AU" sz="2000" dirty="0"/>
          </a:p>
          <a:p>
            <a:pPr>
              <a:defRPr/>
            </a:pPr>
            <a:r>
              <a:rPr lang="en-AU" altLang="en-US" sz="2000" dirty="0"/>
              <a:t>For resources, information or clarification, please contact: </a:t>
            </a:r>
            <a:r>
              <a:rPr lang="en-AU" altLang="en-US" sz="2000" b="1" dirty="0" smtClean="0">
                <a:solidFill>
                  <a:srgbClr val="0000FF"/>
                </a:solidFill>
              </a:rPr>
              <a:t>SafetyComms@dmirs.wa.gov.au</a:t>
            </a:r>
            <a:r>
              <a:rPr lang="en-AU" altLang="en-US" sz="2000" b="1" dirty="0" smtClean="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514046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AU" altLang="en-US" smtClean="0"/>
              <a:t>Mobile Monitoring Results</a:t>
            </a:r>
          </a:p>
        </p:txBody>
      </p:sp>
      <p:pic>
        <p:nvPicPr>
          <p:cNvPr id="133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97000"/>
            <a:ext cx="9094788"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707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07950" y="274638"/>
            <a:ext cx="5256213" cy="1138237"/>
          </a:xfrm>
        </p:spPr>
        <p:txBody>
          <a:bodyPr/>
          <a:lstStyle/>
          <a:p>
            <a:r>
              <a:rPr lang="en-AU" altLang="en-US" smtClean="0"/>
              <a:t>Personal Monitoring Results</a:t>
            </a:r>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76475"/>
            <a:ext cx="5514975"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9863" y="307975"/>
            <a:ext cx="3894137"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548063"/>
            <a:ext cx="3349625"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335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altLang="en-US" smtClean="0"/>
              <a:t>Monitoring Results</a:t>
            </a:r>
          </a:p>
        </p:txBody>
      </p:sp>
      <p:sp>
        <p:nvSpPr>
          <p:cNvPr id="14339" name="Content Placeholder 2"/>
          <p:cNvSpPr>
            <a:spLocks noGrp="1"/>
          </p:cNvSpPr>
          <p:nvPr>
            <p:ph idx="1"/>
          </p:nvPr>
        </p:nvSpPr>
        <p:spPr>
          <a:xfrm>
            <a:off x="457200" y="1268413"/>
            <a:ext cx="8229600" cy="4857750"/>
          </a:xfrm>
        </p:spPr>
        <p:txBody>
          <a:bodyPr/>
          <a:lstStyle/>
          <a:p>
            <a:r>
              <a:rPr lang="en-AU" altLang="en-US" smtClean="0"/>
              <a:t>Both stationary and personal monitoring found a significant agreement between EC and particle number concentration.</a:t>
            </a:r>
          </a:p>
          <a:p>
            <a:r>
              <a:rPr lang="en-AU" altLang="en-US" smtClean="0"/>
              <a:t>Difference in relationship due to resolution between DiSCMini and SMPS.</a:t>
            </a:r>
          </a:p>
          <a:p>
            <a:r>
              <a:rPr lang="en-AU" altLang="en-US" smtClean="0"/>
              <a:t>NO</a:t>
            </a:r>
            <a:r>
              <a:rPr lang="en-AU" altLang="en-US" baseline="-25000" smtClean="0"/>
              <a:t>x</a:t>
            </a:r>
            <a:r>
              <a:rPr lang="en-AU" altLang="en-US" smtClean="0"/>
              <a:t> around 10x higher than NO</a:t>
            </a:r>
            <a:r>
              <a:rPr lang="en-AU" altLang="en-US" baseline="-25000" smtClean="0"/>
              <a:t>2</a:t>
            </a:r>
            <a:r>
              <a:rPr lang="en-AU" altLang="en-US" smtClean="0"/>
              <a:t>. Passive samplers can only measure NO</a:t>
            </a:r>
            <a:r>
              <a:rPr lang="en-AU" altLang="en-US" baseline="-25000" smtClean="0"/>
              <a:t>2</a:t>
            </a:r>
            <a:r>
              <a:rPr lang="en-AU" altLang="en-US" smtClean="0"/>
              <a:t>. </a:t>
            </a:r>
          </a:p>
          <a:p>
            <a:r>
              <a:rPr lang="en-AU" altLang="en-US" smtClean="0"/>
              <a:t>Mobile monitoring very useful tool for understanding ventilation performance at current levels of mine activity.</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3F2DF7-FF5F-4A53-B26C-3C65A6C1ECE7}"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353055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731838"/>
          </a:xfrm>
        </p:spPr>
        <p:txBody>
          <a:bodyPr/>
          <a:lstStyle/>
          <a:p>
            <a:r>
              <a:rPr lang="en-AU" altLang="en-US" smtClean="0"/>
              <a:t>CFD Study Results</a:t>
            </a:r>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1438" y="692150"/>
            <a:ext cx="8964612" cy="6162675"/>
          </a:xfrm>
        </p:spPr>
      </p:pic>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3C237E-E19D-4B31-9021-01FE73CA9B85}"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2250363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731838"/>
          </a:xfrm>
        </p:spPr>
        <p:txBody>
          <a:bodyPr/>
          <a:lstStyle/>
          <a:p>
            <a:r>
              <a:rPr lang="en-AU" altLang="en-US" smtClean="0"/>
              <a:t>CFD Study Results</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2717DE-6054-43CD-B442-A1843CE1A319}"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
        <p:nvSpPr>
          <p:cNvPr id="16388" name="Content Placeholder 2"/>
          <p:cNvSpPr>
            <a:spLocks noGrp="1"/>
          </p:cNvSpPr>
          <p:nvPr>
            <p:ph idx="1"/>
          </p:nvPr>
        </p:nvSpPr>
        <p:spPr/>
        <p:txBody>
          <a:bodyPr/>
          <a:lstStyle/>
          <a:p>
            <a:endParaRPr lang="en-AU" altLang="en-US" smtClean="0"/>
          </a:p>
        </p:txBody>
      </p:sp>
      <p:pic>
        <p:nvPicPr>
          <p:cNvPr id="1638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992313"/>
            <a:ext cx="41719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263650"/>
            <a:ext cx="40497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9163" y="2500313"/>
            <a:ext cx="3857625"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10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730250"/>
          </a:xfrm>
        </p:spPr>
        <p:txBody>
          <a:bodyPr/>
          <a:lstStyle/>
          <a:p>
            <a:r>
              <a:rPr lang="en-AU" altLang="en-US" smtClean="0"/>
              <a:t>CFD Study Results</a:t>
            </a:r>
          </a:p>
        </p:txBody>
      </p:sp>
      <p:pic>
        <p:nvPicPr>
          <p:cNvPr id="174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4213" y="836613"/>
            <a:ext cx="7702550" cy="2989262"/>
          </a:xfrm>
        </p:spPr>
      </p:pic>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54E595-F328-4EA4-9E47-855495142D81}"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pic>
        <p:nvPicPr>
          <p:cNvPr id="174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716338"/>
            <a:ext cx="7756525"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447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altLang="en-US" smtClean="0"/>
              <a:t>Summary – CFD Results</a:t>
            </a:r>
          </a:p>
        </p:txBody>
      </p:sp>
      <p:sp>
        <p:nvSpPr>
          <p:cNvPr id="18435" name="Content Placeholder 2"/>
          <p:cNvSpPr>
            <a:spLocks noGrp="1"/>
          </p:cNvSpPr>
          <p:nvPr>
            <p:ph idx="1"/>
          </p:nvPr>
        </p:nvSpPr>
        <p:spPr/>
        <p:txBody>
          <a:bodyPr/>
          <a:lstStyle/>
          <a:p>
            <a:r>
              <a:rPr lang="en-AU" altLang="en-US" smtClean="0"/>
              <a:t>CFD Appears to be a useful tool to manage DPM as it offers higher resolution than conventional 1D tools (e.g. Ventsim)</a:t>
            </a:r>
          </a:p>
          <a:p>
            <a:endParaRPr lang="en-AU" altLang="en-US" smtClean="0"/>
          </a:p>
          <a:p>
            <a:r>
              <a:rPr lang="en-AU" altLang="en-US" smtClean="0"/>
              <a:t>Good agreement was found between CFD and average tracer gas measurements</a:t>
            </a:r>
          </a:p>
          <a:p>
            <a:endParaRPr lang="en-AU" altLang="en-US" smtClean="0"/>
          </a:p>
          <a:p>
            <a:r>
              <a:rPr lang="en-AU" altLang="en-US" smtClean="0"/>
              <a:t>CFD also useful to design portal arrangement</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4CF728-6FC7-4CDB-8078-3ABC35C7F85A}"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145733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457200" y="0"/>
            <a:ext cx="8229600" cy="765175"/>
          </a:xfrm>
        </p:spPr>
        <p:txBody>
          <a:bodyPr/>
          <a:lstStyle/>
          <a:p>
            <a:r>
              <a:rPr lang="en-AU" altLang="en-US" smtClean="0"/>
              <a:t>Deeper Mine Study Results</a:t>
            </a:r>
          </a:p>
        </p:txBody>
      </p:sp>
      <p:sp>
        <p:nvSpPr>
          <p:cNvPr id="44035" name="Content Placeholder 6"/>
          <p:cNvSpPr>
            <a:spLocks noGrp="1"/>
          </p:cNvSpPr>
          <p:nvPr>
            <p:ph idx="1"/>
          </p:nvPr>
        </p:nvSpPr>
        <p:spPr>
          <a:xfrm>
            <a:off x="457200" y="765175"/>
            <a:ext cx="4978400" cy="5832475"/>
          </a:xfrm>
        </p:spPr>
        <p:txBody>
          <a:bodyPr/>
          <a:lstStyle/>
          <a:p>
            <a:pPr marL="0" indent="0">
              <a:buFont typeface="Arial" panose="020B0604020202020204" pitchFamily="34" charset="0"/>
              <a:buNone/>
              <a:defRPr/>
            </a:pPr>
            <a:r>
              <a:rPr lang="en-AU" altLang="en-US" sz="2800" dirty="0" smtClean="0"/>
              <a:t>Rationale:</a:t>
            </a:r>
          </a:p>
          <a:p>
            <a:pPr>
              <a:defRPr/>
            </a:pPr>
            <a:r>
              <a:rPr lang="en-AU" altLang="en-US" sz="2800" dirty="0" smtClean="0"/>
              <a:t>UV and ozone can combine with diesel emissions (above ground) to form “new” nanoparticles.</a:t>
            </a:r>
          </a:p>
          <a:p>
            <a:pPr>
              <a:defRPr/>
            </a:pPr>
            <a:endParaRPr lang="en-AU" altLang="en-US" sz="2800" dirty="0"/>
          </a:p>
          <a:p>
            <a:pPr>
              <a:defRPr/>
            </a:pPr>
            <a:r>
              <a:rPr lang="en-AU" altLang="en-US" sz="2800" dirty="0" smtClean="0"/>
              <a:t>Ammonia (from </a:t>
            </a:r>
            <a:r>
              <a:rPr lang="en-AU" altLang="en-US" sz="2800" dirty="0" err="1" smtClean="0"/>
              <a:t>AdBlue</a:t>
            </a:r>
            <a:r>
              <a:rPr lang="en-AU" altLang="en-US" sz="2800" dirty="0" smtClean="0"/>
              <a:t>) can also create new nanoparticles.</a:t>
            </a:r>
          </a:p>
          <a:p>
            <a:pPr>
              <a:defRPr/>
            </a:pPr>
            <a:endParaRPr lang="en-AU" altLang="en-US" sz="2800" dirty="0" smtClean="0"/>
          </a:p>
          <a:p>
            <a:pPr>
              <a:defRPr/>
            </a:pPr>
            <a:r>
              <a:rPr lang="en-AU" altLang="en-US" sz="2800" dirty="0" smtClean="0"/>
              <a:t>These “secondary organic aerosols” can be highly toxic</a:t>
            </a:r>
          </a:p>
          <a:p>
            <a:pPr>
              <a:defRPr/>
            </a:pPr>
            <a:endParaRPr lang="en-AU" altLang="en-US" dirty="0" smtClean="0"/>
          </a:p>
          <a:p>
            <a:pPr marL="457200" lvl="1" indent="0">
              <a:buFont typeface="Arial" panose="020B0604020202020204" pitchFamily="34" charset="0"/>
              <a:buNone/>
              <a:defRPr/>
            </a:pPr>
            <a:endParaRPr lang="en-AU" altLang="en-US" dirty="0" smtClean="0"/>
          </a:p>
        </p:txBody>
      </p:sp>
      <p:sp>
        <p:nvSpPr>
          <p:cNvPr id="194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30B0B27-5A7B-4903-91E2-EE1B26F45F4B}"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pic>
        <p:nvPicPr>
          <p:cNvPr id="1946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59375" y="2276475"/>
            <a:ext cx="3979863"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6988175" y="5489575"/>
            <a:ext cx="1803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18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124" charset="-128"/>
                <a:cs typeface="+mn-cs"/>
              </a:rPr>
              <a:t>Amantidas et al. (2014)</a:t>
            </a:r>
          </a:p>
        </p:txBody>
      </p:sp>
    </p:spTree>
    <p:extLst>
      <p:ext uri="{BB962C8B-B14F-4D97-AF65-F5344CB8AC3E}">
        <p14:creationId xmlns:p14="http://schemas.microsoft.com/office/powerpoint/2010/main" val="4128437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a:xfrm>
            <a:off x="457200" y="0"/>
            <a:ext cx="8229600" cy="765175"/>
          </a:xfrm>
        </p:spPr>
        <p:txBody>
          <a:bodyPr/>
          <a:lstStyle/>
          <a:p>
            <a:r>
              <a:rPr lang="en-AU" altLang="en-US" smtClean="0"/>
              <a:t>Deeper Mine Study</a:t>
            </a:r>
          </a:p>
        </p:txBody>
      </p:sp>
      <p:sp>
        <p:nvSpPr>
          <p:cNvPr id="44035" name="Content Placeholder 6"/>
          <p:cNvSpPr>
            <a:spLocks noGrp="1"/>
          </p:cNvSpPr>
          <p:nvPr>
            <p:ph idx="1"/>
          </p:nvPr>
        </p:nvSpPr>
        <p:spPr>
          <a:xfrm>
            <a:off x="457200" y="765175"/>
            <a:ext cx="8229600" cy="5360988"/>
          </a:xfrm>
        </p:spPr>
        <p:txBody>
          <a:bodyPr/>
          <a:lstStyle/>
          <a:p>
            <a:pPr marL="0" indent="0">
              <a:buFont typeface="Arial" panose="020B0604020202020204" pitchFamily="34" charset="0"/>
              <a:buNone/>
              <a:defRPr/>
            </a:pPr>
            <a:r>
              <a:rPr lang="en-AU" altLang="en-US" sz="2800" dirty="0" smtClean="0"/>
              <a:t>Chamber simulating mine up to 4 km depth.</a:t>
            </a:r>
          </a:p>
          <a:p>
            <a:pPr marL="0" indent="0">
              <a:buFont typeface="Arial" panose="020B0604020202020204" pitchFamily="34" charset="0"/>
              <a:buNone/>
              <a:defRPr/>
            </a:pPr>
            <a:endParaRPr lang="en-AU" altLang="en-US" sz="2800" dirty="0"/>
          </a:p>
          <a:p>
            <a:pPr>
              <a:defRPr/>
            </a:pPr>
            <a:r>
              <a:rPr lang="en-AU" altLang="en-US" sz="2400" dirty="0" smtClean="0"/>
              <a:t>Findings: Pressure cannot replace Ozone and UV to create new particles.</a:t>
            </a:r>
            <a:r>
              <a:rPr lang="en-AU" sz="2400" dirty="0" smtClean="0"/>
              <a:t> No significant changes to </a:t>
            </a:r>
            <a:r>
              <a:rPr lang="en-AU" sz="2400" dirty="0" err="1" smtClean="0"/>
              <a:t>nDPM</a:t>
            </a:r>
            <a:r>
              <a:rPr lang="en-AU" sz="2400" dirty="0" smtClean="0"/>
              <a:t> at pressures &lt;1.4 </a:t>
            </a:r>
            <a:r>
              <a:rPr lang="en-AU" sz="2400" dirty="0" err="1" smtClean="0"/>
              <a:t>atm</a:t>
            </a:r>
            <a:r>
              <a:rPr lang="en-AU" sz="2400" dirty="0" smtClean="0"/>
              <a:t> (~4 km depth). OH radicals (or NH</a:t>
            </a:r>
            <a:r>
              <a:rPr lang="en-AU" sz="2400" baseline="-25000" dirty="0" smtClean="0"/>
              <a:t>3</a:t>
            </a:r>
            <a:r>
              <a:rPr lang="en-AU" sz="2400" dirty="0" smtClean="0"/>
              <a:t>) needed to create SOA.</a:t>
            </a:r>
          </a:p>
          <a:p>
            <a:pPr marL="0" indent="0">
              <a:buFont typeface="Arial" panose="020B0604020202020204" pitchFamily="34" charset="0"/>
              <a:buNone/>
              <a:defRPr/>
            </a:pPr>
            <a:endParaRPr lang="en-AU" altLang="en-US" sz="2400" dirty="0"/>
          </a:p>
          <a:p>
            <a:pPr>
              <a:defRPr/>
            </a:pPr>
            <a:r>
              <a:rPr lang="en-AU" altLang="en-US" sz="2400" dirty="0" smtClean="0"/>
              <a:t>Need to ensure no sources of Ozone or UV in the mine (e.g. electric motors or switchgear, lights that emit in UV spectrum).</a:t>
            </a:r>
          </a:p>
          <a:p>
            <a:pPr marL="0" indent="0">
              <a:buFont typeface="Arial" panose="020B0604020202020204" pitchFamily="34" charset="0"/>
              <a:buNone/>
              <a:defRPr/>
            </a:pPr>
            <a:endParaRPr lang="en-AU" sz="2400" dirty="0"/>
          </a:p>
          <a:p>
            <a:pPr>
              <a:defRPr/>
            </a:pPr>
            <a:r>
              <a:rPr lang="en-AU" sz="2400" dirty="0" smtClean="0"/>
              <a:t>Residual NH</a:t>
            </a:r>
            <a:r>
              <a:rPr lang="en-AU" sz="2400" baseline="-25000" dirty="0" smtClean="0"/>
              <a:t>3</a:t>
            </a:r>
            <a:r>
              <a:rPr lang="en-AU" sz="2400" dirty="0" smtClean="0"/>
              <a:t> causes SOA formation however levels insignificant in engines without DPF. Benefits of SCR likely outweigh disadvantages. </a:t>
            </a:r>
          </a:p>
          <a:p>
            <a:pPr lvl="1">
              <a:defRPr/>
            </a:pPr>
            <a:endParaRPr lang="en-AU" altLang="en-US" dirty="0" smtClean="0"/>
          </a:p>
          <a:p>
            <a:pPr lvl="1">
              <a:defRPr/>
            </a:pPr>
            <a:endParaRPr lang="en-AU" altLang="en-US" dirty="0" smtClean="0"/>
          </a:p>
        </p:txBody>
      </p:sp>
      <p:sp>
        <p:nvSpPr>
          <p:cNvPr id="2048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561932-61FE-48CB-A6A0-46B6D3EA9F14}"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1731925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0"/>
            <a:ext cx="8229600" cy="620713"/>
          </a:xfrm>
        </p:spPr>
        <p:txBody>
          <a:bodyPr/>
          <a:lstStyle/>
          <a:p>
            <a:r>
              <a:rPr lang="en-AU" altLang="en-US" smtClean="0"/>
              <a:t>Summary / Key Findings</a:t>
            </a:r>
          </a:p>
        </p:txBody>
      </p:sp>
      <p:sp>
        <p:nvSpPr>
          <p:cNvPr id="21507" name="Content Placeholder 2"/>
          <p:cNvSpPr>
            <a:spLocks noGrp="1"/>
          </p:cNvSpPr>
          <p:nvPr>
            <p:ph idx="1"/>
          </p:nvPr>
        </p:nvSpPr>
        <p:spPr>
          <a:xfrm>
            <a:off x="227013" y="836613"/>
            <a:ext cx="8702675" cy="5905500"/>
          </a:xfrm>
        </p:spPr>
        <p:txBody>
          <a:bodyPr/>
          <a:lstStyle/>
          <a:p>
            <a:r>
              <a:rPr lang="en-AU" altLang="en-US" smtClean="0"/>
              <a:t>Despite significant changes in diesel engine technology, there remains a good agreement between EC and particle number. </a:t>
            </a:r>
          </a:p>
          <a:p>
            <a:endParaRPr lang="en-AU" altLang="en-US" smtClean="0"/>
          </a:p>
          <a:p>
            <a:r>
              <a:rPr lang="en-AU" altLang="en-US" smtClean="0"/>
              <a:t>Realtime instruments such as the DiSCMini – which “count” nanoparticles (via electrical charges), or high resolution optical particle counters, are useful tools for managing DPM in mines. </a:t>
            </a:r>
          </a:p>
        </p:txBody>
      </p:sp>
    </p:spTree>
    <p:extLst>
      <p:ext uri="{BB962C8B-B14F-4D97-AF65-F5344CB8AC3E}">
        <p14:creationId xmlns:p14="http://schemas.microsoft.com/office/powerpoint/2010/main" val="183903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4571999" y="2636912"/>
            <a:ext cx="4464497" cy="194421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smtClean="0">
                <a:solidFill>
                  <a:srgbClr val="A32816"/>
                </a:solidFill>
              </a:rPr>
              <a:t>2019 Nano diesel particulate matter (</a:t>
            </a:r>
            <a:r>
              <a:rPr lang="en-US" sz="4400" dirty="0" err="1" smtClean="0">
                <a:solidFill>
                  <a:srgbClr val="A32816"/>
                </a:solidFill>
              </a:rPr>
              <a:t>nDPM</a:t>
            </a:r>
            <a:r>
              <a:rPr lang="en-US" sz="4400" dirty="0" smtClean="0">
                <a:solidFill>
                  <a:srgbClr val="A32816"/>
                </a:solidFill>
              </a:rPr>
              <a:t>) Forum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1700808"/>
            <a:ext cx="3501008" cy="3501008"/>
          </a:xfrm>
          <a:prstGeom prst="rect">
            <a:avLst/>
          </a:prstGeom>
        </p:spPr>
      </p:pic>
    </p:spTree>
    <p:extLst>
      <p:ext uri="{BB962C8B-B14F-4D97-AF65-F5344CB8AC3E}">
        <p14:creationId xmlns:p14="http://schemas.microsoft.com/office/powerpoint/2010/main" val="745545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620713"/>
          </a:xfrm>
        </p:spPr>
        <p:txBody>
          <a:bodyPr/>
          <a:lstStyle/>
          <a:p>
            <a:r>
              <a:rPr lang="en-AU" altLang="en-US" smtClean="0"/>
              <a:t>Summary / Key Findings (cont.)</a:t>
            </a:r>
          </a:p>
        </p:txBody>
      </p:sp>
      <p:sp>
        <p:nvSpPr>
          <p:cNvPr id="22531" name="Content Placeholder 2"/>
          <p:cNvSpPr>
            <a:spLocks noGrp="1"/>
          </p:cNvSpPr>
          <p:nvPr>
            <p:ph idx="1"/>
          </p:nvPr>
        </p:nvSpPr>
        <p:spPr>
          <a:xfrm>
            <a:off x="227013" y="836613"/>
            <a:ext cx="8702675" cy="5905500"/>
          </a:xfrm>
        </p:spPr>
        <p:txBody>
          <a:bodyPr/>
          <a:lstStyle/>
          <a:p>
            <a:r>
              <a:rPr lang="en-AU" altLang="en-US" smtClean="0"/>
              <a:t>NO</a:t>
            </a:r>
            <a:r>
              <a:rPr lang="en-AU" altLang="en-US" baseline="-25000" smtClean="0"/>
              <a:t>x</a:t>
            </a:r>
            <a:r>
              <a:rPr lang="en-AU" altLang="en-US" smtClean="0"/>
              <a:t> monitoring is also a very important management tool.</a:t>
            </a:r>
          </a:p>
          <a:p>
            <a:endParaRPr lang="en-AU" altLang="en-US" smtClean="0"/>
          </a:p>
          <a:p>
            <a:r>
              <a:rPr lang="en-AU" altLang="en-US" smtClean="0"/>
              <a:t>CFD should be incorporated into ventilation design – at minimum when designing portal location</a:t>
            </a:r>
          </a:p>
          <a:p>
            <a:endParaRPr lang="en-AU" altLang="en-US" smtClean="0"/>
          </a:p>
          <a:p>
            <a:r>
              <a:rPr lang="en-AU" altLang="en-US" smtClean="0"/>
              <a:t>It is important to ensure that all lighting and electrical equipment in use in the mine does not emit UV. </a:t>
            </a:r>
          </a:p>
        </p:txBody>
      </p:sp>
    </p:spTree>
    <p:extLst>
      <p:ext uri="{BB962C8B-B14F-4D97-AF65-F5344CB8AC3E}">
        <p14:creationId xmlns:p14="http://schemas.microsoft.com/office/powerpoint/2010/main" val="2679785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altLang="en-US" smtClean="0"/>
              <a:t>Acknowledgements</a:t>
            </a:r>
          </a:p>
        </p:txBody>
      </p:sp>
      <p:sp>
        <p:nvSpPr>
          <p:cNvPr id="23555" name="Content Placeholder 2"/>
          <p:cNvSpPr>
            <a:spLocks noGrp="1"/>
          </p:cNvSpPr>
          <p:nvPr>
            <p:ph idx="1"/>
          </p:nvPr>
        </p:nvSpPr>
        <p:spPr/>
        <p:txBody>
          <a:bodyPr/>
          <a:lstStyle/>
          <a:p>
            <a:r>
              <a:rPr lang="en-AU" altLang="en-US" smtClean="0"/>
              <a:t>Anglo Gold Ashanti / Sunrise Dam</a:t>
            </a:r>
          </a:p>
          <a:p>
            <a:r>
              <a:rPr lang="en-AU" altLang="en-US" smtClean="0"/>
              <a:t>Barminco</a:t>
            </a:r>
          </a:p>
          <a:p>
            <a:r>
              <a:rPr lang="en-AU" altLang="en-US" smtClean="0"/>
              <a:t>ChemCentre (Silvia Black, Angela Downey)</a:t>
            </a:r>
          </a:p>
          <a:p>
            <a:r>
              <a:rPr lang="en-AU" altLang="en-US" smtClean="0"/>
              <a:t>QUT</a:t>
            </a:r>
          </a:p>
          <a:p>
            <a:r>
              <a:rPr lang="en-AU" altLang="en-US" smtClean="0"/>
              <a:t>Curtin: Abishek Sridhar, Guang Xu, Ping Chang, Ryan Mead-Hunter, Alison Reid, Sam Spearing and many more.</a:t>
            </a:r>
          </a:p>
          <a:p>
            <a:r>
              <a:rPr lang="nl-NL" altLang="en-US" smtClean="0"/>
              <a:t>QUT: Reece Brown, Joel Alroe, Zoran Ristovski.</a:t>
            </a:r>
            <a:endParaRPr lang="en-AU" altLang="en-US" smtClean="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F72A36-4DB6-467E-8C04-EE74B9E44ADB}"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148338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11188" y="555625"/>
            <a:ext cx="8435975" cy="3052763"/>
          </a:xfrm>
        </p:spPr>
        <p:txBody>
          <a:bodyPr/>
          <a:lstStyle/>
          <a:p>
            <a:pPr algn="l" eaLnBrk="1" hangingPunct="1"/>
            <a:r>
              <a:rPr lang="en-AU" altLang="en-US" sz="2800" smtClean="0">
                <a:solidFill>
                  <a:schemeClr val="tx2"/>
                </a:solidFill>
              </a:rPr>
              <a:t>MRIWA Project M495: A Study of </a:t>
            </a:r>
            <a:br>
              <a:rPr lang="en-AU" altLang="en-US" sz="2800" smtClean="0">
                <a:solidFill>
                  <a:schemeClr val="tx2"/>
                </a:solidFill>
              </a:rPr>
            </a:br>
            <a:r>
              <a:rPr lang="en-AU" altLang="en-US" sz="2800" smtClean="0">
                <a:solidFill>
                  <a:schemeClr val="tx2"/>
                </a:solidFill>
              </a:rPr>
              <a:t>Nano Diesel Particulate Matter (nDPM) Behaviour and Physico-chemical Changes in Underground Hard Rock Mines of Western Australia.</a:t>
            </a:r>
            <a:br>
              <a:rPr lang="en-AU" altLang="en-US" sz="2800" smtClean="0">
                <a:solidFill>
                  <a:schemeClr val="tx2"/>
                </a:solidFill>
              </a:rPr>
            </a:br>
            <a:r>
              <a:rPr lang="en-AU" altLang="en-US" sz="4000" smtClean="0">
                <a:solidFill>
                  <a:schemeClr val="tx2"/>
                </a:solidFill>
              </a:rPr>
              <a:t/>
            </a:r>
            <a:br>
              <a:rPr lang="en-AU" altLang="en-US" sz="4000" smtClean="0">
                <a:solidFill>
                  <a:schemeClr val="tx2"/>
                </a:solidFill>
              </a:rPr>
            </a:br>
            <a:r>
              <a:rPr lang="en-AU" altLang="en-US" sz="3200" smtClean="0">
                <a:solidFill>
                  <a:schemeClr val="tx2"/>
                </a:solidFill>
              </a:rPr>
              <a:t>- Part B (Curtin-Led Component)</a:t>
            </a:r>
          </a:p>
        </p:txBody>
      </p:sp>
      <p:sp>
        <p:nvSpPr>
          <p:cNvPr id="3" name="Subtitle 2">
            <a:extLst>
              <a:ext uri="{FF2B5EF4-FFF2-40B4-BE49-F238E27FC236}">
                <a16:creationId xmlns:a16="http://schemas.microsoft.com/office/drawing/2014/main" id="{5F976DBF-0095-46D3-ABEC-184B199A2E21}"/>
              </a:ext>
            </a:extLst>
          </p:cNvPr>
          <p:cNvSpPr>
            <a:spLocks noGrp="1"/>
          </p:cNvSpPr>
          <p:nvPr>
            <p:ph type="subTitle" idx="1"/>
          </p:nvPr>
        </p:nvSpPr>
        <p:spPr>
          <a:xfrm>
            <a:off x="468313" y="4076700"/>
            <a:ext cx="8362950" cy="2160588"/>
          </a:xfrm>
        </p:spPr>
        <p:txBody>
          <a:bodyPr rtlCol="0">
            <a:normAutofit/>
          </a:bodyPr>
          <a:lstStyle/>
          <a:p>
            <a:pPr marL="342900" indent="-342900">
              <a:lnSpc>
                <a:spcPct val="90000"/>
              </a:lnSpc>
              <a:defRPr/>
            </a:pPr>
            <a:r>
              <a:rPr lang="en-AU" i="1" dirty="0" smtClean="0">
                <a:latin typeface="Arial" charset="0"/>
              </a:rPr>
              <a:t>A/Prof Ben Mullins, Curtin University</a:t>
            </a:r>
            <a:endParaRPr lang="en-AU" i="1" dirty="0">
              <a:latin typeface="Arial" charset="0"/>
            </a:endParaRPr>
          </a:p>
          <a:p>
            <a:pPr marL="342900" indent="-342900">
              <a:lnSpc>
                <a:spcPct val="90000"/>
              </a:lnSpc>
              <a:defRPr/>
            </a:pPr>
            <a:endParaRPr lang="en-US" i="1" dirty="0">
              <a:latin typeface="Arial" charset="0"/>
            </a:endParaRPr>
          </a:p>
          <a:p>
            <a:pPr marL="342900" indent="-342900">
              <a:lnSpc>
                <a:spcPct val="90000"/>
              </a:lnSpc>
              <a:defRPr/>
            </a:pPr>
            <a:r>
              <a:rPr lang="en-US" sz="2400" i="1" dirty="0">
                <a:latin typeface="Arial" charset="0"/>
              </a:rPr>
              <a:t>						</a:t>
            </a:r>
            <a:r>
              <a:rPr lang="en-US" sz="2400" i="1" dirty="0" smtClean="0">
                <a:latin typeface="Arial" charset="0"/>
              </a:rPr>
              <a:t>DMIRS, 29 July 2019</a:t>
            </a:r>
            <a:endParaRPr lang="en-US" sz="2400" i="1" dirty="0">
              <a:latin typeface="Arial" charset="0"/>
            </a:endParaRPr>
          </a:p>
          <a:p>
            <a:pPr marL="342900" indent="-342900">
              <a:lnSpc>
                <a:spcPct val="90000"/>
              </a:lnSpc>
              <a:defRPr/>
            </a:pPr>
            <a:endParaRPr lang="en-AU" sz="5400" i="1" dirty="0">
              <a:latin typeface="Arial" charset="0"/>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5753100"/>
            <a:ext cx="3149600"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6192838"/>
            <a:ext cx="34575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302CDA-0652-43F5-B415-207181605581}"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773079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AU" altLang="en-US" b="1" smtClean="0"/>
              <a:t>Aims </a:t>
            </a:r>
            <a:r>
              <a:rPr lang="en-AU" altLang="en-US" smtClean="0"/>
              <a:t/>
            </a:r>
            <a:br>
              <a:rPr lang="en-AU" altLang="en-US" smtClean="0"/>
            </a:br>
            <a:endParaRPr lang="en-AU" altLang="en-US" smtClean="0"/>
          </a:p>
        </p:txBody>
      </p:sp>
      <p:sp>
        <p:nvSpPr>
          <p:cNvPr id="3" name="Content Placeholder 2"/>
          <p:cNvSpPr>
            <a:spLocks noGrp="1"/>
          </p:cNvSpPr>
          <p:nvPr>
            <p:ph idx="1"/>
          </p:nvPr>
        </p:nvSpPr>
        <p:spPr>
          <a:xfrm>
            <a:off x="179388" y="981075"/>
            <a:ext cx="8785225" cy="5761038"/>
          </a:xfrm>
        </p:spPr>
        <p:txBody>
          <a:bodyPr>
            <a:normAutofit lnSpcReduction="10000"/>
          </a:bodyPr>
          <a:lstStyle/>
          <a:p>
            <a:pPr>
              <a:defRPr/>
            </a:pPr>
            <a:r>
              <a:rPr lang="en-AU" dirty="0" smtClean="0"/>
              <a:t>The </a:t>
            </a:r>
            <a:r>
              <a:rPr lang="en-AU" dirty="0"/>
              <a:t>overall aim of this </a:t>
            </a:r>
            <a:r>
              <a:rPr lang="en-AU" dirty="0" smtClean="0"/>
              <a:t>component of the study </a:t>
            </a:r>
            <a:r>
              <a:rPr lang="en-AU" dirty="0"/>
              <a:t>was </a:t>
            </a:r>
            <a:r>
              <a:rPr lang="en-AU" dirty="0" smtClean="0"/>
              <a:t>to better understand (n)DPM and related emissions and their transport in current and (future) deeper mines. </a:t>
            </a:r>
          </a:p>
          <a:p>
            <a:pPr marL="0" indent="0">
              <a:buFont typeface="Arial" panose="020B0604020202020204" pitchFamily="34" charset="0"/>
              <a:buNone/>
              <a:defRPr/>
            </a:pPr>
            <a:endParaRPr lang="en-AU" dirty="0" smtClean="0"/>
          </a:p>
          <a:p>
            <a:pPr marL="0" indent="0">
              <a:buFont typeface="Arial" panose="020B0604020202020204" pitchFamily="34" charset="0"/>
              <a:buNone/>
              <a:defRPr/>
            </a:pPr>
            <a:r>
              <a:rPr lang="en-AU" dirty="0" smtClean="0"/>
              <a:t>Via:</a:t>
            </a:r>
          </a:p>
          <a:p>
            <a:pPr>
              <a:defRPr/>
            </a:pPr>
            <a:r>
              <a:rPr lang="en-AU" dirty="0" smtClean="0"/>
              <a:t>a</a:t>
            </a:r>
            <a:r>
              <a:rPr lang="en-AU" dirty="0"/>
              <a:t>. </a:t>
            </a:r>
            <a:r>
              <a:rPr lang="en-AU" dirty="0" smtClean="0"/>
              <a:t>Stationary Monitoring. </a:t>
            </a:r>
            <a:endParaRPr lang="en-AU" dirty="0"/>
          </a:p>
          <a:p>
            <a:pPr>
              <a:defRPr/>
            </a:pPr>
            <a:r>
              <a:rPr lang="en-AU" dirty="0"/>
              <a:t>b. </a:t>
            </a:r>
            <a:r>
              <a:rPr lang="en-AU" dirty="0" smtClean="0"/>
              <a:t>Personal Monitoring</a:t>
            </a:r>
            <a:r>
              <a:rPr lang="en-AU" dirty="0"/>
              <a:t> </a:t>
            </a:r>
            <a:r>
              <a:rPr lang="en-AU" dirty="0" smtClean="0"/>
              <a:t>(input to health study)</a:t>
            </a:r>
            <a:endParaRPr lang="en-AU" dirty="0"/>
          </a:p>
          <a:p>
            <a:pPr>
              <a:defRPr/>
            </a:pPr>
            <a:r>
              <a:rPr lang="en-AU" dirty="0"/>
              <a:t>c. </a:t>
            </a:r>
            <a:r>
              <a:rPr lang="en-AU" dirty="0" smtClean="0"/>
              <a:t>Computational fluid dynamics study of </a:t>
            </a:r>
            <a:r>
              <a:rPr lang="en-AU" dirty="0" err="1" smtClean="0"/>
              <a:t>nDPM</a:t>
            </a:r>
            <a:r>
              <a:rPr lang="en-AU" dirty="0" smtClean="0"/>
              <a:t> transport. </a:t>
            </a:r>
            <a:endParaRPr lang="en-AU" dirty="0"/>
          </a:p>
          <a:p>
            <a:pPr>
              <a:defRPr/>
            </a:pPr>
            <a:r>
              <a:rPr lang="en-AU" dirty="0"/>
              <a:t>d. </a:t>
            </a:r>
            <a:r>
              <a:rPr lang="en-AU" dirty="0" smtClean="0"/>
              <a:t>Deeper mine (chamber) study</a:t>
            </a:r>
            <a:endParaRPr lang="en-AU" dirty="0"/>
          </a:p>
        </p:txBody>
      </p:sp>
    </p:spTree>
    <p:extLst>
      <p:ext uri="{BB962C8B-B14F-4D97-AF65-F5344CB8AC3E}">
        <p14:creationId xmlns:p14="http://schemas.microsoft.com/office/powerpoint/2010/main" val="47257105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15888"/>
            <a:ext cx="8229600" cy="649287"/>
          </a:xfrm>
        </p:spPr>
        <p:txBody>
          <a:bodyPr/>
          <a:lstStyle/>
          <a:p>
            <a:pPr eaLnBrk="1" hangingPunct="1"/>
            <a:r>
              <a:rPr lang="en-AU" altLang="en-US" sz="3600" smtClean="0">
                <a:solidFill>
                  <a:schemeClr val="tx2"/>
                </a:solidFill>
              </a:rPr>
              <a:t>Components of Study</a:t>
            </a:r>
          </a:p>
        </p:txBody>
      </p:sp>
      <p:sp>
        <p:nvSpPr>
          <p:cNvPr id="8195" name="Content Placeholder 4"/>
          <p:cNvSpPr>
            <a:spLocks noGrp="1"/>
          </p:cNvSpPr>
          <p:nvPr>
            <p:ph idx="1"/>
          </p:nvPr>
        </p:nvSpPr>
        <p:spPr>
          <a:xfrm>
            <a:off x="457200" y="765175"/>
            <a:ext cx="8507413" cy="5360988"/>
          </a:xfrm>
        </p:spPr>
        <p:txBody>
          <a:bodyPr/>
          <a:lstStyle/>
          <a:p>
            <a:pPr marL="0" indent="0" algn="just" eaLnBrk="1" hangingPunct="1">
              <a:buFont typeface="Arial" panose="020B0604020202020204" pitchFamily="34" charset="0"/>
              <a:buNone/>
              <a:defRPr/>
            </a:pPr>
            <a:r>
              <a:rPr lang="en-AU" altLang="en-US" sz="2800" b="1" dirty="0" smtClean="0"/>
              <a:t>1. In-mine study:</a:t>
            </a:r>
          </a:p>
          <a:p>
            <a:pPr algn="just" eaLnBrk="1" hangingPunct="1">
              <a:defRPr/>
            </a:pPr>
            <a:r>
              <a:rPr lang="en-AU" altLang="en-US" sz="2800" dirty="0" smtClean="0"/>
              <a:t>Stationary Monitoring </a:t>
            </a:r>
          </a:p>
          <a:p>
            <a:pPr algn="just" eaLnBrk="1" hangingPunct="1">
              <a:defRPr/>
            </a:pPr>
            <a:r>
              <a:rPr lang="en-AU" altLang="en-US" sz="2800" dirty="0" smtClean="0"/>
              <a:t>Mobile Monitoring</a:t>
            </a:r>
          </a:p>
          <a:p>
            <a:pPr eaLnBrk="1" hangingPunct="1">
              <a:defRPr/>
            </a:pPr>
            <a:r>
              <a:rPr lang="en-AU" altLang="en-US" sz="2800" dirty="0" smtClean="0"/>
              <a:t>Personal Monitoring</a:t>
            </a:r>
          </a:p>
          <a:p>
            <a:pPr marL="0" indent="0" eaLnBrk="1" hangingPunct="1">
              <a:buFont typeface="Arial" panose="020B0604020202020204" pitchFamily="34" charset="0"/>
              <a:buNone/>
              <a:defRPr/>
            </a:pPr>
            <a:endParaRPr lang="en-AU" altLang="en-US" sz="2800" dirty="0"/>
          </a:p>
          <a:p>
            <a:pPr marL="0" indent="0" eaLnBrk="1" hangingPunct="1">
              <a:buFont typeface="Arial" panose="020B0604020202020204" pitchFamily="34" charset="0"/>
              <a:buNone/>
              <a:defRPr/>
            </a:pPr>
            <a:r>
              <a:rPr lang="en-AU" altLang="en-US" sz="2800" b="1" dirty="0" smtClean="0"/>
              <a:t>2. CFD simulation of key activities/regions in the mine.</a:t>
            </a:r>
          </a:p>
          <a:p>
            <a:pPr marL="0" indent="0" eaLnBrk="1" hangingPunct="1">
              <a:buFont typeface="Arial" panose="020B0604020202020204" pitchFamily="34" charset="0"/>
              <a:buNone/>
              <a:defRPr/>
            </a:pPr>
            <a:endParaRPr lang="en-AU" altLang="en-US" sz="2800" dirty="0" smtClean="0"/>
          </a:p>
          <a:p>
            <a:pPr marL="0" indent="0" eaLnBrk="1" hangingPunct="1">
              <a:buFont typeface="Arial" panose="020B0604020202020204" pitchFamily="34" charset="0"/>
              <a:buNone/>
              <a:defRPr/>
            </a:pPr>
            <a:r>
              <a:rPr lang="en-AU" altLang="en-US" sz="2800" b="1" dirty="0" smtClean="0"/>
              <a:t>3. Simulated (deeper) Mine Experiments – ageing of diesel exhaust and secondary organic aerosol formation</a:t>
            </a:r>
          </a:p>
          <a:p>
            <a:pPr eaLnBrk="1" hangingPunct="1">
              <a:defRPr/>
            </a:pPr>
            <a:r>
              <a:rPr lang="en-AU" altLang="en-US" sz="2800" dirty="0" smtClean="0"/>
              <a:t>Influence of pressure (up to ~4 km depth)</a:t>
            </a:r>
          </a:p>
          <a:p>
            <a:pPr eaLnBrk="1" hangingPunct="1">
              <a:defRPr/>
            </a:pPr>
            <a:r>
              <a:rPr lang="en-AU" altLang="en-US" sz="2800" dirty="0" smtClean="0"/>
              <a:t>Influence of ammonia (Ad-Blue and ANFO)</a:t>
            </a:r>
          </a:p>
        </p:txBody>
      </p:sp>
      <p:sp>
        <p:nvSpPr>
          <p:cNvPr id="71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7867935-DA74-47CB-A2E5-158C51F6B6DB}"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118596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AU" altLang="en-US" smtClean="0"/>
              <a:t>Major components of diesel exhaust</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525" y="1817688"/>
            <a:ext cx="9451975" cy="3489325"/>
          </a:xfrm>
        </p:spPr>
      </p:pic>
    </p:spTree>
    <p:extLst>
      <p:ext uri="{BB962C8B-B14F-4D97-AF65-F5344CB8AC3E}">
        <p14:creationId xmlns:p14="http://schemas.microsoft.com/office/powerpoint/2010/main" val="3330394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smtClean="0"/>
              <a:t>Diesel Emissions Control</a:t>
            </a:r>
          </a:p>
        </p:txBody>
      </p:sp>
      <p:pic>
        <p:nvPicPr>
          <p:cNvPr id="102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563" y="2276475"/>
            <a:ext cx="9442451" cy="2616200"/>
          </a:xfrm>
        </p:spPr>
      </p:pic>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7A66D0-C594-4776-BBD5-27E9A06B2519}"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4122563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620713"/>
          </a:xfrm>
        </p:spPr>
        <p:txBody>
          <a:bodyPr/>
          <a:lstStyle/>
          <a:p>
            <a:r>
              <a:rPr lang="en-AU" altLang="en-US" smtClean="0"/>
              <a:t>Equipment</a:t>
            </a:r>
          </a:p>
        </p:txBody>
      </p:sp>
      <p:sp>
        <p:nvSpPr>
          <p:cNvPr id="3" name="Content Placeholder 2"/>
          <p:cNvSpPr>
            <a:spLocks noGrp="1"/>
          </p:cNvSpPr>
          <p:nvPr>
            <p:ph idx="1"/>
          </p:nvPr>
        </p:nvSpPr>
        <p:spPr>
          <a:xfrm>
            <a:off x="457200" y="836613"/>
            <a:ext cx="8229600" cy="5884862"/>
          </a:xfrm>
        </p:spPr>
        <p:txBody>
          <a:bodyPr/>
          <a:lstStyle/>
          <a:p>
            <a:pPr marL="0" indent="0">
              <a:buFont typeface="Arial" panose="020B0604020202020204" pitchFamily="34" charset="0"/>
              <a:buNone/>
              <a:defRPr/>
            </a:pPr>
            <a:r>
              <a:rPr lang="en-AU" sz="2800" b="1" dirty="0" smtClean="0"/>
              <a:t>Stationary (2 setups)</a:t>
            </a:r>
          </a:p>
          <a:p>
            <a:pPr>
              <a:defRPr/>
            </a:pPr>
            <a:r>
              <a:rPr lang="en-AU" sz="2800" b="1" dirty="0" smtClean="0"/>
              <a:t>EC</a:t>
            </a:r>
            <a:r>
              <a:rPr lang="en-AU" sz="2800" dirty="0" smtClean="0"/>
              <a:t> - SKC Cyclone/Pump</a:t>
            </a:r>
          </a:p>
          <a:p>
            <a:pPr>
              <a:defRPr/>
            </a:pPr>
            <a:r>
              <a:rPr lang="en-AU" sz="2800" b="1" dirty="0" smtClean="0"/>
              <a:t>(</a:t>
            </a:r>
            <a:r>
              <a:rPr lang="en-AU" sz="2800" b="1" dirty="0" err="1" smtClean="0"/>
              <a:t>nano</a:t>
            </a:r>
            <a:r>
              <a:rPr lang="en-AU" sz="2800" b="1" dirty="0" smtClean="0"/>
              <a:t>)Particle Spectrometry </a:t>
            </a:r>
            <a:r>
              <a:rPr lang="en-AU" sz="2800" dirty="0" smtClean="0"/>
              <a:t>– SMPS</a:t>
            </a:r>
          </a:p>
          <a:p>
            <a:pPr>
              <a:defRPr/>
            </a:pPr>
            <a:r>
              <a:rPr lang="en-AU" sz="2800" b="1" dirty="0" smtClean="0">
                <a:solidFill>
                  <a:srgbClr val="FFC000"/>
                </a:solidFill>
              </a:rPr>
              <a:t>Gases</a:t>
            </a:r>
            <a:r>
              <a:rPr lang="en-AU" sz="2800" dirty="0" smtClean="0"/>
              <a:t> – </a:t>
            </a:r>
            <a:r>
              <a:rPr lang="en-AU" sz="2800" dirty="0" err="1" smtClean="0"/>
              <a:t>Testo</a:t>
            </a:r>
            <a:r>
              <a:rPr lang="en-AU" sz="2800" dirty="0" smtClean="0"/>
              <a:t> 350</a:t>
            </a:r>
          </a:p>
          <a:p>
            <a:pPr>
              <a:defRPr/>
            </a:pPr>
            <a:r>
              <a:rPr lang="en-AU" sz="2800" b="1" dirty="0" smtClean="0">
                <a:solidFill>
                  <a:srgbClr val="FFC000"/>
                </a:solidFill>
              </a:rPr>
              <a:t>PM</a:t>
            </a:r>
            <a:r>
              <a:rPr lang="en-AU" sz="2800" b="1" baseline="-25000" dirty="0" smtClean="0">
                <a:solidFill>
                  <a:srgbClr val="FFC000"/>
                </a:solidFill>
              </a:rPr>
              <a:t>0.1</a:t>
            </a:r>
            <a:r>
              <a:rPr lang="en-AU" sz="2800" b="1" dirty="0" smtClean="0">
                <a:solidFill>
                  <a:srgbClr val="FFC000"/>
                </a:solidFill>
              </a:rPr>
              <a:t>-PM</a:t>
            </a:r>
            <a:r>
              <a:rPr lang="en-AU" sz="2800" b="1" baseline="-25000" dirty="0" smtClean="0">
                <a:solidFill>
                  <a:srgbClr val="FFC000"/>
                </a:solidFill>
              </a:rPr>
              <a:t>32</a:t>
            </a:r>
            <a:r>
              <a:rPr lang="en-AU" sz="2800" dirty="0" smtClean="0"/>
              <a:t> – PALAS Frog OPC</a:t>
            </a:r>
          </a:p>
          <a:p>
            <a:pPr>
              <a:defRPr/>
            </a:pPr>
            <a:r>
              <a:rPr lang="en-AU" sz="2800" b="1" dirty="0" smtClean="0"/>
              <a:t>PAHs</a:t>
            </a:r>
            <a:r>
              <a:rPr lang="en-AU" sz="2800" dirty="0" smtClean="0"/>
              <a:t> – </a:t>
            </a:r>
            <a:r>
              <a:rPr lang="en-AU" sz="2800" dirty="0" err="1" smtClean="0"/>
              <a:t>Tenax</a:t>
            </a:r>
            <a:r>
              <a:rPr lang="en-AU" sz="2800" dirty="0" smtClean="0"/>
              <a:t> Tubes &amp; SKC Pump </a:t>
            </a:r>
          </a:p>
          <a:p>
            <a:pPr marL="0" indent="0">
              <a:buFont typeface="Arial" panose="020B0604020202020204" pitchFamily="34" charset="0"/>
              <a:buNone/>
              <a:defRPr/>
            </a:pPr>
            <a:endParaRPr lang="en-AU" sz="2800" dirty="0" smtClean="0"/>
          </a:p>
          <a:p>
            <a:pPr marL="0" indent="0">
              <a:buFont typeface="Arial" panose="020B0604020202020204" pitchFamily="34" charset="0"/>
              <a:buNone/>
              <a:defRPr/>
            </a:pPr>
            <a:r>
              <a:rPr lang="en-AU" sz="2800" b="1" dirty="0" smtClean="0"/>
              <a:t>Personal Monitoring</a:t>
            </a:r>
            <a:endParaRPr lang="en-AU" sz="2800" b="1" dirty="0"/>
          </a:p>
          <a:p>
            <a:pPr>
              <a:defRPr/>
            </a:pPr>
            <a:r>
              <a:rPr lang="en-AU" sz="2800" b="1" dirty="0" smtClean="0"/>
              <a:t>EC</a:t>
            </a:r>
            <a:r>
              <a:rPr lang="en-AU" sz="2800" dirty="0" smtClean="0"/>
              <a:t> - SKC Cyclone/Pump</a:t>
            </a:r>
          </a:p>
          <a:p>
            <a:pPr>
              <a:defRPr/>
            </a:pPr>
            <a:r>
              <a:rPr lang="en-AU" sz="2800" b="1" dirty="0" smtClean="0"/>
              <a:t>Particle Number/Size (&amp; Mass)</a:t>
            </a:r>
            <a:r>
              <a:rPr lang="en-AU" sz="2800" dirty="0" smtClean="0"/>
              <a:t> - </a:t>
            </a:r>
            <a:r>
              <a:rPr lang="en-AU" sz="2800" dirty="0" err="1" smtClean="0"/>
              <a:t>DiSCMini</a:t>
            </a:r>
            <a:r>
              <a:rPr lang="en-AU" sz="2800" dirty="0" smtClean="0"/>
              <a:t> </a:t>
            </a:r>
          </a:p>
          <a:p>
            <a:pPr>
              <a:defRPr/>
            </a:pPr>
            <a:r>
              <a:rPr lang="en-AU" sz="2800" b="1" dirty="0" smtClean="0"/>
              <a:t>NO</a:t>
            </a:r>
            <a:r>
              <a:rPr lang="en-AU" sz="2800" b="1" baseline="-25000" dirty="0" smtClean="0"/>
              <a:t>2</a:t>
            </a:r>
            <a:r>
              <a:rPr lang="en-AU" sz="2800" b="1" dirty="0" smtClean="0"/>
              <a:t>, </a:t>
            </a:r>
            <a:r>
              <a:rPr lang="en-AU" sz="2800" b="1" dirty="0" err="1" smtClean="0"/>
              <a:t>SO</a:t>
            </a:r>
            <a:r>
              <a:rPr lang="en-AU" sz="2800" b="1" baseline="-25000" dirty="0" err="1" smtClean="0"/>
              <a:t>x</a:t>
            </a:r>
            <a:r>
              <a:rPr lang="en-AU" sz="2800" b="1" dirty="0" smtClean="0"/>
              <a:t> and VOCs</a:t>
            </a:r>
            <a:r>
              <a:rPr lang="en-AU" sz="2800" dirty="0" smtClean="0"/>
              <a:t> – Passive Samplers</a:t>
            </a:r>
            <a:endParaRPr lang="en-AU" sz="2800" dirty="0"/>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0B7829-1BCF-40E4-9307-64C80622FBC5}"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spTree>
    <p:extLst>
      <p:ext uri="{BB962C8B-B14F-4D97-AF65-F5344CB8AC3E}">
        <p14:creationId xmlns:p14="http://schemas.microsoft.com/office/powerpoint/2010/main" val="968306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smtClean="0"/>
              <a:t>Stationary Monitoring Results</a:t>
            </a:r>
          </a:p>
        </p:txBody>
      </p:sp>
      <p:sp>
        <p:nvSpPr>
          <p:cNvPr id="12291" name="Content Placeholder 2"/>
          <p:cNvSpPr>
            <a:spLocks noGrp="1"/>
          </p:cNvSpPr>
          <p:nvPr>
            <p:ph idx="1"/>
          </p:nvPr>
        </p:nvSpPr>
        <p:spPr/>
        <p:txBody>
          <a:bodyPr/>
          <a:lstStyle/>
          <a:p>
            <a:endParaRPr lang="en-AU" altLang="en-US" smtClean="0"/>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56B52B-3282-48BE-B23B-D6C2102F37F0}" type="slidenum">
              <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A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itchFamily="-124" charset="-128"/>
              <a:cs typeface="+mn-cs"/>
            </a:endParaRPr>
          </a:p>
        </p:txBody>
      </p:sp>
      <p:pic>
        <p:nvPicPr>
          <p:cNvPr id="1229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173288"/>
            <a:ext cx="4132262"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431925"/>
            <a:ext cx="4721225"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3713" y="3476625"/>
            <a:ext cx="4687887"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557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002757.safety.comms</OurDocsDocId>
    <OurDocsVersionCreatedBy xmlns="dce3ed02-b0cd-470d-9119-e5f1a2533a21">MITWYNA</OurDocsVersionCreatedBy>
    <OurDocsIsLocked xmlns="dce3ed02-b0cd-470d-9119-e5f1a2533a21">false</OurDocsIsLocked>
    <OurDocsDocumentType xmlns="dce3ed02-b0cd-470d-9119-e5f1a2533a21">Corporate Policy</OurDocsDocumentType>
    <OurDocsFileNumbers xmlns="dce3ed02-b0cd-470d-9119-e5f1a2533a21">A0571/200906</OurDocsFileNumbers>
    <OurDocsLockedOnBehalfOf xmlns="dce3ed02-b0cd-470d-9119-e5f1a2533a21" xsi:nil="true"/>
    <OurDocsDocumentDate xmlns="dce3ed02-b0cd-470d-9119-e5f1a2533a21">2019-07-29T16:00:00+00:00</OurDocsDocumentDate>
    <OurDocsVersionCreatedAt xmlns="dce3ed02-b0cd-470d-9119-e5f1a2533a21">2019-07-30T06:46:45+00:00</OurDocsVersionCreatedAt>
    <OurDocsReleaseClassification xmlns="dce3ed02-b0cd-470d-9119-e5f1a2533a21">Departmental Use Only</OurDocsReleaseClassification>
    <OurDocsTitle xmlns="dce3ed02-b0cd-470d-9119-e5f1a2533a21">MS - nDPM- 2019 -  A study of nDPM part 2</OurDocsTitle>
    <OurDocsLocation xmlns="dce3ed02-b0cd-470d-9119-e5f1a2533a21">Perth</OurDocsLocation>
    <OurDocsDescription xmlns="dce3ed02-b0cd-470d-9119-e5f1a2533a21">Approved - Toolbox presentation - Ben Mullins
Formerly Central/002756.safety.comms/1</OurDocsDescription>
    <OurDocsVersionReason xmlns="dce3ed02-b0cd-470d-9119-e5f1a2533a21" xsi:nil="true"/>
    <OurDocsAuthor xmlns="dce3ed02-b0cd-470d-9119-e5f1a2533a21">Tracy Wynands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2.xml><?xml version="1.0" encoding="utf-8"?>
<ds:datastoreItem xmlns:ds="http://schemas.openxmlformats.org/officeDocument/2006/customXml" ds:itemID="{853D9A20-CA18-4B9E-9133-BDE91CECFDBA}">
  <ds:schemaRefs>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dce3ed02-b0cd-470d-9119-e5f1a2533a21"/>
    <ds:schemaRef ds:uri="http://www.w3.org/XML/1998/namespace"/>
  </ds:schemaRefs>
</ds:datastoreItem>
</file>

<file path=customXml/itemProps3.xml><?xml version="1.0" encoding="utf-8"?>
<ds:datastoreItem xmlns:ds="http://schemas.openxmlformats.org/officeDocument/2006/customXml" ds:itemID="{92F9423B-B02A-4417-AED1-9ACCB346A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9F147FD-0BDE-4C72-8CE7-42DA872ACAE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3488</TotalTime>
  <Words>797</Words>
  <Application>Microsoft Office PowerPoint</Application>
  <PresentationFormat>On-screen Show (4:3)</PresentationFormat>
  <Paragraphs>112</Paragraphs>
  <Slides>21</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ＭＳ Ｐゴシック</vt:lpstr>
      <vt:lpstr>Arial</vt:lpstr>
      <vt:lpstr>Calibri</vt:lpstr>
      <vt:lpstr>Blank Presentation</vt:lpstr>
      <vt:lpstr>1_Office Theme</vt:lpstr>
      <vt:lpstr>PowerPoint Presentation</vt:lpstr>
      <vt:lpstr>PowerPoint Presentation</vt:lpstr>
      <vt:lpstr>MRIWA Project M495: A Study of  Nano Diesel Particulate Matter (nDPM) Behaviour and Physico-chemical Changes in Underground Hard Rock Mines of Western Australia.  - Part B (Curtin-Led Component)</vt:lpstr>
      <vt:lpstr>Aims  </vt:lpstr>
      <vt:lpstr>Components of Study</vt:lpstr>
      <vt:lpstr>Major components of diesel exhaust</vt:lpstr>
      <vt:lpstr>Diesel Emissions Control</vt:lpstr>
      <vt:lpstr>Equipment</vt:lpstr>
      <vt:lpstr>Stationary Monitoring Results</vt:lpstr>
      <vt:lpstr>Mobile Monitoring Results</vt:lpstr>
      <vt:lpstr>Personal Monitoring Results</vt:lpstr>
      <vt:lpstr>Monitoring Results</vt:lpstr>
      <vt:lpstr>CFD Study Results</vt:lpstr>
      <vt:lpstr>CFD Study Results</vt:lpstr>
      <vt:lpstr>CFD Study Results</vt:lpstr>
      <vt:lpstr>Summary – CFD Results</vt:lpstr>
      <vt:lpstr>Deeper Mine Study Results</vt:lpstr>
      <vt:lpstr>Deeper Mine Study</vt:lpstr>
      <vt:lpstr>Summary / Key Findings</vt:lpstr>
      <vt:lpstr>Summary / Key Findings (cont.)</vt:lpstr>
      <vt:lpstr>Acknowledgements</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nDPM- 2019 -  A study of nDPM part 2</dc:title>
  <dc:subject>Toolbox presentation - Ben Mullins
Formerly Central/002756.safety.comms/1</dc:subject>
  <dc:creator>Tracy Wynands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WYNANDS, Tracy</cp:lastModifiedBy>
  <cp:revision>312</cp:revision>
  <cp:lastPrinted>2019-05-23T02:40:17Z</cp:lastPrinted>
  <dcterms:created xsi:type="dcterms:W3CDTF">2011-01-21T07:01:17Z</dcterms:created>
  <dcterms:modified xsi:type="dcterms:W3CDTF">2019-08-02T04:07:27Z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