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1" r:id="rId6"/>
    <p:sldMasterId id="2147483669" r:id="rId7"/>
    <p:sldMasterId id="2147483677" r:id="rId8"/>
    <p:sldMasterId id="2147483686" r:id="rId9"/>
    <p:sldMasterId id="2147483695" r:id="rId10"/>
  </p:sldMasterIdLst>
  <p:notesMasterIdLst>
    <p:notesMasterId r:id="rId44"/>
  </p:notesMasterIdLst>
  <p:sldIdLst>
    <p:sldId id="257" r:id="rId11"/>
    <p:sldId id="288" r:id="rId12"/>
    <p:sldId id="289" r:id="rId13"/>
    <p:sldId id="290" r:id="rId14"/>
    <p:sldId id="291" r:id="rId15"/>
    <p:sldId id="262"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99" r:id="rId36"/>
    <p:sldId id="284" r:id="rId37"/>
    <p:sldId id="292" r:id="rId38"/>
    <p:sldId id="293" r:id="rId39"/>
    <p:sldId id="294" r:id="rId40"/>
    <p:sldId id="295" r:id="rId41"/>
    <p:sldId id="298" r:id="rId42"/>
    <p:sldId id="29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83140" autoAdjust="0"/>
  </p:normalViewPr>
  <p:slideViewPr>
    <p:cSldViewPr snapToGrid="0">
      <p:cViewPr varScale="1">
        <p:scale>
          <a:sx n="96" d="100"/>
          <a:sy n="96" d="100"/>
        </p:scale>
        <p:origin x="894"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AU" sz="1400" b="0" i="0" baseline="0" dirty="0">
                <a:effectLst/>
              </a:rPr>
              <a:t>Serious injury and serious amputation, fracture and crushing (AFC) injury frequency rates</a:t>
            </a:r>
            <a:endParaRPr lang="en-AU" sz="1400" dirty="0">
              <a:effectLst/>
            </a:endParaRPr>
          </a:p>
        </c:rich>
      </c:tx>
      <c:layout>
        <c:manualLayout>
          <c:xMode val="edge"/>
          <c:yMode val="edge"/>
          <c:x val="4.0490790123705718E-2"/>
          <c:y val="8.7145969498910684E-3"/>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'Serious + AFC'!$B$89</c:f>
              <c:strCache>
                <c:ptCount val="1"/>
                <c:pt idx="0">
                  <c:v>Serious injury frequency rate</c:v>
                </c:pt>
              </c:strCache>
            </c:strRef>
          </c:tx>
          <c:spPr>
            <a:ln w="28575" cap="rnd">
              <a:solidFill>
                <a:srgbClr val="C00000"/>
              </a:solidFill>
              <a:round/>
            </a:ln>
            <a:effectLst/>
          </c:spPr>
          <c:marker>
            <c:symbol val="none"/>
          </c:marker>
          <c:cat>
            <c:strRef>
              <c:f>'Serious + AFC'!$A$90:$A$99</c:f>
              <c:strCache>
                <c:ptCount val="10"/>
                <c:pt idx="0">
                  <c:v>2009-10</c:v>
                </c:pt>
                <c:pt idx="1">
                  <c:v>2010-11</c:v>
                </c:pt>
                <c:pt idx="2">
                  <c:v>2011-12</c:v>
                </c:pt>
                <c:pt idx="3">
                  <c:v>2012-13</c:v>
                </c:pt>
                <c:pt idx="4">
                  <c:v>2013-14</c:v>
                </c:pt>
                <c:pt idx="5">
                  <c:v>2014-15</c:v>
                </c:pt>
                <c:pt idx="6">
                  <c:v>2015-16</c:v>
                </c:pt>
                <c:pt idx="7">
                  <c:v>2016-17</c:v>
                </c:pt>
                <c:pt idx="8">
                  <c:v>2017-18</c:v>
                </c:pt>
                <c:pt idx="9">
                  <c:v>2018-19</c:v>
                </c:pt>
              </c:strCache>
            </c:strRef>
          </c:cat>
          <c:val>
            <c:numRef>
              <c:f>'Serious + AFC'!$B$90:$B$99</c:f>
              <c:numCache>
                <c:formatCode>0</c:formatCode>
                <c:ptCount val="10"/>
                <c:pt idx="0">
                  <c:v>3.6060059639917927</c:v>
                </c:pt>
                <c:pt idx="1">
                  <c:v>5.5361116972717213</c:v>
                </c:pt>
                <c:pt idx="2">
                  <c:v>5.0653770650297716</c:v>
                </c:pt>
                <c:pt idx="3">
                  <c:v>5.1967625418124452</c:v>
                </c:pt>
                <c:pt idx="4">
                  <c:v>5.5601584353457314</c:v>
                </c:pt>
                <c:pt idx="5">
                  <c:v>4.8136585788722339</c:v>
                </c:pt>
                <c:pt idx="6">
                  <c:v>5.1802043080548641</c:v>
                </c:pt>
                <c:pt idx="7">
                  <c:v>4.9659705279766104</c:v>
                </c:pt>
                <c:pt idx="8">
                  <c:v>5.2358396810579864</c:v>
                </c:pt>
                <c:pt idx="9">
                  <c:v>5.0711300123560603</c:v>
                </c:pt>
              </c:numCache>
            </c:numRef>
          </c:val>
          <c:smooth val="0"/>
          <c:extLst>
            <c:ext xmlns:c16="http://schemas.microsoft.com/office/drawing/2014/chart" uri="{C3380CC4-5D6E-409C-BE32-E72D297353CC}">
              <c16:uniqueId val="{00000000-5891-4144-84CD-B79941EF6F40}"/>
            </c:ext>
          </c:extLst>
        </c:ser>
        <c:ser>
          <c:idx val="1"/>
          <c:order val="1"/>
          <c:tx>
            <c:strRef>
              <c:f>'Serious + AFC'!$C$89</c:f>
              <c:strCache>
                <c:ptCount val="1"/>
                <c:pt idx="0">
                  <c:v>AFC serious injury frequency rate</c:v>
                </c:pt>
              </c:strCache>
            </c:strRef>
          </c:tx>
          <c:spPr>
            <a:ln w="28575" cap="rnd">
              <a:solidFill>
                <a:schemeClr val="accent6">
                  <a:lumMod val="75000"/>
                </a:schemeClr>
              </a:solidFill>
              <a:round/>
            </a:ln>
            <a:effectLst/>
          </c:spPr>
          <c:marker>
            <c:symbol val="none"/>
          </c:marker>
          <c:cat>
            <c:strRef>
              <c:f>'Serious + AFC'!$A$90:$A$99</c:f>
              <c:strCache>
                <c:ptCount val="10"/>
                <c:pt idx="0">
                  <c:v>2009-10</c:v>
                </c:pt>
                <c:pt idx="1">
                  <c:v>2010-11</c:v>
                </c:pt>
                <c:pt idx="2">
                  <c:v>2011-12</c:v>
                </c:pt>
                <c:pt idx="3">
                  <c:v>2012-13</c:v>
                </c:pt>
                <c:pt idx="4">
                  <c:v>2013-14</c:v>
                </c:pt>
                <c:pt idx="5">
                  <c:v>2014-15</c:v>
                </c:pt>
                <c:pt idx="6">
                  <c:v>2015-16</c:v>
                </c:pt>
                <c:pt idx="7">
                  <c:v>2016-17</c:v>
                </c:pt>
                <c:pt idx="8">
                  <c:v>2017-18</c:v>
                </c:pt>
                <c:pt idx="9">
                  <c:v>2018-19</c:v>
                </c:pt>
              </c:strCache>
            </c:strRef>
          </c:cat>
          <c:val>
            <c:numRef>
              <c:f>'Serious + AFC'!$C$90:$C$99</c:f>
              <c:numCache>
                <c:formatCode>0</c:formatCode>
                <c:ptCount val="10"/>
                <c:pt idx="0">
                  <c:v>0.73402888199832939</c:v>
                </c:pt>
                <c:pt idx="1">
                  <c:v>1.0475370868324929</c:v>
                </c:pt>
                <c:pt idx="2">
                  <c:v>0.99361289243253359</c:v>
                </c:pt>
                <c:pt idx="3">
                  <c:v>1.0326284163490533</c:v>
                </c:pt>
                <c:pt idx="4">
                  <c:v>1.1000850619618681</c:v>
                </c:pt>
                <c:pt idx="5">
                  <c:v>0.89728284913188572</c:v>
                </c:pt>
                <c:pt idx="6">
                  <c:v>1.0360408616109729</c:v>
                </c:pt>
                <c:pt idx="7">
                  <c:v>1.0174747531127863</c:v>
                </c:pt>
                <c:pt idx="8">
                  <c:v>1.239924805545273</c:v>
                </c:pt>
                <c:pt idx="9">
                  <c:v>1.166458755278782</c:v>
                </c:pt>
              </c:numCache>
            </c:numRef>
          </c:val>
          <c:smooth val="0"/>
          <c:extLst>
            <c:ext xmlns:c16="http://schemas.microsoft.com/office/drawing/2014/chart" uri="{C3380CC4-5D6E-409C-BE32-E72D297353CC}">
              <c16:uniqueId val="{00000001-5891-4144-84CD-B79941EF6F40}"/>
            </c:ext>
          </c:extLst>
        </c:ser>
        <c:dLbls>
          <c:showLegendKey val="0"/>
          <c:showVal val="0"/>
          <c:showCatName val="0"/>
          <c:showSerName val="0"/>
          <c:showPercent val="0"/>
          <c:showBubbleSize val="0"/>
        </c:dLbls>
        <c:smooth val="0"/>
        <c:axId val="707264584"/>
        <c:axId val="707268192"/>
      </c:lineChart>
      <c:catAx>
        <c:axId val="707264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7268192"/>
        <c:crosses val="autoZero"/>
        <c:auto val="1"/>
        <c:lblAlgn val="ctr"/>
        <c:lblOffset val="100"/>
        <c:noMultiLvlLbl val="0"/>
      </c:catAx>
      <c:valAx>
        <c:axId val="707268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7264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[000043.Marcus.EDWARDS.xlsx]RMF Final!PivotTable5</c:name>
    <c:fmtId val="27"/>
  </c:pivotSource>
  <c:chart>
    <c:autoTitleDeleted val="0"/>
    <c:pivotFmts>
      <c:pivotFmt>
        <c:idx val="0"/>
        <c:spPr>
          <a:solidFill>
            <a:schemeClr val="accent1"/>
          </a:solidFill>
          <a:ln>
            <a:noFill/>
          </a:ln>
          <a:effectLst/>
          <a:sp3d/>
        </c:spPr>
        <c:marker>
          <c:symbol val="none"/>
        </c:marker>
      </c:pivotFmt>
      <c:pivotFmt>
        <c:idx val="1"/>
        <c:spPr>
          <a:solidFill>
            <a:schemeClr val="accent1"/>
          </a:solidFill>
          <a:ln>
            <a:noFill/>
          </a:ln>
          <a:effectLst/>
          <a:sp3d/>
        </c:spPr>
        <c:marker>
          <c:symbol val="none"/>
        </c:marker>
      </c:pivotFmt>
      <c:pivotFmt>
        <c:idx val="2"/>
        <c:spPr>
          <a:solidFill>
            <a:schemeClr val="accent1"/>
          </a:solidFill>
          <a:ln>
            <a:noFill/>
          </a:ln>
          <a:effectLst/>
          <a:sp3d/>
        </c:spPr>
        <c:marker>
          <c:symbol val="none"/>
        </c:marker>
      </c:pivotFmt>
      <c:pivotFmt>
        <c:idx val="3"/>
        <c:spPr>
          <a:solidFill>
            <a:schemeClr val="accent1"/>
          </a:solidFill>
          <a:ln>
            <a:noFill/>
          </a:ln>
          <a:effectLst/>
          <a:sp3d/>
        </c:spPr>
        <c:marker>
          <c:symbol val="none"/>
        </c:marker>
      </c:pivotFmt>
      <c:pivotFmt>
        <c:idx val="4"/>
        <c:spPr>
          <a:solidFill>
            <a:schemeClr val="accent1"/>
          </a:solidFill>
          <a:ln>
            <a:noFill/>
          </a:ln>
          <a:effectLst/>
          <a:sp3d/>
        </c:spPr>
        <c:marker>
          <c:symbol val="none"/>
        </c:marker>
      </c:pivotFmt>
      <c:pivotFmt>
        <c:idx val="5"/>
        <c:spPr>
          <a:solidFill>
            <a:schemeClr val="accent1"/>
          </a:solidFill>
          <a:ln>
            <a:noFill/>
          </a:ln>
          <a:effectLst/>
          <a:sp3d/>
        </c:spPr>
        <c:marker>
          <c:symbol val="none"/>
        </c:marker>
      </c:pivotFmt>
      <c:pivotFmt>
        <c:idx val="6"/>
        <c:spPr>
          <a:solidFill>
            <a:schemeClr val="accent1"/>
          </a:solidFill>
          <a:ln>
            <a:noFill/>
          </a:ln>
          <a:effectLst/>
          <a:sp3d/>
        </c:spPr>
        <c:marker>
          <c:symbol val="none"/>
        </c:marker>
      </c:pivotFmt>
      <c:pivotFmt>
        <c:idx val="7"/>
        <c:spPr>
          <a:solidFill>
            <a:schemeClr val="accent1"/>
          </a:solidFill>
          <a:ln>
            <a:noFill/>
          </a:ln>
          <a:effectLst/>
          <a:sp3d/>
        </c:spPr>
        <c:marker>
          <c:symbol val="none"/>
        </c:marker>
      </c:pivotFmt>
      <c:pivotFmt>
        <c:idx val="8"/>
        <c:spPr>
          <a:solidFill>
            <a:schemeClr val="accent1"/>
          </a:solidFill>
          <a:ln>
            <a:noFill/>
          </a:ln>
          <a:effectLst/>
          <a:sp3d/>
        </c:spPr>
        <c:marker>
          <c:symbol val="none"/>
        </c:marker>
      </c:pivotFmt>
      <c:pivotFmt>
        <c:idx val="9"/>
        <c:spPr>
          <a:solidFill>
            <a:schemeClr val="accent1"/>
          </a:solidFill>
          <a:ln>
            <a:noFill/>
          </a:ln>
          <a:effectLst/>
          <a:sp3d/>
        </c:spPr>
        <c:marker>
          <c:symbol val="none"/>
        </c:marker>
      </c:pivotFmt>
    </c:pivotFmts>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'RMF Final'!$B$9:$B$10</c:f>
              <c:strCache>
                <c:ptCount val="1"/>
                <c:pt idx="0">
                  <c:v>Male</c:v>
                </c:pt>
              </c:strCache>
            </c:strRef>
          </c:tx>
          <c:spPr>
            <a:solidFill>
              <a:schemeClr val="accent1"/>
            </a:solidFill>
            <a:ln>
              <a:noFill/>
            </a:ln>
            <a:effectLst/>
            <a:sp3d/>
          </c:spPr>
          <c:invertIfNegative val="0"/>
          <c:cat>
            <c:strRef>
              <c:f>'RMF Final'!$A$11:$A$16</c:f>
              <c:strCache>
                <c:ptCount val="5"/>
                <c:pt idx="0">
                  <c:v>18-25yrs</c:v>
                </c:pt>
                <c:pt idx="1">
                  <c:v>26-35yrs</c:v>
                </c:pt>
                <c:pt idx="2">
                  <c:v>36-45yrs</c:v>
                </c:pt>
                <c:pt idx="3">
                  <c:v>46-55yrs</c:v>
                </c:pt>
                <c:pt idx="4">
                  <c:v>56-60yrs+</c:v>
                </c:pt>
              </c:strCache>
            </c:strRef>
          </c:cat>
          <c:val>
            <c:numRef>
              <c:f>'RMF Final'!$B$11:$B$16</c:f>
              <c:numCache>
                <c:formatCode>General</c:formatCode>
                <c:ptCount val="5"/>
                <c:pt idx="0">
                  <c:v>33</c:v>
                </c:pt>
                <c:pt idx="1">
                  <c:v>72</c:v>
                </c:pt>
                <c:pt idx="2">
                  <c:v>52</c:v>
                </c:pt>
                <c:pt idx="3">
                  <c:v>44</c:v>
                </c:pt>
                <c:pt idx="4">
                  <c:v>31</c:v>
                </c:pt>
              </c:numCache>
            </c:numRef>
          </c:val>
          <c:extLst>
            <c:ext xmlns:c16="http://schemas.microsoft.com/office/drawing/2014/chart" uri="{C3380CC4-5D6E-409C-BE32-E72D297353CC}">
              <c16:uniqueId val="{00000000-6B3D-4548-A7B0-09089A8E3097}"/>
            </c:ext>
          </c:extLst>
        </c:ser>
        <c:ser>
          <c:idx val="1"/>
          <c:order val="1"/>
          <c:tx>
            <c:strRef>
              <c:f>'RMF Final'!$C$9:$C$10</c:f>
              <c:strCache>
                <c:ptCount val="1"/>
                <c:pt idx="0">
                  <c:v>Female</c:v>
                </c:pt>
              </c:strCache>
            </c:strRef>
          </c:tx>
          <c:spPr>
            <a:solidFill>
              <a:schemeClr val="accent2"/>
            </a:solidFill>
            <a:ln>
              <a:noFill/>
            </a:ln>
            <a:effectLst/>
            <a:sp3d/>
          </c:spPr>
          <c:invertIfNegative val="0"/>
          <c:cat>
            <c:strRef>
              <c:f>'RMF Final'!$A$11:$A$16</c:f>
              <c:strCache>
                <c:ptCount val="5"/>
                <c:pt idx="0">
                  <c:v>18-25yrs</c:v>
                </c:pt>
                <c:pt idx="1">
                  <c:v>26-35yrs</c:v>
                </c:pt>
                <c:pt idx="2">
                  <c:v>36-45yrs</c:v>
                </c:pt>
                <c:pt idx="3">
                  <c:v>46-55yrs</c:v>
                </c:pt>
                <c:pt idx="4">
                  <c:v>56-60yrs+</c:v>
                </c:pt>
              </c:strCache>
            </c:strRef>
          </c:cat>
          <c:val>
            <c:numRef>
              <c:f>'RMF Final'!$C$11:$C$16</c:f>
              <c:numCache>
                <c:formatCode>General</c:formatCode>
                <c:ptCount val="5"/>
                <c:pt idx="0">
                  <c:v>2</c:v>
                </c:pt>
                <c:pt idx="1">
                  <c:v>2</c:v>
                </c:pt>
                <c:pt idx="2">
                  <c:v>2</c:v>
                </c:pt>
                <c:pt idx="3">
                  <c:v>10</c:v>
                </c:pt>
                <c:pt idx="4">
                  <c:v>2</c:v>
                </c:pt>
              </c:numCache>
            </c:numRef>
          </c:val>
          <c:extLst>
            <c:ext xmlns:c16="http://schemas.microsoft.com/office/drawing/2014/chart" uri="{C3380CC4-5D6E-409C-BE32-E72D297353CC}">
              <c16:uniqueId val="{00000001-6B3D-4548-A7B0-09089A8E3097}"/>
            </c:ext>
          </c:extLst>
        </c:ser>
        <c:dLbls>
          <c:showLegendKey val="0"/>
          <c:showVal val="0"/>
          <c:showCatName val="0"/>
          <c:showSerName val="0"/>
          <c:showPercent val="0"/>
          <c:showBubbleSize val="0"/>
        </c:dLbls>
        <c:gapWidth val="150"/>
        <c:shape val="box"/>
        <c:axId val="657649896"/>
        <c:axId val="657650224"/>
        <c:axId val="0"/>
      </c:bar3DChart>
      <c:catAx>
        <c:axId val="6576498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650224"/>
        <c:crosses val="autoZero"/>
        <c:auto val="1"/>
        <c:lblAlgn val="ctr"/>
        <c:lblOffset val="100"/>
        <c:noMultiLvlLbl val="0"/>
      </c:catAx>
      <c:valAx>
        <c:axId val="65765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6498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[000043.Marcus.EDWARDS.xlsx]RMF!PivotTable3</c:name>
    <c:fmtId val="2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accent1">
                    <a:lumMod val="50000"/>
                  </a:schemeClr>
                </a:solidFill>
              </a:rPr>
              <a:t>AFC Injuries Breakdown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2"/>
          </a:solidFill>
          <a:ln w="19050">
            <a:solidFill>
              <a:schemeClr val="lt1"/>
            </a:solidFill>
          </a:ln>
          <a:effectLst/>
        </c:spPr>
        <c:marker>
          <c:symbol val="none"/>
        </c:marker>
      </c:pivotFmt>
      <c:pivotFmt>
        <c:idx val="1"/>
      </c:pivotFmt>
      <c:pivotFmt>
        <c:idx val="2"/>
        <c:spPr>
          <a:solidFill>
            <a:schemeClr val="accent2"/>
          </a:solidFill>
          <a:ln w="19050">
            <a:solidFill>
              <a:schemeClr val="lt1"/>
            </a:solidFill>
          </a:ln>
          <a:effectLst/>
        </c:spPr>
        <c:marker>
          <c:symbol val="none"/>
        </c:marker>
      </c:pivotFmt>
      <c:pivotFmt>
        <c:idx val="3"/>
        <c:spPr>
          <a:solidFill>
            <a:schemeClr val="accent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2"/>
          </a:solidFill>
          <a:ln w="19050">
            <a:solidFill>
              <a:schemeClr val="lt1"/>
            </a:solidFill>
          </a:ln>
          <a:effectLst/>
        </c:spPr>
      </c:pivotFmt>
      <c:pivotFmt>
        <c:idx val="5"/>
        <c:spPr>
          <a:solidFill>
            <a:schemeClr val="accent2"/>
          </a:solidFill>
          <a:ln w="19050">
            <a:solidFill>
              <a:schemeClr val="lt1"/>
            </a:solidFill>
          </a:ln>
          <a:effectLst/>
        </c:spPr>
      </c:pivotFmt>
      <c:pivotFmt>
        <c:idx val="6"/>
        <c:spPr>
          <a:solidFill>
            <a:schemeClr val="accent2"/>
          </a:solidFill>
          <a:ln w="19050">
            <a:solidFill>
              <a:schemeClr val="lt1"/>
            </a:solidFill>
          </a:ln>
          <a:effectLst/>
        </c:spPr>
      </c:pivotFmt>
      <c:pivotFmt>
        <c:idx val="7"/>
        <c:spPr>
          <a:solidFill>
            <a:schemeClr val="accent2"/>
          </a:solidFill>
          <a:ln w="19050">
            <a:solidFill>
              <a:schemeClr val="lt1"/>
            </a:solidFill>
          </a:ln>
          <a:effectLst/>
        </c:spPr>
        <c:marker>
          <c:symbol val="none"/>
        </c:marker>
      </c:pivotFmt>
      <c:pivotFmt>
        <c:idx val="8"/>
        <c:spPr>
          <a:solidFill>
            <a:schemeClr val="accent2"/>
          </a:solidFill>
          <a:ln w="19050">
            <a:solidFill>
              <a:schemeClr val="lt1"/>
            </a:solidFill>
          </a:ln>
          <a:effectLst/>
        </c:spPr>
      </c:pivotFmt>
      <c:pivotFmt>
        <c:idx val="9"/>
        <c:spPr>
          <a:solidFill>
            <a:schemeClr val="accent2"/>
          </a:solidFill>
          <a:ln w="19050">
            <a:solidFill>
              <a:schemeClr val="lt1"/>
            </a:solidFill>
          </a:ln>
          <a:effectLst/>
        </c:spPr>
      </c:pivotFmt>
      <c:pivotFmt>
        <c:idx val="10"/>
        <c:spPr>
          <a:solidFill>
            <a:schemeClr val="accent2"/>
          </a:solidFill>
          <a:ln w="19050">
            <a:solidFill>
              <a:schemeClr val="lt1"/>
            </a:solidFill>
          </a:ln>
          <a:effectLst/>
        </c:spPr>
      </c:pivotFmt>
      <c:pivotFmt>
        <c:idx val="11"/>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2"/>
        <c:spPr>
          <a:solidFill>
            <a:schemeClr val="accent2"/>
          </a:solidFill>
          <a:ln w="19050">
            <a:solidFill>
              <a:schemeClr val="lt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3"/>
        <c:spPr>
          <a:solidFill>
            <a:schemeClr val="accent2"/>
          </a:solidFill>
          <a:ln w="19050">
            <a:solidFill>
              <a:schemeClr val="lt1"/>
            </a:solidFill>
          </a:ln>
          <a:effectLst/>
        </c:spPr>
      </c:pivotFmt>
      <c:pivotFmt>
        <c:idx val="14"/>
        <c:spPr>
          <a:solidFill>
            <a:schemeClr val="accent2"/>
          </a:solidFill>
          <a:ln w="19050">
            <a:solidFill>
              <a:schemeClr val="lt1"/>
            </a:solidFill>
          </a:ln>
          <a:effectLst/>
        </c:spPr>
      </c:pivotFmt>
      <c:pivotFmt>
        <c:idx val="15"/>
        <c:spPr>
          <a:solidFill>
            <a:schemeClr val="accent2"/>
          </a:solidFill>
          <a:ln w="19050">
            <a:solidFill>
              <a:schemeClr val="lt1"/>
            </a:solidFill>
          </a:ln>
          <a:effectLst/>
        </c:spPr>
      </c:pivotFmt>
      <c:pivotFmt>
        <c:idx val="16"/>
        <c:spPr>
          <a:solidFill>
            <a:schemeClr val="accent2"/>
          </a:solidFill>
          <a:ln w="19050">
            <a:solidFill>
              <a:schemeClr val="lt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7"/>
        <c:spPr>
          <a:solidFill>
            <a:schemeClr val="accent2"/>
          </a:solidFill>
          <a:ln w="19050">
            <a:solidFill>
              <a:schemeClr val="lt1"/>
            </a:solidFill>
          </a:ln>
          <a:effectLst/>
        </c:spPr>
      </c:pivotFmt>
      <c:pivotFmt>
        <c:idx val="18"/>
        <c:spPr>
          <a:solidFill>
            <a:schemeClr val="accent2"/>
          </a:solidFill>
          <a:ln w="19050">
            <a:solidFill>
              <a:schemeClr val="lt1"/>
            </a:solidFill>
          </a:ln>
          <a:effectLst/>
        </c:spPr>
      </c:pivotFmt>
      <c:pivotFmt>
        <c:idx val="19"/>
        <c:spPr>
          <a:solidFill>
            <a:schemeClr val="accent2"/>
          </a:solidFill>
          <a:ln w="19050">
            <a:solidFill>
              <a:schemeClr val="lt1"/>
            </a:solidFill>
          </a:ln>
          <a:effectLst/>
        </c:spPr>
      </c:pivotFmt>
      <c:pivotFmt>
        <c:idx val="20"/>
        <c:spPr>
          <a:solidFill>
            <a:schemeClr val="accent2"/>
          </a:solidFill>
          <a:ln w="19050">
            <a:solidFill>
              <a:schemeClr val="lt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1"/>
        <c:spPr>
          <a:solidFill>
            <a:schemeClr val="accent2"/>
          </a:solidFill>
          <a:ln w="19050">
            <a:solidFill>
              <a:schemeClr val="lt1"/>
            </a:solidFill>
          </a:ln>
          <a:effectLst/>
        </c:spPr>
      </c:pivotFmt>
      <c:pivotFmt>
        <c:idx val="22"/>
        <c:spPr>
          <a:solidFill>
            <a:schemeClr val="accent2"/>
          </a:solidFill>
          <a:ln w="19050">
            <a:solidFill>
              <a:schemeClr val="lt1"/>
            </a:solidFill>
          </a:ln>
          <a:effectLst/>
        </c:spPr>
      </c:pivotFmt>
      <c:pivotFmt>
        <c:idx val="23"/>
        <c:spPr>
          <a:solidFill>
            <a:schemeClr val="accent2"/>
          </a:solidFill>
          <a:ln w="19050">
            <a:solidFill>
              <a:schemeClr val="lt1"/>
            </a:solidFill>
          </a:ln>
          <a:effectLst/>
        </c:spPr>
      </c:pivotFmt>
    </c:pivotFmts>
    <c:plotArea>
      <c:layout/>
      <c:pieChart>
        <c:varyColors val="1"/>
        <c:ser>
          <c:idx val="0"/>
          <c:order val="0"/>
          <c:tx>
            <c:strRef>
              <c:f>RMF!$I$27</c:f>
              <c:strCache>
                <c:ptCount val="1"/>
                <c:pt idx="0">
                  <c:v>Total</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03FE-44F1-8F9C-45504808C5F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3FE-44F1-8F9C-45504808C5FA}"/>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3FE-44F1-8F9C-45504808C5FA}"/>
              </c:ext>
            </c:extLst>
          </c:dPt>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RMF!$H$28:$H$31</c:f>
              <c:strCache>
                <c:ptCount val="3"/>
                <c:pt idx="0">
                  <c:v>Amputations</c:v>
                </c:pt>
                <c:pt idx="1">
                  <c:v>Crushing</c:v>
                </c:pt>
                <c:pt idx="2">
                  <c:v>Fractures</c:v>
                </c:pt>
              </c:strCache>
            </c:strRef>
          </c:cat>
          <c:val>
            <c:numRef>
              <c:f>RMF!$I$28:$I$31</c:f>
              <c:numCache>
                <c:formatCode>General</c:formatCode>
                <c:ptCount val="3"/>
                <c:pt idx="0">
                  <c:v>20</c:v>
                </c:pt>
                <c:pt idx="1">
                  <c:v>65</c:v>
                </c:pt>
                <c:pt idx="2">
                  <c:v>165</c:v>
                </c:pt>
              </c:numCache>
            </c:numRef>
          </c:val>
          <c:extLst>
            <c:ext xmlns:c16="http://schemas.microsoft.com/office/drawing/2014/chart" uri="{C3380CC4-5D6E-409C-BE32-E72D297353CC}">
              <c16:uniqueId val="{00000006-03FE-44F1-8F9C-45504808C5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CF917-13D8-4FD4-A717-5E7DAEA5052A}" type="datetimeFigureOut">
              <a:rPr lang="en-AU" smtClean="0"/>
              <a:t>06/11/2019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F43528-7CB8-44CB-B490-AD60894738FB}" type="slidenum">
              <a:rPr lang="en-AU" smtClean="0"/>
              <a:t>‹#›</a:t>
            </a:fld>
            <a:endParaRPr lang="en-AU"/>
          </a:p>
        </p:txBody>
      </p:sp>
    </p:spTree>
    <p:extLst>
      <p:ext uri="{BB962C8B-B14F-4D97-AF65-F5344CB8AC3E}">
        <p14:creationId xmlns:p14="http://schemas.microsoft.com/office/powerpoint/2010/main" val="4118884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3132019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04654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315386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198815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21660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91452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Registered</a:t>
            </a:r>
            <a:r>
              <a:rPr lang="en-AU" baseline="0" dirty="0" smtClean="0"/>
              <a:t> Managers in 2018 were asked the question “why aren’t we improving?”</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64411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260248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The fatality chart shows 29 people killed in the last 10 years.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80155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20896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06037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Participants</a:t>
            </a:r>
            <a:r>
              <a:rPr lang="en-AU" baseline="0" dirty="0" smtClean="0"/>
              <a:t> were asked to select their position through online polling </a:t>
            </a:r>
            <a:r>
              <a:rPr lang="en-AU" baseline="0" dirty="0" err="1" smtClean="0"/>
              <a:t>Mentimeter</a:t>
            </a:r>
            <a:endParaRPr lang="en-AU" dirty="0"/>
          </a:p>
        </p:txBody>
      </p:sp>
      <p:sp>
        <p:nvSpPr>
          <p:cNvPr id="4" name="Slide Number Placeholder 3"/>
          <p:cNvSpPr>
            <a:spLocks noGrp="1"/>
          </p:cNvSpPr>
          <p:nvPr>
            <p:ph type="sldNum" sz="quarter" idx="10"/>
          </p:nvPr>
        </p:nvSpPr>
        <p:spPr/>
        <p:txBody>
          <a:bodyPr/>
          <a:lstStyle/>
          <a:p>
            <a:fld id="{47F43528-7CB8-44CB-B490-AD60894738FB}" type="slidenum">
              <a:rPr lang="en-AU" smtClean="0"/>
              <a:t>4</a:t>
            </a:fld>
            <a:endParaRPr lang="en-AU"/>
          </a:p>
        </p:txBody>
      </p:sp>
    </p:spTree>
    <p:extLst>
      <p:ext uri="{BB962C8B-B14F-4D97-AF65-F5344CB8AC3E}">
        <p14:creationId xmlns:p14="http://schemas.microsoft.com/office/powerpoint/2010/main" val="3573070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70925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428670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12 Mines safety significant</a:t>
            </a:r>
            <a:r>
              <a:rPr lang="en-AU" baseline="0" dirty="0" smtClean="0"/>
              <a:t> incident reports since the 2018 Registered Managers forum</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721977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13 Mines Safety Bulletins since the 2018 Registered Managers forum</a:t>
            </a:r>
            <a:endParaRPr lang="en-AU" dirty="0" smtClean="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838882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4 other matters in court at the moment, and 16 completed investigations under legal review. </a:t>
            </a:r>
          </a:p>
          <a:p>
            <a:r>
              <a:rPr lang="en-AU" sz="1200" kern="1200" dirty="0" smtClean="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221747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are not finding new ways of hurting</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242936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698173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59016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225057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85 of the participants</a:t>
            </a:r>
            <a:r>
              <a:rPr lang="en-AU" baseline="0" dirty="0" smtClean="0"/>
              <a:t> at the forum described their take away message from the event</a:t>
            </a:r>
            <a:endParaRPr lang="en-AU" dirty="0"/>
          </a:p>
        </p:txBody>
      </p:sp>
      <p:sp>
        <p:nvSpPr>
          <p:cNvPr id="4" name="Slide Number Placeholder 3"/>
          <p:cNvSpPr>
            <a:spLocks noGrp="1"/>
          </p:cNvSpPr>
          <p:nvPr>
            <p:ph type="sldNum" sz="quarter" idx="10"/>
          </p:nvPr>
        </p:nvSpPr>
        <p:spPr/>
        <p:txBody>
          <a:bodyPr/>
          <a:lstStyle/>
          <a:p>
            <a:fld id="{47F43528-7CB8-44CB-B490-AD60894738FB}" type="slidenum">
              <a:rPr lang="en-AU" smtClean="0"/>
              <a:t>32</a:t>
            </a:fld>
            <a:endParaRPr lang="en-AU"/>
          </a:p>
        </p:txBody>
      </p:sp>
    </p:spTree>
    <p:extLst>
      <p:ext uri="{BB962C8B-B14F-4D97-AF65-F5344CB8AC3E}">
        <p14:creationId xmlns:p14="http://schemas.microsoft.com/office/powerpoint/2010/main" val="383486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Participants</a:t>
            </a:r>
            <a:r>
              <a:rPr lang="en-AU" baseline="0" dirty="0" smtClean="0"/>
              <a:t> were asked to select what they hoped to gain from attending the RM forum through online polling </a:t>
            </a:r>
            <a:r>
              <a:rPr lang="en-AU" baseline="0" dirty="0" err="1" smtClean="0"/>
              <a:t>Mentimeter</a:t>
            </a:r>
            <a:endParaRPr lang="en-AU" dirty="0" smtClean="0"/>
          </a:p>
          <a:p>
            <a:endParaRPr lang="en-AU" dirty="0"/>
          </a:p>
        </p:txBody>
      </p:sp>
      <p:sp>
        <p:nvSpPr>
          <p:cNvPr id="4" name="Slide Number Placeholder 3"/>
          <p:cNvSpPr>
            <a:spLocks noGrp="1"/>
          </p:cNvSpPr>
          <p:nvPr>
            <p:ph type="sldNum" sz="quarter" idx="10"/>
          </p:nvPr>
        </p:nvSpPr>
        <p:spPr/>
        <p:txBody>
          <a:bodyPr/>
          <a:lstStyle/>
          <a:p>
            <a:fld id="{47F43528-7CB8-44CB-B490-AD60894738FB}" type="slidenum">
              <a:rPr lang="en-AU" smtClean="0"/>
              <a:t>5</a:t>
            </a:fld>
            <a:endParaRPr lang="en-AU"/>
          </a:p>
        </p:txBody>
      </p:sp>
    </p:spTree>
    <p:extLst>
      <p:ext uri="{BB962C8B-B14F-4D97-AF65-F5344CB8AC3E}">
        <p14:creationId xmlns:p14="http://schemas.microsoft.com/office/powerpoint/2010/main" val="1344014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Add slide </a:t>
            </a:r>
            <a:r>
              <a:rPr lang="en-AU" smtClean="0"/>
              <a:t>about awards</a:t>
            </a:r>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9679B7-217F-461E-8C46-624B77FF316E}"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48184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A5C6B-387D-4D7E-BFD3-1AC1B75394B0}" type="slidenum">
              <a:rPr kumimoji="0" lang="en-AU" sz="1200" b="0" i="0" u="none" strike="noStrike" kern="1200" cap="none" spc="0" normalizeH="0" baseline="0" noProof="0" smtClean="0">
                <a:ln>
                  <a:noFill/>
                </a:ln>
                <a:solidFill>
                  <a:prstClr val="black"/>
                </a:solidFill>
                <a:effectLst/>
                <a:uLnTx/>
                <a:uFillTx/>
                <a:latin typeface="Calibri"/>
                <a:ea typeface="ＭＳ Ｐゴシック" pitchFamily="-12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a:ea typeface="ＭＳ Ｐゴシック" pitchFamily="-124" charset="-128"/>
              <a:cs typeface="+mn-cs"/>
            </a:endParaRPr>
          </a:p>
        </p:txBody>
      </p:sp>
    </p:spTree>
    <p:extLst>
      <p:ext uri="{BB962C8B-B14F-4D97-AF65-F5344CB8AC3E}">
        <p14:creationId xmlns:p14="http://schemas.microsoft.com/office/powerpoint/2010/main" val="2647487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223838" y="808038"/>
            <a:ext cx="7185026" cy="4041775"/>
          </a:xfrm>
          <a:ln/>
        </p:spPr>
      </p:sp>
      <p:sp>
        <p:nvSpPr>
          <p:cNvPr id="64515" name="Notes Placeholder 2"/>
          <p:cNvSpPr>
            <a:spLocks noGrp="1"/>
          </p:cNvSpPr>
          <p:nvPr>
            <p:ph type="body" idx="1"/>
          </p:nvPr>
        </p:nvSpPr>
        <p:spPr>
          <a:noFill/>
        </p:spPr>
        <p:txBody>
          <a:bodyPr/>
          <a:lstStyle/>
          <a:p>
            <a:endParaRPr lang="en-US" altLang="en-US"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17A33-59C0-4046-A7E3-3D671A44216D}" type="slidenum">
              <a:rPr kumimoji="0" lang="en-AU" sz="1200" b="0" i="0" u="none" strike="noStrike" kern="1200" cap="none" spc="0" normalizeH="0" baseline="0" noProof="0" smtClean="0">
                <a:ln>
                  <a:noFill/>
                </a:ln>
                <a:solidFill>
                  <a:prstClr val="black"/>
                </a:solidFill>
                <a:effectLst/>
                <a:uLnTx/>
                <a:uFillTx/>
                <a:latin typeface="Calibri"/>
                <a:ea typeface="ＭＳ Ｐゴシック" pitchFamily="-12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a:ea typeface="ＭＳ Ｐゴシック" pitchFamily="-124" charset="-128"/>
              <a:cs typeface="+mn-cs"/>
            </a:endParaRPr>
          </a:p>
        </p:txBody>
      </p:sp>
    </p:spTree>
    <p:extLst>
      <p:ext uri="{BB962C8B-B14F-4D97-AF65-F5344CB8AC3E}">
        <p14:creationId xmlns:p14="http://schemas.microsoft.com/office/powerpoint/2010/main" val="38826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54842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normAutofit/>
          </a:bodyPr>
          <a:lstStyle/>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BA17A33-59C0-4046-A7E3-3D671A44216D}"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305275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909769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2EE5A4-A1FE-4A33-9EDF-C05CFFD626FB}"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01041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16F79FA-B626-4CE5-BFD0-2EDE28780F8C}" type="datetimeFigureOut">
              <a:rPr lang="en-AU" smtClean="0"/>
              <a:t>06/11/2019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2188028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16F79FA-B626-4CE5-BFD0-2EDE28780F8C}" type="datetimeFigureOut">
              <a:rPr lang="en-AU" smtClean="0"/>
              <a:t>06/11/2019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2401758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16F79FA-B626-4CE5-BFD0-2EDE28780F8C}" type="datetimeFigureOut">
              <a:rPr lang="en-AU" smtClean="0"/>
              <a:t>06/11/2019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1133096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12192000" cy="6858000"/>
            <a:chOff x="0" y="0"/>
            <a:chExt cx="9144000" cy="5143500"/>
          </a:xfrm>
        </p:grpSpPr>
        <p:pic>
          <p:nvPicPr>
            <p:cNvPr id="6" name="Picture 5" descr="DMIRS-PowerPoint-Template-June-2017_FINAL-16_9-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24172"/>
              <a:ext cx="9144000" cy="719328"/>
            </a:xfrm>
            <a:prstGeom prst="rect">
              <a:avLst/>
            </a:prstGeom>
          </p:spPr>
        </p:pic>
      </p:grpSp>
      <p:sp>
        <p:nvSpPr>
          <p:cNvPr id="9" name="TextBox 8"/>
          <p:cNvSpPr txBox="1"/>
          <p:nvPr userDrawn="1"/>
        </p:nvSpPr>
        <p:spPr>
          <a:xfrm>
            <a:off x="7347707" y="4485119"/>
            <a:ext cx="500804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431800" y="452967"/>
            <a:ext cx="6432285"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6864086" y="452670"/>
            <a:ext cx="5183981"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37830063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0071"/>
            <a:ext cx="12192001" cy="1822704"/>
          </a:xfrm>
          <a:prstGeom prst="rect">
            <a:avLst/>
          </a:prstGeom>
        </p:spPr>
      </p:pic>
      <p:sp>
        <p:nvSpPr>
          <p:cNvPr id="2" name="Title 1"/>
          <p:cNvSpPr>
            <a:spLocks noGrp="1"/>
          </p:cNvSpPr>
          <p:nvPr>
            <p:ph type="ctrTitle"/>
          </p:nvPr>
        </p:nvSpPr>
        <p:spPr>
          <a:xfrm>
            <a:off x="914400" y="2130426"/>
            <a:ext cx="10363200" cy="1470025"/>
          </a:xfrm>
        </p:spPr>
        <p:txBody>
          <a:bodyPr/>
          <a:lstStyle>
            <a:lvl1pPr algn="ctr">
              <a:defRPr sz="3600" baseline="0"/>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spTree>
    <p:extLst>
      <p:ext uri="{BB962C8B-B14F-4D97-AF65-F5344CB8AC3E}">
        <p14:creationId xmlns:p14="http://schemas.microsoft.com/office/powerpoint/2010/main" val="32192451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2"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9285896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3" name="Content Placeholder 2"/>
          <p:cNvSpPr>
            <a:spLocks noGrp="1"/>
          </p:cNvSpPr>
          <p:nvPr>
            <p:ph sz="half" idx="1"/>
          </p:nvPr>
        </p:nvSpPr>
        <p:spPr>
          <a:xfrm>
            <a:off x="914400" y="1600200"/>
            <a:ext cx="5080000" cy="434908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6197600" y="1600200"/>
            <a:ext cx="5080000" cy="434908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223804957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77440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77440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10"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14267499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914400" y="228600"/>
            <a:ext cx="10363200" cy="752128"/>
          </a:xfrm>
        </p:spPr>
        <p:txBody>
          <a:bodyPr/>
          <a:lstStyle>
            <a:lvl1pPr>
              <a:defRPr>
                <a:solidFill>
                  <a:schemeClr val="accent1">
                    <a:lumMod val="50000"/>
                  </a:schemeClr>
                </a:solidFill>
              </a:defRPr>
            </a:lvl1pPr>
          </a:lstStyle>
          <a:p>
            <a:r>
              <a:rPr lang="en-US" dirty="0" smtClean="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54329"/>
          </a:xfrm>
          <a:prstGeom prst="rect">
            <a:avLst/>
          </a:prstGeom>
        </p:spPr>
      </p:pic>
    </p:spTree>
    <p:extLst>
      <p:ext uri="{BB962C8B-B14F-4D97-AF65-F5344CB8AC3E}">
        <p14:creationId xmlns:p14="http://schemas.microsoft.com/office/powerpoint/2010/main" val="40970712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1007534" y="1196975"/>
            <a:ext cx="10369551" cy="71438"/>
          </a:xfrm>
          <a:prstGeom prst="rect">
            <a:avLst/>
          </a:prstGeom>
          <a:solidFill>
            <a:schemeClr val="bg1"/>
          </a:solidFill>
          <a:ln w="9525" algn="ctr">
            <a:solidFill>
              <a:schemeClr val="bg1"/>
            </a:solidFill>
            <a:round/>
            <a:headEnd/>
            <a:tailEnd/>
          </a:ln>
        </p:spPr>
        <p:txBody>
          <a:bodyPr/>
          <a:lstStyle/>
          <a:p>
            <a:endParaRPr lang="en-AU" sz="24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54329"/>
          </a:xfrm>
          <a:prstGeom prst="rect">
            <a:avLst/>
          </a:prstGeom>
        </p:spPr>
      </p:pic>
    </p:spTree>
    <p:extLst>
      <p:ext uri="{BB962C8B-B14F-4D97-AF65-F5344CB8AC3E}">
        <p14:creationId xmlns:p14="http://schemas.microsoft.com/office/powerpoint/2010/main" val="14941008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2389717" y="5367338"/>
            <a:ext cx="7315200" cy="653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54329"/>
          </a:xfrm>
          <a:prstGeom prst="rect">
            <a:avLst/>
          </a:prstGeom>
        </p:spPr>
      </p:pic>
    </p:spTree>
    <p:extLst>
      <p:ext uri="{BB962C8B-B14F-4D97-AF65-F5344CB8AC3E}">
        <p14:creationId xmlns:p14="http://schemas.microsoft.com/office/powerpoint/2010/main" val="8498410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16F79FA-B626-4CE5-BFD0-2EDE28780F8C}" type="datetimeFigureOut">
              <a:rPr lang="en-AU" smtClean="0"/>
              <a:t>06/11/2019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2735708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0071"/>
            <a:ext cx="12192001" cy="1822704"/>
          </a:xfrm>
          <a:prstGeom prst="rect">
            <a:avLst/>
          </a:prstGeom>
        </p:spPr>
      </p:pic>
      <p:sp>
        <p:nvSpPr>
          <p:cNvPr id="2" name="Title 1"/>
          <p:cNvSpPr>
            <a:spLocks noGrp="1"/>
          </p:cNvSpPr>
          <p:nvPr>
            <p:ph type="ctrTitle"/>
          </p:nvPr>
        </p:nvSpPr>
        <p:spPr>
          <a:xfrm>
            <a:off x="914400" y="2130426"/>
            <a:ext cx="10363200" cy="1470025"/>
          </a:xfrm>
        </p:spPr>
        <p:txBody>
          <a:bodyPr/>
          <a:lstStyle>
            <a:lvl1pPr algn="ctr">
              <a:defRPr sz="3600" baseline="0"/>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spTree>
    <p:extLst>
      <p:ext uri="{BB962C8B-B14F-4D97-AF65-F5344CB8AC3E}">
        <p14:creationId xmlns:p14="http://schemas.microsoft.com/office/powerpoint/2010/main" val="1353090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2"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92179981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3" name="Content Placeholder 2"/>
          <p:cNvSpPr>
            <a:spLocks noGrp="1"/>
          </p:cNvSpPr>
          <p:nvPr>
            <p:ph sz="half" idx="1"/>
          </p:nvPr>
        </p:nvSpPr>
        <p:spPr>
          <a:xfrm>
            <a:off x="914400" y="1600200"/>
            <a:ext cx="5080000" cy="434908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6197600" y="1600200"/>
            <a:ext cx="5080000" cy="434908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195300750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77440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77440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10"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7231909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914400" y="228600"/>
            <a:ext cx="10363200" cy="752128"/>
          </a:xfrm>
        </p:spPr>
        <p:txBody>
          <a:bodyPr/>
          <a:lstStyle>
            <a:lvl1pPr>
              <a:defRPr>
                <a:solidFill>
                  <a:schemeClr val="accent1">
                    <a:lumMod val="50000"/>
                  </a:schemeClr>
                </a:solidFill>
              </a:defRPr>
            </a:lvl1pPr>
          </a:lstStyle>
          <a:p>
            <a:r>
              <a:rPr lang="en-US" dirty="0" smtClean="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54329"/>
          </a:xfrm>
          <a:prstGeom prst="rect">
            <a:avLst/>
          </a:prstGeom>
        </p:spPr>
      </p:pic>
    </p:spTree>
    <p:extLst>
      <p:ext uri="{BB962C8B-B14F-4D97-AF65-F5344CB8AC3E}">
        <p14:creationId xmlns:p14="http://schemas.microsoft.com/office/powerpoint/2010/main" val="300423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1007534" y="1196975"/>
            <a:ext cx="10369551" cy="71438"/>
          </a:xfrm>
          <a:prstGeom prst="rect">
            <a:avLst/>
          </a:prstGeom>
          <a:solidFill>
            <a:schemeClr val="bg1"/>
          </a:solidFill>
          <a:ln w="9525" algn="ctr">
            <a:solidFill>
              <a:schemeClr val="bg1"/>
            </a:solidFill>
            <a:round/>
            <a:headEnd/>
            <a:tailEnd/>
          </a:ln>
        </p:spPr>
        <p:txBody>
          <a:bodyPr/>
          <a:lstStyle/>
          <a:p>
            <a:endParaRPr lang="en-AU" sz="24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54329"/>
          </a:xfrm>
          <a:prstGeom prst="rect">
            <a:avLst/>
          </a:prstGeom>
        </p:spPr>
      </p:pic>
    </p:spTree>
    <p:extLst>
      <p:ext uri="{BB962C8B-B14F-4D97-AF65-F5344CB8AC3E}">
        <p14:creationId xmlns:p14="http://schemas.microsoft.com/office/powerpoint/2010/main" val="310777342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2389717" y="5367338"/>
            <a:ext cx="7315200" cy="653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54329"/>
          </a:xfrm>
          <a:prstGeom prst="rect">
            <a:avLst/>
          </a:prstGeom>
        </p:spPr>
      </p:pic>
    </p:spTree>
    <p:extLst>
      <p:ext uri="{BB962C8B-B14F-4D97-AF65-F5344CB8AC3E}">
        <p14:creationId xmlns:p14="http://schemas.microsoft.com/office/powerpoint/2010/main" val="41740745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0071"/>
            <a:ext cx="12192001" cy="1822704"/>
          </a:xfrm>
          <a:prstGeom prst="rect">
            <a:avLst/>
          </a:prstGeom>
        </p:spPr>
      </p:pic>
      <p:sp>
        <p:nvSpPr>
          <p:cNvPr id="2" name="Title 1"/>
          <p:cNvSpPr>
            <a:spLocks noGrp="1"/>
          </p:cNvSpPr>
          <p:nvPr>
            <p:ph type="ctrTitle"/>
          </p:nvPr>
        </p:nvSpPr>
        <p:spPr>
          <a:xfrm>
            <a:off x="914400" y="2130428"/>
            <a:ext cx="10363200" cy="1470025"/>
          </a:xfrm>
        </p:spPr>
        <p:txBody>
          <a:bodyPr/>
          <a:lstStyle>
            <a:lvl1pPr algn="ctr">
              <a:defRPr sz="2700" baseline="0"/>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z="180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sz="1400"/>
            </a:lvl1pPr>
          </a:lstStyle>
          <a:p>
            <a:pPr>
              <a:defRPr/>
            </a:pPr>
            <a:fld id="{618EADB2-E57C-4FD8-9205-7B2BCFC9B396}" type="slidenum">
              <a:rPr lang="en-US" smtClean="0"/>
              <a:pPr>
                <a:defRPr/>
              </a:pPr>
              <a:t>‹#›</a:t>
            </a:fld>
            <a:endParaRPr lang="en-US"/>
          </a:p>
        </p:txBody>
      </p:sp>
    </p:spTree>
    <p:extLst>
      <p:ext uri="{BB962C8B-B14F-4D97-AF65-F5344CB8AC3E}">
        <p14:creationId xmlns:p14="http://schemas.microsoft.com/office/powerpoint/2010/main" val="40503019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2" name="Title 1"/>
          <p:cNvSpPr>
            <a:spLocks noGrp="1"/>
          </p:cNvSpPr>
          <p:nvPr>
            <p:ph type="title"/>
          </p:nvPr>
        </p:nvSpPr>
        <p:spPr>
          <a:xfrm>
            <a:off x="914400" y="228600"/>
            <a:ext cx="10363200" cy="752128"/>
          </a:xfrm>
        </p:spPr>
        <p:txBody>
          <a:bodyPr/>
          <a:lstStyle>
            <a:lvl1pPr>
              <a:defRPr sz="2800">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ln/>
        </p:spPr>
        <p:txBody>
          <a:bodyPr/>
          <a:lstStyle>
            <a:lvl1pPr>
              <a:defRPr sz="1400"/>
            </a:lvl1pPr>
          </a:lstStyle>
          <a:p>
            <a:pPr>
              <a:defRPr/>
            </a:pPr>
            <a:fld id="{44C1278F-C93A-44A2-AB74-1750ADFF2444}" type="slidenum">
              <a:rPr lang="en-US" smtClean="0"/>
              <a:pPr>
                <a:defRPr/>
              </a:pPr>
              <a:t>‹#›</a:t>
            </a:fld>
            <a:endParaRPr lang="en-US"/>
          </a:p>
        </p:txBody>
      </p:sp>
    </p:spTree>
    <p:extLst>
      <p:ext uri="{BB962C8B-B14F-4D97-AF65-F5344CB8AC3E}">
        <p14:creationId xmlns:p14="http://schemas.microsoft.com/office/powerpoint/2010/main" val="144455206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3" name="Content Placeholder 2"/>
          <p:cNvSpPr>
            <a:spLocks noGrp="1"/>
          </p:cNvSpPr>
          <p:nvPr>
            <p:ph sz="half" idx="1"/>
          </p:nvPr>
        </p:nvSpPr>
        <p:spPr>
          <a:xfrm>
            <a:off x="914400" y="1600200"/>
            <a:ext cx="5080000" cy="434908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6197600" y="1600200"/>
            <a:ext cx="5080000" cy="434908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28126210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6F79FA-B626-4CE5-BFD0-2EDE28780F8C}" type="datetimeFigureOut">
              <a:rPr lang="en-AU" smtClean="0"/>
              <a:t>06/11/2019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1424429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609600" y="2174877"/>
            <a:ext cx="5386917" cy="3774405"/>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6193369" y="2174877"/>
            <a:ext cx="5389033" cy="3774405"/>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10"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389995148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sz="1400"/>
            </a:lvl1pPr>
          </a:lstStyle>
          <a:p>
            <a:pPr>
              <a:defRPr/>
            </a:pPr>
            <a:fld id="{7F93E5DF-A899-468D-9298-EECA3D13A54B}" type="slidenum">
              <a:rPr lang="en-US" smtClean="0"/>
              <a:pPr>
                <a:defRPr/>
              </a:pPr>
              <a:t>‹#›</a:t>
            </a:fld>
            <a:endParaRPr lang="en-US"/>
          </a:p>
        </p:txBody>
      </p:sp>
      <p:sp>
        <p:nvSpPr>
          <p:cNvPr id="6" name="Title 1"/>
          <p:cNvSpPr>
            <a:spLocks noGrp="1"/>
          </p:cNvSpPr>
          <p:nvPr>
            <p:ph type="title"/>
          </p:nvPr>
        </p:nvSpPr>
        <p:spPr>
          <a:xfrm>
            <a:off x="914400" y="228600"/>
            <a:ext cx="10363200" cy="752128"/>
          </a:xfrm>
        </p:spPr>
        <p:txBody>
          <a:bodyPr/>
          <a:lstStyle>
            <a:lvl1pPr>
              <a:defRPr sz="2800">
                <a:solidFill>
                  <a:schemeClr val="accent1">
                    <a:lumMod val="50000"/>
                  </a:schemeClr>
                </a:solidFill>
              </a:defRPr>
            </a:lvl1pPr>
          </a:lstStyle>
          <a:p>
            <a:r>
              <a:rPr lang="en-US" dirty="0" smtClean="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2000" cy="154329"/>
          </a:xfrm>
          <a:prstGeom prst="rect">
            <a:avLst/>
          </a:prstGeom>
        </p:spPr>
      </p:pic>
    </p:spTree>
    <p:extLst>
      <p:ext uri="{BB962C8B-B14F-4D97-AF65-F5344CB8AC3E}">
        <p14:creationId xmlns:p14="http://schemas.microsoft.com/office/powerpoint/2010/main" val="4447911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1007535" y="1196975"/>
            <a:ext cx="10369551" cy="71438"/>
          </a:xfrm>
          <a:prstGeom prst="rect">
            <a:avLst/>
          </a:prstGeom>
          <a:solidFill>
            <a:schemeClr val="bg1"/>
          </a:solidFill>
          <a:ln w="9525" algn="ctr">
            <a:solidFill>
              <a:schemeClr val="bg1"/>
            </a:solidFill>
            <a:round/>
            <a:headEnd/>
            <a:tailEnd/>
          </a:ln>
        </p:spPr>
        <p:txBody>
          <a:bodyPr/>
          <a:lstStyle/>
          <a:p>
            <a:endParaRPr lang="en-AU" sz="18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2000" cy="154329"/>
          </a:xfrm>
          <a:prstGeom prst="rect">
            <a:avLst/>
          </a:prstGeom>
        </p:spPr>
      </p:pic>
    </p:spTree>
    <p:extLst>
      <p:ext uri="{BB962C8B-B14F-4D97-AF65-F5344CB8AC3E}">
        <p14:creationId xmlns:p14="http://schemas.microsoft.com/office/powerpoint/2010/main" val="142642999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smtClean="0"/>
          </a:p>
        </p:txBody>
      </p:sp>
      <p:sp>
        <p:nvSpPr>
          <p:cNvPr id="4" name="Text Placeholder 3"/>
          <p:cNvSpPr>
            <a:spLocks noGrp="1"/>
          </p:cNvSpPr>
          <p:nvPr>
            <p:ph type="body" sz="half" idx="2"/>
          </p:nvPr>
        </p:nvSpPr>
        <p:spPr>
          <a:xfrm>
            <a:off x="2389717" y="5367338"/>
            <a:ext cx="7315200" cy="6539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2000" cy="154329"/>
          </a:xfrm>
          <a:prstGeom prst="rect">
            <a:avLst/>
          </a:prstGeom>
        </p:spPr>
      </p:pic>
    </p:spTree>
    <p:extLst>
      <p:ext uri="{BB962C8B-B14F-4D97-AF65-F5344CB8AC3E}">
        <p14:creationId xmlns:p14="http://schemas.microsoft.com/office/powerpoint/2010/main" val="39034989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2" name="Rectangle 1"/>
          <p:cNvSpPr/>
          <p:nvPr userDrawn="1"/>
        </p:nvSpPr>
        <p:spPr bwMode="auto">
          <a:xfrm>
            <a:off x="527051" y="1052514"/>
            <a:ext cx="11233149"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3" name="Rectangle 6"/>
          <p:cNvSpPr>
            <a:spLocks noGrp="1" noChangeArrowheads="1"/>
          </p:cNvSpPr>
          <p:nvPr>
            <p:ph type="sldNum" sz="quarter" idx="10"/>
          </p:nvPr>
        </p:nvSpPr>
        <p:spPr/>
        <p:txBody>
          <a:bodyPr/>
          <a:lstStyle>
            <a:lvl1pPr>
              <a:defRPr/>
            </a:lvl1pPr>
          </a:lstStyle>
          <a:p>
            <a:pPr>
              <a:defRPr/>
            </a:pPr>
            <a:fld id="{9D30122D-1597-4234-B249-780DB57BB217}" type="slidenum">
              <a:rPr lang="en-US"/>
              <a:pPr>
                <a:defRPr/>
              </a:pPr>
              <a:t>‹#›</a:t>
            </a:fld>
            <a:endParaRPr lang="en-US"/>
          </a:p>
        </p:txBody>
      </p:sp>
    </p:spTree>
    <p:extLst>
      <p:ext uri="{BB962C8B-B14F-4D97-AF65-F5344CB8AC3E}">
        <p14:creationId xmlns:p14="http://schemas.microsoft.com/office/powerpoint/2010/main" val="1090654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7" y="-20071"/>
            <a:ext cx="12171327" cy="1822704"/>
          </a:xfrm>
          <a:prstGeom prst="rect">
            <a:avLst/>
          </a:prstGeom>
        </p:spPr>
      </p:pic>
      <p:sp>
        <p:nvSpPr>
          <p:cNvPr id="2" name="Title 1"/>
          <p:cNvSpPr>
            <a:spLocks noGrp="1"/>
          </p:cNvSpPr>
          <p:nvPr>
            <p:ph type="ctrTitle"/>
          </p:nvPr>
        </p:nvSpPr>
        <p:spPr>
          <a:xfrm>
            <a:off x="914400" y="2130428"/>
            <a:ext cx="10363200" cy="1470025"/>
          </a:xfrm>
        </p:spPr>
        <p:txBody>
          <a:bodyPr/>
          <a:lstStyle>
            <a:lvl1pPr algn="ctr">
              <a:defRPr sz="2700" baseline="0"/>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z="180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spTree>
    <p:extLst>
      <p:ext uri="{BB962C8B-B14F-4D97-AF65-F5344CB8AC3E}">
        <p14:creationId xmlns:p14="http://schemas.microsoft.com/office/powerpoint/2010/main" val="9013885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2" name="Title 1"/>
          <p:cNvSpPr>
            <a:spLocks noGrp="1"/>
          </p:cNvSpPr>
          <p:nvPr>
            <p:ph type="title"/>
          </p:nvPr>
        </p:nvSpPr>
        <p:spPr>
          <a:xfrm>
            <a:off x="914400" y="228600"/>
            <a:ext cx="10363200" cy="752128"/>
          </a:xfrm>
        </p:spPr>
        <p:txBody>
          <a:bodyPr/>
          <a:lstStyle>
            <a:lvl1pPr>
              <a:defRPr sz="2800">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22361791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3" name="Content Placeholder 2"/>
          <p:cNvSpPr>
            <a:spLocks noGrp="1"/>
          </p:cNvSpPr>
          <p:nvPr>
            <p:ph sz="half" idx="1"/>
          </p:nvPr>
        </p:nvSpPr>
        <p:spPr>
          <a:xfrm>
            <a:off x="914400" y="1600200"/>
            <a:ext cx="5080000" cy="434908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6197600" y="1600200"/>
            <a:ext cx="5080000" cy="4349080"/>
          </a:xfrm>
        </p:spPr>
        <p:txBody>
          <a:bodyPr/>
          <a:lstStyle>
            <a:lvl1pPr>
              <a:defRPr sz="1800"/>
            </a:lvl1pPr>
            <a:lvl2pPr>
              <a:defRPr sz="18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89893797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609600" y="2174877"/>
            <a:ext cx="5386917" cy="3774405"/>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6193369" y="2174877"/>
            <a:ext cx="5389033" cy="3774405"/>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1822705"/>
          </a:xfrm>
          <a:prstGeom prst="rect">
            <a:avLst/>
          </a:prstGeom>
        </p:spPr>
      </p:pic>
      <p:sp>
        <p:nvSpPr>
          <p:cNvPr id="10"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362660385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914400" y="228600"/>
            <a:ext cx="10363200" cy="752128"/>
          </a:xfrm>
        </p:spPr>
        <p:txBody>
          <a:bodyPr/>
          <a:lstStyle>
            <a:lvl1pPr>
              <a:defRPr sz="2800">
                <a:solidFill>
                  <a:schemeClr val="accent1">
                    <a:lumMod val="50000"/>
                  </a:schemeClr>
                </a:solidFill>
              </a:defRPr>
            </a:lvl1pPr>
          </a:lstStyle>
          <a:p>
            <a:r>
              <a:rPr lang="en-US" dirty="0" smtClean="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2000" cy="154329"/>
          </a:xfrm>
          <a:prstGeom prst="rect">
            <a:avLst/>
          </a:prstGeom>
        </p:spPr>
      </p:pic>
    </p:spTree>
    <p:extLst>
      <p:ext uri="{BB962C8B-B14F-4D97-AF65-F5344CB8AC3E}">
        <p14:creationId xmlns:p14="http://schemas.microsoft.com/office/powerpoint/2010/main" val="187936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16F79FA-B626-4CE5-BFD0-2EDE28780F8C}" type="datetimeFigureOut">
              <a:rPr lang="en-AU" smtClean="0"/>
              <a:t>06/11/2019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2638785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1007535" y="1196975"/>
            <a:ext cx="10369551" cy="71438"/>
          </a:xfrm>
          <a:prstGeom prst="rect">
            <a:avLst/>
          </a:prstGeom>
          <a:solidFill>
            <a:schemeClr val="bg1"/>
          </a:solidFill>
          <a:ln w="9525" algn="ctr">
            <a:solidFill>
              <a:schemeClr val="bg1"/>
            </a:solidFill>
            <a:round/>
            <a:headEnd/>
            <a:tailEnd/>
          </a:ln>
        </p:spPr>
        <p:txBody>
          <a:bodyPr/>
          <a:lstStyle/>
          <a:p>
            <a:endParaRPr lang="en-AU" sz="18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2000" cy="154329"/>
          </a:xfrm>
          <a:prstGeom prst="rect">
            <a:avLst/>
          </a:prstGeom>
        </p:spPr>
      </p:pic>
    </p:spTree>
    <p:extLst>
      <p:ext uri="{BB962C8B-B14F-4D97-AF65-F5344CB8AC3E}">
        <p14:creationId xmlns:p14="http://schemas.microsoft.com/office/powerpoint/2010/main" val="18476032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smtClean="0"/>
          </a:p>
        </p:txBody>
      </p:sp>
      <p:sp>
        <p:nvSpPr>
          <p:cNvPr id="4" name="Text Placeholder 3"/>
          <p:cNvSpPr>
            <a:spLocks noGrp="1"/>
          </p:cNvSpPr>
          <p:nvPr>
            <p:ph type="body" sz="half" idx="2"/>
          </p:nvPr>
        </p:nvSpPr>
        <p:spPr>
          <a:xfrm>
            <a:off x="2389717" y="5367338"/>
            <a:ext cx="7315200" cy="6539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2000" cy="154329"/>
          </a:xfrm>
          <a:prstGeom prst="rect">
            <a:avLst/>
          </a:prstGeom>
        </p:spPr>
      </p:pic>
    </p:spTree>
    <p:extLst>
      <p:ext uri="{BB962C8B-B14F-4D97-AF65-F5344CB8AC3E}">
        <p14:creationId xmlns:p14="http://schemas.microsoft.com/office/powerpoint/2010/main" val="296178325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24417" y="1773238"/>
            <a:ext cx="53848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lipArt Placeholder 3"/>
          <p:cNvSpPr>
            <a:spLocks noGrp="1"/>
          </p:cNvSpPr>
          <p:nvPr>
            <p:ph type="clipArt" sz="half" idx="2"/>
          </p:nvPr>
        </p:nvSpPr>
        <p:spPr>
          <a:xfrm>
            <a:off x="6212417" y="1773238"/>
            <a:ext cx="5384800" cy="4525962"/>
          </a:xfrm>
        </p:spPr>
        <p:txBody>
          <a:bodyPr/>
          <a:lstStyle/>
          <a:p>
            <a:endParaRPr lang="en-AU" dirty="0"/>
          </a:p>
        </p:txBody>
      </p:sp>
    </p:spTree>
    <p:extLst>
      <p:ext uri="{BB962C8B-B14F-4D97-AF65-F5344CB8AC3E}">
        <p14:creationId xmlns:p14="http://schemas.microsoft.com/office/powerpoint/2010/main" val="1108273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0071"/>
            <a:ext cx="12192001" cy="1822704"/>
          </a:xfrm>
          <a:prstGeom prst="rect">
            <a:avLst/>
          </a:prstGeom>
        </p:spPr>
      </p:pic>
      <p:sp>
        <p:nvSpPr>
          <p:cNvPr id="2" name="Title 1"/>
          <p:cNvSpPr>
            <a:spLocks noGrp="1"/>
          </p:cNvSpPr>
          <p:nvPr>
            <p:ph type="ctrTitle"/>
          </p:nvPr>
        </p:nvSpPr>
        <p:spPr>
          <a:xfrm>
            <a:off x="914400" y="2130426"/>
            <a:ext cx="10363200" cy="1470025"/>
          </a:xfrm>
        </p:spPr>
        <p:txBody>
          <a:bodyPr/>
          <a:lstStyle>
            <a:lvl1pPr algn="ctr">
              <a:defRPr sz="3600" baseline="0"/>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spTree>
    <p:extLst>
      <p:ext uri="{BB962C8B-B14F-4D97-AF65-F5344CB8AC3E}">
        <p14:creationId xmlns:p14="http://schemas.microsoft.com/office/powerpoint/2010/main" val="387984950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822705"/>
          </a:xfrm>
          <a:prstGeom prst="rect">
            <a:avLst/>
          </a:prstGeom>
        </p:spPr>
      </p:pic>
      <p:sp>
        <p:nvSpPr>
          <p:cNvPr id="2"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21444191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822705"/>
          </a:xfrm>
          <a:prstGeom prst="rect">
            <a:avLst/>
          </a:prstGeom>
        </p:spPr>
      </p:pic>
      <p:sp>
        <p:nvSpPr>
          <p:cNvPr id="3" name="Content Placeholder 2"/>
          <p:cNvSpPr>
            <a:spLocks noGrp="1"/>
          </p:cNvSpPr>
          <p:nvPr>
            <p:ph sz="half" idx="1"/>
          </p:nvPr>
        </p:nvSpPr>
        <p:spPr>
          <a:xfrm>
            <a:off x="914400" y="1600200"/>
            <a:ext cx="5080000" cy="434908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6197600" y="1600200"/>
            <a:ext cx="5080000" cy="434908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302500314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77440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77440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822705"/>
          </a:xfrm>
          <a:prstGeom prst="rect">
            <a:avLst/>
          </a:prstGeom>
        </p:spPr>
      </p:pic>
      <p:sp>
        <p:nvSpPr>
          <p:cNvPr id="10" name="Title 1"/>
          <p:cNvSpPr>
            <a:spLocks noGrp="1"/>
          </p:cNvSpPr>
          <p:nvPr>
            <p:ph type="title"/>
          </p:nvPr>
        </p:nvSpPr>
        <p:spPr>
          <a:xfrm>
            <a:off x="914400" y="228600"/>
            <a:ext cx="103632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586283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914400" y="228600"/>
            <a:ext cx="10363200" cy="752128"/>
          </a:xfrm>
        </p:spPr>
        <p:txBody>
          <a:bodyPr/>
          <a:lstStyle>
            <a:lvl1pPr>
              <a:defRPr>
                <a:solidFill>
                  <a:schemeClr val="accent1">
                    <a:lumMod val="50000"/>
                  </a:schemeClr>
                </a:solidFill>
              </a:defRPr>
            </a:lvl1pPr>
          </a:lstStyle>
          <a:p>
            <a:r>
              <a:rPr lang="en-US" dirty="0" smtClean="0"/>
              <a:t>Click to edit Master title style</a:t>
            </a:r>
            <a:endParaRPr lang="en-AU"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154329"/>
          </a:xfrm>
          <a:prstGeom prst="rect">
            <a:avLst/>
          </a:prstGeom>
        </p:spPr>
      </p:pic>
    </p:spTree>
    <p:extLst>
      <p:ext uri="{BB962C8B-B14F-4D97-AF65-F5344CB8AC3E}">
        <p14:creationId xmlns:p14="http://schemas.microsoft.com/office/powerpoint/2010/main" val="314648264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1007534" y="1196975"/>
            <a:ext cx="10369551" cy="71438"/>
          </a:xfrm>
          <a:prstGeom prst="rect">
            <a:avLst/>
          </a:prstGeom>
          <a:solidFill>
            <a:schemeClr val="bg1"/>
          </a:solidFill>
          <a:ln w="9525" algn="ctr">
            <a:solidFill>
              <a:schemeClr val="bg1"/>
            </a:solidFill>
            <a:round/>
            <a:headEnd/>
            <a:tailEnd/>
          </a:ln>
        </p:spPr>
        <p:txBody>
          <a:bodyPr/>
          <a:lstStyle/>
          <a:p>
            <a:endParaRPr lang="en-AU" sz="24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154329"/>
          </a:xfrm>
          <a:prstGeom prst="rect">
            <a:avLst/>
          </a:prstGeom>
        </p:spPr>
      </p:pic>
    </p:spTree>
    <p:extLst>
      <p:ext uri="{BB962C8B-B14F-4D97-AF65-F5344CB8AC3E}">
        <p14:creationId xmlns:p14="http://schemas.microsoft.com/office/powerpoint/2010/main" val="373196489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2389717" y="5367338"/>
            <a:ext cx="7315200" cy="653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154329"/>
          </a:xfrm>
          <a:prstGeom prst="rect">
            <a:avLst/>
          </a:prstGeom>
        </p:spPr>
      </p:pic>
    </p:spTree>
    <p:extLst>
      <p:ext uri="{BB962C8B-B14F-4D97-AF65-F5344CB8AC3E}">
        <p14:creationId xmlns:p14="http://schemas.microsoft.com/office/powerpoint/2010/main" val="26660119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16F79FA-B626-4CE5-BFD0-2EDE28780F8C}" type="datetimeFigureOut">
              <a:rPr lang="en-AU" smtClean="0"/>
              <a:t>06/11/2019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4004110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12192000" cy="6858000"/>
            <a:chOff x="0" y="0"/>
            <a:chExt cx="9144000" cy="5143500"/>
          </a:xfrm>
        </p:grpSpPr>
        <p:pic>
          <p:nvPicPr>
            <p:cNvPr id="6" name="Picture 5" descr="DMIRS-PowerPoint-Template-June-2017_FINAL-16_9-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24172"/>
              <a:ext cx="9144000" cy="719328"/>
            </a:xfrm>
            <a:prstGeom prst="rect">
              <a:avLst/>
            </a:prstGeom>
          </p:spPr>
        </p:pic>
      </p:grpSp>
      <p:sp>
        <p:nvSpPr>
          <p:cNvPr id="9" name="TextBox 8"/>
          <p:cNvSpPr txBox="1"/>
          <p:nvPr userDrawn="1"/>
        </p:nvSpPr>
        <p:spPr>
          <a:xfrm>
            <a:off x="7347707" y="4485119"/>
            <a:ext cx="500804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431800" y="452967"/>
            <a:ext cx="6432285"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6864086" y="452670"/>
            <a:ext cx="5183981"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30297813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16F79FA-B626-4CE5-BFD0-2EDE28780F8C}" type="datetimeFigureOut">
              <a:rPr lang="en-AU" smtClean="0"/>
              <a:t>06/11/2019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2354554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F79FA-B626-4CE5-BFD0-2EDE28780F8C}" type="datetimeFigureOut">
              <a:rPr lang="en-AU" smtClean="0"/>
              <a:t>06/11/2019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293296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6F79FA-B626-4CE5-BFD0-2EDE28780F8C}" type="datetimeFigureOut">
              <a:rPr lang="en-AU" smtClean="0"/>
              <a:t>06/11/2019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54399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6F79FA-B626-4CE5-BFD0-2EDE28780F8C}" type="datetimeFigureOut">
              <a:rPr lang="en-AU" smtClean="0"/>
              <a:t>06/11/2019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101B28-1A40-4CC0-AF04-D112D65CA0A0}" type="slidenum">
              <a:rPr lang="en-AU" smtClean="0"/>
              <a:t>‹#›</a:t>
            </a:fld>
            <a:endParaRPr lang="en-AU"/>
          </a:p>
        </p:txBody>
      </p:sp>
    </p:spTree>
    <p:extLst>
      <p:ext uri="{BB962C8B-B14F-4D97-AF65-F5344CB8AC3E}">
        <p14:creationId xmlns:p14="http://schemas.microsoft.com/office/powerpoint/2010/main" val="412856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3.jp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3.jpg"/><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3.jpg"/><Relationship Id="rId4" Type="http://schemas.openxmlformats.org/officeDocument/2006/relationships/slideLayout" Target="../slideLayouts/slideLayout46.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F79FA-B626-4CE5-BFD0-2EDE28780F8C}" type="datetimeFigureOut">
              <a:rPr lang="en-AU" smtClean="0"/>
              <a:t>06/11/2019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01B28-1A40-4CC0-AF04-D112D65CA0A0}" type="slidenum">
              <a:rPr lang="en-AU" smtClean="0"/>
              <a:t>‹#›</a:t>
            </a:fld>
            <a:endParaRPr lang="en-AU"/>
          </a:p>
        </p:txBody>
      </p:sp>
    </p:spTree>
    <p:extLst>
      <p:ext uri="{BB962C8B-B14F-4D97-AF65-F5344CB8AC3E}">
        <p14:creationId xmlns:p14="http://schemas.microsoft.com/office/powerpoint/2010/main" val="2912464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5965743"/>
            <a:ext cx="12192000" cy="902208"/>
          </a:xfrm>
          <a:prstGeom prst="rect">
            <a:avLst/>
          </a:prstGeom>
        </p:spPr>
      </p:pic>
      <p:sp>
        <p:nvSpPr>
          <p:cNvPr id="1027" name="Rectangle 2"/>
          <p:cNvSpPr>
            <a:spLocks noGrp="1" noChangeArrowheads="1"/>
          </p:cNvSpPr>
          <p:nvPr>
            <p:ph type="title"/>
          </p:nvPr>
        </p:nvSpPr>
        <p:spPr bwMode="auto">
          <a:xfrm>
            <a:off x="914400" y="228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914400" y="1600200"/>
            <a:ext cx="10363200" cy="43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9652000" y="6500814"/>
            <a:ext cx="2540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extLst>
      <p:ext uri="{BB962C8B-B14F-4D97-AF65-F5344CB8AC3E}">
        <p14:creationId xmlns:p14="http://schemas.microsoft.com/office/powerpoint/2010/main" val="1097945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5965743"/>
            <a:ext cx="12192000" cy="902208"/>
          </a:xfrm>
          <a:prstGeom prst="rect">
            <a:avLst/>
          </a:prstGeom>
        </p:spPr>
      </p:pic>
      <p:sp>
        <p:nvSpPr>
          <p:cNvPr id="1027" name="Rectangle 2"/>
          <p:cNvSpPr>
            <a:spLocks noGrp="1" noChangeArrowheads="1"/>
          </p:cNvSpPr>
          <p:nvPr>
            <p:ph type="title"/>
          </p:nvPr>
        </p:nvSpPr>
        <p:spPr bwMode="auto">
          <a:xfrm>
            <a:off x="914400" y="228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914400" y="1600200"/>
            <a:ext cx="10363200" cy="43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9652000" y="6500814"/>
            <a:ext cx="2540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extLst>
      <p:ext uri="{BB962C8B-B14F-4D97-AF65-F5344CB8AC3E}">
        <p14:creationId xmlns:p14="http://schemas.microsoft.com/office/powerpoint/2010/main" val="30514649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iming>
    <p:tnLst>
      <p:par>
        <p:cTn id="1" dur="indefinite" restart="never" nodeType="tmRoot"/>
      </p:par>
    </p:tnLst>
  </p:timing>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965743"/>
            <a:ext cx="12192000" cy="902208"/>
          </a:xfrm>
          <a:prstGeom prst="rect">
            <a:avLst/>
          </a:prstGeom>
        </p:spPr>
      </p:pic>
      <p:sp>
        <p:nvSpPr>
          <p:cNvPr id="1027" name="Rectangle 2"/>
          <p:cNvSpPr>
            <a:spLocks noGrp="1" noChangeArrowheads="1"/>
          </p:cNvSpPr>
          <p:nvPr>
            <p:ph type="title"/>
          </p:nvPr>
        </p:nvSpPr>
        <p:spPr bwMode="auto">
          <a:xfrm>
            <a:off x="914400" y="228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914400" y="1600200"/>
            <a:ext cx="10363200" cy="43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9652000" y="6500816"/>
            <a:ext cx="2540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smtClean="0">
                <a:solidFill>
                  <a:schemeClr val="bg1"/>
                </a:solidFill>
              </a:defRPr>
            </a:lvl1pPr>
          </a:lstStyle>
          <a:p>
            <a:pPr>
              <a:defRPr/>
            </a:pPr>
            <a:fld id="{1B86F9D1-B07B-4D00-B2E6-B8677B14ED20}" type="slidenum">
              <a:rPr lang="en-US" smtClean="0"/>
              <a:pPr>
                <a:defRPr/>
              </a:pPr>
              <a:t>‹#›</a:t>
            </a:fld>
            <a:endParaRPr lang="en-US" dirty="0"/>
          </a:p>
        </p:txBody>
      </p:sp>
    </p:spTree>
    <p:extLst>
      <p:ext uri="{BB962C8B-B14F-4D97-AF65-F5344CB8AC3E}">
        <p14:creationId xmlns:p14="http://schemas.microsoft.com/office/powerpoint/2010/main" val="265822768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100">
          <a:solidFill>
            <a:schemeClr val="tx2"/>
          </a:solidFill>
          <a:latin typeface="Arial" charset="0"/>
          <a:ea typeface="ＭＳ Ｐゴシック" pitchFamily="-124" charset="-128"/>
        </a:defRPr>
      </a:lvl2pPr>
      <a:lvl3pPr algn="l" rtl="0" eaLnBrk="0" fontAlgn="base" hangingPunct="0">
        <a:spcBef>
          <a:spcPct val="0"/>
        </a:spcBef>
        <a:spcAft>
          <a:spcPct val="0"/>
        </a:spcAft>
        <a:defRPr sz="2100">
          <a:solidFill>
            <a:schemeClr val="tx2"/>
          </a:solidFill>
          <a:latin typeface="Arial" charset="0"/>
          <a:ea typeface="ＭＳ Ｐゴシック" pitchFamily="-124" charset="-128"/>
        </a:defRPr>
      </a:lvl3pPr>
      <a:lvl4pPr algn="l" rtl="0" eaLnBrk="0" fontAlgn="base" hangingPunct="0">
        <a:spcBef>
          <a:spcPct val="0"/>
        </a:spcBef>
        <a:spcAft>
          <a:spcPct val="0"/>
        </a:spcAft>
        <a:defRPr sz="2100">
          <a:solidFill>
            <a:schemeClr val="tx2"/>
          </a:solidFill>
          <a:latin typeface="Arial" charset="0"/>
          <a:ea typeface="ＭＳ Ｐゴシック" pitchFamily="-124" charset="-128"/>
        </a:defRPr>
      </a:lvl4pPr>
      <a:lvl5pPr algn="l" rtl="0" eaLnBrk="0" fontAlgn="base" hangingPunct="0">
        <a:spcBef>
          <a:spcPct val="0"/>
        </a:spcBef>
        <a:spcAft>
          <a:spcPct val="0"/>
        </a:spcAft>
        <a:defRPr sz="2100">
          <a:solidFill>
            <a:schemeClr val="tx2"/>
          </a:solidFill>
          <a:latin typeface="Arial" charset="0"/>
          <a:ea typeface="ＭＳ Ｐゴシック" pitchFamily="-124" charset="-128"/>
        </a:defRPr>
      </a:lvl5pPr>
      <a:lvl6pPr marL="342900" algn="l" rtl="0" fontAlgn="base">
        <a:spcBef>
          <a:spcPct val="0"/>
        </a:spcBef>
        <a:spcAft>
          <a:spcPct val="0"/>
        </a:spcAft>
        <a:defRPr sz="3300">
          <a:solidFill>
            <a:schemeClr val="tx2"/>
          </a:solidFill>
          <a:latin typeface="Arial" charset="0"/>
          <a:ea typeface="ＭＳ Ｐゴシック" pitchFamily="-124" charset="-128"/>
        </a:defRPr>
      </a:lvl6pPr>
      <a:lvl7pPr marL="685800" algn="l" rtl="0" fontAlgn="base">
        <a:spcBef>
          <a:spcPct val="0"/>
        </a:spcBef>
        <a:spcAft>
          <a:spcPct val="0"/>
        </a:spcAft>
        <a:defRPr sz="3300">
          <a:solidFill>
            <a:schemeClr val="tx2"/>
          </a:solidFill>
          <a:latin typeface="Arial" charset="0"/>
          <a:ea typeface="ＭＳ Ｐゴシック" pitchFamily="-124" charset="-128"/>
        </a:defRPr>
      </a:lvl7pPr>
      <a:lvl8pPr marL="1028700" algn="l" rtl="0" fontAlgn="base">
        <a:spcBef>
          <a:spcPct val="0"/>
        </a:spcBef>
        <a:spcAft>
          <a:spcPct val="0"/>
        </a:spcAft>
        <a:defRPr sz="3300">
          <a:solidFill>
            <a:schemeClr val="tx2"/>
          </a:solidFill>
          <a:latin typeface="Arial" charset="0"/>
          <a:ea typeface="ＭＳ Ｐゴシック" pitchFamily="-124" charset="-128"/>
        </a:defRPr>
      </a:lvl8pPr>
      <a:lvl9pPr marL="1371600" algn="l" rtl="0" fontAlgn="base">
        <a:spcBef>
          <a:spcPct val="0"/>
        </a:spcBef>
        <a:spcAft>
          <a:spcPct val="0"/>
        </a:spcAft>
        <a:defRPr sz="3300">
          <a:solidFill>
            <a:schemeClr val="tx2"/>
          </a:solidFill>
          <a:latin typeface="Arial" charset="0"/>
          <a:ea typeface="ＭＳ Ｐゴシック" pitchFamily="-124" charset="-128"/>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000">
          <a:solidFill>
            <a:schemeClr val="tx1"/>
          </a:solidFill>
          <a:latin typeface="+mn-lt"/>
          <a:ea typeface="+mn-ea"/>
        </a:defRPr>
      </a:lvl2pPr>
      <a:lvl3pPr marL="857250" indent="-171450" algn="l" rtl="0" eaLnBrk="0" fontAlgn="base" hangingPunct="0">
        <a:spcBef>
          <a:spcPct val="20000"/>
        </a:spcBef>
        <a:spcAft>
          <a:spcPct val="0"/>
        </a:spcAft>
        <a:buChar char="•"/>
        <a:defRPr sz="2000">
          <a:solidFill>
            <a:schemeClr val="tx1"/>
          </a:solidFill>
          <a:latin typeface="+mn-lt"/>
          <a:ea typeface="+mn-ea"/>
        </a:defRPr>
      </a:lvl3pPr>
      <a:lvl4pPr marL="1200150" indent="-171450" algn="l" rtl="0" eaLnBrk="0" fontAlgn="base" hangingPunct="0">
        <a:spcBef>
          <a:spcPct val="20000"/>
        </a:spcBef>
        <a:spcAft>
          <a:spcPct val="0"/>
        </a:spcAft>
        <a:buChar char="–"/>
        <a:defRPr sz="1800">
          <a:solidFill>
            <a:schemeClr val="tx1"/>
          </a:solidFill>
          <a:latin typeface="+mn-lt"/>
          <a:ea typeface="+mn-ea"/>
        </a:defRPr>
      </a:lvl4pPr>
      <a:lvl5pPr marL="1543050" indent="-171450" algn="l" rtl="0" eaLnBrk="0" fontAlgn="base" hangingPunct="0">
        <a:spcBef>
          <a:spcPct val="20000"/>
        </a:spcBef>
        <a:spcAft>
          <a:spcPct val="0"/>
        </a:spcAft>
        <a:buChar char="»"/>
        <a:defRPr sz="18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965743"/>
            <a:ext cx="12192000" cy="902208"/>
          </a:xfrm>
          <a:prstGeom prst="rect">
            <a:avLst/>
          </a:prstGeom>
        </p:spPr>
      </p:pic>
      <p:sp>
        <p:nvSpPr>
          <p:cNvPr id="1027" name="Rectangle 2"/>
          <p:cNvSpPr>
            <a:spLocks noGrp="1" noChangeArrowheads="1"/>
          </p:cNvSpPr>
          <p:nvPr>
            <p:ph type="title"/>
          </p:nvPr>
        </p:nvSpPr>
        <p:spPr bwMode="auto">
          <a:xfrm>
            <a:off x="914400" y="228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914400" y="1600200"/>
            <a:ext cx="10363200" cy="43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9652000" y="6500816"/>
            <a:ext cx="2540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smtClean="0">
                <a:solidFill>
                  <a:schemeClr val="bg1"/>
                </a:solidFill>
              </a:defRPr>
            </a:lvl1pPr>
          </a:lstStyle>
          <a:p>
            <a:pPr>
              <a:defRPr/>
            </a:pPr>
            <a:fld id="{1B86F9D1-B07B-4D00-B2E6-B8677B14ED20}" type="slidenum">
              <a:rPr lang="en-US" smtClean="0"/>
              <a:pPr>
                <a:defRPr/>
              </a:pPr>
              <a:t>‹#›</a:t>
            </a:fld>
            <a:endParaRPr lang="en-US" dirty="0"/>
          </a:p>
        </p:txBody>
      </p:sp>
    </p:spTree>
    <p:extLst>
      <p:ext uri="{BB962C8B-B14F-4D97-AF65-F5344CB8AC3E}">
        <p14:creationId xmlns:p14="http://schemas.microsoft.com/office/powerpoint/2010/main" val="26628113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2100">
          <a:solidFill>
            <a:schemeClr val="tx2"/>
          </a:solidFill>
          <a:latin typeface="+mj-lt"/>
          <a:ea typeface="+mj-ea"/>
          <a:cs typeface="+mj-cs"/>
        </a:defRPr>
      </a:lvl1pPr>
      <a:lvl2pPr algn="l" rtl="0" eaLnBrk="0" fontAlgn="base" hangingPunct="0">
        <a:spcBef>
          <a:spcPct val="0"/>
        </a:spcBef>
        <a:spcAft>
          <a:spcPct val="0"/>
        </a:spcAft>
        <a:defRPr sz="2100">
          <a:solidFill>
            <a:schemeClr val="tx2"/>
          </a:solidFill>
          <a:latin typeface="Arial" charset="0"/>
          <a:ea typeface="ＭＳ Ｐゴシック" pitchFamily="-124" charset="-128"/>
        </a:defRPr>
      </a:lvl2pPr>
      <a:lvl3pPr algn="l" rtl="0" eaLnBrk="0" fontAlgn="base" hangingPunct="0">
        <a:spcBef>
          <a:spcPct val="0"/>
        </a:spcBef>
        <a:spcAft>
          <a:spcPct val="0"/>
        </a:spcAft>
        <a:defRPr sz="2100">
          <a:solidFill>
            <a:schemeClr val="tx2"/>
          </a:solidFill>
          <a:latin typeface="Arial" charset="0"/>
          <a:ea typeface="ＭＳ Ｐゴシック" pitchFamily="-124" charset="-128"/>
        </a:defRPr>
      </a:lvl3pPr>
      <a:lvl4pPr algn="l" rtl="0" eaLnBrk="0" fontAlgn="base" hangingPunct="0">
        <a:spcBef>
          <a:spcPct val="0"/>
        </a:spcBef>
        <a:spcAft>
          <a:spcPct val="0"/>
        </a:spcAft>
        <a:defRPr sz="2100">
          <a:solidFill>
            <a:schemeClr val="tx2"/>
          </a:solidFill>
          <a:latin typeface="Arial" charset="0"/>
          <a:ea typeface="ＭＳ Ｐゴシック" pitchFamily="-124" charset="-128"/>
        </a:defRPr>
      </a:lvl4pPr>
      <a:lvl5pPr algn="l" rtl="0" eaLnBrk="0" fontAlgn="base" hangingPunct="0">
        <a:spcBef>
          <a:spcPct val="0"/>
        </a:spcBef>
        <a:spcAft>
          <a:spcPct val="0"/>
        </a:spcAft>
        <a:defRPr sz="2100">
          <a:solidFill>
            <a:schemeClr val="tx2"/>
          </a:solidFill>
          <a:latin typeface="Arial" charset="0"/>
          <a:ea typeface="ＭＳ Ｐゴシック" pitchFamily="-124" charset="-128"/>
        </a:defRPr>
      </a:lvl5pPr>
      <a:lvl6pPr marL="342900" algn="l" rtl="0" fontAlgn="base">
        <a:spcBef>
          <a:spcPct val="0"/>
        </a:spcBef>
        <a:spcAft>
          <a:spcPct val="0"/>
        </a:spcAft>
        <a:defRPr sz="3300">
          <a:solidFill>
            <a:schemeClr val="tx2"/>
          </a:solidFill>
          <a:latin typeface="Arial" charset="0"/>
          <a:ea typeface="ＭＳ Ｐゴシック" pitchFamily="-124" charset="-128"/>
        </a:defRPr>
      </a:lvl6pPr>
      <a:lvl7pPr marL="685800" algn="l" rtl="0" fontAlgn="base">
        <a:spcBef>
          <a:spcPct val="0"/>
        </a:spcBef>
        <a:spcAft>
          <a:spcPct val="0"/>
        </a:spcAft>
        <a:defRPr sz="3300">
          <a:solidFill>
            <a:schemeClr val="tx2"/>
          </a:solidFill>
          <a:latin typeface="Arial" charset="0"/>
          <a:ea typeface="ＭＳ Ｐゴシック" pitchFamily="-124" charset="-128"/>
        </a:defRPr>
      </a:lvl7pPr>
      <a:lvl8pPr marL="1028700" algn="l" rtl="0" fontAlgn="base">
        <a:spcBef>
          <a:spcPct val="0"/>
        </a:spcBef>
        <a:spcAft>
          <a:spcPct val="0"/>
        </a:spcAft>
        <a:defRPr sz="3300">
          <a:solidFill>
            <a:schemeClr val="tx2"/>
          </a:solidFill>
          <a:latin typeface="Arial" charset="0"/>
          <a:ea typeface="ＭＳ Ｐゴシック" pitchFamily="-124" charset="-128"/>
        </a:defRPr>
      </a:lvl8pPr>
      <a:lvl9pPr marL="1371600" algn="l" rtl="0" fontAlgn="base">
        <a:spcBef>
          <a:spcPct val="0"/>
        </a:spcBef>
        <a:spcAft>
          <a:spcPct val="0"/>
        </a:spcAft>
        <a:defRPr sz="3300">
          <a:solidFill>
            <a:schemeClr val="tx2"/>
          </a:solidFill>
          <a:latin typeface="Arial" charset="0"/>
          <a:ea typeface="ＭＳ Ｐゴシック" pitchFamily="-124" charset="-128"/>
        </a:defRPr>
      </a:lvl9pPr>
    </p:titleStyle>
    <p:body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ea typeface="+mn-ea"/>
        </a:defRPr>
      </a:lvl2pPr>
      <a:lvl3pPr marL="857250" indent="-171450" algn="l" rtl="0" eaLnBrk="0" fontAlgn="base" hangingPunct="0">
        <a:spcBef>
          <a:spcPct val="20000"/>
        </a:spcBef>
        <a:spcAft>
          <a:spcPct val="0"/>
        </a:spcAft>
        <a:buChar char="•"/>
        <a:defRPr sz="15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5965743"/>
            <a:ext cx="12192000" cy="902208"/>
          </a:xfrm>
          <a:prstGeom prst="rect">
            <a:avLst/>
          </a:prstGeom>
        </p:spPr>
      </p:pic>
      <p:sp>
        <p:nvSpPr>
          <p:cNvPr id="1027" name="Rectangle 2"/>
          <p:cNvSpPr>
            <a:spLocks noGrp="1" noChangeArrowheads="1"/>
          </p:cNvSpPr>
          <p:nvPr>
            <p:ph type="title"/>
          </p:nvPr>
        </p:nvSpPr>
        <p:spPr bwMode="auto">
          <a:xfrm>
            <a:off x="914400" y="228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914400" y="1600200"/>
            <a:ext cx="10363200" cy="43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9652000" y="6500814"/>
            <a:ext cx="2540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extLst>
      <p:ext uri="{BB962C8B-B14F-4D97-AF65-F5344CB8AC3E}">
        <p14:creationId xmlns:p14="http://schemas.microsoft.com/office/powerpoint/2010/main" val="139382877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iming>
    <p:tnLst>
      <p:par>
        <p:cTn id="1" dur="indefinite" restart="never" nodeType="tmRoot"/>
      </p:par>
    </p:tnLst>
  </p:timing>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www.dmp.wa.gov.au/Documents/Safety/MSH_nDPM_FinalReport.pdf" TargetMode="External"/><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68.jpe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928821" y="1124744"/>
            <a:ext cx="8516762" cy="4896544"/>
          </a:xfrm>
        </p:spPr>
        <p:txBody>
          <a:bodyPr/>
          <a:lstStyle/>
          <a:p>
            <a:pPr lvl="0">
              <a:defRPr/>
            </a:pPr>
            <a:r>
              <a:rPr lang="en-AU" sz="2000" dirty="0"/>
              <a:t>This presentation is based on the content presented at the 2019 </a:t>
            </a:r>
            <a:r>
              <a:rPr lang="en-AU" sz="2000" dirty="0" smtClean="0"/>
              <a:t>Registered Managers Forum </a:t>
            </a:r>
            <a:r>
              <a:rPr lang="en-AU" sz="2000" dirty="0"/>
              <a:t>in </a:t>
            </a:r>
            <a:r>
              <a:rPr lang="en-AU" sz="2000" dirty="0" smtClean="0"/>
              <a:t>August </a:t>
            </a:r>
            <a:r>
              <a:rPr lang="en-AU" sz="2000" dirty="0"/>
              <a:t>2019.  </a:t>
            </a:r>
          </a:p>
          <a:p>
            <a:pPr>
              <a:defRPr/>
            </a:pPr>
            <a:r>
              <a:rPr lang="en-AU" sz="2000" dirty="0"/>
              <a:t>Department of Mines, Industry Regulation and Safety (DMIRS)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2019.</a:t>
            </a:r>
          </a:p>
          <a:p>
            <a:pPr>
              <a:defRPr/>
            </a:pPr>
            <a:r>
              <a:rPr lang="en-AU" altLang="en-US" sz="2000" dirty="0"/>
              <a:t>For resources, information or clarification, please contact: </a:t>
            </a:r>
            <a:r>
              <a:rPr lang="en-AU" altLang="en-US" sz="2000" b="1" dirty="0">
                <a:solidFill>
                  <a:srgbClr val="0000FF"/>
                </a:solidFill>
              </a:rPr>
              <a:t>SafetyComms@dmirs.wa.gov.au</a:t>
            </a:r>
            <a:r>
              <a:rPr lang="en-AU" altLang="en-US" sz="2000" b="1" dirty="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02701" y="305273"/>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1901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1511992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Title 1"/>
          <p:cNvSpPr>
            <a:spLocks noGrp="1"/>
          </p:cNvSpPr>
          <p:nvPr>
            <p:ph type="title"/>
          </p:nvPr>
        </p:nvSpPr>
        <p:spPr>
          <a:xfrm>
            <a:off x="852771" y="212299"/>
            <a:ext cx="10363200" cy="752128"/>
          </a:xfrm>
        </p:spPr>
        <p:txBody>
          <a:bodyPr/>
          <a:lstStyle/>
          <a:p>
            <a:r>
              <a:rPr lang="en-AU" sz="4000" dirty="0" smtClean="0"/>
              <a:t>M</a:t>
            </a:r>
            <a:r>
              <a:rPr lang="en-AU" dirty="0" smtClean="0"/>
              <a:t>odernised legislation</a:t>
            </a:r>
            <a:endParaRPr lang="en-AU" dirty="0"/>
          </a:p>
        </p:txBody>
      </p:sp>
      <p:sp>
        <p:nvSpPr>
          <p:cNvPr id="6" name="Rounded Rectangle 5"/>
          <p:cNvSpPr/>
          <p:nvPr/>
        </p:nvSpPr>
        <p:spPr bwMode="auto">
          <a:xfrm>
            <a:off x="914400" y="1064584"/>
            <a:ext cx="9448796" cy="1007524"/>
          </a:xfrm>
          <a:prstGeom prst="roundRect">
            <a:avLst/>
          </a:prstGeom>
          <a:noFill/>
          <a:ln w="38100" cap="flat" cmpd="sng" algn="ctr">
            <a:solidFill>
              <a:schemeClr val="accent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sp>
        <p:nvSpPr>
          <p:cNvPr id="8" name="Rectangle 7"/>
          <p:cNvSpPr/>
          <p:nvPr/>
        </p:nvSpPr>
        <p:spPr>
          <a:xfrm>
            <a:off x="1037658" y="1086625"/>
            <a:ext cx="890643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0000"/>
                </a:solidFill>
                <a:effectLst/>
                <a:uLnTx/>
                <a:uFillTx/>
                <a:latin typeface="Arial"/>
                <a:ea typeface="ＭＳ Ｐゴシック"/>
                <a:cs typeface="+mn-cs"/>
              </a:rPr>
              <a:t>Focus area: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Harmonised, amalgamated health and safety legislation covering general industry, mining, dangerous goods, petroleum, major hazard facilities and geothermal energy</a:t>
            </a:r>
            <a:endParaRPr kumimoji="0" lang="en-AU"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9940" y="240770"/>
            <a:ext cx="1828804" cy="1828804"/>
          </a:xfrm>
          <a:prstGeom prst="rect">
            <a:avLst/>
          </a:prstGeom>
        </p:spPr>
      </p:pic>
      <p:sp>
        <p:nvSpPr>
          <p:cNvPr id="10" name="TextBox 9"/>
          <p:cNvSpPr txBox="1"/>
          <p:nvPr/>
        </p:nvSpPr>
        <p:spPr>
          <a:xfrm>
            <a:off x="914399" y="2355011"/>
            <a:ext cx="10301571"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BBE0E3">
                    <a:lumMod val="50000"/>
                  </a:srgbClr>
                </a:solidFill>
                <a:effectLst/>
                <a:uLnTx/>
                <a:uFillTx/>
                <a:latin typeface="Arial"/>
                <a:ea typeface="ＭＳ Ｐゴシック"/>
                <a:cs typeface="+mn-cs"/>
              </a:rPr>
              <a:t>Update on progress: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a:ea typeface="ＭＳ Ｐゴシック"/>
                <a:cs typeface="+mn-cs"/>
              </a:rPr>
              <a:t>WHS regulations public comment to commence </a:t>
            </a: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soon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WHS regulations being developed separately for: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General industry – based on model WHS regulations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Mining – based on Core, national mine safety framework and MSIR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Petroleum – based on current sets of regulations.</a:t>
            </a:r>
            <a:endPar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833578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Title 1"/>
          <p:cNvSpPr>
            <a:spLocks noGrp="1"/>
          </p:cNvSpPr>
          <p:nvPr>
            <p:ph type="title"/>
          </p:nvPr>
        </p:nvSpPr>
        <p:spPr>
          <a:xfrm>
            <a:off x="852771" y="212299"/>
            <a:ext cx="10363200" cy="752128"/>
          </a:xfrm>
        </p:spPr>
        <p:txBody>
          <a:bodyPr/>
          <a:lstStyle/>
          <a:p>
            <a:r>
              <a:rPr lang="en-AU" sz="4000" dirty="0" smtClean="0"/>
              <a:t>S</a:t>
            </a:r>
            <a:r>
              <a:rPr lang="en-AU" dirty="0" smtClean="0"/>
              <a:t>afety Regulation System (SRS) enhancements</a:t>
            </a:r>
            <a:endParaRPr lang="en-AU" dirty="0"/>
          </a:p>
        </p:txBody>
      </p:sp>
      <p:sp>
        <p:nvSpPr>
          <p:cNvPr id="6" name="Rounded Rectangle 5"/>
          <p:cNvSpPr/>
          <p:nvPr/>
        </p:nvSpPr>
        <p:spPr bwMode="auto">
          <a:xfrm>
            <a:off x="914400" y="1064584"/>
            <a:ext cx="9448796" cy="738337"/>
          </a:xfrm>
          <a:prstGeom prst="roundRect">
            <a:avLst/>
          </a:prstGeom>
          <a:noFill/>
          <a:ln w="38100" cap="flat" cmpd="sng" algn="ctr">
            <a:solidFill>
              <a:schemeClr val="accent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sp>
        <p:nvSpPr>
          <p:cNvPr id="8" name="Rectangle 7"/>
          <p:cNvSpPr/>
          <p:nvPr/>
        </p:nvSpPr>
        <p:spPr>
          <a:xfrm>
            <a:off x="1037658" y="1086625"/>
            <a:ext cx="890643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0000"/>
                </a:solidFill>
                <a:effectLst/>
                <a:uLnTx/>
                <a:uFillTx/>
                <a:latin typeface="Arial"/>
                <a:ea typeface="ＭＳ Ｐゴシック"/>
                <a:cs typeface="+mn-cs"/>
              </a:rPr>
              <a:t>Focus area: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Fully integrated online systems that streamline administration and regulatory functions</a:t>
            </a:r>
            <a:endParaRPr kumimoji="0" lang="en-AU"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TextBox 9"/>
          <p:cNvSpPr txBox="1"/>
          <p:nvPr/>
        </p:nvSpPr>
        <p:spPr>
          <a:xfrm>
            <a:off x="914400" y="1785675"/>
            <a:ext cx="10239942"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BBE0E3">
                    <a:lumMod val="50000"/>
                  </a:srgbClr>
                </a:solidFill>
                <a:effectLst/>
                <a:uLnTx/>
                <a:uFillTx/>
                <a:latin typeface="Arial"/>
                <a:ea typeface="ＭＳ Ｐゴシック"/>
                <a:cs typeface="+mn-cs"/>
              </a:rPr>
              <a:t>Update on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a:ln>
                  <a:noFill/>
                </a:ln>
                <a:solidFill>
                  <a:srgbClr val="000000"/>
                </a:solidFill>
                <a:effectLst/>
                <a:uLnTx/>
                <a:uFillTx/>
                <a:latin typeface="Arial"/>
                <a:ea typeface="ＭＳ Ｐゴシック"/>
                <a:cs typeface="+mn-cs"/>
              </a:rPr>
              <a:t>SRS reporting for industry – planned roll-out Q3 2019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Provide reporting function in SRS to allow an overview of operational performance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Benchmarking across commodity (commodity data will be sanitised)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Will only be able to access for site where user has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rPr>
              <a:t>Exemptions – </a:t>
            </a:r>
            <a:r>
              <a:rPr kumimoji="0" lang="en-AU" sz="2400" b="0" i="1" u="none" strike="noStrike" kern="1200" cap="none" spc="0" normalizeH="0" baseline="0" noProof="0" dirty="0">
                <a:ln>
                  <a:noFill/>
                </a:ln>
                <a:solidFill>
                  <a:srgbClr val="000000"/>
                </a:solidFill>
                <a:effectLst/>
                <a:uLnTx/>
                <a:uFillTx/>
                <a:latin typeface="Arial"/>
                <a:ea typeface="ＭＳ Ｐゴシック"/>
                <a:cs typeface="+mn-cs"/>
              </a:rPr>
              <a:t>planned roll-out </a:t>
            </a:r>
            <a:r>
              <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rPr>
              <a:t>Q4 </a:t>
            </a:r>
            <a:r>
              <a:rPr kumimoji="0" lang="en-AU" sz="2400" b="0" i="1" u="none" strike="noStrike" kern="1200" cap="none" spc="0" normalizeH="0" baseline="0" noProof="0" dirty="0">
                <a:ln>
                  <a:noFill/>
                </a:ln>
                <a:solidFill>
                  <a:srgbClr val="000000"/>
                </a:solidFill>
                <a:effectLst/>
                <a:uLnTx/>
                <a:uFillTx/>
                <a:latin typeface="Arial"/>
                <a:ea typeface="ＭＳ Ｐゴシック"/>
                <a:cs typeface="+mn-cs"/>
              </a:rPr>
              <a:t>2019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Exemptions </a:t>
            </a: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and agreements will be applied for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online via SRS</a:t>
            </a:r>
            <a:endParaRPr kumimoji="0" lang="en-AU" sz="1800" b="0" i="0" u="none" strike="noStrike" kern="1200" cap="none" spc="0" normalizeH="0" baseline="0" noProof="0" dirty="0">
              <a:ln>
                <a:noFill/>
              </a:ln>
              <a:solidFill>
                <a:srgbClr val="000000"/>
              </a:solidFill>
              <a:effectLst/>
              <a:uLnTx/>
              <a:uFillTx/>
              <a:latin typeface="Arial"/>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Reminders on upcoming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expiry </a:t>
            </a: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or revocation will be notified electronically through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SRS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Exemptions </a:t>
            </a: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and agreements granted to individual sites will be viewable in SRS . This provides an electronic record.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As part of the project all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existing </a:t>
            </a: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current exemptions and agreements have been loaded into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SRS.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9940" y="250162"/>
            <a:ext cx="1828804" cy="1828804"/>
          </a:xfrm>
          <a:prstGeom prst="rect">
            <a:avLst/>
          </a:prstGeom>
        </p:spPr>
      </p:pic>
    </p:spTree>
    <p:extLst>
      <p:ext uri="{BB962C8B-B14F-4D97-AF65-F5344CB8AC3E}">
        <p14:creationId xmlns:p14="http://schemas.microsoft.com/office/powerpoint/2010/main" val="4064534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Title 1"/>
          <p:cNvSpPr>
            <a:spLocks noGrp="1"/>
          </p:cNvSpPr>
          <p:nvPr>
            <p:ph type="title"/>
          </p:nvPr>
        </p:nvSpPr>
        <p:spPr>
          <a:xfrm>
            <a:off x="852771" y="212299"/>
            <a:ext cx="10363200" cy="752128"/>
          </a:xfrm>
        </p:spPr>
        <p:txBody>
          <a:bodyPr/>
          <a:lstStyle/>
          <a:p>
            <a:r>
              <a:rPr lang="en-AU" sz="4000" dirty="0" smtClean="0"/>
              <a:t>E</a:t>
            </a:r>
            <a:r>
              <a:rPr lang="en-AU" dirty="0" smtClean="0"/>
              <a:t>mergency management</a:t>
            </a:r>
            <a:endParaRPr lang="en-AU" dirty="0"/>
          </a:p>
        </p:txBody>
      </p:sp>
      <p:sp>
        <p:nvSpPr>
          <p:cNvPr id="6" name="Rounded Rectangle 5"/>
          <p:cNvSpPr/>
          <p:nvPr/>
        </p:nvSpPr>
        <p:spPr bwMode="auto">
          <a:xfrm>
            <a:off x="914400" y="1064584"/>
            <a:ext cx="9448796" cy="738337"/>
          </a:xfrm>
          <a:prstGeom prst="roundRect">
            <a:avLst/>
          </a:prstGeom>
          <a:noFill/>
          <a:ln w="38100" cap="flat" cmpd="sng" algn="ctr">
            <a:solidFill>
              <a:schemeClr val="accent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sp>
        <p:nvSpPr>
          <p:cNvPr id="8" name="Rectangle 7"/>
          <p:cNvSpPr/>
          <p:nvPr/>
        </p:nvSpPr>
        <p:spPr>
          <a:xfrm>
            <a:off x="1037658" y="1077999"/>
            <a:ext cx="92022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0000"/>
                </a:solidFill>
                <a:effectLst/>
                <a:uLnTx/>
                <a:uFillTx/>
                <a:latin typeface="Arial"/>
                <a:ea typeface="ＭＳ Ｐゴシック"/>
                <a:cs typeface="+mn-cs"/>
              </a:rPr>
              <a:t>Focus area: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Improved emergency preparedness and safe systems for those working away from readily accessible infrastructure and support services</a:t>
            </a:r>
          </a:p>
        </p:txBody>
      </p:sp>
      <p:sp>
        <p:nvSpPr>
          <p:cNvPr id="10" name="TextBox 9"/>
          <p:cNvSpPr txBox="1"/>
          <p:nvPr/>
        </p:nvSpPr>
        <p:spPr>
          <a:xfrm>
            <a:off x="914399" y="2355011"/>
            <a:ext cx="11067691"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BBE0E3">
                    <a:lumMod val="50000"/>
                  </a:srgbClr>
                </a:solidFill>
                <a:effectLst/>
                <a:uLnTx/>
                <a:uFillTx/>
                <a:latin typeface="Arial"/>
                <a:ea typeface="ＭＳ Ｐゴシック"/>
                <a:cs typeface="+mn-cs"/>
              </a:rPr>
              <a:t>Update on progress:</a:t>
            </a:r>
            <a:endPar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rPr>
              <a:t>Support emergency response competition (ERC) events in to promote emergency response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Sponsored both surface and underground ERC Kalgoorlie this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Booth at Perth MERC event in November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DMIRS Inspectors involved in judging scenarios at all events.</a:t>
            </a: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239940" y="244386"/>
            <a:ext cx="1828804" cy="182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321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Title 1"/>
          <p:cNvSpPr>
            <a:spLocks noGrp="1"/>
          </p:cNvSpPr>
          <p:nvPr>
            <p:ph type="title"/>
          </p:nvPr>
        </p:nvSpPr>
        <p:spPr>
          <a:xfrm>
            <a:off x="852771" y="212299"/>
            <a:ext cx="10363200" cy="752128"/>
          </a:xfrm>
        </p:spPr>
        <p:txBody>
          <a:bodyPr/>
          <a:lstStyle/>
          <a:p>
            <a:r>
              <a:rPr lang="en-AU" sz="4000" dirty="0" smtClean="0"/>
              <a:t>H</a:t>
            </a:r>
            <a:r>
              <a:rPr lang="en-AU" dirty="0" smtClean="0"/>
              <a:t>uman and organisational factors</a:t>
            </a:r>
            <a:endParaRPr lang="en-AU" dirty="0"/>
          </a:p>
        </p:txBody>
      </p:sp>
      <p:sp>
        <p:nvSpPr>
          <p:cNvPr id="6" name="Rounded Rectangle 5"/>
          <p:cNvSpPr/>
          <p:nvPr/>
        </p:nvSpPr>
        <p:spPr bwMode="auto">
          <a:xfrm>
            <a:off x="914400" y="1064584"/>
            <a:ext cx="9448796" cy="738337"/>
          </a:xfrm>
          <a:prstGeom prst="roundRect">
            <a:avLst/>
          </a:prstGeom>
          <a:noFill/>
          <a:ln w="38100" cap="flat" cmpd="sng" algn="ctr">
            <a:solidFill>
              <a:schemeClr val="accent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sp>
        <p:nvSpPr>
          <p:cNvPr id="8" name="Rectangle 7"/>
          <p:cNvSpPr/>
          <p:nvPr/>
        </p:nvSpPr>
        <p:spPr>
          <a:xfrm>
            <a:off x="1037658" y="1086625"/>
            <a:ext cx="890643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0000"/>
                </a:solidFill>
                <a:effectLst/>
                <a:uLnTx/>
                <a:uFillTx/>
                <a:latin typeface="Arial"/>
                <a:ea typeface="ＭＳ Ｐゴシック"/>
                <a:cs typeface="+mn-cs"/>
              </a:rPr>
              <a:t>Focus area: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Industry understand human and organisational factors (HOF) principles and apply to safety and health management</a:t>
            </a:r>
            <a:endParaRPr kumimoji="0" lang="en-AU"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TextBox 9"/>
          <p:cNvSpPr txBox="1"/>
          <p:nvPr/>
        </p:nvSpPr>
        <p:spPr>
          <a:xfrm>
            <a:off x="914400" y="2355011"/>
            <a:ext cx="10239942"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BBE0E3">
                    <a:lumMod val="50000"/>
                  </a:srgbClr>
                </a:solidFill>
                <a:effectLst/>
                <a:uLnTx/>
                <a:uFillTx/>
                <a:latin typeface="Arial"/>
                <a:ea typeface="ＭＳ Ｐゴシック"/>
                <a:cs typeface="+mn-cs"/>
              </a:rPr>
              <a:t>Update on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a:ln>
                  <a:noFill/>
                </a:ln>
                <a:solidFill>
                  <a:srgbClr val="000000"/>
                </a:solidFill>
                <a:effectLst/>
                <a:uLnTx/>
                <a:uFillTx/>
                <a:latin typeface="Arial"/>
                <a:ea typeface="ＭＳ Ｐゴシック"/>
                <a:cs typeface="+mn-cs"/>
              </a:rPr>
              <a:t>Develop and promote guidance materials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a:ea typeface="ＭＳ Ｐゴシック"/>
                <a:cs typeface="+mn-cs"/>
              </a:rPr>
              <a:t>Online content due for completion </a:t>
            </a: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Q4 2019.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a:ln>
                  <a:noFill/>
                </a:ln>
                <a:solidFill>
                  <a:srgbClr val="000000"/>
                </a:solidFill>
                <a:effectLst/>
                <a:uLnTx/>
                <a:uFillTx/>
                <a:latin typeface="Arial"/>
                <a:ea typeface="ＭＳ Ｐゴシック"/>
                <a:cs typeface="+mn-cs"/>
              </a:rPr>
              <a:t>Training of Inspectors </a:t>
            </a:r>
            <a:r>
              <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rPr>
              <a:t>undertaken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2 day awareness program - completed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Four inspectors completed specialist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1"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9940" y="250162"/>
            <a:ext cx="1828804" cy="1828804"/>
          </a:xfrm>
          <a:prstGeom prst="rect">
            <a:avLst/>
          </a:prstGeom>
        </p:spPr>
      </p:pic>
    </p:spTree>
    <p:extLst>
      <p:ext uri="{BB962C8B-B14F-4D97-AF65-F5344CB8AC3E}">
        <p14:creationId xmlns:p14="http://schemas.microsoft.com/office/powerpoint/2010/main" val="3519255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Title 1"/>
          <p:cNvSpPr>
            <a:spLocks noGrp="1"/>
          </p:cNvSpPr>
          <p:nvPr>
            <p:ph type="title"/>
          </p:nvPr>
        </p:nvSpPr>
        <p:spPr>
          <a:xfrm>
            <a:off x="852771" y="212299"/>
            <a:ext cx="10363200" cy="752128"/>
          </a:xfrm>
        </p:spPr>
        <p:txBody>
          <a:bodyPr/>
          <a:lstStyle/>
          <a:p>
            <a:r>
              <a:rPr lang="en-AU" sz="4000" dirty="0" smtClean="0"/>
              <a:t>M</a:t>
            </a:r>
            <a:r>
              <a:rPr lang="en-AU" dirty="0" smtClean="0"/>
              <a:t>ental health and wellbeing</a:t>
            </a:r>
            <a:endParaRPr lang="en-AU" dirty="0"/>
          </a:p>
        </p:txBody>
      </p:sp>
      <p:sp>
        <p:nvSpPr>
          <p:cNvPr id="6" name="Rounded Rectangle 5"/>
          <p:cNvSpPr/>
          <p:nvPr/>
        </p:nvSpPr>
        <p:spPr bwMode="auto">
          <a:xfrm>
            <a:off x="914400" y="1064584"/>
            <a:ext cx="9448796" cy="738337"/>
          </a:xfrm>
          <a:prstGeom prst="roundRect">
            <a:avLst/>
          </a:prstGeom>
          <a:noFill/>
          <a:ln w="38100" cap="flat" cmpd="sng" algn="ctr">
            <a:solidFill>
              <a:schemeClr val="accent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sp>
        <p:nvSpPr>
          <p:cNvPr id="8" name="Rectangle 7"/>
          <p:cNvSpPr/>
          <p:nvPr/>
        </p:nvSpPr>
        <p:spPr>
          <a:xfrm>
            <a:off x="1037658" y="1190137"/>
            <a:ext cx="890643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0000"/>
                </a:solidFill>
                <a:effectLst/>
                <a:uLnTx/>
                <a:uFillTx/>
                <a:latin typeface="Arial"/>
                <a:ea typeface="ＭＳ Ｐゴシック"/>
                <a:cs typeface="+mn-cs"/>
              </a:rPr>
              <a:t>Focus area: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Improved workplace mental health and wellbeing in the resources sector</a:t>
            </a:r>
            <a:endParaRPr kumimoji="0" lang="en-AU"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TextBox 9"/>
          <p:cNvSpPr txBox="1"/>
          <p:nvPr/>
        </p:nvSpPr>
        <p:spPr>
          <a:xfrm>
            <a:off x="914399" y="2355011"/>
            <a:ext cx="11067691"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BBE0E3">
                    <a:lumMod val="50000"/>
                  </a:srgbClr>
                </a:solidFill>
                <a:effectLst/>
                <a:uLnTx/>
                <a:uFillTx/>
                <a:latin typeface="Arial"/>
                <a:ea typeface="ＭＳ Ｐゴシック"/>
                <a:cs typeface="+mn-cs"/>
              </a:rPr>
              <a:t>Update on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BBE0E3">
                  <a:lumMod val="50000"/>
                </a:srgbClr>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rPr>
              <a:t>Code of practice – released this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Mentally healthy workplaces for fly-in fly-out (FIFO) </a:t>
            </a:r>
            <a:b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b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workers in the resources and construction sectors</a:t>
            </a:r>
            <a:endParaRPr kumimoji="0" lang="en-AU" sz="2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smtClean="0">
              <a:ln>
                <a:noFill/>
              </a:ln>
              <a:solidFill>
                <a:srgbClr val="BBE0E3">
                  <a:lumMod val="50000"/>
                </a:srgbClr>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a:ln>
                  <a:noFill/>
                </a:ln>
                <a:solidFill>
                  <a:srgbClr val="000000"/>
                </a:solidFill>
                <a:effectLst/>
                <a:uLnTx/>
                <a:uFillTx/>
                <a:latin typeface="Arial"/>
                <a:ea typeface="ＭＳ Ｐゴシック"/>
                <a:cs typeface="+mn-cs"/>
              </a:rPr>
              <a:t>Develop guidance to support code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a:ea typeface="ＭＳ Ｐゴシック"/>
                <a:cs typeface="+mn-cs"/>
              </a:rPr>
              <a:t>Development of Mentally Healthy Workplaces video suite </a:t>
            </a: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
            </a:r>
            <a:b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b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underway</a:t>
            </a:r>
            <a:endParaRPr kumimoji="0" lang="en-AU" sz="2000" b="0" i="0" u="none" strike="noStrike" kern="1200" cap="none" spc="0" normalizeH="0" baseline="0" noProof="0" dirty="0">
              <a:ln>
                <a:noFill/>
              </a:ln>
              <a:solidFill>
                <a:srgbClr val="000000"/>
              </a:solidFill>
              <a:effectLst/>
              <a:uLnTx/>
              <a:uFillTx/>
              <a:latin typeface="Arial"/>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Official launch to industry – Q4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9940" y="250162"/>
            <a:ext cx="1828804" cy="1828804"/>
          </a:xfrm>
          <a:prstGeom prst="rect">
            <a:avLst/>
          </a:prstGeom>
        </p:spPr>
      </p:pic>
      <p:pic>
        <p:nvPicPr>
          <p:cNvPr id="5" name="Picture 4"/>
          <p:cNvPicPr>
            <a:picLocks noChangeAspect="1"/>
          </p:cNvPicPr>
          <p:nvPr/>
        </p:nvPicPr>
        <p:blipFill>
          <a:blip r:embed="rId4"/>
          <a:stretch>
            <a:fillRect/>
          </a:stretch>
        </p:blipFill>
        <p:spPr>
          <a:xfrm rot="1155942">
            <a:off x="9057050" y="2301654"/>
            <a:ext cx="2452940" cy="34835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5247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Title 1"/>
          <p:cNvSpPr>
            <a:spLocks noGrp="1"/>
          </p:cNvSpPr>
          <p:nvPr>
            <p:ph type="title"/>
          </p:nvPr>
        </p:nvSpPr>
        <p:spPr>
          <a:xfrm>
            <a:off x="852771" y="212299"/>
            <a:ext cx="10363200" cy="752128"/>
          </a:xfrm>
        </p:spPr>
        <p:txBody>
          <a:bodyPr/>
          <a:lstStyle/>
          <a:p>
            <a:r>
              <a:rPr lang="en-AU" sz="4000" dirty="0" smtClean="0"/>
              <a:t>H</a:t>
            </a:r>
            <a:r>
              <a:rPr lang="en-AU" dirty="0" smtClean="0"/>
              <a:t>ealth and hygiene</a:t>
            </a:r>
            <a:endParaRPr lang="en-AU" dirty="0"/>
          </a:p>
        </p:txBody>
      </p:sp>
      <p:sp>
        <p:nvSpPr>
          <p:cNvPr id="6" name="Rounded Rectangle 5"/>
          <p:cNvSpPr/>
          <p:nvPr/>
        </p:nvSpPr>
        <p:spPr bwMode="auto">
          <a:xfrm>
            <a:off x="914400" y="1064584"/>
            <a:ext cx="9448796" cy="738337"/>
          </a:xfrm>
          <a:prstGeom prst="roundRect">
            <a:avLst/>
          </a:prstGeom>
          <a:noFill/>
          <a:ln w="38100" cap="flat" cmpd="sng" algn="ctr">
            <a:solidFill>
              <a:schemeClr val="accent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sp>
        <p:nvSpPr>
          <p:cNvPr id="8" name="Rectangle 7"/>
          <p:cNvSpPr/>
          <p:nvPr/>
        </p:nvSpPr>
        <p:spPr>
          <a:xfrm>
            <a:off x="1037658" y="1077999"/>
            <a:ext cx="920228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0000"/>
                </a:solidFill>
                <a:effectLst/>
                <a:uLnTx/>
                <a:uFillTx/>
                <a:latin typeface="Arial"/>
                <a:ea typeface="ＭＳ Ｐゴシック"/>
                <a:cs typeface="+mn-cs"/>
              </a:rPr>
              <a:t>Focus area: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Increased attention on chronic exposure to agents that lead to adverse impacts upon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 </a:t>
            </a:r>
          </a:p>
        </p:txBody>
      </p:sp>
      <p:sp>
        <p:nvSpPr>
          <p:cNvPr id="10" name="TextBox 9"/>
          <p:cNvSpPr txBox="1"/>
          <p:nvPr/>
        </p:nvSpPr>
        <p:spPr>
          <a:xfrm>
            <a:off x="884973" y="1849397"/>
            <a:ext cx="1106769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BBE0E3">
                    <a:lumMod val="50000"/>
                  </a:srgbClr>
                </a:solidFill>
                <a:effectLst/>
                <a:uLnTx/>
                <a:uFillTx/>
                <a:latin typeface="Arial"/>
                <a:ea typeface="ＭＳ Ｐゴシック"/>
                <a:cs typeface="+mn-cs"/>
              </a:rPr>
              <a:t>Update on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srgbClr val="000000"/>
                </a:solidFill>
                <a:effectLst/>
                <a:uLnTx/>
                <a:uFillTx/>
                <a:latin typeface="Arial"/>
                <a:ea typeface="ＭＳ Ｐゴシック"/>
                <a:cs typeface="+mn-cs"/>
              </a:rPr>
              <a:t>Coordinate and fund research into Nano diesel particulate matter (nDPM) behaviour, health impacts and control measures required</a:t>
            </a:r>
            <a:endParaRPr kumimoji="0" lang="it-IT" sz="2400" b="0" i="1" u="none" strike="noStrike" kern="1200" cap="none" spc="0" normalizeH="0" baseline="0" noProof="0" dirty="0">
              <a:ln>
                <a:noFill/>
              </a:ln>
              <a:solidFill>
                <a:srgbClr val="000000"/>
              </a:solidFill>
              <a:effectLst/>
              <a:uLnTx/>
              <a:uFillTx/>
              <a:latin typeface="Arial"/>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nDPM – Project undertaken at Sunrise Dam mine in Oct 2017</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hlinkClick r:id="rId3"/>
              </a:rPr>
              <a:t>Research report released 29 July 2019</a:t>
            </a:r>
            <a:endPar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nDPM information session held 29 July 2019 – toolbox presentations available online</a:t>
            </a:r>
            <a:endParaRPr kumimoji="0" lang="en-AU" sz="1800" b="0" i="0" u="none" strike="noStrike" kern="1200" cap="none" spc="0" normalizeH="0" baseline="0" noProof="0" dirty="0">
              <a:ln>
                <a:noFill/>
              </a:ln>
              <a:solidFill>
                <a:srgbClr val="000000"/>
              </a:solidFill>
              <a:effectLst/>
              <a:uLnTx/>
              <a:uFillTx/>
              <a:latin typeface="Arial"/>
              <a:ea typeface="ＭＳ Ｐゴシック"/>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Presentations at AUSIMM </a:t>
            </a:r>
            <a:r>
              <a:rPr kumimoji="0" lang="en-AU" sz="1800" b="0" i="0" u="none" strike="noStrike" kern="1200" cap="none" spc="0" normalizeH="0" baseline="0" noProof="0" dirty="0" err="1" smtClean="0">
                <a:ln>
                  <a:noFill/>
                </a:ln>
                <a:solidFill>
                  <a:srgbClr val="000000"/>
                </a:solidFill>
                <a:effectLst/>
                <a:uLnTx/>
                <a:uFillTx/>
                <a:latin typeface="Arial"/>
                <a:ea typeface="ＭＳ Ｐゴシック"/>
                <a:cs typeface="+mn-cs"/>
              </a:rPr>
              <a:t>MineVent</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 2019 conference.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smtClean="0">
                <a:ln>
                  <a:noFill/>
                </a:ln>
                <a:solidFill>
                  <a:srgbClr val="000000"/>
                </a:solidFill>
                <a:effectLst/>
                <a:uLnTx/>
                <a:uFillTx/>
                <a:latin typeface="Arial"/>
                <a:ea typeface="ＭＳ Ｐゴシック"/>
                <a:cs typeface="+mn-cs"/>
              </a:rPr>
              <a:t>Industry forum</a:t>
            </a:r>
            <a:endParaRPr kumimoji="0" lang="it-IT" sz="2000" b="0" i="1" u="none" strike="noStrike" kern="1200" cap="none" spc="0" normalizeH="0" baseline="0" noProof="0" dirty="0">
              <a:ln>
                <a:noFill/>
              </a:ln>
              <a:solidFill>
                <a:srgbClr val="000000"/>
              </a:solidFill>
              <a:effectLst/>
              <a:uLnTx/>
              <a:uFillTx/>
              <a:latin typeface="Arial"/>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Health and Hygiene Forum held 24 June 2019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Toolbox presentations available online.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1" u="none" strike="noStrike" kern="1200" cap="none" spc="0" normalizeH="0" baseline="0" noProof="0" dirty="0">
                <a:ln>
                  <a:noFill/>
                </a:ln>
                <a:solidFill>
                  <a:srgbClr val="000000"/>
                </a:solidFill>
                <a:effectLst/>
                <a:uLnTx/>
                <a:uFillTx/>
                <a:latin typeface="Arial"/>
                <a:ea typeface="ＭＳ Ｐゴシック"/>
                <a:cs typeface="+mn-cs"/>
              </a:rPr>
              <a:t>Monitoring of noise exposures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Preliminary evaluations of compliance with noise exposures and wearing of hearing protection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completed. </a:t>
            </a:r>
            <a:endParaRPr kumimoji="0" lang="en-AU"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9940" y="244386"/>
            <a:ext cx="1828804" cy="1828804"/>
          </a:xfrm>
          <a:prstGeom prst="rect">
            <a:avLst/>
          </a:prstGeom>
        </p:spPr>
      </p:pic>
    </p:spTree>
    <p:extLst>
      <p:ext uri="{BB962C8B-B14F-4D97-AF65-F5344CB8AC3E}">
        <p14:creationId xmlns:p14="http://schemas.microsoft.com/office/powerpoint/2010/main" val="2173329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Title 1"/>
          <p:cNvSpPr>
            <a:spLocks noGrp="1"/>
          </p:cNvSpPr>
          <p:nvPr>
            <p:ph type="title"/>
          </p:nvPr>
        </p:nvSpPr>
        <p:spPr>
          <a:xfrm>
            <a:off x="852771" y="212299"/>
            <a:ext cx="10363200" cy="752128"/>
          </a:xfrm>
        </p:spPr>
        <p:txBody>
          <a:bodyPr/>
          <a:lstStyle/>
          <a:p>
            <a:r>
              <a:rPr lang="en-AU" sz="4000" dirty="0" smtClean="0"/>
              <a:t>G</a:t>
            </a:r>
            <a:r>
              <a:rPr lang="en-AU" dirty="0" smtClean="0"/>
              <a:t>round control</a:t>
            </a:r>
            <a:endParaRPr lang="en-AU" dirty="0"/>
          </a:p>
        </p:txBody>
      </p:sp>
      <p:sp>
        <p:nvSpPr>
          <p:cNvPr id="6" name="Rounded Rectangle 5"/>
          <p:cNvSpPr/>
          <p:nvPr/>
        </p:nvSpPr>
        <p:spPr bwMode="auto">
          <a:xfrm>
            <a:off x="914400" y="1064584"/>
            <a:ext cx="9448796" cy="738337"/>
          </a:xfrm>
          <a:prstGeom prst="roundRect">
            <a:avLst/>
          </a:prstGeom>
          <a:noFill/>
          <a:ln w="38100" cap="flat" cmpd="sng" algn="ctr">
            <a:solidFill>
              <a:schemeClr val="accent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sp>
        <p:nvSpPr>
          <p:cNvPr id="8" name="Rectangle 7"/>
          <p:cNvSpPr/>
          <p:nvPr/>
        </p:nvSpPr>
        <p:spPr>
          <a:xfrm>
            <a:off x="1037658" y="1198763"/>
            <a:ext cx="920228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0000"/>
                </a:solidFill>
                <a:effectLst/>
                <a:uLnTx/>
                <a:uFillTx/>
                <a:latin typeface="Arial"/>
                <a:ea typeface="ＭＳ Ｐゴシック"/>
                <a:cs typeface="+mn-cs"/>
              </a:rPr>
              <a:t>Focus area: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Improved ground control management</a:t>
            </a:r>
          </a:p>
        </p:txBody>
      </p:sp>
      <p:sp>
        <p:nvSpPr>
          <p:cNvPr id="10" name="TextBox 9"/>
          <p:cNvSpPr txBox="1"/>
          <p:nvPr/>
        </p:nvSpPr>
        <p:spPr>
          <a:xfrm>
            <a:off x="914400" y="2355011"/>
            <a:ext cx="979098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BBE0E3">
                    <a:lumMod val="50000"/>
                  </a:srgbClr>
                </a:solidFill>
                <a:effectLst/>
                <a:uLnTx/>
                <a:uFillTx/>
                <a:latin typeface="Arial"/>
                <a:ea typeface="ＭＳ Ｐゴシック"/>
                <a:cs typeface="+mn-cs"/>
              </a:rPr>
              <a:t>Update on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rPr>
              <a:t>Develop and publish guidance to improve ground </a:t>
            </a:r>
            <a:br>
              <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rPr>
            </a:br>
            <a:r>
              <a:rPr kumimoji="0" lang="en-AU" sz="2400" b="0" i="1" u="none" strike="noStrike" kern="1200" cap="none" spc="0" normalizeH="0" baseline="0" noProof="0" dirty="0" smtClean="0">
                <a:ln>
                  <a:noFill/>
                </a:ln>
                <a:solidFill>
                  <a:srgbClr val="000000"/>
                </a:solidFill>
                <a:effectLst/>
                <a:uLnTx/>
                <a:uFillTx/>
                <a:latin typeface="Arial"/>
                <a:ea typeface="ＭＳ Ｐゴシック"/>
                <a:cs typeface="+mn-cs"/>
              </a:rPr>
              <a:t>control management at mines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Arial"/>
                <a:ea typeface="ＭＳ Ｐゴシック"/>
                <a:cs typeface="+mn-cs"/>
              </a:rPr>
              <a:t>C</a:t>
            </a:r>
            <a:r>
              <a:rPr kumimoji="0" lang="en-AU" sz="2000" b="0" i="0" u="none" strike="noStrike" kern="1200" cap="none" spc="0" normalizeH="0" baseline="0" noProof="0" dirty="0" smtClean="0">
                <a:ln>
                  <a:noFill/>
                </a:ln>
                <a:solidFill>
                  <a:srgbClr val="000000"/>
                </a:solidFill>
                <a:effectLst/>
                <a:uLnTx/>
                <a:uFillTx/>
                <a:latin typeface="Arial"/>
                <a:ea typeface="ＭＳ Ｐゴシック"/>
                <a:cs typeface="+mn-cs"/>
              </a:rPr>
              <a:t>ode of practice and guideline to be released shortly.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239939" y="244386"/>
            <a:ext cx="1831857" cy="182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rot="406857">
            <a:off x="8159624" y="2105277"/>
            <a:ext cx="2737174" cy="3671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4596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What you told us last year…</a:t>
            </a:r>
            <a:endParaRPr lang="en-AU" dirty="0"/>
          </a:p>
        </p:txBody>
      </p:sp>
      <p:pic>
        <p:nvPicPr>
          <p:cNvPr id="6" name="Content Placeholder 5"/>
          <p:cNvPicPr>
            <a:picLocks noGrp="1" noChangeAspect="1"/>
          </p:cNvPicPr>
          <p:nvPr>
            <p:ph idx="1"/>
          </p:nvPr>
        </p:nvPicPr>
        <p:blipFill>
          <a:blip r:embed="rId3"/>
          <a:stretch>
            <a:fillRect/>
          </a:stretch>
        </p:blipFill>
        <p:spPr>
          <a:xfrm>
            <a:off x="1984505" y="1600200"/>
            <a:ext cx="8222989" cy="4357688"/>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93E5DF-A899-468D-9298-EECA3D13A54B}" type="slidenum">
              <a:rPr kumimoji="0" lang="en-US" sz="105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05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590583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WA Mining </a:t>
            </a:r>
            <a:r>
              <a:rPr lang="en-AU" dirty="0" smtClean="0"/>
              <a:t>Safety statistics </a:t>
            </a:r>
            <a:r>
              <a:rPr lang="en-AU" dirty="0"/>
              <a:t>–</a:t>
            </a:r>
            <a:r>
              <a:rPr lang="en-AU" dirty="0" smtClean="0"/>
              <a:t> 2018/19 injury statistics by area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5" name="Picture 4"/>
          <p:cNvPicPr>
            <a:picLocks noChangeAspect="1"/>
          </p:cNvPicPr>
          <p:nvPr/>
        </p:nvPicPr>
        <p:blipFill>
          <a:blip r:embed="rId3"/>
          <a:stretch>
            <a:fillRect/>
          </a:stretch>
        </p:blipFill>
        <p:spPr>
          <a:xfrm>
            <a:off x="947737" y="1957387"/>
            <a:ext cx="10296525" cy="2943225"/>
          </a:xfrm>
          <a:prstGeom prst="rect">
            <a:avLst/>
          </a:prstGeom>
        </p:spPr>
      </p:pic>
    </p:spTree>
    <p:extLst>
      <p:ext uri="{BB962C8B-B14F-4D97-AF65-F5344CB8AC3E}">
        <p14:creationId xmlns:p14="http://schemas.microsoft.com/office/powerpoint/2010/main" val="947635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WA Mining Safety statistics – </a:t>
            </a:r>
            <a:r>
              <a:rPr lang="en-AU" dirty="0" smtClean="0"/>
              <a:t>Fatalities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5" name="Content Placeholder 4"/>
          <p:cNvPicPr>
            <a:picLocks noGrp="1" noChangeAspect="1"/>
          </p:cNvPicPr>
          <p:nvPr>
            <p:ph idx="1"/>
          </p:nvPr>
        </p:nvPicPr>
        <p:blipFill>
          <a:blip r:embed="rId3"/>
          <a:stretch>
            <a:fillRect/>
          </a:stretch>
        </p:blipFill>
        <p:spPr>
          <a:xfrm>
            <a:off x="2038857" y="1769520"/>
            <a:ext cx="8114286" cy="4019048"/>
          </a:xfrm>
          <a:prstGeom prst="rect">
            <a:avLst/>
          </a:prstGeom>
        </p:spPr>
      </p:pic>
    </p:spTree>
    <p:extLst>
      <p:ext uri="{BB962C8B-B14F-4D97-AF65-F5344CB8AC3E}">
        <p14:creationId xmlns:p14="http://schemas.microsoft.com/office/powerpoint/2010/main" val="3660707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99456" y="692696"/>
            <a:ext cx="1152128" cy="216024"/>
          </a:xfrm>
          <a:prstGeom prst="rect">
            <a:avLst/>
          </a:prstGeom>
          <a:solidFill>
            <a:srgbClr val="117D7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4160" y="1783080"/>
            <a:ext cx="6583680" cy="3291840"/>
          </a:xfrm>
          <a:prstGeom prst="rect">
            <a:avLst/>
          </a:prstGeom>
        </p:spPr>
      </p:pic>
    </p:spTree>
    <p:extLst>
      <p:ext uri="{BB962C8B-B14F-4D97-AF65-F5344CB8AC3E}">
        <p14:creationId xmlns:p14="http://schemas.microsoft.com/office/powerpoint/2010/main" val="3332306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WA Mining </a:t>
            </a:r>
            <a:r>
              <a:rPr lang="en-AU" dirty="0" smtClean="0"/>
              <a:t>safety statistics – Fatalities by type of accident</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
        <p:nvSpPr>
          <p:cNvPr id="3" name="TextBox 2"/>
          <p:cNvSpPr txBox="1"/>
          <p:nvPr/>
        </p:nvSpPr>
        <p:spPr>
          <a:xfrm>
            <a:off x="4727848" y="5422774"/>
            <a:ext cx="244827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smtClean="0">
                <a:ln>
                  <a:noFill/>
                </a:ln>
                <a:solidFill>
                  <a:srgbClr val="000000"/>
                </a:solidFill>
                <a:effectLst/>
                <a:uLnTx/>
                <a:uFillTx/>
                <a:latin typeface="Arial" charset="0"/>
                <a:ea typeface="ＭＳ Ｐゴシック" pitchFamily="-124" charset="-128"/>
                <a:cs typeface="+mn-cs"/>
              </a:rPr>
              <a:t>2013-14 to 2018-19</a:t>
            </a:r>
            <a:endParaRPr kumimoji="0" lang="en-AU" sz="1800" b="0"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pic>
        <p:nvPicPr>
          <p:cNvPr id="9" name="Content Placeholder 8"/>
          <p:cNvPicPr>
            <a:picLocks noGrp="1" noChangeAspect="1"/>
          </p:cNvPicPr>
          <p:nvPr>
            <p:ph idx="1"/>
          </p:nvPr>
        </p:nvPicPr>
        <p:blipFill>
          <a:blip r:embed="rId3"/>
          <a:stretch>
            <a:fillRect/>
          </a:stretch>
        </p:blipFill>
        <p:spPr>
          <a:xfrm>
            <a:off x="2931130" y="1556792"/>
            <a:ext cx="6329739" cy="3764529"/>
          </a:xfrm>
          <a:prstGeom prst="rect">
            <a:avLst/>
          </a:prstGeom>
        </p:spPr>
      </p:pic>
    </p:spTree>
    <p:extLst>
      <p:ext uri="{BB962C8B-B14F-4D97-AF65-F5344CB8AC3E}">
        <p14:creationId xmlns:p14="http://schemas.microsoft.com/office/powerpoint/2010/main" val="4108477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WA Mining Safety statistics – </a:t>
            </a:r>
            <a:r>
              <a:rPr lang="en-AU" dirty="0" smtClean="0"/>
              <a:t>Serious injuries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graphicFrame>
        <p:nvGraphicFramePr>
          <p:cNvPr id="5" name="Content Placeholder 4"/>
          <p:cNvGraphicFramePr>
            <a:graphicFrameLocks noGrp="1"/>
          </p:cNvGraphicFramePr>
          <p:nvPr>
            <p:ph idx="1"/>
            <p:extLst/>
          </p:nvPr>
        </p:nvGraphicFramePr>
        <p:xfrm>
          <a:off x="914400" y="1600200"/>
          <a:ext cx="10363200" cy="43576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8843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WA Mining Safety statistics – 2018/19 </a:t>
            </a:r>
            <a:r>
              <a:rPr lang="en-AU" dirty="0" smtClean="0"/>
              <a:t>Amputations, fractures and crushing (AFC) injuries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graphicFrame>
        <p:nvGraphicFramePr>
          <p:cNvPr id="6" name="Content Placeholder 5"/>
          <p:cNvGraphicFramePr>
            <a:graphicFrameLocks noGrp="1"/>
          </p:cNvGraphicFramePr>
          <p:nvPr>
            <p:ph idx="1"/>
            <p:extLst/>
          </p:nvPr>
        </p:nvGraphicFramePr>
        <p:xfrm>
          <a:off x="767408" y="1844825"/>
          <a:ext cx="5832648" cy="33348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6528048" y="1844825"/>
          <a:ext cx="5184576" cy="345638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767408" y="1755724"/>
            <a:ext cx="10945216" cy="329320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4000" b="0" i="0" u="none" strike="noStrike" kern="1200" cap="none" spc="0" normalizeH="0" baseline="0" noProof="0" dirty="0" smtClean="0">
              <a:ln>
                <a:noFill/>
              </a:ln>
              <a:solidFill>
                <a:srgbClr val="A02A1D"/>
              </a:solidFill>
              <a:effectLst/>
              <a:uLnTx/>
              <a:uFillTx/>
              <a:latin typeface="Arial"/>
              <a:ea typeface="ＭＳ Ｐゴシック"/>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4000" b="0" i="0" u="none" strike="noStrike" kern="1200" cap="none" spc="0" normalizeH="0" baseline="0" noProof="0" dirty="0">
              <a:ln>
                <a:noFill/>
              </a:ln>
              <a:solidFill>
                <a:srgbClr val="A02A1D"/>
              </a:solidFill>
              <a:effectLst/>
              <a:uLnTx/>
              <a:uFillTx/>
              <a:latin typeface="Arial"/>
              <a:ea typeface="ＭＳ Ｐゴシック"/>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4000" b="0" i="0" u="none" strike="noStrike" kern="1200" cap="none" spc="0" normalizeH="0" baseline="0" noProof="0" dirty="0" smtClean="0">
                <a:ln>
                  <a:noFill/>
                </a:ln>
                <a:solidFill>
                  <a:srgbClr val="A02A1D"/>
                </a:solidFill>
                <a:effectLst/>
                <a:uLnTx/>
                <a:uFillTx/>
                <a:latin typeface="Arial"/>
                <a:ea typeface="ＭＳ Ｐゴシック"/>
                <a:cs typeface="+mn-cs"/>
              </a:rPr>
              <a:t>That’s 250 people seriously injured!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8800" b="0" i="0" u="none" strike="noStrike" kern="1200" cap="none" spc="0" normalizeH="0" baseline="0" noProof="0" dirty="0">
              <a:ln>
                <a:noFill/>
              </a:ln>
              <a:solidFill>
                <a:srgbClr val="A02A1D"/>
              </a:solidFill>
              <a:effectLst/>
              <a:uLnTx/>
              <a:uFillTx/>
              <a:latin typeface="Arial"/>
              <a:ea typeface="ＭＳ Ｐゴシック"/>
              <a:cs typeface="+mn-cs"/>
            </a:endParaRPr>
          </a:p>
        </p:txBody>
      </p:sp>
    </p:spTree>
    <p:extLst>
      <p:ext uri="{BB962C8B-B14F-4D97-AF65-F5344CB8AC3E}">
        <p14:creationId xmlns:p14="http://schemas.microsoft.com/office/powerpoint/2010/main" val="338496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632" y="692696"/>
            <a:ext cx="6667500" cy="5000625"/>
          </a:xfrm>
          <a:prstGeom prst="rect">
            <a:avLst/>
          </a:prstGeom>
        </p:spPr>
      </p:pic>
    </p:spTree>
    <p:extLst>
      <p:ext uri="{BB962C8B-B14F-4D97-AF65-F5344CB8AC3E}">
        <p14:creationId xmlns:p14="http://schemas.microsoft.com/office/powerpoint/2010/main" val="3234555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3472" y="1628800"/>
            <a:ext cx="94330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3200" b="0" i="0" u="none" strike="noStrike" kern="1200" cap="none" spc="0" normalizeH="0" baseline="0" noProof="0" dirty="0" smtClean="0">
                <a:ln>
                  <a:noFill/>
                </a:ln>
                <a:solidFill>
                  <a:srgbClr val="A02A1D"/>
                </a:solidFill>
                <a:effectLst/>
                <a:uLnTx/>
                <a:uFillTx/>
                <a:latin typeface="Arial" charset="0"/>
                <a:ea typeface="ＭＳ Ｐゴシック" pitchFamily="-124" charset="-128"/>
                <a:cs typeface="+mn-cs"/>
              </a:rPr>
              <a:t>Since the last Registered Managers Forum…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32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3200" b="0" i="0" u="none" strike="noStrike" kern="1200" cap="none" spc="0" normalizeH="0" baseline="0" noProof="0" dirty="0" smtClean="0">
                <a:ln>
                  <a:noFill/>
                </a:ln>
                <a:solidFill>
                  <a:srgbClr val="A02A1D"/>
                </a:solidFill>
                <a:effectLst/>
                <a:uLnTx/>
                <a:uFillTx/>
                <a:latin typeface="Arial" charset="0"/>
                <a:ea typeface="ＭＳ Ｐゴシック" pitchFamily="-124" charset="-128"/>
                <a:cs typeface="+mn-cs"/>
              </a:rPr>
              <a:t>12 Mines Safety Significant Incident Reports (SIRs)</a:t>
            </a:r>
            <a:endParaRPr kumimoji="0" lang="en-AU" sz="32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05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5" name="Picture 4"/>
          <p:cNvPicPr>
            <a:picLocks noChangeAspect="1"/>
          </p:cNvPicPr>
          <p:nvPr/>
        </p:nvPicPr>
        <p:blipFill>
          <a:blip r:embed="rId3"/>
          <a:stretch>
            <a:fillRect/>
          </a:stretch>
        </p:blipFill>
        <p:spPr>
          <a:xfrm>
            <a:off x="479376" y="188641"/>
            <a:ext cx="3301391" cy="4680520"/>
          </a:xfrm>
          <a:prstGeom prst="rect">
            <a:avLst/>
          </a:prstGeom>
        </p:spPr>
      </p:pic>
      <p:pic>
        <p:nvPicPr>
          <p:cNvPr id="6" name="Picture 5"/>
          <p:cNvPicPr>
            <a:picLocks noChangeAspect="1"/>
          </p:cNvPicPr>
          <p:nvPr/>
        </p:nvPicPr>
        <p:blipFill>
          <a:blip r:embed="rId4"/>
          <a:stretch>
            <a:fillRect/>
          </a:stretch>
        </p:blipFill>
        <p:spPr>
          <a:xfrm>
            <a:off x="2855640" y="764704"/>
            <a:ext cx="3636293" cy="5227549"/>
          </a:xfrm>
          <a:prstGeom prst="rect">
            <a:avLst/>
          </a:prstGeom>
        </p:spPr>
      </p:pic>
      <p:pic>
        <p:nvPicPr>
          <p:cNvPr id="7" name="Picture 6"/>
          <p:cNvPicPr>
            <a:picLocks noChangeAspect="1"/>
          </p:cNvPicPr>
          <p:nvPr/>
        </p:nvPicPr>
        <p:blipFill>
          <a:blip r:embed="rId5"/>
          <a:stretch>
            <a:fillRect/>
          </a:stretch>
        </p:blipFill>
        <p:spPr>
          <a:xfrm>
            <a:off x="4178227" y="588586"/>
            <a:ext cx="3957607" cy="5579784"/>
          </a:xfrm>
          <a:prstGeom prst="rect">
            <a:avLst/>
          </a:prstGeom>
        </p:spPr>
      </p:pic>
      <p:pic>
        <p:nvPicPr>
          <p:cNvPr id="8" name="Picture 7"/>
          <p:cNvPicPr>
            <a:picLocks noChangeAspect="1"/>
          </p:cNvPicPr>
          <p:nvPr/>
        </p:nvPicPr>
        <p:blipFill>
          <a:blip r:embed="rId6"/>
          <a:stretch>
            <a:fillRect/>
          </a:stretch>
        </p:blipFill>
        <p:spPr>
          <a:xfrm>
            <a:off x="5635496" y="332656"/>
            <a:ext cx="3805159" cy="5357664"/>
          </a:xfrm>
          <a:prstGeom prst="rect">
            <a:avLst/>
          </a:prstGeom>
        </p:spPr>
      </p:pic>
      <p:pic>
        <p:nvPicPr>
          <p:cNvPr id="9" name="Picture 8"/>
          <p:cNvPicPr>
            <a:picLocks noChangeAspect="1"/>
          </p:cNvPicPr>
          <p:nvPr/>
        </p:nvPicPr>
        <p:blipFill>
          <a:blip r:embed="rId7"/>
          <a:stretch>
            <a:fillRect/>
          </a:stretch>
        </p:blipFill>
        <p:spPr>
          <a:xfrm>
            <a:off x="8006972" y="1055007"/>
            <a:ext cx="3237012" cy="4628081"/>
          </a:xfrm>
          <a:prstGeom prst="rect">
            <a:avLst/>
          </a:prstGeom>
        </p:spPr>
      </p:pic>
      <p:pic>
        <p:nvPicPr>
          <p:cNvPr id="10" name="Picture 9"/>
          <p:cNvPicPr>
            <a:picLocks noChangeAspect="1"/>
          </p:cNvPicPr>
          <p:nvPr/>
        </p:nvPicPr>
        <p:blipFill>
          <a:blip r:embed="rId8"/>
          <a:stretch>
            <a:fillRect/>
          </a:stretch>
        </p:blipFill>
        <p:spPr>
          <a:xfrm>
            <a:off x="8256240" y="237279"/>
            <a:ext cx="3769061" cy="5399256"/>
          </a:xfrm>
          <a:prstGeom prst="rect">
            <a:avLst/>
          </a:prstGeom>
        </p:spPr>
      </p:pic>
      <p:pic>
        <p:nvPicPr>
          <p:cNvPr id="11" name="Picture 10"/>
          <p:cNvPicPr>
            <a:picLocks noChangeAspect="1"/>
          </p:cNvPicPr>
          <p:nvPr/>
        </p:nvPicPr>
        <p:blipFill>
          <a:blip r:embed="rId9"/>
          <a:stretch>
            <a:fillRect/>
          </a:stretch>
        </p:blipFill>
        <p:spPr>
          <a:xfrm>
            <a:off x="5461055" y="542612"/>
            <a:ext cx="3865086" cy="5526063"/>
          </a:xfrm>
          <a:prstGeom prst="rect">
            <a:avLst/>
          </a:prstGeom>
        </p:spPr>
      </p:pic>
      <p:pic>
        <p:nvPicPr>
          <p:cNvPr id="12" name="Picture 11"/>
          <p:cNvPicPr>
            <a:picLocks noChangeAspect="1"/>
          </p:cNvPicPr>
          <p:nvPr/>
        </p:nvPicPr>
        <p:blipFill>
          <a:blip r:embed="rId10"/>
          <a:stretch>
            <a:fillRect/>
          </a:stretch>
        </p:blipFill>
        <p:spPr>
          <a:xfrm>
            <a:off x="1964018" y="254579"/>
            <a:ext cx="4295897" cy="6102127"/>
          </a:xfrm>
          <a:prstGeom prst="rect">
            <a:avLst/>
          </a:prstGeom>
        </p:spPr>
      </p:pic>
      <p:pic>
        <p:nvPicPr>
          <p:cNvPr id="13" name="Picture 12"/>
          <p:cNvPicPr>
            <a:picLocks noChangeAspect="1"/>
          </p:cNvPicPr>
          <p:nvPr/>
        </p:nvPicPr>
        <p:blipFill>
          <a:blip r:embed="rId11"/>
          <a:stretch>
            <a:fillRect/>
          </a:stretch>
        </p:blipFill>
        <p:spPr>
          <a:xfrm>
            <a:off x="8006972" y="746443"/>
            <a:ext cx="3553463" cy="5118398"/>
          </a:xfrm>
          <a:prstGeom prst="rect">
            <a:avLst/>
          </a:prstGeom>
        </p:spPr>
      </p:pic>
      <p:pic>
        <p:nvPicPr>
          <p:cNvPr id="14" name="Picture 13"/>
          <p:cNvPicPr>
            <a:picLocks noChangeAspect="1"/>
          </p:cNvPicPr>
          <p:nvPr/>
        </p:nvPicPr>
        <p:blipFill>
          <a:blip r:embed="rId12"/>
          <a:stretch>
            <a:fillRect/>
          </a:stretch>
        </p:blipFill>
        <p:spPr>
          <a:xfrm>
            <a:off x="904307" y="936338"/>
            <a:ext cx="3540882" cy="5055915"/>
          </a:xfrm>
          <a:prstGeom prst="rect">
            <a:avLst/>
          </a:prstGeom>
        </p:spPr>
      </p:pic>
      <p:pic>
        <p:nvPicPr>
          <p:cNvPr id="15" name="Picture 14"/>
          <p:cNvPicPr>
            <a:picLocks noChangeAspect="1"/>
          </p:cNvPicPr>
          <p:nvPr/>
        </p:nvPicPr>
        <p:blipFill>
          <a:blip r:embed="rId13"/>
          <a:stretch>
            <a:fillRect/>
          </a:stretch>
        </p:blipFill>
        <p:spPr>
          <a:xfrm>
            <a:off x="2875612" y="237279"/>
            <a:ext cx="4115412" cy="5952042"/>
          </a:xfrm>
          <a:prstGeom prst="rect">
            <a:avLst/>
          </a:prstGeom>
        </p:spPr>
      </p:pic>
      <p:pic>
        <p:nvPicPr>
          <p:cNvPr id="3" name="Picture 2"/>
          <p:cNvPicPr>
            <a:picLocks noChangeAspect="1"/>
          </p:cNvPicPr>
          <p:nvPr/>
        </p:nvPicPr>
        <p:blipFill>
          <a:blip r:embed="rId14"/>
          <a:stretch>
            <a:fillRect/>
          </a:stretch>
        </p:blipFill>
        <p:spPr>
          <a:xfrm>
            <a:off x="5427921" y="468506"/>
            <a:ext cx="4003478" cy="5674271"/>
          </a:xfrm>
          <a:prstGeom prst="rect">
            <a:avLst/>
          </a:prstGeom>
        </p:spPr>
      </p:pic>
    </p:spTree>
    <p:extLst>
      <p:ext uri="{BB962C8B-B14F-4D97-AF65-F5344CB8AC3E}">
        <p14:creationId xmlns:p14="http://schemas.microsoft.com/office/powerpoint/2010/main" val="217954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3472" y="1628800"/>
            <a:ext cx="943304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3200" b="0" i="0" u="none" strike="noStrike" kern="1200" cap="none" spc="0" normalizeH="0" baseline="0" noProof="0" dirty="0" smtClean="0">
                <a:ln>
                  <a:noFill/>
                </a:ln>
                <a:solidFill>
                  <a:srgbClr val="A02A1D"/>
                </a:solidFill>
                <a:effectLst/>
                <a:uLnTx/>
                <a:uFillTx/>
                <a:latin typeface="Arial" charset="0"/>
                <a:ea typeface="ＭＳ Ｐゴシック" pitchFamily="-124" charset="-128"/>
                <a:cs typeface="+mn-cs"/>
              </a:rPr>
              <a:t>Since the last Registered Managers Forum…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32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3200" b="0" i="0" u="none" strike="noStrike" kern="1200" cap="none" spc="0" normalizeH="0" baseline="0" noProof="0" dirty="0" smtClean="0">
                <a:ln>
                  <a:noFill/>
                </a:ln>
                <a:solidFill>
                  <a:srgbClr val="A02A1D"/>
                </a:solidFill>
                <a:effectLst/>
                <a:uLnTx/>
                <a:uFillTx/>
                <a:latin typeface="Arial" charset="0"/>
                <a:ea typeface="ＭＳ Ｐゴシック" pitchFamily="-124" charset="-128"/>
                <a:cs typeface="+mn-cs"/>
              </a:rPr>
              <a:t>13 Mining Safety Bulletins (MSBs)</a:t>
            </a:r>
            <a:endParaRPr kumimoji="0" lang="en-AU" sz="32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endParaRPr>
          </a:p>
        </p:txBody>
      </p:sp>
      <p:sp>
        <p:nvSpPr>
          <p:cNvPr id="2" name="Slide Number Placehold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sz="105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05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5" name="Picture 4"/>
          <p:cNvPicPr>
            <a:picLocks noChangeAspect="1"/>
          </p:cNvPicPr>
          <p:nvPr/>
        </p:nvPicPr>
        <p:blipFill>
          <a:blip r:embed="rId3"/>
          <a:stretch>
            <a:fillRect/>
          </a:stretch>
        </p:blipFill>
        <p:spPr>
          <a:xfrm>
            <a:off x="479376" y="260648"/>
            <a:ext cx="4006996" cy="5588204"/>
          </a:xfrm>
          <a:prstGeom prst="rect">
            <a:avLst/>
          </a:prstGeom>
        </p:spPr>
      </p:pic>
      <p:pic>
        <p:nvPicPr>
          <p:cNvPr id="6" name="Picture 5"/>
          <p:cNvPicPr>
            <a:picLocks noChangeAspect="1"/>
          </p:cNvPicPr>
          <p:nvPr/>
        </p:nvPicPr>
        <p:blipFill>
          <a:blip r:embed="rId4"/>
          <a:stretch>
            <a:fillRect/>
          </a:stretch>
        </p:blipFill>
        <p:spPr>
          <a:xfrm>
            <a:off x="3287688" y="548680"/>
            <a:ext cx="3984712" cy="5605289"/>
          </a:xfrm>
          <a:prstGeom prst="rect">
            <a:avLst/>
          </a:prstGeom>
        </p:spPr>
      </p:pic>
      <p:pic>
        <p:nvPicPr>
          <p:cNvPr id="7" name="Picture 6"/>
          <p:cNvPicPr>
            <a:picLocks noChangeAspect="1"/>
          </p:cNvPicPr>
          <p:nvPr/>
        </p:nvPicPr>
        <p:blipFill>
          <a:blip r:embed="rId5"/>
          <a:stretch>
            <a:fillRect/>
          </a:stretch>
        </p:blipFill>
        <p:spPr>
          <a:xfrm>
            <a:off x="4871864" y="225996"/>
            <a:ext cx="3861101" cy="5484871"/>
          </a:xfrm>
          <a:prstGeom prst="rect">
            <a:avLst/>
          </a:prstGeom>
        </p:spPr>
      </p:pic>
      <p:pic>
        <p:nvPicPr>
          <p:cNvPr id="8" name="Picture 7"/>
          <p:cNvPicPr>
            <a:picLocks noChangeAspect="1"/>
          </p:cNvPicPr>
          <p:nvPr/>
        </p:nvPicPr>
        <p:blipFill>
          <a:blip r:embed="rId6"/>
          <a:stretch>
            <a:fillRect/>
          </a:stretch>
        </p:blipFill>
        <p:spPr>
          <a:xfrm>
            <a:off x="7272400" y="146665"/>
            <a:ext cx="4225972" cy="6010727"/>
          </a:xfrm>
          <a:prstGeom prst="rect">
            <a:avLst/>
          </a:prstGeom>
        </p:spPr>
      </p:pic>
      <p:pic>
        <p:nvPicPr>
          <p:cNvPr id="9" name="Picture 8"/>
          <p:cNvPicPr>
            <a:picLocks noChangeAspect="1"/>
          </p:cNvPicPr>
          <p:nvPr/>
        </p:nvPicPr>
        <p:blipFill>
          <a:blip r:embed="rId7"/>
          <a:stretch>
            <a:fillRect/>
          </a:stretch>
        </p:blipFill>
        <p:spPr>
          <a:xfrm>
            <a:off x="6210290" y="384528"/>
            <a:ext cx="4167775" cy="5852195"/>
          </a:xfrm>
          <a:prstGeom prst="rect">
            <a:avLst/>
          </a:prstGeom>
        </p:spPr>
      </p:pic>
      <p:pic>
        <p:nvPicPr>
          <p:cNvPr id="10" name="Picture 9"/>
          <p:cNvPicPr>
            <a:picLocks noChangeAspect="1"/>
          </p:cNvPicPr>
          <p:nvPr/>
        </p:nvPicPr>
        <p:blipFill>
          <a:blip r:embed="rId8"/>
          <a:stretch>
            <a:fillRect/>
          </a:stretch>
        </p:blipFill>
        <p:spPr>
          <a:xfrm>
            <a:off x="3538755" y="275639"/>
            <a:ext cx="4223334" cy="6034311"/>
          </a:xfrm>
          <a:prstGeom prst="rect">
            <a:avLst/>
          </a:prstGeom>
        </p:spPr>
      </p:pic>
      <p:pic>
        <p:nvPicPr>
          <p:cNvPr id="11" name="Picture 10"/>
          <p:cNvPicPr>
            <a:picLocks noChangeAspect="1"/>
          </p:cNvPicPr>
          <p:nvPr/>
        </p:nvPicPr>
        <p:blipFill>
          <a:blip r:embed="rId9"/>
          <a:stretch>
            <a:fillRect/>
          </a:stretch>
        </p:blipFill>
        <p:spPr>
          <a:xfrm>
            <a:off x="1766616" y="710153"/>
            <a:ext cx="3784520" cy="5333281"/>
          </a:xfrm>
          <a:prstGeom prst="rect">
            <a:avLst/>
          </a:prstGeom>
        </p:spPr>
      </p:pic>
      <p:pic>
        <p:nvPicPr>
          <p:cNvPr id="12" name="Picture 11"/>
          <p:cNvPicPr>
            <a:picLocks noChangeAspect="1"/>
          </p:cNvPicPr>
          <p:nvPr/>
        </p:nvPicPr>
        <p:blipFill>
          <a:blip r:embed="rId10"/>
          <a:stretch>
            <a:fillRect/>
          </a:stretch>
        </p:blipFill>
        <p:spPr>
          <a:xfrm>
            <a:off x="4737439" y="1053613"/>
            <a:ext cx="3829616" cy="5544369"/>
          </a:xfrm>
          <a:prstGeom prst="rect">
            <a:avLst/>
          </a:prstGeom>
        </p:spPr>
      </p:pic>
      <p:pic>
        <p:nvPicPr>
          <p:cNvPr id="13" name="Picture 12"/>
          <p:cNvPicPr>
            <a:picLocks noChangeAspect="1"/>
          </p:cNvPicPr>
          <p:nvPr/>
        </p:nvPicPr>
        <p:blipFill>
          <a:blip r:embed="rId11"/>
          <a:stretch>
            <a:fillRect/>
          </a:stretch>
        </p:blipFill>
        <p:spPr>
          <a:xfrm>
            <a:off x="7917882" y="489005"/>
            <a:ext cx="3888914" cy="5573688"/>
          </a:xfrm>
          <a:prstGeom prst="rect">
            <a:avLst/>
          </a:prstGeom>
        </p:spPr>
      </p:pic>
      <p:pic>
        <p:nvPicPr>
          <p:cNvPr id="14" name="Picture 13"/>
          <p:cNvPicPr>
            <a:picLocks noChangeAspect="1"/>
          </p:cNvPicPr>
          <p:nvPr/>
        </p:nvPicPr>
        <p:blipFill>
          <a:blip r:embed="rId12"/>
          <a:stretch>
            <a:fillRect/>
          </a:stretch>
        </p:blipFill>
        <p:spPr>
          <a:xfrm>
            <a:off x="1434976" y="529580"/>
            <a:ext cx="3690369" cy="5289928"/>
          </a:xfrm>
          <a:prstGeom prst="rect">
            <a:avLst/>
          </a:prstGeom>
        </p:spPr>
      </p:pic>
      <p:pic>
        <p:nvPicPr>
          <p:cNvPr id="15" name="Picture 14"/>
          <p:cNvPicPr>
            <a:picLocks noChangeAspect="1"/>
          </p:cNvPicPr>
          <p:nvPr/>
        </p:nvPicPr>
        <p:blipFill>
          <a:blip r:embed="rId13"/>
          <a:stretch>
            <a:fillRect/>
          </a:stretch>
        </p:blipFill>
        <p:spPr>
          <a:xfrm>
            <a:off x="877214" y="779491"/>
            <a:ext cx="3841569" cy="5424121"/>
          </a:xfrm>
          <a:prstGeom prst="rect">
            <a:avLst/>
          </a:prstGeom>
        </p:spPr>
      </p:pic>
      <p:pic>
        <p:nvPicPr>
          <p:cNvPr id="16" name="Picture 15"/>
          <p:cNvPicPr>
            <a:picLocks noChangeAspect="1"/>
          </p:cNvPicPr>
          <p:nvPr/>
        </p:nvPicPr>
        <p:blipFill>
          <a:blip r:embed="rId14"/>
          <a:stretch>
            <a:fillRect/>
          </a:stretch>
        </p:blipFill>
        <p:spPr>
          <a:xfrm>
            <a:off x="7268661" y="641148"/>
            <a:ext cx="3552807" cy="5184859"/>
          </a:xfrm>
          <a:prstGeom prst="rect">
            <a:avLst/>
          </a:prstGeom>
        </p:spPr>
      </p:pic>
      <p:pic>
        <p:nvPicPr>
          <p:cNvPr id="17" name="Picture 16"/>
          <p:cNvPicPr>
            <a:picLocks noChangeAspect="1"/>
          </p:cNvPicPr>
          <p:nvPr/>
        </p:nvPicPr>
        <p:blipFill>
          <a:blip r:embed="rId15"/>
          <a:stretch>
            <a:fillRect/>
          </a:stretch>
        </p:blipFill>
        <p:spPr>
          <a:xfrm>
            <a:off x="4028929" y="344862"/>
            <a:ext cx="3971636" cy="5707196"/>
          </a:xfrm>
          <a:prstGeom prst="rect">
            <a:avLst/>
          </a:prstGeom>
        </p:spPr>
      </p:pic>
    </p:spTree>
    <p:extLst>
      <p:ext uri="{BB962C8B-B14F-4D97-AF65-F5344CB8AC3E}">
        <p14:creationId xmlns:p14="http://schemas.microsoft.com/office/powerpoint/2010/main" val="192415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Investigations and resulting prosecutions</a:t>
            </a:r>
            <a:endParaRPr lang="en-AU" dirty="0"/>
          </a:p>
        </p:txBody>
      </p:sp>
      <p:pic>
        <p:nvPicPr>
          <p:cNvPr id="6" name="Content Placeholder 5"/>
          <p:cNvPicPr>
            <a:picLocks noGrp="1" noChangeAspect="1"/>
          </p:cNvPicPr>
          <p:nvPr>
            <p:ph idx="1"/>
          </p:nvPr>
        </p:nvPicPr>
        <p:blipFill>
          <a:blip r:embed="rId3"/>
          <a:stretch>
            <a:fillRect/>
          </a:stretch>
        </p:blipFill>
        <p:spPr>
          <a:xfrm>
            <a:off x="1559496" y="1412776"/>
            <a:ext cx="8856984" cy="4779429"/>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879355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Applying the learnings </a:t>
            </a:r>
            <a:r>
              <a:rPr lang="en-AU" altLang="en-US" dirty="0"/>
              <a:t>–</a:t>
            </a:r>
            <a:r>
              <a:rPr lang="en-AU" dirty="0" smtClean="0"/>
              <a:t> Hazard registers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5" name="Picture 4"/>
          <p:cNvPicPr>
            <a:picLocks noChangeAspect="1"/>
          </p:cNvPicPr>
          <p:nvPr/>
        </p:nvPicPr>
        <p:blipFill>
          <a:blip r:embed="rId3"/>
          <a:stretch>
            <a:fillRect/>
          </a:stretch>
        </p:blipFill>
        <p:spPr>
          <a:xfrm rot="21020232">
            <a:off x="783458" y="1960152"/>
            <a:ext cx="6007077" cy="26402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rot="748626">
            <a:off x="6151772" y="2796100"/>
            <a:ext cx="5743968" cy="247736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689187" y="5721089"/>
            <a:ext cx="4813625"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A02A1D"/>
                </a:solidFill>
                <a:effectLst/>
                <a:uLnTx/>
                <a:uFillTx/>
                <a:latin typeface="Arial" charset="0"/>
                <a:ea typeface="ＭＳ Ｐゴシック" pitchFamily="-124" charset="-128"/>
                <a:cs typeface="+mn-cs"/>
              </a:rPr>
              <a:t>Available at www.dmirs.wa.gov.au</a:t>
            </a:r>
            <a:endParaRPr kumimoji="0" lang="en-AU" sz="24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915845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CC24133-A28B-4EF4-A2D5-AE011194DEDC}" type="slidenum">
              <a:rPr lang="en-US" smtClean="0"/>
              <a:pPr>
                <a:defRPr/>
              </a:pPr>
              <a:t>28</a:t>
            </a:fld>
            <a:endParaRPr lang="en-US"/>
          </a:p>
        </p:txBody>
      </p:sp>
      <p:pic>
        <p:nvPicPr>
          <p:cNvPr id="3" name="Picture 2"/>
          <p:cNvPicPr>
            <a:picLocks noChangeAspect="1"/>
          </p:cNvPicPr>
          <p:nvPr/>
        </p:nvPicPr>
        <p:blipFill>
          <a:blip r:embed="rId2"/>
          <a:stretch>
            <a:fillRect/>
          </a:stretch>
        </p:blipFill>
        <p:spPr>
          <a:xfrm>
            <a:off x="576262" y="1028700"/>
            <a:ext cx="11039475" cy="4800600"/>
          </a:xfrm>
          <a:prstGeom prst="rect">
            <a:avLst/>
          </a:prstGeom>
        </p:spPr>
      </p:pic>
    </p:spTree>
    <p:extLst>
      <p:ext uri="{BB962C8B-B14F-4D97-AF65-F5344CB8AC3E}">
        <p14:creationId xmlns:p14="http://schemas.microsoft.com/office/powerpoint/2010/main" val="15634521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Title 1"/>
          <p:cNvSpPr>
            <a:spLocks noGrp="1"/>
          </p:cNvSpPr>
          <p:nvPr>
            <p:ph type="title"/>
          </p:nvPr>
        </p:nvSpPr>
        <p:spPr>
          <a:xfrm>
            <a:off x="852771" y="212299"/>
            <a:ext cx="10363200" cy="752128"/>
          </a:xfrm>
        </p:spPr>
        <p:txBody>
          <a:bodyPr/>
          <a:lstStyle/>
          <a:p>
            <a:r>
              <a:rPr lang="en-AU" sz="4000" dirty="0" smtClean="0"/>
              <a:t>S</a:t>
            </a:r>
            <a:r>
              <a:rPr lang="en-AU" dirty="0" smtClean="0"/>
              <a:t>afe work month</a:t>
            </a:r>
            <a:endParaRPr lang="en-AU" dirty="0"/>
          </a:p>
        </p:txBody>
      </p:sp>
      <p:sp>
        <p:nvSpPr>
          <p:cNvPr id="6" name="Rounded Rectangle 5"/>
          <p:cNvSpPr/>
          <p:nvPr/>
        </p:nvSpPr>
        <p:spPr bwMode="auto">
          <a:xfrm>
            <a:off x="914400" y="910193"/>
            <a:ext cx="9738360" cy="959976"/>
          </a:xfrm>
          <a:prstGeom prst="roundRect">
            <a:avLst/>
          </a:prstGeom>
          <a:noFill/>
          <a:ln w="38100" cap="flat" cmpd="sng" algn="ctr">
            <a:solidFill>
              <a:schemeClr val="accent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sp>
        <p:nvSpPr>
          <p:cNvPr id="8" name="Rectangle 7"/>
          <p:cNvSpPr/>
          <p:nvPr/>
        </p:nvSpPr>
        <p:spPr>
          <a:xfrm>
            <a:off x="976028" y="946839"/>
            <a:ext cx="950299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0000"/>
                </a:solidFill>
                <a:effectLst/>
                <a:uLnTx/>
                <a:uFillTx/>
                <a:latin typeface="Arial"/>
                <a:ea typeface="ＭＳ Ｐゴシック"/>
                <a:cs typeface="+mn-cs"/>
              </a:rPr>
              <a:t>Focus area: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A collective effort across the Safety Regulation Group to promote the importance of workplace safety and health. The theme for 2019 is Building healthy and safe workplaces </a:t>
            </a:r>
          </a:p>
        </p:txBody>
      </p:sp>
      <p:sp>
        <p:nvSpPr>
          <p:cNvPr id="10" name="TextBox 9"/>
          <p:cNvSpPr txBox="1"/>
          <p:nvPr/>
        </p:nvSpPr>
        <p:spPr>
          <a:xfrm>
            <a:off x="914399" y="2025827"/>
            <a:ext cx="817784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Update on progress: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Events hosted by Safety Regulation Group Directorates to be held across October. Includes: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Mental Health week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Worksafe workshops and forums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Mines Safety Roadshow</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Work Health and Safety Excellence Awards.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304" y="3190306"/>
            <a:ext cx="2845853" cy="2566565"/>
          </a:xfrm>
          <a:prstGeom prst="rect">
            <a:avLst/>
          </a:prstGeom>
        </p:spPr>
      </p:pic>
    </p:spTree>
    <p:extLst>
      <p:ext uri="{BB962C8B-B14F-4D97-AF65-F5344CB8AC3E}">
        <p14:creationId xmlns:p14="http://schemas.microsoft.com/office/powerpoint/2010/main" val="4014519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AU" sz="4800" dirty="0" smtClean="0">
              <a:solidFill>
                <a:srgbClr val="117D7F"/>
              </a:solidFill>
            </a:endParaRPr>
          </a:p>
          <a:p>
            <a:pPr marL="0" indent="0" algn="ctr">
              <a:buNone/>
            </a:pPr>
            <a:r>
              <a:rPr lang="en-AU" sz="4800" dirty="0" smtClean="0">
                <a:solidFill>
                  <a:srgbClr val="117D7F"/>
                </a:solidFill>
              </a:rPr>
              <a:t>Setting the scene</a:t>
            </a:r>
            <a:endParaRPr lang="en-AU" sz="4800" dirty="0">
              <a:solidFill>
                <a:srgbClr val="117D7F"/>
              </a:solidFill>
            </a:endParaRPr>
          </a:p>
        </p:txBody>
      </p:sp>
    </p:spTree>
    <p:extLst>
      <p:ext uri="{BB962C8B-B14F-4D97-AF65-F5344CB8AC3E}">
        <p14:creationId xmlns:p14="http://schemas.microsoft.com/office/powerpoint/2010/main" val="3638230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05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Title 1"/>
          <p:cNvSpPr>
            <a:spLocks noGrp="1"/>
          </p:cNvSpPr>
          <p:nvPr>
            <p:ph type="title"/>
          </p:nvPr>
        </p:nvSpPr>
        <p:spPr>
          <a:xfrm>
            <a:off x="852771" y="212299"/>
            <a:ext cx="10363200" cy="752128"/>
          </a:xfrm>
        </p:spPr>
        <p:txBody>
          <a:bodyPr/>
          <a:lstStyle/>
          <a:p>
            <a:r>
              <a:rPr lang="en-AU" sz="4000" dirty="0" smtClean="0"/>
              <a:t>W</a:t>
            </a:r>
            <a:r>
              <a:rPr lang="en-AU" dirty="0" smtClean="0"/>
              <a:t>ork Health and Safety Excellence Awards</a:t>
            </a:r>
            <a:endParaRPr lang="en-AU" dirty="0"/>
          </a:p>
        </p:txBody>
      </p:sp>
      <p:sp>
        <p:nvSpPr>
          <p:cNvPr id="6" name="Rounded Rectangle 5"/>
          <p:cNvSpPr/>
          <p:nvPr/>
        </p:nvSpPr>
        <p:spPr bwMode="auto">
          <a:xfrm>
            <a:off x="914400" y="910193"/>
            <a:ext cx="9738360" cy="959976"/>
          </a:xfrm>
          <a:prstGeom prst="roundRect">
            <a:avLst/>
          </a:prstGeom>
          <a:noFill/>
          <a:ln w="38100" cap="flat" cmpd="sng" algn="ctr">
            <a:solidFill>
              <a:schemeClr val="accent1">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smtClean="0">
              <a:ln>
                <a:noFill/>
              </a:ln>
              <a:solidFill>
                <a:srgbClr val="000000"/>
              </a:solidFill>
              <a:effectLst/>
              <a:uLnTx/>
              <a:uFillTx/>
              <a:latin typeface="Arial" charset="0"/>
              <a:ea typeface="ＭＳ Ｐゴシック" pitchFamily="-124" charset="-128"/>
              <a:cs typeface="+mn-cs"/>
            </a:endParaRPr>
          </a:p>
        </p:txBody>
      </p:sp>
      <p:sp>
        <p:nvSpPr>
          <p:cNvPr id="8" name="Rectangle 7"/>
          <p:cNvSpPr/>
          <p:nvPr/>
        </p:nvSpPr>
        <p:spPr>
          <a:xfrm>
            <a:off x="976028" y="946839"/>
            <a:ext cx="950299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srgbClr val="000000"/>
                </a:solidFill>
                <a:effectLst/>
                <a:uLnTx/>
                <a:uFillTx/>
                <a:latin typeface="Arial"/>
                <a:ea typeface="ＭＳ Ｐゴシック"/>
                <a:cs typeface="+mn-cs"/>
              </a:rPr>
              <a:t>Focus area: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The inaugural Work </a:t>
            </a:r>
            <a:r>
              <a:rPr kumimoji="0" lang="en-AU" sz="1800" b="0" i="0" u="none" strike="noStrike" kern="1200" cap="none" spc="0" normalizeH="0" baseline="0" noProof="0" dirty="0">
                <a:ln>
                  <a:noFill/>
                </a:ln>
                <a:solidFill>
                  <a:srgbClr val="000000"/>
                </a:solidFill>
                <a:effectLst/>
                <a:uLnTx/>
                <a:uFillTx/>
                <a:latin typeface="Arial"/>
                <a:ea typeface="ＭＳ Ｐゴシック"/>
                <a:cs typeface="+mn-cs"/>
              </a:rPr>
              <a:t>Health and Safety Excellence Awards recognise outstanding solutions and innovations to specific workplace health and safety problems in </a:t>
            </a:r>
            <a:r>
              <a:rPr kumimoji="0" lang="en-AU" sz="1800" b="0" i="0" u="none" strike="noStrike" kern="1200" cap="none" spc="0" normalizeH="0" baseline="0" noProof="0" dirty="0" smtClean="0">
                <a:ln>
                  <a:noFill/>
                </a:ln>
                <a:solidFill>
                  <a:srgbClr val="000000"/>
                </a:solidFill>
                <a:effectLst/>
                <a:uLnTx/>
                <a:uFillTx/>
                <a:latin typeface="Arial"/>
                <a:ea typeface="ＭＳ Ｐゴシック"/>
                <a:cs typeface="+mn-cs"/>
              </a:rPr>
              <a:t>WA</a:t>
            </a:r>
          </a:p>
        </p:txBody>
      </p:sp>
      <p:sp>
        <p:nvSpPr>
          <p:cNvPr id="10" name="TextBox 9"/>
          <p:cNvSpPr txBox="1"/>
          <p:nvPr/>
        </p:nvSpPr>
        <p:spPr>
          <a:xfrm>
            <a:off x="914399" y="2025827"/>
            <a:ext cx="1106769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BBE0E3">
                    <a:lumMod val="50000"/>
                  </a:srgbClr>
                </a:solidFill>
                <a:effectLst/>
                <a:uLnTx/>
                <a:uFillTx/>
                <a:latin typeface="Arial"/>
                <a:ea typeface="ＭＳ Ｐゴシック"/>
                <a:cs typeface="+mn-cs"/>
              </a:rPr>
              <a:t>Update on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WHS Excellences Awards – officially launched by Minister 4 April 2019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Nominations closed 7 June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Judging underway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Ceremony to be held 2 October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Subscribe to our news alerts for tickets.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9940" y="250162"/>
            <a:ext cx="1828804" cy="18288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080" y="3320988"/>
            <a:ext cx="4825740" cy="2412870"/>
          </a:xfrm>
          <a:prstGeom prst="rect">
            <a:avLst/>
          </a:prstGeom>
        </p:spPr>
      </p:pic>
    </p:spTree>
    <p:extLst>
      <p:ext uri="{BB962C8B-B14F-4D97-AF65-F5344CB8AC3E}">
        <p14:creationId xmlns:p14="http://schemas.microsoft.com/office/powerpoint/2010/main" val="8551727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1 800 SAFE MINE</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6" name="Picture 5"/>
          <p:cNvPicPr>
            <a:picLocks noChangeAspect="1"/>
          </p:cNvPicPr>
          <p:nvPr/>
        </p:nvPicPr>
        <p:blipFill>
          <a:blip r:embed="rId3"/>
          <a:stretch>
            <a:fillRect/>
          </a:stretch>
        </p:blipFill>
        <p:spPr>
          <a:xfrm rot="788680">
            <a:off x="4278782" y="723741"/>
            <a:ext cx="4066881" cy="5385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29182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32</a:t>
            </a:fld>
            <a:endParaRPr lang="en-US"/>
          </a:p>
        </p:txBody>
      </p:sp>
      <p:pic>
        <p:nvPicPr>
          <p:cNvPr id="5" name="Picture 4"/>
          <p:cNvPicPr>
            <a:picLocks noChangeAspect="1"/>
          </p:cNvPicPr>
          <p:nvPr/>
        </p:nvPicPr>
        <p:blipFill>
          <a:blip r:embed="rId3"/>
          <a:stretch>
            <a:fillRect/>
          </a:stretch>
        </p:blipFill>
        <p:spPr>
          <a:xfrm>
            <a:off x="561975" y="1047750"/>
            <a:ext cx="11068050" cy="4762500"/>
          </a:xfrm>
          <a:prstGeom prst="rect">
            <a:avLst/>
          </a:prstGeom>
        </p:spPr>
      </p:pic>
    </p:spTree>
    <p:extLst>
      <p:ext uri="{BB962C8B-B14F-4D97-AF65-F5344CB8AC3E}">
        <p14:creationId xmlns:p14="http://schemas.microsoft.com/office/powerpoint/2010/main" val="1620956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3140968"/>
            <a:ext cx="7848872" cy="278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 result for linkedi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7206" y="1694375"/>
            <a:ext cx="1328992" cy="1183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7179116" y="1765266"/>
            <a:ext cx="3525397"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LinkedIn at </a:t>
            </a:r>
            <a:r>
              <a:rPr kumimoji="0" lang="en-AU" altLang="en-US" sz="20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Department of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20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Mines, Industry Regulation and Safety </a:t>
            </a:r>
            <a:endParaRPr kumimoji="0" lang="en-AU" sz="20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endParaRPr>
          </a:p>
        </p:txBody>
      </p:sp>
      <p:sp>
        <p:nvSpPr>
          <p:cNvPr id="5" name="Rectangle 4"/>
          <p:cNvSpPr/>
          <p:nvPr/>
        </p:nvSpPr>
        <p:spPr>
          <a:xfrm>
            <a:off x="3220454" y="1578348"/>
            <a:ext cx="2383837" cy="1323423"/>
          </a:xfrm>
          <a:prstGeom prst="rect">
            <a:avLst/>
          </a:prstGeom>
        </p:spPr>
        <p:txBody>
          <a:bodyPr wrap="square" lIns="91425" tIns="45712" rIns="91425" bIns="45712">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sym typeface="Wingdings" panose="05000000000000000000" pitchFamily="2" charset="2"/>
              </a:rPr>
              <a:t>Twitter </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AU" altLang="en-US" sz="20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rPr>
              <a:t>@DMIRS_WA</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AU" altLang="en-US" sz="2000" b="1"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rPr>
              <a:t>@</a:t>
            </a:r>
            <a:r>
              <a:rPr kumimoji="0" lang="en-AU" sz="2000" b="1" i="0" u="none" strike="noStrike" kern="1200" cap="none" spc="0" normalizeH="0" baseline="0" noProof="0" dirty="0" err="1">
                <a:ln>
                  <a:noFill/>
                </a:ln>
                <a:solidFill>
                  <a:srgbClr val="000000"/>
                </a:solidFill>
                <a:effectLst/>
                <a:uLnTx/>
                <a:uFillTx/>
                <a:latin typeface="Arial" charset="0"/>
                <a:ea typeface="ＭＳ Ｐゴシック" pitchFamily="-124" charset="-128"/>
                <a:cs typeface="+mn-cs"/>
              </a:rPr>
              <a:t>AndrewChaplyn</a:t>
            </a:r>
            <a:endParaRPr kumimoji="0" lang="en-AU" sz="2000" b="1" i="0" u="none" strike="noStrike" kern="1200" cap="none" spc="0" normalizeH="0" baseline="0" noProof="0" dirty="0">
              <a:ln>
                <a:noFill/>
              </a:ln>
              <a:solidFill>
                <a:srgbClr val="000000"/>
              </a:solidFill>
              <a:effectLst/>
              <a:uLnTx/>
              <a:uFillTx/>
              <a:latin typeface="Arial" charset="0"/>
              <a:ea typeface="ＭＳ Ｐゴシック" pitchFamily="-124" charset="-128"/>
              <a:cs typeface="+mn-cs"/>
            </a:endParaRPr>
          </a:p>
        </p:txBody>
      </p:sp>
      <p:pic>
        <p:nvPicPr>
          <p:cNvPr id="6" name="Picture 3" descr="W:\TRANSFER\Social Media\News-Twitter_DM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0962" y="1694376"/>
            <a:ext cx="1336574" cy="113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itle 6"/>
          <p:cNvSpPr>
            <a:spLocks noGrp="1"/>
          </p:cNvSpPr>
          <p:nvPr>
            <p:ph type="title"/>
          </p:nvPr>
        </p:nvSpPr>
        <p:spPr/>
        <p:txBody>
          <a:bodyPr>
            <a:normAutofit/>
          </a:bodyPr>
          <a:lstStyle/>
          <a:p>
            <a:r>
              <a:rPr lang="en-AU" dirty="0"/>
              <a:t>Follow us on social </a:t>
            </a:r>
            <a:r>
              <a:rPr lang="en-AU" dirty="0" smtClean="0"/>
              <a:t>media and sign up for news alerts! </a:t>
            </a:r>
            <a:endParaRPr lang="en-AU" dirty="0"/>
          </a:p>
        </p:txBody>
      </p:sp>
      <p:sp>
        <p:nvSpPr>
          <p:cNvPr id="8" name="Rectangle 6"/>
          <p:cNvSpPr txBox="1">
            <a:spLocks noChangeArrowheads="1"/>
          </p:cNvSpPr>
          <p:nvPr/>
        </p:nvSpPr>
        <p:spPr>
          <a:xfrm>
            <a:off x="10071100" y="6488123"/>
            <a:ext cx="596900" cy="36161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sp>
        <p:nvSpPr>
          <p:cNvPr id="9" name="TextBox 8"/>
          <p:cNvSpPr txBox="1"/>
          <p:nvPr/>
        </p:nvSpPr>
        <p:spPr>
          <a:xfrm>
            <a:off x="8616280" y="3861048"/>
            <a:ext cx="324036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A02A1D"/>
                </a:solidFill>
                <a:effectLst/>
                <a:uLnTx/>
                <a:uFillTx/>
                <a:latin typeface="Arial" charset="0"/>
                <a:ea typeface="ＭＳ Ｐゴシック" pitchFamily="-124" charset="-128"/>
                <a:cs typeface="+mn-cs"/>
              </a:rPr>
              <a:t>Sign up to receive weekly news alerts @ www.dmirs.wa.gov.au </a:t>
            </a:r>
            <a:endParaRPr kumimoji="0" lang="en-AU" sz="2400" b="0" i="0" u="none" strike="noStrike" kern="1200" cap="none" spc="0" normalizeH="0" baseline="0" noProof="0" dirty="0">
              <a:ln>
                <a:noFill/>
              </a:ln>
              <a:solidFill>
                <a:srgbClr val="A02A1D"/>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471752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2450" y="976312"/>
            <a:ext cx="11087100" cy="4905375"/>
          </a:xfrm>
          <a:prstGeom prst="rect">
            <a:avLst/>
          </a:prstGeom>
        </p:spPr>
      </p:pic>
    </p:spTree>
    <p:extLst>
      <p:ext uri="{BB962C8B-B14F-4D97-AF65-F5344CB8AC3E}">
        <p14:creationId xmlns:p14="http://schemas.microsoft.com/office/powerpoint/2010/main" val="3481086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7212" y="1028700"/>
            <a:ext cx="11077575" cy="4800600"/>
          </a:xfrm>
          <a:prstGeom prst="rect">
            <a:avLst/>
          </a:prstGeom>
        </p:spPr>
      </p:pic>
    </p:spTree>
    <p:extLst>
      <p:ext uri="{BB962C8B-B14F-4D97-AF65-F5344CB8AC3E}">
        <p14:creationId xmlns:p14="http://schemas.microsoft.com/office/powerpoint/2010/main" val="2848966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Content Placeholder 2"/>
          <p:cNvSpPr>
            <a:spLocks noGrp="1"/>
          </p:cNvSpPr>
          <p:nvPr>
            <p:ph idx="4294967295"/>
          </p:nvPr>
        </p:nvSpPr>
        <p:spPr>
          <a:xfrm>
            <a:off x="191344" y="367456"/>
            <a:ext cx="11737304" cy="1435788"/>
          </a:xfrm>
        </p:spPr>
        <p:txBody>
          <a:bodyPr/>
          <a:lstStyle/>
          <a:p>
            <a:pPr marL="0" indent="0" algn="ctr">
              <a:buNone/>
            </a:pPr>
            <a:r>
              <a:rPr lang="en-AU" altLang="en-US" i="1" dirty="0">
                <a:solidFill>
                  <a:srgbClr val="117D7F"/>
                </a:solidFill>
              </a:rPr>
              <a:t>The Department of Mines, Industry Regulation and Safety </a:t>
            </a:r>
            <a:r>
              <a:rPr lang="en-AU" altLang="en-US" i="1" dirty="0" smtClean="0">
                <a:solidFill>
                  <a:srgbClr val="117D7F"/>
                </a:solidFill>
              </a:rPr>
              <a:t>s</a:t>
            </a:r>
            <a:r>
              <a:rPr lang="en-AU" i="1" dirty="0" smtClean="0">
                <a:solidFill>
                  <a:srgbClr val="117D7F"/>
                </a:solidFill>
              </a:rPr>
              <a:t>upports </a:t>
            </a:r>
            <a:r>
              <a:rPr lang="en-AU" i="1" dirty="0">
                <a:solidFill>
                  <a:srgbClr val="117D7F"/>
                </a:solidFill>
              </a:rPr>
              <a:t>a safe, fair and responsible future for the Western Australian community, industry and resources sector </a:t>
            </a:r>
            <a:r>
              <a:rPr lang="en-AU" dirty="0"/>
              <a:t/>
            </a:r>
            <a:br>
              <a:rPr lang="en-AU" dirty="0"/>
            </a:br>
            <a:endParaRPr lang="en-AU" dirty="0"/>
          </a:p>
        </p:txBody>
      </p:sp>
      <p:pic>
        <p:nvPicPr>
          <p:cNvPr id="7" name="Picture 6"/>
          <p:cNvPicPr>
            <a:picLocks noChangeAspect="1"/>
          </p:cNvPicPr>
          <p:nvPr/>
        </p:nvPicPr>
        <p:blipFill rotWithShape="1">
          <a:blip r:embed="rId3"/>
          <a:srcRect l="570" r="2561" b="5882"/>
          <a:stretch/>
        </p:blipFill>
        <p:spPr>
          <a:xfrm>
            <a:off x="-24680" y="4581128"/>
            <a:ext cx="12241360" cy="2304256"/>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6098216" y="2342753"/>
            <a:ext cx="6010275" cy="2238375"/>
          </a:xfrm>
          <a:prstGeom prst="rect">
            <a:avLst/>
          </a:prstGeom>
        </p:spPr>
      </p:pic>
      <p:sp>
        <p:nvSpPr>
          <p:cNvPr id="10" name="Rectangle 9"/>
          <p:cNvSpPr/>
          <p:nvPr/>
        </p:nvSpPr>
        <p:spPr>
          <a:xfrm>
            <a:off x="175758" y="2492896"/>
            <a:ext cx="642429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Arial"/>
                <a:ea typeface="ＭＳ Ｐゴシック"/>
                <a:cs typeface="+mn-cs"/>
              </a:rPr>
              <a:t>Our Strategic Plan - </a:t>
            </a:r>
            <a:r>
              <a:rPr kumimoji="0" lang="en-AU" sz="2400" b="0" i="1" u="none" strike="noStrike" kern="1200" cap="none" spc="0" normalizeH="0" baseline="0" noProof="0" dirty="0">
                <a:ln>
                  <a:noFill/>
                </a:ln>
                <a:solidFill>
                  <a:srgbClr val="000000"/>
                </a:solidFill>
                <a:effectLst/>
                <a:uLnTx/>
                <a:uFillTx/>
                <a:latin typeface="Arial"/>
                <a:ea typeface="ＭＳ Ｐゴシック"/>
                <a:cs typeface="+mn-cs"/>
              </a:rPr>
              <a:t>Towards 2024</a:t>
            </a:r>
            <a:r>
              <a:rPr kumimoji="0" lang="en-AU" sz="2400" b="0" i="0" u="none" strike="noStrike" kern="1200" cap="none" spc="0" normalizeH="0" baseline="0" noProof="0" dirty="0">
                <a:ln>
                  <a:noFill/>
                </a:ln>
                <a:solidFill>
                  <a:srgbClr val="000000"/>
                </a:solidFill>
                <a:effectLst/>
                <a:uLnTx/>
                <a:uFillTx/>
                <a:latin typeface="Arial"/>
                <a:ea typeface="ＭＳ Ｐゴシック"/>
                <a:cs typeface="+mn-cs"/>
              </a:rPr>
              <a:t>, seeks to build on our Strategic Intent approach, by maximising our impact as regulator, </a:t>
            </a:r>
            <a:r>
              <a:rPr kumimoji="0" lang="en-AU" sz="2400" b="0" i="0" u="none" strike="noStrike" kern="1200" cap="none" spc="0" normalizeH="0" baseline="0" noProof="0" dirty="0" smtClean="0">
                <a:ln>
                  <a:noFill/>
                </a:ln>
                <a:solidFill>
                  <a:srgbClr val="000000"/>
                </a:solidFill>
                <a:effectLst/>
                <a:uLnTx/>
                <a:uFillTx/>
                <a:latin typeface="Arial"/>
                <a:ea typeface="ＭＳ Ｐゴシック"/>
                <a:cs typeface="+mn-cs"/>
              </a:rPr>
              <a:t>service provider </a:t>
            </a:r>
            <a:r>
              <a:rPr kumimoji="0" lang="en-AU" sz="2400" b="0" i="0" u="none" strike="noStrike" kern="1200" cap="none" spc="0" normalizeH="0" baseline="0" noProof="0" dirty="0">
                <a:ln>
                  <a:noFill/>
                </a:ln>
                <a:solidFill>
                  <a:srgbClr val="000000"/>
                </a:solidFill>
                <a:effectLst/>
                <a:uLnTx/>
                <a:uFillTx/>
                <a:latin typeface="Arial"/>
                <a:ea typeface="ＭＳ Ｐゴシック"/>
                <a:cs typeface="+mn-cs"/>
              </a:rPr>
              <a:t>and policy maker </a:t>
            </a:r>
            <a:br>
              <a:rPr kumimoji="0" lang="en-AU" sz="2400" b="0" i="0" u="none" strike="noStrike" kern="1200" cap="none" spc="0" normalizeH="0" baseline="0" noProof="0" dirty="0">
                <a:ln>
                  <a:noFill/>
                </a:ln>
                <a:solidFill>
                  <a:srgbClr val="000000"/>
                </a:solidFill>
                <a:effectLst/>
                <a:uLnTx/>
                <a:uFillTx/>
                <a:latin typeface="Arial"/>
                <a:ea typeface="ＭＳ Ｐゴシック"/>
                <a:cs typeface="+mn-cs"/>
              </a:rPr>
            </a:br>
            <a:endParaRPr kumimoji="0" lang="en-AU"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5031518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Slide Number Placeholder 3"/>
          <p:cNvSpPr>
            <a:spLocks noGrp="1"/>
          </p:cNvSpPr>
          <p:nvPr>
            <p:ph type="sldNum" sz="quarter" idx="10"/>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charset="0"/>
                <a:ea typeface="ＭＳ Ｐゴシック" pitchFamily="34" charset="-128"/>
              </a:defRPr>
            </a:lvl1pPr>
            <a:lvl2pPr marL="742950" indent="-285750" eaLnBrk="0" hangingPunct="0">
              <a:spcBef>
                <a:spcPct val="20000"/>
              </a:spcBef>
              <a:buChar char="–"/>
              <a:defRPr sz="24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16D486D3-8FA9-4D7D-BE31-3E1F483FCE7B}" type="slidenum">
              <a:rPr kumimoji="0" lang="en-US" altLang="en-US" sz="1400" b="0" i="0" u="none" strike="noStrike" kern="1200" cap="none" spc="0" normalizeH="0" baseline="0" noProof="0">
                <a:ln>
                  <a:noFill/>
                </a:ln>
                <a:solidFill>
                  <a:srgbClr val="FFFFFF"/>
                </a:solidFill>
                <a:effectLst/>
                <a:uLnTx/>
                <a:uFillTx/>
                <a:latin typeface="Arial" charset="0"/>
                <a:ea typeface="ＭＳ Ｐゴシック" pitchFamily="34" charset="-128"/>
                <a:cs typeface="+mn-cs"/>
              </a:rPr>
              <a:pPr marL="0" marR="0" lvl="0" indent="0" algn="r" defTabSz="914400" rtl="0" eaLnBrk="0" fontAlgn="auto" latinLnBrk="0" hangingPunct="0">
                <a:lnSpc>
                  <a:spcPct val="100000"/>
                </a:lnSpc>
                <a:spcBef>
                  <a:spcPct val="0"/>
                </a:spcBef>
                <a:spcAft>
                  <a:spcPts val="0"/>
                </a:spcAft>
                <a:buClrTx/>
                <a:buSzTx/>
                <a:buFontTx/>
                <a:buNone/>
                <a:tabLst/>
                <a:defRPr/>
              </a:pPr>
              <a:t>7</a:t>
            </a:fld>
            <a:endParaRPr kumimoji="0" lang="en-US" alt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sp>
        <p:nvSpPr>
          <p:cNvPr id="32771" name="Content Placeholder 2"/>
          <p:cNvSpPr>
            <a:spLocks noGrp="1"/>
          </p:cNvSpPr>
          <p:nvPr>
            <p:ph idx="4294967295"/>
          </p:nvPr>
        </p:nvSpPr>
        <p:spPr>
          <a:xfrm>
            <a:off x="479376" y="213973"/>
            <a:ext cx="10363200" cy="4357688"/>
          </a:xfrm>
        </p:spPr>
        <p:txBody>
          <a:bodyPr/>
          <a:lstStyle/>
          <a:p>
            <a:pPr marL="0" indent="0">
              <a:buNone/>
            </a:pPr>
            <a:r>
              <a:rPr lang="en-AU" altLang="en-US" sz="2800" dirty="0" smtClean="0">
                <a:solidFill>
                  <a:srgbClr val="005E62"/>
                </a:solidFill>
              </a:rPr>
              <a:t>The Department of Mines, Industry Regulation and Safety (DMIRS) Safety </a:t>
            </a:r>
            <a:r>
              <a:rPr lang="en-AU" altLang="en-US" sz="2800" dirty="0">
                <a:solidFill>
                  <a:srgbClr val="005E62"/>
                </a:solidFill>
              </a:rPr>
              <a:t>Regulation Group, is the primary safety regulator for the minerals, petroleum and dangerous goods industries in Western Australia</a:t>
            </a:r>
            <a:r>
              <a:rPr lang="en-AU" altLang="en-US" sz="2800" dirty="0" smtClean="0">
                <a:solidFill>
                  <a:srgbClr val="005E62"/>
                </a:solidFill>
              </a:rPr>
              <a:t>.</a:t>
            </a:r>
          </a:p>
          <a:p>
            <a:pPr marL="0" indent="0">
              <a:buNone/>
            </a:pPr>
            <a:endParaRPr lang="en-AU" altLang="en-US" sz="2800" dirty="0">
              <a:solidFill>
                <a:srgbClr val="005E62"/>
              </a:solidFill>
            </a:endParaRPr>
          </a:p>
          <a:p>
            <a:pPr marL="0" indent="0">
              <a:buNone/>
            </a:pPr>
            <a:r>
              <a:rPr lang="en-AU" altLang="en-US" sz="2800" dirty="0"/>
              <a:t>Its role is to promote safety and health through:</a:t>
            </a:r>
          </a:p>
          <a:p>
            <a:pPr marL="0" indent="0">
              <a:buNone/>
            </a:pPr>
            <a:endParaRPr lang="en-AU" altLang="en-US" dirty="0"/>
          </a:p>
          <a:p>
            <a:pPr marL="0" indent="0">
              <a:buNone/>
            </a:pPr>
            <a:endParaRPr lang="en-AU" altLang="en-US" dirty="0" smtClean="0"/>
          </a:p>
        </p:txBody>
      </p:sp>
      <p:pic>
        <p:nvPicPr>
          <p:cNvPr id="2" name="Picture 1"/>
          <p:cNvPicPr>
            <a:picLocks noChangeAspect="1"/>
          </p:cNvPicPr>
          <p:nvPr/>
        </p:nvPicPr>
        <p:blipFill>
          <a:blip r:embed="rId3"/>
          <a:stretch>
            <a:fillRect/>
          </a:stretch>
        </p:blipFill>
        <p:spPr>
          <a:xfrm>
            <a:off x="5015880" y="3356992"/>
            <a:ext cx="7084166" cy="2694666"/>
          </a:xfrm>
          <a:prstGeom prst="rect">
            <a:avLst/>
          </a:prstGeom>
        </p:spPr>
      </p:pic>
    </p:spTree>
    <p:extLst>
      <p:ext uri="{BB962C8B-B14F-4D97-AF65-F5344CB8AC3E}">
        <p14:creationId xmlns:p14="http://schemas.microsoft.com/office/powerpoint/2010/main" val="3567264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Towards 2020 </a:t>
            </a:r>
            <a:r>
              <a:rPr lang="en-AU" altLang="en-US" dirty="0"/>
              <a:t>– g</a:t>
            </a:r>
            <a:r>
              <a:rPr lang="en-AU" dirty="0"/>
              <a:t>oals</a:t>
            </a:r>
            <a:endParaRPr lang="en-US" dirty="0" smtClean="0"/>
          </a:p>
        </p:txBody>
      </p:sp>
      <p:sp>
        <p:nvSpPr>
          <p:cNvPr id="4" name="Rectangle 6"/>
          <p:cNvSpPr>
            <a:spLocks noGrp="1" noChangeArrowheads="1"/>
          </p:cNvSpPr>
          <p:nvPr>
            <p:ph type="sldNum" sz="quarter" idx="10"/>
          </p:nvPr>
        </p:nvSpPr>
        <p:spPr>
          <a:xfrm>
            <a:off x="8763000" y="6500814"/>
            <a:ext cx="1905000" cy="361615"/>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C24133-A28B-4EF4-A2D5-AE011194DEDC}" type="slidenum">
              <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pic>
        <p:nvPicPr>
          <p:cNvPr id="5" name="Picture 4"/>
          <p:cNvPicPr>
            <a:picLocks noChangeAspect="1"/>
          </p:cNvPicPr>
          <p:nvPr/>
        </p:nvPicPr>
        <p:blipFill>
          <a:blip r:embed="rId3"/>
          <a:stretch>
            <a:fillRect/>
          </a:stretch>
        </p:blipFill>
        <p:spPr>
          <a:xfrm>
            <a:off x="1343472" y="1556792"/>
            <a:ext cx="9821813" cy="4345094"/>
          </a:xfrm>
          <a:prstGeom prst="rect">
            <a:avLst/>
          </a:prstGeom>
        </p:spPr>
      </p:pic>
    </p:spTree>
    <p:extLst>
      <p:ext uri="{BB962C8B-B14F-4D97-AF65-F5344CB8AC3E}">
        <p14:creationId xmlns:p14="http://schemas.microsoft.com/office/powerpoint/2010/main" val="1810393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AU" altLang="en-US" dirty="0"/>
              <a:t>Towards 2020 – our commitments</a:t>
            </a:r>
          </a:p>
        </p:txBody>
      </p:sp>
      <p:sp>
        <p:nvSpPr>
          <p:cNvPr id="2" name="Slide Number Placehold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400" b="0" i="0" u="none" strike="noStrike" kern="1200" cap="none" spc="0" normalizeH="0" baseline="0" noProof="0" dirty="0">
              <a:ln>
                <a:noFill/>
              </a:ln>
              <a:solidFill>
                <a:srgbClr val="FFFFFF"/>
              </a:solidFill>
              <a:effectLst/>
              <a:uLnTx/>
              <a:uFillTx/>
              <a:latin typeface="Arial" charset="0"/>
              <a:ea typeface="ＭＳ Ｐゴシック" pitchFamily="-124" charset="-128"/>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989" y="1164566"/>
            <a:ext cx="5506533" cy="5138704"/>
          </a:xfrm>
          <a:prstGeom prst="rect">
            <a:avLst/>
          </a:prstGeom>
        </p:spPr>
      </p:pic>
    </p:spTree>
    <p:extLst>
      <p:ext uri="{BB962C8B-B14F-4D97-AF65-F5344CB8AC3E}">
        <p14:creationId xmlns:p14="http://schemas.microsoft.com/office/powerpoint/2010/main" val="3601016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47aadd75-fb41-49d7-866d-414b51aa1b7e" ContentTypeId="0x0101000AC6246A9CD2FC45B52DC6FEC0F0AAAA"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urDocsVersionReason xmlns="dce3ed02-b0cd-470d-9119-e5f1a2533a21" xsi:nil="true"/>
    <OurDocsVersionCreatedAt xmlns="dce3ed02-b0cd-470d-9119-e5f1a2533a21">2019-08-29T04:45:17+00:00</OurDocsVersionCreatedAt>
    <OurDocsDocId xmlns="dce3ed02-b0cd-470d-9119-e5f1a2533a21">003042.safety.comms</OurDocsDocId>
    <OurDocsDocumentSource xmlns="dce3ed02-b0cd-470d-9119-e5f1a2533a21">Internal</OurDocsDocumentSource>
    <OurDocsLocation xmlns="dce3ed02-b0cd-470d-9119-e5f1a2533a21">Perth</OurDocsLocation>
    <OurDocsDataStore xmlns="dce3ed02-b0cd-470d-9119-e5f1a2533a21">Central</OurDocsDataStore>
    <OurDocsReleaseClassification xmlns="dce3ed02-b0cd-470d-9119-e5f1a2533a21">Departmental Use Only</OurDocsReleaseClassification>
    <OurDocsTitle xmlns="dce3ed02-b0cd-470d-9119-e5f1a2533a21">MS - Registered Managers forum - 2019 - Setting the scene</OurDocsTitle>
    <OurDocsLockedOnBehalfOf xmlns="dce3ed02-b0cd-470d-9119-e5f1a2533a21" xsi:nil="true"/>
    <OurDocsVersionNumber xmlns="dce3ed02-b0cd-470d-9119-e5f1a2533a21">1</OurDocsVersionNumber>
    <OurDocsAuthor xmlns="dce3ed02-b0cd-470d-9119-e5f1a2533a21">WYNANDS, Tracy</OurDocsAuthor>
    <OurDocsDescription xmlns="dce3ed02-b0cd-470d-9119-e5f1a2533a21">Toolbox presentation presenter Andrew Chaplyn</OurDocsDescription>
    <OurDocsVersionCreatedBy xmlns="dce3ed02-b0cd-470d-9119-e5f1a2533a21">MITWYNA</OurDocsVersionCreatedBy>
    <OurDocsIsLocked xmlns="dce3ed02-b0cd-470d-9119-e5f1a2533a21">false</OurDocsIsLocked>
    <OurDocsDocumentType xmlns="dce3ed02-b0cd-470d-9119-e5f1a2533a21">Other</OurDocsDocumentType>
    <OurDocsIsRecordsDocument xmlns="dce3ed02-b0cd-470d-9119-e5f1a2533a21">false</OurDocsIsRecordsDocument>
    <OurDocsDocumentDate xmlns="dce3ed02-b0cd-470d-9119-e5f1a2533a21">2019-08-28T16:00:00+00:00</OurDocsDocumentDate>
    <OurDocsLockedBy xmlns="dce3ed02-b0cd-470d-9119-e5f1a2533a21" xsi:nil="true"/>
    <OurDocsFileNumbers xmlns="dce3ed02-b0cd-470d-9119-e5f1a2533a21" xsi:nil="true"/>
    <OurDocsLockedOn xmlns="dce3ed02-b0cd-470d-9119-e5f1a2533a21" xsi:nil="true"/>
  </documentManagement>
</p:properties>
</file>

<file path=customXml/item4.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BA93749351D2F843A36296955CF57A87" ma:contentTypeVersion="16" ma:contentTypeDescription="Create a new document." ma:contentTypeScope="" ma:versionID="c4ef73400446e57c930e0ecafee92863">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317C62-C14C-46CA-B36E-8D2D131AE204}">
  <ds:schemaRefs>
    <ds:schemaRef ds:uri="Microsoft.SharePoint.Taxonomy.ContentTypeSync"/>
  </ds:schemaRefs>
</ds:datastoreItem>
</file>

<file path=customXml/itemProps2.xml><?xml version="1.0" encoding="utf-8"?>
<ds:datastoreItem xmlns:ds="http://schemas.openxmlformats.org/officeDocument/2006/customXml" ds:itemID="{F3A37347-D91C-4D74-BBE9-97FEE79835FE}">
  <ds:schemaRefs>
    <ds:schemaRef ds:uri="http://schemas.microsoft.com/sharepoint/v3/contenttype/forms"/>
  </ds:schemaRefs>
</ds:datastoreItem>
</file>

<file path=customXml/itemProps3.xml><?xml version="1.0" encoding="utf-8"?>
<ds:datastoreItem xmlns:ds="http://schemas.openxmlformats.org/officeDocument/2006/customXml" ds:itemID="{2E318B98-172B-465B-A86A-18F8912D3378}">
  <ds:schemaRefs>
    <ds:schemaRef ds:uri="dce3ed02-b0cd-470d-9119-e5f1a2533a21"/>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5766FAC4-3321-486E-94A9-A54288319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TotalTime>
  <Words>1226</Words>
  <Application>Microsoft Office PowerPoint</Application>
  <PresentationFormat>Widescreen</PresentationFormat>
  <Paragraphs>199</Paragraphs>
  <Slides>33</Slides>
  <Notes>30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33</vt:i4>
      </vt:variant>
    </vt:vector>
  </HeadingPairs>
  <TitlesOfParts>
    <vt:vector size="44" baseType="lpstr">
      <vt:lpstr>ＭＳ Ｐゴシック</vt:lpstr>
      <vt:lpstr>Arial</vt:lpstr>
      <vt:lpstr>Calibri</vt:lpstr>
      <vt:lpstr>Calibri Light</vt:lpstr>
      <vt:lpstr>Wingdings</vt:lpstr>
      <vt:lpstr>Office Theme</vt:lpstr>
      <vt:lpstr>Blank Presentation</vt:lpstr>
      <vt:lpstr>1_Blank Presentation</vt:lpstr>
      <vt:lpstr>3_Blank Presentation</vt:lpstr>
      <vt:lpstr>2_Blank Presentation</vt:lpstr>
      <vt:lpstr>4_Blank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Towards 2020 – goals</vt:lpstr>
      <vt:lpstr>Towards 2020 – our commitments</vt:lpstr>
      <vt:lpstr>Modernised legislation</vt:lpstr>
      <vt:lpstr>Safety Regulation System (SRS) enhancements</vt:lpstr>
      <vt:lpstr>Emergency management</vt:lpstr>
      <vt:lpstr>Human and organisational factors</vt:lpstr>
      <vt:lpstr>Mental health and wellbeing</vt:lpstr>
      <vt:lpstr>Health and hygiene</vt:lpstr>
      <vt:lpstr>Ground control</vt:lpstr>
      <vt:lpstr>What you told us last year…</vt:lpstr>
      <vt:lpstr>WA Mining Safety statistics – 2018/19 injury statistics by area </vt:lpstr>
      <vt:lpstr>WA Mining Safety statistics – Fatalities</vt:lpstr>
      <vt:lpstr>WA Mining safety statistics – Fatalities by type of accident</vt:lpstr>
      <vt:lpstr>WA Mining Safety statistics – Serious injuries</vt:lpstr>
      <vt:lpstr>WA Mining Safety statistics – 2018/19 Amputations, fractures and crushing (AFC) injuries</vt:lpstr>
      <vt:lpstr>PowerPoint Presentation</vt:lpstr>
      <vt:lpstr>PowerPoint Presentation</vt:lpstr>
      <vt:lpstr>PowerPoint Presentation</vt:lpstr>
      <vt:lpstr>Investigations and resulting prosecutions</vt:lpstr>
      <vt:lpstr>Applying the learnings – Hazard registers</vt:lpstr>
      <vt:lpstr>PowerPoint Presentation</vt:lpstr>
      <vt:lpstr>Safe work month</vt:lpstr>
      <vt:lpstr>Work Health and Safety Excellence Awards</vt:lpstr>
      <vt:lpstr>1 800 SAFE MINE</vt:lpstr>
      <vt:lpstr>PowerPoint Presentation</vt:lpstr>
      <vt:lpstr>Follow us on social media and sign up for news alerts! </vt:lpstr>
    </vt:vector>
  </TitlesOfParts>
  <Company>Department of Mines and Petroleum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Registered Managers forum - 2019 - Setting the scene</dc:title>
  <dc:subject>Presenter: Andrew Chaplyn</dc:subject>
  <dc:creator>WYNANDS, Tracy</dc:creator>
  <cp:lastModifiedBy>WYNANDS, Tracy</cp:lastModifiedBy>
  <cp:revision>9</cp:revision>
  <dcterms:created xsi:type="dcterms:W3CDTF">2019-08-29T04:32:02Z</dcterms:created>
  <dcterms:modified xsi:type="dcterms:W3CDTF">2019-11-06T04:04:46Z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0x0101000AC6246A9CD2FC45B52DC6FEC0F0AAAA00BA93749351D2F843A36296955CF57A87</vt:lpwstr>
  </property>
  <property fmtid="{D5CDD505-2E9C-101B-9397-08002B2CF9AE}" pid="3" name="DataStore">
    <vt:lpwstr>Central</vt:lpwstr>
  </property>
</Properties>
</file>