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5" r:id="rId2"/>
    <p:sldId id="324" r:id="rId3"/>
    <p:sldId id="322" r:id="rId4"/>
    <p:sldId id="319" r:id="rId5"/>
    <p:sldId id="302" r:id="rId6"/>
    <p:sldId id="299" r:id="rId7"/>
    <p:sldId id="301" r:id="rId8"/>
    <p:sldId id="308" r:id="rId9"/>
    <p:sldId id="311" r:id="rId10"/>
    <p:sldId id="314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1A16"/>
    <a:srgbClr val="FF9933"/>
    <a:srgbClr val="0E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1628" autoAdjust="0"/>
  </p:normalViewPr>
  <p:slideViewPr>
    <p:cSldViewPr>
      <p:cViewPr varScale="1">
        <p:scale>
          <a:sx n="63" d="100"/>
          <a:sy n="63" d="100"/>
        </p:scale>
        <p:origin x="1212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A8D59-5237-4CD4-ABE9-57BC1FEE1C6A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8871-3C88-4526-9337-CD054A8C42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5452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3CF3F-1944-4BDE-8AC4-9209B0538CC4}" type="datetimeFigureOut">
              <a:rPr lang="en-AU" smtClean="0"/>
              <a:t>05/03/2020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9D7FE-E0A2-4AA2-BD89-A754DAA361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431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D7FE-E0A2-4AA2-BD89-A754DAA361F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270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D7FE-E0A2-4AA2-BD89-A754DAA361F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66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D7FE-E0A2-4AA2-BD89-A754DAA361F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97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D7FE-E0A2-4AA2-BD89-A754DAA361F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10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D7FE-E0A2-4AA2-BD89-A754DAA361F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49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i="0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D7FE-E0A2-4AA2-BD89-A754DAA361F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408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D7FE-E0A2-4AA2-BD89-A754DAA361F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38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D7FE-E0A2-4AA2-BD89-A754DAA361F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31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D7FE-E0A2-4AA2-BD89-A754DAA361F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812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D7FE-E0A2-4AA2-BD89-A754DAA361F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33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IRS-PowerPoint-Template-June-2017_FINAL-16_9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0"/>
            <a:ext cx="12193200" cy="19204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0875" y="2306638"/>
            <a:ext cx="4546600" cy="865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rgbClr val="0E6E71"/>
                </a:solidFill>
              </a:defRPr>
            </a:lvl1pPr>
          </a:lstStyle>
          <a:p>
            <a:pPr lvl="0"/>
            <a:r>
              <a:rPr lang="en-AU" dirty="0" smtClean="0"/>
              <a:t>Enter Title Here</a:t>
            </a:r>
            <a:endParaRPr lang="en-AU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50875" y="4102486"/>
            <a:ext cx="4546600" cy="5189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0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 smtClean="0"/>
              <a:t>Presented by</a:t>
            </a:r>
            <a:endParaRPr lang="en-AU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50875" y="4794465"/>
            <a:ext cx="4546600" cy="5189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 smtClean="0"/>
              <a:t>Enter Name Here</a:t>
            </a:r>
            <a:endParaRPr lang="en-A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775325" y="1598613"/>
            <a:ext cx="6021388" cy="43402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153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20562"/>
            <a:ext cx="6172200" cy="405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0562"/>
            <a:ext cx="3932237" cy="4048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545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20562"/>
            <a:ext cx="6172200" cy="405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Insert Heading Here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0562"/>
            <a:ext cx="3932237" cy="4048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60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IRS-PowerPoint-Template-June-2017_FINAL-16_9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30"/>
            <a:ext cx="12193200" cy="19204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98701" y="1965534"/>
            <a:ext cx="10398837" cy="12832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rgbClr val="0E6E71"/>
                </a:solidFill>
              </a:defRPr>
            </a:lvl1pPr>
          </a:lstStyle>
          <a:p>
            <a:pPr lvl="0"/>
            <a:r>
              <a:rPr lang="en-AU" dirty="0" smtClean="0"/>
              <a:t>Enter Title Here</a:t>
            </a:r>
            <a:endParaRPr lang="en-AU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98701" y="4119073"/>
            <a:ext cx="10398837" cy="1271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rgbClr val="8E1A16"/>
                </a:solidFill>
              </a:defRPr>
            </a:lvl1pPr>
          </a:lstStyle>
          <a:p>
            <a:pPr lvl="0"/>
            <a:r>
              <a:rPr lang="en-AU" dirty="0" smtClean="0"/>
              <a:t>Enter Name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8009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01714" y="227557"/>
            <a:ext cx="5505127" cy="5703224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pic>
        <p:nvPicPr>
          <p:cNvPr id="5" name="Picture 4" descr="DMIRS-PowerPoint-Template-June-2017_FINAL-16_9-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335313"/>
          </a:xfrm>
          <a:prstGeom prst="rect">
            <a:avLst/>
          </a:prstGeom>
        </p:spPr>
      </p:pic>
      <p:pic>
        <p:nvPicPr>
          <p:cNvPr id="6" name="Picture 5" descr="DMIRS-PowerPoint-Template-June-2017_FINAL-16_9-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7"/>
            <a:ext cx="12193200" cy="95919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05099" y="227557"/>
            <a:ext cx="6007693" cy="570176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34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Insert Heading Here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9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16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42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76197"/>
            <a:ext cx="5181600" cy="41962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76197"/>
            <a:ext cx="5181600" cy="41962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Insert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093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5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5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Insert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01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Insert 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654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5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IRS-PowerPoint-Template-June-2017_FINAL-16_9-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"/>
            <a:ext cx="12193200" cy="19204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MIRS-PowerPoint-Template-June-2017_FINAL-16_9-4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547"/>
            <a:ext cx="12193200" cy="9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2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74639"/>
            <a:ext cx="9518848" cy="1143000"/>
          </a:xfrm>
        </p:spPr>
        <p:txBody>
          <a:bodyPr/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GSWA Open Day 2020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68536" y="4926981"/>
            <a:ext cx="3026486" cy="1090580"/>
          </a:xfrm>
        </p:spPr>
        <p:txBody>
          <a:bodyPr/>
          <a:lstStyle/>
          <a:p>
            <a:pPr marL="0" indent="0" algn="ctr">
              <a:buNone/>
            </a:pPr>
            <a:r>
              <a:rPr lang="en-AU" sz="2133" dirty="0" smtClean="0"/>
              <a:t>Presented by</a:t>
            </a:r>
          </a:p>
          <a:p>
            <a:pPr marL="0" indent="0" algn="ctr">
              <a:buNone/>
            </a:pPr>
            <a:r>
              <a:rPr lang="en-AU" dirty="0" smtClean="0"/>
              <a:t>Imogen Fielding</a:t>
            </a:r>
          </a:p>
        </p:txBody>
      </p:sp>
      <p:pic>
        <p:nvPicPr>
          <p:cNvPr id="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4512" y="164638"/>
            <a:ext cx="1150667" cy="116843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2"/>
          <p:cNvSpPr txBox="1">
            <a:spLocks/>
          </p:cNvSpPr>
          <p:nvPr/>
        </p:nvSpPr>
        <p:spPr bwMode="auto">
          <a:xfrm>
            <a:off x="76551" y="1952158"/>
            <a:ext cx="5610456" cy="26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AU" sz="4400" dirty="0">
                <a:solidFill>
                  <a:schemeClr val="tx1"/>
                </a:solidFill>
              </a:rPr>
              <a:t>The last gasp of King Leopold: New insights into the evolution of the West Kimberley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07" y="1576587"/>
            <a:ext cx="5921298" cy="44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889" y="1072479"/>
            <a:ext cx="12192000" cy="535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5" y="141811"/>
            <a:ext cx="11110157" cy="1035307"/>
          </a:xfrm>
        </p:spPr>
        <p:txBody>
          <a:bodyPr>
            <a:normAutofit/>
          </a:bodyPr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88" y="1271490"/>
            <a:ext cx="12095862" cy="521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dirty="0"/>
              <a:t>F</a:t>
            </a:r>
            <a:r>
              <a:rPr lang="en-AU" sz="3600" dirty="0" smtClean="0"/>
              <a:t>ault </a:t>
            </a:r>
            <a:r>
              <a:rPr lang="en-AU" sz="3600" dirty="0"/>
              <a:t>movement </a:t>
            </a:r>
            <a:r>
              <a:rPr lang="en-AU" sz="3600" dirty="0" smtClean="0"/>
              <a:t>previously linked </a:t>
            </a:r>
            <a:r>
              <a:rPr lang="en-AU" sz="3600" dirty="0"/>
              <a:t>to the </a:t>
            </a:r>
            <a:r>
              <a:rPr lang="en-AU" sz="3600" dirty="0" smtClean="0"/>
              <a:t>1400–1000 Ma Yampi </a:t>
            </a:r>
            <a:r>
              <a:rPr lang="en-AU" sz="3600" dirty="0"/>
              <a:t>Orogeny</a:t>
            </a:r>
          </a:p>
          <a:p>
            <a:r>
              <a:rPr lang="en-AU" sz="3600" dirty="0"/>
              <a:t>H</a:t>
            </a:r>
            <a:r>
              <a:rPr lang="en-AU" sz="3600" dirty="0" smtClean="0"/>
              <a:t>owever:</a:t>
            </a:r>
          </a:p>
          <a:p>
            <a:pPr lvl="1"/>
            <a:r>
              <a:rPr lang="en-AU" sz="3200" dirty="0" smtClean="0"/>
              <a:t>geochronology indicates deformation occurred at c. 500 Ma</a:t>
            </a:r>
          </a:p>
          <a:p>
            <a:pPr lvl="1"/>
            <a:r>
              <a:rPr lang="en-AU" sz="3200" dirty="0" smtClean="0"/>
              <a:t>accompanied by a significant metamorphic event</a:t>
            </a:r>
          </a:p>
          <a:p>
            <a:pPr marL="800100" lvl="2" indent="-342900"/>
            <a:r>
              <a:rPr lang="en-AU" dirty="0" err="1"/>
              <a:t>Barrovian</a:t>
            </a:r>
            <a:r>
              <a:rPr lang="en-AU" dirty="0"/>
              <a:t>-style (regional) metamorphism to a minimum depth of </a:t>
            </a:r>
            <a:r>
              <a:rPr lang="en-AU" dirty="0" smtClean="0"/>
              <a:t>~13 </a:t>
            </a:r>
            <a:r>
              <a:rPr lang="en-AU" dirty="0"/>
              <a:t>km</a:t>
            </a:r>
          </a:p>
          <a:p>
            <a:pPr marL="800100" lvl="2" indent="-342900"/>
            <a:r>
              <a:rPr lang="en-AU" dirty="0" smtClean="0"/>
              <a:t>hydration </a:t>
            </a:r>
            <a:r>
              <a:rPr lang="en-AU" dirty="0"/>
              <a:t>along active shear zones promotes equilibration during this </a:t>
            </a:r>
            <a:r>
              <a:rPr lang="en-AU" dirty="0" smtClean="0"/>
              <a:t>event</a:t>
            </a:r>
          </a:p>
          <a:p>
            <a:pPr marL="0" indent="-457200"/>
            <a:r>
              <a:rPr lang="en-AU" sz="3600" dirty="0"/>
              <a:t>N</a:t>
            </a:r>
            <a:r>
              <a:rPr lang="en-AU" sz="3600" dirty="0" smtClean="0"/>
              <a:t>o evidence of the Yampi Orogeny</a:t>
            </a:r>
          </a:p>
          <a:p>
            <a:pPr marL="0" indent="-457200"/>
            <a:r>
              <a:rPr lang="en-AU" sz="3600" dirty="0"/>
              <a:t>E</a:t>
            </a:r>
            <a:r>
              <a:rPr lang="en-AU" sz="3600" dirty="0" smtClean="0"/>
              <a:t>xtension </a:t>
            </a:r>
            <a:r>
              <a:rPr lang="en-AU" sz="3600" dirty="0"/>
              <a:t>of the 670–510 Ma King Leopold </a:t>
            </a:r>
            <a:r>
              <a:rPr lang="en-AU" sz="3600" dirty="0" smtClean="0"/>
              <a:t>Orogeny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7971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4744"/>
            <a:ext cx="12192000" cy="535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79" y="125263"/>
            <a:ext cx="10515600" cy="1035307"/>
          </a:xfrm>
        </p:spPr>
        <p:txBody>
          <a:bodyPr/>
          <a:lstStyle/>
          <a:p>
            <a:r>
              <a:rPr lang="en-AU" dirty="0" smtClean="0"/>
              <a:t>State metamorphic mapping project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252" y="1620804"/>
            <a:ext cx="7703614" cy="4832532"/>
          </a:xfrm>
        </p:spPr>
        <p:txBody>
          <a:bodyPr>
            <a:normAutofit/>
          </a:bodyPr>
          <a:lstStyle/>
          <a:p>
            <a:r>
              <a:rPr lang="en-AU" dirty="0" smtClean="0"/>
              <a:t>Pressure (</a:t>
            </a:r>
            <a:r>
              <a:rPr lang="en-AU" i="1" dirty="0" smtClean="0"/>
              <a:t>P</a:t>
            </a:r>
            <a:r>
              <a:rPr lang="en-AU" dirty="0" smtClean="0"/>
              <a:t>)–Temperature (</a:t>
            </a:r>
            <a:r>
              <a:rPr lang="en-AU" i="1" dirty="0" smtClean="0"/>
              <a:t>T</a:t>
            </a:r>
            <a:r>
              <a:rPr lang="en-AU" dirty="0" smtClean="0"/>
              <a:t>)–time (</a:t>
            </a:r>
            <a:r>
              <a:rPr lang="en-AU" i="1" dirty="0" smtClean="0"/>
              <a:t>t</a:t>
            </a:r>
            <a:r>
              <a:rPr lang="en-AU" dirty="0" smtClean="0"/>
              <a:t>) data</a:t>
            </a:r>
          </a:p>
          <a:p>
            <a:r>
              <a:rPr lang="en-AU" dirty="0"/>
              <a:t>D</a:t>
            </a:r>
            <a:r>
              <a:rPr lang="en-AU" dirty="0" smtClean="0"/>
              <a:t>efining the tectonic evolution of the State</a:t>
            </a:r>
          </a:p>
          <a:p>
            <a:endParaRPr lang="en-AU" dirty="0" smtClean="0"/>
          </a:p>
          <a:p>
            <a:r>
              <a:rPr lang="en-AU" dirty="0"/>
              <a:t>M</a:t>
            </a:r>
            <a:r>
              <a:rPr lang="en-AU" dirty="0" smtClean="0"/>
              <a:t>ethods</a:t>
            </a:r>
          </a:p>
          <a:p>
            <a:pPr lvl="1"/>
            <a:r>
              <a:rPr lang="en-AU" i="1" dirty="0">
                <a:cs typeface="Arial" panose="020B0604020202020204" pitchFamily="34" charset="0"/>
              </a:rPr>
              <a:t>P–T</a:t>
            </a:r>
            <a:r>
              <a:rPr lang="en-AU" dirty="0">
                <a:cs typeface="Arial" panose="020B0604020202020204" pitchFamily="34" charset="0"/>
              </a:rPr>
              <a:t> estimates</a:t>
            </a:r>
            <a:endParaRPr lang="en-AU" i="1" dirty="0">
              <a:cs typeface="Arial" panose="020B0604020202020204" pitchFamily="34" charset="0"/>
            </a:endParaRPr>
          </a:p>
          <a:p>
            <a:pPr lvl="2"/>
            <a:r>
              <a:rPr lang="en-AU" dirty="0">
                <a:cs typeface="Arial" panose="020B0604020202020204" pitchFamily="34" charset="0"/>
              </a:rPr>
              <a:t>phase equilibria modelling</a:t>
            </a:r>
          </a:p>
          <a:p>
            <a:pPr lvl="2"/>
            <a:r>
              <a:rPr lang="en-AU" dirty="0" err="1"/>
              <a:t>thermobarometry</a:t>
            </a:r>
            <a:r>
              <a:rPr lang="en-AU" dirty="0"/>
              <a:t>, mineral chemistry</a:t>
            </a:r>
          </a:p>
          <a:p>
            <a:pPr lvl="1"/>
            <a:r>
              <a:rPr lang="en-AU" dirty="0" smtClean="0"/>
              <a:t>(</a:t>
            </a:r>
            <a:r>
              <a:rPr lang="en-AU" i="1" dirty="0" smtClean="0"/>
              <a:t>t</a:t>
            </a:r>
            <a:r>
              <a:rPr lang="en-AU" dirty="0" smtClean="0"/>
              <a:t>) in situ monazite geochronology</a:t>
            </a:r>
          </a:p>
          <a:p>
            <a:pPr lvl="2"/>
            <a:r>
              <a:rPr lang="en-AU" dirty="0"/>
              <a:t>d</a:t>
            </a:r>
            <a:r>
              <a:rPr lang="en-AU" dirty="0" smtClean="0"/>
              <a:t>ating metamorphism and fabric development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8" y="1199187"/>
            <a:ext cx="3960134" cy="5254149"/>
          </a:xfrm>
          <a:prstGeom prst="rect">
            <a:avLst/>
          </a:prstGeom>
        </p:spPr>
      </p:pic>
      <p:sp>
        <p:nvSpPr>
          <p:cNvPr id="74" name="5-Point Star 73"/>
          <p:cNvSpPr/>
          <p:nvPr/>
        </p:nvSpPr>
        <p:spPr>
          <a:xfrm>
            <a:off x="905218" y="3649280"/>
            <a:ext cx="176982" cy="176982"/>
          </a:xfrm>
          <a:prstGeom prst="star5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5-Point Star 74"/>
          <p:cNvSpPr/>
          <p:nvPr/>
        </p:nvSpPr>
        <p:spPr>
          <a:xfrm>
            <a:off x="2629561" y="5594851"/>
            <a:ext cx="176982" cy="176982"/>
          </a:xfrm>
          <a:prstGeom prst="star5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5-Point Star 75"/>
          <p:cNvSpPr/>
          <p:nvPr/>
        </p:nvSpPr>
        <p:spPr>
          <a:xfrm>
            <a:off x="2665202" y="3301769"/>
            <a:ext cx="176982" cy="176982"/>
          </a:xfrm>
          <a:prstGeom prst="star5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5-Point Star 76"/>
          <p:cNvSpPr/>
          <p:nvPr/>
        </p:nvSpPr>
        <p:spPr>
          <a:xfrm>
            <a:off x="616393" y="4621452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5-Point Star 77"/>
          <p:cNvSpPr/>
          <p:nvPr/>
        </p:nvSpPr>
        <p:spPr>
          <a:xfrm>
            <a:off x="1979398" y="4562459"/>
            <a:ext cx="176982" cy="176982"/>
          </a:xfrm>
          <a:prstGeom prst="star5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5-Point Star 78"/>
          <p:cNvSpPr/>
          <p:nvPr/>
        </p:nvSpPr>
        <p:spPr>
          <a:xfrm>
            <a:off x="1581190" y="5683342"/>
            <a:ext cx="176982" cy="176982"/>
          </a:xfrm>
          <a:prstGeom prst="star5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0" name="5-Point Star 79"/>
          <p:cNvSpPr/>
          <p:nvPr/>
        </p:nvSpPr>
        <p:spPr>
          <a:xfrm>
            <a:off x="3209668" y="2024490"/>
            <a:ext cx="176982" cy="176982"/>
          </a:xfrm>
          <a:prstGeom prst="star5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5-Point Star 80"/>
          <p:cNvSpPr/>
          <p:nvPr/>
        </p:nvSpPr>
        <p:spPr>
          <a:xfrm>
            <a:off x="3836478" y="4089584"/>
            <a:ext cx="176982" cy="176982"/>
          </a:xfrm>
          <a:prstGeom prst="star5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5-Point Star 81"/>
          <p:cNvSpPr/>
          <p:nvPr/>
        </p:nvSpPr>
        <p:spPr>
          <a:xfrm>
            <a:off x="2665202" y="5594851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5-Point Star 82"/>
          <p:cNvSpPr/>
          <p:nvPr/>
        </p:nvSpPr>
        <p:spPr>
          <a:xfrm>
            <a:off x="2113360" y="5047928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5-Point Star 83"/>
          <p:cNvSpPr/>
          <p:nvPr/>
        </p:nvSpPr>
        <p:spPr>
          <a:xfrm>
            <a:off x="1802417" y="3524533"/>
            <a:ext cx="176982" cy="176982"/>
          </a:xfrm>
          <a:prstGeom prst="star5">
            <a:avLst/>
          </a:prstGeom>
          <a:solidFill>
            <a:srgbClr val="0066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5-Point Star 84"/>
          <p:cNvSpPr/>
          <p:nvPr/>
        </p:nvSpPr>
        <p:spPr>
          <a:xfrm>
            <a:off x="816727" y="3467383"/>
            <a:ext cx="176982" cy="176982"/>
          </a:xfrm>
          <a:prstGeom prst="star5">
            <a:avLst/>
          </a:prstGeom>
          <a:solidFill>
            <a:srgbClr val="0066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5-Point Star 85"/>
          <p:cNvSpPr/>
          <p:nvPr/>
        </p:nvSpPr>
        <p:spPr>
          <a:xfrm>
            <a:off x="72533" y="1339340"/>
            <a:ext cx="176982" cy="176982"/>
          </a:xfrm>
          <a:prstGeom prst="star5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TextBox 86"/>
          <p:cNvSpPr txBox="1"/>
          <p:nvPr/>
        </p:nvSpPr>
        <p:spPr>
          <a:xfrm>
            <a:off x="242117" y="1309682"/>
            <a:ext cx="1358689" cy="25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cs typeface="Arial" panose="020B0604020202020204" pitchFamily="34" charset="0"/>
              </a:rPr>
              <a:t>Recent (post-2010)</a:t>
            </a:r>
            <a:endParaRPr lang="en-AU" sz="1600" dirty="0">
              <a:cs typeface="Arial" panose="020B0604020202020204" pitchFamily="34" charset="0"/>
            </a:endParaRPr>
          </a:p>
        </p:txBody>
      </p:sp>
      <p:sp>
        <p:nvSpPr>
          <p:cNvPr id="88" name="5-Point Star 87"/>
          <p:cNvSpPr/>
          <p:nvPr/>
        </p:nvSpPr>
        <p:spPr>
          <a:xfrm>
            <a:off x="72533" y="2066719"/>
            <a:ext cx="176982" cy="176982"/>
          </a:xfrm>
          <a:prstGeom prst="star5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TextBox 88"/>
          <p:cNvSpPr txBox="1"/>
          <p:nvPr/>
        </p:nvSpPr>
        <p:spPr>
          <a:xfrm>
            <a:off x="242117" y="2037594"/>
            <a:ext cx="841456" cy="25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cs typeface="Arial" panose="020B0604020202020204" pitchFamily="34" charset="0"/>
              </a:rPr>
              <a:t>Completed</a:t>
            </a:r>
            <a:endParaRPr lang="en-AU" sz="1600" dirty="0">
              <a:cs typeface="Arial" panose="020B0604020202020204" pitchFamily="34" charset="0"/>
            </a:endParaRPr>
          </a:p>
        </p:txBody>
      </p:sp>
      <p:sp>
        <p:nvSpPr>
          <p:cNvPr id="90" name="5-Point Star 89"/>
          <p:cNvSpPr/>
          <p:nvPr/>
        </p:nvSpPr>
        <p:spPr>
          <a:xfrm>
            <a:off x="72533" y="2266300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TextBox 90"/>
          <p:cNvSpPr txBox="1"/>
          <p:nvPr/>
        </p:nvSpPr>
        <p:spPr>
          <a:xfrm>
            <a:off x="242117" y="2237627"/>
            <a:ext cx="845484" cy="25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cs typeface="Arial" panose="020B0604020202020204" pitchFamily="34" charset="0"/>
              </a:rPr>
              <a:t>In progress</a:t>
            </a:r>
            <a:endParaRPr lang="en-AU" sz="1600" dirty="0"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2117" y="1805368"/>
            <a:ext cx="1365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cs typeface="Arial" panose="020B0604020202020204" pitchFamily="34" charset="0"/>
              </a:rPr>
              <a:t>GSWA studies</a:t>
            </a:r>
            <a:endParaRPr lang="en-AU" sz="1600" b="1" dirty="0">
              <a:cs typeface="Arial" panose="020B0604020202020204" pitchFamily="34" charset="0"/>
            </a:endParaRPr>
          </a:p>
        </p:txBody>
      </p:sp>
      <p:sp>
        <p:nvSpPr>
          <p:cNvPr id="93" name="5-Point Star 92"/>
          <p:cNvSpPr/>
          <p:nvPr/>
        </p:nvSpPr>
        <p:spPr>
          <a:xfrm>
            <a:off x="72533" y="2472144"/>
            <a:ext cx="176982" cy="176982"/>
          </a:xfrm>
          <a:prstGeom prst="star5">
            <a:avLst/>
          </a:prstGeom>
          <a:solidFill>
            <a:srgbClr val="0066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TextBox 93"/>
          <p:cNvSpPr txBox="1"/>
          <p:nvPr/>
        </p:nvSpPr>
        <p:spPr>
          <a:xfrm>
            <a:off x="242117" y="2450618"/>
            <a:ext cx="658516" cy="25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cs typeface="Arial" panose="020B0604020202020204" pitchFamily="34" charset="0"/>
              </a:rPr>
              <a:t>Planned</a:t>
            </a:r>
            <a:endParaRPr lang="en-AU" sz="1600" dirty="0">
              <a:cs typeface="Arial" panose="020B0604020202020204" pitchFamily="34" charset="0"/>
            </a:endParaRPr>
          </a:p>
        </p:txBody>
      </p:sp>
      <p:sp>
        <p:nvSpPr>
          <p:cNvPr id="95" name="5-Point Star 94"/>
          <p:cNvSpPr/>
          <p:nvPr/>
        </p:nvSpPr>
        <p:spPr>
          <a:xfrm>
            <a:off x="3884410" y="1978334"/>
            <a:ext cx="176982" cy="176982"/>
          </a:xfrm>
          <a:prstGeom prst="star5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6" name="5-Point Star 95"/>
          <p:cNvSpPr/>
          <p:nvPr/>
        </p:nvSpPr>
        <p:spPr>
          <a:xfrm>
            <a:off x="72533" y="1545385"/>
            <a:ext cx="176982" cy="176982"/>
          </a:xfrm>
          <a:prstGeom prst="star5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7" name="TextBox 96"/>
          <p:cNvSpPr txBox="1"/>
          <p:nvPr/>
        </p:nvSpPr>
        <p:spPr>
          <a:xfrm>
            <a:off x="242117" y="1515518"/>
            <a:ext cx="2106219" cy="25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>
                <a:cs typeface="Arial" panose="020B0604020202020204" pitchFamily="34" charset="0"/>
              </a:rPr>
              <a:t>Older (pre-2010) or less robust</a:t>
            </a:r>
            <a:endParaRPr lang="en-AU" sz="1600" dirty="0"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2117" y="1080121"/>
            <a:ext cx="3009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cs typeface="Arial" panose="020B0604020202020204" pitchFamily="34" charset="0"/>
              </a:rPr>
              <a:t>External studies (not exhaustive) </a:t>
            </a:r>
            <a:endParaRPr lang="en-AU" sz="1600" b="1" dirty="0">
              <a:cs typeface="Arial" panose="020B0604020202020204" pitchFamily="34" charset="0"/>
            </a:endParaRPr>
          </a:p>
        </p:txBody>
      </p:sp>
      <p:sp>
        <p:nvSpPr>
          <p:cNvPr id="99" name="5-Point Star 98"/>
          <p:cNvSpPr/>
          <p:nvPr/>
        </p:nvSpPr>
        <p:spPr>
          <a:xfrm>
            <a:off x="1801187" y="3912602"/>
            <a:ext cx="176982" cy="176982"/>
          </a:xfrm>
          <a:prstGeom prst="star5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5-Point Star 99"/>
          <p:cNvSpPr/>
          <p:nvPr/>
        </p:nvSpPr>
        <p:spPr>
          <a:xfrm>
            <a:off x="1808999" y="2941184"/>
            <a:ext cx="176982" cy="176982"/>
          </a:xfrm>
          <a:prstGeom prst="star5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1" name="5-Point Star 100"/>
          <p:cNvSpPr/>
          <p:nvPr/>
        </p:nvSpPr>
        <p:spPr>
          <a:xfrm>
            <a:off x="944356" y="6056970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" name="5-Point Star 101"/>
          <p:cNvSpPr/>
          <p:nvPr/>
        </p:nvSpPr>
        <p:spPr>
          <a:xfrm>
            <a:off x="1509819" y="5929623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" name="5-Point Star 102"/>
          <p:cNvSpPr/>
          <p:nvPr/>
        </p:nvSpPr>
        <p:spPr>
          <a:xfrm>
            <a:off x="1138457" y="5326920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" name="5-Point Star 103"/>
          <p:cNvSpPr/>
          <p:nvPr/>
        </p:nvSpPr>
        <p:spPr>
          <a:xfrm>
            <a:off x="1808999" y="5445386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5" name="5-Point Star 104"/>
          <p:cNvSpPr/>
          <p:nvPr/>
        </p:nvSpPr>
        <p:spPr>
          <a:xfrm>
            <a:off x="1201643" y="4840114"/>
            <a:ext cx="176982" cy="176982"/>
          </a:xfrm>
          <a:prstGeom prst="star5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5-Point Star 105"/>
          <p:cNvSpPr/>
          <p:nvPr/>
        </p:nvSpPr>
        <p:spPr>
          <a:xfrm>
            <a:off x="4002250" y="3282067"/>
            <a:ext cx="176982" cy="176982"/>
          </a:xfrm>
          <a:prstGeom prst="star5">
            <a:avLst/>
          </a:prstGeom>
          <a:solidFill>
            <a:srgbClr val="0066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5-Point Star 106"/>
          <p:cNvSpPr/>
          <p:nvPr/>
        </p:nvSpPr>
        <p:spPr>
          <a:xfrm>
            <a:off x="2596482" y="3312060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5-Point Star 107"/>
          <p:cNvSpPr/>
          <p:nvPr/>
        </p:nvSpPr>
        <p:spPr>
          <a:xfrm>
            <a:off x="2842184" y="1805368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9" name="5-Point Star 108"/>
          <p:cNvSpPr/>
          <p:nvPr/>
        </p:nvSpPr>
        <p:spPr>
          <a:xfrm>
            <a:off x="3536931" y="2208481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0" name="5-Point Star 109"/>
          <p:cNvSpPr/>
          <p:nvPr/>
        </p:nvSpPr>
        <p:spPr>
          <a:xfrm>
            <a:off x="1290134" y="5646725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1" name="5-Point Star 110"/>
          <p:cNvSpPr/>
          <p:nvPr/>
        </p:nvSpPr>
        <p:spPr>
          <a:xfrm>
            <a:off x="1138457" y="4164860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2" name="5-Point Star 111"/>
          <p:cNvSpPr/>
          <p:nvPr/>
        </p:nvSpPr>
        <p:spPr>
          <a:xfrm>
            <a:off x="1378625" y="4433052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3" name="5-Point Star 112"/>
          <p:cNvSpPr/>
          <p:nvPr/>
        </p:nvSpPr>
        <p:spPr>
          <a:xfrm>
            <a:off x="1997219" y="4689567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5-Point Star 113"/>
          <p:cNvSpPr/>
          <p:nvPr/>
        </p:nvSpPr>
        <p:spPr>
          <a:xfrm>
            <a:off x="2472009" y="4601076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5-Point Star 114"/>
          <p:cNvSpPr/>
          <p:nvPr/>
        </p:nvSpPr>
        <p:spPr>
          <a:xfrm>
            <a:off x="2458095" y="5268404"/>
            <a:ext cx="176982" cy="176982"/>
          </a:xfrm>
          <a:prstGeom prst="star5">
            <a:avLst/>
          </a:prstGeom>
          <a:solidFill>
            <a:srgbClr val="00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9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0" y="1067574"/>
            <a:ext cx="12192000" cy="535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0" y="151133"/>
            <a:ext cx="10515600" cy="1035307"/>
          </a:xfrm>
        </p:spPr>
        <p:txBody>
          <a:bodyPr/>
          <a:lstStyle/>
          <a:p>
            <a:r>
              <a:rPr lang="en-AU" dirty="0" smtClean="0"/>
              <a:t>In situ monazite geochronology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89" y="1349633"/>
            <a:ext cx="7286892" cy="4906857"/>
          </a:xfrm>
        </p:spPr>
        <p:txBody>
          <a:bodyPr>
            <a:normAutofit lnSpcReduction="10000"/>
          </a:bodyPr>
          <a:lstStyle/>
          <a:p>
            <a:r>
              <a:rPr lang="en-AU" sz="2800" dirty="0"/>
              <a:t>I</a:t>
            </a:r>
            <a:r>
              <a:rPr lang="en-AU" sz="2800" dirty="0" smtClean="0"/>
              <a:t>n situ analyses</a:t>
            </a:r>
          </a:p>
          <a:p>
            <a:pPr lvl="1"/>
            <a:r>
              <a:rPr lang="en-AU" sz="2400" dirty="0"/>
              <a:t>t</a:t>
            </a:r>
            <a:r>
              <a:rPr lang="en-AU" sz="2400" dirty="0" smtClean="0"/>
              <a:t>extural setting preserved</a:t>
            </a:r>
          </a:p>
          <a:p>
            <a:pPr lvl="2"/>
            <a:r>
              <a:rPr lang="en-AU" sz="2000" dirty="0" smtClean="0"/>
              <a:t>metamorphism mineral assemblages</a:t>
            </a:r>
          </a:p>
          <a:p>
            <a:pPr lvl="2"/>
            <a:r>
              <a:rPr lang="en-AU" sz="2000" dirty="0"/>
              <a:t>m</a:t>
            </a:r>
            <a:r>
              <a:rPr lang="en-AU" sz="2000" dirty="0" smtClean="0"/>
              <a:t>onazite aligned in fabrics </a:t>
            </a:r>
          </a:p>
          <a:p>
            <a:pPr lvl="1"/>
            <a:r>
              <a:rPr lang="en-AU" sz="2400" dirty="0" smtClean="0"/>
              <a:t>small grains analysed</a:t>
            </a:r>
            <a:endParaRPr lang="en-AU" sz="2400" dirty="0"/>
          </a:p>
          <a:p>
            <a:pPr marL="0" indent="0">
              <a:buNone/>
            </a:pPr>
            <a:endParaRPr lang="en-AU" sz="2800" dirty="0" smtClean="0"/>
          </a:p>
          <a:p>
            <a:r>
              <a:rPr lang="en-AU" sz="2800" dirty="0" smtClean="0"/>
              <a:t>Why monazite?</a:t>
            </a:r>
          </a:p>
          <a:p>
            <a:pPr lvl="1"/>
            <a:r>
              <a:rPr lang="en-AU" sz="2400" dirty="0" smtClean="0"/>
              <a:t>REE-rich </a:t>
            </a:r>
            <a:r>
              <a:rPr lang="en-AU" sz="2400" dirty="0"/>
              <a:t>phosphate </a:t>
            </a:r>
            <a:r>
              <a:rPr lang="en-AU" sz="2400" dirty="0" smtClean="0"/>
              <a:t>mineral</a:t>
            </a:r>
            <a:endParaRPr lang="en-AU" sz="2400" dirty="0"/>
          </a:p>
          <a:p>
            <a:pPr lvl="1"/>
            <a:r>
              <a:rPr lang="en-AU" sz="2400" dirty="0" smtClean="0"/>
              <a:t>grows </a:t>
            </a:r>
            <a:r>
              <a:rPr lang="en-AU" sz="2400" dirty="0"/>
              <a:t>during metamorphism and hydrothermal </a:t>
            </a:r>
            <a:r>
              <a:rPr lang="en-AU" sz="2400" dirty="0" smtClean="0"/>
              <a:t>activity</a:t>
            </a:r>
          </a:p>
          <a:p>
            <a:pPr lvl="1"/>
            <a:r>
              <a:rPr lang="en-AU" sz="2400" dirty="0" smtClean="0"/>
              <a:t>dissolution–</a:t>
            </a:r>
            <a:r>
              <a:rPr lang="en-AU" sz="2400" dirty="0" err="1" smtClean="0"/>
              <a:t>reprecipitation</a:t>
            </a:r>
            <a:r>
              <a:rPr lang="en-AU" sz="2400" dirty="0" smtClean="0"/>
              <a:t> reactions can mean multiple ages preserved</a:t>
            </a:r>
          </a:p>
          <a:p>
            <a:pPr lvl="1"/>
            <a:r>
              <a:rPr lang="en-AU" sz="2400" dirty="0"/>
              <a:t>l</a:t>
            </a:r>
            <a:r>
              <a:rPr lang="en-AU" sz="2400" dirty="0" smtClean="0"/>
              <a:t>ow common–</a:t>
            </a:r>
            <a:r>
              <a:rPr lang="en-AU" sz="2400" dirty="0" err="1" smtClean="0"/>
              <a:t>Pb</a:t>
            </a:r>
            <a:endParaRPr lang="en-AU" sz="2400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824447" y="115550"/>
            <a:ext cx="3196426" cy="3094329"/>
            <a:chOff x="8595186" y="507768"/>
            <a:chExt cx="3468434" cy="3357649"/>
          </a:xfrm>
        </p:grpSpPr>
        <p:grpSp>
          <p:nvGrpSpPr>
            <p:cNvPr id="15" name="Group 14"/>
            <p:cNvGrpSpPr/>
            <p:nvPr/>
          </p:nvGrpSpPr>
          <p:grpSpPr>
            <a:xfrm>
              <a:off x="8595186" y="507768"/>
              <a:ext cx="3468434" cy="3357649"/>
              <a:chOff x="8595186" y="507768"/>
              <a:chExt cx="3468434" cy="335764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8000" contrast="6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595186" y="507768"/>
                <a:ext cx="3468434" cy="3357649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744929" y="3496085"/>
                <a:ext cx="3168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>
                    <a:solidFill>
                      <a:schemeClr val="bg1"/>
                    </a:solidFill>
                  </a:rPr>
                  <a:t>Garnet with monazite inclusion </a:t>
                </a:r>
                <a:endParaRPr lang="en-AU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9518073" y="2460567"/>
                <a:ext cx="332509" cy="1035518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V="1">
              <a:off x="10016836" y="1761874"/>
              <a:ext cx="191193" cy="173421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896200" y="3267407"/>
            <a:ext cx="4124673" cy="3094750"/>
            <a:chOff x="8030558" y="3437123"/>
            <a:chExt cx="3984265" cy="298940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558" y="3437123"/>
              <a:ext cx="3984265" cy="2989402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 rot="346223">
              <a:off x="9551095" y="4606348"/>
              <a:ext cx="1200150" cy="7372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2222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4680" y="1009722"/>
            <a:ext cx="12313368" cy="535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170829"/>
            <a:ext cx="10515600" cy="1035307"/>
          </a:xfrm>
        </p:spPr>
        <p:txBody>
          <a:bodyPr>
            <a:normAutofit/>
          </a:bodyPr>
          <a:lstStyle/>
          <a:p>
            <a:r>
              <a:rPr lang="en-AU" dirty="0" smtClean="0"/>
              <a:t>King Leopold Orogen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-3151" y="1372409"/>
            <a:ext cx="4938977" cy="5707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smtClean="0"/>
              <a:t>King Leopold Orogen</a:t>
            </a:r>
          </a:p>
          <a:p>
            <a:r>
              <a:rPr lang="en-AU" sz="2400" dirty="0" err="1" smtClean="0"/>
              <a:t>Lamboo</a:t>
            </a:r>
            <a:r>
              <a:rPr lang="en-AU" sz="2400" dirty="0" smtClean="0"/>
              <a:t> Province – Western </a:t>
            </a:r>
            <a:r>
              <a:rPr lang="en-AU" sz="2400" dirty="0"/>
              <a:t>Zone</a:t>
            </a:r>
          </a:p>
          <a:p>
            <a:r>
              <a:rPr lang="en-AU" sz="2400" dirty="0"/>
              <a:t>Paleoproterozoic metasedimentary and igneous rock</a:t>
            </a:r>
          </a:p>
          <a:p>
            <a:pPr marL="457200" lvl="1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800" dirty="0"/>
              <a:t>4 orogenic events</a:t>
            </a:r>
          </a:p>
          <a:p>
            <a:r>
              <a:rPr lang="en-AU" sz="2400" dirty="0"/>
              <a:t>1870–1850 Ma Hooper Orogeny</a:t>
            </a:r>
          </a:p>
          <a:p>
            <a:r>
              <a:rPr lang="en-AU" sz="2400" dirty="0"/>
              <a:t>1835–1805 Ma Halls Creek Orogeny</a:t>
            </a:r>
          </a:p>
          <a:p>
            <a:r>
              <a:rPr lang="en-AU" sz="2400" dirty="0"/>
              <a:t>1400–1000 Ma Yampi Orogeny</a:t>
            </a:r>
          </a:p>
          <a:p>
            <a:r>
              <a:rPr lang="en-AU" sz="2400" dirty="0"/>
              <a:t>670–510 Ma King Leopold </a:t>
            </a:r>
            <a:r>
              <a:rPr lang="en-AU" sz="2400" dirty="0" smtClean="0"/>
              <a:t>Orogeny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2" b="23364"/>
          <a:stretch/>
        </p:blipFill>
        <p:spPr>
          <a:xfrm>
            <a:off x="9859037" y="1246"/>
            <a:ext cx="2332963" cy="68921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384" y="3339669"/>
            <a:ext cx="5635738" cy="2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434" y="2799686"/>
            <a:ext cx="4095894" cy="3737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81419" r="33193"/>
          <a:stretch/>
        </p:blipFill>
        <p:spPr>
          <a:xfrm>
            <a:off x="8376891" y="4556"/>
            <a:ext cx="1512168" cy="1820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55" y="1823152"/>
            <a:ext cx="4711345" cy="44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9" y="1102512"/>
            <a:ext cx="12192000" cy="535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72" y="60482"/>
            <a:ext cx="11157065" cy="1035307"/>
          </a:xfrm>
        </p:spPr>
        <p:txBody>
          <a:bodyPr>
            <a:normAutofit/>
          </a:bodyPr>
          <a:lstStyle/>
          <a:p>
            <a:r>
              <a:rPr lang="en-AU" dirty="0" smtClean="0"/>
              <a:t>Project aims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1371" y="1759123"/>
            <a:ext cx="4623262" cy="425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851" y="1089176"/>
            <a:ext cx="5288755" cy="2249658"/>
          </a:xfrm>
        </p:spPr>
        <p:txBody>
          <a:bodyPr>
            <a:normAutofit/>
          </a:bodyPr>
          <a:lstStyle/>
          <a:p>
            <a:r>
              <a:rPr lang="en-AU" sz="2800" i="1" dirty="0"/>
              <a:t>P–T–t</a:t>
            </a:r>
            <a:r>
              <a:rPr lang="en-AU" sz="2800" dirty="0" smtClean="0"/>
              <a:t> data for the King Leopold Orogen</a:t>
            </a:r>
          </a:p>
          <a:p>
            <a:r>
              <a:rPr lang="en-AU" sz="2800" dirty="0"/>
              <a:t>F</a:t>
            </a:r>
            <a:r>
              <a:rPr lang="en-AU" sz="2800" dirty="0" smtClean="0"/>
              <a:t>aults thought to have formed during the 1400–1000 Ma Yampi Orogeny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79" y="3212976"/>
            <a:ext cx="3345117" cy="3158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20" y="1580356"/>
            <a:ext cx="662651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890" y="1123846"/>
            <a:ext cx="12192000" cy="535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57" y="141811"/>
            <a:ext cx="11157065" cy="1035307"/>
          </a:xfrm>
        </p:spPr>
        <p:txBody>
          <a:bodyPr>
            <a:normAutofit/>
          </a:bodyPr>
          <a:lstStyle/>
          <a:p>
            <a:r>
              <a:rPr lang="en-AU" dirty="0" smtClean="0"/>
              <a:t>Linking metamorphism and deformation</a:t>
            </a:r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674" y="1177118"/>
            <a:ext cx="11775900" cy="534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G</a:t>
            </a:r>
            <a:r>
              <a:rPr lang="en-AU" dirty="0" smtClean="0"/>
              <a:t>arnet–</a:t>
            </a:r>
            <a:r>
              <a:rPr lang="en-AU" dirty="0" err="1" smtClean="0"/>
              <a:t>staurolite</a:t>
            </a:r>
            <a:r>
              <a:rPr lang="en-AU" dirty="0" smtClean="0"/>
              <a:t> schist</a:t>
            </a:r>
          </a:p>
          <a:p>
            <a:r>
              <a:rPr lang="en-AU" smtClean="0"/>
              <a:t>Foliation </a:t>
            </a:r>
            <a:r>
              <a:rPr lang="en-AU" dirty="0" smtClean="0"/>
              <a:t>defined by muscovite + biotite + quartz</a:t>
            </a:r>
          </a:p>
          <a:p>
            <a:r>
              <a:rPr lang="en-AU" dirty="0"/>
              <a:t>G</a:t>
            </a:r>
            <a:r>
              <a:rPr lang="en-AU" dirty="0" smtClean="0"/>
              <a:t>arnet has </a:t>
            </a:r>
            <a:r>
              <a:rPr lang="en-AU" dirty="0"/>
              <a:t>helical inclusion trails</a:t>
            </a:r>
          </a:p>
          <a:p>
            <a:r>
              <a:rPr lang="en-AU" dirty="0"/>
              <a:t>I</a:t>
            </a:r>
            <a:r>
              <a:rPr lang="en-AU" dirty="0" smtClean="0"/>
              <a:t>nclusion trails in garnet and </a:t>
            </a:r>
            <a:r>
              <a:rPr lang="en-AU" dirty="0" err="1" smtClean="0"/>
              <a:t>staurolite</a:t>
            </a:r>
            <a:r>
              <a:rPr lang="en-AU" dirty="0" smtClean="0"/>
              <a:t> aligned in fabric</a:t>
            </a: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48281" y="3354825"/>
            <a:ext cx="4024957" cy="2963743"/>
            <a:chOff x="5401565" y="2615690"/>
            <a:chExt cx="6791325" cy="5066437"/>
          </a:xfrm>
        </p:grpSpPr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5401565" y="2615690"/>
              <a:ext cx="6791325" cy="5066437"/>
              <a:chOff x="5240565" y="1393363"/>
              <a:chExt cx="6791325" cy="506643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240565" y="1393363"/>
                <a:ext cx="6791325" cy="5066437"/>
                <a:chOff x="4478395" y="1474053"/>
                <a:chExt cx="6791325" cy="5066437"/>
              </a:xfrm>
            </p:grpSpPr>
            <p:pic>
              <p:nvPicPr>
                <p:cNvPr id="38" name="Picture 37"/>
                <p:cNvPicPr preferRelativeResize="0"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78395" y="1474053"/>
                  <a:ext cx="6791325" cy="5066437"/>
                </a:xfrm>
                <a:prstGeom prst="rect">
                  <a:avLst/>
                </a:prstGeom>
              </p:spPr>
            </p:pic>
            <p:sp>
              <p:nvSpPr>
                <p:cNvPr id="39" name="Freeform 38"/>
                <p:cNvSpPr/>
                <p:nvPr/>
              </p:nvSpPr>
              <p:spPr>
                <a:xfrm>
                  <a:off x="6896100" y="1485900"/>
                  <a:ext cx="1476375" cy="1409700"/>
                </a:xfrm>
                <a:custGeom>
                  <a:avLst/>
                  <a:gdLst>
                    <a:gd name="connsiteX0" fmla="*/ 781050 w 1476375"/>
                    <a:gd name="connsiteY0" fmla="*/ 9525 h 1409700"/>
                    <a:gd name="connsiteX1" fmla="*/ 762000 w 1476375"/>
                    <a:gd name="connsiteY1" fmla="*/ 228600 h 1409700"/>
                    <a:gd name="connsiteX2" fmla="*/ 638175 w 1476375"/>
                    <a:gd name="connsiteY2" fmla="*/ 514350 h 1409700"/>
                    <a:gd name="connsiteX3" fmla="*/ 295275 w 1476375"/>
                    <a:gd name="connsiteY3" fmla="*/ 790575 h 1409700"/>
                    <a:gd name="connsiteX4" fmla="*/ 19050 w 1476375"/>
                    <a:gd name="connsiteY4" fmla="*/ 942975 h 1409700"/>
                    <a:gd name="connsiteX5" fmla="*/ 0 w 1476375"/>
                    <a:gd name="connsiteY5" fmla="*/ 1133475 h 1409700"/>
                    <a:gd name="connsiteX6" fmla="*/ 95250 w 1476375"/>
                    <a:gd name="connsiteY6" fmla="*/ 1314450 h 1409700"/>
                    <a:gd name="connsiteX7" fmla="*/ 285750 w 1476375"/>
                    <a:gd name="connsiteY7" fmla="*/ 1409700 h 1409700"/>
                    <a:gd name="connsiteX8" fmla="*/ 581025 w 1476375"/>
                    <a:gd name="connsiteY8" fmla="*/ 1362075 h 1409700"/>
                    <a:gd name="connsiteX9" fmla="*/ 971550 w 1476375"/>
                    <a:gd name="connsiteY9" fmla="*/ 1352550 h 1409700"/>
                    <a:gd name="connsiteX10" fmla="*/ 1276350 w 1476375"/>
                    <a:gd name="connsiteY10" fmla="*/ 1276350 h 1409700"/>
                    <a:gd name="connsiteX11" fmla="*/ 1476375 w 1476375"/>
                    <a:gd name="connsiteY11" fmla="*/ 1085850 h 1409700"/>
                    <a:gd name="connsiteX12" fmla="*/ 1428750 w 1476375"/>
                    <a:gd name="connsiteY12" fmla="*/ 800100 h 1409700"/>
                    <a:gd name="connsiteX13" fmla="*/ 1257300 w 1476375"/>
                    <a:gd name="connsiteY13" fmla="*/ 581025 h 1409700"/>
                    <a:gd name="connsiteX14" fmla="*/ 1190625 w 1476375"/>
                    <a:gd name="connsiteY14" fmla="*/ 466725 h 1409700"/>
                    <a:gd name="connsiteX15" fmla="*/ 1190625 w 1476375"/>
                    <a:gd name="connsiteY15" fmla="*/ 304800 h 1409700"/>
                    <a:gd name="connsiteX16" fmla="*/ 1123950 w 1476375"/>
                    <a:gd name="connsiteY16" fmla="*/ 180975 h 1409700"/>
                    <a:gd name="connsiteX17" fmla="*/ 1028700 w 1476375"/>
                    <a:gd name="connsiteY17" fmla="*/ 152400 h 1409700"/>
                    <a:gd name="connsiteX18" fmla="*/ 971550 w 1476375"/>
                    <a:gd name="connsiteY18" fmla="*/ 0 h 1409700"/>
                    <a:gd name="connsiteX19" fmla="*/ 781050 w 1476375"/>
                    <a:gd name="connsiteY19" fmla="*/ 9525 h 140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6375" h="1409700">
                      <a:moveTo>
                        <a:pt x="781050" y="9525"/>
                      </a:moveTo>
                      <a:lnTo>
                        <a:pt x="762000" y="228600"/>
                      </a:lnTo>
                      <a:lnTo>
                        <a:pt x="638175" y="514350"/>
                      </a:lnTo>
                      <a:lnTo>
                        <a:pt x="295275" y="790575"/>
                      </a:lnTo>
                      <a:lnTo>
                        <a:pt x="19050" y="942975"/>
                      </a:lnTo>
                      <a:lnTo>
                        <a:pt x="0" y="1133475"/>
                      </a:lnTo>
                      <a:lnTo>
                        <a:pt x="95250" y="1314450"/>
                      </a:lnTo>
                      <a:lnTo>
                        <a:pt x="285750" y="1409700"/>
                      </a:lnTo>
                      <a:lnTo>
                        <a:pt x="581025" y="1362075"/>
                      </a:lnTo>
                      <a:lnTo>
                        <a:pt x="971550" y="1352550"/>
                      </a:lnTo>
                      <a:lnTo>
                        <a:pt x="1276350" y="1276350"/>
                      </a:lnTo>
                      <a:lnTo>
                        <a:pt x="1476375" y="1085850"/>
                      </a:lnTo>
                      <a:lnTo>
                        <a:pt x="1428750" y="800100"/>
                      </a:lnTo>
                      <a:lnTo>
                        <a:pt x="1257300" y="581025"/>
                      </a:lnTo>
                      <a:lnTo>
                        <a:pt x="1190625" y="466725"/>
                      </a:lnTo>
                      <a:lnTo>
                        <a:pt x="1190625" y="304800"/>
                      </a:lnTo>
                      <a:lnTo>
                        <a:pt x="1123950" y="180975"/>
                      </a:lnTo>
                      <a:lnTo>
                        <a:pt x="1028700" y="152400"/>
                      </a:lnTo>
                      <a:lnTo>
                        <a:pt x="971550" y="0"/>
                      </a:lnTo>
                      <a:lnTo>
                        <a:pt x="781050" y="9525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  <a:alpha val="5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7410505" y="3926579"/>
                <a:ext cx="2019137" cy="631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dirty="0" smtClean="0">
                    <a:solidFill>
                      <a:srgbClr val="FFFF00"/>
                    </a:solidFill>
                  </a:rPr>
                  <a:t>210670</a:t>
                </a:r>
                <a:endParaRPr lang="en-AU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111237" y="1762694"/>
                <a:ext cx="1675939" cy="707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/>
                  <a:t>210674</a:t>
                </a:r>
                <a:endParaRPr lang="en-AU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002148" y="2543774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/>
                  <a:t>210673</a:t>
                </a:r>
                <a:endParaRPr lang="en-AU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11501" y="3527521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/>
                  <a:t>210664</a:t>
                </a:r>
                <a:endParaRPr lang="en-AU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210730" y="4450456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/>
                  <a:t>210671</a:t>
                </a:r>
                <a:endParaRPr lang="en-AU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277405" y="5036033"/>
                <a:ext cx="76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/>
                  <a:t>95536</a:t>
                </a:r>
                <a:endParaRPr lang="en-AU" b="1" dirty="0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2237" y="3227154"/>
              <a:ext cx="83216" cy="84122"/>
            </a:xfrm>
            <a:prstGeom prst="rect">
              <a:avLst/>
            </a:prstGeom>
          </p:spPr>
        </p:pic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4120629" y="3340757"/>
            <a:ext cx="4001039" cy="2970003"/>
            <a:chOff x="8563519" y="3823211"/>
            <a:chExt cx="3564575" cy="26460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519" y="3823211"/>
              <a:ext cx="3564575" cy="264601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0200516" y="4236758"/>
              <a:ext cx="593419" cy="274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 smtClean="0">
                  <a:solidFill>
                    <a:schemeClr val="bg1"/>
                  </a:solidFill>
                </a:rPr>
                <a:t>garnet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82013" y="6042928"/>
              <a:ext cx="1354729" cy="274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b</a:t>
              </a:r>
              <a:r>
                <a:rPr lang="en-AU" sz="1400" b="1" dirty="0" smtClean="0">
                  <a:solidFill>
                    <a:schemeClr val="bg1"/>
                  </a:solidFill>
                </a:rPr>
                <a:t>iotite/muscovite</a:t>
              </a:r>
              <a:endParaRPr lang="en-AU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05" y="3333619"/>
            <a:ext cx="4009460" cy="2976254"/>
          </a:xfrm>
        </p:spPr>
      </p:pic>
      <p:sp>
        <p:nvSpPr>
          <p:cNvPr id="45" name="TextBox 44"/>
          <p:cNvSpPr txBox="1"/>
          <p:nvPr/>
        </p:nvSpPr>
        <p:spPr>
          <a:xfrm>
            <a:off x="10230512" y="4713584"/>
            <a:ext cx="897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err="1">
                <a:solidFill>
                  <a:schemeClr val="bg1"/>
                </a:solidFill>
              </a:rPr>
              <a:t>s</a:t>
            </a:r>
            <a:r>
              <a:rPr lang="en-AU" sz="1400" b="1" dirty="0" err="1" smtClean="0">
                <a:solidFill>
                  <a:schemeClr val="bg1"/>
                </a:solidFill>
              </a:rPr>
              <a:t>taurolite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227220" y="5832267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</a:rPr>
              <a:t>quartz</a:t>
            </a:r>
            <a:endParaRPr lang="en-AU" sz="1400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01774" y="6187399"/>
            <a:ext cx="1050846" cy="84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8571" y="5956292"/>
            <a:ext cx="49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 smtClean="0">
                <a:solidFill>
                  <a:schemeClr val="bg1"/>
                </a:solidFill>
              </a:rPr>
              <a:t>1 km 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1733" y="5626021"/>
            <a:ext cx="136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Marboo Formation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39680" y="3818761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Granite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639980" y="3450374"/>
            <a:ext cx="1520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b</a:t>
            </a:r>
            <a:r>
              <a:rPr lang="en-AU" sz="1400" b="1" dirty="0" smtClean="0">
                <a:solidFill>
                  <a:schemeClr val="bg1"/>
                </a:solidFill>
              </a:rPr>
              <a:t>iotite/muscovite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66471" y="6002096"/>
            <a:ext cx="6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</a:rPr>
              <a:t>garnet</a:t>
            </a:r>
            <a:endParaRPr lang="en-A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2" y="1123846"/>
            <a:ext cx="12192000" cy="535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165620"/>
            <a:ext cx="10515600" cy="1035307"/>
          </a:xfrm>
        </p:spPr>
        <p:txBody>
          <a:bodyPr>
            <a:normAutofit/>
          </a:bodyPr>
          <a:lstStyle/>
          <a:p>
            <a:r>
              <a:rPr lang="en-AU" dirty="0" smtClean="0"/>
              <a:t>Pressure (</a:t>
            </a:r>
            <a:r>
              <a:rPr lang="en-AU" i="1" dirty="0" smtClean="0"/>
              <a:t>P</a:t>
            </a:r>
            <a:r>
              <a:rPr lang="en-AU" dirty="0" smtClean="0"/>
              <a:t>)</a:t>
            </a:r>
            <a:r>
              <a:rPr lang="en-AU" dirty="0">
                <a:solidFill>
                  <a:srgbClr val="8E1A16"/>
                </a:solidFill>
                <a:cs typeface="Arial" panose="020B0604020202020204" pitchFamily="34" charset="0"/>
              </a:rPr>
              <a:t> </a:t>
            </a:r>
            <a:r>
              <a:rPr lang="en-AU" dirty="0" smtClean="0">
                <a:cs typeface="Arial" panose="020B0604020202020204" pitchFamily="34" charset="0"/>
              </a:rPr>
              <a:t>– temperature (</a:t>
            </a:r>
            <a:r>
              <a:rPr lang="en-AU" i="1" dirty="0" smtClean="0">
                <a:cs typeface="Arial" panose="020B0604020202020204" pitchFamily="34" charset="0"/>
              </a:rPr>
              <a:t>T</a:t>
            </a:r>
            <a:r>
              <a:rPr lang="en-AU" dirty="0" smtClean="0">
                <a:cs typeface="Arial" panose="020B0604020202020204" pitchFamily="34" charset="0"/>
              </a:rPr>
              <a:t>) estimates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01" y="1155787"/>
            <a:ext cx="7083022" cy="5125568"/>
          </a:xfrm>
        </p:spPr>
        <p:txBody>
          <a:bodyPr>
            <a:normAutofit/>
          </a:bodyPr>
          <a:lstStyle/>
          <a:p>
            <a:r>
              <a:rPr lang="en-AU" dirty="0"/>
              <a:t>G</a:t>
            </a:r>
            <a:r>
              <a:rPr lang="en-AU" dirty="0" smtClean="0"/>
              <a:t>arnet + </a:t>
            </a:r>
            <a:r>
              <a:rPr lang="en-AU" dirty="0" err="1" smtClean="0"/>
              <a:t>staurolite</a:t>
            </a:r>
            <a:r>
              <a:rPr lang="en-AU" dirty="0" smtClean="0"/>
              <a:t> + biotite + muscovite</a:t>
            </a:r>
          </a:p>
          <a:p>
            <a:r>
              <a:rPr lang="en-AU" dirty="0"/>
              <a:t>P</a:t>
            </a:r>
            <a:r>
              <a:rPr lang="en-AU" dirty="0" smtClean="0"/>
              <a:t>eak conditions </a:t>
            </a:r>
            <a:r>
              <a:rPr lang="en-AU" b="1" dirty="0" smtClean="0">
                <a:solidFill>
                  <a:srgbClr val="FF0000"/>
                </a:solidFill>
              </a:rPr>
              <a:t>580–630</a:t>
            </a:r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AU" b="1" dirty="0" smtClean="0">
                <a:solidFill>
                  <a:srgbClr val="FF0000"/>
                </a:solidFill>
              </a:rPr>
              <a:t>C and </a:t>
            </a:r>
            <a:br>
              <a:rPr lang="en-AU" b="1" dirty="0" smtClean="0">
                <a:solidFill>
                  <a:srgbClr val="FF0000"/>
                </a:solidFill>
              </a:rPr>
            </a:br>
            <a:r>
              <a:rPr lang="en-AU" b="1" dirty="0" smtClean="0">
                <a:solidFill>
                  <a:srgbClr val="FF0000"/>
                </a:solidFill>
              </a:rPr>
              <a:t>5–6 </a:t>
            </a:r>
            <a:r>
              <a:rPr lang="en-AU" b="1" dirty="0" err="1" smtClean="0">
                <a:solidFill>
                  <a:srgbClr val="FF0000"/>
                </a:solidFill>
              </a:rPr>
              <a:t>kbar</a:t>
            </a:r>
            <a:endParaRPr lang="en-AU" b="1" dirty="0" smtClean="0">
              <a:solidFill>
                <a:srgbClr val="FF0000"/>
              </a:solidFill>
            </a:endParaRPr>
          </a:p>
          <a:p>
            <a:r>
              <a:rPr lang="en-AU" dirty="0"/>
              <a:t>C</a:t>
            </a:r>
            <a:r>
              <a:rPr lang="en-AU" dirty="0" smtClean="0"/>
              <a:t>rustal thickening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"/>
          <a:stretch/>
        </p:blipFill>
        <p:spPr>
          <a:xfrm>
            <a:off x="6789496" y="1134422"/>
            <a:ext cx="5316533" cy="5212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16473" y="4840871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 smtClean="0"/>
              <a:t>10</a:t>
            </a:r>
            <a:endParaRPr lang="en-A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908485" y="3392287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 smtClean="0"/>
              <a:t>13</a:t>
            </a:r>
            <a:endParaRPr lang="en-A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916141" y="2165802"/>
            <a:ext cx="322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 smtClean="0"/>
              <a:t>15</a:t>
            </a:r>
            <a:endParaRPr lang="en-AU" b="1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11677669" y="4141276"/>
            <a:ext cx="8146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 smtClean="0"/>
              <a:t>Depth (km)</a:t>
            </a:r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84054" y="6272822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i="1" dirty="0" smtClean="0"/>
              <a:t>T </a:t>
            </a:r>
            <a:r>
              <a:rPr lang="en-AU" sz="1050" b="1" dirty="0" smtClean="0"/>
              <a:t>(</a:t>
            </a:r>
            <a:r>
              <a:rPr lang="en-A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°C)</a:t>
            </a:r>
            <a:endParaRPr lang="en-AU" b="1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6" y="3237688"/>
            <a:ext cx="474379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890" y="1123846"/>
            <a:ext cx="12192000" cy="535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57" y="141811"/>
            <a:ext cx="11157065" cy="1035307"/>
          </a:xfrm>
        </p:spPr>
        <p:txBody>
          <a:bodyPr>
            <a:normAutofit/>
          </a:bodyPr>
          <a:lstStyle/>
          <a:p>
            <a:r>
              <a:rPr lang="en-AU" dirty="0" smtClean="0"/>
              <a:t>Proximal to Billyarra </a:t>
            </a:r>
            <a:r>
              <a:rPr lang="en-AU" dirty="0"/>
              <a:t>Shear Zone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774" y="1298756"/>
            <a:ext cx="6286500" cy="1292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M</a:t>
            </a:r>
            <a:r>
              <a:rPr lang="en-AU" dirty="0" smtClean="0"/>
              <a:t>onazite aligned in fabric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502 ± 3 Ma </a:t>
            </a:r>
            <a:r>
              <a:rPr lang="en-AU" dirty="0" smtClean="0"/>
              <a:t>(</a:t>
            </a:r>
            <a:r>
              <a:rPr lang="en-AU" i="1" dirty="0" smtClean="0"/>
              <a:t>n</a:t>
            </a:r>
            <a:r>
              <a:rPr lang="en-AU" dirty="0" smtClean="0"/>
              <a:t> = 50; MSWD = 0.94)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8" y="1637084"/>
            <a:ext cx="5813656" cy="4361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8" y="2712438"/>
            <a:ext cx="5254233" cy="3519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9361" y="3388169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/>
              <a:t>502 ± 3 Ma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69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1087692"/>
            <a:ext cx="12192000" cy="535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57" y="141811"/>
            <a:ext cx="11157065" cy="1035307"/>
          </a:xfrm>
        </p:spPr>
        <p:txBody>
          <a:bodyPr>
            <a:normAutofit/>
          </a:bodyPr>
          <a:lstStyle/>
          <a:p>
            <a:r>
              <a:rPr lang="en-AU" dirty="0" smtClean="0"/>
              <a:t>Distal to Billyarra Shear Zone </a:t>
            </a:r>
            <a:endParaRPr lang="en-AU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0201" y="1087823"/>
            <a:ext cx="12520899" cy="172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P</a:t>
            </a:r>
            <a:r>
              <a:rPr lang="en-AU" dirty="0" smtClean="0"/>
              <a:t>reservation of Paleoproterozoic metamorphism </a:t>
            </a:r>
          </a:p>
          <a:p>
            <a:r>
              <a:rPr lang="en-AU" dirty="0" smtClean="0"/>
              <a:t>210673 </a:t>
            </a:r>
            <a:r>
              <a:rPr lang="en-AU" b="1" dirty="0" smtClean="0">
                <a:solidFill>
                  <a:srgbClr val="FF0000"/>
                </a:solidFill>
              </a:rPr>
              <a:t>c. 500 and 1730 Ma </a:t>
            </a:r>
            <a:r>
              <a:rPr lang="en-AU" sz="1400" dirty="0" smtClean="0"/>
              <a:t>(preliminary results)</a:t>
            </a:r>
          </a:p>
          <a:p>
            <a:r>
              <a:rPr lang="en-AU" dirty="0" smtClean="0"/>
              <a:t>210674 EPMA maps show </a:t>
            </a:r>
            <a:r>
              <a:rPr lang="en-AU" b="1" dirty="0" smtClean="0">
                <a:solidFill>
                  <a:srgbClr val="FF0000"/>
                </a:solidFill>
              </a:rPr>
              <a:t>c. 1850 Ma core </a:t>
            </a:r>
            <a:r>
              <a:rPr lang="en-AU" dirty="0" smtClean="0"/>
              <a:t>and narrow </a:t>
            </a:r>
            <a:r>
              <a:rPr lang="en-AU" b="1" dirty="0" smtClean="0">
                <a:solidFill>
                  <a:srgbClr val="FF0000"/>
                </a:solidFill>
              </a:rPr>
              <a:t>c. 500 Ma rim</a:t>
            </a:r>
          </a:p>
          <a:p>
            <a:pPr marL="0" indent="0">
              <a:buNone/>
            </a:pPr>
            <a:endParaRPr lang="en-AU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152011" y="3813207"/>
            <a:ext cx="1567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Marboo Formation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3942" y="3407230"/>
            <a:ext cx="72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Granite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23825" y="3017324"/>
            <a:ext cx="4101615" cy="3038542"/>
            <a:chOff x="41082" y="3448594"/>
            <a:chExt cx="4024957" cy="2981752"/>
          </a:xfrm>
        </p:grpSpPr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41082" y="3448594"/>
              <a:ext cx="4024957" cy="2963743"/>
              <a:chOff x="5401565" y="2615690"/>
              <a:chExt cx="6791325" cy="5066437"/>
            </a:xfrm>
          </p:grpSpPr>
          <p:grpSp>
            <p:nvGrpSpPr>
              <p:cNvPr id="44" name="Group 43"/>
              <p:cNvGrpSpPr>
                <a:grpSpLocks noChangeAspect="1"/>
              </p:cNvGrpSpPr>
              <p:nvPr/>
            </p:nvGrpSpPr>
            <p:grpSpPr>
              <a:xfrm>
                <a:off x="5401565" y="2615690"/>
                <a:ext cx="6791325" cy="5066437"/>
                <a:chOff x="5240565" y="1393363"/>
                <a:chExt cx="6791325" cy="5066437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5240565" y="1393363"/>
                  <a:ext cx="6791325" cy="5066437"/>
                  <a:chOff x="4478395" y="1474053"/>
                  <a:chExt cx="6791325" cy="5066437"/>
                </a:xfrm>
              </p:grpSpPr>
              <p:pic>
                <p:nvPicPr>
                  <p:cNvPr id="54" name="Picture 53"/>
                  <p:cNvPicPr preferRelativeResize="0"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478395" y="1474053"/>
                    <a:ext cx="6791325" cy="5066437"/>
                  </a:xfrm>
                  <a:prstGeom prst="rect">
                    <a:avLst/>
                  </a:prstGeom>
                </p:spPr>
              </p:pic>
              <p:sp>
                <p:nvSpPr>
                  <p:cNvPr id="55" name="Freeform 54"/>
                  <p:cNvSpPr/>
                  <p:nvPr/>
                </p:nvSpPr>
                <p:spPr>
                  <a:xfrm>
                    <a:off x="6896100" y="1485900"/>
                    <a:ext cx="1476375" cy="1409700"/>
                  </a:xfrm>
                  <a:custGeom>
                    <a:avLst/>
                    <a:gdLst>
                      <a:gd name="connsiteX0" fmla="*/ 781050 w 1476375"/>
                      <a:gd name="connsiteY0" fmla="*/ 9525 h 1409700"/>
                      <a:gd name="connsiteX1" fmla="*/ 762000 w 1476375"/>
                      <a:gd name="connsiteY1" fmla="*/ 228600 h 1409700"/>
                      <a:gd name="connsiteX2" fmla="*/ 638175 w 1476375"/>
                      <a:gd name="connsiteY2" fmla="*/ 514350 h 1409700"/>
                      <a:gd name="connsiteX3" fmla="*/ 295275 w 1476375"/>
                      <a:gd name="connsiteY3" fmla="*/ 790575 h 1409700"/>
                      <a:gd name="connsiteX4" fmla="*/ 19050 w 1476375"/>
                      <a:gd name="connsiteY4" fmla="*/ 942975 h 1409700"/>
                      <a:gd name="connsiteX5" fmla="*/ 0 w 1476375"/>
                      <a:gd name="connsiteY5" fmla="*/ 1133475 h 1409700"/>
                      <a:gd name="connsiteX6" fmla="*/ 95250 w 1476375"/>
                      <a:gd name="connsiteY6" fmla="*/ 1314450 h 1409700"/>
                      <a:gd name="connsiteX7" fmla="*/ 285750 w 1476375"/>
                      <a:gd name="connsiteY7" fmla="*/ 1409700 h 1409700"/>
                      <a:gd name="connsiteX8" fmla="*/ 581025 w 1476375"/>
                      <a:gd name="connsiteY8" fmla="*/ 1362075 h 1409700"/>
                      <a:gd name="connsiteX9" fmla="*/ 971550 w 1476375"/>
                      <a:gd name="connsiteY9" fmla="*/ 1352550 h 1409700"/>
                      <a:gd name="connsiteX10" fmla="*/ 1276350 w 1476375"/>
                      <a:gd name="connsiteY10" fmla="*/ 1276350 h 1409700"/>
                      <a:gd name="connsiteX11" fmla="*/ 1476375 w 1476375"/>
                      <a:gd name="connsiteY11" fmla="*/ 1085850 h 1409700"/>
                      <a:gd name="connsiteX12" fmla="*/ 1428750 w 1476375"/>
                      <a:gd name="connsiteY12" fmla="*/ 800100 h 1409700"/>
                      <a:gd name="connsiteX13" fmla="*/ 1257300 w 1476375"/>
                      <a:gd name="connsiteY13" fmla="*/ 581025 h 1409700"/>
                      <a:gd name="connsiteX14" fmla="*/ 1190625 w 1476375"/>
                      <a:gd name="connsiteY14" fmla="*/ 466725 h 1409700"/>
                      <a:gd name="connsiteX15" fmla="*/ 1190625 w 1476375"/>
                      <a:gd name="connsiteY15" fmla="*/ 304800 h 1409700"/>
                      <a:gd name="connsiteX16" fmla="*/ 1123950 w 1476375"/>
                      <a:gd name="connsiteY16" fmla="*/ 180975 h 1409700"/>
                      <a:gd name="connsiteX17" fmla="*/ 1028700 w 1476375"/>
                      <a:gd name="connsiteY17" fmla="*/ 152400 h 1409700"/>
                      <a:gd name="connsiteX18" fmla="*/ 971550 w 1476375"/>
                      <a:gd name="connsiteY18" fmla="*/ 0 h 1409700"/>
                      <a:gd name="connsiteX19" fmla="*/ 781050 w 1476375"/>
                      <a:gd name="connsiteY19" fmla="*/ 9525 h 1409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476375" h="1409700">
                        <a:moveTo>
                          <a:pt x="781050" y="9525"/>
                        </a:moveTo>
                        <a:lnTo>
                          <a:pt x="762000" y="228600"/>
                        </a:lnTo>
                        <a:lnTo>
                          <a:pt x="638175" y="514350"/>
                        </a:lnTo>
                        <a:lnTo>
                          <a:pt x="295275" y="790575"/>
                        </a:lnTo>
                        <a:lnTo>
                          <a:pt x="19050" y="942975"/>
                        </a:lnTo>
                        <a:lnTo>
                          <a:pt x="0" y="1133475"/>
                        </a:lnTo>
                        <a:lnTo>
                          <a:pt x="95250" y="1314450"/>
                        </a:lnTo>
                        <a:lnTo>
                          <a:pt x="285750" y="1409700"/>
                        </a:lnTo>
                        <a:lnTo>
                          <a:pt x="581025" y="1362075"/>
                        </a:lnTo>
                        <a:lnTo>
                          <a:pt x="971550" y="1352550"/>
                        </a:lnTo>
                        <a:lnTo>
                          <a:pt x="1276350" y="1276350"/>
                        </a:lnTo>
                        <a:lnTo>
                          <a:pt x="1476375" y="1085850"/>
                        </a:lnTo>
                        <a:lnTo>
                          <a:pt x="1428750" y="800100"/>
                        </a:lnTo>
                        <a:lnTo>
                          <a:pt x="1257300" y="581025"/>
                        </a:lnTo>
                        <a:lnTo>
                          <a:pt x="1190625" y="466725"/>
                        </a:lnTo>
                        <a:lnTo>
                          <a:pt x="1190625" y="304800"/>
                        </a:lnTo>
                        <a:lnTo>
                          <a:pt x="1123950" y="180975"/>
                        </a:lnTo>
                        <a:lnTo>
                          <a:pt x="1028700" y="152400"/>
                        </a:lnTo>
                        <a:lnTo>
                          <a:pt x="971550" y="0"/>
                        </a:lnTo>
                        <a:lnTo>
                          <a:pt x="781050" y="9525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20000"/>
                      <a:lumOff val="80000"/>
                      <a:alpha val="51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7410504" y="3926582"/>
                  <a:ext cx="1208742" cy="363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b="1" dirty="0" smtClean="0">
                      <a:solidFill>
                        <a:srgbClr val="FFFF00"/>
                      </a:solidFill>
                    </a:rPr>
                    <a:t>502 </a:t>
                  </a:r>
                  <a:r>
                    <a:rPr lang="en-AU" b="1" dirty="0">
                      <a:solidFill>
                        <a:srgbClr val="FFFF00"/>
                      </a:solidFill>
                    </a:rPr>
                    <a:t>± </a:t>
                  </a:r>
                  <a:r>
                    <a:rPr lang="en-AU" b="1" dirty="0" smtClean="0">
                      <a:solidFill>
                        <a:srgbClr val="FFFF00"/>
                      </a:solidFill>
                    </a:rPr>
                    <a:t>3 </a:t>
                  </a:r>
                  <a:r>
                    <a:rPr lang="en-AU" b="1" dirty="0">
                      <a:solidFill>
                        <a:srgbClr val="FFFF00"/>
                      </a:solidFill>
                    </a:rPr>
                    <a:t>Ma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111237" y="1762694"/>
                  <a:ext cx="1675939" cy="7071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b="1" dirty="0" smtClean="0"/>
                    <a:t>210674</a:t>
                  </a:r>
                  <a:endParaRPr lang="en-AU" b="1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8012895" y="2540803"/>
                  <a:ext cx="886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b="1" dirty="0" smtClean="0"/>
                    <a:t>210673</a:t>
                  </a:r>
                  <a:endParaRPr lang="en-AU" b="1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011502" y="3527520"/>
                  <a:ext cx="1208742" cy="363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b="1" dirty="0" smtClean="0">
                      <a:solidFill>
                        <a:srgbClr val="FFFF00"/>
                      </a:solidFill>
                    </a:rPr>
                    <a:t>505 ± 5 Ma</a:t>
                  </a:r>
                  <a:endParaRPr lang="en-AU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9210730" y="4450454"/>
                  <a:ext cx="1208742" cy="363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b="1" dirty="0">
                      <a:solidFill>
                        <a:srgbClr val="FFFF00"/>
                      </a:solidFill>
                    </a:rPr>
                    <a:t>501 ± 3 Ma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9313990" y="5086801"/>
                  <a:ext cx="1084001" cy="363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b="1" dirty="0" smtClean="0">
                      <a:solidFill>
                        <a:srgbClr val="FFC000"/>
                      </a:solidFill>
                    </a:rPr>
                    <a:t>c. 500 Ma</a:t>
                  </a:r>
                  <a:endParaRPr lang="en-AU" b="1" dirty="0">
                    <a:solidFill>
                      <a:srgbClr val="FFC000"/>
                    </a:solidFill>
                  </a:endParaRPr>
                </a:p>
              </p:txBody>
            </p:sp>
          </p:grp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2237" y="3227154"/>
                <a:ext cx="83216" cy="84122"/>
              </a:xfrm>
              <a:prstGeom prst="rect">
                <a:avLst/>
              </a:prstGeom>
            </p:spPr>
          </p:pic>
        </p:grpSp>
        <p:cxnSp>
          <p:nvCxnSpPr>
            <p:cNvPr id="42" name="Straight Connector 41"/>
            <p:cNvCxnSpPr/>
            <p:nvPr/>
          </p:nvCxnSpPr>
          <p:spPr>
            <a:xfrm flipV="1">
              <a:off x="101774" y="6302710"/>
              <a:ext cx="1050846" cy="843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82902" y="6168736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b="1" dirty="0" smtClean="0">
                  <a:solidFill>
                    <a:schemeClr val="bg1"/>
                  </a:solidFill>
                </a:rPr>
                <a:t>1 km 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50" y="3068960"/>
            <a:ext cx="4335847" cy="303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686" y="3212976"/>
            <a:ext cx="3432986" cy="23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MIRS">
      <a:dk1>
        <a:srgbClr val="131313"/>
      </a:dk1>
      <a:lt1>
        <a:srgbClr val="FFFFFF"/>
      </a:lt1>
      <a:dk2>
        <a:srgbClr val="4A4A4A"/>
      </a:dk2>
      <a:lt2>
        <a:srgbClr val="BABABA"/>
      </a:lt2>
      <a:accent1>
        <a:srgbClr val="008B91"/>
      </a:accent1>
      <a:accent2>
        <a:srgbClr val="534E67"/>
      </a:accent2>
      <a:accent3>
        <a:srgbClr val="A93D2A"/>
      </a:accent3>
      <a:accent4>
        <a:srgbClr val="006B6E"/>
      </a:accent4>
      <a:accent5>
        <a:srgbClr val="45415D"/>
      </a:accent5>
      <a:accent6>
        <a:srgbClr val="A12A1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94545A1-EAAB-A14D-9733-D9C8719AEB0F}" vid="{3A8A8DCA-738B-E740-B243-904B97F0D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DMIRS Widescreen GSWA</Template>
  <TotalTime>4885</TotalTime>
  <Words>437</Words>
  <Application>Microsoft Office PowerPoint</Application>
  <PresentationFormat>Widescreen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GSWA Open Day 2020</vt:lpstr>
      <vt:lpstr>State metamorphic mapping project</vt:lpstr>
      <vt:lpstr>In situ monazite geochronology</vt:lpstr>
      <vt:lpstr>King Leopold Orogen</vt:lpstr>
      <vt:lpstr>Project aims</vt:lpstr>
      <vt:lpstr>Linking metamorphism and deformation</vt:lpstr>
      <vt:lpstr>Pressure (P) – temperature (T) estimates</vt:lpstr>
      <vt:lpstr>Proximal to Billyarra Shear Zone</vt:lpstr>
      <vt:lpstr>Distal to Billyarra Shear Zone </vt:lpstr>
      <vt:lpstr>Conclusions</vt:lpstr>
    </vt:vector>
  </TitlesOfParts>
  <Company>Department of Mines and Petroleum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KORHONEN, Fawna</dc:creator>
  <cp:lastModifiedBy>GODSMAN, Garth</cp:lastModifiedBy>
  <cp:revision>384</cp:revision>
  <cp:lastPrinted>2020-02-14T08:10:03Z</cp:lastPrinted>
  <dcterms:created xsi:type="dcterms:W3CDTF">2019-02-19T02:10:13Z</dcterms:created>
  <dcterms:modified xsi:type="dcterms:W3CDTF">2020-03-05T05:36:06Z</dcterms:modified>
</cp:coreProperties>
</file>