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 id="2147483674" r:id="rId6"/>
  </p:sldMasterIdLst>
  <p:notesMasterIdLst>
    <p:notesMasterId r:id="rId25"/>
  </p:notesMasterIdLst>
  <p:handoutMasterIdLst>
    <p:handoutMasterId r:id="rId26"/>
  </p:handoutMasterIdLst>
  <p:sldIdLst>
    <p:sldId id="268" r:id="rId7"/>
    <p:sldId id="271" r:id="rId8"/>
    <p:sldId id="272" r:id="rId9"/>
    <p:sldId id="287" r:id="rId10"/>
    <p:sldId id="273" r:id="rId11"/>
    <p:sldId id="274" r:id="rId12"/>
    <p:sldId id="275" r:id="rId13"/>
    <p:sldId id="277" r:id="rId14"/>
    <p:sldId id="293" r:id="rId15"/>
    <p:sldId id="292" r:id="rId16"/>
    <p:sldId id="286" r:id="rId17"/>
    <p:sldId id="278" r:id="rId18"/>
    <p:sldId id="289" r:id="rId19"/>
    <p:sldId id="290" r:id="rId20"/>
    <p:sldId id="291" r:id="rId21"/>
    <p:sldId id="281" r:id="rId22"/>
    <p:sldId id="282" r:id="rId23"/>
    <p:sldId id="283" r:id="rId24"/>
  </p:sldIdLst>
  <p:sldSz cx="9144000" cy="5143500" type="screen16x9"/>
  <p:notesSz cx="6797675" cy="9926638"/>
  <p:defaultTextStyle>
    <a:defPPr>
      <a:defRPr lang="en-AU"/>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Stephe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333CC"/>
    <a:srgbClr val="FFFFFF"/>
    <a:srgbClr val="8E1A16"/>
    <a:srgbClr val="0E6E71"/>
    <a:srgbClr val="353149"/>
    <a:srgbClr val="004E4C"/>
    <a:srgbClr val="2E2B3B"/>
    <a:srgbClr val="001C1B"/>
    <a:srgbClr val="E4530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6369" autoAdjust="0"/>
  </p:normalViewPr>
  <p:slideViewPr>
    <p:cSldViewPr>
      <p:cViewPr varScale="1">
        <p:scale>
          <a:sx n="88" d="100"/>
          <a:sy n="88" d="100"/>
        </p:scale>
        <p:origin x="1020"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651"/>
          </a:xfrm>
          <a:prstGeom prst="rect">
            <a:avLst/>
          </a:prstGeom>
        </p:spPr>
        <p:txBody>
          <a:bodyPr vert="horz" lIns="90690" tIns="45345" rIns="90690" bIns="45345" rtlCol="0"/>
          <a:lstStyle>
            <a:lvl1pPr algn="l">
              <a:defRPr sz="1200"/>
            </a:lvl1pPr>
          </a:lstStyle>
          <a:p>
            <a:endParaRPr lang="en-AU" dirty="0"/>
          </a:p>
        </p:txBody>
      </p:sp>
      <p:sp>
        <p:nvSpPr>
          <p:cNvPr id="3" name="Date Placeholder 2"/>
          <p:cNvSpPr>
            <a:spLocks noGrp="1"/>
          </p:cNvSpPr>
          <p:nvPr>
            <p:ph type="dt" sz="quarter" idx="1"/>
          </p:nvPr>
        </p:nvSpPr>
        <p:spPr>
          <a:xfrm>
            <a:off x="3849900" y="0"/>
            <a:ext cx="2946189" cy="496651"/>
          </a:xfrm>
          <a:prstGeom prst="rect">
            <a:avLst/>
          </a:prstGeom>
        </p:spPr>
        <p:txBody>
          <a:bodyPr vert="horz" lIns="90690" tIns="45345" rIns="90690" bIns="45345" rtlCol="0"/>
          <a:lstStyle>
            <a:lvl1pPr algn="r">
              <a:defRPr sz="1200"/>
            </a:lvl1pPr>
          </a:lstStyle>
          <a:p>
            <a:fld id="{DD9297CD-B1AD-4BBC-860F-0F534DA7465F}" type="datetimeFigureOut">
              <a:rPr lang="en-US" smtClean="0"/>
              <a:pPr/>
              <a:t>3/5/2020</a:t>
            </a:fld>
            <a:endParaRPr lang="en-AU" dirty="0"/>
          </a:p>
        </p:txBody>
      </p:sp>
      <p:sp>
        <p:nvSpPr>
          <p:cNvPr id="4" name="Footer Placeholder 3"/>
          <p:cNvSpPr>
            <a:spLocks noGrp="1"/>
          </p:cNvSpPr>
          <p:nvPr>
            <p:ph type="ftr" sz="quarter" idx="2"/>
          </p:nvPr>
        </p:nvSpPr>
        <p:spPr>
          <a:xfrm>
            <a:off x="2" y="9428401"/>
            <a:ext cx="2946189" cy="496651"/>
          </a:xfrm>
          <a:prstGeom prst="rect">
            <a:avLst/>
          </a:prstGeom>
        </p:spPr>
        <p:txBody>
          <a:bodyPr vert="horz" lIns="90690" tIns="45345" rIns="90690" bIns="4534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900" y="9428401"/>
            <a:ext cx="2946189" cy="496651"/>
          </a:xfrm>
          <a:prstGeom prst="rect">
            <a:avLst/>
          </a:prstGeom>
        </p:spPr>
        <p:txBody>
          <a:bodyPr vert="horz" lIns="90690" tIns="45345" rIns="90690" bIns="45345" rtlCol="0" anchor="b"/>
          <a:lstStyle>
            <a:lvl1pPr algn="r">
              <a:defRPr sz="1200"/>
            </a:lvl1pPr>
          </a:lstStyle>
          <a:p>
            <a:fld id="{37A4CF06-8333-4307-A028-4A69C69753E8}" type="slidenum">
              <a:rPr lang="en-AU" smtClean="0"/>
              <a:pPr/>
              <a:t>‹#›</a:t>
            </a:fld>
            <a:endParaRPr lang="en-AU" dirty="0"/>
          </a:p>
        </p:txBody>
      </p:sp>
    </p:spTree>
    <p:extLst>
      <p:ext uri="{BB962C8B-B14F-4D97-AF65-F5344CB8AC3E}">
        <p14:creationId xmlns:p14="http://schemas.microsoft.com/office/powerpoint/2010/main" val="353803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651"/>
          </a:xfrm>
          <a:prstGeom prst="rect">
            <a:avLst/>
          </a:prstGeom>
        </p:spPr>
        <p:txBody>
          <a:bodyPr vert="horz" lIns="90690" tIns="45345" rIns="90690" bIns="45345" rtlCol="0"/>
          <a:lstStyle>
            <a:lvl1pPr algn="l">
              <a:defRPr sz="1200"/>
            </a:lvl1pPr>
          </a:lstStyle>
          <a:p>
            <a:endParaRPr lang="en-AU" dirty="0"/>
          </a:p>
        </p:txBody>
      </p:sp>
      <p:sp>
        <p:nvSpPr>
          <p:cNvPr id="3" name="Date Placeholder 2"/>
          <p:cNvSpPr>
            <a:spLocks noGrp="1"/>
          </p:cNvSpPr>
          <p:nvPr>
            <p:ph type="dt" idx="1"/>
          </p:nvPr>
        </p:nvSpPr>
        <p:spPr>
          <a:xfrm>
            <a:off x="3849900" y="0"/>
            <a:ext cx="2946189" cy="496651"/>
          </a:xfrm>
          <a:prstGeom prst="rect">
            <a:avLst/>
          </a:prstGeom>
        </p:spPr>
        <p:txBody>
          <a:bodyPr vert="horz" lIns="90690" tIns="45345" rIns="90690" bIns="45345" rtlCol="0"/>
          <a:lstStyle>
            <a:lvl1pPr algn="r">
              <a:defRPr sz="1200"/>
            </a:lvl1pPr>
          </a:lstStyle>
          <a:p>
            <a:fld id="{8744F703-C266-4612-844A-28B174D0A7E8}" type="datetimeFigureOut">
              <a:rPr lang="en-US" smtClean="0"/>
              <a:pPr/>
              <a:t>3/5/2020</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690" tIns="45345" rIns="90690" bIns="45345" rtlCol="0" anchor="ctr"/>
          <a:lstStyle/>
          <a:p>
            <a:endParaRPr lang="en-AU" dirty="0"/>
          </a:p>
        </p:txBody>
      </p:sp>
      <p:sp>
        <p:nvSpPr>
          <p:cNvPr id="5" name="Notes Placeholder 4"/>
          <p:cNvSpPr>
            <a:spLocks noGrp="1"/>
          </p:cNvSpPr>
          <p:nvPr>
            <p:ph type="body" sz="quarter" idx="3"/>
          </p:nvPr>
        </p:nvSpPr>
        <p:spPr>
          <a:xfrm>
            <a:off x="679768" y="4715788"/>
            <a:ext cx="5438140" cy="4466671"/>
          </a:xfrm>
          <a:prstGeom prst="rect">
            <a:avLst/>
          </a:prstGeom>
        </p:spPr>
        <p:txBody>
          <a:bodyPr vert="horz" lIns="90690" tIns="45345" rIns="90690" bIns="453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428401"/>
            <a:ext cx="2946189" cy="496651"/>
          </a:xfrm>
          <a:prstGeom prst="rect">
            <a:avLst/>
          </a:prstGeom>
        </p:spPr>
        <p:txBody>
          <a:bodyPr vert="horz" lIns="90690" tIns="45345" rIns="90690" bIns="4534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900" y="9428401"/>
            <a:ext cx="2946189" cy="496651"/>
          </a:xfrm>
          <a:prstGeom prst="rect">
            <a:avLst/>
          </a:prstGeom>
        </p:spPr>
        <p:txBody>
          <a:bodyPr vert="horz" lIns="90690" tIns="45345" rIns="90690" bIns="45345" rtlCol="0" anchor="b"/>
          <a:lstStyle>
            <a:lvl1pPr algn="r">
              <a:defRPr sz="1200"/>
            </a:lvl1pPr>
          </a:lstStyle>
          <a:p>
            <a:fld id="{584250F4-8D58-46D7-B693-3D4A73B71CCD}" type="slidenum">
              <a:rPr lang="en-AU" smtClean="0"/>
              <a:pPr/>
              <a:t>‹#›</a:t>
            </a:fld>
            <a:endParaRPr lang="en-AU" dirty="0"/>
          </a:p>
        </p:txBody>
      </p:sp>
    </p:spTree>
    <p:extLst>
      <p:ext uri="{BB962C8B-B14F-4D97-AF65-F5344CB8AC3E}">
        <p14:creationId xmlns:p14="http://schemas.microsoft.com/office/powerpoint/2010/main" val="53524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is the lifeblood of the exploration industry, and</a:t>
            </a:r>
            <a:r>
              <a:rPr lang="en-AU" baseline="0" dirty="0" smtClean="0"/>
              <a:t> we are here to show you where to find it.  The quote on this slide is from a book called Data Driven – Profiting from your most important business asset. The state of WA has an enormous data asset for your use, and this asset is managed by the SRI branch of the Geological Survey of Western Australia.</a:t>
            </a:r>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a:t>
            </a:fld>
            <a:endParaRPr lang="en-AU" dirty="0"/>
          </a:p>
        </p:txBody>
      </p:sp>
    </p:spTree>
    <p:extLst>
      <p:ext uri="{BB962C8B-B14F-4D97-AF65-F5344CB8AC3E}">
        <p14:creationId xmlns:p14="http://schemas.microsoft.com/office/powerpoint/2010/main" val="2477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11</a:t>
            </a:fld>
            <a:endParaRPr lang="en-AU" dirty="0"/>
          </a:p>
        </p:txBody>
      </p:sp>
    </p:spTree>
    <p:extLst>
      <p:ext uri="{BB962C8B-B14F-4D97-AF65-F5344CB8AC3E}">
        <p14:creationId xmlns:p14="http://schemas.microsoft.com/office/powerpoint/2010/main" val="321292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reports also include all digital data collected such as drilling and geochemistry, ground</a:t>
            </a:r>
            <a:r>
              <a:rPr lang="en-AU" baseline="0" dirty="0" smtClean="0"/>
              <a:t> geophysical data etc.</a:t>
            </a:r>
            <a:endParaRPr lang="en-AU" dirty="0" smtClean="0"/>
          </a:p>
          <a:p>
            <a:r>
              <a:rPr lang="en-AU" dirty="0" smtClean="0"/>
              <a:t>Reports remain</a:t>
            </a:r>
            <a:r>
              <a:rPr lang="en-AU" baseline="0" dirty="0" smtClean="0"/>
              <a:t> confidential for 5 years before they are release under the Sunset Clause.</a:t>
            </a:r>
          </a:p>
          <a:p>
            <a:r>
              <a:rPr lang="en-AU" baseline="0" dirty="0" smtClean="0"/>
              <a:t>Towards the end of last year we released  a policy guideline and process late last year and we are working on having much more of the historical data in our database available to the public.</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4250F4-8D58-46D7-B693-3D4A73B71CCD}"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273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would like a demo come and see us and</a:t>
            </a:r>
            <a:r>
              <a:rPr lang="en-AU" baseline="0" dirty="0" smtClean="0"/>
              <a:t> we will show you.</a:t>
            </a:r>
            <a:endParaRPr lang="en-AU" dirty="0" smtClean="0"/>
          </a:p>
          <a:p>
            <a:r>
              <a:rPr lang="en-AU" dirty="0" smtClean="0"/>
              <a:t> To</a:t>
            </a:r>
            <a:r>
              <a:rPr lang="en-AU" baseline="0" dirty="0" smtClean="0"/>
              <a:t> make it easier y</a:t>
            </a:r>
            <a:r>
              <a:rPr lang="en-AU" dirty="0" smtClean="0"/>
              <a:t>ou can get a complete set of all the documents and associated data on a 2Tb hard drive. Currently this is just a dump of all the reports in PDF and associated data files.</a:t>
            </a:r>
          </a:p>
          <a:p>
            <a:r>
              <a:rPr lang="en-AU" dirty="0" smtClean="0"/>
              <a:t>For</a:t>
            </a:r>
            <a:r>
              <a:rPr lang="en-AU" baseline="0" dirty="0" smtClean="0"/>
              <a:t> the next update of the hard drive I will add the text of the abstracts for each report (better searching for you), including drilling and other statistics as well as an export of tenement numbers associated with each Anumber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Online lodgement allows the text</a:t>
            </a:r>
            <a:r>
              <a:rPr lang="en-AU" baseline="0" dirty="0" smtClean="0"/>
              <a:t> of the report to be stored in the database itself thus making complete text searching possible.</a:t>
            </a:r>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E527CB-CD14-4B2E-8603-DF3033A90DBE}"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0046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complete database (drillholes and surface geochemistry)</a:t>
            </a:r>
            <a:r>
              <a:rPr lang="en-AU" baseline="0" dirty="0" smtClean="0"/>
              <a:t> is available on a 32 Gb hard drive. Requires SQL12 to install.</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4250F4-8D58-46D7-B693-3D4A73B71CCD}"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7432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a:t>
            </a:r>
            <a:r>
              <a:rPr lang="en-AU" baseline="0" dirty="0" smtClean="0"/>
              <a:t> representative drill core is available for viewing in two core libraries – 1 in Perth and 1 in Kalgoorlie. Petroleum core is held in our Perth Core Library, and mineral core in both locations depending on source area.  We hold almost 700,000 m of mineral core and 300,000 of petroleum core.  Holdings includes rare samples from areas that cannot be drilled again, and selections of core funded by the Explorations Incentive Scheme.</a:t>
            </a:r>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16</a:t>
            </a:fld>
            <a:endParaRPr lang="en-AU" dirty="0"/>
          </a:p>
        </p:txBody>
      </p:sp>
    </p:spTree>
    <p:extLst>
      <p:ext uri="{BB962C8B-B14F-4D97-AF65-F5344CB8AC3E}">
        <p14:creationId xmlns:p14="http://schemas.microsoft.com/office/powerpoint/2010/main" val="407288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a:t>
            </a:r>
            <a:r>
              <a:rPr lang="en-AU" baseline="0" dirty="0" smtClean="0"/>
              <a:t> branch has 4 main roles. Most importantly, we are the custodians for all mineral exploration, mining, and petroleum exploration data generated in Western Australia. In accordance with legislation, explorers using our lands must report the data they acquire to us. We ensure that this data is reported in a compliant, consistent and useful way.  We are available to help you both submit and access this data. We make our enormous datasets available for everyone’s use, using our three main databases. These are…..</a:t>
            </a:r>
          </a:p>
        </p:txBody>
      </p:sp>
      <p:sp>
        <p:nvSpPr>
          <p:cNvPr id="4" name="Slide Number Placeholder 3"/>
          <p:cNvSpPr>
            <a:spLocks noGrp="1"/>
          </p:cNvSpPr>
          <p:nvPr>
            <p:ph type="sldNum" sz="quarter" idx="10"/>
          </p:nvPr>
        </p:nvSpPr>
        <p:spPr/>
        <p:txBody>
          <a:bodyPr/>
          <a:lstStyle/>
          <a:p>
            <a:fld id="{584250F4-8D58-46D7-B693-3D4A73B71CCD}" type="slidenum">
              <a:rPr lang="en-AU" smtClean="0"/>
              <a:pPr/>
              <a:t>2</a:t>
            </a:fld>
            <a:endParaRPr lang="en-AU" dirty="0"/>
          </a:p>
        </p:txBody>
      </p:sp>
    </p:spTree>
    <p:extLst>
      <p:ext uri="{BB962C8B-B14F-4D97-AF65-F5344CB8AC3E}">
        <p14:creationId xmlns:p14="http://schemas.microsoft.com/office/powerpoint/2010/main" val="242148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Even before you start</a:t>
            </a:r>
            <a:r>
              <a:rPr lang="en-AU" baseline="0" dirty="0" smtClean="0"/>
              <a:t> your exploration or research program, you already have a huge amount of results available to you. We encourage you to start with our datasets, which cover most of the state. That might be all it takes to find something overlooked by others. While we cannot say for sure how many superpits are waiting to be discovered in our databases, we can tell you how much data we have, and also give you an estimate of what the cost to you might be, if you were to collect this data yourself. </a:t>
            </a:r>
          </a:p>
          <a:p>
            <a:endParaRPr lang="en-AU" baseline="0" dirty="0" smtClean="0"/>
          </a:p>
          <a:p>
            <a:r>
              <a:rPr lang="en-AU" baseline="0" dirty="0" smtClean="0"/>
              <a:t>We have over 106,000 mineral exploration reports, documenting over 60 years of exploration results. Every year, more that 1.4 billion dollars is spent on exploration in WA, and most of this generates data that is reported to us. If we consider this investment rate over a 20 year period, we can very conservatively value our reports at upwards of 20 billion dollars. Our databases have 1.7 million drill holes and related results. The drilling costs alone for this dataset total almost 8 billion dollars. We have a further 86 million dollars of example drill core from top WA deposits available for viewing in our two Core Libraries.</a:t>
            </a:r>
          </a:p>
          <a:p>
            <a:endParaRPr lang="en-AU" baseline="0" dirty="0" smtClean="0"/>
          </a:p>
          <a:p>
            <a:r>
              <a:rPr lang="en-AU" baseline="0" dirty="0" smtClean="0"/>
              <a:t>If anyone feels these are large numbers, these pale in comparison compared to our petroleum exploration datasets. Our current holdings measure at 1 Petabyte of data, including over 70 billion dollars of borehole and geophysical survey data. </a:t>
            </a:r>
          </a:p>
          <a:p>
            <a:endParaRPr lang="en-AU" baseline="0" dirty="0" smtClean="0"/>
          </a:p>
          <a:p>
            <a:r>
              <a:rPr lang="en-AU" baseline="0" dirty="0" smtClean="0"/>
              <a:t>When valuing our data holdings, we have used only drilling or sampling costs, meaning the real value of this dataset is higher still. Our wish is that we can transfer as much of this value as possible to your projects.</a:t>
            </a:r>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3</a:t>
            </a:fld>
            <a:endParaRPr lang="en-AU" dirty="0"/>
          </a:p>
        </p:txBody>
      </p:sp>
    </p:spTree>
    <p:extLst>
      <p:ext uri="{BB962C8B-B14F-4D97-AF65-F5344CB8AC3E}">
        <p14:creationId xmlns:p14="http://schemas.microsoft.com/office/powerpoint/2010/main" val="213238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Next we</a:t>
            </a:r>
            <a:r>
              <a:rPr lang="en-AU" baseline="0" dirty="0" smtClean="0"/>
              <a:t> will take a very brief look at our three databases. If you visit our poster afterwards, we can also demonstrate them live. Of course you can also call us for assistance. My name is NW and I am the Manager of the SRIB. I will start by talking about our MINEDEX database. Explained simply, MINEDEX aims to create a point for every site of mineral industry activity in WA (as you can see on this map), and attach as much information to that point as possible.  Like all our databases, MINEDEX is free to use without registration.</a:t>
            </a:r>
          </a:p>
        </p:txBody>
      </p:sp>
      <p:sp>
        <p:nvSpPr>
          <p:cNvPr id="4" name="Slide Number Placeholder 3"/>
          <p:cNvSpPr>
            <a:spLocks noGrp="1"/>
          </p:cNvSpPr>
          <p:nvPr>
            <p:ph type="sldNum" sz="quarter" idx="10"/>
          </p:nvPr>
        </p:nvSpPr>
        <p:spPr/>
        <p:txBody>
          <a:bodyPr/>
          <a:lstStyle/>
          <a:p>
            <a:fld id="{584250F4-8D58-46D7-B693-3D4A73B71CCD}" type="slidenum">
              <a:rPr lang="en-AU" smtClean="0"/>
              <a:pPr/>
              <a:t>4</a:t>
            </a:fld>
            <a:endParaRPr lang="en-AU" dirty="0"/>
          </a:p>
        </p:txBody>
      </p:sp>
    </p:spTree>
    <p:extLst>
      <p:ext uri="{BB962C8B-B14F-4D97-AF65-F5344CB8AC3E}">
        <p14:creationId xmlns:p14="http://schemas.microsoft.com/office/powerpoint/2010/main" val="6694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MINEDEX is both a textual and spatial</a:t>
            </a:r>
            <a:r>
              <a:rPr lang="en-AU" baseline="0" dirty="0" smtClean="0"/>
              <a:t> database. Text searching is available via the MINEDEX web interface. Spatial searching is available via our free GIS application GeoVIEW, and you can link between the two applications.</a:t>
            </a:r>
          </a:p>
          <a:p>
            <a:endParaRPr lang="en-AU" baseline="0" dirty="0" smtClean="0"/>
          </a:p>
          <a:p>
            <a:r>
              <a:rPr lang="en-AU" baseline="0" dirty="0" smtClean="0"/>
              <a:t>MINEDEX has information on mines, mineral occurrences and mining infrastructure. As well as site locations, you can find the current operating status of sites, and also the operating history. Sites a grouped into projects which reflect current industry projects. The history of the project, including past and present owners, is also available. </a:t>
            </a:r>
          </a:p>
          <a:p>
            <a:endParaRPr lang="en-AU" baseline="0" dirty="0" smtClean="0"/>
          </a:p>
          <a:p>
            <a:r>
              <a:rPr lang="en-AU" baseline="0" dirty="0" smtClean="0"/>
              <a:t>MINEDEX also contains commodity information including resource estimates and production data. You can also see what other datasets (such as map sheets and tenements) cover your point of interest, and view related environmental registration documents (such as mining proposals).  MINEDEX also hosts the Abandoned Mine Sites dataset we heard about early today.</a:t>
            </a:r>
          </a:p>
          <a:p>
            <a:endParaRPr lang="en-AU" baseline="0" dirty="0" smtClean="0"/>
          </a:p>
          <a:p>
            <a:r>
              <a:rPr lang="en-AU" baseline="0" dirty="0" smtClean="0"/>
              <a:t>An important role of the MINEDEX database is that it creates unique site and project codes for tracking past and present industry activity thoughout our department.</a:t>
            </a:r>
          </a:p>
        </p:txBody>
      </p:sp>
      <p:sp>
        <p:nvSpPr>
          <p:cNvPr id="4" name="Slide Number Placeholder 3"/>
          <p:cNvSpPr>
            <a:spLocks noGrp="1"/>
          </p:cNvSpPr>
          <p:nvPr>
            <p:ph type="sldNum" sz="quarter" idx="10"/>
          </p:nvPr>
        </p:nvSpPr>
        <p:spPr/>
        <p:txBody>
          <a:bodyPr/>
          <a:lstStyle/>
          <a:p>
            <a:fld id="{584250F4-8D58-46D7-B693-3D4A73B71CCD}" type="slidenum">
              <a:rPr lang="en-AU" smtClean="0"/>
              <a:pPr/>
              <a:t>5</a:t>
            </a:fld>
            <a:endParaRPr lang="en-AU" dirty="0"/>
          </a:p>
        </p:txBody>
      </p:sp>
    </p:spTree>
    <p:extLst>
      <p:ext uri="{BB962C8B-B14F-4D97-AF65-F5344CB8AC3E}">
        <p14:creationId xmlns:p14="http://schemas.microsoft.com/office/powerpoint/2010/main" val="322820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6</a:t>
            </a:fld>
            <a:endParaRPr lang="en-AU" dirty="0"/>
          </a:p>
        </p:txBody>
      </p:sp>
    </p:spTree>
    <p:extLst>
      <p:ext uri="{BB962C8B-B14F-4D97-AF65-F5344CB8AC3E}">
        <p14:creationId xmlns:p14="http://schemas.microsoft.com/office/powerpoint/2010/main" val="15472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Simple search for Nova</a:t>
            </a:r>
            <a:r>
              <a:rPr lang="en-AU" baseline="0" dirty="0" smtClean="0"/>
              <a:t> </a:t>
            </a:r>
          </a:p>
          <a:p>
            <a:endParaRPr lang="en-AU" baseline="0" dirty="0" smtClean="0"/>
          </a:p>
          <a:p>
            <a:r>
              <a:rPr lang="en-AU" baseline="0" dirty="0" smtClean="0"/>
              <a:t>Returns 67 records, and sorts these into topics (for example, there are 4 projects with Nova in the project name)</a:t>
            </a:r>
          </a:p>
          <a:p>
            <a:endParaRPr lang="en-AU" baseline="0" dirty="0" smtClean="0"/>
          </a:p>
          <a:p>
            <a:r>
              <a:rPr lang="en-AU" baseline="0" dirty="0" smtClean="0"/>
              <a:t>Clicking any link takes you to more levels of detail.</a:t>
            </a:r>
          </a:p>
          <a:p>
            <a:endParaRPr lang="en-AU" baseline="0" dirty="0" smtClean="0"/>
          </a:p>
          <a:p>
            <a:r>
              <a:rPr lang="en-AU" baseline="0" dirty="0" smtClean="0"/>
              <a:t>All grids can be sorted and filtered to help you search, and individual result grids can be exported.</a:t>
            </a:r>
          </a:p>
        </p:txBody>
      </p:sp>
      <p:sp>
        <p:nvSpPr>
          <p:cNvPr id="4" name="Slide Number Placeholder 3"/>
          <p:cNvSpPr>
            <a:spLocks noGrp="1"/>
          </p:cNvSpPr>
          <p:nvPr>
            <p:ph type="sldNum" sz="quarter" idx="10"/>
          </p:nvPr>
        </p:nvSpPr>
        <p:spPr/>
        <p:txBody>
          <a:bodyPr/>
          <a:lstStyle/>
          <a:p>
            <a:fld id="{584250F4-8D58-46D7-B693-3D4A73B71CCD}" type="slidenum">
              <a:rPr lang="en-AU" smtClean="0"/>
              <a:pPr/>
              <a:t>7</a:t>
            </a:fld>
            <a:endParaRPr lang="en-AU" dirty="0"/>
          </a:p>
        </p:txBody>
      </p:sp>
    </p:spTree>
    <p:extLst>
      <p:ext uri="{BB962C8B-B14F-4D97-AF65-F5344CB8AC3E}">
        <p14:creationId xmlns:p14="http://schemas.microsoft.com/office/powerpoint/2010/main" val="411897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0400D-369D-48F9-A1B3-7D3F71330D0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07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10</a:t>
            </a:fld>
            <a:endParaRPr lang="en-AU" dirty="0"/>
          </a:p>
        </p:txBody>
      </p:sp>
    </p:spTree>
    <p:extLst>
      <p:ext uri="{BB962C8B-B14F-4D97-AF65-F5344CB8AC3E}">
        <p14:creationId xmlns:p14="http://schemas.microsoft.com/office/powerpoint/2010/main" val="4242517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5" name="Rectangle 3"/>
          <p:cNvSpPr>
            <a:spLocks noGrp="1" noChangeArrowheads="1"/>
          </p:cNvSpPr>
          <p:nvPr>
            <p:ph type="ctrTitle" hasCustomPrompt="1"/>
          </p:nvPr>
        </p:nvSpPr>
        <p:spPr>
          <a:xfrm>
            <a:off x="251520" y="1778400"/>
            <a:ext cx="4105536" cy="1102519"/>
          </a:xfrm>
        </p:spPr>
        <p:txBody>
          <a:bodyPr/>
          <a:lstStyle>
            <a:lvl1pPr algn="ctr">
              <a:defRPr sz="3600" b="1">
                <a:solidFill>
                  <a:srgbClr val="0E6E71"/>
                </a:solidFill>
              </a:defRPr>
            </a:lvl1pPr>
          </a:lstStyle>
          <a:p>
            <a:r>
              <a:rPr lang="en-AU" dirty="0" smtClean="0"/>
              <a:t>Your title here</a:t>
            </a:r>
            <a:endParaRPr lang="en-AU" dirty="0"/>
          </a:p>
        </p:txBody>
      </p:sp>
      <p:sp>
        <p:nvSpPr>
          <p:cNvPr id="28676" name="Rectangle 4"/>
          <p:cNvSpPr>
            <a:spLocks noGrp="1" noChangeArrowheads="1"/>
          </p:cNvSpPr>
          <p:nvPr>
            <p:ph type="subTitle" idx="1" hasCustomPrompt="1"/>
          </p:nvPr>
        </p:nvSpPr>
        <p:spPr>
          <a:xfrm>
            <a:off x="251520" y="3363838"/>
            <a:ext cx="4105536" cy="1008112"/>
          </a:xfrm>
        </p:spPr>
        <p:txBody>
          <a:bodyPr/>
          <a:lstStyle>
            <a:lvl1pPr marL="0" indent="0" algn="ctr">
              <a:buFontTx/>
              <a:buNone/>
              <a:defRPr sz="3000" b="1">
                <a:solidFill>
                  <a:srgbClr val="8E1A16"/>
                </a:solidFill>
                <a:latin typeface="+mj-lt"/>
              </a:defRPr>
            </a:lvl1pPr>
          </a:lstStyle>
          <a:p>
            <a:r>
              <a:rPr lang="en-AU" dirty="0" smtClean="0"/>
              <a:t>Your name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8576" y="772123"/>
            <a:ext cx="4535424" cy="4111992"/>
          </a:xfrm>
          <a:prstGeom prst="rect">
            <a:avLst/>
          </a:prstGeom>
        </p:spPr>
      </p:pic>
      <p:grpSp>
        <p:nvGrpSpPr>
          <p:cNvPr id="5" name="Group 4"/>
          <p:cNvGrpSpPr/>
          <p:nvPr userDrawn="1"/>
        </p:nvGrpSpPr>
        <p:grpSpPr>
          <a:xfrm>
            <a:off x="0" y="0"/>
            <a:ext cx="9144000" cy="5143500"/>
            <a:chOff x="0" y="0"/>
            <a:chExt cx="9144000" cy="5143500"/>
          </a:xfrm>
        </p:grpSpPr>
        <p:pic>
          <p:nvPicPr>
            <p:cNvPr id="6" name="Picture 5"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7" name="Picture 6"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8" name="Rectangle 4"/>
          <p:cNvSpPr txBox="1">
            <a:spLocks noChangeArrowheads="1"/>
          </p:cNvSpPr>
          <p:nvPr userDrawn="1"/>
        </p:nvSpPr>
        <p:spPr bwMode="auto">
          <a:xfrm>
            <a:off x="0" y="3075077"/>
            <a:ext cx="4608576" cy="2887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2000" b="1">
                <a:solidFill>
                  <a:srgbClr val="8E1A16"/>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2000" kern="0" dirty="0" smtClean="0"/>
              <a:t>Presented by</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9091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bwMode="auto">
          <a:xfrm>
            <a:off x="0" y="627534"/>
            <a:ext cx="9144000" cy="4464496"/>
          </a:xfrm>
          <a:prstGeom prst="rect">
            <a:avLst/>
          </a:prstGeom>
          <a:solidFill>
            <a:srgbClr val="0E6E71">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hasCustomPrompt="1"/>
          </p:nvPr>
        </p:nvSpPr>
        <p:spPr>
          <a:xfrm>
            <a:off x="722313" y="2283718"/>
            <a:ext cx="7772400" cy="1344442"/>
          </a:xfrm>
        </p:spPr>
        <p:txBody>
          <a:bodyPr anchor="t"/>
          <a:lstStyle>
            <a:lvl1pPr algn="l">
              <a:defRPr sz="3200" b="1" cap="none"/>
            </a:lvl1pPr>
          </a:lstStyle>
          <a:p>
            <a:r>
              <a:rPr lang="en-US" dirty="0" smtClean="0"/>
              <a:t>Click to edit title</a:t>
            </a:r>
            <a:endParaRPr lang="en-AU" dirty="0"/>
          </a:p>
        </p:txBody>
      </p:sp>
      <p:sp>
        <p:nvSpPr>
          <p:cNvPr id="3" name="Text Placeholder 2"/>
          <p:cNvSpPr>
            <a:spLocks noGrp="1"/>
          </p:cNvSpPr>
          <p:nvPr>
            <p:ph type="body" idx="1" hasCustomPrompt="1"/>
          </p:nvPr>
        </p:nvSpPr>
        <p:spPr>
          <a:xfrm>
            <a:off x="722313" y="1131590"/>
            <a:ext cx="7772400" cy="1125140"/>
          </a:xfrm>
        </p:spPr>
        <p:txBody>
          <a:bodyPr anchor="b"/>
          <a:lstStyle>
            <a:lvl1pPr marL="0" indent="0">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section goes here </a:t>
            </a:r>
            <a:r>
              <a:rPr lang="en-US" dirty="0" err="1" smtClean="0"/>
              <a:t>eg</a:t>
            </a:r>
            <a:r>
              <a:rPr lang="en-US" dirty="0" smtClean="0"/>
              <a:t>: ‘Section 01’</a:t>
            </a:r>
          </a:p>
        </p:txBody>
      </p:sp>
      <p:grpSp>
        <p:nvGrpSpPr>
          <p:cNvPr id="5" name="Group 4"/>
          <p:cNvGrpSpPr/>
          <p:nvPr userDrawn="1"/>
        </p:nvGrpSpPr>
        <p:grpSpPr>
          <a:xfrm>
            <a:off x="0" y="0"/>
            <a:ext cx="9144000" cy="5164038"/>
            <a:chOff x="0" y="0"/>
            <a:chExt cx="9144000" cy="5164038"/>
          </a:xfrm>
        </p:grpSpPr>
        <p:pic>
          <p:nvPicPr>
            <p:cNvPr id="6" name="Picture 5"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4710"/>
              <a:ext cx="9144000" cy="719328"/>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57250"/>
          </a:xfrm>
        </p:spPr>
        <p:txBody>
          <a:bodyPr/>
          <a:lstStyle/>
          <a:p>
            <a:r>
              <a:rPr lang="en-US" smtClean="0"/>
              <a:t>Click to edit Master title style</a:t>
            </a:r>
            <a:endParaRPr lang="en-A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5" name="Rectangle 3"/>
          <p:cNvSpPr>
            <a:spLocks noGrp="1" noChangeArrowheads="1"/>
          </p:cNvSpPr>
          <p:nvPr>
            <p:ph type="ctrTitle" hasCustomPrompt="1"/>
          </p:nvPr>
        </p:nvSpPr>
        <p:spPr>
          <a:xfrm>
            <a:off x="251520" y="1778401"/>
            <a:ext cx="4105536" cy="1102519"/>
          </a:xfrm>
        </p:spPr>
        <p:txBody>
          <a:bodyPr/>
          <a:lstStyle>
            <a:lvl1pPr algn="ctr">
              <a:defRPr sz="3600" b="1">
                <a:solidFill>
                  <a:srgbClr val="0E6E71"/>
                </a:solidFill>
              </a:defRPr>
            </a:lvl1pPr>
          </a:lstStyle>
          <a:p>
            <a:r>
              <a:rPr lang="en-AU" dirty="0" smtClean="0"/>
              <a:t>Your title here</a:t>
            </a:r>
            <a:endParaRPr lang="en-AU" dirty="0"/>
          </a:p>
        </p:txBody>
      </p:sp>
      <p:sp>
        <p:nvSpPr>
          <p:cNvPr id="28676" name="Rectangle 4"/>
          <p:cNvSpPr>
            <a:spLocks noGrp="1" noChangeArrowheads="1"/>
          </p:cNvSpPr>
          <p:nvPr>
            <p:ph type="subTitle" idx="1" hasCustomPrompt="1"/>
          </p:nvPr>
        </p:nvSpPr>
        <p:spPr>
          <a:xfrm>
            <a:off x="251520" y="3363839"/>
            <a:ext cx="4105536" cy="1008112"/>
          </a:xfrm>
        </p:spPr>
        <p:txBody>
          <a:bodyPr/>
          <a:lstStyle>
            <a:lvl1pPr marL="0" indent="0" algn="ctr">
              <a:buFontTx/>
              <a:buNone/>
              <a:defRPr sz="3000" b="1">
                <a:solidFill>
                  <a:srgbClr val="8E1A16"/>
                </a:solidFill>
                <a:latin typeface="+mj-lt"/>
              </a:defRPr>
            </a:lvl1pPr>
          </a:lstStyle>
          <a:p>
            <a:r>
              <a:rPr lang="en-AU" dirty="0" smtClean="0"/>
              <a:t>Your name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8576" y="772123"/>
            <a:ext cx="4535424" cy="4111992"/>
          </a:xfrm>
          <a:prstGeom prst="rect">
            <a:avLst/>
          </a:prstGeom>
        </p:spPr>
      </p:pic>
      <p:grpSp>
        <p:nvGrpSpPr>
          <p:cNvPr id="5" name="Group 4"/>
          <p:cNvGrpSpPr/>
          <p:nvPr userDrawn="1"/>
        </p:nvGrpSpPr>
        <p:grpSpPr>
          <a:xfrm>
            <a:off x="0" y="0"/>
            <a:ext cx="9144000" cy="5143500"/>
            <a:chOff x="0" y="0"/>
            <a:chExt cx="9144000" cy="5143500"/>
          </a:xfrm>
        </p:grpSpPr>
        <p:pic>
          <p:nvPicPr>
            <p:cNvPr id="6" name="Picture 5"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7" name="Picture 6"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8" name="Rectangle 4"/>
          <p:cNvSpPr txBox="1">
            <a:spLocks noChangeArrowheads="1"/>
          </p:cNvSpPr>
          <p:nvPr userDrawn="1"/>
        </p:nvSpPr>
        <p:spPr bwMode="auto">
          <a:xfrm>
            <a:off x="0" y="3075078"/>
            <a:ext cx="4608576" cy="2887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2000" b="1">
                <a:solidFill>
                  <a:srgbClr val="8E1A16"/>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2000" kern="0" dirty="0" smtClean="0"/>
              <a:t>Presented by</a:t>
            </a:r>
          </a:p>
        </p:txBody>
      </p:sp>
    </p:spTree>
    <p:extLst>
      <p:ext uri="{BB962C8B-B14F-4D97-AF65-F5344CB8AC3E}">
        <p14:creationId xmlns:p14="http://schemas.microsoft.com/office/powerpoint/2010/main" val="4473486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420561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bwMode="auto">
          <a:xfrm>
            <a:off x="0" y="627534"/>
            <a:ext cx="9144000" cy="4464496"/>
          </a:xfrm>
          <a:prstGeom prst="rect">
            <a:avLst/>
          </a:prstGeom>
          <a:solidFill>
            <a:srgbClr val="0E6E71">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378"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hasCustomPrompt="1"/>
          </p:nvPr>
        </p:nvSpPr>
        <p:spPr>
          <a:xfrm>
            <a:off x="722313" y="2283719"/>
            <a:ext cx="7772400" cy="1344442"/>
          </a:xfrm>
        </p:spPr>
        <p:txBody>
          <a:bodyPr anchor="t"/>
          <a:lstStyle>
            <a:lvl1pPr algn="l">
              <a:defRPr sz="3200" b="1" cap="none"/>
            </a:lvl1pPr>
          </a:lstStyle>
          <a:p>
            <a:r>
              <a:rPr lang="en-US" dirty="0" smtClean="0"/>
              <a:t>Click to edit title</a:t>
            </a:r>
            <a:endParaRPr lang="en-AU" dirty="0"/>
          </a:p>
        </p:txBody>
      </p:sp>
      <p:sp>
        <p:nvSpPr>
          <p:cNvPr id="3" name="Text Placeholder 2"/>
          <p:cNvSpPr>
            <a:spLocks noGrp="1"/>
          </p:cNvSpPr>
          <p:nvPr>
            <p:ph type="body" idx="1" hasCustomPrompt="1"/>
          </p:nvPr>
        </p:nvSpPr>
        <p:spPr>
          <a:xfrm>
            <a:off x="722313" y="1131591"/>
            <a:ext cx="7772400" cy="1125140"/>
          </a:xfrm>
        </p:spPr>
        <p:txBody>
          <a:bodyPr anchor="b"/>
          <a:lstStyle>
            <a:lvl1pPr marL="0" indent="0">
              <a:buNone/>
              <a:defRPr sz="2000" baseline="0">
                <a:solidFill>
                  <a:schemeClr val="bg1"/>
                </a:solidFill>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smtClean="0"/>
              <a:t>Your section goes here </a:t>
            </a:r>
            <a:r>
              <a:rPr lang="en-US" dirty="0" err="1" smtClean="0"/>
              <a:t>eg</a:t>
            </a:r>
            <a:r>
              <a:rPr lang="en-US" dirty="0" smtClean="0"/>
              <a:t>: ‘Section 01’</a:t>
            </a:r>
          </a:p>
        </p:txBody>
      </p:sp>
      <p:grpSp>
        <p:nvGrpSpPr>
          <p:cNvPr id="5" name="Group 4"/>
          <p:cNvGrpSpPr/>
          <p:nvPr userDrawn="1"/>
        </p:nvGrpSpPr>
        <p:grpSpPr>
          <a:xfrm>
            <a:off x="0" y="0"/>
            <a:ext cx="9144000" cy="5164038"/>
            <a:chOff x="0" y="0"/>
            <a:chExt cx="9144000" cy="5164038"/>
          </a:xfrm>
        </p:grpSpPr>
        <p:pic>
          <p:nvPicPr>
            <p:cNvPr id="6" name="Picture 5"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4710"/>
              <a:ext cx="9144000" cy="719328"/>
            </a:xfrm>
            <a:prstGeom prst="rect">
              <a:avLst/>
            </a:prstGeom>
          </p:spPr>
        </p:pic>
      </p:grpSp>
    </p:spTree>
    <p:extLst>
      <p:ext uri="{BB962C8B-B14F-4D97-AF65-F5344CB8AC3E}">
        <p14:creationId xmlns:p14="http://schemas.microsoft.com/office/powerpoint/2010/main" val="4265654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57250"/>
          </a:xfrm>
        </p:spPr>
        <p:txBody>
          <a:bodyPr/>
          <a:lstStyle/>
          <a:p>
            <a:r>
              <a:rPr lang="en-US" smtClean="0"/>
              <a:t>Click to edit Master title style</a:t>
            </a:r>
            <a:endParaRPr lang="en-AU"/>
          </a:p>
        </p:txBody>
      </p:sp>
    </p:spTree>
    <p:extLst>
      <p:ext uri="{BB962C8B-B14F-4D97-AF65-F5344CB8AC3E}">
        <p14:creationId xmlns:p14="http://schemas.microsoft.com/office/powerpoint/2010/main" val="17526619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0"/>
            <a:ext cx="9144000" cy="5164038"/>
            <a:chOff x="0" y="0"/>
            <a:chExt cx="9144000" cy="5164038"/>
          </a:xfrm>
        </p:grpSpPr>
        <p:pic>
          <p:nvPicPr>
            <p:cNvPr id="8" name="Picture 7" descr="DMIRS-PowerPoint-Template-June-2017_FINAL-16_9-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9" name="Picture 8" descr="DMIRS-PowerPoint-Template-June-2017_FINAL-16_9-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444710"/>
              <a:ext cx="9144000" cy="719328"/>
            </a:xfrm>
            <a:prstGeom prst="rect">
              <a:avLst/>
            </a:prstGeom>
          </p:spPr>
        </p:pic>
      </p:grpSp>
      <p:sp>
        <p:nvSpPr>
          <p:cNvPr id="2560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dirty="0" smtClean="0"/>
              <a:t>Click to edit slide title</a:t>
            </a:r>
          </a:p>
        </p:txBody>
      </p:sp>
      <p:sp>
        <p:nvSpPr>
          <p:cNvPr id="25603" name="Rectangle 3"/>
          <p:cNvSpPr>
            <a:spLocks noGrp="1" noChangeArrowheads="1"/>
          </p:cNvSpPr>
          <p:nvPr>
            <p:ph type="body" idx="1"/>
          </p:nvPr>
        </p:nvSpPr>
        <p:spPr bwMode="auto">
          <a:xfrm>
            <a:off x="468313" y="1329928"/>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2" r:id="rId4"/>
    <p:sldLayoutId id="2147483673" r:id="rId5"/>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0"/>
            <a:ext cx="9144000" cy="5164038"/>
            <a:chOff x="0" y="0"/>
            <a:chExt cx="9144000" cy="5164038"/>
          </a:xfrm>
        </p:grpSpPr>
        <p:pic>
          <p:nvPicPr>
            <p:cNvPr id="8" name="Picture 7" descr="DMIRS-PowerPoint-Template-June-2017_FINAL-16_9-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9" name="Picture 8" descr="DMIRS-PowerPoint-Template-June-2017_FINAL-16_9-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444710"/>
              <a:ext cx="9144000" cy="719328"/>
            </a:xfrm>
            <a:prstGeom prst="rect">
              <a:avLst/>
            </a:prstGeom>
          </p:spPr>
        </p:pic>
      </p:grpSp>
      <p:sp>
        <p:nvSpPr>
          <p:cNvPr id="2560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dirty="0" smtClean="0"/>
              <a:t>Click to edit slide title</a:t>
            </a:r>
          </a:p>
        </p:txBody>
      </p:sp>
      <p:sp>
        <p:nvSpPr>
          <p:cNvPr id="25603" name="Rectangle 3"/>
          <p:cNvSpPr>
            <a:spLocks noGrp="1" noChangeArrowheads="1"/>
          </p:cNvSpPr>
          <p:nvPr>
            <p:ph type="body" idx="1"/>
          </p:nvPr>
        </p:nvSpPr>
        <p:spPr bwMode="auto">
          <a:xfrm>
            <a:off x="468313" y="1329928"/>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37938968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189" algn="l" rtl="0" eaLnBrk="1" fontAlgn="base" hangingPunct="1">
        <a:spcBef>
          <a:spcPct val="0"/>
        </a:spcBef>
        <a:spcAft>
          <a:spcPct val="0"/>
        </a:spcAft>
        <a:defRPr sz="3600">
          <a:solidFill>
            <a:schemeClr val="bg1"/>
          </a:solidFill>
          <a:latin typeface="Arial" charset="0"/>
        </a:defRPr>
      </a:lvl6pPr>
      <a:lvl7pPr marL="914378" algn="l" rtl="0" eaLnBrk="1" fontAlgn="base" hangingPunct="1">
        <a:spcBef>
          <a:spcPct val="0"/>
        </a:spcBef>
        <a:spcAft>
          <a:spcPct val="0"/>
        </a:spcAft>
        <a:defRPr sz="3600">
          <a:solidFill>
            <a:schemeClr val="bg1"/>
          </a:solidFill>
          <a:latin typeface="Arial" charset="0"/>
        </a:defRPr>
      </a:lvl7pPr>
      <a:lvl8pPr marL="1371566" algn="l" rtl="0" eaLnBrk="1" fontAlgn="base" hangingPunct="1">
        <a:spcBef>
          <a:spcPct val="0"/>
        </a:spcBef>
        <a:spcAft>
          <a:spcPct val="0"/>
        </a:spcAft>
        <a:defRPr sz="3600">
          <a:solidFill>
            <a:schemeClr val="bg1"/>
          </a:solidFill>
          <a:latin typeface="Arial" charset="0"/>
        </a:defRPr>
      </a:lvl8pPr>
      <a:lvl9pPr marL="1828754" algn="l" rtl="0" eaLnBrk="1" fontAlgn="base" hangingPunct="1">
        <a:spcBef>
          <a:spcPct val="0"/>
        </a:spcBef>
        <a:spcAft>
          <a:spcPct val="0"/>
        </a:spcAft>
        <a:defRPr sz="3600">
          <a:solidFill>
            <a:schemeClr val="bg1"/>
          </a:solidFill>
          <a:latin typeface="Arial" charset="0"/>
        </a:defRPr>
      </a:lvl9pPr>
    </p:titleStyle>
    <p:bodyStyle>
      <a:lvl1pPr marL="342892" indent="-342892" algn="l" rtl="0" eaLnBrk="1" fontAlgn="base" hangingPunct="1">
        <a:spcBef>
          <a:spcPct val="20000"/>
        </a:spcBef>
        <a:spcAft>
          <a:spcPct val="0"/>
        </a:spcAft>
        <a:buChar char="•"/>
        <a:defRPr sz="2800">
          <a:solidFill>
            <a:schemeClr val="tx1"/>
          </a:solidFill>
          <a:latin typeface="+mn-lt"/>
          <a:ea typeface="+mn-ea"/>
          <a:cs typeface="+mn-cs"/>
        </a:defRPr>
      </a:lvl1pPr>
      <a:lvl2pPr marL="742931" indent="-285743" algn="l" rtl="0" eaLnBrk="1" fontAlgn="base" hangingPunct="1">
        <a:spcBef>
          <a:spcPct val="20000"/>
        </a:spcBef>
        <a:spcAft>
          <a:spcPct val="0"/>
        </a:spcAft>
        <a:buChar char="–"/>
        <a:defRPr sz="2400">
          <a:solidFill>
            <a:schemeClr val="tx1"/>
          </a:solidFill>
          <a:latin typeface="+mn-lt"/>
        </a:defRPr>
      </a:lvl2pPr>
      <a:lvl3pPr marL="1142972" indent="-228594" algn="l" rtl="0" eaLnBrk="1" fontAlgn="base" hangingPunct="1">
        <a:spcBef>
          <a:spcPct val="20000"/>
        </a:spcBef>
        <a:spcAft>
          <a:spcPct val="0"/>
        </a:spcAft>
        <a:buChar char="•"/>
        <a:defRPr sz="2000">
          <a:solidFill>
            <a:schemeClr val="tx1"/>
          </a:solidFill>
          <a:latin typeface="+mn-lt"/>
        </a:defRPr>
      </a:lvl3pPr>
      <a:lvl4pPr marL="1600160" indent="-228594" algn="l" rtl="0" eaLnBrk="1" fontAlgn="base" hangingPunct="1">
        <a:spcBef>
          <a:spcPct val="20000"/>
        </a:spcBef>
        <a:spcAft>
          <a:spcPct val="0"/>
        </a:spcAft>
        <a:buChar char="–"/>
        <a:defRPr sz="1800">
          <a:solidFill>
            <a:schemeClr val="tx1"/>
          </a:solidFill>
          <a:latin typeface="+mn-lt"/>
        </a:defRPr>
      </a:lvl4pPr>
      <a:lvl5pPr marL="2057348" indent="-228594" algn="l" rtl="0" eaLnBrk="1" fontAlgn="base" hangingPunct="1">
        <a:spcBef>
          <a:spcPct val="20000"/>
        </a:spcBef>
        <a:spcAft>
          <a:spcPct val="0"/>
        </a:spcAft>
        <a:buChar char="»"/>
        <a:defRPr sz="18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5"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mp.wa.gov.au/Geological-Survey/Train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etdata@dmirs.wa.gov.au" TargetMode="External"/><Relationship Id="rId2" Type="http://schemas.openxmlformats.org/officeDocument/2006/relationships/hyperlink" Target="mailto:minedex@dmirs.wa.gov.au" TargetMode="External"/><Relationship Id="rId1" Type="http://schemas.openxmlformats.org/officeDocument/2006/relationships/slideLayout" Target="../slideLayouts/slideLayout2.xml"/><Relationship Id="rId4" Type="http://schemas.openxmlformats.org/officeDocument/2006/relationships/hyperlink" Target="mailto:wamex.enquiries@dmirs.wa.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9" name="Subtitle 16"/>
          <p:cNvSpPr txBox="1">
            <a:spLocks/>
          </p:cNvSpPr>
          <p:nvPr/>
        </p:nvSpPr>
        <p:spPr bwMode="auto">
          <a:xfrm>
            <a:off x="324152" y="3752406"/>
            <a:ext cx="5033044"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600" b="1" kern="0" dirty="0" smtClean="0">
                <a:solidFill>
                  <a:srgbClr val="8E1A16"/>
                </a:solidFill>
              </a:rPr>
              <a:t>Nicole Wyche, Felicia Irimies, &amp; Julia Thom</a:t>
            </a:r>
          </a:p>
          <a:p>
            <a:pPr marL="0" indent="0" algn="ctr">
              <a:buNone/>
            </a:pPr>
            <a:r>
              <a:rPr lang="en-AU" sz="1600" i="1" kern="0" dirty="0" smtClean="0">
                <a:solidFill>
                  <a:srgbClr val="8E1A16"/>
                </a:solidFill>
              </a:rPr>
              <a:t>Statutory &amp; Resource Information Branch</a:t>
            </a:r>
            <a:endParaRPr lang="en-AU" sz="1600" i="1" kern="0" dirty="0">
              <a:solidFill>
                <a:srgbClr val="8E1A16"/>
              </a:solidFill>
            </a:endParaRPr>
          </a:p>
        </p:txBody>
      </p:sp>
      <p:sp>
        <p:nvSpPr>
          <p:cNvPr id="10" name="Text Placeholder 3"/>
          <p:cNvSpPr txBox="1">
            <a:spLocks/>
          </p:cNvSpPr>
          <p:nvPr/>
        </p:nvSpPr>
        <p:spPr>
          <a:xfrm>
            <a:off x="163675" y="1275606"/>
            <a:ext cx="5353998" cy="155211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rgbClr val="0E6E7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600"/>
              </a:spcBef>
            </a:pPr>
            <a:r>
              <a:rPr lang="en-AU" sz="2400" dirty="0" smtClean="0"/>
              <a:t>Smart exploration starts with </a:t>
            </a:r>
          </a:p>
          <a:p>
            <a:pPr>
              <a:lnSpc>
                <a:spcPts val="2800"/>
              </a:lnSpc>
              <a:spcBef>
                <a:spcPts val="600"/>
              </a:spcBef>
            </a:pPr>
            <a:r>
              <a:rPr lang="en-AU" sz="2400" dirty="0" smtClean="0"/>
              <a:t>WA’s rich data endowment</a:t>
            </a:r>
          </a:p>
          <a:p>
            <a:pPr>
              <a:lnSpc>
                <a:spcPts val="2800"/>
              </a:lnSpc>
              <a:spcBef>
                <a:spcPts val="600"/>
              </a:spcBef>
            </a:pPr>
            <a:r>
              <a:rPr lang="en-US" sz="1600" i="1" dirty="0" smtClean="0">
                <a:solidFill>
                  <a:srgbClr val="444444"/>
                </a:solidFill>
                <a:ea typeface="Times New Roman" panose="02020603050405020304" pitchFamily="18" charset="0"/>
              </a:rPr>
              <a:t>“Where </a:t>
            </a:r>
            <a:r>
              <a:rPr lang="en-US" sz="1600" i="1" dirty="0">
                <a:solidFill>
                  <a:srgbClr val="444444"/>
                </a:solidFill>
                <a:ea typeface="Times New Roman" panose="02020603050405020304" pitchFamily="18" charset="0"/>
              </a:rPr>
              <a:t>there is Data Smoke, there is Business </a:t>
            </a:r>
            <a:r>
              <a:rPr lang="en-US" sz="1600" i="1" dirty="0" smtClean="0">
                <a:solidFill>
                  <a:srgbClr val="444444"/>
                </a:solidFill>
                <a:ea typeface="Times New Roman" panose="02020603050405020304" pitchFamily="18" charset="0"/>
              </a:rPr>
              <a:t>Fire”* </a:t>
            </a:r>
          </a:p>
        </p:txBody>
      </p:sp>
      <p:sp>
        <p:nvSpPr>
          <p:cNvPr id="11" name="Text Placeholder 4"/>
          <p:cNvSpPr txBox="1">
            <a:spLocks/>
          </p:cNvSpPr>
          <p:nvPr/>
        </p:nvSpPr>
        <p:spPr>
          <a:xfrm>
            <a:off x="1789977" y="3323120"/>
            <a:ext cx="2101394" cy="518941"/>
          </a:xfrm>
          <a:prstGeom prst="rect">
            <a:avLst/>
          </a:prstGeom>
        </p:spPr>
        <p:txBody>
          <a:bodyPr anchor="ctr">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400" kern="0" dirty="0" smtClean="0">
                <a:solidFill>
                  <a:srgbClr val="8E1A16"/>
                </a:solidFill>
                <a:cs typeface="Calibri" panose="020F0502020204030204" pitchFamily="34" charset="0"/>
              </a:rPr>
              <a:t>Presented by</a:t>
            </a:r>
            <a:endParaRPr lang="en-AU" sz="1400" kern="0" dirty="0">
              <a:solidFill>
                <a:srgbClr val="8E1A16"/>
              </a:solidFill>
              <a:cs typeface="Calibri" panose="020F0502020204030204" pitchFamily="34" charset="0"/>
            </a:endParaRPr>
          </a:p>
        </p:txBody>
      </p:sp>
      <p:sp>
        <p:nvSpPr>
          <p:cNvPr id="4" name="Rectangle 3"/>
          <p:cNvSpPr/>
          <p:nvPr/>
        </p:nvSpPr>
        <p:spPr>
          <a:xfrm>
            <a:off x="176378" y="2574485"/>
            <a:ext cx="5328592" cy="461665"/>
          </a:xfrm>
          <a:prstGeom prst="rect">
            <a:avLst/>
          </a:prstGeom>
        </p:spPr>
        <p:txBody>
          <a:bodyPr wrap="square">
            <a:spAutoFit/>
          </a:bodyPr>
          <a:lstStyle/>
          <a:p>
            <a:pPr>
              <a:spcBef>
                <a:spcPts val="0"/>
              </a:spcBef>
            </a:pPr>
            <a:r>
              <a:rPr lang="en-GB" sz="1200" i="1" dirty="0" smtClean="0">
                <a:solidFill>
                  <a:srgbClr val="333333"/>
                </a:solidFill>
                <a:ea typeface="Times New Roman" panose="02020603050405020304" pitchFamily="18" charset="0"/>
              </a:rPr>
              <a:t>*Data </a:t>
            </a:r>
            <a:r>
              <a:rPr lang="en-GB" sz="1200" i="1" dirty="0">
                <a:solidFill>
                  <a:srgbClr val="333333"/>
                </a:solidFill>
                <a:ea typeface="Times New Roman" panose="02020603050405020304" pitchFamily="18" charset="0"/>
              </a:rPr>
              <a:t>Driven: Profiting from Your Most Important Business </a:t>
            </a:r>
            <a:r>
              <a:rPr lang="en-GB" sz="1200" i="1" dirty="0" smtClean="0">
                <a:solidFill>
                  <a:srgbClr val="333333"/>
                </a:solidFill>
                <a:ea typeface="Times New Roman" panose="02020603050405020304" pitchFamily="18" charset="0"/>
              </a:rPr>
              <a:t>Asset</a:t>
            </a:r>
          </a:p>
          <a:p>
            <a:pPr>
              <a:spcBef>
                <a:spcPts val="0"/>
              </a:spcBef>
            </a:pPr>
            <a:r>
              <a:rPr lang="en-GB" sz="1200" i="1" dirty="0" smtClean="0">
                <a:solidFill>
                  <a:srgbClr val="333333"/>
                </a:solidFill>
                <a:ea typeface="Times New Roman" panose="02020603050405020304" pitchFamily="18" charset="0"/>
              </a:rPr>
              <a:t>by T.C</a:t>
            </a:r>
            <a:r>
              <a:rPr lang="en-GB" sz="1200" i="1" dirty="0">
                <a:solidFill>
                  <a:srgbClr val="333333"/>
                </a:solidFill>
                <a:ea typeface="Times New Roman" panose="02020603050405020304" pitchFamily="18" charset="0"/>
              </a:rPr>
              <a:t>. </a:t>
            </a:r>
            <a:r>
              <a:rPr lang="en-GB" sz="1200" i="1" dirty="0" smtClean="0">
                <a:solidFill>
                  <a:srgbClr val="333333"/>
                </a:solidFill>
                <a:ea typeface="Times New Roman" panose="02020603050405020304" pitchFamily="18" charset="0"/>
              </a:rPr>
              <a:t>Redman </a:t>
            </a:r>
            <a:endParaRPr lang="en-AU" sz="1200" i="1" dirty="0">
              <a:ea typeface="Times New Roman" panose="02020603050405020304" pitchFamily="18" charset="0"/>
            </a:endParaRPr>
          </a:p>
        </p:txBody>
      </p:sp>
      <p:grpSp>
        <p:nvGrpSpPr>
          <p:cNvPr id="8" name="Group 7"/>
          <p:cNvGrpSpPr/>
          <p:nvPr/>
        </p:nvGrpSpPr>
        <p:grpSpPr>
          <a:xfrm>
            <a:off x="5711378" y="1145159"/>
            <a:ext cx="2950886" cy="2984842"/>
            <a:chOff x="5711378" y="1145159"/>
            <a:chExt cx="2950886" cy="2984842"/>
          </a:xfrm>
        </p:grpSpPr>
        <p:grpSp>
          <p:nvGrpSpPr>
            <p:cNvPr id="12" name="Group 11"/>
            <p:cNvGrpSpPr/>
            <p:nvPr/>
          </p:nvGrpSpPr>
          <p:grpSpPr>
            <a:xfrm>
              <a:off x="5711378" y="1145159"/>
              <a:ext cx="2950886" cy="2984842"/>
              <a:chOff x="5581238" y="1126902"/>
              <a:chExt cx="3165784" cy="3202213"/>
            </a:xfrm>
          </p:grpSpPr>
          <p:pic>
            <p:nvPicPr>
              <p:cNvPr id="15" name="Picture 14"/>
              <p:cNvPicPr>
                <a:picLocks noChangeAspect="1"/>
              </p:cNvPicPr>
              <p:nvPr/>
            </p:nvPicPr>
            <p:blipFill rotWithShape="1">
              <a:blip r:embed="rId4"/>
              <a:srcRect t="1396" b="1913"/>
              <a:stretch/>
            </p:blipFill>
            <p:spPr>
              <a:xfrm>
                <a:off x="5581238" y="1126902"/>
                <a:ext cx="1800001" cy="2308917"/>
              </a:xfrm>
              <a:prstGeom prst="rect">
                <a:avLst/>
              </a:prstGeom>
            </p:spPr>
          </p:pic>
          <p:pic>
            <p:nvPicPr>
              <p:cNvPr id="17" name="Picture 16"/>
              <p:cNvPicPr>
                <a:picLocks noChangeAspect="1"/>
              </p:cNvPicPr>
              <p:nvPr/>
            </p:nvPicPr>
            <p:blipFill rotWithShape="1">
              <a:blip r:embed="rId5"/>
              <a:srcRect t="8586" r="9479"/>
              <a:stretch/>
            </p:blipFill>
            <p:spPr>
              <a:xfrm>
                <a:off x="6651577" y="1884091"/>
                <a:ext cx="1503194" cy="19553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p:cNvPicPr>
                <a:picLocks noChangeAspect="1"/>
              </p:cNvPicPr>
              <p:nvPr/>
            </p:nvPicPr>
            <p:blipFill>
              <a:blip r:embed="rId6"/>
              <a:stretch>
                <a:fillRect/>
              </a:stretch>
            </p:blipFill>
            <p:spPr>
              <a:xfrm>
                <a:off x="7243828" y="2491268"/>
                <a:ext cx="1503194" cy="18378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
          <p:nvSpPr>
            <p:cNvPr id="6" name="TextBox 5"/>
            <p:cNvSpPr txBox="1"/>
            <p:nvPr/>
          </p:nvSpPr>
          <p:spPr>
            <a:xfrm>
              <a:off x="7302356" y="1207344"/>
              <a:ext cx="715260" cy="461665"/>
            </a:xfrm>
            <a:prstGeom prst="rect">
              <a:avLst/>
            </a:prstGeom>
            <a:noFill/>
          </p:spPr>
          <p:txBody>
            <a:bodyPr wrap="none" rtlCol="0">
              <a:spAutoFit/>
            </a:bodyPr>
            <a:lstStyle/>
            <a:p>
              <a:r>
                <a:rPr lang="en-AU" sz="1200" dirty="0" smtClean="0"/>
                <a:t>Activity </a:t>
              </a:r>
            </a:p>
            <a:p>
              <a:r>
                <a:rPr lang="en-AU" sz="1200" dirty="0" smtClean="0"/>
                <a:t>points</a:t>
              </a:r>
              <a:endParaRPr lang="en-AU" sz="1200" dirty="0"/>
            </a:p>
          </p:txBody>
        </p:sp>
        <p:sp>
          <p:nvSpPr>
            <p:cNvPr id="18" name="TextBox 17"/>
            <p:cNvSpPr txBox="1"/>
            <p:nvPr/>
          </p:nvSpPr>
          <p:spPr>
            <a:xfrm>
              <a:off x="6603268" y="1809820"/>
              <a:ext cx="742365" cy="461665"/>
            </a:xfrm>
            <a:prstGeom prst="rect">
              <a:avLst/>
            </a:prstGeom>
            <a:noFill/>
          </p:spPr>
          <p:txBody>
            <a:bodyPr wrap="square" rtlCol="0">
              <a:spAutoFit/>
            </a:bodyPr>
            <a:lstStyle/>
            <a:p>
              <a:r>
                <a:rPr lang="en-AU" sz="1200" dirty="0" smtClean="0"/>
                <a:t>Drilling data</a:t>
              </a:r>
              <a:endParaRPr lang="en-AU" sz="1200" dirty="0"/>
            </a:p>
          </p:txBody>
        </p:sp>
        <p:sp>
          <p:nvSpPr>
            <p:cNvPr id="19" name="TextBox 18"/>
            <p:cNvSpPr txBox="1"/>
            <p:nvPr/>
          </p:nvSpPr>
          <p:spPr>
            <a:xfrm>
              <a:off x="7198875" y="2485275"/>
              <a:ext cx="742365" cy="276999"/>
            </a:xfrm>
            <a:prstGeom prst="rect">
              <a:avLst/>
            </a:prstGeom>
            <a:noFill/>
          </p:spPr>
          <p:txBody>
            <a:bodyPr wrap="square" rtlCol="0">
              <a:spAutoFit/>
            </a:bodyPr>
            <a:lstStyle/>
            <a:p>
              <a:r>
                <a:rPr lang="en-AU" sz="1200" dirty="0" smtClean="0"/>
                <a:t>Reports</a:t>
              </a:r>
              <a:endParaRPr lang="en-AU" sz="1200" dirty="0"/>
            </a:p>
          </p:txBody>
        </p:sp>
      </p:grpSp>
    </p:spTree>
    <p:extLst>
      <p:ext uri="{BB962C8B-B14F-4D97-AF65-F5344CB8AC3E}">
        <p14:creationId xmlns:p14="http://schemas.microsoft.com/office/powerpoint/2010/main" val="1621624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916" y="1137360"/>
            <a:ext cx="2664296" cy="3444846"/>
          </a:xfrm>
          <a:prstGeom prst="rect">
            <a:avLst/>
          </a:prstGeom>
          <a:noFill/>
          <a:ln w="9525">
            <a:noFill/>
            <a:miter lim="800000"/>
            <a:headEnd/>
            <a:tailEnd/>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WAPIMS for petroleum data</a:t>
            </a:r>
            <a:endParaRPr lang="en-AU" dirty="0"/>
          </a:p>
        </p:txBody>
      </p:sp>
      <p:sp>
        <p:nvSpPr>
          <p:cNvPr id="5" name="Rectangle 4"/>
          <p:cNvSpPr/>
          <p:nvPr/>
        </p:nvSpPr>
        <p:spPr bwMode="auto">
          <a:xfrm>
            <a:off x="4789279" y="1244752"/>
            <a:ext cx="2527053" cy="3231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12045" y="1244752"/>
            <a:ext cx="4777234" cy="3394472"/>
          </a:xfrm>
        </p:spPr>
        <p:txBody>
          <a:bodyPr/>
          <a:lstStyle/>
          <a:p>
            <a:pPr marL="0" indent="0">
              <a:buNone/>
            </a:pPr>
            <a:r>
              <a:rPr lang="en-AU" sz="1800" dirty="0"/>
              <a:t>Petroleum wells and survey data from WA</a:t>
            </a:r>
          </a:p>
          <a:p>
            <a:endParaRPr lang="en-AU" sz="1800" dirty="0"/>
          </a:p>
          <a:p>
            <a:r>
              <a:rPr lang="en-AU" sz="1800" dirty="0"/>
              <a:t>4385 petroleum boreholes </a:t>
            </a:r>
          </a:p>
          <a:p>
            <a:r>
              <a:rPr lang="en-AU" sz="1800" dirty="0"/>
              <a:t>2148 surveys  </a:t>
            </a:r>
          </a:p>
          <a:p>
            <a:r>
              <a:rPr lang="en-AU" sz="1800" dirty="0"/>
              <a:t>Up to 1 Petabyte data (online and offline)</a:t>
            </a:r>
          </a:p>
          <a:p>
            <a:r>
              <a:rPr lang="en-AU" sz="1800" dirty="0"/>
              <a:t>&gt;55,000 core samples were taken from core library </a:t>
            </a:r>
            <a:r>
              <a:rPr lang="en-AU" sz="1800" dirty="0" smtClean="0"/>
              <a:t>for research </a:t>
            </a:r>
          </a:p>
          <a:p>
            <a:r>
              <a:rPr lang="en-AU" sz="1800" dirty="0" smtClean="0"/>
              <a:t>&gt;</a:t>
            </a:r>
            <a:r>
              <a:rPr lang="en-AU" sz="1800" dirty="0"/>
              <a:t>200,000 </a:t>
            </a:r>
            <a:r>
              <a:rPr lang="en-AU" sz="1800" dirty="0" err="1"/>
              <a:t>biostratigraphic</a:t>
            </a:r>
            <a:r>
              <a:rPr lang="en-AU" sz="1800" dirty="0"/>
              <a:t> and </a:t>
            </a:r>
          </a:p>
          <a:p>
            <a:pPr marL="0" indent="0">
              <a:buNone/>
            </a:pPr>
            <a:r>
              <a:rPr lang="en-AU" sz="1800" dirty="0"/>
              <a:t> </a:t>
            </a:r>
            <a:r>
              <a:rPr lang="en-AU" sz="1800" dirty="0" smtClean="0"/>
              <a:t>     petrology </a:t>
            </a:r>
            <a:r>
              <a:rPr lang="en-AU" sz="1800" dirty="0"/>
              <a:t>slides</a:t>
            </a:r>
          </a:p>
          <a:p>
            <a:pPr marL="0" indent="0">
              <a:buNone/>
            </a:pPr>
            <a:endParaRPr lang="en-AU" sz="1800" dirty="0"/>
          </a:p>
          <a:p>
            <a:pPr marL="0" indent="0">
              <a:buNone/>
            </a:pPr>
            <a:endParaRPr lang="en-AU" sz="1800" b="1" dirty="0"/>
          </a:p>
          <a:p>
            <a:pPr marL="0" indent="0">
              <a:buNone/>
            </a:pPr>
            <a:endParaRPr lang="en-AU" sz="1800" b="1" dirty="0"/>
          </a:p>
          <a:p>
            <a:pPr marL="0" indent="0">
              <a:buNone/>
            </a:pPr>
            <a:endParaRPr lang="en-AU" sz="1800" dirty="0"/>
          </a:p>
          <a:p>
            <a:pPr marL="0" indent="0">
              <a:buNone/>
            </a:pPr>
            <a:endParaRPr lang="en-AU" sz="1800" dirty="0"/>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4671797" y="1608045"/>
            <a:ext cx="1157370" cy="1526512"/>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52637" y="1194118"/>
            <a:ext cx="2548519" cy="646331"/>
          </a:xfrm>
          <a:prstGeom prst="rect">
            <a:avLst/>
          </a:prstGeom>
          <a:noFill/>
        </p:spPr>
        <p:txBody>
          <a:bodyPr wrap="none" rtlCol="0">
            <a:spAutoFit/>
          </a:bodyPr>
          <a:lstStyle/>
          <a:p>
            <a:r>
              <a:rPr lang="en-AU" sz="1800" dirty="0"/>
              <a:t>Transcription programs</a:t>
            </a:r>
          </a:p>
          <a:p>
            <a:endParaRPr lang="en-AU" sz="18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487181"/>
            <a:ext cx="1456646" cy="1397401"/>
          </a:xfrm>
          <a:prstGeom prst="rect">
            <a:avLst/>
          </a:prstGeom>
          <a:effectLst>
            <a:innerShdw blurRad="63500" dist="50800" dir="18900000">
              <a:prstClr val="black">
                <a:alpha val="50000"/>
              </a:prstClr>
            </a:innerShdw>
          </a:effectLst>
        </p:spPr>
      </p:pic>
      <p:pic>
        <p:nvPicPr>
          <p:cNvPr id="13" name="Picture 12"/>
          <p:cNvPicPr>
            <a:picLocks noChangeAspect="1"/>
          </p:cNvPicPr>
          <p:nvPr/>
        </p:nvPicPr>
        <p:blipFill>
          <a:blip r:embed="rId7"/>
          <a:stretch>
            <a:fillRect/>
          </a:stretch>
        </p:blipFill>
        <p:spPr>
          <a:xfrm>
            <a:off x="3593920" y="3679374"/>
            <a:ext cx="3225038" cy="835169"/>
          </a:xfrm>
          <a:prstGeom prst="rect">
            <a:avLst/>
          </a:prstGeom>
          <a:effectLst>
            <a:innerShdw blurRad="63500" dist="50800" dir="13500000">
              <a:prstClr val="black">
                <a:alpha val="50000"/>
              </a:prstClr>
            </a:innerShdw>
          </a:effectLst>
        </p:spPr>
      </p:pic>
      <p:cxnSp>
        <p:nvCxnSpPr>
          <p:cNvPr id="15" name="Elbow Connector 14"/>
          <p:cNvCxnSpPr/>
          <p:nvPr/>
        </p:nvCxnSpPr>
        <p:spPr bwMode="auto">
          <a:xfrm rot="16200000" flipH="1">
            <a:off x="5086070" y="2933562"/>
            <a:ext cx="1296142" cy="1148587"/>
          </a:xfrm>
          <a:prstGeom prst="bentConnector3">
            <a:avLst/>
          </a:prstGeom>
          <a:solidFill>
            <a:srgbClr val="FFFFFF"/>
          </a:solidFill>
          <a:ln w="9525" cap="flat" cmpd="sng" algn="ctr">
            <a:solidFill>
              <a:srgbClr val="FF0000"/>
            </a:solidFill>
            <a:prstDash val="solid"/>
            <a:round/>
            <a:headEnd type="none" w="med" len="med"/>
            <a:tailEnd type="triangle"/>
          </a:ln>
          <a:effectLst/>
        </p:spPr>
      </p:cxnSp>
      <p:sp>
        <p:nvSpPr>
          <p:cNvPr id="4" name="TextBox 3"/>
          <p:cNvSpPr txBox="1"/>
          <p:nvPr/>
        </p:nvSpPr>
        <p:spPr>
          <a:xfrm rot="19382005">
            <a:off x="4482833" y="1632122"/>
            <a:ext cx="774572" cy="369332"/>
          </a:xfrm>
          <a:prstGeom prst="rect">
            <a:avLst/>
          </a:prstGeom>
          <a:noFill/>
        </p:spPr>
        <p:txBody>
          <a:bodyPr wrap="none" rtlCol="0">
            <a:spAutoFit/>
          </a:bodyPr>
          <a:lstStyle/>
          <a:p>
            <a:r>
              <a:rPr lang="en-AU" sz="1800" dirty="0">
                <a:solidFill>
                  <a:srgbClr val="FF0000"/>
                </a:solidFill>
              </a:rPr>
              <a:t>paper</a:t>
            </a:r>
          </a:p>
        </p:txBody>
      </p:sp>
      <p:sp>
        <p:nvSpPr>
          <p:cNvPr id="12" name="TextBox 11"/>
          <p:cNvSpPr txBox="1"/>
          <p:nvPr/>
        </p:nvSpPr>
        <p:spPr>
          <a:xfrm rot="19382005">
            <a:off x="5461049" y="2603286"/>
            <a:ext cx="813043" cy="369332"/>
          </a:xfrm>
          <a:prstGeom prst="rect">
            <a:avLst/>
          </a:prstGeom>
          <a:noFill/>
        </p:spPr>
        <p:txBody>
          <a:bodyPr wrap="none" rtlCol="0">
            <a:spAutoFit/>
          </a:bodyPr>
          <a:lstStyle/>
          <a:p>
            <a:r>
              <a:rPr lang="en-AU" sz="1800" dirty="0">
                <a:solidFill>
                  <a:srgbClr val="FF0000"/>
                </a:solidFill>
              </a:rPr>
              <a:t>image</a:t>
            </a:r>
          </a:p>
        </p:txBody>
      </p:sp>
      <p:sp>
        <p:nvSpPr>
          <p:cNvPr id="14" name="TextBox 13"/>
          <p:cNvSpPr txBox="1"/>
          <p:nvPr/>
        </p:nvSpPr>
        <p:spPr>
          <a:xfrm rot="19382005">
            <a:off x="3818230" y="3758103"/>
            <a:ext cx="736099" cy="369332"/>
          </a:xfrm>
          <a:prstGeom prst="rect">
            <a:avLst/>
          </a:prstGeom>
          <a:noFill/>
        </p:spPr>
        <p:txBody>
          <a:bodyPr wrap="none" rtlCol="0">
            <a:spAutoFit/>
          </a:bodyPr>
          <a:lstStyle/>
          <a:p>
            <a:r>
              <a:rPr lang="en-AU" sz="1800" dirty="0" err="1">
                <a:solidFill>
                  <a:srgbClr val="FF0000"/>
                </a:solidFill>
              </a:rPr>
              <a:t>seg</a:t>
            </a:r>
            <a:r>
              <a:rPr lang="en-AU" sz="1800" dirty="0">
                <a:solidFill>
                  <a:srgbClr val="FF0000"/>
                </a:solidFill>
              </a:rPr>
              <a:t> y</a:t>
            </a:r>
          </a:p>
        </p:txBody>
      </p:sp>
      <p:sp>
        <p:nvSpPr>
          <p:cNvPr id="16" name="TextBox 15"/>
          <p:cNvSpPr txBox="1"/>
          <p:nvPr/>
        </p:nvSpPr>
        <p:spPr>
          <a:xfrm>
            <a:off x="7637338" y="3205476"/>
            <a:ext cx="921060" cy="473898"/>
          </a:xfrm>
          <a:prstGeom prst="rect">
            <a:avLst/>
          </a:prstGeom>
          <a:noFill/>
        </p:spPr>
        <p:txBody>
          <a:bodyPr wrap="square" rtlCol="0">
            <a:spAutoFit/>
          </a:bodyPr>
          <a:lstStyle/>
          <a:p>
            <a:r>
              <a:rPr lang="en-AU" sz="1200" dirty="0" smtClean="0"/>
              <a:t>Petroleum data</a:t>
            </a:r>
            <a:endParaRPr lang="en-AU" sz="1200" dirty="0"/>
          </a:p>
        </p:txBody>
      </p:sp>
    </p:spTree>
    <p:extLst>
      <p:ext uri="{BB962C8B-B14F-4D97-AF65-F5344CB8AC3E}">
        <p14:creationId xmlns:p14="http://schemas.microsoft.com/office/powerpoint/2010/main" val="8612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WAPIMS: Coming soon! – data by depth</a:t>
            </a:r>
            <a:endParaRPr lang="en-AU" dirty="0"/>
          </a:p>
        </p:txBody>
      </p:sp>
      <p:grpSp>
        <p:nvGrpSpPr>
          <p:cNvPr id="29" name="Group 28"/>
          <p:cNvGrpSpPr/>
          <p:nvPr/>
        </p:nvGrpSpPr>
        <p:grpSpPr>
          <a:xfrm>
            <a:off x="306499" y="1347614"/>
            <a:ext cx="8531001" cy="3296592"/>
            <a:chOff x="155799" y="1802275"/>
            <a:chExt cx="11458811" cy="4427971"/>
          </a:xfrm>
        </p:grpSpPr>
        <p:pic>
          <p:nvPicPr>
            <p:cNvPr id="16" name="Content Placeholder 3"/>
            <p:cNvPicPr>
              <a:picLocks noChangeAspect="1"/>
            </p:cNvPicPr>
            <p:nvPr/>
          </p:nvPicPr>
          <p:blipFill>
            <a:blip r:embed="rId3"/>
            <a:stretch>
              <a:fillRect/>
            </a:stretch>
          </p:blipFill>
          <p:spPr>
            <a:xfrm>
              <a:off x="155799" y="2091633"/>
              <a:ext cx="1921755" cy="4138613"/>
            </a:xfrm>
            <a:prstGeom prst="rect">
              <a:avLst/>
            </a:prstGeom>
          </p:spPr>
        </p:pic>
        <p:grpSp>
          <p:nvGrpSpPr>
            <p:cNvPr id="17" name="Group 16"/>
            <p:cNvGrpSpPr/>
            <p:nvPr/>
          </p:nvGrpSpPr>
          <p:grpSpPr>
            <a:xfrm>
              <a:off x="914400" y="1802275"/>
              <a:ext cx="10700210" cy="4193972"/>
              <a:chOff x="914400" y="1802275"/>
              <a:chExt cx="10700210" cy="4193972"/>
            </a:xfrm>
          </p:grpSpPr>
          <p:pic>
            <p:nvPicPr>
              <p:cNvPr id="18" name="Picture 17"/>
              <p:cNvPicPr>
                <a:picLocks noChangeAspect="1"/>
              </p:cNvPicPr>
              <p:nvPr/>
            </p:nvPicPr>
            <p:blipFill>
              <a:blip r:embed="rId4"/>
              <a:stretch>
                <a:fillRect/>
              </a:stretch>
            </p:blipFill>
            <p:spPr>
              <a:xfrm>
                <a:off x="2220853" y="4305636"/>
                <a:ext cx="1107167" cy="1690611"/>
              </a:xfrm>
              <a:prstGeom prst="rect">
                <a:avLst/>
              </a:prstGeom>
            </p:spPr>
          </p:pic>
          <p:pic>
            <p:nvPicPr>
              <p:cNvPr id="19" name="Picture 18"/>
              <p:cNvPicPr>
                <a:picLocks noChangeAspect="1"/>
              </p:cNvPicPr>
              <p:nvPr/>
            </p:nvPicPr>
            <p:blipFill>
              <a:blip r:embed="rId5"/>
              <a:stretch>
                <a:fillRect/>
              </a:stretch>
            </p:blipFill>
            <p:spPr>
              <a:xfrm>
                <a:off x="2220853" y="1833938"/>
                <a:ext cx="2365521" cy="842962"/>
              </a:xfrm>
              <a:prstGeom prst="rect">
                <a:avLst/>
              </a:prstGeom>
            </p:spPr>
          </p:pic>
          <p:pic>
            <p:nvPicPr>
              <p:cNvPr id="20" name="Picture 19"/>
              <p:cNvPicPr>
                <a:picLocks noChangeAspect="1"/>
              </p:cNvPicPr>
              <p:nvPr/>
            </p:nvPicPr>
            <p:blipFill>
              <a:blip r:embed="rId6"/>
              <a:stretch>
                <a:fillRect/>
              </a:stretch>
            </p:blipFill>
            <p:spPr>
              <a:xfrm>
                <a:off x="4289365" y="4305637"/>
                <a:ext cx="7325245" cy="1231678"/>
              </a:xfrm>
              <a:prstGeom prst="rect">
                <a:avLst/>
              </a:prstGeom>
            </p:spPr>
          </p:pic>
          <p:pic>
            <p:nvPicPr>
              <p:cNvPr id="21" name="Picture 20"/>
              <p:cNvPicPr>
                <a:picLocks noChangeAspect="1"/>
              </p:cNvPicPr>
              <p:nvPr/>
            </p:nvPicPr>
            <p:blipFill>
              <a:blip r:embed="rId7"/>
              <a:stretch>
                <a:fillRect/>
              </a:stretch>
            </p:blipFill>
            <p:spPr>
              <a:xfrm>
                <a:off x="4729673" y="1833938"/>
                <a:ext cx="6880086" cy="1775673"/>
              </a:xfrm>
              <a:prstGeom prst="rect">
                <a:avLst/>
              </a:prstGeom>
            </p:spPr>
          </p:pic>
          <p:cxnSp>
            <p:nvCxnSpPr>
              <p:cNvPr id="22" name="Straight Arrow Connector 21"/>
              <p:cNvCxnSpPr/>
              <p:nvPr/>
            </p:nvCxnSpPr>
            <p:spPr>
              <a:xfrm flipV="1">
                <a:off x="914400" y="2721774"/>
                <a:ext cx="1978429" cy="245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222865" y="2152996"/>
                <a:ext cx="3599411"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8"/>
              <a:stretch>
                <a:fillRect/>
              </a:stretch>
            </p:blipFill>
            <p:spPr>
              <a:xfrm>
                <a:off x="2187315" y="3160683"/>
                <a:ext cx="2281410" cy="837559"/>
              </a:xfrm>
              <a:prstGeom prst="rect">
                <a:avLst/>
              </a:prstGeom>
            </p:spPr>
          </p:pic>
          <p:cxnSp>
            <p:nvCxnSpPr>
              <p:cNvPr id="25" name="Straight Arrow Connector 24"/>
              <p:cNvCxnSpPr/>
              <p:nvPr/>
            </p:nvCxnSpPr>
            <p:spPr>
              <a:xfrm>
                <a:off x="1645920" y="3663670"/>
                <a:ext cx="2268478" cy="15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931920" y="3998242"/>
                <a:ext cx="1172095" cy="307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9750829" y="4338530"/>
                <a:ext cx="1005840" cy="382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p:cNvSpPr/>
              <p:nvPr/>
            </p:nvSpPr>
            <p:spPr>
              <a:xfrm>
                <a:off x="7384472" y="1802275"/>
                <a:ext cx="1005840" cy="382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165730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WAMEX – Where exploration starts</a:t>
            </a:r>
            <a:endParaRPr lang="en-AU" dirty="0"/>
          </a:p>
        </p:txBody>
      </p:sp>
      <p:sp>
        <p:nvSpPr>
          <p:cNvPr id="3" name="Content Placeholder 2"/>
          <p:cNvSpPr>
            <a:spLocks noGrp="1"/>
          </p:cNvSpPr>
          <p:nvPr>
            <p:ph idx="1"/>
          </p:nvPr>
        </p:nvSpPr>
        <p:spPr>
          <a:xfrm>
            <a:off x="406182" y="1473944"/>
            <a:ext cx="3456384" cy="1224136"/>
          </a:xfrm>
        </p:spPr>
        <p:txBody>
          <a:bodyPr/>
          <a:lstStyle/>
          <a:p>
            <a:pPr marL="0" indent="0" algn="ctr">
              <a:buNone/>
            </a:pPr>
            <a:r>
              <a:rPr lang="en-AU" sz="2400" b="1" dirty="0">
                <a:solidFill>
                  <a:schemeClr val="bg2">
                    <a:lumMod val="25000"/>
                  </a:schemeClr>
                </a:solidFill>
              </a:rPr>
              <a:t>WA Mineral Exploration Reports (WAMEX)</a:t>
            </a:r>
          </a:p>
          <a:p>
            <a:pPr algn="ctr"/>
            <a:endParaRPr lang="en-AU" sz="2400" b="1" dirty="0" smtClean="0"/>
          </a:p>
          <a:p>
            <a:pPr marL="0" indent="0" algn="ctr">
              <a:buNone/>
            </a:pPr>
            <a:endParaRPr lang="en-AU" sz="2400" b="1" dirty="0"/>
          </a:p>
        </p:txBody>
      </p:sp>
      <p:sp>
        <p:nvSpPr>
          <p:cNvPr id="4" name="Text Placeholder 4"/>
          <p:cNvSpPr txBox="1">
            <a:spLocks/>
          </p:cNvSpPr>
          <p:nvPr/>
        </p:nvSpPr>
        <p:spPr>
          <a:xfrm>
            <a:off x="1083677" y="2787774"/>
            <a:ext cx="2101394" cy="518941"/>
          </a:xfrm>
          <a:prstGeom prst="rect">
            <a:avLst/>
          </a:prstGeom>
        </p:spPr>
        <p:txBody>
          <a:bodyPr anchor="ctr">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600" kern="0" dirty="0" smtClean="0">
                <a:solidFill>
                  <a:srgbClr val="8E1A16"/>
                </a:solidFill>
                <a:cs typeface="Calibri" panose="020F0502020204030204" pitchFamily="34" charset="0"/>
              </a:rPr>
              <a:t>Presented by</a:t>
            </a:r>
            <a:endParaRPr lang="en-AU" sz="1600" kern="0" dirty="0">
              <a:solidFill>
                <a:srgbClr val="8E1A16"/>
              </a:solidFill>
              <a:cs typeface="Calibri" panose="020F0502020204030204" pitchFamily="34" charset="0"/>
            </a:endParaRPr>
          </a:p>
        </p:txBody>
      </p:sp>
      <p:sp>
        <p:nvSpPr>
          <p:cNvPr id="5" name="Text Placeholder 4"/>
          <p:cNvSpPr txBox="1">
            <a:spLocks/>
          </p:cNvSpPr>
          <p:nvPr/>
        </p:nvSpPr>
        <p:spPr>
          <a:xfrm>
            <a:off x="179512" y="3579862"/>
            <a:ext cx="3909725" cy="654520"/>
          </a:xfrm>
          <a:prstGeom prst="rect">
            <a:avLst/>
          </a:prstGeom>
        </p:spPr>
        <p:txBody>
          <a:bodyPr anchor="ctr">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800" b="1" kern="0" dirty="0" smtClean="0">
                <a:solidFill>
                  <a:srgbClr val="8E1A16"/>
                </a:solidFill>
                <a:cs typeface="Calibri" panose="020F0502020204030204" pitchFamily="34" charset="0"/>
              </a:rPr>
              <a:t>Julia Thom</a:t>
            </a:r>
          </a:p>
          <a:p>
            <a:pPr marL="0" indent="0" algn="ctr">
              <a:buNone/>
            </a:pPr>
            <a:r>
              <a:rPr lang="en-AU" sz="1800" i="1" kern="0" dirty="0" smtClean="0">
                <a:solidFill>
                  <a:srgbClr val="8E1A16"/>
                </a:solidFill>
                <a:cs typeface="Calibri" panose="020F0502020204030204" pitchFamily="34" charset="0"/>
              </a:rPr>
              <a:t>Manager – Mineral Exploration </a:t>
            </a:r>
          </a:p>
          <a:p>
            <a:pPr marL="0" indent="0" algn="ctr">
              <a:buNone/>
            </a:pPr>
            <a:r>
              <a:rPr lang="en-AU" sz="1800" i="1" kern="0" dirty="0" smtClean="0">
                <a:solidFill>
                  <a:srgbClr val="8E1A16"/>
                </a:solidFill>
                <a:cs typeface="Calibri" panose="020F0502020204030204" pitchFamily="34" charset="0"/>
              </a:rPr>
              <a:t>Information </a:t>
            </a:r>
            <a:endParaRPr lang="en-AU" sz="1800" i="1" kern="0" dirty="0">
              <a:solidFill>
                <a:srgbClr val="8E1A16"/>
              </a:solidFill>
              <a:cs typeface="Calibri" panose="020F0502020204030204" pitchFamily="34" charset="0"/>
            </a:endParaRPr>
          </a:p>
        </p:txBody>
      </p:sp>
      <p:grpSp>
        <p:nvGrpSpPr>
          <p:cNvPr id="16" name="Group 15"/>
          <p:cNvGrpSpPr/>
          <p:nvPr/>
        </p:nvGrpSpPr>
        <p:grpSpPr>
          <a:xfrm>
            <a:off x="4788024" y="1419622"/>
            <a:ext cx="3769289" cy="3006409"/>
            <a:chOff x="4788024" y="1495914"/>
            <a:chExt cx="3769289" cy="3006409"/>
          </a:xfrm>
        </p:grpSpPr>
        <p:grpSp>
          <p:nvGrpSpPr>
            <p:cNvPr id="14" name="Group 13"/>
            <p:cNvGrpSpPr/>
            <p:nvPr/>
          </p:nvGrpSpPr>
          <p:grpSpPr>
            <a:xfrm>
              <a:off x="4788024" y="1495914"/>
              <a:ext cx="3769289" cy="2583719"/>
              <a:chOff x="4270774" y="1410419"/>
              <a:chExt cx="3769289" cy="2583719"/>
            </a:xfrm>
          </p:grpSpPr>
          <p:pic>
            <p:nvPicPr>
              <p:cNvPr id="7" name="Picture 6"/>
              <p:cNvPicPr>
                <a:picLocks noChangeAspect="1"/>
              </p:cNvPicPr>
              <p:nvPr/>
            </p:nvPicPr>
            <p:blipFill>
              <a:blip r:embed="rId2"/>
              <a:stretch>
                <a:fillRect/>
              </a:stretch>
            </p:blipFill>
            <p:spPr>
              <a:xfrm>
                <a:off x="4270774" y="1480029"/>
                <a:ext cx="2056316" cy="2514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3"/>
              <a:stretch>
                <a:fillRect/>
              </a:stretch>
            </p:blipFill>
            <p:spPr>
              <a:xfrm>
                <a:off x="6256489" y="1443848"/>
                <a:ext cx="1763502" cy="12932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6468498" y="2542330"/>
                <a:ext cx="1508714" cy="115074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441015" y="1635646"/>
                <a:ext cx="507254" cy="338554"/>
              </a:xfrm>
              <a:prstGeom prst="rect">
                <a:avLst/>
              </a:prstGeom>
              <a:noFill/>
            </p:spPr>
            <p:txBody>
              <a:bodyPr wrap="none" rtlCol="0">
                <a:spAutoFit/>
              </a:bodyPr>
              <a:lstStyle/>
              <a:p>
                <a:r>
                  <a:rPr lang="en-AU" sz="1600" dirty="0" smtClean="0"/>
                  <a:t>WA</a:t>
                </a:r>
                <a:endParaRPr lang="en-AU" sz="1600" dirty="0"/>
              </a:p>
            </p:txBody>
          </p:sp>
          <p:sp>
            <p:nvSpPr>
              <p:cNvPr id="12" name="TextBox 11"/>
              <p:cNvSpPr txBox="1"/>
              <p:nvPr/>
            </p:nvSpPr>
            <p:spPr>
              <a:xfrm>
                <a:off x="7307170" y="1410419"/>
                <a:ext cx="732893" cy="261610"/>
              </a:xfrm>
              <a:prstGeom prst="rect">
                <a:avLst/>
              </a:prstGeom>
              <a:solidFill>
                <a:srgbClr val="FFFFFF"/>
              </a:solidFill>
            </p:spPr>
            <p:txBody>
              <a:bodyPr wrap="none" rtlCol="0">
                <a:spAutoFit/>
              </a:bodyPr>
              <a:lstStyle/>
              <a:p>
                <a:r>
                  <a:rPr lang="en-AU" sz="1100" dirty="0" smtClean="0"/>
                  <a:t>Laverton</a:t>
                </a:r>
                <a:endParaRPr lang="en-AU" sz="1100" dirty="0"/>
              </a:p>
            </p:txBody>
          </p:sp>
          <p:sp>
            <p:nvSpPr>
              <p:cNvPr id="13" name="TextBox 12"/>
              <p:cNvSpPr txBox="1"/>
              <p:nvPr/>
            </p:nvSpPr>
            <p:spPr>
              <a:xfrm>
                <a:off x="6425719" y="3476579"/>
                <a:ext cx="841897" cy="261610"/>
              </a:xfrm>
              <a:prstGeom prst="rect">
                <a:avLst/>
              </a:prstGeom>
              <a:solidFill>
                <a:srgbClr val="FFFFFF"/>
              </a:solidFill>
            </p:spPr>
            <p:txBody>
              <a:bodyPr wrap="none" rtlCol="0">
                <a:spAutoFit/>
              </a:bodyPr>
              <a:lstStyle/>
              <a:p>
                <a:r>
                  <a:rPr lang="en-AU" sz="1100" dirty="0" smtClean="0"/>
                  <a:t>Warburton</a:t>
                </a:r>
                <a:endParaRPr lang="en-AU" sz="1100" dirty="0"/>
              </a:p>
            </p:txBody>
          </p:sp>
        </p:grpSp>
        <p:sp>
          <p:nvSpPr>
            <p:cNvPr id="15" name="TextBox 14"/>
            <p:cNvSpPr txBox="1"/>
            <p:nvPr/>
          </p:nvSpPr>
          <p:spPr>
            <a:xfrm>
              <a:off x="5539178" y="4240713"/>
              <a:ext cx="2651688" cy="261610"/>
            </a:xfrm>
            <a:prstGeom prst="rect">
              <a:avLst/>
            </a:prstGeom>
            <a:solidFill>
              <a:srgbClr val="FFFFFF"/>
            </a:solidFill>
          </p:spPr>
          <p:txBody>
            <a:bodyPr wrap="none" rtlCol="0">
              <a:spAutoFit/>
            </a:bodyPr>
            <a:lstStyle/>
            <a:p>
              <a:r>
                <a:rPr lang="en-AU" sz="1100" dirty="0" smtClean="0"/>
                <a:t>Available data from almost everywhere </a:t>
              </a:r>
              <a:endParaRPr lang="en-AU" sz="1100" dirty="0"/>
            </a:p>
          </p:txBody>
        </p:sp>
      </p:grpSp>
    </p:spTree>
    <p:extLst>
      <p:ext uri="{BB962C8B-B14F-4D97-AF65-F5344CB8AC3E}">
        <p14:creationId xmlns:p14="http://schemas.microsoft.com/office/powerpoint/2010/main" val="60860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WAMEX – WA’s exploration data mine</a:t>
            </a:r>
            <a:endParaRPr lang="en-AU" dirty="0"/>
          </a:p>
        </p:txBody>
      </p:sp>
      <p:sp>
        <p:nvSpPr>
          <p:cNvPr id="3" name="Content Placeholder 2"/>
          <p:cNvSpPr>
            <a:spLocks noGrp="1"/>
          </p:cNvSpPr>
          <p:nvPr>
            <p:ph idx="1"/>
          </p:nvPr>
        </p:nvSpPr>
        <p:spPr>
          <a:xfrm>
            <a:off x="251521" y="1419623"/>
            <a:ext cx="5760639" cy="3168352"/>
          </a:xfrm>
        </p:spPr>
        <p:txBody>
          <a:bodyPr/>
          <a:lstStyle/>
          <a:p>
            <a:pPr marL="0" indent="0" fontAlgn="auto">
              <a:spcAft>
                <a:spcPts val="0"/>
              </a:spcAft>
              <a:buNone/>
              <a:defRPr/>
            </a:pPr>
            <a:r>
              <a:rPr lang="en-AU" sz="1600" dirty="0"/>
              <a:t>WAMEX holds all Mineral Exploration Reports submitted by companies as required by legislation </a:t>
            </a:r>
            <a:endParaRPr lang="en-AU" sz="1600" dirty="0" smtClean="0"/>
          </a:p>
          <a:p>
            <a:pPr marL="0" indent="0" fontAlgn="auto">
              <a:spcAft>
                <a:spcPts val="0"/>
              </a:spcAft>
              <a:buNone/>
              <a:defRPr/>
            </a:pPr>
            <a:endParaRPr lang="en-AU" sz="1600" dirty="0"/>
          </a:p>
          <a:p>
            <a:pPr fontAlgn="auto">
              <a:spcBef>
                <a:spcPts val="432"/>
              </a:spcBef>
              <a:spcAft>
                <a:spcPts val="0"/>
              </a:spcAft>
              <a:defRPr/>
            </a:pPr>
            <a:r>
              <a:rPr lang="en-AU" sz="1600" dirty="0"/>
              <a:t>  Data from 1957, mandatory digital reporting since 2006</a:t>
            </a:r>
          </a:p>
          <a:p>
            <a:pPr marL="457189" indent="-457189" fontAlgn="auto">
              <a:spcBef>
                <a:spcPts val="432"/>
              </a:spcBef>
              <a:spcAft>
                <a:spcPts val="0"/>
              </a:spcAft>
              <a:defRPr/>
            </a:pPr>
            <a:r>
              <a:rPr lang="en-AU" sz="1600" dirty="0"/>
              <a:t>Reports and data remain confidential for 5 </a:t>
            </a:r>
            <a:r>
              <a:rPr lang="en-AU" sz="1600" dirty="0" smtClean="0"/>
              <a:t>years</a:t>
            </a:r>
            <a:endParaRPr lang="en-AU" sz="1600" dirty="0"/>
          </a:p>
          <a:p>
            <a:pPr marL="457189" indent="-457189" fontAlgn="auto">
              <a:spcBef>
                <a:spcPts val="432"/>
              </a:spcBef>
              <a:spcAft>
                <a:spcPts val="0"/>
              </a:spcAft>
              <a:defRPr/>
            </a:pPr>
            <a:r>
              <a:rPr lang="en-AU" sz="1600" dirty="0"/>
              <a:t>106,860 reports (93,815 open file), 90% spatially located</a:t>
            </a:r>
          </a:p>
          <a:p>
            <a:pPr fontAlgn="auto">
              <a:spcBef>
                <a:spcPts val="432"/>
              </a:spcBef>
              <a:spcAft>
                <a:spcPts val="0"/>
              </a:spcAft>
              <a:defRPr/>
            </a:pPr>
            <a:r>
              <a:rPr lang="en-AU" sz="1600" dirty="0"/>
              <a:t>  Free GIS </a:t>
            </a:r>
            <a:r>
              <a:rPr lang="en-AU" sz="1600" dirty="0" smtClean="0"/>
              <a:t>searching</a:t>
            </a:r>
            <a:endParaRPr lang="en-AU" sz="1600" dirty="0"/>
          </a:p>
          <a:p>
            <a:pPr marL="0" indent="0" fontAlgn="auto">
              <a:spcAft>
                <a:spcPts val="0"/>
              </a:spcAft>
              <a:buNone/>
              <a:defRPr/>
            </a:pPr>
            <a:endParaRPr lang="en-AU" sz="1600" dirty="0"/>
          </a:p>
          <a:p>
            <a:pPr marL="0" indent="0" fontAlgn="auto">
              <a:spcAft>
                <a:spcPts val="0"/>
              </a:spcAft>
              <a:buNone/>
              <a:defRPr/>
            </a:pPr>
            <a:endParaRPr lang="en-AU" sz="1600" dirty="0"/>
          </a:p>
        </p:txBody>
      </p:sp>
      <p:pic>
        <p:nvPicPr>
          <p:cNvPr id="5" name="Picture 4"/>
          <p:cNvPicPr>
            <a:picLocks noChangeAspect="1"/>
          </p:cNvPicPr>
          <p:nvPr/>
        </p:nvPicPr>
        <p:blipFill>
          <a:blip r:embed="rId3"/>
          <a:stretch>
            <a:fillRect/>
          </a:stretch>
        </p:blipFill>
        <p:spPr>
          <a:xfrm>
            <a:off x="6156176" y="987574"/>
            <a:ext cx="2665154" cy="3738562"/>
          </a:xfrm>
          <a:prstGeom prst="rect">
            <a:avLst/>
          </a:prstGeom>
        </p:spPr>
      </p:pic>
    </p:spTree>
    <p:extLst>
      <p:ext uri="{BB962C8B-B14F-4D97-AF65-F5344CB8AC3E}">
        <p14:creationId xmlns:p14="http://schemas.microsoft.com/office/powerpoint/2010/main" val="3768530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Searching WAMEX – how and why?</a:t>
            </a:r>
            <a:endParaRPr lang="en-AU" dirty="0"/>
          </a:p>
        </p:txBody>
      </p:sp>
      <p:pic>
        <p:nvPicPr>
          <p:cNvPr id="4" name="Content Placeholder 3"/>
          <p:cNvPicPr>
            <a:picLocks noGrp="1" noChangeAspect="1"/>
          </p:cNvPicPr>
          <p:nvPr>
            <p:ph idx="1"/>
          </p:nvPr>
        </p:nvPicPr>
        <p:blipFill>
          <a:blip r:embed="rId3"/>
          <a:stretch>
            <a:fillRect/>
          </a:stretch>
        </p:blipFill>
        <p:spPr>
          <a:xfrm>
            <a:off x="5703245" y="981045"/>
            <a:ext cx="1620245" cy="1249484"/>
          </a:xfrm>
          <a:prstGeom prst="rect">
            <a:avLst/>
          </a:prstGeom>
          <a:ln>
            <a:noFill/>
          </a:ln>
          <a:effectLst>
            <a:outerShdw blurRad="190500" algn="tl" rotWithShape="0">
              <a:srgbClr val="000000">
                <a:alpha val="70000"/>
              </a:srgbClr>
            </a:outerShdw>
          </a:effectLst>
        </p:spPr>
      </p:pic>
      <p:pic>
        <p:nvPicPr>
          <p:cNvPr id="8"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23236"/>
          <a:stretch/>
        </p:blipFill>
        <p:spPr bwMode="auto">
          <a:xfrm>
            <a:off x="5174246" y="2531707"/>
            <a:ext cx="3341105" cy="11786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7247660" y="973688"/>
            <a:ext cx="1594365" cy="1738617"/>
          </a:xfrm>
          <a:prstGeom prst="rect">
            <a:avLst/>
          </a:prstGeom>
          <a:ln>
            <a:noFill/>
          </a:ln>
          <a:effectLst>
            <a:outerShdw blurRad="190500" algn="tl" rotWithShape="0">
              <a:srgbClr val="000000">
                <a:alpha val="70000"/>
              </a:srgbClr>
            </a:outerShdw>
          </a:effectLst>
        </p:spPr>
      </p:pic>
      <p:pic>
        <p:nvPicPr>
          <p:cNvPr id="7"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t="23084"/>
          <a:stretch/>
        </p:blipFill>
        <p:spPr bwMode="auto">
          <a:xfrm>
            <a:off x="1629148" y="3397828"/>
            <a:ext cx="3919598" cy="11924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0195" y="3729386"/>
            <a:ext cx="2135333" cy="7844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4238" y="1239118"/>
            <a:ext cx="4636516" cy="2123658"/>
          </a:xfrm>
          <a:prstGeom prst="rect">
            <a:avLst/>
          </a:prstGeom>
          <a:noFill/>
        </p:spPr>
        <p:txBody>
          <a:bodyPr wrap="square" rtlCol="0">
            <a:spAutoFit/>
          </a:bodyPr>
          <a:lstStyle/>
          <a:p>
            <a:pPr defTabSz="914378"/>
            <a:r>
              <a:rPr lang="en-AU" sz="2000" b="1" dirty="0">
                <a:solidFill>
                  <a:srgbClr val="131313"/>
                </a:solidFill>
                <a:latin typeface="Calibri" panose="020F0502020204030204"/>
              </a:rPr>
              <a:t>HOW</a:t>
            </a:r>
          </a:p>
          <a:p>
            <a:pPr defTabSz="914378"/>
            <a:r>
              <a:rPr lang="en-AU" sz="2000" dirty="0">
                <a:solidFill>
                  <a:srgbClr val="131313"/>
                </a:solidFill>
                <a:latin typeface="Calibri" panose="020F0502020204030204"/>
              </a:rPr>
              <a:t>Searching the database is through GeoVIEW</a:t>
            </a:r>
          </a:p>
          <a:p>
            <a:pPr defTabSz="914378"/>
            <a:r>
              <a:rPr lang="en-AU" sz="1800" dirty="0">
                <a:solidFill>
                  <a:srgbClr val="131313"/>
                </a:solidFill>
                <a:latin typeface="Calibri" panose="020F0502020204030204"/>
              </a:rPr>
              <a:t> - Textual searching (project name, company name, keyword)</a:t>
            </a:r>
          </a:p>
          <a:p>
            <a:pPr defTabSz="914378"/>
            <a:r>
              <a:rPr lang="en-AU" sz="1800" dirty="0">
                <a:solidFill>
                  <a:srgbClr val="131313"/>
                </a:solidFill>
                <a:latin typeface="Calibri" panose="020F0502020204030204"/>
              </a:rPr>
              <a:t> - Spatial searching (current tenement, rectangle, polygon, map sheet)</a:t>
            </a:r>
          </a:p>
        </p:txBody>
      </p:sp>
    </p:spTree>
    <p:extLst>
      <p:ext uri="{BB962C8B-B14F-4D97-AF65-F5344CB8AC3E}">
        <p14:creationId xmlns:p14="http://schemas.microsoft.com/office/powerpoint/2010/main" val="1485055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Drillhole</a:t>
            </a:r>
            <a:r>
              <a:rPr lang="en-AU" dirty="0" smtClean="0"/>
              <a:t> &amp; Geochemistry database</a:t>
            </a:r>
            <a:endParaRPr lang="en-AU" dirty="0"/>
          </a:p>
        </p:txBody>
      </p:sp>
      <p:sp>
        <p:nvSpPr>
          <p:cNvPr id="3" name="Content Placeholder 2"/>
          <p:cNvSpPr>
            <a:spLocks noGrp="1"/>
          </p:cNvSpPr>
          <p:nvPr>
            <p:ph idx="1"/>
          </p:nvPr>
        </p:nvSpPr>
        <p:spPr>
          <a:xfrm>
            <a:off x="395537" y="1347614"/>
            <a:ext cx="5399831" cy="3114030"/>
          </a:xfrm>
        </p:spPr>
        <p:txBody>
          <a:bodyPr/>
          <a:lstStyle/>
          <a:p>
            <a:pPr marL="0" indent="0">
              <a:buNone/>
            </a:pPr>
            <a:r>
              <a:rPr lang="en-AU" sz="1800" dirty="0"/>
              <a:t>Company drill holes, geochemistry and </a:t>
            </a:r>
            <a:r>
              <a:rPr lang="en-AU" sz="1800" dirty="0" smtClean="0"/>
              <a:t>more</a:t>
            </a:r>
            <a:endParaRPr lang="en-AU" sz="1800" dirty="0"/>
          </a:p>
          <a:p>
            <a:pPr marL="0" indent="0">
              <a:buNone/>
            </a:pPr>
            <a:endParaRPr lang="en-AU" sz="1800" dirty="0"/>
          </a:p>
          <a:p>
            <a:r>
              <a:rPr lang="en-AU" sz="1800" dirty="0"/>
              <a:t>1.7 million drill holes </a:t>
            </a:r>
            <a:r>
              <a:rPr lang="en-AU" sz="1800" dirty="0" smtClean="0"/>
              <a:t>already drilled!</a:t>
            </a:r>
            <a:endParaRPr lang="en-AU" sz="1800" dirty="0"/>
          </a:p>
          <a:p>
            <a:r>
              <a:rPr lang="en-AU" sz="1800" dirty="0" smtClean="0"/>
              <a:t>Over </a:t>
            </a:r>
            <a:r>
              <a:rPr lang="en-AU" sz="1800" dirty="0"/>
              <a:t>10 million surface geochemistry sample assay </a:t>
            </a:r>
            <a:r>
              <a:rPr lang="en-AU" sz="1800" dirty="0" smtClean="0"/>
              <a:t>results</a:t>
            </a:r>
          </a:p>
          <a:p>
            <a:r>
              <a:rPr lang="en-AU" sz="1800" dirty="0" smtClean="0"/>
              <a:t>Download </a:t>
            </a:r>
            <a:r>
              <a:rPr lang="en-AU" sz="1800" dirty="0"/>
              <a:t>geochemical data by tenement </a:t>
            </a:r>
            <a:r>
              <a:rPr lang="en-AU" sz="1800" dirty="0" smtClean="0"/>
              <a:t>(by request</a:t>
            </a:r>
            <a:r>
              <a:rPr lang="en-AU" sz="1800" dirty="0"/>
              <a:t>)</a:t>
            </a:r>
          </a:p>
          <a:p>
            <a:r>
              <a:rPr lang="en-AU" sz="1800" dirty="0"/>
              <a:t>Complete database available in SQL12 format</a:t>
            </a:r>
          </a:p>
        </p:txBody>
      </p:sp>
      <p:grpSp>
        <p:nvGrpSpPr>
          <p:cNvPr id="9" name="Group 8"/>
          <p:cNvGrpSpPr/>
          <p:nvPr/>
        </p:nvGrpSpPr>
        <p:grpSpPr>
          <a:xfrm>
            <a:off x="5955068" y="1419622"/>
            <a:ext cx="2954792" cy="2960230"/>
            <a:chOff x="5955068" y="1419622"/>
            <a:chExt cx="2954792" cy="2960230"/>
          </a:xfrm>
        </p:grpSpPr>
        <p:pic>
          <p:nvPicPr>
            <p:cNvPr id="4" name="Picture 3"/>
            <p:cNvPicPr>
              <a:picLocks noChangeAspect="1"/>
            </p:cNvPicPr>
            <p:nvPr/>
          </p:nvPicPr>
          <p:blipFill rotWithShape="1">
            <a:blip r:embed="rId3"/>
            <a:srcRect t="8586" r="9479"/>
            <a:stretch/>
          </p:blipFill>
          <p:spPr>
            <a:xfrm>
              <a:off x="6012161" y="1419622"/>
              <a:ext cx="2048165"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 name="Group 6"/>
            <p:cNvGrpSpPr/>
            <p:nvPr/>
          </p:nvGrpSpPr>
          <p:grpSpPr>
            <a:xfrm>
              <a:off x="6948263" y="2904630"/>
              <a:ext cx="1961597" cy="1475222"/>
              <a:chOff x="6948264" y="2904629"/>
              <a:chExt cx="1961597" cy="1475221"/>
            </a:xfrm>
          </p:grpSpPr>
          <p:pic>
            <p:nvPicPr>
              <p:cNvPr id="5" name="Picture 4"/>
              <p:cNvPicPr>
                <a:picLocks noChangeAspect="1"/>
              </p:cNvPicPr>
              <p:nvPr/>
            </p:nvPicPr>
            <p:blipFill>
              <a:blip r:embed="rId4"/>
              <a:stretch>
                <a:fillRect/>
              </a:stretch>
            </p:blipFill>
            <p:spPr>
              <a:xfrm>
                <a:off x="6948264" y="2904629"/>
                <a:ext cx="1961597" cy="147522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948265" y="4101078"/>
                <a:ext cx="732894" cy="261610"/>
              </a:xfrm>
              <a:prstGeom prst="rect">
                <a:avLst/>
              </a:prstGeom>
              <a:solidFill>
                <a:srgbClr val="FFFFFF"/>
              </a:solidFill>
            </p:spPr>
            <p:txBody>
              <a:bodyPr wrap="none" rtlCol="0">
                <a:spAutoFit/>
              </a:bodyPr>
              <a:lstStyle/>
              <a:p>
                <a:pPr defTabSz="914378"/>
                <a:r>
                  <a:rPr lang="en-AU" sz="1100" dirty="0">
                    <a:solidFill>
                      <a:srgbClr val="262626"/>
                    </a:solidFill>
                  </a:rPr>
                  <a:t>Laverton</a:t>
                </a:r>
              </a:p>
            </p:txBody>
          </p:sp>
        </p:grpSp>
        <p:sp>
          <p:nvSpPr>
            <p:cNvPr id="8" name="TextBox 7"/>
            <p:cNvSpPr txBox="1"/>
            <p:nvPr/>
          </p:nvSpPr>
          <p:spPr>
            <a:xfrm>
              <a:off x="5955068" y="1474734"/>
              <a:ext cx="507254" cy="338554"/>
            </a:xfrm>
            <a:prstGeom prst="rect">
              <a:avLst/>
            </a:prstGeom>
            <a:noFill/>
          </p:spPr>
          <p:txBody>
            <a:bodyPr wrap="none" rtlCol="0">
              <a:spAutoFit/>
            </a:bodyPr>
            <a:lstStyle/>
            <a:p>
              <a:r>
                <a:rPr lang="en-AU" sz="1600" dirty="0" smtClean="0"/>
                <a:t>WA</a:t>
              </a:r>
              <a:endParaRPr lang="en-AU" sz="1600" dirty="0"/>
            </a:p>
          </p:txBody>
        </p:sp>
      </p:grpSp>
    </p:spTree>
    <p:extLst>
      <p:ext uri="{BB962C8B-B14F-4D97-AF65-F5344CB8AC3E}">
        <p14:creationId xmlns:p14="http://schemas.microsoft.com/office/powerpoint/2010/main" val="2146490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Core Library – mineral and petroleum core</a:t>
            </a:r>
            <a:endParaRPr lang="en-AU" dirty="0"/>
          </a:p>
        </p:txBody>
      </p:sp>
      <p:sp>
        <p:nvSpPr>
          <p:cNvPr id="3" name="Content Placeholder 2"/>
          <p:cNvSpPr>
            <a:spLocks noGrp="1"/>
          </p:cNvSpPr>
          <p:nvPr>
            <p:ph idx="1"/>
          </p:nvPr>
        </p:nvSpPr>
        <p:spPr>
          <a:xfrm>
            <a:off x="359113" y="1391612"/>
            <a:ext cx="5797063" cy="3042022"/>
          </a:xfrm>
        </p:spPr>
        <p:txBody>
          <a:bodyPr/>
          <a:lstStyle/>
          <a:p>
            <a:pPr marL="0" indent="0">
              <a:spcBef>
                <a:spcPts val="432"/>
              </a:spcBef>
              <a:buNone/>
            </a:pPr>
            <a:r>
              <a:rPr lang="en-AU" sz="1600" dirty="0" smtClean="0"/>
              <a:t>Preserving representative examples of drilled assets</a:t>
            </a:r>
          </a:p>
          <a:p>
            <a:pPr marL="0" indent="0">
              <a:spcBef>
                <a:spcPts val="432"/>
              </a:spcBef>
              <a:buNone/>
            </a:pPr>
            <a:endParaRPr lang="en-AU" sz="1600" dirty="0" smtClean="0"/>
          </a:p>
          <a:p>
            <a:pPr>
              <a:spcBef>
                <a:spcPts val="432"/>
              </a:spcBef>
            </a:pPr>
            <a:r>
              <a:rPr lang="en-AU" sz="1600" dirty="0" smtClean="0"/>
              <a:t>2 locations for mineral core – </a:t>
            </a:r>
            <a:r>
              <a:rPr lang="en-AU" sz="1600" dirty="0" smtClean="0">
                <a:solidFill>
                  <a:srgbClr val="FF0000"/>
                </a:solidFill>
              </a:rPr>
              <a:t>Perth</a:t>
            </a:r>
            <a:r>
              <a:rPr lang="en-AU" sz="1600" dirty="0" smtClean="0"/>
              <a:t> and </a:t>
            </a:r>
            <a:r>
              <a:rPr lang="en-AU" sz="1600" dirty="0" smtClean="0">
                <a:solidFill>
                  <a:srgbClr val="3333CC"/>
                </a:solidFill>
              </a:rPr>
              <a:t>Kalgoorlie</a:t>
            </a:r>
          </a:p>
          <a:p>
            <a:pPr>
              <a:spcBef>
                <a:spcPts val="432"/>
              </a:spcBef>
            </a:pPr>
            <a:r>
              <a:rPr lang="en-AU" sz="1600" dirty="0"/>
              <a:t>690,000 m </a:t>
            </a:r>
            <a:r>
              <a:rPr lang="en-AU" sz="1600" dirty="0" smtClean="0"/>
              <a:t>of mineral core available </a:t>
            </a:r>
            <a:r>
              <a:rPr lang="en-AU" sz="1600" dirty="0"/>
              <a:t>for viewing </a:t>
            </a:r>
          </a:p>
          <a:p>
            <a:pPr>
              <a:spcBef>
                <a:spcPts val="432"/>
              </a:spcBef>
            </a:pPr>
            <a:r>
              <a:rPr lang="en-AU" sz="1600" dirty="0" smtClean="0"/>
              <a:t>300,000 </a:t>
            </a:r>
            <a:r>
              <a:rPr lang="en-AU" sz="1600" dirty="0"/>
              <a:t>m of petroleum </a:t>
            </a:r>
            <a:r>
              <a:rPr lang="en-AU" sz="1600" dirty="0" smtClean="0"/>
              <a:t>core</a:t>
            </a:r>
            <a:r>
              <a:rPr lang="en-AU" sz="1600" dirty="0"/>
              <a:t> available for viewing</a:t>
            </a:r>
            <a:r>
              <a:rPr lang="en-AU" sz="1600" dirty="0" smtClean="0"/>
              <a:t> </a:t>
            </a:r>
            <a:r>
              <a:rPr lang="en-AU" sz="1600" dirty="0"/>
              <a:t>in </a:t>
            </a:r>
            <a:r>
              <a:rPr lang="en-AU" sz="1600" dirty="0">
                <a:solidFill>
                  <a:schemeClr val="bg2">
                    <a:lumMod val="25000"/>
                  </a:schemeClr>
                </a:solidFill>
              </a:rPr>
              <a:t>Perth</a:t>
            </a:r>
          </a:p>
          <a:p>
            <a:pPr>
              <a:spcBef>
                <a:spcPts val="432"/>
              </a:spcBef>
            </a:pPr>
            <a:r>
              <a:rPr lang="en-AU" sz="1600" dirty="0" smtClean="0"/>
              <a:t>Limited sampling by approval (conditions apply)</a:t>
            </a:r>
          </a:p>
          <a:p>
            <a:pPr>
              <a:spcBef>
                <a:spcPts val="432"/>
              </a:spcBef>
            </a:pPr>
            <a:r>
              <a:rPr lang="en-AU" sz="1600" dirty="0" smtClean="0"/>
              <a:t>Includes rare samples and core from locations that cannot be drilled again</a:t>
            </a:r>
          </a:p>
          <a:p>
            <a:pPr>
              <a:spcBef>
                <a:spcPts val="432"/>
              </a:spcBef>
            </a:pPr>
            <a:endParaRPr lang="en-AU" sz="1600" dirty="0"/>
          </a:p>
          <a:p>
            <a:pPr marL="0" indent="0">
              <a:buNone/>
            </a:pPr>
            <a:endParaRPr lang="en-AU" dirty="0"/>
          </a:p>
        </p:txBody>
      </p:sp>
      <p:pic>
        <p:nvPicPr>
          <p:cNvPr id="7" name="Picture 6"/>
          <p:cNvPicPr>
            <a:picLocks noChangeAspect="1"/>
          </p:cNvPicPr>
          <p:nvPr/>
        </p:nvPicPr>
        <p:blipFill>
          <a:blip r:embed="rId3"/>
          <a:stretch>
            <a:fillRect/>
          </a:stretch>
        </p:blipFill>
        <p:spPr>
          <a:xfrm>
            <a:off x="6300487" y="1121437"/>
            <a:ext cx="2487284" cy="3329514"/>
          </a:xfrm>
          <a:prstGeom prst="rect">
            <a:avLst/>
          </a:prstGeom>
        </p:spPr>
      </p:pic>
      <p:grpSp>
        <p:nvGrpSpPr>
          <p:cNvPr id="13" name="Group 12"/>
          <p:cNvGrpSpPr/>
          <p:nvPr/>
        </p:nvGrpSpPr>
        <p:grpSpPr>
          <a:xfrm>
            <a:off x="4067944" y="3834837"/>
            <a:ext cx="2411312" cy="738664"/>
            <a:chOff x="3220773" y="3719240"/>
            <a:chExt cx="2411312" cy="738664"/>
          </a:xfrm>
        </p:grpSpPr>
        <p:sp>
          <p:nvSpPr>
            <p:cNvPr id="8" name="TextBox 7"/>
            <p:cNvSpPr txBox="1"/>
            <p:nvPr/>
          </p:nvSpPr>
          <p:spPr>
            <a:xfrm>
              <a:off x="3220773" y="3719240"/>
              <a:ext cx="2204450" cy="738664"/>
            </a:xfrm>
            <a:prstGeom prst="rect">
              <a:avLst/>
            </a:prstGeom>
            <a:noFill/>
          </p:spPr>
          <p:txBody>
            <a:bodyPr wrap="none" rtlCol="0">
              <a:spAutoFit/>
            </a:bodyPr>
            <a:lstStyle/>
            <a:p>
              <a:pPr algn="l"/>
              <a:r>
                <a:rPr lang="en-AU" sz="1400" dirty="0" smtClean="0"/>
                <a:t>Mineral core in Perth</a:t>
              </a:r>
            </a:p>
            <a:p>
              <a:pPr algn="l"/>
              <a:r>
                <a:rPr lang="en-AU" sz="1400" dirty="0"/>
                <a:t>M</a:t>
              </a:r>
              <a:r>
                <a:rPr lang="en-AU" sz="1400" dirty="0" smtClean="0"/>
                <a:t>ineral core in Kalgoorlie</a:t>
              </a:r>
            </a:p>
            <a:p>
              <a:pPr algn="l"/>
              <a:r>
                <a:rPr lang="en-AU" sz="1400" dirty="0"/>
                <a:t>P</a:t>
              </a:r>
              <a:r>
                <a:rPr lang="en-AU" sz="1400" dirty="0" smtClean="0"/>
                <a:t>etroleum wells</a:t>
              </a:r>
              <a:endParaRPr lang="en-AU" sz="1400" dirty="0"/>
            </a:p>
          </p:txBody>
        </p:sp>
        <p:sp>
          <p:nvSpPr>
            <p:cNvPr id="9" name="Oval 8"/>
            <p:cNvSpPr/>
            <p:nvPr/>
          </p:nvSpPr>
          <p:spPr bwMode="auto">
            <a:xfrm>
              <a:off x="5488069" y="4246029"/>
              <a:ext cx="144016" cy="144016"/>
            </a:xfrm>
            <a:prstGeom prst="ellipse">
              <a:avLst/>
            </a:prstGeom>
            <a:solidFill>
              <a:schemeClr val="accent1">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dirty="0" smtClean="0">
                <a:ln>
                  <a:noFill/>
                </a:ln>
                <a:solidFill>
                  <a:schemeClr val="bg2">
                    <a:lumMod val="50000"/>
                  </a:schemeClr>
                </a:solidFill>
                <a:effectLst/>
                <a:latin typeface="Arial" charset="0"/>
              </a:endParaRPr>
            </a:p>
          </p:txBody>
        </p:sp>
        <p:sp>
          <p:nvSpPr>
            <p:cNvPr id="10" name="Oval 9"/>
            <p:cNvSpPr/>
            <p:nvPr/>
          </p:nvSpPr>
          <p:spPr bwMode="auto">
            <a:xfrm>
              <a:off x="5488069" y="4016564"/>
              <a:ext cx="144016" cy="144016"/>
            </a:xfrm>
            <a:prstGeom prst="ellipse">
              <a:avLst/>
            </a:prstGeom>
            <a:solidFill>
              <a:srgbClr val="3333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dirty="0" smtClean="0">
                <a:ln>
                  <a:noFill/>
                </a:ln>
                <a:solidFill>
                  <a:schemeClr val="bg2">
                    <a:lumMod val="50000"/>
                  </a:schemeClr>
                </a:solidFill>
                <a:effectLst/>
                <a:latin typeface="Arial" charset="0"/>
              </a:endParaRPr>
            </a:p>
          </p:txBody>
        </p:sp>
        <p:sp>
          <p:nvSpPr>
            <p:cNvPr id="11" name="Oval 10"/>
            <p:cNvSpPr/>
            <p:nvPr/>
          </p:nvSpPr>
          <p:spPr bwMode="auto">
            <a:xfrm>
              <a:off x="5488069" y="3787099"/>
              <a:ext cx="144016" cy="144016"/>
            </a:xfrm>
            <a:prstGeom prst="ellipse">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dirty="0" smtClean="0">
                <a:ln>
                  <a:noFill/>
                </a:ln>
                <a:solidFill>
                  <a:schemeClr val="bg2">
                    <a:lumMod val="50000"/>
                  </a:schemeClr>
                </a:solidFill>
                <a:effectLst/>
                <a:latin typeface="Arial" charset="0"/>
              </a:endParaRPr>
            </a:p>
          </p:txBody>
        </p:sp>
      </p:grpSp>
    </p:spTree>
    <p:extLst>
      <p:ext uri="{BB962C8B-B14F-4D97-AF65-F5344CB8AC3E}">
        <p14:creationId xmlns:p14="http://schemas.microsoft.com/office/powerpoint/2010/main" val="544692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Training &amp; database information 2020</a:t>
            </a:r>
            <a:endParaRPr lang="en-AU" dirty="0"/>
          </a:p>
        </p:txBody>
      </p:sp>
      <p:sp>
        <p:nvSpPr>
          <p:cNvPr id="3" name="Content Placeholder 2"/>
          <p:cNvSpPr>
            <a:spLocks noGrp="1"/>
          </p:cNvSpPr>
          <p:nvPr>
            <p:ph idx="1"/>
          </p:nvPr>
        </p:nvSpPr>
        <p:spPr>
          <a:xfrm>
            <a:off x="468312" y="1329928"/>
            <a:ext cx="8496175" cy="3394472"/>
          </a:xfrm>
        </p:spPr>
        <p:txBody>
          <a:bodyPr/>
          <a:lstStyle/>
          <a:p>
            <a:pPr marL="0" indent="0">
              <a:buNone/>
            </a:pPr>
            <a:r>
              <a:rPr lang="en-AU" sz="1600" dirty="0" smtClean="0"/>
              <a:t>We offer free training and information sessions. 2020 dates:</a:t>
            </a:r>
          </a:p>
          <a:p>
            <a:pPr marL="0" indent="0">
              <a:buNone/>
            </a:pPr>
            <a:endParaRPr lang="en-AU" sz="1600" dirty="0" smtClean="0"/>
          </a:p>
          <a:p>
            <a:pPr marL="0" indent="0">
              <a:buNone/>
            </a:pPr>
            <a:r>
              <a:rPr lang="en-AU" sz="1600" dirty="0" smtClean="0"/>
              <a:t>Perth</a:t>
            </a:r>
          </a:p>
          <a:p>
            <a:r>
              <a:rPr lang="en-AU" sz="1600" b="1" dirty="0" smtClean="0"/>
              <a:t>26 March, 9 July, 5 November</a:t>
            </a:r>
            <a:r>
              <a:rPr lang="en-AU" sz="1600" dirty="0" smtClean="0"/>
              <a:t>	WAMEX (includes drill holes and geochemistry), 					MINEDEX</a:t>
            </a:r>
          </a:p>
          <a:p>
            <a:pPr marL="0" indent="0">
              <a:buNone/>
            </a:pPr>
            <a:r>
              <a:rPr lang="en-AU" sz="1600" dirty="0" smtClean="0"/>
              <a:t>Kalgoorlie</a:t>
            </a:r>
          </a:p>
          <a:p>
            <a:r>
              <a:rPr lang="en-AU" sz="1600" b="1" dirty="0" smtClean="0"/>
              <a:t>16 April and 29 September</a:t>
            </a:r>
            <a:r>
              <a:rPr lang="en-AU" sz="1600" dirty="0" smtClean="0"/>
              <a:t>	GeoMap, GeoVIEW, TENGRAPH Web, 	WAMEX, 					MINEDEX, Data &amp; Software Centre, USB products 				and eBookshop</a:t>
            </a:r>
          </a:p>
          <a:p>
            <a:pPr marL="0" indent="0">
              <a:buNone/>
            </a:pPr>
            <a:endParaRPr lang="en-AU" sz="1600" dirty="0" smtClean="0"/>
          </a:p>
          <a:p>
            <a:pPr marL="0" indent="0">
              <a:buNone/>
            </a:pPr>
            <a:r>
              <a:rPr lang="en-AU" sz="1600" dirty="0"/>
              <a:t>Go to </a:t>
            </a:r>
            <a:r>
              <a:rPr lang="en-AU" sz="1600" dirty="0">
                <a:hlinkClick r:id="rId2"/>
              </a:rPr>
              <a:t>http://</a:t>
            </a:r>
            <a:r>
              <a:rPr lang="en-AU" sz="1600" dirty="0" smtClean="0">
                <a:hlinkClick r:id="rId2"/>
              </a:rPr>
              <a:t>www.dmp.wa.gov.au/Geological-Survey/Training</a:t>
            </a:r>
            <a:r>
              <a:rPr lang="en-AU" sz="1600" dirty="0" smtClean="0"/>
              <a:t> to register</a:t>
            </a:r>
            <a:endParaRPr lang="en-AU" sz="1600" dirty="0"/>
          </a:p>
        </p:txBody>
      </p:sp>
    </p:spTree>
    <p:extLst>
      <p:ext uri="{BB962C8B-B14F-4D97-AF65-F5344CB8AC3E}">
        <p14:creationId xmlns:p14="http://schemas.microsoft.com/office/powerpoint/2010/main" val="91545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 us</a:t>
            </a:r>
            <a:endParaRPr lang="en-AU" dirty="0"/>
          </a:p>
        </p:txBody>
      </p:sp>
      <p:sp>
        <p:nvSpPr>
          <p:cNvPr id="3" name="Content Placeholder 2"/>
          <p:cNvSpPr>
            <a:spLocks noGrp="1"/>
          </p:cNvSpPr>
          <p:nvPr>
            <p:ph idx="1"/>
          </p:nvPr>
        </p:nvSpPr>
        <p:spPr>
          <a:xfrm>
            <a:off x="1619672" y="1419622"/>
            <a:ext cx="5719589" cy="3096344"/>
          </a:xfrm>
        </p:spPr>
        <p:txBody>
          <a:bodyPr/>
          <a:lstStyle/>
          <a:p>
            <a:pPr marL="0" indent="0">
              <a:buNone/>
            </a:pPr>
            <a:r>
              <a:rPr lang="en-AU" sz="1800" dirty="0" smtClean="0"/>
              <a:t>MINEDEX	</a:t>
            </a:r>
            <a:r>
              <a:rPr lang="en-AU" sz="1800" dirty="0" smtClean="0">
                <a:hlinkClick r:id="rId2"/>
              </a:rPr>
              <a:t>minedex@dmirs.wa.gov.au</a:t>
            </a:r>
            <a:endParaRPr lang="en-AU" sz="1800" dirty="0" smtClean="0"/>
          </a:p>
          <a:p>
            <a:pPr marL="0" indent="0">
              <a:buNone/>
            </a:pPr>
            <a:endParaRPr lang="en-AU" sz="1800" dirty="0" smtClean="0"/>
          </a:p>
          <a:p>
            <a:pPr marL="0" indent="0">
              <a:buNone/>
            </a:pPr>
            <a:r>
              <a:rPr lang="en-AU" sz="1800" dirty="0" smtClean="0"/>
              <a:t>WAPIMS</a:t>
            </a:r>
            <a:r>
              <a:rPr lang="en-AU" sz="1800" dirty="0"/>
              <a:t>	</a:t>
            </a:r>
            <a:r>
              <a:rPr lang="en-AU" sz="1800" dirty="0" smtClean="0">
                <a:hlinkClick r:id="rId3"/>
              </a:rPr>
              <a:t>petdata@dmirs.wa.gov.au</a:t>
            </a:r>
            <a:endParaRPr lang="en-AU" sz="1800" dirty="0" smtClean="0"/>
          </a:p>
          <a:p>
            <a:pPr marL="0" indent="0">
              <a:buNone/>
            </a:pPr>
            <a:endParaRPr lang="en-AU" sz="1800" dirty="0"/>
          </a:p>
          <a:p>
            <a:pPr marL="0" indent="0">
              <a:buNone/>
            </a:pPr>
            <a:r>
              <a:rPr lang="en-AU" sz="1800" dirty="0" smtClean="0"/>
              <a:t>WAMEX	</a:t>
            </a:r>
            <a:r>
              <a:rPr lang="en-AU" sz="1800" dirty="0"/>
              <a:t>	</a:t>
            </a:r>
            <a:r>
              <a:rPr lang="en-AU" sz="1800" dirty="0" smtClean="0">
                <a:hlinkClick r:id="rId4"/>
              </a:rPr>
              <a:t>wamex.enquiries@dmirs.wa.gov.au</a:t>
            </a:r>
            <a:endParaRPr lang="en-AU" sz="1800" dirty="0" smtClean="0"/>
          </a:p>
          <a:p>
            <a:pPr marL="0" indent="0" algn="ctr">
              <a:buNone/>
            </a:pPr>
            <a:endParaRPr lang="en-AU" dirty="0"/>
          </a:p>
          <a:p>
            <a:pPr marL="0" indent="0" algn="ctr">
              <a:buNone/>
            </a:pPr>
            <a:r>
              <a:rPr lang="en-AU" sz="1800" dirty="0" smtClean="0"/>
              <a:t>We welcome feedback and suggestions on the management of our state data assets</a:t>
            </a:r>
            <a:endParaRPr lang="en-AU" sz="1800" dirty="0"/>
          </a:p>
          <a:p>
            <a:pPr marL="0" indent="0">
              <a:buNone/>
            </a:pPr>
            <a:endParaRPr lang="en-AU" dirty="0"/>
          </a:p>
        </p:txBody>
      </p:sp>
    </p:spTree>
    <p:extLst>
      <p:ext uri="{BB962C8B-B14F-4D97-AF65-F5344CB8AC3E}">
        <p14:creationId xmlns:p14="http://schemas.microsoft.com/office/powerpoint/2010/main" val="1455379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SRI Mission</a:t>
            </a:r>
            <a:endParaRPr lang="en-AU" dirty="0"/>
          </a:p>
        </p:txBody>
      </p:sp>
      <p:sp>
        <p:nvSpPr>
          <p:cNvPr id="3" name="Content Placeholder 2"/>
          <p:cNvSpPr>
            <a:spLocks noGrp="1"/>
          </p:cNvSpPr>
          <p:nvPr>
            <p:ph idx="1"/>
          </p:nvPr>
        </p:nvSpPr>
        <p:spPr>
          <a:xfrm>
            <a:off x="421285" y="1347614"/>
            <a:ext cx="8229600" cy="3394472"/>
          </a:xfrm>
        </p:spPr>
        <p:txBody>
          <a:bodyPr/>
          <a:lstStyle/>
          <a:p>
            <a:pPr>
              <a:buFont typeface="Arial" panose="020B0604020202020204" pitchFamily="34" charset="0"/>
              <a:buChar char="•"/>
            </a:pPr>
            <a:r>
              <a:rPr lang="en-AU" sz="1800" dirty="0" smtClean="0"/>
              <a:t>Data custodians for mineral exploration and mining data, and petroleum exploration data generated in Western Australia</a:t>
            </a:r>
          </a:p>
          <a:p>
            <a:pPr>
              <a:buFont typeface="Arial" panose="020B0604020202020204" pitchFamily="34" charset="0"/>
              <a:buChar char="•"/>
            </a:pPr>
            <a:r>
              <a:rPr lang="en-AU" sz="1800" dirty="0" smtClean="0"/>
              <a:t>Ensure compliant reporting of company data</a:t>
            </a:r>
          </a:p>
          <a:p>
            <a:pPr>
              <a:buFont typeface="Arial" panose="020B0604020202020204" pitchFamily="34" charset="0"/>
              <a:buChar char="•"/>
            </a:pPr>
            <a:r>
              <a:rPr lang="en-AU" sz="1800" dirty="0" smtClean="0"/>
              <a:t>Information providers who save you time and money!</a:t>
            </a:r>
          </a:p>
          <a:p>
            <a:pPr>
              <a:buFont typeface="Arial" panose="020B0604020202020204" pitchFamily="34" charset="0"/>
              <a:buChar char="•"/>
            </a:pPr>
            <a:r>
              <a:rPr lang="en-AU" sz="1800" dirty="0" smtClean="0"/>
              <a:t>Your source of good reporting and data searching advice </a:t>
            </a:r>
          </a:p>
          <a:p>
            <a:pPr>
              <a:buFont typeface="Arial" panose="020B0604020202020204" pitchFamily="34" charset="0"/>
              <a:buChar char="•"/>
            </a:pPr>
            <a:endParaRPr lang="en-AU" sz="1800" dirty="0" smtClean="0"/>
          </a:p>
          <a:p>
            <a:pPr marL="342000" indent="-457200">
              <a:buNone/>
            </a:pPr>
            <a:r>
              <a:rPr lang="en-AU" sz="1800" dirty="0" smtClean="0"/>
              <a:t>Data delivered free of charge using three databases:</a:t>
            </a:r>
          </a:p>
          <a:p>
            <a:pPr marL="342000" indent="-457200"/>
            <a:r>
              <a:rPr lang="en-AU" sz="1800" dirty="0" smtClean="0"/>
              <a:t>Mines &amp; Mineral Deposits database (MINEDEX)</a:t>
            </a:r>
          </a:p>
          <a:p>
            <a:pPr marL="342000" indent="-457200"/>
            <a:r>
              <a:rPr lang="en-AU" sz="1800" dirty="0" smtClean="0"/>
              <a:t>WA Petroleum Information Management System (WAPIMS)</a:t>
            </a:r>
          </a:p>
          <a:p>
            <a:pPr marL="342000" indent="-457200"/>
            <a:r>
              <a:rPr lang="en-AU" sz="1800" dirty="0" smtClean="0"/>
              <a:t>WA Mineral Exploration Reports database (WAMEX)</a:t>
            </a:r>
          </a:p>
          <a:p>
            <a:pPr marL="0" indent="0">
              <a:buNone/>
            </a:pPr>
            <a:endParaRPr lang="en-AU" dirty="0" smtClean="0"/>
          </a:p>
          <a:p>
            <a:pPr marL="0" indent="0">
              <a:buNone/>
            </a:pPr>
            <a:endParaRPr lang="en-AU" dirty="0"/>
          </a:p>
        </p:txBody>
      </p:sp>
      <p:grpSp>
        <p:nvGrpSpPr>
          <p:cNvPr id="10" name="Group 9"/>
          <p:cNvGrpSpPr/>
          <p:nvPr/>
        </p:nvGrpSpPr>
        <p:grpSpPr>
          <a:xfrm>
            <a:off x="7049797" y="1844796"/>
            <a:ext cx="1684191" cy="2177603"/>
            <a:chOff x="7049797" y="1844796"/>
            <a:chExt cx="1684191" cy="2177603"/>
          </a:xfrm>
        </p:grpSpPr>
        <p:pic>
          <p:nvPicPr>
            <p:cNvPr id="8"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59423">
              <a:off x="7049797" y="1844796"/>
              <a:ext cx="1684191" cy="2177603"/>
            </a:xfrm>
            <a:prstGeom prst="rect">
              <a:avLst/>
            </a:prstGeom>
            <a:noFill/>
            <a:ln w="9525">
              <a:noFill/>
              <a:miter lim="800000"/>
              <a:headEnd/>
              <a:tailEnd/>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092280" y="1923678"/>
              <a:ext cx="921060" cy="473898"/>
            </a:xfrm>
            <a:prstGeom prst="rect">
              <a:avLst/>
            </a:prstGeom>
            <a:noFill/>
          </p:spPr>
          <p:txBody>
            <a:bodyPr wrap="square" rtlCol="0">
              <a:spAutoFit/>
            </a:bodyPr>
            <a:lstStyle/>
            <a:p>
              <a:r>
                <a:rPr lang="en-AU" sz="1200" dirty="0" smtClean="0"/>
                <a:t>Petroleum data</a:t>
              </a:r>
              <a:endParaRPr lang="en-AU" sz="1200" dirty="0"/>
            </a:p>
          </p:txBody>
        </p:sp>
      </p:grpSp>
    </p:spTree>
    <p:extLst>
      <p:ext uri="{BB962C8B-B14F-4D97-AF65-F5344CB8AC3E}">
        <p14:creationId xmlns:p14="http://schemas.microsoft.com/office/powerpoint/2010/main" val="2497568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BIG data = BIG value for exploration</a:t>
            </a:r>
            <a:endParaRPr lang="en-AU" dirty="0"/>
          </a:p>
        </p:txBody>
      </p:sp>
      <p:sp>
        <p:nvSpPr>
          <p:cNvPr id="3" name="Content Placeholder 2"/>
          <p:cNvSpPr>
            <a:spLocks noGrp="1"/>
          </p:cNvSpPr>
          <p:nvPr>
            <p:ph idx="1"/>
          </p:nvPr>
        </p:nvSpPr>
        <p:spPr/>
        <p:txBody>
          <a:bodyPr/>
          <a:lstStyle/>
          <a:p>
            <a:pPr marL="0" indent="0">
              <a:buNone/>
            </a:pPr>
            <a:r>
              <a:rPr lang="en-AU" sz="1600" dirty="0" smtClean="0"/>
              <a:t>Don’t reinvent the wheel – search for existing data first! We have:</a:t>
            </a:r>
          </a:p>
          <a:p>
            <a:pPr>
              <a:spcBef>
                <a:spcPts val="432"/>
              </a:spcBef>
            </a:pPr>
            <a:r>
              <a:rPr lang="en-AU" sz="1600" dirty="0" smtClean="0"/>
              <a:t>106,860 mineral exploration reports from 1957 to today. In 2018 -19, WA mineral exploration expenditure was </a:t>
            </a:r>
            <a:r>
              <a:rPr lang="en-AU" sz="1600" dirty="0" smtClean="0">
                <a:solidFill>
                  <a:schemeClr val="accent2">
                    <a:lumMod val="60000"/>
                    <a:lumOff val="40000"/>
                  </a:schemeClr>
                </a:solidFill>
              </a:rPr>
              <a:t>$1.4 billion </a:t>
            </a:r>
            <a:r>
              <a:rPr lang="en-AU" sz="1600" dirty="0" smtClean="0"/>
              <a:t>(ABS data). At this rate of spending, over the last 20 years the report dataset has grown to a value </a:t>
            </a:r>
            <a:r>
              <a:rPr lang="en-AU" sz="1600" dirty="0" smtClean="0">
                <a:solidFill>
                  <a:schemeClr val="accent2">
                    <a:lumMod val="60000"/>
                    <a:lumOff val="40000"/>
                  </a:schemeClr>
                </a:solidFill>
              </a:rPr>
              <a:t>&gt;$20 billion </a:t>
            </a:r>
          </a:p>
          <a:p>
            <a:pPr>
              <a:spcBef>
                <a:spcPts val="432"/>
              </a:spcBef>
            </a:pPr>
            <a:r>
              <a:rPr lang="en-AU" sz="1600" dirty="0" smtClean="0"/>
              <a:t>Information from 1.7 million drill holes. Estimated value </a:t>
            </a:r>
            <a:r>
              <a:rPr lang="en-AU" sz="1600" dirty="0" smtClean="0">
                <a:solidFill>
                  <a:schemeClr val="accent2">
                    <a:lumMod val="60000"/>
                    <a:lumOff val="40000"/>
                  </a:schemeClr>
                </a:solidFill>
              </a:rPr>
              <a:t>$7,7 billion</a:t>
            </a:r>
            <a:r>
              <a:rPr lang="en-AU" sz="1600" dirty="0" smtClean="0"/>
              <a:t>*</a:t>
            </a:r>
            <a:r>
              <a:rPr lang="en-AU" sz="1600" dirty="0" smtClean="0">
                <a:solidFill>
                  <a:schemeClr val="accent2">
                    <a:lumMod val="60000"/>
                    <a:lumOff val="40000"/>
                  </a:schemeClr>
                </a:solidFill>
              </a:rPr>
              <a:t> </a:t>
            </a:r>
          </a:p>
          <a:p>
            <a:pPr>
              <a:spcBef>
                <a:spcPts val="432"/>
              </a:spcBef>
            </a:pPr>
            <a:r>
              <a:rPr lang="en-AU" sz="1600" dirty="0" smtClean="0"/>
              <a:t>Mineral drill core in the Core Library valued at </a:t>
            </a:r>
            <a:r>
              <a:rPr lang="en-AU" sz="1600" dirty="0" smtClean="0">
                <a:solidFill>
                  <a:schemeClr val="accent2">
                    <a:lumMod val="60000"/>
                    <a:lumOff val="40000"/>
                  </a:schemeClr>
                </a:solidFill>
              </a:rPr>
              <a:t>$86 million</a:t>
            </a:r>
            <a:r>
              <a:rPr lang="en-AU" sz="1600" dirty="0" smtClean="0"/>
              <a:t>*</a:t>
            </a:r>
            <a:r>
              <a:rPr lang="en-AU" sz="1600" dirty="0" smtClean="0">
                <a:solidFill>
                  <a:schemeClr val="accent2">
                    <a:lumMod val="60000"/>
                    <a:lumOff val="40000"/>
                  </a:schemeClr>
                </a:solidFill>
              </a:rPr>
              <a:t> </a:t>
            </a:r>
          </a:p>
          <a:p>
            <a:pPr>
              <a:spcBef>
                <a:spcPts val="432"/>
              </a:spcBef>
              <a:buFont typeface="Arial" panose="020B0604020202020204" pitchFamily="34" charset="0"/>
              <a:buChar char="•"/>
            </a:pPr>
            <a:r>
              <a:rPr lang="en-AU" sz="1600" dirty="0" smtClean="0"/>
              <a:t>1 Petabyte (10</a:t>
            </a:r>
            <a:r>
              <a:rPr lang="en-AU" sz="1600" baseline="30000" dirty="0" smtClean="0"/>
              <a:t>15</a:t>
            </a:r>
            <a:r>
              <a:rPr lang="en-AU" sz="1600" dirty="0" smtClean="0"/>
              <a:t>) of petroleum exploration data including:</a:t>
            </a:r>
          </a:p>
          <a:p>
            <a:pPr marL="0" indent="0">
              <a:spcBef>
                <a:spcPts val="432"/>
              </a:spcBef>
              <a:buNone/>
            </a:pPr>
            <a:r>
              <a:rPr lang="en-AU" sz="1600" dirty="0"/>
              <a:t> </a:t>
            </a:r>
            <a:r>
              <a:rPr lang="en-AU" sz="1600" dirty="0" smtClean="0"/>
              <a:t>            4385 petroleum boreholes, value </a:t>
            </a:r>
            <a:r>
              <a:rPr lang="en-AU" sz="1600" dirty="0" smtClean="0">
                <a:solidFill>
                  <a:schemeClr val="accent2">
                    <a:lumMod val="60000"/>
                    <a:lumOff val="40000"/>
                  </a:schemeClr>
                </a:solidFill>
              </a:rPr>
              <a:t>&gt;$70 billion</a:t>
            </a:r>
          </a:p>
          <a:p>
            <a:pPr marL="0" indent="0">
              <a:spcBef>
                <a:spcPts val="432"/>
              </a:spcBef>
              <a:buNone/>
            </a:pPr>
            <a:r>
              <a:rPr lang="en-AU" sz="1600" dirty="0" smtClean="0"/>
              <a:t>             2148 geophysical surveys, value </a:t>
            </a:r>
            <a:r>
              <a:rPr lang="en-AU" sz="1600" dirty="0" smtClean="0">
                <a:solidFill>
                  <a:schemeClr val="accent2">
                    <a:lumMod val="60000"/>
                    <a:lumOff val="40000"/>
                  </a:schemeClr>
                </a:solidFill>
              </a:rPr>
              <a:t>&gt;$6 billion</a:t>
            </a:r>
          </a:p>
          <a:p>
            <a:pPr marL="0" indent="0">
              <a:buNone/>
            </a:pPr>
            <a:r>
              <a:rPr lang="en-AU" sz="1600" dirty="0"/>
              <a:t> </a:t>
            </a:r>
            <a:r>
              <a:rPr lang="en-AU" sz="1600" dirty="0" smtClean="0"/>
              <a:t>           </a:t>
            </a:r>
          </a:p>
          <a:p>
            <a:pPr marL="0" indent="0">
              <a:buNone/>
            </a:pPr>
            <a:endParaRPr lang="en-AU" sz="1200" dirty="0" smtClean="0"/>
          </a:p>
          <a:p>
            <a:pPr marL="0" indent="0">
              <a:buNone/>
            </a:pPr>
            <a:r>
              <a:rPr lang="en-AU" sz="1200" dirty="0" smtClean="0"/>
              <a:t>*cost to drill</a:t>
            </a:r>
          </a:p>
          <a:p>
            <a:pPr marL="0" indent="0">
              <a:buNone/>
            </a:pPr>
            <a:r>
              <a:rPr lang="en-AU" sz="1800" dirty="0"/>
              <a:t> </a:t>
            </a:r>
            <a:r>
              <a:rPr lang="en-AU" sz="1800" dirty="0" smtClean="0"/>
              <a:t> </a:t>
            </a:r>
          </a:p>
          <a:p>
            <a:pPr marL="0" indent="0">
              <a:buNone/>
            </a:pPr>
            <a:endParaRPr lang="en-AU" sz="1800" dirty="0" smtClean="0"/>
          </a:p>
        </p:txBody>
      </p:sp>
      <p:grpSp>
        <p:nvGrpSpPr>
          <p:cNvPr id="10" name="Group 9"/>
          <p:cNvGrpSpPr/>
          <p:nvPr/>
        </p:nvGrpSpPr>
        <p:grpSpPr>
          <a:xfrm>
            <a:off x="6769617" y="2330455"/>
            <a:ext cx="2249087" cy="2173424"/>
            <a:chOff x="6769617" y="2330455"/>
            <a:chExt cx="2249087" cy="2173424"/>
          </a:xfrm>
        </p:grpSpPr>
        <p:grpSp>
          <p:nvGrpSpPr>
            <p:cNvPr id="6" name="Group 5"/>
            <p:cNvGrpSpPr/>
            <p:nvPr/>
          </p:nvGrpSpPr>
          <p:grpSpPr>
            <a:xfrm>
              <a:off x="7020272" y="2355726"/>
              <a:ext cx="1810544" cy="2148153"/>
              <a:chOff x="6876256" y="2067695"/>
              <a:chExt cx="1954561" cy="2319025"/>
            </a:xfrm>
          </p:grpSpPr>
          <p:pic>
            <p:nvPicPr>
              <p:cNvPr id="5" name="Picture 4"/>
              <p:cNvPicPr>
                <a:picLocks noChangeAspect="1"/>
              </p:cNvPicPr>
              <p:nvPr/>
            </p:nvPicPr>
            <p:blipFill rotWithShape="1">
              <a:blip r:embed="rId3"/>
              <a:srcRect t="8586" r="9479"/>
              <a:stretch/>
            </p:blipFill>
            <p:spPr>
              <a:xfrm>
                <a:off x="6876256" y="2931790"/>
                <a:ext cx="1118471" cy="1454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stretch>
                <a:fillRect/>
              </a:stretch>
            </p:blipFill>
            <p:spPr>
              <a:xfrm>
                <a:off x="7700975" y="2067695"/>
                <a:ext cx="1129842" cy="1381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
          <p:nvSpPr>
            <p:cNvPr id="7" name="TextBox 6"/>
            <p:cNvSpPr txBox="1"/>
            <p:nvPr/>
          </p:nvSpPr>
          <p:spPr>
            <a:xfrm>
              <a:off x="8370632" y="3902018"/>
              <a:ext cx="648072" cy="553998"/>
            </a:xfrm>
            <a:prstGeom prst="rect">
              <a:avLst/>
            </a:prstGeom>
            <a:noFill/>
          </p:spPr>
          <p:txBody>
            <a:bodyPr wrap="square" rtlCol="0">
              <a:spAutoFit/>
            </a:bodyPr>
            <a:lstStyle/>
            <a:p>
              <a:r>
                <a:rPr lang="en-AU" sz="1000" dirty="0" smtClean="0"/>
                <a:t>$ values AUD</a:t>
              </a:r>
              <a:endParaRPr lang="en-AU" sz="1000" dirty="0"/>
            </a:p>
          </p:txBody>
        </p:sp>
        <p:sp>
          <p:nvSpPr>
            <p:cNvPr id="8" name="TextBox 7"/>
            <p:cNvSpPr txBox="1"/>
            <p:nvPr/>
          </p:nvSpPr>
          <p:spPr>
            <a:xfrm rot="21226334">
              <a:off x="7548487" y="2330455"/>
              <a:ext cx="857456" cy="276999"/>
            </a:xfrm>
            <a:prstGeom prst="rect">
              <a:avLst/>
            </a:prstGeom>
            <a:noFill/>
          </p:spPr>
          <p:txBody>
            <a:bodyPr wrap="square" rtlCol="0">
              <a:spAutoFit/>
            </a:bodyPr>
            <a:lstStyle/>
            <a:p>
              <a:r>
                <a:rPr lang="en-AU" sz="1200" dirty="0" smtClean="0"/>
                <a:t>Reports</a:t>
              </a:r>
              <a:endParaRPr lang="en-AU" sz="1200" dirty="0"/>
            </a:p>
          </p:txBody>
        </p:sp>
        <p:sp>
          <p:nvSpPr>
            <p:cNvPr id="9" name="TextBox 8"/>
            <p:cNvSpPr txBox="1"/>
            <p:nvPr/>
          </p:nvSpPr>
          <p:spPr>
            <a:xfrm rot="21226334">
              <a:off x="6769617" y="3155039"/>
              <a:ext cx="857456" cy="276999"/>
            </a:xfrm>
            <a:prstGeom prst="rect">
              <a:avLst/>
            </a:prstGeom>
            <a:noFill/>
          </p:spPr>
          <p:txBody>
            <a:bodyPr wrap="square" rtlCol="0">
              <a:spAutoFit/>
            </a:bodyPr>
            <a:lstStyle/>
            <a:p>
              <a:r>
                <a:rPr lang="en-AU" sz="1200" dirty="0" smtClean="0"/>
                <a:t>Drilling</a:t>
              </a:r>
              <a:endParaRPr lang="en-AU" sz="1200" dirty="0"/>
            </a:p>
          </p:txBody>
        </p:sp>
      </p:grpSp>
    </p:spTree>
    <p:extLst>
      <p:ext uri="{BB962C8B-B14F-4D97-AF65-F5344CB8AC3E}">
        <p14:creationId xmlns:p14="http://schemas.microsoft.com/office/powerpoint/2010/main" val="220430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MINEDEX – Mineral activity tracking</a:t>
            </a:r>
            <a:endParaRPr lang="en-AU" dirty="0"/>
          </a:p>
        </p:txBody>
      </p:sp>
      <p:sp>
        <p:nvSpPr>
          <p:cNvPr id="3" name="Content Placeholder 2"/>
          <p:cNvSpPr>
            <a:spLocks noGrp="1"/>
          </p:cNvSpPr>
          <p:nvPr>
            <p:ph idx="1"/>
          </p:nvPr>
        </p:nvSpPr>
        <p:spPr>
          <a:xfrm>
            <a:off x="324065" y="1578601"/>
            <a:ext cx="3962305" cy="946270"/>
          </a:xfrm>
        </p:spPr>
        <p:txBody>
          <a:bodyPr/>
          <a:lstStyle/>
          <a:p>
            <a:pPr marL="0" indent="0" algn="ctr">
              <a:buNone/>
            </a:pPr>
            <a:r>
              <a:rPr lang="en-AU" sz="2400" b="1" dirty="0" smtClean="0">
                <a:solidFill>
                  <a:schemeClr val="bg2">
                    <a:lumMod val="25000"/>
                  </a:schemeClr>
                </a:solidFill>
              </a:rPr>
              <a:t>Mines &amp; Mineral Deposits database (MINEDEX)</a:t>
            </a:r>
            <a:endParaRPr lang="en-AU" sz="2400" b="1" dirty="0">
              <a:solidFill>
                <a:schemeClr val="bg2">
                  <a:lumMod val="25000"/>
                </a:schemeClr>
              </a:solidFill>
            </a:endParaRPr>
          </a:p>
          <a:p>
            <a:endParaRPr lang="en-AU" sz="2400" b="1" dirty="0" smtClean="0"/>
          </a:p>
          <a:p>
            <a:pPr marL="0" indent="0">
              <a:buNone/>
            </a:pPr>
            <a:endParaRPr lang="en-AU" sz="2400" b="1" dirty="0"/>
          </a:p>
        </p:txBody>
      </p:sp>
      <p:sp>
        <p:nvSpPr>
          <p:cNvPr id="4" name="Text Placeholder 4"/>
          <p:cNvSpPr txBox="1">
            <a:spLocks/>
          </p:cNvSpPr>
          <p:nvPr/>
        </p:nvSpPr>
        <p:spPr>
          <a:xfrm>
            <a:off x="1109967" y="2661444"/>
            <a:ext cx="2101394" cy="518941"/>
          </a:xfrm>
          <a:prstGeom prst="rect">
            <a:avLst/>
          </a:prstGeom>
        </p:spPr>
        <p:txBody>
          <a:bodyPr anchor="ctr">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600" kern="0" dirty="0" smtClean="0">
                <a:solidFill>
                  <a:srgbClr val="8E1A16"/>
                </a:solidFill>
                <a:cs typeface="Calibri" panose="020F0502020204030204" pitchFamily="34" charset="0"/>
              </a:rPr>
              <a:t>Presented by</a:t>
            </a:r>
            <a:endParaRPr lang="en-AU" sz="1600" kern="0" dirty="0">
              <a:solidFill>
                <a:srgbClr val="8E1A16"/>
              </a:solidFill>
              <a:cs typeface="Calibri" panose="020F0502020204030204" pitchFamily="34" charset="0"/>
            </a:endParaRPr>
          </a:p>
        </p:txBody>
      </p:sp>
      <p:sp>
        <p:nvSpPr>
          <p:cNvPr id="5" name="Text Placeholder 4"/>
          <p:cNvSpPr txBox="1">
            <a:spLocks/>
          </p:cNvSpPr>
          <p:nvPr/>
        </p:nvSpPr>
        <p:spPr>
          <a:xfrm>
            <a:off x="205802" y="3453532"/>
            <a:ext cx="3909725" cy="654520"/>
          </a:xfrm>
          <a:prstGeom prst="rect">
            <a:avLst/>
          </a:prstGeom>
        </p:spPr>
        <p:txBody>
          <a:bodyPr anchor="ctr">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800" b="1" kern="0" dirty="0" smtClean="0">
                <a:solidFill>
                  <a:srgbClr val="8E1A16"/>
                </a:solidFill>
                <a:cs typeface="Calibri" panose="020F0502020204030204" pitchFamily="34" charset="0"/>
              </a:rPr>
              <a:t>Nicole Wyche</a:t>
            </a:r>
          </a:p>
          <a:p>
            <a:pPr marL="0" indent="0" algn="ctr">
              <a:buNone/>
            </a:pPr>
            <a:r>
              <a:rPr lang="en-AU" sz="1800" i="1" kern="0" dirty="0" smtClean="0">
                <a:solidFill>
                  <a:srgbClr val="8E1A16"/>
                </a:solidFill>
                <a:cs typeface="Calibri" panose="020F0502020204030204" pitchFamily="34" charset="0"/>
              </a:rPr>
              <a:t>Manager – Statutory &amp; Resource Information Branch</a:t>
            </a:r>
            <a:endParaRPr lang="en-AU" sz="1800" i="1" kern="0" dirty="0">
              <a:solidFill>
                <a:srgbClr val="8E1A16"/>
              </a:solidFill>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251758"/>
            <a:ext cx="4019511" cy="3338312"/>
          </a:xfrm>
          <a:prstGeom prst="rect">
            <a:avLst/>
          </a:prstGeom>
        </p:spPr>
      </p:pic>
    </p:spTree>
    <p:extLst>
      <p:ext uri="{BB962C8B-B14F-4D97-AF65-F5344CB8AC3E}">
        <p14:creationId xmlns:p14="http://schemas.microsoft.com/office/powerpoint/2010/main" val="1213020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MINEDEX</a:t>
            </a:r>
            <a:endParaRPr lang="en-AU" dirty="0"/>
          </a:p>
        </p:txBody>
      </p:sp>
      <p:sp>
        <p:nvSpPr>
          <p:cNvPr id="7" name="Content Placeholder 29"/>
          <p:cNvSpPr>
            <a:spLocks noGrp="1"/>
          </p:cNvSpPr>
          <p:nvPr>
            <p:ph idx="1"/>
          </p:nvPr>
        </p:nvSpPr>
        <p:spPr>
          <a:xfrm>
            <a:off x="6269" y="1358693"/>
            <a:ext cx="5213116" cy="3157273"/>
          </a:xfrm>
        </p:spPr>
        <p:txBody>
          <a:bodyPr>
            <a:normAutofit fontScale="47500" lnSpcReduction="20000"/>
          </a:bodyPr>
          <a:lstStyle/>
          <a:p>
            <a:pPr marL="342000" indent="0">
              <a:lnSpc>
                <a:spcPct val="120000"/>
              </a:lnSpc>
              <a:spcBef>
                <a:spcPts val="672"/>
              </a:spcBef>
              <a:buNone/>
            </a:pPr>
            <a:r>
              <a:rPr lang="en-AU" sz="3400" dirty="0" smtClean="0"/>
              <a:t>A textual and spatial database of WA mines, mineral </a:t>
            </a:r>
            <a:r>
              <a:rPr lang="en-AU" sz="3400" dirty="0"/>
              <a:t>occurrences </a:t>
            </a:r>
            <a:r>
              <a:rPr lang="en-AU" sz="3400" dirty="0" smtClean="0"/>
              <a:t>and mining infrastructure</a:t>
            </a:r>
          </a:p>
          <a:p>
            <a:pPr lvl="1" indent="-342900">
              <a:lnSpc>
                <a:spcPct val="120000"/>
              </a:lnSpc>
              <a:spcBef>
                <a:spcPts val="432"/>
              </a:spcBef>
              <a:buFont typeface="Arial" panose="020B0604020202020204" pitchFamily="34" charset="0"/>
              <a:buChar char="•"/>
            </a:pPr>
            <a:r>
              <a:rPr lang="en-AU" sz="3400" dirty="0" smtClean="0"/>
              <a:t>Site locations, operating status and history</a:t>
            </a:r>
          </a:p>
          <a:p>
            <a:pPr lvl="1" indent="-342900">
              <a:lnSpc>
                <a:spcPct val="120000"/>
              </a:lnSpc>
              <a:spcBef>
                <a:spcPts val="432"/>
              </a:spcBef>
              <a:buFont typeface="Arial" panose="020B0604020202020204" pitchFamily="34" charset="0"/>
              <a:buChar char="•"/>
            </a:pPr>
            <a:r>
              <a:rPr lang="en-AU" sz="3400" dirty="0" smtClean="0"/>
              <a:t>Project </a:t>
            </a:r>
            <a:r>
              <a:rPr lang="en-AU" sz="3400" dirty="0"/>
              <a:t>structure &amp; </a:t>
            </a:r>
            <a:r>
              <a:rPr lang="en-AU" sz="3400" dirty="0" smtClean="0"/>
              <a:t>ownership history</a:t>
            </a:r>
            <a:endParaRPr lang="en-AU" sz="3400" dirty="0"/>
          </a:p>
          <a:p>
            <a:pPr lvl="1" indent="-342900">
              <a:lnSpc>
                <a:spcPct val="120000"/>
              </a:lnSpc>
              <a:spcBef>
                <a:spcPts val="432"/>
              </a:spcBef>
              <a:buFont typeface="Arial" panose="020B0604020202020204" pitchFamily="34" charset="0"/>
              <a:buChar char="•"/>
            </a:pPr>
            <a:r>
              <a:rPr lang="en-AU" sz="3400" dirty="0" smtClean="0"/>
              <a:t>Commodities, resources, production data</a:t>
            </a:r>
            <a:endParaRPr lang="en-AU" sz="3400" dirty="0"/>
          </a:p>
          <a:p>
            <a:pPr lvl="1" indent="-342900">
              <a:lnSpc>
                <a:spcPct val="120000"/>
              </a:lnSpc>
              <a:spcBef>
                <a:spcPts val="432"/>
              </a:spcBef>
              <a:buFont typeface="Arial" panose="020B0604020202020204" pitchFamily="34" charset="0"/>
              <a:buChar char="•"/>
            </a:pPr>
            <a:r>
              <a:rPr lang="en-AU" sz="3400" dirty="0" smtClean="0"/>
              <a:t>Environmental registrations &amp; tenements</a:t>
            </a:r>
          </a:p>
          <a:p>
            <a:pPr lvl="1" indent="-342900">
              <a:lnSpc>
                <a:spcPct val="120000"/>
              </a:lnSpc>
              <a:spcBef>
                <a:spcPts val="432"/>
              </a:spcBef>
              <a:buFont typeface="Arial" panose="020B0604020202020204" pitchFamily="34" charset="0"/>
              <a:buChar char="•"/>
            </a:pPr>
            <a:r>
              <a:rPr lang="en-AU" sz="3400" dirty="0" smtClean="0"/>
              <a:t>Site </a:t>
            </a:r>
            <a:r>
              <a:rPr lang="en-AU" sz="3400" dirty="0"/>
              <a:t>o</a:t>
            </a:r>
            <a:r>
              <a:rPr lang="en-AU" sz="3400" dirty="0" smtClean="0"/>
              <a:t>perators</a:t>
            </a:r>
          </a:p>
          <a:p>
            <a:pPr lvl="1" indent="-342900">
              <a:lnSpc>
                <a:spcPct val="120000"/>
              </a:lnSpc>
              <a:spcBef>
                <a:spcPts val="432"/>
              </a:spcBef>
              <a:buFont typeface="Arial" panose="020B0604020202020204" pitchFamily="34" charset="0"/>
              <a:buChar char="•"/>
            </a:pPr>
            <a:r>
              <a:rPr lang="en-AU" sz="3400" dirty="0" smtClean="0"/>
              <a:t>Spatial locations relative to other datasets</a:t>
            </a:r>
            <a:endParaRPr lang="en-AU" sz="3400" dirty="0"/>
          </a:p>
          <a:p>
            <a:pPr lvl="1" indent="-342900">
              <a:lnSpc>
                <a:spcPct val="120000"/>
              </a:lnSpc>
              <a:spcBef>
                <a:spcPts val="432"/>
              </a:spcBef>
              <a:buFont typeface="Arial" panose="020B0604020202020204" pitchFamily="34" charset="0"/>
              <a:buChar char="•"/>
            </a:pPr>
            <a:r>
              <a:rPr lang="en-AU" sz="3400" dirty="0" smtClean="0"/>
              <a:t>Inventory of Abandoned Mine Sites</a:t>
            </a:r>
          </a:p>
          <a:p>
            <a:pPr lvl="1" indent="-342900">
              <a:lnSpc>
                <a:spcPct val="120000"/>
              </a:lnSpc>
              <a:spcBef>
                <a:spcPts val="432"/>
              </a:spcBef>
              <a:buFont typeface="Arial" panose="020B0604020202020204" pitchFamily="34" charset="0"/>
              <a:buChar char="•"/>
            </a:pPr>
            <a:r>
              <a:rPr lang="en-AU" sz="3400" dirty="0" smtClean="0"/>
              <a:t>Unique site and project identifier codes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268173"/>
            <a:ext cx="4019511" cy="3338312"/>
          </a:xfrm>
          <a:prstGeom prst="rect">
            <a:avLst/>
          </a:prstGeom>
        </p:spPr>
      </p:pic>
    </p:spTree>
    <p:extLst>
      <p:ext uri="{BB962C8B-B14F-4D97-AF65-F5344CB8AC3E}">
        <p14:creationId xmlns:p14="http://schemas.microsoft.com/office/powerpoint/2010/main" val="355848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https://</a:t>
            </a:r>
            <a:r>
              <a:rPr lang="en-AU" dirty="0" smtClean="0"/>
              <a:t>minedex.dmirs.wa.gov.au</a:t>
            </a:r>
            <a:endParaRPr lang="en-AU" dirty="0"/>
          </a:p>
        </p:txBody>
      </p:sp>
      <p:pic>
        <p:nvPicPr>
          <p:cNvPr id="4" name="Picture 3"/>
          <p:cNvPicPr>
            <a:picLocks noChangeAspect="1"/>
          </p:cNvPicPr>
          <p:nvPr/>
        </p:nvPicPr>
        <p:blipFill>
          <a:blip r:embed="rId3"/>
          <a:stretch>
            <a:fillRect/>
          </a:stretch>
        </p:blipFill>
        <p:spPr>
          <a:xfrm>
            <a:off x="457200" y="1347614"/>
            <a:ext cx="5447556" cy="3158505"/>
          </a:xfrm>
          <a:prstGeom prst="rect">
            <a:avLst/>
          </a:prstGeom>
        </p:spPr>
      </p:pic>
      <p:sp>
        <p:nvSpPr>
          <p:cNvPr id="5" name="Rectangle 4"/>
          <p:cNvSpPr/>
          <p:nvPr/>
        </p:nvSpPr>
        <p:spPr>
          <a:xfrm>
            <a:off x="6084168" y="1347614"/>
            <a:ext cx="2880320" cy="3046988"/>
          </a:xfrm>
          <a:prstGeom prst="rect">
            <a:avLst/>
          </a:prstGeom>
        </p:spPr>
        <p:txBody>
          <a:bodyPr wrap="square">
            <a:spAutoFit/>
          </a:bodyPr>
          <a:lstStyle/>
          <a:p>
            <a:pPr algn="l"/>
            <a:r>
              <a:rPr lang="en-AU" sz="1600" dirty="0" smtClean="0"/>
              <a:t>New </a:t>
            </a:r>
            <a:r>
              <a:rPr lang="en-AU" sz="1600" dirty="0"/>
              <a:t>MINEDEX </a:t>
            </a:r>
            <a:r>
              <a:rPr lang="en-AU" sz="1600" dirty="0" smtClean="0"/>
              <a:t>released </a:t>
            </a:r>
            <a:r>
              <a:rPr lang="en-AU" sz="1600" dirty="0"/>
              <a:t>in </a:t>
            </a:r>
            <a:r>
              <a:rPr lang="en-AU" sz="1600" dirty="0" smtClean="0"/>
              <a:t>November 2019</a:t>
            </a:r>
            <a:r>
              <a:rPr lang="en-AU" sz="1600" dirty="0"/>
              <a:t>, offering</a:t>
            </a:r>
            <a:r>
              <a:rPr lang="en-AU" sz="1600" dirty="0" smtClean="0"/>
              <a:t>:</a:t>
            </a:r>
          </a:p>
          <a:p>
            <a:pPr algn="l"/>
            <a:endParaRPr lang="en-AU" sz="1600" dirty="0"/>
          </a:p>
          <a:p>
            <a:pPr marL="457200" indent="-457200" algn="l">
              <a:buFont typeface="Arial" panose="020B0604020202020204" pitchFamily="34" charset="0"/>
              <a:buChar char="•"/>
            </a:pPr>
            <a:r>
              <a:rPr lang="en-AU" sz="1600" dirty="0" smtClean="0"/>
              <a:t>Comprehensive searching (free text or by subject)</a:t>
            </a:r>
          </a:p>
          <a:p>
            <a:pPr marL="457200" indent="-457200" algn="l">
              <a:buFont typeface="Arial" panose="020B0604020202020204" pitchFamily="34" charset="0"/>
              <a:buChar char="•"/>
            </a:pPr>
            <a:r>
              <a:rPr lang="en-AU" sz="1600" dirty="0"/>
              <a:t>C</a:t>
            </a:r>
            <a:r>
              <a:rPr lang="en-AU" sz="1600" dirty="0" smtClean="0"/>
              <a:t>ustom reports</a:t>
            </a:r>
          </a:p>
          <a:p>
            <a:pPr marL="457200" indent="-457200" algn="l">
              <a:buFont typeface="Arial" panose="020B0604020202020204" pitchFamily="34" charset="0"/>
              <a:buChar char="•"/>
            </a:pPr>
            <a:r>
              <a:rPr lang="en-AU" sz="1600" dirty="0" smtClean="0"/>
              <a:t>Complete export</a:t>
            </a:r>
            <a:endParaRPr lang="en-AU" sz="1600" dirty="0"/>
          </a:p>
          <a:p>
            <a:pPr marL="457200" indent="-457200" algn="l">
              <a:buFont typeface="Arial" panose="020B0604020202020204" pitchFamily="34" charset="0"/>
              <a:buChar char="•"/>
            </a:pPr>
            <a:r>
              <a:rPr lang="en-AU" sz="1600" dirty="0" smtClean="0"/>
              <a:t>Works on </a:t>
            </a:r>
            <a:r>
              <a:rPr lang="en-AU" sz="1600" dirty="0"/>
              <a:t>tablets and mobile phones</a:t>
            </a:r>
          </a:p>
          <a:p>
            <a:pPr marL="457200" indent="-457200" algn="l">
              <a:buFont typeface="Arial" panose="020B0604020202020204" pitchFamily="34" charset="0"/>
              <a:buChar char="•"/>
            </a:pPr>
            <a:r>
              <a:rPr lang="en-AU" sz="1600" dirty="0"/>
              <a:t>Improved accessibility for users with </a:t>
            </a:r>
            <a:r>
              <a:rPr lang="en-AU" sz="1600" dirty="0" smtClean="0"/>
              <a:t>disabilities</a:t>
            </a:r>
          </a:p>
        </p:txBody>
      </p:sp>
    </p:spTree>
    <p:extLst>
      <p:ext uri="{BB962C8B-B14F-4D97-AF65-F5344CB8AC3E}">
        <p14:creationId xmlns:p14="http://schemas.microsoft.com/office/powerpoint/2010/main" val="33504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64" y="205979"/>
            <a:ext cx="8229600" cy="857250"/>
          </a:xfrm>
        </p:spPr>
        <p:txBody>
          <a:bodyPr/>
          <a:lstStyle/>
          <a:p>
            <a:r>
              <a:rPr lang="en-AU" dirty="0" smtClean="0"/>
              <a:t>MINEDEX example search</a:t>
            </a:r>
            <a:endParaRPr lang="en-AU" dirty="0"/>
          </a:p>
        </p:txBody>
      </p:sp>
      <p:grpSp>
        <p:nvGrpSpPr>
          <p:cNvPr id="22" name="Group 21"/>
          <p:cNvGrpSpPr/>
          <p:nvPr/>
        </p:nvGrpSpPr>
        <p:grpSpPr>
          <a:xfrm>
            <a:off x="245387" y="1063228"/>
            <a:ext cx="7206934" cy="3676665"/>
            <a:chOff x="245126" y="1056420"/>
            <a:chExt cx="7170344" cy="3683477"/>
          </a:xfrm>
        </p:grpSpPr>
        <p:pic>
          <p:nvPicPr>
            <p:cNvPr id="12" name="Picture 11"/>
            <p:cNvPicPr>
              <a:picLocks noChangeAspect="1"/>
            </p:cNvPicPr>
            <p:nvPr/>
          </p:nvPicPr>
          <p:blipFill>
            <a:blip r:embed="rId3"/>
            <a:stretch>
              <a:fillRect/>
            </a:stretch>
          </p:blipFill>
          <p:spPr>
            <a:xfrm>
              <a:off x="1259633" y="1056420"/>
              <a:ext cx="6155837" cy="3683477"/>
            </a:xfrm>
            <a:prstGeom prst="rect">
              <a:avLst/>
            </a:prstGeom>
          </p:spPr>
        </p:pic>
        <p:cxnSp>
          <p:nvCxnSpPr>
            <p:cNvPr id="15" name="Elbow Connector 14"/>
            <p:cNvCxnSpPr/>
            <p:nvPr/>
          </p:nvCxnSpPr>
          <p:spPr bwMode="auto">
            <a:xfrm>
              <a:off x="827584" y="3435846"/>
              <a:ext cx="432048" cy="216024"/>
            </a:xfrm>
            <a:prstGeom prst="bentConnector3">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5126" y="3251180"/>
              <a:ext cx="531409" cy="308347"/>
            </a:xfrm>
            <a:prstGeom prst="rect">
              <a:avLst/>
            </a:prstGeom>
            <a:noFill/>
          </p:spPr>
          <p:txBody>
            <a:bodyPr wrap="none" rtlCol="0">
              <a:spAutoFit/>
            </a:bodyPr>
            <a:lstStyle/>
            <a:p>
              <a:r>
                <a:rPr lang="en-AU" sz="1400" dirty="0" smtClean="0"/>
                <a:t>click</a:t>
              </a:r>
              <a:endParaRPr lang="en-AU" sz="1400" dirty="0"/>
            </a:p>
          </p:txBody>
        </p:sp>
      </p:grpSp>
      <p:cxnSp>
        <p:nvCxnSpPr>
          <p:cNvPr id="32" name="Straight Arrow Connector 31"/>
          <p:cNvCxnSpPr>
            <a:endCxn id="12" idx="3"/>
          </p:cNvCxnSpPr>
          <p:nvPr/>
        </p:nvCxnSpPr>
        <p:spPr bwMode="auto">
          <a:xfrm flipH="1">
            <a:off x="7452321" y="2894966"/>
            <a:ext cx="499576" cy="6595"/>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37884" y="2601748"/>
            <a:ext cx="1106642" cy="830997"/>
          </a:xfrm>
          <a:prstGeom prst="rect">
            <a:avLst/>
          </a:prstGeom>
          <a:noFill/>
        </p:spPr>
        <p:txBody>
          <a:bodyPr wrap="square" rtlCol="0">
            <a:spAutoFit/>
          </a:bodyPr>
          <a:lstStyle/>
          <a:p>
            <a:r>
              <a:rPr lang="en-AU" sz="1600" dirty="0" smtClean="0"/>
              <a:t>Result by topic</a:t>
            </a:r>
          </a:p>
          <a:p>
            <a:r>
              <a:rPr lang="en-AU" sz="1600" dirty="0" smtClean="0"/>
              <a:t>header</a:t>
            </a:r>
            <a:endParaRPr lang="en-AU" sz="1600" dirty="0"/>
          </a:p>
        </p:txBody>
      </p:sp>
      <p:pic>
        <p:nvPicPr>
          <p:cNvPr id="35" name="Picture 34"/>
          <p:cNvPicPr>
            <a:picLocks noChangeAspect="1"/>
          </p:cNvPicPr>
          <p:nvPr/>
        </p:nvPicPr>
        <p:blipFill>
          <a:blip r:embed="rId4"/>
          <a:stretch>
            <a:fillRect/>
          </a:stretch>
        </p:blipFill>
        <p:spPr>
          <a:xfrm>
            <a:off x="7126792" y="1581114"/>
            <a:ext cx="1998305" cy="978899"/>
          </a:xfrm>
          <a:prstGeom prst="rect">
            <a:avLst/>
          </a:prstGeom>
        </p:spPr>
      </p:pic>
    </p:spTree>
    <p:extLst>
      <p:ext uri="{BB962C8B-B14F-4D97-AF65-F5344CB8AC3E}">
        <p14:creationId xmlns:p14="http://schemas.microsoft.com/office/powerpoint/2010/main" val="4281020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89" y="202978"/>
            <a:ext cx="8507288" cy="857250"/>
          </a:xfrm>
        </p:spPr>
        <p:txBody>
          <a:bodyPr/>
          <a:lstStyle/>
          <a:p>
            <a:r>
              <a:rPr lang="en-US" sz="3000" dirty="0">
                <a:cs typeface="Arial" panose="020B0604020202020204" pitchFamily="34" charset="0"/>
              </a:rPr>
              <a:t>WAPIMS – Petroleum information &amp; </a:t>
            </a:r>
            <a:r>
              <a:rPr lang="en-US" sz="3000" dirty="0" smtClean="0">
                <a:cs typeface="Arial" panose="020B0604020202020204" pitchFamily="34" charset="0"/>
              </a:rPr>
              <a:t>data delivery</a:t>
            </a:r>
            <a:endParaRPr lang="en-AU" sz="3000" dirty="0"/>
          </a:p>
        </p:txBody>
      </p:sp>
      <p:sp>
        <p:nvSpPr>
          <p:cNvPr id="3" name="Content Placeholder 2"/>
          <p:cNvSpPr>
            <a:spLocks noGrp="1"/>
          </p:cNvSpPr>
          <p:nvPr>
            <p:ph idx="1"/>
          </p:nvPr>
        </p:nvSpPr>
        <p:spPr>
          <a:xfrm>
            <a:off x="179512" y="1347614"/>
            <a:ext cx="3962305" cy="1224136"/>
          </a:xfrm>
        </p:spPr>
        <p:txBody>
          <a:bodyPr/>
          <a:lstStyle/>
          <a:p>
            <a:pPr marL="0" indent="0" algn="ctr">
              <a:buNone/>
            </a:pPr>
            <a:r>
              <a:rPr lang="en-AU" sz="2400" b="1" dirty="0">
                <a:solidFill>
                  <a:schemeClr val="bg2">
                    <a:lumMod val="25000"/>
                  </a:schemeClr>
                </a:solidFill>
              </a:rPr>
              <a:t>WA Petroleum Information Management System </a:t>
            </a:r>
            <a:r>
              <a:rPr lang="en-AU" sz="2400" b="1" dirty="0" smtClean="0">
                <a:solidFill>
                  <a:schemeClr val="bg2">
                    <a:lumMod val="25000"/>
                  </a:schemeClr>
                </a:solidFill>
              </a:rPr>
              <a:t>(WAPIMS)</a:t>
            </a:r>
            <a:endParaRPr lang="en-AU" sz="2400" b="1" dirty="0">
              <a:solidFill>
                <a:schemeClr val="bg2">
                  <a:lumMod val="25000"/>
                </a:schemeClr>
              </a:solidFill>
            </a:endParaRPr>
          </a:p>
          <a:p>
            <a:endParaRPr lang="en-AU" sz="2400" b="1" dirty="0" smtClean="0"/>
          </a:p>
          <a:p>
            <a:pPr marL="0" indent="0">
              <a:buNone/>
            </a:pPr>
            <a:endParaRPr lang="en-AU" sz="2400" b="1" dirty="0"/>
          </a:p>
        </p:txBody>
      </p:sp>
      <p:sp>
        <p:nvSpPr>
          <p:cNvPr id="4" name="Text Placeholder 4"/>
          <p:cNvSpPr txBox="1">
            <a:spLocks/>
          </p:cNvSpPr>
          <p:nvPr/>
        </p:nvSpPr>
        <p:spPr>
          <a:xfrm>
            <a:off x="1109967" y="2661444"/>
            <a:ext cx="2101394" cy="518941"/>
          </a:xfrm>
          <a:prstGeom prst="rect">
            <a:avLst/>
          </a:prstGeom>
        </p:spPr>
        <p:txBody>
          <a:bodyPr anchor="ctr">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600" kern="0" dirty="0" smtClean="0">
                <a:solidFill>
                  <a:srgbClr val="8E1A16"/>
                </a:solidFill>
                <a:cs typeface="Calibri" panose="020F0502020204030204" pitchFamily="34" charset="0"/>
              </a:rPr>
              <a:t>Presented by</a:t>
            </a:r>
            <a:endParaRPr lang="en-AU" sz="1600" kern="0" dirty="0">
              <a:solidFill>
                <a:srgbClr val="8E1A16"/>
              </a:solidFill>
              <a:cs typeface="Calibri" panose="020F0502020204030204" pitchFamily="34" charset="0"/>
            </a:endParaRPr>
          </a:p>
        </p:txBody>
      </p:sp>
      <p:sp>
        <p:nvSpPr>
          <p:cNvPr id="5" name="Text Placeholder 4"/>
          <p:cNvSpPr txBox="1">
            <a:spLocks/>
          </p:cNvSpPr>
          <p:nvPr/>
        </p:nvSpPr>
        <p:spPr>
          <a:xfrm>
            <a:off x="205802" y="3453532"/>
            <a:ext cx="3909725" cy="654520"/>
          </a:xfrm>
          <a:prstGeom prst="rect">
            <a:avLst/>
          </a:prstGeom>
        </p:spPr>
        <p:txBody>
          <a:bodyPr anchor="ctr">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AU" sz="1800" b="1" kern="0" dirty="0" smtClean="0">
                <a:solidFill>
                  <a:srgbClr val="8E1A16"/>
                </a:solidFill>
                <a:cs typeface="Calibri" panose="020F0502020204030204" pitchFamily="34" charset="0"/>
              </a:rPr>
              <a:t>Felicia Irimies</a:t>
            </a:r>
          </a:p>
          <a:p>
            <a:pPr marL="0" indent="0" algn="ctr">
              <a:buNone/>
            </a:pPr>
            <a:r>
              <a:rPr lang="en-AU" sz="1800" i="1" kern="0" dirty="0" smtClean="0">
                <a:solidFill>
                  <a:srgbClr val="8E1A16"/>
                </a:solidFill>
                <a:cs typeface="Calibri" panose="020F0502020204030204" pitchFamily="34" charset="0"/>
              </a:rPr>
              <a:t>Manager – Petroleum Exploration </a:t>
            </a:r>
          </a:p>
          <a:p>
            <a:pPr marL="0" indent="0" algn="ctr">
              <a:buNone/>
            </a:pPr>
            <a:r>
              <a:rPr lang="en-AU" sz="1800" i="1" kern="0" dirty="0" smtClean="0">
                <a:solidFill>
                  <a:srgbClr val="8E1A16"/>
                </a:solidFill>
                <a:cs typeface="Calibri" panose="020F0502020204030204" pitchFamily="34" charset="0"/>
              </a:rPr>
              <a:t>Information </a:t>
            </a:r>
            <a:endParaRPr lang="en-AU" sz="1800" i="1" kern="0" dirty="0">
              <a:solidFill>
                <a:srgbClr val="8E1A16"/>
              </a:solidFill>
              <a:cs typeface="Calibri" panose="020F0502020204030204" pitchFamily="34" charset="0"/>
            </a:endParaRPr>
          </a:p>
        </p:txBody>
      </p:sp>
      <p:pic>
        <p:nvPicPr>
          <p:cNvPr id="6" name="Picture 5"/>
          <p:cNvPicPr>
            <a:picLocks noChangeAspect="1"/>
          </p:cNvPicPr>
          <p:nvPr/>
        </p:nvPicPr>
        <p:blipFill rotWithShape="1">
          <a:blip r:embed="rId2"/>
          <a:srcRect l="22181"/>
          <a:stretch/>
        </p:blipFill>
        <p:spPr>
          <a:xfrm>
            <a:off x="4457213" y="1275606"/>
            <a:ext cx="4410133" cy="3168352"/>
          </a:xfrm>
          <a:prstGeom prst="rect">
            <a:avLst/>
          </a:prstGeom>
          <a:ln w="3175">
            <a:solidFill>
              <a:schemeClr val="tx2"/>
            </a:solidFill>
          </a:ln>
        </p:spPr>
      </p:pic>
    </p:spTree>
    <p:extLst>
      <p:ext uri="{BB962C8B-B14F-4D97-AF65-F5344CB8AC3E}">
        <p14:creationId xmlns:p14="http://schemas.microsoft.com/office/powerpoint/2010/main" val="19332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329928"/>
            <a:ext cx="8496175" cy="3394472"/>
          </a:xfrm>
        </p:spPr>
        <p:txBody>
          <a:bodyPr/>
          <a:lstStyle/>
          <a:p>
            <a:pPr marL="0" indent="0">
              <a:buNone/>
            </a:pPr>
            <a:r>
              <a:rPr lang="en-AU" sz="1800" dirty="0"/>
              <a:t>WAPIMS holds all petroleum data submitted by companies as required by legislation, including</a:t>
            </a:r>
          </a:p>
          <a:p>
            <a:pPr marL="0" lvl="2"/>
            <a:r>
              <a:rPr lang="en-US" sz="1800" dirty="0">
                <a:cs typeface="Arial" panose="020B0604020202020204" pitchFamily="34" charset="0"/>
              </a:rPr>
              <a:t>Wells (reports, logs, samples)</a:t>
            </a:r>
          </a:p>
          <a:p>
            <a:pPr marL="0" lvl="2"/>
            <a:r>
              <a:rPr lang="en-US" sz="1800" dirty="0">
                <a:cs typeface="Arial" panose="020B0604020202020204" pitchFamily="34" charset="0"/>
              </a:rPr>
              <a:t>Surveys (field and processed data, reports, observer’s logs)</a:t>
            </a:r>
          </a:p>
          <a:p>
            <a:pPr marL="0" lvl="2"/>
            <a:r>
              <a:rPr lang="en-US" sz="1800" dirty="0">
                <a:cs typeface="Arial" panose="020B0604020202020204" pitchFamily="34" charset="0"/>
              </a:rPr>
              <a:t>Titles (Annual Assessment Reports, reprocessing data)</a:t>
            </a:r>
          </a:p>
          <a:p>
            <a:pPr marL="0" lvl="2"/>
            <a:r>
              <a:rPr lang="en-US" sz="1800" dirty="0">
                <a:cs typeface="Arial" panose="020B0604020202020204" pitchFamily="34" charset="0"/>
              </a:rPr>
              <a:t>General studies (</a:t>
            </a:r>
            <a:r>
              <a:rPr lang="en-AU" sz="1800" dirty="0">
                <a:cs typeface="Arial" panose="020B0604020202020204" pitchFamily="34" charset="0"/>
              </a:rPr>
              <a:t>sample analysis reports and data)</a:t>
            </a:r>
          </a:p>
          <a:p>
            <a:pPr marL="0" lvl="2"/>
            <a:r>
              <a:rPr lang="en-AU" sz="1800" dirty="0">
                <a:cs typeface="Arial" panose="020B0604020202020204" pitchFamily="34" charset="0"/>
              </a:rPr>
              <a:t>Data extracted from reports: biostratigraphy, formation tops, porosity, etc.</a:t>
            </a:r>
          </a:p>
          <a:p>
            <a:pPr marL="0" lvl="2"/>
            <a:r>
              <a:rPr lang="en-AU" sz="1800" dirty="0">
                <a:cs typeface="Arial" panose="020B0604020202020204" pitchFamily="34" charset="0"/>
              </a:rPr>
              <a:t>News and information about data releases</a:t>
            </a:r>
          </a:p>
          <a:p>
            <a:pPr marL="0" lvl="2"/>
            <a:r>
              <a:rPr lang="en-AU" sz="1800" dirty="0">
                <a:cs typeface="Arial" panose="020B0604020202020204" pitchFamily="34" charset="0"/>
              </a:rPr>
              <a:t>Request forms (core and sample loans)</a:t>
            </a:r>
          </a:p>
          <a:p>
            <a:pPr marL="0" lvl="2"/>
            <a:r>
              <a:rPr lang="en-AU" sz="1800" dirty="0">
                <a:cs typeface="Arial" panose="020B0604020202020204" pitchFamily="34" charset="0"/>
              </a:rPr>
              <a:t>Exporting and online data ordering functions, built-in spatial viewing</a:t>
            </a:r>
            <a:r>
              <a:rPr lang="en-AU" sz="1800" dirty="0"/>
              <a:t> </a:t>
            </a:r>
          </a:p>
        </p:txBody>
      </p:sp>
      <p:sp>
        <p:nvSpPr>
          <p:cNvPr id="4" name="Title 3"/>
          <p:cNvSpPr>
            <a:spLocks noGrp="1"/>
          </p:cNvSpPr>
          <p:nvPr>
            <p:ph type="title"/>
          </p:nvPr>
        </p:nvSpPr>
        <p:spPr>
          <a:xfrm>
            <a:off x="457200" y="205979"/>
            <a:ext cx="8435280" cy="857250"/>
          </a:xfrm>
        </p:spPr>
        <p:txBody>
          <a:bodyPr/>
          <a:lstStyle/>
          <a:p>
            <a:r>
              <a:rPr lang="en-AU" sz="2800" dirty="0"/>
              <a:t>https://wapims.dmp.wa.gov.au</a:t>
            </a:r>
          </a:p>
        </p:txBody>
      </p:sp>
    </p:spTree>
    <p:extLst>
      <p:ext uri="{BB962C8B-B14F-4D97-AF65-F5344CB8AC3E}">
        <p14:creationId xmlns:p14="http://schemas.microsoft.com/office/powerpoint/2010/main" val="61870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DMIRS 01">
      <a:dk1>
        <a:srgbClr val="262626"/>
      </a:dk1>
      <a:lt1>
        <a:srgbClr val="F2F2F2"/>
      </a:lt1>
      <a:dk2>
        <a:srgbClr val="009296"/>
      </a:dk2>
      <a:lt2>
        <a:srgbClr val="F0FFFF"/>
      </a:lt2>
      <a:accent1>
        <a:srgbClr val="006B6E"/>
      </a:accent1>
      <a:accent2>
        <a:srgbClr val="A02A1D"/>
      </a:accent2>
      <a:accent3>
        <a:srgbClr val="45415D"/>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MIRS_WidePowerPointTemp.pptx" id="{6BE8BA85-0E23-4B9F-AFB2-7D9E83722E6B}" vid="{274CD7FE-9EE1-4D9A-8E18-2EA7C38FDFAA}"/>
    </a:ext>
  </a:extLst>
</a:theme>
</file>

<file path=ppt/theme/theme2.xml><?xml version="1.0" encoding="utf-8"?>
<a:theme xmlns:a="http://schemas.openxmlformats.org/drawingml/2006/main" name="1_Custom Design">
  <a:themeElements>
    <a:clrScheme name="DMIRS 01">
      <a:dk1>
        <a:srgbClr val="262626"/>
      </a:dk1>
      <a:lt1>
        <a:srgbClr val="F2F2F2"/>
      </a:lt1>
      <a:dk2>
        <a:srgbClr val="009296"/>
      </a:dk2>
      <a:lt2>
        <a:srgbClr val="F0FFFF"/>
      </a:lt2>
      <a:accent1>
        <a:srgbClr val="006B6E"/>
      </a:accent1>
      <a:accent2>
        <a:srgbClr val="A02A1D"/>
      </a:accent2>
      <a:accent3>
        <a:srgbClr val="45415D"/>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MIRS_WidePowerPointTemp.pptx" id="{6BE8BA85-0E23-4B9F-AFB2-7D9E83722E6B}" vid="{274CD7FE-9EE1-4D9A-8E18-2EA7C38FDF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000728.Nicole.Wyche</OurDocsDocId>
    <OurDocsVersionCreatedBy xmlns="dce3ed02-b0cd-470d-9119-e5f1a2533a21">MIGMBNP</OurDocsVersionCreatedBy>
    <OurDocsIsLocked xmlns="dce3ed02-b0cd-470d-9119-e5f1a2533a21">false</OurDocsIsLocked>
    <OurDocsDocumentType xmlns="dce3ed02-b0cd-470d-9119-e5f1a2533a21">External Presentations</OurDocsDocumentType>
    <OurDocsFileNumbers xmlns="dce3ed02-b0cd-470d-9119-e5f1a2533a21">J00391</OurDocsFileNumbers>
    <OurDocsLockedOnBehalfOf xmlns="dce3ed02-b0cd-470d-9119-e5f1a2533a21" xsi:nil="true"/>
    <OurDocsDocumentDate xmlns="dce3ed02-b0cd-470d-9119-e5f1a2533a21">2020-02-19T16:00:00+00:00</OurDocsDocumentDate>
    <OurDocsVersionCreatedAt xmlns="dce3ed02-b0cd-470d-9119-e5f1a2533a21">2020-02-20T06:50:22+00:00</OurDocsVersionCreatedAt>
    <OurDocsReleaseClassification xmlns="dce3ed02-b0cd-470d-9119-e5f1a2533a21">Departmental Use Only</OurDocsReleaseClassification>
    <OurDocsTitle xmlns="dce3ed02-b0cd-470d-9119-e5f1a2533a21">SRI Branch 2020 - GSWA Open Day - DMIRS wide FINAL</OurDocsTitle>
    <OurDocsLocation xmlns="dce3ed02-b0cd-470d-9119-e5f1a2533a21">Kalgoorlie GSD</OurDocsLocation>
    <OurDocsDescription xmlns="dce3ed02-b0cd-470d-9119-e5f1a2533a21" xsi:nil="true"/>
    <OurDocsVersionReason xmlns="dce3ed02-b0cd-470d-9119-e5f1a2533a21" xsi:nil="true"/>
    <OurDocsAuthor xmlns="dce3ed02-b0cd-470d-9119-e5f1a2533a21">Nicole.WYCHE</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00BFB7748A146749AB50C37C6791420E" ma:contentTypeVersion="24" ma:contentTypeDescription="Create a new document." ma:contentTypeScope="" ma:versionID="b5d6a63a6e550be4df104cd5ae961800">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3384C-ABC4-47BD-9EB1-9D1A3627C0BD}">
  <ds:schemaRefs>
    <ds:schemaRef ds:uri="Microsoft.SharePoint.Taxonomy.ContentTypeSync"/>
  </ds:schemaRefs>
</ds:datastoreItem>
</file>

<file path=customXml/itemProps2.xml><?xml version="1.0" encoding="utf-8"?>
<ds:datastoreItem xmlns:ds="http://schemas.openxmlformats.org/officeDocument/2006/customXml" ds:itemID="{FC231D92-FDA1-401D-A96F-2847DB2E39E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dce3ed02-b0cd-470d-9119-e5f1a2533a2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79827D3-5DCD-49A9-B1A9-CEA1A3D0848A}">
  <ds:schemaRefs>
    <ds:schemaRef ds:uri="http://schemas.microsoft.com/sharepoint/v3/contenttype/forms"/>
  </ds:schemaRefs>
</ds:datastoreItem>
</file>

<file path=customXml/itemProps4.xml><?xml version="1.0" encoding="utf-8"?>
<ds:datastoreItem xmlns:ds="http://schemas.openxmlformats.org/officeDocument/2006/customXml" ds:itemID="{C6388E3C-BCBB-46C8-A231-836930155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DMIRS_WidePowerPointTemp</Template>
  <TotalTime>946</TotalTime>
  <Words>2053</Words>
  <Application>Microsoft Office PowerPoint</Application>
  <PresentationFormat>On-screen Show (16:9)</PresentationFormat>
  <Paragraphs>205</Paragraphs>
  <Slides>18</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Custom Design</vt:lpstr>
      <vt:lpstr>1_Custom Design</vt:lpstr>
      <vt:lpstr>PowerPoint Presentation</vt:lpstr>
      <vt:lpstr>SRI Mission</vt:lpstr>
      <vt:lpstr>BIG data = BIG value for exploration</vt:lpstr>
      <vt:lpstr>MINEDEX – Mineral activity tracking</vt:lpstr>
      <vt:lpstr>MINEDEX</vt:lpstr>
      <vt:lpstr>https://minedex.dmirs.wa.gov.au</vt:lpstr>
      <vt:lpstr>MINEDEX example search</vt:lpstr>
      <vt:lpstr>WAPIMS – Petroleum information &amp; data delivery</vt:lpstr>
      <vt:lpstr>https://wapims.dmp.wa.gov.au</vt:lpstr>
      <vt:lpstr>WAPIMS for petroleum data</vt:lpstr>
      <vt:lpstr>WAPIMS: Coming soon! – data by depth</vt:lpstr>
      <vt:lpstr>WAMEX – Where exploration starts</vt:lpstr>
      <vt:lpstr>WAMEX – WA’s exploration data mine</vt:lpstr>
      <vt:lpstr>Searching WAMEX – how and why?</vt:lpstr>
      <vt:lpstr>Drillhole &amp; Geochemistry database</vt:lpstr>
      <vt:lpstr>Core Library – mineral and petroleum core</vt:lpstr>
      <vt:lpstr>Training &amp; database information 2020</vt:lpstr>
      <vt:lpstr>Contact us</vt:lpstr>
    </vt:vector>
  </TitlesOfParts>
  <Company>Department of Mines and Petroleum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 Branch 2020 - GSWA Open Day - DMIRS wide FINAL</dc:title>
  <dc:subject/>
  <dc:creator>Nicole.WYCHE</dc:creator>
  <cp:keywords>DocSrc=Internal&lt;!&gt;VersionNo=1&lt;!&gt;VersionBy=Stephen.LANCE&lt;!&gt;VersionDate=12 Feb 2014 16:36:34&lt;!&gt;Branch=Communications and Marketing&lt;!&gt;Division=Innovative Industry&lt;!&gt;Section=Organisational Development&lt;!&gt;LockedBy=&lt;!&gt;LockedOn=&lt;!&gt;LockedBehalfof=</cp:keywords>
  <dc:description>FileNo=J00391&lt;!&gt;Site=Perth&lt;!&gt;MDNo=&lt;!&gt;DocType=Training&lt;!&gt;DocSec=&lt;!&gt;Owner=stephen.lance&lt;!&gt;Filename=002126.stephen.lance.pptx&lt;!&gt;Project=&lt;!&gt;Group=Approvals&lt;!&gt;SecType=Departmental Use Only</dc:description>
  <cp:lastModifiedBy>GODSMAN, Garth</cp:lastModifiedBy>
  <cp:revision>104</cp:revision>
  <cp:lastPrinted>2020-02-20T06:28:33Z</cp:lastPrinted>
  <dcterms:created xsi:type="dcterms:W3CDTF">2019-04-10T06:39:36Z</dcterms:created>
  <dcterms:modified xsi:type="dcterms:W3CDTF">2020-03-05T06:07:40Z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ContentTypeId">
    <vt:lpwstr>0x0101000AC6246A9CD2FC45B52DC6FEC0F0AAAA0000BFB7748A146749AB50C37C6791420E</vt:lpwstr>
  </property>
  <property fmtid="{D5CDD505-2E9C-101B-9397-08002B2CF9AE}" pid="5" name="DataStore">
    <vt:lpwstr>Central</vt:lpwstr>
  </property>
</Properties>
</file>