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sldIdLst>
    <p:sldId id="308" r:id="rId6"/>
    <p:sldId id="309" r:id="rId7"/>
    <p:sldId id="296" r:id="rId8"/>
    <p:sldId id="319" r:id="rId9"/>
    <p:sldId id="320" r:id="rId10"/>
    <p:sldId id="316" r:id="rId11"/>
    <p:sldId id="317" r:id="rId12"/>
    <p:sldId id="318" r:id="rId13"/>
    <p:sldId id="303" r:id="rId14"/>
    <p:sldId id="274" r:id="rId15"/>
    <p:sldId id="279" r:id="rId16"/>
    <p:sldId id="313" r:id="rId17"/>
    <p:sldId id="315" r:id="rId18"/>
    <p:sldId id="310" r:id="rId19"/>
    <p:sldId id="312" r:id="rId20"/>
    <p:sldId id="3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D66"/>
    <a:srgbClr val="A328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465" autoAdjust="0"/>
  </p:normalViewPr>
  <p:slideViewPr>
    <p:cSldViewPr snapToGrid="0">
      <p:cViewPr varScale="1">
        <p:scale>
          <a:sx n="95" d="100"/>
          <a:sy n="95" d="100"/>
        </p:scale>
        <p:origin x="105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14A31-4524-4FF4-B1B1-A851BB117420}" type="datetimeFigureOut">
              <a:rPr lang="en-AU" smtClean="0"/>
              <a:t>12/09/2019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10725-2BE4-4C42-8AFA-DD34800439FD}" type="slidenum">
              <a:rPr lang="en-AU" smtClean="0"/>
              <a:t>‹#›</a:t>
            </a:fld>
            <a:endParaRPr lang="en-AU"/>
          </a:p>
        </p:txBody>
      </p:sp>
    </p:spTree>
    <p:extLst>
      <p:ext uri="{BB962C8B-B14F-4D97-AF65-F5344CB8AC3E}">
        <p14:creationId xmlns:p14="http://schemas.microsoft.com/office/powerpoint/2010/main" val="57111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E781E0-9F47-40F7-BD46-5AAB3818F617}" type="slidenum">
              <a:rPr lang="en-AU" smtClean="0"/>
              <a:t>1</a:t>
            </a:fld>
            <a:endParaRPr lang="en-AU" dirty="0"/>
          </a:p>
        </p:txBody>
      </p:sp>
    </p:spTree>
    <p:extLst>
      <p:ext uri="{BB962C8B-B14F-4D97-AF65-F5344CB8AC3E}">
        <p14:creationId xmlns:p14="http://schemas.microsoft.com/office/powerpoint/2010/main" val="41993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safety case approach to these</a:t>
            </a:r>
            <a:r>
              <a:rPr lang="en-AU" baseline="0" dirty="0" smtClean="0"/>
              <a:t> regulations is what I think of as “preventative” legislation, rather than “punitive.”  The intention of “preventative” OSH legislation is to encourage the duty holder to take steps to prevent adverse outcomes.  “Punitive” legislation is more about setting lots of prescriptive requirements, and then punishing the duty holder if they do not comply.</a:t>
            </a:r>
          </a:p>
          <a:p>
            <a:pPr marL="171450" indent="-171450">
              <a:buFont typeface="Arial" panose="020B0604020202020204" pitchFamily="34" charset="0"/>
              <a:buChar char="•"/>
            </a:pPr>
            <a:r>
              <a:rPr lang="en-AU" baseline="0" dirty="0" smtClean="0"/>
              <a:t>Our proposal in forming these regulations is to maintain the safety case approach.  During our consultation with stakeholders, we have received overwhelming support for this idea.  Our industry and the workforce have been working with the safety case approach for several decades.  Our industry has benefited from it, and we want to keep it.</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(Go through the points)</a:t>
            </a:r>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11</a:t>
            </a:fld>
            <a:endParaRPr lang="en-AU"/>
          </a:p>
        </p:txBody>
      </p:sp>
    </p:spTree>
    <p:extLst>
      <p:ext uri="{BB962C8B-B14F-4D97-AF65-F5344CB8AC3E}">
        <p14:creationId xmlns:p14="http://schemas.microsoft.com/office/powerpoint/2010/main" val="80336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We’re getting close to the end now.</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Let’s look at the Transitional Provisions that we’re proposing</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(Go through the points.)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For other new provisions (point to the last bullet</a:t>
            </a:r>
            <a:r>
              <a:rPr lang="en-AU" sz="1200" kern="1200" baseline="0" dirty="0" smtClean="0">
                <a:solidFill>
                  <a:schemeClr val="tx1"/>
                </a:solidFill>
                <a:effectLst/>
                <a:latin typeface="+mn-lt"/>
                <a:ea typeface="+mn-ea"/>
                <a:cs typeface="+mn-cs"/>
              </a:rPr>
              <a:t> point) such as application of the Dangerous Goods Safety (Storage and Handling of Non-Explosive) Regulations to pipelines, we would imagine that Parliamentary Counsel would recommend 6-12 months.  But that’s part of the consultation process, so you have your opportunity to have your say in your submission.</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13</a:t>
            </a:fld>
            <a:endParaRPr lang="en-AU"/>
          </a:p>
        </p:txBody>
      </p:sp>
    </p:spTree>
    <p:extLst>
      <p:ext uri="{BB962C8B-B14F-4D97-AF65-F5344CB8AC3E}">
        <p14:creationId xmlns:p14="http://schemas.microsoft.com/office/powerpoint/2010/main" val="173416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14</a:t>
            </a:fld>
            <a:endParaRPr lang="en-AU"/>
          </a:p>
        </p:txBody>
      </p:sp>
    </p:spTree>
    <p:extLst>
      <p:ext uri="{BB962C8B-B14F-4D97-AF65-F5344CB8AC3E}">
        <p14:creationId xmlns:p14="http://schemas.microsoft.com/office/powerpoint/2010/main" val="97627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4C94617-A425-4F0F-9D09-BFCF47E1715F}" type="slidenum">
              <a:rPr lang="en-AU" smtClean="0"/>
              <a:t>16</a:t>
            </a:fld>
            <a:endParaRPr lang="en-AU"/>
          </a:p>
        </p:txBody>
      </p:sp>
    </p:spTree>
    <p:extLst>
      <p:ext uri="{BB962C8B-B14F-4D97-AF65-F5344CB8AC3E}">
        <p14:creationId xmlns:p14="http://schemas.microsoft.com/office/powerpoint/2010/main" val="92149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85863"/>
            <a:ext cx="5953125" cy="3349625"/>
          </a:xfrm>
        </p:spPr>
      </p:sp>
      <p:sp>
        <p:nvSpPr>
          <p:cNvPr id="3" name="Notes Placeholder 2"/>
          <p:cNvSpPr>
            <a:spLocks noGrp="1"/>
          </p:cNvSpPr>
          <p:nvPr>
            <p:ph type="body" idx="1"/>
          </p:nvPr>
        </p:nvSpPr>
        <p:spPr>
          <a:xfrm>
            <a:off x="359093" y="4777859"/>
            <a:ext cx="5438140" cy="3908614"/>
          </a:xfrm>
        </p:spPr>
        <p:txBody>
          <a:bodyPr/>
          <a:lstStyle/>
          <a:p>
            <a:endParaRPr lang="en-AU" dirty="0" smtClean="0"/>
          </a:p>
        </p:txBody>
      </p:sp>
      <p:sp>
        <p:nvSpPr>
          <p:cNvPr id="4" name="Slide Number Placeholder 3"/>
          <p:cNvSpPr>
            <a:spLocks noGrp="1"/>
          </p:cNvSpPr>
          <p:nvPr>
            <p:ph type="sldNum" sz="quarter" idx="10"/>
          </p:nvPr>
        </p:nvSpPr>
        <p:spPr/>
        <p:txBody>
          <a:bodyPr/>
          <a:lstStyle/>
          <a:p>
            <a:fld id="{F4C94617-A425-4F0F-9D09-BFCF47E1715F}" type="slidenum">
              <a:rPr lang="en-AU" smtClean="0"/>
              <a:t>3</a:t>
            </a:fld>
            <a:endParaRPr lang="en-AU"/>
          </a:p>
        </p:txBody>
      </p:sp>
      <p:sp>
        <p:nvSpPr>
          <p:cNvPr id="5" name="Rectangle 4"/>
          <p:cNvSpPr/>
          <p:nvPr/>
        </p:nvSpPr>
        <p:spPr>
          <a:xfrm>
            <a:off x="2492179" y="4777859"/>
            <a:ext cx="1813317" cy="369332"/>
          </a:xfrm>
          <a:prstGeom prst="rect">
            <a:avLst/>
          </a:prstGeom>
        </p:spPr>
        <p:txBody>
          <a:bodyPr wrap="none">
            <a:spAutoFit/>
          </a:bodyPr>
          <a:lstStyle/>
          <a:p>
            <a:r>
              <a:rPr lang="en-AU" dirty="0">
                <a:latin typeface="Arial" panose="020B0604020202020204" pitchFamily="34" charset="0"/>
                <a:ea typeface="Calibri" panose="020F0502020204030204" pitchFamily="34" charset="0"/>
              </a:rPr>
              <a:t>Review process</a:t>
            </a:r>
            <a:endParaRPr lang="en-AU" dirty="0"/>
          </a:p>
        </p:txBody>
      </p:sp>
    </p:spTree>
    <p:extLst>
      <p:ext uri="{BB962C8B-B14F-4D97-AF65-F5344CB8AC3E}">
        <p14:creationId xmlns:p14="http://schemas.microsoft.com/office/powerpoint/2010/main" val="218754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Schedules are going to be repealed from the three Acts.  We’re not proposing to repeal the three Acts themselves, because they still need to be in place because of Permits, the Adjacent Area, Royalties and so forth.</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Those provisions that are in the current Schedules (duty of care and so forth) will be contained in the Work Health and Safety Act.  We don’t have any influence over that.  This consultation process is not about the Work Health and Safety Act.  This consultation that we’re talking about now is about the PAGEO Regulations.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Also, the wording of the provisions of the Work Health and Safety Act is slightly different from the three Schedules.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So why didn’t we do this years ago?  Why didn’t we just create one Petroleum Safety Act with one set of regulations?  Well, we tried, about twenty years ago.  We even got it to the stage of being a bill.  Then it stalled.  I think that that was because we were trying to maintain alignment between the Western Australian P(SL)A and the Commonwealth P(SL)A, as it was then (it’s the Offshore Petroleum and Greenhouse Gas Storage Act now).  Ironically, while the Commonwealth legislation has been evolving constantly, our regulations only came into effect in 2007 and 2010.</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So, harmonising with the Work Health Safety legislation is a great opportunity to rationalise these regulations.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But the pertinent regulations that belong to the three Acts will all be merged into one set of regulations – the Petroleum and Geothermal Energy Operations Regulations.  They will apply onshore and offshore in the Adjacent Area.  They will cover all the PAGEO Operations, including Diving.  This is the approach taken by the Commonwealth Legislation.  We may as well achieve consistency with them, as well as learning from their mistakes.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And, the duty of care and other provisions in the existing Schedules will be harmonised with the rest of the WHS legislation.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Now Luke will go into more detail about the changes that these proposed regulations </a:t>
            </a:r>
            <a:r>
              <a:rPr lang="en-AU" sz="1200" kern="1200" smtClean="0">
                <a:solidFill>
                  <a:schemeClr val="tx1"/>
                </a:solidFill>
                <a:effectLst/>
                <a:latin typeface="+mn-lt"/>
                <a:ea typeface="+mn-ea"/>
                <a:cs typeface="+mn-cs"/>
              </a:rPr>
              <a:t>will bring.</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4</a:t>
            </a:fld>
            <a:endParaRPr lang="en-AU"/>
          </a:p>
        </p:txBody>
      </p:sp>
    </p:spTree>
    <p:extLst>
      <p:ext uri="{BB962C8B-B14F-4D97-AF65-F5344CB8AC3E}">
        <p14:creationId xmlns:p14="http://schemas.microsoft.com/office/powerpoint/2010/main" val="270701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Now let’s look at some pictures.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Currently, the three Acts that apply to the Petroleum, Geothermal Energy Operations, and gas transmission pipelines are these three Acts.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Each of these three Acts has a number of sets of regulations associated with it.  I’ve only shown one set of regulations for each act to keep it simple, but there are other regulations that have to do with things like the environment and reservoir management.  We’re not really concerned with those, because this whole project is driven by harmonising with the Work Health Safety Act.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Also, for the P(SL)A there are actually 3 sets of regulations that pertain here, rather than just 1 as I have shown here.  Those three are the Management of Safety of Offshore Facilities regulations (for things like rigs), the pipelines regulations, and the diving safety regulations.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idea that I’m trying to convey with this slide is that we are taking the corresponding, pertinent regulations from the three acts and combing them into one set of regulations, which we will call the PAGEO regulations.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Next, we’ll look at the structure of these Acts and the pertinent regulations in a little more detail. Pretend that these three Acts are actually one Act.  That’s what we’ll be looking at on the next slide.</a:t>
            </a:r>
          </a:p>
          <a:p>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5</a:t>
            </a:fld>
            <a:endParaRPr lang="en-AU"/>
          </a:p>
        </p:txBody>
      </p:sp>
    </p:spTree>
    <p:extLst>
      <p:ext uri="{BB962C8B-B14F-4D97-AF65-F5344CB8AC3E}">
        <p14:creationId xmlns:p14="http://schemas.microsoft.com/office/powerpoint/2010/main" val="84895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These</a:t>
            </a:r>
            <a:r>
              <a:rPr lang="en-AU" baseline="0" dirty="0" smtClean="0"/>
              <a:t> changes are required to be reflected in these regulations because they will be in the Work Health and Safety Act.  We don’t have any choice over these changes.</a:t>
            </a:r>
          </a:p>
          <a:p>
            <a:pPr marL="171450" indent="-171450">
              <a:buFont typeface="Arial" panose="020B0604020202020204" pitchFamily="34" charset="0"/>
              <a:buChar char="•"/>
            </a:pPr>
            <a:r>
              <a:rPr lang="en-AU" baseline="0" dirty="0" smtClean="0"/>
              <a:t>(Go through the points)</a:t>
            </a:r>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6</a:t>
            </a:fld>
            <a:endParaRPr lang="en-AU"/>
          </a:p>
        </p:txBody>
      </p:sp>
    </p:spTree>
    <p:extLst>
      <p:ext uri="{BB962C8B-B14F-4D97-AF65-F5344CB8AC3E}">
        <p14:creationId xmlns:p14="http://schemas.microsoft.com/office/powerpoint/2010/main" val="4006679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Now, this slide and the next slide are about some prescriptive provisions that we are proposing.</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slide has to do with the Dangerous Goods Safety (Storage and Handling of Non-Explosives) Regulations 2007.</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Currently, for facilities and operations under the PAGERA and the P(SL)A, those operations are also be subject to the Dangers Goods legislation.  However, onshore pipelines under the Petroleum Pipeline Act are exempt from the Dangerous Goods legislation.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We are proposing that we make these arrangements mandatory and prescriptive for onshore pipelines as well.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All of these provisions relate to things that DFES would need to know if there responders are called in to help you in an emergency.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was very strongly recommended to us by DFES early on in the consultation process.</a:t>
            </a:r>
          </a:p>
          <a:p>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7</a:t>
            </a:fld>
            <a:endParaRPr lang="en-AU"/>
          </a:p>
        </p:txBody>
      </p:sp>
    </p:spTree>
    <p:extLst>
      <p:ext uri="{BB962C8B-B14F-4D97-AF65-F5344CB8AC3E}">
        <p14:creationId xmlns:p14="http://schemas.microsoft.com/office/powerpoint/2010/main" val="167066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is the last slide in my “key changes” series of slides.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Firstly, we are proposing that a news statutory position is created, called the Chief Inspector Petroleum Safety.  This would be </a:t>
            </a:r>
            <a:r>
              <a:rPr lang="en-AU" sz="1200" b="1" kern="1200" dirty="0" smtClean="0">
                <a:solidFill>
                  <a:schemeClr val="tx1"/>
                </a:solidFill>
                <a:effectLst/>
                <a:latin typeface="+mn-lt"/>
                <a:ea typeface="+mn-ea"/>
                <a:cs typeface="+mn-cs"/>
              </a:rPr>
              <a:t>functionally</a:t>
            </a:r>
            <a:r>
              <a:rPr lang="en-AU" sz="1200" kern="1200" dirty="0" smtClean="0">
                <a:solidFill>
                  <a:schemeClr val="tx1"/>
                </a:solidFill>
                <a:effectLst/>
                <a:latin typeface="+mn-lt"/>
                <a:ea typeface="+mn-ea"/>
                <a:cs typeface="+mn-cs"/>
              </a:rPr>
              <a:t> the same as is the current case.  Currently the legislation is written such that the Minister accepts safety cases and reviews decisions made by the inspector.  In reality the Minister actually delegates that power to the Director Petroleum Safety.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Currently the requirements for periodic reporting are for monthly reporting, and they are inconsistent between the three acts.  We are proposing that we shift that approach and make their periodic reporting quarterly.  Further, we’re proposing to introduce leading indicators that will be more meaningful in terms of process safety, and not so much the lagging indicators like deaths and injuries.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Now finally let me point out that most of the notifiable incidents are covered by the Act.  However, in the PAGEO Regulations we need to provide some industry-specific notifiable incidents, such as well kicks, for example.</a:t>
            </a:r>
          </a:p>
          <a:p>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8</a:t>
            </a:fld>
            <a:endParaRPr lang="en-AU"/>
          </a:p>
        </p:txBody>
      </p:sp>
    </p:spTree>
    <p:extLst>
      <p:ext uri="{BB962C8B-B14F-4D97-AF65-F5344CB8AC3E}">
        <p14:creationId xmlns:p14="http://schemas.microsoft.com/office/powerpoint/2010/main" val="279670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F4C94617-A425-4F0F-9D09-BFCF47E1715F}" type="slidenum">
              <a:rPr lang="en-AU" smtClean="0"/>
              <a:t>9</a:t>
            </a:fld>
            <a:endParaRPr lang="en-AU"/>
          </a:p>
        </p:txBody>
      </p:sp>
    </p:spTree>
    <p:extLst>
      <p:ext uri="{BB962C8B-B14F-4D97-AF65-F5344CB8AC3E}">
        <p14:creationId xmlns:p14="http://schemas.microsoft.com/office/powerpoint/2010/main" val="234558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slide has to do with some things that we are proposing to apply from the General WHS Regulations.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Note that these are the kind of prescriptive requirements that are currently in the three sets of OSH regulations.  So in other words, we are not proposing arbitrary, prescriptive requirements – they are already there.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Why are we proposing to refer to the General WHS Regulations?  Because they are already there, in the WHS Regulations, therefore, there is no need to reproduce them in our regulations.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Also, if there is a shift in philosophy over time, it would be tidier to amend a single set of regulations rather than several sets of regulations.</a:t>
            </a:r>
          </a:p>
          <a:p>
            <a:endParaRPr lang="en-AU" dirty="0"/>
          </a:p>
        </p:txBody>
      </p:sp>
      <p:sp>
        <p:nvSpPr>
          <p:cNvPr id="4" name="Slide Number Placeholder 3"/>
          <p:cNvSpPr>
            <a:spLocks noGrp="1"/>
          </p:cNvSpPr>
          <p:nvPr>
            <p:ph type="sldNum" sz="quarter" idx="10"/>
          </p:nvPr>
        </p:nvSpPr>
        <p:spPr/>
        <p:txBody>
          <a:bodyPr/>
          <a:lstStyle/>
          <a:p>
            <a:fld id="{77F10725-2BE4-4C42-8AFA-DD34800439FD}" type="slidenum">
              <a:rPr lang="en-AU" smtClean="0"/>
              <a:t>10</a:t>
            </a:fld>
            <a:endParaRPr lang="en-AU"/>
          </a:p>
        </p:txBody>
      </p:sp>
    </p:spTree>
    <p:extLst>
      <p:ext uri="{BB962C8B-B14F-4D97-AF65-F5344CB8AC3E}">
        <p14:creationId xmlns:p14="http://schemas.microsoft.com/office/powerpoint/2010/main" val="3712063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8"/>
            <a:ext cx="10363200" cy="1470025"/>
          </a:xfrm>
        </p:spPr>
        <p:txBody>
          <a:bodyPr/>
          <a:lstStyle>
            <a:lvl1pPr algn="ctr">
              <a:defRPr sz="27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18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sz="1400"/>
            </a:lvl1pPr>
          </a:lstStyle>
          <a:p>
            <a:pPr>
              <a:defRPr/>
            </a:pPr>
            <a:fld id="{618EADB2-E57C-4FD8-9205-7B2BCFC9B396}" type="slidenum">
              <a:rPr lang="en-US" smtClean="0"/>
              <a:pPr>
                <a:defRPr/>
              </a:pPr>
              <a:t>‹#›</a:t>
            </a:fld>
            <a:endParaRPr lang="en-US" dirty="0"/>
          </a:p>
        </p:txBody>
      </p:sp>
      <p:sp>
        <p:nvSpPr>
          <p:cNvPr id="5" name="Rectangle 4"/>
          <p:cNvSpPr/>
          <p:nvPr userDrawn="1"/>
        </p:nvSpPr>
        <p:spPr bwMode="auto">
          <a:xfrm>
            <a:off x="313038" y="247135"/>
            <a:ext cx="4893276" cy="708454"/>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6215"/>
            <a:ext cx="4784672" cy="1050294"/>
          </a:xfrm>
          <a:prstGeom prst="rect">
            <a:avLst/>
          </a:prstGeom>
        </p:spPr>
      </p:pic>
    </p:spTree>
    <p:extLst>
      <p:ext uri="{BB962C8B-B14F-4D97-AF65-F5344CB8AC3E}">
        <p14:creationId xmlns:p14="http://schemas.microsoft.com/office/powerpoint/2010/main" val="596596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sz="28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ln/>
        </p:spPr>
        <p:txBody>
          <a:bodyPr/>
          <a:lstStyle>
            <a:lvl1pPr>
              <a:defRPr sz="1400"/>
            </a:lvl1pPr>
          </a:lstStyle>
          <a:p>
            <a:pPr>
              <a:defRPr/>
            </a:pPr>
            <a:fld id="{44C1278F-C93A-44A2-AB74-1750ADFF2444}" type="slidenum">
              <a:rPr lang="en-US" smtClean="0"/>
              <a:pPr>
                <a:defRPr/>
              </a:pPr>
              <a:t>‹#›</a:t>
            </a:fld>
            <a:endParaRPr lang="en-US" dirty="0"/>
          </a:p>
        </p:txBody>
      </p:sp>
    </p:spTree>
    <p:extLst>
      <p:ext uri="{BB962C8B-B14F-4D97-AF65-F5344CB8AC3E}">
        <p14:creationId xmlns:p14="http://schemas.microsoft.com/office/powerpoint/2010/main" val="29636804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dirty="0"/>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1495124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609600" y="2174877"/>
            <a:ext cx="5386917" cy="3774405"/>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7"/>
            <a:ext cx="5389033" cy="3774405"/>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32367377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sz="1400"/>
            </a:lvl1pPr>
          </a:lstStyle>
          <a:p>
            <a:pPr>
              <a:defRPr/>
            </a:pPr>
            <a:fld id="{7F93E5DF-A899-468D-9298-EECA3D13A54B}" type="slidenum">
              <a:rPr lang="en-US" smtClean="0"/>
              <a:pPr>
                <a:defRPr/>
              </a:pPr>
              <a:t>‹#›</a:t>
            </a:fld>
            <a:endParaRPr lang="en-US" dirty="0"/>
          </a:p>
        </p:txBody>
      </p:sp>
      <p:sp>
        <p:nvSpPr>
          <p:cNvPr id="6" name="Title 1"/>
          <p:cNvSpPr>
            <a:spLocks noGrp="1"/>
          </p:cNvSpPr>
          <p:nvPr>
            <p:ph type="title"/>
          </p:nvPr>
        </p:nvSpPr>
        <p:spPr>
          <a:xfrm>
            <a:off x="914400" y="228600"/>
            <a:ext cx="10363200" cy="752128"/>
          </a:xfrm>
        </p:spPr>
        <p:txBody>
          <a:bodyPr/>
          <a:lstStyle>
            <a:lvl1pPr>
              <a:defRPr sz="2800">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154329"/>
          </a:xfrm>
          <a:prstGeom prst="rect">
            <a:avLst/>
          </a:prstGeom>
        </p:spPr>
      </p:pic>
    </p:spTree>
    <p:extLst>
      <p:ext uri="{BB962C8B-B14F-4D97-AF65-F5344CB8AC3E}">
        <p14:creationId xmlns:p14="http://schemas.microsoft.com/office/powerpoint/2010/main" val="18855765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5" y="1196975"/>
            <a:ext cx="10369551" cy="71438"/>
          </a:xfrm>
          <a:prstGeom prst="rect">
            <a:avLst/>
          </a:prstGeom>
          <a:solidFill>
            <a:schemeClr val="bg1"/>
          </a:solidFill>
          <a:ln w="9525" algn="ctr">
            <a:solidFill>
              <a:schemeClr val="bg1"/>
            </a:solidFill>
            <a:round/>
            <a:headEnd/>
            <a:tailEnd/>
          </a:ln>
        </p:spPr>
        <p:txBody>
          <a:bodyPr/>
          <a:lstStyle/>
          <a:p>
            <a:endParaRPr lang="en-AU" sz="1800" dirty="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154329"/>
          </a:xfrm>
          <a:prstGeom prst="rect">
            <a:avLst/>
          </a:prstGeom>
        </p:spPr>
      </p:pic>
    </p:spTree>
    <p:extLst>
      <p:ext uri="{BB962C8B-B14F-4D97-AF65-F5344CB8AC3E}">
        <p14:creationId xmlns:p14="http://schemas.microsoft.com/office/powerpoint/2010/main" val="12874068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dirty="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154329"/>
          </a:xfrm>
          <a:prstGeom prst="rect">
            <a:avLst/>
          </a:prstGeom>
        </p:spPr>
      </p:pic>
    </p:spTree>
    <p:extLst>
      <p:ext uri="{BB962C8B-B14F-4D97-AF65-F5344CB8AC3E}">
        <p14:creationId xmlns:p14="http://schemas.microsoft.com/office/powerpoint/2010/main" val="3250966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527051" y="1052514"/>
            <a:ext cx="11233149"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dirty="0">
              <a:solidFill>
                <a:srgbClr val="000000"/>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dirty="0"/>
          </a:p>
        </p:txBody>
      </p:sp>
    </p:spTree>
    <p:extLst>
      <p:ext uri="{BB962C8B-B14F-4D97-AF65-F5344CB8AC3E}">
        <p14:creationId xmlns:p14="http://schemas.microsoft.com/office/powerpoint/2010/main" val="147639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630"/>
            <a:ext cx="12193200" cy="1920429"/>
          </a:xfrm>
          <a:prstGeom prst="rect">
            <a:avLst/>
          </a:prstGeom>
        </p:spPr>
      </p:pic>
      <p:sp>
        <p:nvSpPr>
          <p:cNvPr id="11" name="Text Placeholder 10"/>
          <p:cNvSpPr>
            <a:spLocks noGrp="1"/>
          </p:cNvSpPr>
          <p:nvPr>
            <p:ph type="body" sz="quarter" idx="13" hasCustomPrompt="1"/>
          </p:nvPr>
        </p:nvSpPr>
        <p:spPr>
          <a:xfrm>
            <a:off x="650875" y="2306638"/>
            <a:ext cx="4546600" cy="865187"/>
          </a:xfrm>
        </p:spPr>
        <p:txBody>
          <a:bodyPr anchor="ctr">
            <a:normAutofit/>
          </a:bodyPr>
          <a:lstStyle>
            <a:lvl1pPr marL="0" indent="0" algn="ctr">
              <a:buNone/>
              <a:defRPr sz="4400" b="1">
                <a:solidFill>
                  <a:srgbClr val="0E6E71"/>
                </a:solidFill>
                <a:latin typeface="Arial" panose="020B0604020202020204" pitchFamily="34" charset="0"/>
                <a:cs typeface="Arial" panose="020B0604020202020204" pitchFamily="34" charset="0"/>
              </a:defRPr>
            </a:lvl1pPr>
          </a:lstStyle>
          <a:p>
            <a:pPr lvl="0"/>
            <a:r>
              <a:rPr lang="en-AU" dirty="0"/>
              <a:t>Enter Title Here</a:t>
            </a:r>
          </a:p>
        </p:txBody>
      </p:sp>
      <p:sp>
        <p:nvSpPr>
          <p:cNvPr id="12" name="Text Placeholder 10"/>
          <p:cNvSpPr>
            <a:spLocks noGrp="1"/>
          </p:cNvSpPr>
          <p:nvPr>
            <p:ph type="body" sz="quarter" idx="14" hasCustomPrompt="1"/>
          </p:nvPr>
        </p:nvSpPr>
        <p:spPr>
          <a:xfrm>
            <a:off x="650875" y="4102486"/>
            <a:ext cx="4546600" cy="518941"/>
          </a:xfrm>
        </p:spPr>
        <p:txBody>
          <a:bodyPr anchor="ctr">
            <a:normAutofit/>
          </a:bodyPr>
          <a:lstStyle>
            <a:lvl1pPr marL="0" indent="0" algn="ctr">
              <a:buNone/>
              <a:defRPr sz="3200" b="0">
                <a:solidFill>
                  <a:srgbClr val="8E1A16"/>
                </a:solidFill>
                <a:latin typeface="Arial" panose="020B0604020202020204" pitchFamily="34" charset="0"/>
                <a:cs typeface="Arial" panose="020B0604020202020204" pitchFamily="34" charset="0"/>
              </a:defRPr>
            </a:lvl1pPr>
          </a:lstStyle>
          <a:p>
            <a:pPr lvl="0"/>
            <a:r>
              <a:rPr lang="en-AU" dirty="0"/>
              <a:t>Presented by</a:t>
            </a:r>
          </a:p>
        </p:txBody>
      </p:sp>
      <p:sp>
        <p:nvSpPr>
          <p:cNvPr id="13" name="Text Placeholder 10"/>
          <p:cNvSpPr>
            <a:spLocks noGrp="1"/>
          </p:cNvSpPr>
          <p:nvPr>
            <p:ph type="body" sz="quarter" idx="15" hasCustomPrompt="1"/>
          </p:nvPr>
        </p:nvSpPr>
        <p:spPr>
          <a:xfrm>
            <a:off x="650875" y="4794465"/>
            <a:ext cx="4546600" cy="518941"/>
          </a:xfrm>
        </p:spPr>
        <p:txBody>
          <a:bodyPr anchor="ctr">
            <a:normAutofit/>
          </a:bodyPr>
          <a:lstStyle>
            <a:lvl1pPr marL="0" indent="0" algn="ctr">
              <a:buNone/>
              <a:defRPr sz="3200" b="1">
                <a:solidFill>
                  <a:srgbClr val="8E1A16"/>
                </a:solidFill>
                <a:latin typeface="Arial" panose="020B0604020202020204" pitchFamily="34" charset="0"/>
                <a:cs typeface="Arial" panose="020B0604020202020204" pitchFamily="34" charset="0"/>
              </a:defRPr>
            </a:lvl1pPr>
          </a:lstStyle>
          <a:p>
            <a:pPr lvl="0"/>
            <a:r>
              <a:rPr lang="en-AU" dirty="0"/>
              <a:t>Enter Name Here</a:t>
            </a:r>
          </a:p>
        </p:txBody>
      </p:sp>
      <p:sp>
        <p:nvSpPr>
          <p:cNvPr id="15" name="Picture Placeholder 14"/>
          <p:cNvSpPr>
            <a:spLocks noGrp="1"/>
          </p:cNvSpPr>
          <p:nvPr>
            <p:ph type="pic" sz="quarter" idx="16"/>
          </p:nvPr>
        </p:nvSpPr>
        <p:spPr>
          <a:xfrm>
            <a:off x="5775325" y="1598613"/>
            <a:ext cx="6021388" cy="4340225"/>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endParaRPr lang="en-AU" dirty="0"/>
          </a:p>
        </p:txBody>
      </p:sp>
    </p:spTree>
    <p:extLst>
      <p:ext uri="{BB962C8B-B14F-4D97-AF65-F5344CB8AC3E}">
        <p14:creationId xmlns:p14="http://schemas.microsoft.com/office/powerpoint/2010/main" val="40871587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6"/>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3137171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24" charset="-128"/>
        </a:defRPr>
      </a:lvl2pPr>
      <a:lvl3pPr algn="l" rtl="0" eaLnBrk="0" fontAlgn="base" hangingPunct="0">
        <a:spcBef>
          <a:spcPct val="0"/>
        </a:spcBef>
        <a:spcAft>
          <a:spcPct val="0"/>
        </a:spcAft>
        <a:defRPr sz="2100">
          <a:solidFill>
            <a:schemeClr val="tx2"/>
          </a:solidFill>
          <a:latin typeface="Arial" charset="0"/>
          <a:ea typeface="ＭＳ Ｐゴシック" pitchFamily="-124" charset="-128"/>
        </a:defRPr>
      </a:lvl3pPr>
      <a:lvl4pPr algn="l" rtl="0" eaLnBrk="0" fontAlgn="base" hangingPunct="0">
        <a:spcBef>
          <a:spcPct val="0"/>
        </a:spcBef>
        <a:spcAft>
          <a:spcPct val="0"/>
        </a:spcAft>
        <a:defRPr sz="2100">
          <a:solidFill>
            <a:schemeClr val="tx2"/>
          </a:solidFill>
          <a:latin typeface="Arial" charset="0"/>
          <a:ea typeface="ＭＳ Ｐゴシック" pitchFamily="-124" charset="-128"/>
        </a:defRPr>
      </a:lvl4pPr>
      <a:lvl5pPr algn="l" rtl="0" eaLnBrk="0" fontAlgn="base" hangingPunct="0">
        <a:spcBef>
          <a:spcPct val="0"/>
        </a:spcBef>
        <a:spcAft>
          <a:spcPct val="0"/>
        </a:spcAft>
        <a:defRPr sz="2100">
          <a:solidFill>
            <a:schemeClr val="tx2"/>
          </a:solidFill>
          <a:latin typeface="Arial" charset="0"/>
          <a:ea typeface="ＭＳ Ｐゴシック" pitchFamily="-124" charset="-128"/>
        </a:defRPr>
      </a:lvl5pPr>
      <a:lvl6pPr marL="342900" algn="l" rtl="0" fontAlgn="base">
        <a:spcBef>
          <a:spcPct val="0"/>
        </a:spcBef>
        <a:spcAft>
          <a:spcPct val="0"/>
        </a:spcAft>
        <a:defRPr sz="3300">
          <a:solidFill>
            <a:schemeClr val="tx2"/>
          </a:solidFill>
          <a:latin typeface="Arial" charset="0"/>
          <a:ea typeface="ＭＳ Ｐゴシック" pitchFamily="-124" charset="-128"/>
        </a:defRPr>
      </a:lvl6pPr>
      <a:lvl7pPr marL="685800" algn="l" rtl="0" fontAlgn="base">
        <a:spcBef>
          <a:spcPct val="0"/>
        </a:spcBef>
        <a:spcAft>
          <a:spcPct val="0"/>
        </a:spcAft>
        <a:defRPr sz="3300">
          <a:solidFill>
            <a:schemeClr val="tx2"/>
          </a:solidFill>
          <a:latin typeface="Arial" charset="0"/>
          <a:ea typeface="ＭＳ Ｐゴシック" pitchFamily="-124" charset="-128"/>
        </a:defRPr>
      </a:lvl7pPr>
      <a:lvl8pPr marL="1028700" algn="l" rtl="0" fontAlgn="base">
        <a:spcBef>
          <a:spcPct val="0"/>
        </a:spcBef>
        <a:spcAft>
          <a:spcPct val="0"/>
        </a:spcAft>
        <a:defRPr sz="3300">
          <a:solidFill>
            <a:schemeClr val="tx2"/>
          </a:solidFill>
          <a:latin typeface="Arial" charset="0"/>
          <a:ea typeface="ＭＳ Ｐゴシック" pitchFamily="-124" charset="-128"/>
        </a:defRPr>
      </a:lvl8pPr>
      <a:lvl9pPr marL="1371600" algn="l" rtl="0" fontAlgn="base">
        <a:spcBef>
          <a:spcPct val="0"/>
        </a:spcBef>
        <a:spcAft>
          <a:spcPct val="0"/>
        </a:spcAft>
        <a:defRPr sz="3300">
          <a:solidFill>
            <a:schemeClr val="tx2"/>
          </a:solidFill>
          <a:latin typeface="Arial" charset="0"/>
          <a:ea typeface="ＭＳ Ｐゴシック" pitchFamily="-124" charset="-128"/>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000">
          <a:solidFill>
            <a:schemeClr val="tx1"/>
          </a:solidFill>
          <a:latin typeface="+mn-lt"/>
          <a:ea typeface="+mn-ea"/>
        </a:defRPr>
      </a:lvl2pPr>
      <a:lvl3pPr marL="857250" indent="-171450" algn="l" rtl="0" eaLnBrk="0" fontAlgn="base" hangingPunct="0">
        <a:spcBef>
          <a:spcPct val="20000"/>
        </a:spcBef>
        <a:spcAft>
          <a:spcPct val="0"/>
        </a:spcAft>
        <a:buChar char="•"/>
        <a:defRPr sz="2000">
          <a:solidFill>
            <a:schemeClr val="tx1"/>
          </a:solidFill>
          <a:latin typeface="+mn-lt"/>
          <a:ea typeface="+mn-ea"/>
        </a:defRPr>
      </a:lvl3pPr>
      <a:lvl4pPr marL="1200150" indent="-171450" algn="l" rtl="0" eaLnBrk="0" fontAlgn="base" hangingPunct="0">
        <a:spcBef>
          <a:spcPct val="20000"/>
        </a:spcBef>
        <a:spcAft>
          <a:spcPct val="0"/>
        </a:spcAft>
        <a:buChar char="–"/>
        <a:defRPr sz="1800">
          <a:solidFill>
            <a:schemeClr val="tx1"/>
          </a:solidFill>
          <a:latin typeface="+mn-lt"/>
          <a:ea typeface="+mn-ea"/>
        </a:defRPr>
      </a:lvl4pPr>
      <a:lvl5pPr marL="1543050" indent="-171450" algn="l" rtl="0" eaLnBrk="0" fontAlgn="base" hangingPunct="0">
        <a:spcBef>
          <a:spcPct val="20000"/>
        </a:spcBef>
        <a:spcAft>
          <a:spcPct val="0"/>
        </a:spcAft>
        <a:buChar char="»"/>
        <a:defRPr sz="18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mirs.wa.gov.au/WHSregsre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WHSreform@dmirs.wa.gov.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6813" y="2340498"/>
            <a:ext cx="5381383" cy="865187"/>
          </a:xfrm>
        </p:spPr>
        <p:txBody>
          <a:bodyPr>
            <a:noAutofit/>
          </a:bodyPr>
          <a:lstStyle/>
          <a:p>
            <a:r>
              <a:rPr lang="en-AU" sz="3200" dirty="0" smtClean="0"/>
              <a:t>Safety Legislation Update</a:t>
            </a:r>
            <a:endParaRPr lang="en-AU" sz="32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4"/>
          </p:nvPr>
        </p:nvSpPr>
        <p:spPr>
          <a:xfrm>
            <a:off x="0" y="3774705"/>
            <a:ext cx="5381383" cy="518941"/>
          </a:xfrm>
        </p:spPr>
        <p:txBody>
          <a:bodyPr>
            <a:normAutofit fontScale="92500" lnSpcReduction="10000"/>
          </a:bodyPr>
          <a:lstStyle/>
          <a:p>
            <a:r>
              <a:rPr lang="en-AU" dirty="0">
                <a:latin typeface="Arial" panose="020B0604020202020204" pitchFamily="34" charset="0"/>
                <a:cs typeface="Arial" panose="020B0604020202020204" pitchFamily="34" charset="0"/>
              </a:rPr>
              <a:t>Presented by</a:t>
            </a:r>
          </a:p>
        </p:txBody>
      </p:sp>
      <p:sp>
        <p:nvSpPr>
          <p:cNvPr id="6" name="Text Placeholder 5"/>
          <p:cNvSpPr>
            <a:spLocks noGrp="1"/>
          </p:cNvSpPr>
          <p:nvPr>
            <p:ph type="body" sz="quarter" idx="15"/>
          </p:nvPr>
        </p:nvSpPr>
        <p:spPr>
          <a:xfrm>
            <a:off x="-66813" y="4552662"/>
            <a:ext cx="5381383" cy="1616644"/>
          </a:xfrm>
        </p:spPr>
        <p:txBody>
          <a:bodyPr>
            <a:normAutofit fontScale="77500" lnSpcReduction="20000"/>
          </a:bodyPr>
          <a:lstStyle/>
          <a:p>
            <a:r>
              <a:rPr lang="en-AU" dirty="0">
                <a:latin typeface="Arial" panose="020B0604020202020204" pitchFamily="34" charset="0"/>
                <a:cs typeface="Arial" panose="020B0604020202020204" pitchFamily="34" charset="0"/>
              </a:rPr>
              <a:t>Steve Emery</a:t>
            </a:r>
          </a:p>
          <a:p>
            <a:r>
              <a:rPr lang="en-AU" dirty="0"/>
              <a:t>A/Director Petroleum Safety</a:t>
            </a:r>
          </a:p>
          <a:p>
            <a:r>
              <a:rPr lang="en-AU" dirty="0"/>
              <a:t> and</a:t>
            </a:r>
          </a:p>
          <a:p>
            <a:r>
              <a:rPr lang="en-AU" dirty="0">
                <a:latin typeface="Arial" panose="020B0604020202020204" pitchFamily="34" charset="0"/>
                <a:cs typeface="Arial" panose="020B0604020202020204" pitchFamily="34" charset="0"/>
              </a:rPr>
              <a:t>Dangerous Goods</a:t>
            </a:r>
          </a:p>
          <a:p>
            <a:endParaRPr lang="en-AU" dirty="0">
              <a:latin typeface="Arial" panose="020B0604020202020204" pitchFamily="34" charset="0"/>
              <a:cs typeface="Arial" panose="020B0604020202020204" pitchFamily="34" charset="0"/>
            </a:endParaRPr>
          </a:p>
        </p:txBody>
      </p:sp>
      <p:pic>
        <p:nvPicPr>
          <p:cNvPr id="7" name="Picture 6" descr="DMIRS-PowerPoint-Template-June-2017_FINAL-16_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30"/>
            <a:ext cx="12193200" cy="1920429"/>
          </a:xfrm>
          <a:prstGeom prst="rect">
            <a:avLst/>
          </a:prstGeom>
        </p:spPr>
      </p:pic>
      <p:pic>
        <p:nvPicPr>
          <p:cNvPr id="8" name="Picture 7" descr="DMIRS-PowerPoint-Template-June-2017_FINAL-16_9-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00547"/>
            <a:ext cx="12193200" cy="959198"/>
          </a:xfrm>
          <a:prstGeom prst="rect">
            <a:avLst/>
          </a:prstGeom>
        </p:spPr>
      </p:pic>
      <p:pic>
        <p:nvPicPr>
          <p:cNvPr id="9" name="Picture Placeholder 8"/>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1947" b="1947"/>
          <a:stretch>
            <a:fillRect/>
          </a:stretch>
        </p:blipFill>
        <p:spPr/>
      </p:pic>
    </p:spTree>
    <p:extLst>
      <p:ext uri="{BB962C8B-B14F-4D97-AF65-F5344CB8AC3E}">
        <p14:creationId xmlns:p14="http://schemas.microsoft.com/office/powerpoint/2010/main" val="89390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Relationship to WHS general regulations</a:t>
            </a:r>
            <a:endParaRPr lang="en-AU" dirty="0"/>
          </a:p>
        </p:txBody>
      </p:sp>
      <p:sp>
        <p:nvSpPr>
          <p:cNvPr id="3" name="Content Placeholder 2"/>
          <p:cNvSpPr>
            <a:spLocks noGrp="1"/>
          </p:cNvSpPr>
          <p:nvPr>
            <p:ph idx="1"/>
          </p:nvPr>
        </p:nvSpPr>
        <p:spPr/>
        <p:txBody>
          <a:bodyPr/>
          <a:lstStyle/>
          <a:p>
            <a:pPr marL="0" indent="0">
              <a:buNone/>
            </a:pPr>
            <a:r>
              <a:rPr lang="en-AU" sz="2800" b="1" dirty="0" smtClean="0">
                <a:solidFill>
                  <a:srgbClr val="574D66"/>
                </a:solidFill>
              </a:rPr>
              <a:t>Limited application of the general WHS regulations</a:t>
            </a:r>
          </a:p>
          <a:p>
            <a:pPr lvl="0"/>
            <a:r>
              <a:rPr lang="en-AU" sz="2800" dirty="0" smtClean="0"/>
              <a:t>Representation </a:t>
            </a:r>
            <a:r>
              <a:rPr lang="en-AU" sz="2800" dirty="0"/>
              <a:t>and Participation </a:t>
            </a:r>
            <a:r>
              <a:rPr lang="en-AU" sz="2800" dirty="0" smtClean="0"/>
              <a:t>– </a:t>
            </a:r>
            <a:r>
              <a:rPr lang="en-AU" sz="2800" dirty="0"/>
              <a:t>workplace consultation, Health and Safety Representatives, and Safety Committees</a:t>
            </a:r>
          </a:p>
          <a:p>
            <a:pPr lvl="0"/>
            <a:r>
              <a:rPr lang="en-AU" sz="2800" dirty="0" smtClean="0"/>
              <a:t>General </a:t>
            </a:r>
            <a:r>
              <a:rPr lang="en-AU" sz="2800" dirty="0"/>
              <a:t>Risk and Workplace </a:t>
            </a:r>
            <a:r>
              <a:rPr lang="en-AU" sz="2800" dirty="0" smtClean="0"/>
              <a:t>Management</a:t>
            </a:r>
            <a:endParaRPr lang="en-AU" sz="2800" dirty="0"/>
          </a:p>
          <a:p>
            <a:pPr lvl="0"/>
            <a:r>
              <a:rPr lang="en-AU" sz="2800" dirty="0" smtClean="0"/>
              <a:t>Miscellaneous – serious illness</a:t>
            </a:r>
            <a:r>
              <a:rPr lang="en-AU" sz="2800" dirty="0"/>
              <a:t>, inspector ID cards and </a:t>
            </a:r>
            <a:r>
              <a:rPr lang="en-AU" sz="2800" dirty="0" smtClean="0"/>
              <a:t>stay </a:t>
            </a:r>
            <a:r>
              <a:rPr lang="en-AU" sz="2800" dirty="0"/>
              <a:t>of decision </a:t>
            </a:r>
            <a:r>
              <a:rPr lang="en-AU" sz="2800" dirty="0" smtClean="0"/>
              <a:t>period</a:t>
            </a:r>
            <a:endParaRPr lang="en-AU" sz="2800" dirty="0"/>
          </a:p>
          <a:p>
            <a:pPr lvl="0"/>
            <a:r>
              <a:rPr lang="en-AU" sz="2800" dirty="0"/>
              <a:t>Schedule 10 Prohibited carcinogens, restricted carcinogens and restricted hazardous chemicals</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10</a:t>
            </a:fld>
            <a:endParaRPr lang="en-US" dirty="0"/>
          </a:p>
        </p:txBody>
      </p:sp>
    </p:spTree>
    <p:extLst>
      <p:ext uri="{BB962C8B-B14F-4D97-AF65-F5344CB8AC3E}">
        <p14:creationId xmlns:p14="http://schemas.microsoft.com/office/powerpoint/2010/main" val="324726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Centre piece of the Regulations - The Safety Case</a:t>
            </a:r>
            <a:endParaRPr lang="en-AU" dirty="0"/>
          </a:p>
        </p:txBody>
      </p:sp>
      <p:sp>
        <p:nvSpPr>
          <p:cNvPr id="3" name="Content Placeholder 2"/>
          <p:cNvSpPr>
            <a:spLocks noGrp="1"/>
          </p:cNvSpPr>
          <p:nvPr>
            <p:ph idx="1"/>
          </p:nvPr>
        </p:nvSpPr>
        <p:spPr/>
        <p:txBody>
          <a:bodyPr/>
          <a:lstStyle/>
          <a:p>
            <a:r>
              <a:rPr lang="en-AU" sz="2800" dirty="0" smtClean="0"/>
              <a:t>Key principle in forming these regulations is to maintain the Safety Case</a:t>
            </a:r>
          </a:p>
          <a:p>
            <a:r>
              <a:rPr lang="en-AU" sz="2800" dirty="0" smtClean="0"/>
              <a:t>No fundamental changes</a:t>
            </a:r>
          </a:p>
          <a:p>
            <a:r>
              <a:rPr lang="en-AU" sz="2800" dirty="0" smtClean="0"/>
              <a:t>Duty holder identifies hazards and assesses risks</a:t>
            </a:r>
          </a:p>
          <a:p>
            <a:r>
              <a:rPr lang="en-AU" sz="2800" dirty="0" smtClean="0"/>
              <a:t>They then identify the most appropriate controls for those risks, and how to manage those controls</a:t>
            </a:r>
          </a:p>
          <a:p>
            <a:r>
              <a:rPr lang="en-AU" sz="2800" dirty="0" smtClean="0"/>
              <a:t>A description of these controls is provided in Safety Case</a:t>
            </a:r>
          </a:p>
          <a:p>
            <a:r>
              <a:rPr lang="en-AU" sz="2800" dirty="0" smtClean="0"/>
              <a:t>Safety Case is assessed then if ok, accepted by DMIRS</a:t>
            </a:r>
          </a:p>
          <a:p>
            <a:r>
              <a:rPr lang="en-AU" sz="2800" dirty="0" smtClean="0"/>
              <a:t>Petroleum Safety audits to accepted Safety Case</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11</a:t>
            </a:fld>
            <a:endParaRPr lang="en-US" dirty="0"/>
          </a:p>
        </p:txBody>
      </p:sp>
    </p:spTree>
    <p:extLst>
      <p:ext uri="{BB962C8B-B14F-4D97-AF65-F5344CB8AC3E}">
        <p14:creationId xmlns:p14="http://schemas.microsoft.com/office/powerpoint/2010/main" val="72353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Something new – the Design Safety Case</a:t>
            </a:r>
            <a:endParaRPr lang="en-AU" dirty="0"/>
          </a:p>
        </p:txBody>
      </p:sp>
      <p:sp>
        <p:nvSpPr>
          <p:cNvPr id="3" name="Content Placeholder 2"/>
          <p:cNvSpPr>
            <a:spLocks noGrp="1"/>
          </p:cNvSpPr>
          <p:nvPr>
            <p:ph idx="1"/>
          </p:nvPr>
        </p:nvSpPr>
        <p:spPr/>
        <p:txBody>
          <a:bodyPr/>
          <a:lstStyle/>
          <a:p>
            <a:r>
              <a:rPr lang="en-AU" sz="2800" dirty="0" smtClean="0"/>
              <a:t>Pre FEED opportunity to more formally engage with Petroleum Safety</a:t>
            </a:r>
          </a:p>
          <a:p>
            <a:r>
              <a:rPr lang="en-AU" sz="2800" dirty="0"/>
              <a:t>Intent is to allow:</a:t>
            </a:r>
          </a:p>
          <a:p>
            <a:pPr lvl="1"/>
            <a:r>
              <a:rPr lang="en-AU" dirty="0"/>
              <a:t>Operators to </a:t>
            </a:r>
            <a:r>
              <a:rPr lang="en-AU" dirty="0" smtClean="0"/>
              <a:t>document </a:t>
            </a:r>
            <a:r>
              <a:rPr lang="en-AU" dirty="0"/>
              <a:t>their Safety in Design principals such as:</a:t>
            </a:r>
          </a:p>
          <a:p>
            <a:pPr lvl="2"/>
            <a:r>
              <a:rPr lang="en-AU" dirty="0"/>
              <a:t>Design Safety Criteria</a:t>
            </a:r>
          </a:p>
          <a:p>
            <a:pPr lvl="2"/>
            <a:r>
              <a:rPr lang="en-AU" dirty="0"/>
              <a:t>Safety Assessment approach</a:t>
            </a:r>
          </a:p>
          <a:p>
            <a:pPr lvl="2"/>
            <a:r>
              <a:rPr lang="en-AU" dirty="0"/>
              <a:t>RAM targets</a:t>
            </a:r>
          </a:p>
          <a:p>
            <a:pPr lvl="2"/>
            <a:r>
              <a:rPr lang="en-AU" dirty="0"/>
              <a:t>Design Life</a:t>
            </a:r>
          </a:p>
          <a:p>
            <a:pPr lvl="1"/>
            <a:r>
              <a:rPr lang="en-AU" dirty="0"/>
              <a:t>DMIRS to identify to operators potential safety issues during design phase rather than after “as built”</a:t>
            </a:r>
          </a:p>
          <a:p>
            <a:r>
              <a:rPr lang="en-AU" sz="2800" dirty="0" smtClean="0"/>
              <a:t>NOT mandatory nor formally accepted by DMIRS</a:t>
            </a:r>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12</a:t>
            </a:fld>
            <a:endParaRPr lang="en-US" dirty="0"/>
          </a:p>
        </p:txBody>
      </p:sp>
    </p:spTree>
    <p:extLst>
      <p:ext uri="{BB962C8B-B14F-4D97-AF65-F5344CB8AC3E}">
        <p14:creationId xmlns:p14="http://schemas.microsoft.com/office/powerpoint/2010/main" val="259787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Transitional provisions</a:t>
            </a:r>
            <a:endParaRPr lang="en-AU" dirty="0"/>
          </a:p>
        </p:txBody>
      </p:sp>
      <p:sp>
        <p:nvSpPr>
          <p:cNvPr id="3" name="Content Placeholder 2"/>
          <p:cNvSpPr>
            <a:spLocks noGrp="1"/>
          </p:cNvSpPr>
          <p:nvPr>
            <p:ph idx="1"/>
          </p:nvPr>
        </p:nvSpPr>
        <p:spPr/>
        <p:txBody>
          <a:bodyPr/>
          <a:lstStyle/>
          <a:p>
            <a:pPr lvl="0"/>
            <a:r>
              <a:rPr lang="en-AU" sz="2800" dirty="0"/>
              <a:t>They will be either in the Act or in the PAGEO Regulations</a:t>
            </a:r>
          </a:p>
          <a:p>
            <a:pPr lvl="0"/>
            <a:r>
              <a:rPr lang="en-AU" sz="2800" dirty="0"/>
              <a:t>Existing Safety Cases in force will remain in force until their “expiry date”</a:t>
            </a:r>
          </a:p>
          <a:p>
            <a:pPr lvl="0"/>
            <a:r>
              <a:rPr lang="en-AU" sz="2800" dirty="0"/>
              <a:t>Safety Cases submitted before the PAGEO Regulations come into force will be assessed under the old </a:t>
            </a:r>
            <a:r>
              <a:rPr lang="en-AU" sz="2800" dirty="0" smtClean="0"/>
              <a:t>regulations</a:t>
            </a:r>
          </a:p>
          <a:p>
            <a:pPr lvl="0"/>
            <a:r>
              <a:rPr lang="en-AU" sz="2800" dirty="0" smtClean="0"/>
              <a:t>Other new provisions may come into effect 6-12 months</a:t>
            </a:r>
            <a:endParaRPr lang="en-AU" sz="2800" dirty="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13</a:t>
            </a:fld>
            <a:endParaRPr lang="en-US" dirty="0"/>
          </a:p>
        </p:txBody>
      </p:sp>
    </p:spTree>
    <p:extLst>
      <p:ext uri="{BB962C8B-B14F-4D97-AF65-F5344CB8AC3E}">
        <p14:creationId xmlns:p14="http://schemas.microsoft.com/office/powerpoint/2010/main" val="66932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are we now?</a:t>
            </a:r>
            <a:endParaRPr lang="en-AU" dirty="0"/>
          </a:p>
        </p:txBody>
      </p:sp>
      <p:sp>
        <p:nvSpPr>
          <p:cNvPr id="3" name="Content Placeholder 2"/>
          <p:cNvSpPr>
            <a:spLocks noGrp="1"/>
          </p:cNvSpPr>
          <p:nvPr>
            <p:ph idx="1"/>
          </p:nvPr>
        </p:nvSpPr>
        <p:spPr/>
        <p:txBody>
          <a:bodyPr/>
          <a:lstStyle/>
          <a:p>
            <a:r>
              <a:rPr lang="en-AU" sz="2800" dirty="0" smtClean="0"/>
              <a:t>The Act</a:t>
            </a:r>
          </a:p>
          <a:p>
            <a:pPr lvl="1"/>
            <a:r>
              <a:rPr lang="en-AU" dirty="0" smtClean="0"/>
              <a:t>Drafting Instructions completed</a:t>
            </a:r>
          </a:p>
          <a:p>
            <a:pPr lvl="1"/>
            <a:r>
              <a:rPr lang="en-AU" dirty="0" smtClean="0"/>
              <a:t>Act being drafted by Parliamentary Counsel’s Office</a:t>
            </a:r>
          </a:p>
          <a:p>
            <a:pPr lvl="1"/>
            <a:r>
              <a:rPr lang="en-AU" dirty="0" smtClean="0"/>
              <a:t>Expected to be in Parliament before end of year</a:t>
            </a:r>
          </a:p>
          <a:p>
            <a:pPr lvl="1"/>
            <a:r>
              <a:rPr lang="en-AU" dirty="0" smtClean="0"/>
              <a:t>Won’t receive Royal Assent until Regulations are done</a:t>
            </a:r>
          </a:p>
          <a:p>
            <a:r>
              <a:rPr lang="en-AU" sz="2800" dirty="0" smtClean="0"/>
              <a:t>The Regulations</a:t>
            </a:r>
          </a:p>
          <a:p>
            <a:pPr lvl="1"/>
            <a:r>
              <a:rPr lang="en-AU" dirty="0" smtClean="0"/>
              <a:t>Drafting instructions have been developed</a:t>
            </a:r>
          </a:p>
          <a:p>
            <a:pPr lvl="1"/>
            <a:r>
              <a:rPr lang="en-AU" dirty="0" smtClean="0"/>
              <a:t>Released for Public Consultation</a:t>
            </a:r>
          </a:p>
          <a:p>
            <a:pPr lvl="1"/>
            <a:r>
              <a:rPr lang="en-AU" dirty="0" smtClean="0"/>
              <a:t>Expected to be presented to Parliament mid/end next year</a:t>
            </a:r>
          </a:p>
          <a:p>
            <a:r>
              <a:rPr lang="en-AU" sz="2800" dirty="0" smtClean="0"/>
              <a:t>Commitment by Government to have Act and Regulations in Parliament by end of next year</a:t>
            </a:r>
          </a:p>
          <a:p>
            <a:pPr marL="342900" lvl="1" indent="0">
              <a:buNone/>
            </a:pP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14</a:t>
            </a:fld>
            <a:endParaRPr lang="en-US" dirty="0"/>
          </a:p>
        </p:txBody>
      </p:sp>
    </p:spTree>
    <p:extLst>
      <p:ext uri="{BB962C8B-B14F-4D97-AF65-F5344CB8AC3E}">
        <p14:creationId xmlns:p14="http://schemas.microsoft.com/office/powerpoint/2010/main" val="97221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Regulations – Public Consultation</a:t>
            </a:r>
            <a:endParaRPr lang="en-AU" dirty="0"/>
          </a:p>
        </p:txBody>
      </p:sp>
      <p:sp>
        <p:nvSpPr>
          <p:cNvPr id="3" name="Content Placeholder 2"/>
          <p:cNvSpPr>
            <a:spLocks noGrp="1"/>
          </p:cNvSpPr>
          <p:nvPr>
            <p:ph idx="1"/>
          </p:nvPr>
        </p:nvSpPr>
        <p:spPr/>
        <p:txBody>
          <a:bodyPr/>
          <a:lstStyle/>
          <a:p>
            <a:r>
              <a:rPr lang="en-AU" sz="2800" dirty="0" smtClean="0"/>
              <a:t>Drafting Instructions </a:t>
            </a:r>
            <a:r>
              <a:rPr lang="en-AU" sz="2800" dirty="0"/>
              <a:t>o</a:t>
            </a:r>
            <a:r>
              <a:rPr lang="en-AU" sz="2800" dirty="0" smtClean="0"/>
              <a:t>ut now for consultation</a:t>
            </a:r>
          </a:p>
          <a:p>
            <a:r>
              <a:rPr lang="en-AU" sz="2800" dirty="0" smtClean="0"/>
              <a:t>Series of public presentations around WA</a:t>
            </a:r>
          </a:p>
          <a:p>
            <a:r>
              <a:rPr lang="en-AU" sz="2800" dirty="0" smtClean="0"/>
              <a:t>On the website</a:t>
            </a:r>
          </a:p>
          <a:p>
            <a:r>
              <a:rPr lang="en-AU" sz="2800" dirty="0" smtClean="0"/>
              <a:t>Feedback closes 26 November</a:t>
            </a:r>
          </a:p>
          <a:p>
            <a:r>
              <a:rPr lang="en-AU" sz="2800" dirty="0" smtClean="0"/>
              <a:t>Actively seeking feedback and suggestions to improve the drafting instructions</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15</a:t>
            </a:fld>
            <a:endParaRPr lang="en-US" dirty="0"/>
          </a:p>
        </p:txBody>
      </p:sp>
    </p:spTree>
    <p:extLst>
      <p:ext uri="{BB962C8B-B14F-4D97-AF65-F5344CB8AC3E}">
        <p14:creationId xmlns:p14="http://schemas.microsoft.com/office/powerpoint/2010/main" val="77075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28600"/>
            <a:ext cx="10816389" cy="829240"/>
          </a:xfrm>
        </p:spPr>
        <p:txBody>
          <a:bodyPr/>
          <a:lstStyle/>
          <a:p>
            <a:r>
              <a:rPr lang="en-AU" smtClean="0"/>
              <a:t>Contact Details</a:t>
            </a:r>
            <a:endParaRPr lang="en-AU" dirty="0"/>
          </a:p>
        </p:txBody>
      </p:sp>
      <p:sp>
        <p:nvSpPr>
          <p:cNvPr id="3" name="Content Placeholder 2"/>
          <p:cNvSpPr>
            <a:spLocks noGrp="1"/>
          </p:cNvSpPr>
          <p:nvPr>
            <p:ph idx="1"/>
          </p:nvPr>
        </p:nvSpPr>
        <p:spPr>
          <a:xfrm>
            <a:off x="274320" y="1201783"/>
            <a:ext cx="11586754" cy="4846319"/>
          </a:xfrm>
        </p:spPr>
        <p:txBody>
          <a:bodyPr/>
          <a:lstStyle/>
          <a:p>
            <a:endParaRPr lang="en-AU" dirty="0" smtClean="0"/>
          </a:p>
          <a:p>
            <a:endParaRPr lang="en-AU" i="1" dirty="0" smtClean="0"/>
          </a:p>
          <a:p>
            <a:endParaRPr lang="en-AU" i="1" dirty="0"/>
          </a:p>
          <a:p>
            <a:r>
              <a:rPr lang="en-AU" sz="2800" u="sng" dirty="0" smtClean="0"/>
              <a:t>DMIRS </a:t>
            </a:r>
            <a:r>
              <a:rPr lang="en-AU" sz="2800" u="sng" dirty="0"/>
              <a:t>website </a:t>
            </a:r>
            <a:r>
              <a:rPr lang="en-AU" sz="2800" u="sng" dirty="0" smtClean="0"/>
              <a:t>- </a:t>
            </a:r>
            <a:r>
              <a:rPr lang="en-AU" sz="2800" u="sng" dirty="0" smtClean="0">
                <a:hlinkClick r:id="rId3"/>
              </a:rPr>
              <a:t>www.dmirs.wa.gov.au/WHSregsreview</a:t>
            </a:r>
            <a:endParaRPr lang="en-AU" sz="2800" u="sng" dirty="0" smtClean="0"/>
          </a:p>
          <a:p>
            <a:endParaRPr lang="en-AU" sz="2800" dirty="0" smtClean="0"/>
          </a:p>
          <a:p>
            <a:r>
              <a:rPr lang="en-AU" sz="2800" dirty="0" smtClean="0"/>
              <a:t>Contact:</a:t>
            </a:r>
          </a:p>
          <a:p>
            <a:pPr lvl="1"/>
            <a:r>
              <a:rPr lang="en-AU" sz="2400" dirty="0" smtClean="0"/>
              <a:t>Email</a:t>
            </a:r>
            <a:r>
              <a:rPr lang="en-AU" sz="2400" dirty="0"/>
              <a:t>: </a:t>
            </a:r>
            <a:r>
              <a:rPr lang="en-AU" sz="2400" dirty="0" smtClean="0"/>
              <a:t> </a:t>
            </a:r>
            <a:r>
              <a:rPr lang="en-AU" sz="2400" dirty="0">
                <a:hlinkClick r:id="rId4"/>
              </a:rPr>
              <a:t>WHSreform@dmirs.wa.gov.au</a:t>
            </a:r>
            <a:endParaRPr lang="en-AU" sz="2400" dirty="0"/>
          </a:p>
          <a:p>
            <a:pPr marL="0" indent="0">
              <a:buNone/>
            </a:pPr>
            <a:endParaRPr lang="en-AU" sz="2800" dirty="0"/>
          </a:p>
          <a:p>
            <a:endParaRPr lang="en-AU" i="1" dirty="0">
              <a:solidFill>
                <a:srgbClr val="FF0000"/>
              </a:solidFill>
            </a:endParaRP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16</a:t>
            </a:fld>
            <a:endParaRPr lang="en-US"/>
          </a:p>
        </p:txBody>
      </p:sp>
    </p:spTree>
    <p:extLst>
      <p:ext uri="{BB962C8B-B14F-4D97-AF65-F5344CB8AC3E}">
        <p14:creationId xmlns:p14="http://schemas.microsoft.com/office/powerpoint/2010/main" val="369143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 – Safety Legislation Reform</a:t>
            </a:r>
            <a:endParaRPr lang="en-AU" dirty="0"/>
          </a:p>
        </p:txBody>
      </p:sp>
      <p:sp>
        <p:nvSpPr>
          <p:cNvPr id="3" name="Content Placeholder 2"/>
          <p:cNvSpPr>
            <a:spLocks noGrp="1"/>
          </p:cNvSpPr>
          <p:nvPr>
            <p:ph idx="1"/>
          </p:nvPr>
        </p:nvSpPr>
        <p:spPr/>
        <p:txBody>
          <a:bodyPr/>
          <a:lstStyle/>
          <a:p>
            <a:r>
              <a:rPr lang="en-AU" sz="2800" dirty="0" smtClean="0"/>
              <a:t>Started with the last State government</a:t>
            </a:r>
          </a:p>
          <a:p>
            <a:r>
              <a:rPr lang="en-AU" sz="2800" dirty="0" smtClean="0"/>
              <a:t>Newly elected State government expanded commitments</a:t>
            </a:r>
          </a:p>
          <a:p>
            <a:r>
              <a:rPr lang="en-AU" sz="2800" dirty="0" smtClean="0"/>
              <a:t>Application of the Model Work Health and Safety (WHS) legislation but tailored to WA</a:t>
            </a:r>
            <a:endParaRPr lang="en-AU" sz="28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a:t>
            </a:fld>
            <a:endParaRPr lang="en-US" dirty="0"/>
          </a:p>
        </p:txBody>
      </p:sp>
    </p:spTree>
    <p:extLst>
      <p:ext uri="{BB962C8B-B14F-4D97-AF65-F5344CB8AC3E}">
        <p14:creationId xmlns:p14="http://schemas.microsoft.com/office/powerpoint/2010/main" val="194961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WHS Act Structure concept</a:t>
            </a:r>
            <a:endParaRPr lang="en-AU" dirty="0"/>
          </a:p>
        </p:txBody>
      </p:sp>
      <p:sp>
        <p:nvSpPr>
          <p:cNvPr id="3" name="Content Placeholder 2"/>
          <p:cNvSpPr>
            <a:spLocks noGrp="1"/>
          </p:cNvSpPr>
          <p:nvPr>
            <p:ph idx="1"/>
          </p:nvPr>
        </p:nvSpPr>
        <p:spPr>
          <a:xfrm>
            <a:off x="309966" y="1503336"/>
            <a:ext cx="11396760" cy="4777148"/>
          </a:xfrm>
        </p:spPr>
        <p:txBody>
          <a:bodyPr/>
          <a:lstStyle/>
          <a:p>
            <a:r>
              <a:rPr lang="en-AU" dirty="0" smtClean="0"/>
              <a:t>Single Act – 3 sets of WHS regulations</a:t>
            </a:r>
          </a:p>
          <a:p>
            <a:endParaRPr lang="en-AU" i="1"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3</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543791" y="2086569"/>
            <a:ext cx="9132125" cy="3610681"/>
          </a:xfrm>
          <a:prstGeom prst="rect">
            <a:avLst/>
          </a:prstGeom>
        </p:spPr>
      </p:pic>
      <p:sp>
        <p:nvSpPr>
          <p:cNvPr id="5" name="Flowchart: Process 4"/>
          <p:cNvSpPr/>
          <p:nvPr/>
        </p:nvSpPr>
        <p:spPr bwMode="auto">
          <a:xfrm>
            <a:off x="1543791" y="5147353"/>
            <a:ext cx="6285117" cy="904126"/>
          </a:xfrm>
          <a:prstGeom prst="flowChartProcess">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Tree>
    <p:extLst>
      <p:ext uri="{BB962C8B-B14F-4D97-AF65-F5344CB8AC3E}">
        <p14:creationId xmlns:p14="http://schemas.microsoft.com/office/powerpoint/2010/main" val="1428342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Petroleum Legislation Break Up Concept</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4</a:t>
            </a:fld>
            <a:endParaRPr lang="en-US" dirty="0"/>
          </a:p>
        </p:txBody>
      </p:sp>
      <p:pic>
        <p:nvPicPr>
          <p:cNvPr id="5" name="Picture 4"/>
          <p:cNvPicPr>
            <a:picLocks noChangeAspect="1"/>
          </p:cNvPicPr>
          <p:nvPr/>
        </p:nvPicPr>
        <p:blipFill>
          <a:blip r:embed="rId3"/>
          <a:stretch>
            <a:fillRect/>
          </a:stretch>
        </p:blipFill>
        <p:spPr>
          <a:xfrm>
            <a:off x="1558593" y="1319272"/>
            <a:ext cx="9074813" cy="4843000"/>
          </a:xfrm>
          <a:prstGeom prst="rect">
            <a:avLst/>
          </a:prstGeom>
        </p:spPr>
      </p:pic>
      <p:sp>
        <p:nvSpPr>
          <p:cNvPr id="6" name="Right Arrow 5"/>
          <p:cNvSpPr/>
          <p:nvPr/>
        </p:nvSpPr>
        <p:spPr bwMode="auto">
          <a:xfrm rot="20178265">
            <a:off x="4037744" y="2753474"/>
            <a:ext cx="1294544" cy="51370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7" name="Right Arrow 6"/>
          <p:cNvSpPr/>
          <p:nvPr/>
        </p:nvSpPr>
        <p:spPr bwMode="auto">
          <a:xfrm rot="504746">
            <a:off x="4038536" y="4456382"/>
            <a:ext cx="1312376" cy="5239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8" name="Right Arrow 7"/>
          <p:cNvSpPr/>
          <p:nvPr/>
        </p:nvSpPr>
        <p:spPr bwMode="auto">
          <a:xfrm rot="20721131">
            <a:off x="4052191" y="5273221"/>
            <a:ext cx="1312376" cy="52398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9" name="Rectangle 8"/>
          <p:cNvSpPr/>
          <p:nvPr/>
        </p:nvSpPr>
        <p:spPr bwMode="auto">
          <a:xfrm>
            <a:off x="5054885" y="1417834"/>
            <a:ext cx="5661061" cy="44589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spTree>
    <p:extLst>
      <p:ext uri="{BB962C8B-B14F-4D97-AF65-F5344CB8AC3E}">
        <p14:creationId xmlns:p14="http://schemas.microsoft.com/office/powerpoint/2010/main" val="75242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Rationalisation of 8 sets of regulations into 1 set</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5</a:t>
            </a:fld>
            <a:endParaRPr lang="en-US" dirty="0"/>
          </a:p>
        </p:txBody>
      </p:sp>
      <p:pic>
        <p:nvPicPr>
          <p:cNvPr id="5" name="Picture 4"/>
          <p:cNvPicPr>
            <a:picLocks noChangeAspect="1"/>
          </p:cNvPicPr>
          <p:nvPr/>
        </p:nvPicPr>
        <p:blipFill>
          <a:blip r:embed="rId3"/>
          <a:stretch>
            <a:fillRect/>
          </a:stretch>
        </p:blipFill>
        <p:spPr>
          <a:xfrm>
            <a:off x="2464054" y="1182019"/>
            <a:ext cx="7187946" cy="5203570"/>
          </a:xfrm>
          <a:prstGeom prst="rect">
            <a:avLst/>
          </a:prstGeom>
        </p:spPr>
      </p:pic>
    </p:spTree>
    <p:extLst>
      <p:ext uri="{BB962C8B-B14F-4D97-AF65-F5344CB8AC3E}">
        <p14:creationId xmlns:p14="http://schemas.microsoft.com/office/powerpoint/2010/main" val="3937076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Key changes – The Act</a:t>
            </a:r>
            <a:endParaRPr lang="en-AU" dirty="0"/>
          </a:p>
        </p:txBody>
      </p:sp>
      <p:sp>
        <p:nvSpPr>
          <p:cNvPr id="5" name="Content Placeholder 4"/>
          <p:cNvSpPr>
            <a:spLocks noGrp="1"/>
          </p:cNvSpPr>
          <p:nvPr>
            <p:ph idx="1"/>
          </p:nvPr>
        </p:nvSpPr>
        <p:spPr/>
        <p:txBody>
          <a:bodyPr/>
          <a:lstStyle/>
          <a:p>
            <a:pPr marL="0" lvl="0" indent="0">
              <a:buNone/>
            </a:pPr>
            <a:r>
              <a:rPr lang="en-AU" sz="2800" b="1" dirty="0" smtClean="0">
                <a:solidFill>
                  <a:srgbClr val="574D66"/>
                </a:solidFill>
              </a:rPr>
              <a:t>(From </a:t>
            </a:r>
            <a:r>
              <a:rPr lang="en-AU" sz="2800" b="1" dirty="0">
                <a:solidFill>
                  <a:srgbClr val="574D66"/>
                </a:solidFill>
              </a:rPr>
              <a:t>the Act)</a:t>
            </a:r>
            <a:endParaRPr lang="en-AU" sz="2800" b="1" dirty="0" smtClean="0">
              <a:solidFill>
                <a:srgbClr val="574D66"/>
              </a:solidFill>
            </a:endParaRPr>
          </a:p>
          <a:p>
            <a:r>
              <a:rPr lang="en-AU" sz="2800" dirty="0" smtClean="0"/>
              <a:t>Duties </a:t>
            </a:r>
            <a:r>
              <a:rPr lang="en-AU" sz="2800" dirty="0"/>
              <a:t>to the public, not just the workforce</a:t>
            </a:r>
          </a:p>
          <a:p>
            <a:r>
              <a:rPr lang="en-AU" sz="2800" strike="sngStrike" dirty="0"/>
              <a:t>ALARP</a:t>
            </a:r>
            <a:r>
              <a:rPr lang="en-AU" sz="2800" dirty="0"/>
              <a:t> is now “So Far As Is Reasonably Practicable”</a:t>
            </a:r>
          </a:p>
          <a:p>
            <a:r>
              <a:rPr lang="en-AU" sz="2800" strike="sngStrike" dirty="0"/>
              <a:t>At or Near</a:t>
            </a:r>
            <a:r>
              <a:rPr lang="en-AU" sz="2800" dirty="0"/>
              <a:t> is now “In The Vicinity Of”</a:t>
            </a:r>
          </a:p>
          <a:p>
            <a:r>
              <a:rPr lang="en-AU" sz="2800" dirty="0" smtClean="0"/>
              <a:t>Camp Accommodation </a:t>
            </a:r>
            <a:r>
              <a:rPr lang="en-AU" sz="2800" dirty="0"/>
              <a:t>is included</a:t>
            </a:r>
          </a:p>
          <a:p>
            <a:endParaRPr lang="en-AU" dirty="0"/>
          </a:p>
        </p:txBody>
      </p:sp>
      <p:sp>
        <p:nvSpPr>
          <p:cNvPr id="2" name="Slide Number Placeholder 1"/>
          <p:cNvSpPr>
            <a:spLocks noGrp="1"/>
          </p:cNvSpPr>
          <p:nvPr>
            <p:ph type="sldNum" sz="quarter" idx="10"/>
          </p:nvPr>
        </p:nvSpPr>
        <p:spPr/>
        <p:txBody>
          <a:bodyPr/>
          <a:lstStyle/>
          <a:p>
            <a:pPr>
              <a:defRPr/>
            </a:pPr>
            <a:fld id="{7F93E5DF-A899-468D-9298-EECA3D13A54B}" type="slidenum">
              <a:rPr lang="en-US" smtClean="0"/>
              <a:pPr>
                <a:defRPr/>
              </a:pPr>
              <a:t>6</a:t>
            </a:fld>
            <a:endParaRPr lang="en-US" dirty="0"/>
          </a:p>
        </p:txBody>
      </p:sp>
    </p:spTree>
    <p:extLst>
      <p:ext uri="{BB962C8B-B14F-4D97-AF65-F5344CB8AC3E}">
        <p14:creationId xmlns:p14="http://schemas.microsoft.com/office/powerpoint/2010/main" val="93267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Key </a:t>
            </a:r>
            <a:r>
              <a:rPr lang="en-AU" dirty="0"/>
              <a:t>C</a:t>
            </a:r>
            <a:r>
              <a:rPr lang="en-AU" dirty="0" smtClean="0"/>
              <a:t>hanges in the PAGEO Regulations (1)</a:t>
            </a:r>
            <a:endParaRPr lang="en-AU" dirty="0"/>
          </a:p>
        </p:txBody>
      </p:sp>
      <p:sp>
        <p:nvSpPr>
          <p:cNvPr id="3" name="Content Placeholder 2"/>
          <p:cNvSpPr>
            <a:spLocks noGrp="1"/>
          </p:cNvSpPr>
          <p:nvPr>
            <p:ph idx="1"/>
          </p:nvPr>
        </p:nvSpPr>
        <p:spPr/>
        <p:txBody>
          <a:bodyPr/>
          <a:lstStyle/>
          <a:p>
            <a:pPr marL="0" indent="0">
              <a:buNone/>
            </a:pPr>
            <a:r>
              <a:rPr lang="en-AU" sz="2800" b="1" dirty="0" smtClean="0">
                <a:solidFill>
                  <a:srgbClr val="574D66"/>
                </a:solidFill>
              </a:rPr>
              <a:t>Application of the Dangerous Goods Safety (Storage and Handling of Non-Explosives) Regulations 2007 to petroleum pipelines</a:t>
            </a:r>
          </a:p>
          <a:p>
            <a:pPr lvl="0"/>
            <a:r>
              <a:rPr lang="en-AU" sz="2800" dirty="0" smtClean="0"/>
              <a:t>Relates </a:t>
            </a:r>
            <a:r>
              <a:rPr lang="en-AU" sz="2800" dirty="0"/>
              <a:t>to information and equipment for emergencies</a:t>
            </a:r>
          </a:p>
          <a:p>
            <a:pPr lvl="0"/>
            <a:r>
              <a:rPr lang="en-AU" sz="2800" dirty="0"/>
              <a:t>Placarding, accessible manifests, fire-fighting equipment and an Emergency Response Guide submitted to DFES</a:t>
            </a:r>
          </a:p>
          <a:p>
            <a:pPr lvl="0"/>
            <a:r>
              <a:rPr lang="en-AU" sz="2800" dirty="0"/>
              <a:t>Provides consistency  in case you need help from DFES - strongly recommended by DFES in early consultation</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7</a:t>
            </a:fld>
            <a:endParaRPr lang="en-US" dirty="0"/>
          </a:p>
        </p:txBody>
      </p:sp>
    </p:spTree>
    <p:extLst>
      <p:ext uri="{BB962C8B-B14F-4D97-AF65-F5344CB8AC3E}">
        <p14:creationId xmlns:p14="http://schemas.microsoft.com/office/powerpoint/2010/main" val="885083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Proposed Key </a:t>
            </a:r>
            <a:r>
              <a:rPr lang="en-AU" dirty="0" smtClean="0"/>
              <a:t>Changes </a:t>
            </a:r>
            <a:r>
              <a:rPr lang="en-AU" dirty="0"/>
              <a:t>in the PAGEO Regulations </a:t>
            </a:r>
            <a:r>
              <a:rPr lang="en-AU" dirty="0" smtClean="0"/>
              <a:t>(2)</a:t>
            </a:r>
            <a:endParaRPr lang="en-AU" dirty="0"/>
          </a:p>
        </p:txBody>
      </p:sp>
      <p:sp>
        <p:nvSpPr>
          <p:cNvPr id="3" name="Content Placeholder 2"/>
          <p:cNvSpPr>
            <a:spLocks noGrp="1"/>
          </p:cNvSpPr>
          <p:nvPr>
            <p:ph idx="1"/>
          </p:nvPr>
        </p:nvSpPr>
        <p:spPr/>
        <p:txBody>
          <a:bodyPr/>
          <a:lstStyle/>
          <a:p>
            <a:pPr lvl="0"/>
            <a:r>
              <a:rPr lang="en-AU" sz="2800" dirty="0"/>
              <a:t>Chief Inspector Petroleum Safety (CIPS) replaces Minister</a:t>
            </a:r>
          </a:p>
          <a:p>
            <a:pPr lvl="0"/>
            <a:r>
              <a:rPr lang="en-AU" sz="2800" dirty="0"/>
              <a:t>Periodic reporting will be required quarterly (not monthly, as is the current case), and will be expanded to include leading indicators</a:t>
            </a:r>
          </a:p>
          <a:p>
            <a:pPr lvl="0"/>
            <a:r>
              <a:rPr lang="en-AU" sz="2800" dirty="0"/>
              <a:t>Incident notification is defined under the Act; however, the PAGEO Regulations will define additional industry-specific notifiable incidents</a:t>
            </a:r>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8</a:t>
            </a:fld>
            <a:endParaRPr lang="en-US" dirty="0"/>
          </a:p>
        </p:txBody>
      </p:sp>
    </p:spTree>
    <p:extLst>
      <p:ext uri="{BB962C8B-B14F-4D97-AF65-F5344CB8AC3E}">
        <p14:creationId xmlns:p14="http://schemas.microsoft.com/office/powerpoint/2010/main" val="1810465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Important Petroleum </a:t>
            </a:r>
            <a:r>
              <a:rPr lang="en-AU" dirty="0"/>
              <a:t>and Geothermal </a:t>
            </a:r>
            <a:r>
              <a:rPr lang="en-AU" dirty="0" smtClean="0"/>
              <a:t>Energy Operations Regulations</a:t>
            </a:r>
            <a:endParaRPr lang="en-AU" dirty="0"/>
          </a:p>
        </p:txBody>
      </p:sp>
      <p:sp>
        <p:nvSpPr>
          <p:cNvPr id="3" name="Content Placeholder 2"/>
          <p:cNvSpPr>
            <a:spLocks noGrp="1"/>
          </p:cNvSpPr>
          <p:nvPr>
            <p:ph idx="1"/>
          </p:nvPr>
        </p:nvSpPr>
        <p:spPr>
          <a:xfrm>
            <a:off x="192505" y="1443790"/>
            <a:ext cx="11726779" cy="4700336"/>
          </a:xfrm>
        </p:spPr>
        <p:txBody>
          <a:bodyPr/>
          <a:lstStyle/>
          <a:p>
            <a:pPr marL="500062" indent="-457200">
              <a:buFont typeface="Arial" panose="020B0604020202020204" pitchFamily="34" charset="0"/>
              <a:buChar char="•"/>
            </a:pPr>
            <a:r>
              <a:rPr lang="en-AU" sz="2800" dirty="0" smtClean="0"/>
              <a:t>One set of regulations replaces the existing 8 sets</a:t>
            </a:r>
            <a:endParaRPr lang="en-AU" sz="2400" dirty="0" smtClean="0"/>
          </a:p>
          <a:p>
            <a:pPr lvl="1">
              <a:spcAft>
                <a:spcPts val="600"/>
              </a:spcAft>
              <a:buFont typeface="Arial" panose="020B0604020202020204" pitchFamily="34" charset="0"/>
              <a:buChar char="•"/>
            </a:pPr>
            <a:r>
              <a:rPr lang="en-AU" sz="2200" i="1" dirty="0" smtClean="0"/>
              <a:t>Same coverage as original regulations but in one place</a:t>
            </a:r>
          </a:p>
          <a:p>
            <a:pPr marL="500062" indent="-457200">
              <a:buFont typeface="Arial" panose="020B0604020202020204" pitchFamily="34" charset="0"/>
              <a:buChar char="•"/>
            </a:pPr>
            <a:r>
              <a:rPr lang="en-AU" sz="2800" dirty="0" smtClean="0"/>
              <a:t>The Safety Case approach will be retained</a:t>
            </a:r>
            <a:endParaRPr lang="en-AU" sz="2800" dirty="0"/>
          </a:p>
          <a:p>
            <a:pPr lvl="1">
              <a:spcAft>
                <a:spcPts val="600"/>
              </a:spcAft>
              <a:buFont typeface="Arial" panose="020B0604020202020204" pitchFamily="34" charset="0"/>
              <a:buChar char="•"/>
            </a:pPr>
            <a:r>
              <a:rPr lang="en-AU" sz="2200" i="1" dirty="0" smtClean="0"/>
              <a:t>One kind of safety case for all</a:t>
            </a:r>
            <a:endParaRPr lang="en-AU" sz="2800" dirty="0" smtClean="0"/>
          </a:p>
          <a:p>
            <a:pPr marL="500062" indent="-457200">
              <a:buFont typeface="Arial" panose="020B0604020202020204" pitchFamily="34" charset="0"/>
              <a:buChar char="•"/>
            </a:pPr>
            <a:r>
              <a:rPr lang="en-AU" sz="2800" dirty="0" smtClean="0"/>
              <a:t>Statutory position – Chief Inspector Petroleum Safety</a:t>
            </a:r>
            <a:endParaRPr lang="en-AU" sz="2200" i="1" dirty="0" smtClean="0"/>
          </a:p>
          <a:p>
            <a:pPr lvl="1">
              <a:spcAft>
                <a:spcPts val="600"/>
              </a:spcAft>
              <a:buFont typeface="Arial" panose="020B0604020202020204" pitchFamily="34" charset="0"/>
              <a:buChar char="•"/>
            </a:pPr>
            <a:r>
              <a:rPr lang="en-AU" sz="2200" i="1" dirty="0" smtClean="0"/>
              <a:t>Accepts safety cases</a:t>
            </a:r>
            <a:endParaRPr lang="en-AU" sz="2200" i="1" dirty="0"/>
          </a:p>
          <a:p>
            <a:pPr marL="500062" indent="-457200">
              <a:buFont typeface="Arial" panose="020B0604020202020204" pitchFamily="34" charset="0"/>
              <a:buChar char="•"/>
            </a:pPr>
            <a:r>
              <a:rPr lang="en-AU" sz="2800" dirty="0"/>
              <a:t>Registered Operator required for all </a:t>
            </a:r>
            <a:r>
              <a:rPr lang="en-AU" sz="2800" dirty="0" smtClean="0"/>
              <a:t>petroleum and geothermal energy operations </a:t>
            </a:r>
          </a:p>
          <a:p>
            <a:pPr lvl="1">
              <a:spcAft>
                <a:spcPts val="600"/>
              </a:spcAft>
              <a:buFont typeface="Arial" panose="020B0604020202020204" pitchFamily="34" charset="0"/>
              <a:buChar char="•"/>
            </a:pPr>
            <a:r>
              <a:rPr lang="en-AU" sz="2200" i="1" dirty="0" smtClean="0"/>
              <a:t>The Operator will have day-to-day management and control</a:t>
            </a:r>
            <a:endParaRPr lang="en-AU" sz="2800" dirty="0" smtClean="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9</a:t>
            </a:fld>
            <a:endParaRPr lang="en-US"/>
          </a:p>
        </p:txBody>
      </p:sp>
    </p:spTree>
    <p:extLst>
      <p:ext uri="{BB962C8B-B14F-4D97-AF65-F5344CB8AC3E}">
        <p14:creationId xmlns:p14="http://schemas.microsoft.com/office/powerpoint/2010/main" val="207472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2019-09-09T02:14:56+00:00</OurDocsVersionCreatedAt>
    <OurDocsDocId xmlns="dce3ed02-b0cd-470d-9119-e5f1a2533a21">000547.Steve.EMERY</OurDocsDocId>
    <OurDocsDocumentSource xmlns="dce3ed02-b0cd-470d-9119-e5f1a2533a21">Internal</OurDocsDocumentSource>
    <OurDocsFileNumbers xmlns="dce3ed02-b0cd-470d-9119-e5f1a2533a21" xsi:nil="tru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Petroleum Open Day</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Petroleum Open Day presentation</OurDocsDescription>
    <OurDocsVersionCreatedBy xmlns="dce3ed02-b0cd-470d-9119-e5f1a2533a21">MISEMER</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2019-09-08T16:00:00+00:00</OurDocsDocumentDate>
    <OurDocsLockedBy xmlns="dce3ed02-b0cd-470d-9119-e5f1a2533a21" xsi:nil="true"/>
    <OurDocsLockedOn xmlns="dce3ed02-b0cd-470d-9119-e5f1a2533a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00BFB7748A146749AB50C37C6791420E" ma:contentTypeVersion="24" ma:contentTypeDescription="Create a new document." ma:contentTypeScope="" ma:versionID="b5d6a63a6e550be4df104cd5ae961800">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4FFAB6-44D1-4356-A9DB-B2C7E9F7DF66}">
  <ds:schemaRefs>
    <ds:schemaRef ds:uri="dce3ed02-b0cd-470d-9119-e5f1a2533a21"/>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6DB206-9E87-4A86-ABD6-E7CD7225C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FC92B-6515-43D5-B699-DE5B5AD92BAA}">
  <ds:schemaRefs>
    <ds:schemaRef ds:uri="Microsoft.SharePoint.Taxonomy.ContentTypeSync"/>
  </ds:schemaRefs>
</ds:datastoreItem>
</file>

<file path=customXml/itemProps4.xml><?xml version="1.0" encoding="utf-8"?>
<ds:datastoreItem xmlns:ds="http://schemas.openxmlformats.org/officeDocument/2006/customXml" ds:itemID="{AB887C9F-58B7-49C0-826B-10C3E0A57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2631</TotalTime>
  <Words>2033</Words>
  <Application>Microsoft Office PowerPoint</Application>
  <PresentationFormat>Widescreen</PresentationFormat>
  <Paragraphs>160</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ＭＳ Ｐゴシック</vt:lpstr>
      <vt:lpstr>Arial</vt:lpstr>
      <vt:lpstr>Calibri</vt:lpstr>
      <vt:lpstr>Blank Presentation</vt:lpstr>
      <vt:lpstr>PowerPoint Presentation</vt:lpstr>
      <vt:lpstr>Background – Safety Legislation Reform</vt:lpstr>
      <vt:lpstr>The WHS Act Structure concept</vt:lpstr>
      <vt:lpstr>Petroleum Legislation Break Up Concept</vt:lpstr>
      <vt:lpstr>Rationalisation of 8 sets of regulations into 1 set</vt:lpstr>
      <vt:lpstr>Key changes – The Act</vt:lpstr>
      <vt:lpstr>Proposed Key Changes in the PAGEO Regulations (1)</vt:lpstr>
      <vt:lpstr>Proposed Key Changes in the PAGEO Regulations (2)</vt:lpstr>
      <vt:lpstr>Important Petroleum and Geothermal Energy Operations Regulations</vt:lpstr>
      <vt:lpstr>Relationship to WHS general regulations</vt:lpstr>
      <vt:lpstr>Centre piece of the Regulations - The Safety Case</vt:lpstr>
      <vt:lpstr>Something new – the Design Safety Case</vt:lpstr>
      <vt:lpstr>Transitional provisions</vt:lpstr>
      <vt:lpstr>Where are we now?</vt:lpstr>
      <vt:lpstr>The Regulations – Public Consultation</vt:lpstr>
      <vt:lpstr>Contact Details</vt:lpstr>
    </vt:vector>
  </TitlesOfParts>
  <Company>Department of Mines and Petroleum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Petroleum Open Day</dc:title>
  <dc:subject>Petroleum Open Day presentation</dc:subject>
  <dc:creator>MOORE, Bec</dc:creator>
  <cp:lastModifiedBy>MOORE, Kirsty</cp:lastModifiedBy>
  <cp:revision>88</cp:revision>
  <dcterms:created xsi:type="dcterms:W3CDTF">2019-08-15T05:19:44Z</dcterms:created>
  <dcterms:modified xsi:type="dcterms:W3CDTF">2019-09-12T08:32:41Z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0x0101000AC6246A9CD2FC45B52DC6FEC0F0AAAA0000BFB7748A146749AB50C37C6791420E</vt:lpwstr>
  </property>
  <property fmtid="{D5CDD505-2E9C-101B-9397-08002B2CF9AE}" pid="3" name="DataStore">
    <vt:lpwstr>Central</vt:lpwstr>
  </property>
</Properties>
</file>